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9" r:id="rId4"/>
  </p:sldMasterIdLst>
  <p:notesMasterIdLst>
    <p:notesMasterId r:id="rId39"/>
  </p:notesMasterIdLst>
  <p:handoutMasterIdLst>
    <p:handoutMasterId r:id="rId40"/>
  </p:handoutMasterIdLst>
  <p:sldIdLst>
    <p:sldId id="26530" r:id="rId5"/>
    <p:sldId id="26539" r:id="rId6"/>
    <p:sldId id="26532" r:id="rId7"/>
    <p:sldId id="26533" r:id="rId8"/>
    <p:sldId id="26547" r:id="rId9"/>
    <p:sldId id="26557" r:id="rId10"/>
    <p:sldId id="26436" r:id="rId11"/>
    <p:sldId id="26550" r:id="rId12"/>
    <p:sldId id="26383" r:id="rId13"/>
    <p:sldId id="26559" r:id="rId14"/>
    <p:sldId id="26535" r:id="rId15"/>
    <p:sldId id="26536" r:id="rId16"/>
    <p:sldId id="26548" r:id="rId17"/>
    <p:sldId id="26558" r:id="rId18"/>
    <p:sldId id="26549" r:id="rId19"/>
    <p:sldId id="26437" r:id="rId20"/>
    <p:sldId id="26452" r:id="rId21"/>
    <p:sldId id="26551" r:id="rId22"/>
    <p:sldId id="26552" r:id="rId23"/>
    <p:sldId id="26553" r:id="rId24"/>
    <p:sldId id="26438" r:id="rId25"/>
    <p:sldId id="26442" r:id="rId26"/>
    <p:sldId id="26440" r:id="rId27"/>
    <p:sldId id="26537" r:id="rId28"/>
    <p:sldId id="26457" r:id="rId29"/>
    <p:sldId id="26560" r:id="rId30"/>
    <p:sldId id="26554" r:id="rId31"/>
    <p:sldId id="26439" r:id="rId32"/>
    <p:sldId id="26441" r:id="rId33"/>
    <p:sldId id="26448" r:id="rId34"/>
    <p:sldId id="26556" r:id="rId35"/>
    <p:sldId id="360" r:id="rId36"/>
    <p:sldId id="26518" r:id="rId37"/>
    <p:sldId id="26510" r:id="rId38"/>
  </p:sldIdLst>
  <p:sldSz cx="12192000" cy="6858000"/>
  <p:notesSz cx="6858000" cy="9144000"/>
  <p:embeddedFontLst>
    <p:embeddedFont>
      <p:font typeface="Public Sans" pitchFamily="2" charset="0"/>
      <p:regular r:id="rId41"/>
      <p:bold r:id="rId42"/>
      <p:italic r:id="rId43"/>
      <p:boldItalic r:id="rId44"/>
    </p:embeddedFont>
    <p:embeddedFont>
      <p:font typeface="Roboto" panose="02000000000000000000" pitchFamily="2" charset="0"/>
      <p:regular r:id="rId45"/>
      <p:bold r:id="rId46"/>
      <p:italic r:id="rId47"/>
      <p:boldItalic r:id="rId48"/>
    </p:embeddedFont>
    <p:embeddedFont>
      <p:font typeface="Segoe UI" panose="020B0502040204020203" pitchFamily="34" charset="0"/>
      <p:regular r:id="rId49"/>
      <p:bold r:id="rId50"/>
      <p:italic r:id="rId51"/>
      <p:boldItalic r:id="rId5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C09F00C-20D2-0F67-4186-0AA3681B239B}" name="Dilara Ozserim" initials="DO" userId="Dilara Ozserim" providerId="None"/>
  <p188:author id="{1E2EE51A-5546-AF2B-793E-7E7568D8A34A}" name="Kyra Rose" initials="KR" userId="S::kyra.rose@det.nsw.edu.au::e07a1653-7d96-4136-a464-a8f8d6b7e062" providerId="AD"/>
  <p188:author id="{F82D3E25-634B-5491-737F-A8863CAD57EF}" name="Keira Brooks" initials="KB" userId="S::KEIRA.BROOKS@det.nsw.edu.au::e2ff3e5f-4c54-49fe-9545-a0ddbe9b96a3" providerId="AD"/>
  <p188:author id="{E3E9C953-CB69-97F7-C81D-BD54E4E869E4}" name="Keira Brooks" initials="KB" userId="S::keira.brooks@det.nsw.edu.au::e2ff3e5f-4c54-49fe-9545-a0ddbe9b96a3" providerId="AD"/>
  <p188:author id="{55A6C75A-7153-A7FA-AB60-4EB992A208B8}" name="Kyra Rose" initials="KR" userId="S::Kyra.Rose@det.nsw.edu.au::e07a1653-7d96-4136-a464-a8f8d6b7e062" providerId="AD"/>
  <p188:author id="{8FF74E67-D783-1AFC-D590-3DD6E717F055}" name="Mark McDonald" initials="MM" userId="S::Mark.McDonald22@det.nsw.edu.au::450f036d-e46d-4f0c-a6d9-4ab68b2a8b10" providerId="AD"/>
  <p188:author id="{591D627A-CA51-3CA4-C049-D92FDE42A1FD}" name="Chloe Sheehan" initials="CS" userId="S::Chloe.Nicol12@det.nsw.edu.au::bb699023-8008-4f87-83a4-7dc694ddcb8f" providerId="AD"/>
  <p188:author id="{55D7E37E-BB45-F066-5EBA-8C4391C58814}" name="Dilara Ozserim" initials="DO" userId="S::dilara.ozserim4@det.nsw.edu.au::a9018ce7-b14c-498b-927d-2970901ec373" providerId="AD"/>
  <p188:author id="{D02A9D7F-57B1-B101-768D-9F9CCB42179F}" name="Francesca Gazzola" initials="FG" userId="S::FRANCESCA.GAZZOLA@det.nsw.edu.au::eb71f741-dadb-429a-b279-0f7afbe3ada0" providerId="AD"/>
  <p188:author id="{3912BE91-9AD9-4177-800B-C0871BA72363}" name="Jacquie McWilliam" initials="JM" userId="S::Jacqueline.McWilliam@det.nsw.edu.au::b2c2c0a0-0b64-455c-9e32-28e2d097ad57" providerId="AD"/>
  <p188:author id="{99B8BD98-85EF-FCE0-AAC3-506F8E5FCCC9}" name="Erin McShane" initials="EM" userId="S::Erin.Grainger@det.nsw.edu.au::8fe256b9-80bb-415e-a1ff-70be07c1d6fe" providerId="AD"/>
  <p188:author id="{2E061C9E-48B1-4FB5-8096-444BEAB0748B}" name="Erin McShane" initials="EM" userId="S::erin.grainger@det.nsw.edu.au::8fe256b9-80bb-415e-a1ff-70be07c1d6fe" providerId="AD"/>
  <p188:author id="{A8C8C5D5-CD1E-264A-FD17-5D8399ADEDA9}" name="Kylie Davis" initials="KD" userId="S::Kylie.Davis28@det.nsw.edu.au::7921ae33-6528-458f-bbd6-4afd26153ed1" providerId="AD"/>
  <p188:author id="{5D9A84EA-88A3-C9A9-52AF-AACDF0031BA4}" name="Tom Gyenes" initials="TG" userId="S::THOMAS.GYENES@det.nsw.edu.au::3f8fdeb7-5d44-4d3f-9372-de9698ef45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484102-633C-4CF7-B4FF-185CF8A65CC5}" v="1" dt="2025-10-01T06:29:44.207"/>
    <p1510:client id="{BDD794FC-F381-42A5-97EC-2BA1271DFE91}" v="1" dt="2025-10-02T01:30:36.68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16"/>
    <p:restoredTop sz="96035" autoAdjust="0"/>
  </p:normalViewPr>
  <p:slideViewPr>
    <p:cSldViewPr snapToGrid="0">
      <p:cViewPr varScale="1">
        <p:scale>
          <a:sx n="102" d="100"/>
          <a:sy n="102" d="100"/>
        </p:scale>
        <p:origin x="120" y="582"/>
      </p:cViewPr>
      <p:guideLst>
        <p:guide orient="horz" pos="2160"/>
        <p:guide pos="3863"/>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ucation.nsw.gov.au/policy-library/policies/pd-2002-0045"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ducation.nsw.gov.au/teaching-and-learning/curriculum/english/planning-programming-and-assessing-english-7-10/how-to-use-english-core-texts#:~:text=and%20licencing%20information.-,Selecting%20texts,-When%20considering%20texts" TargetMode="External"/><Relationship Id="rId5" Type="http://schemas.openxmlformats.org/officeDocument/2006/relationships/hyperlink" Target="https://education.nsw.gov.au/teaching-and-learning/curriculum/leading-curriculum-k-12/explaining-curriculum-pcc/texts-used-in-classrooms/text-selection-notification" TargetMode="External"/><Relationship Id="rId4" Type="http://schemas.openxmlformats.org/officeDocument/2006/relationships/hyperlink" Target="https://education.nsw.gov.au/policy-library/policies/pd-2005-0290-03#section3:~:text=Comply%20with%20audiovisual%20material%20requirement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0" dirty="0">
                <a:solidFill>
                  <a:srgbClr val="000000"/>
                </a:solidFill>
                <a:effectLst/>
                <a:latin typeface="Roboto" panose="02000000000000000000" pitchFamily="2" charset="0"/>
              </a:rPr>
              <a:t>Teacher note:</a:t>
            </a:r>
            <a:r>
              <a:rPr lang="en-AU" b="1" dirty="0">
                <a:latin typeface="Arial" panose="020B0604020202020204" pitchFamily="34" charset="0"/>
                <a:cs typeface="Arial" panose="020B0604020202020204" pitchFamily="34" charset="0"/>
              </a:rPr>
              <a:t> </a:t>
            </a:r>
            <a:r>
              <a:rPr lang="en-AU" dirty="0"/>
              <a:t>this slide is to be used in conjunction with/to support </a:t>
            </a:r>
            <a:r>
              <a:rPr lang="en-AU" b="1" dirty="0"/>
              <a:t>Phase 3a, sequence 4.</a:t>
            </a:r>
          </a:p>
          <a:p>
            <a:endParaRPr lang="en-AU" b="0" i="0" dirty="0">
              <a:solidFill>
                <a:srgbClr val="000000"/>
              </a:solidFill>
              <a:effectLst/>
              <a:latin typeface="Roboto" panose="02000000000000000000"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rgbClr val="000000"/>
                </a:solidFill>
                <a:effectLst/>
                <a:latin typeface="Roboto" panose="02000000000000000000" pitchFamily="2" charset="0"/>
              </a:rPr>
              <a:t>Start by asking students to share what they know about the words in the dark blue box. Provide the background knowledge that the word ‘imagine’ comes from the Latin word ‘</a:t>
            </a:r>
            <a:r>
              <a:rPr lang="en-AU" b="0" i="0" dirty="0" err="1">
                <a:solidFill>
                  <a:srgbClr val="000000"/>
                </a:solidFill>
                <a:effectLst/>
                <a:latin typeface="Roboto" panose="02000000000000000000" pitchFamily="2" charset="0"/>
              </a:rPr>
              <a:t>imaginari</a:t>
            </a:r>
            <a:r>
              <a:rPr lang="en-AU" b="0" i="0" dirty="0">
                <a:solidFill>
                  <a:srgbClr val="000000"/>
                </a:solidFill>
                <a:effectLst/>
                <a:latin typeface="Roboto" panose="02000000000000000000" pitchFamily="2" charset="0"/>
              </a:rPr>
              <a:t>,’ which means ‘to form a mental image’ or ‘to picture.’ This Latin term is derived from ‘imago,’ meaning ‘image’ or ‘likeness’ (Summarised from https://www.etymonline.com/word/imagine).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dirty="0">
              <a:solidFill>
                <a:srgbClr val="000000"/>
              </a:solidFill>
              <a:effectLst/>
              <a:latin typeface="Roboto" panose="02000000000000000000"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rgbClr val="000000"/>
                </a:solidFill>
                <a:effectLst/>
                <a:latin typeface="Roboto" panose="02000000000000000000" pitchFamily="2" charset="0"/>
              </a:rPr>
              <a:t>Read through the information in the NESA definition in the light blue box and ask students to note this information in their English books. Ask students to share any examples of imagined texts they have come across. Then ask ‘</a:t>
            </a:r>
            <a:r>
              <a:rPr lang="en-AU" sz="1600" kern="1200" dirty="0">
                <a:solidFill>
                  <a:schemeClr val="tx1"/>
                </a:solidFill>
                <a:latin typeface="Public Sans" pitchFamily="2" charset="0"/>
                <a:ea typeface="+mn-ea"/>
                <a:cs typeface="+mn-cs"/>
              </a:rPr>
              <a:t>What do you think the purpose of imaginative texts could be?’ Answers could include: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solidFill>
                  <a:srgbClr val="000000"/>
                </a:solidFill>
                <a:effectLst/>
                <a:latin typeface="Roboto" panose="02000000000000000000" pitchFamily="2" charset="0"/>
              </a:rPr>
              <a:t>Engage the reader: Capture the reader's interest through compelling narratives, characters, and settings.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solidFill>
                  <a:srgbClr val="000000"/>
                </a:solidFill>
                <a:effectLst/>
                <a:latin typeface="Roboto" panose="02000000000000000000" pitchFamily="2" charset="0"/>
              </a:rPr>
              <a:t>Evoke emotions: Generate feelings such as joy, sadness, fear, or excitement by connecting readers to the characters and their experiences.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solidFill>
                  <a:srgbClr val="000000"/>
                </a:solidFill>
                <a:effectLst/>
                <a:latin typeface="Roboto" panose="02000000000000000000" pitchFamily="2" charset="0"/>
              </a:rPr>
              <a:t>Explore ideas: Allow exploration of complex themes, concepts, and perspectives in a creative way, encouraging readers to think critically.</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solidFill>
                  <a:srgbClr val="000000"/>
                </a:solidFill>
                <a:effectLst/>
                <a:latin typeface="Roboto" panose="02000000000000000000" pitchFamily="2" charset="0"/>
              </a:rPr>
              <a:t>Transport the reader: Take readers to different worlds, times, or situations, providing an escape from reality and a chance to experience new adventures.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solidFill>
                  <a:srgbClr val="000000"/>
                </a:solidFill>
                <a:effectLst/>
                <a:latin typeface="Roboto" panose="02000000000000000000" pitchFamily="2" charset="0"/>
              </a:rPr>
              <a:t>Express creativity: Showcase the author's imagination and artistic expression, highlighting unique styles and voices.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i="0" dirty="0">
                <a:solidFill>
                  <a:srgbClr val="000000"/>
                </a:solidFill>
                <a:effectLst/>
                <a:latin typeface="Roboto" panose="02000000000000000000" pitchFamily="2" charset="0"/>
              </a:rPr>
              <a:t>Ask students to note discussed purposes in their books under the definition.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dirty="0">
              <a:solidFill>
                <a:srgbClr val="000000"/>
              </a:solidFill>
              <a:effectLst/>
              <a:latin typeface="Roboto" panose="02000000000000000000"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rgbClr val="000000"/>
                </a:solidFill>
                <a:effectLst/>
                <a:latin typeface="Roboto" panose="02000000000000000000" pitchFamily="2" charset="0"/>
              </a:rPr>
              <a:t>NESA 2022 English K–10 Syllabus Glossary definition: https://curriculum.nsw.edu.au/learning-areas/english/english-k-10-2022/glossary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i="0" dirty="0">
              <a:solidFill>
                <a:srgbClr val="000000"/>
              </a:solidFill>
              <a:effectLst/>
              <a:latin typeface="Roboto" panose="02000000000000000000"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dirty="0">
                <a:solidFill>
                  <a:srgbClr val="000000"/>
                </a:solidFill>
                <a:effectLst/>
                <a:latin typeface="Roboto" panose="02000000000000000000" pitchFamily="2" charset="0"/>
              </a:rPr>
              <a:t>Definitions: </a:t>
            </a:r>
            <a:r>
              <a:rPr lang="en-AU" b="0" i="0" dirty="0">
                <a:solidFill>
                  <a:srgbClr val="000000"/>
                </a:solidFill>
                <a:effectLst/>
                <a:latin typeface="Roboto" panose="02000000000000000000" pitchFamily="2" charset="0"/>
              </a:rPr>
              <a:t>You may need to define or clarify the below for students.</a:t>
            </a:r>
          </a:p>
          <a:p>
            <a:pPr marL="285750" marR="0" lvl="0" indent="-285750" algn="l" defTabSz="1219170" rtl="0" eaLnBrk="1" fontAlgn="auto" latinLnBrk="0" hangingPunct="1">
              <a:lnSpc>
                <a:spcPct val="100000"/>
              </a:lnSpc>
              <a:spcBef>
                <a:spcPts val="0"/>
              </a:spcBef>
              <a:spcAft>
                <a:spcPts val="0"/>
              </a:spcAft>
              <a:buClrTx/>
              <a:buSzTx/>
              <a:buFontTx/>
              <a:buChar char="-"/>
              <a:tabLst/>
              <a:defRPr/>
            </a:pPr>
            <a:r>
              <a:rPr lang="en-AU" b="1" i="0" dirty="0">
                <a:solidFill>
                  <a:srgbClr val="000000"/>
                </a:solidFill>
                <a:effectLst/>
                <a:latin typeface="Roboto" panose="02000000000000000000" pitchFamily="2" charset="0"/>
              </a:rPr>
              <a:t>Invents:</a:t>
            </a:r>
            <a:r>
              <a:rPr lang="en-AU" b="0" i="0" dirty="0">
                <a:solidFill>
                  <a:srgbClr val="000000"/>
                </a:solidFill>
                <a:effectLst/>
                <a:latin typeface="Roboto" panose="02000000000000000000" pitchFamily="2" charset="0"/>
              </a:rPr>
              <a:t> means to create or design something new that did not exist before.</a:t>
            </a:r>
          </a:p>
          <a:p>
            <a:pPr marL="285750" marR="0" lvl="0" indent="-285750" algn="l" defTabSz="1219170" rtl="0" eaLnBrk="1" fontAlgn="auto" latinLnBrk="0" hangingPunct="1">
              <a:lnSpc>
                <a:spcPct val="100000"/>
              </a:lnSpc>
              <a:spcBef>
                <a:spcPts val="0"/>
              </a:spcBef>
              <a:spcAft>
                <a:spcPts val="0"/>
              </a:spcAft>
              <a:buClrTx/>
              <a:buSzTx/>
              <a:buFontTx/>
              <a:buChar char="-"/>
              <a:tabLst/>
              <a:defRPr/>
            </a:pPr>
            <a:r>
              <a:rPr lang="en-AU" b="1" i="0" dirty="0">
                <a:solidFill>
                  <a:srgbClr val="000000"/>
                </a:solidFill>
                <a:effectLst/>
                <a:latin typeface="Roboto" panose="02000000000000000000" pitchFamily="2" charset="0"/>
              </a:rPr>
              <a:t>Lens:</a:t>
            </a:r>
            <a:r>
              <a:rPr lang="en-AU" b="0" i="0" dirty="0">
                <a:solidFill>
                  <a:srgbClr val="000000"/>
                </a:solidFill>
                <a:effectLst/>
                <a:latin typeface="Roboto" panose="02000000000000000000" pitchFamily="2" charset="0"/>
              </a:rPr>
              <a:t> this has more than one meaning. Usually a lens is a piece of transparent material, usually glass or plastic, that is shaped to focus or disperse light. In the context of the information on the slide, it means the perspective or viewpoint through which something is considered or analysed.</a:t>
            </a:r>
          </a:p>
          <a:p>
            <a:pPr marL="285750" marR="0" lvl="0" indent="-285750" algn="l" defTabSz="1219170" rtl="0" eaLnBrk="1" fontAlgn="auto" latinLnBrk="0" hangingPunct="1">
              <a:lnSpc>
                <a:spcPct val="100000"/>
              </a:lnSpc>
              <a:spcBef>
                <a:spcPts val="0"/>
              </a:spcBef>
              <a:spcAft>
                <a:spcPts val="0"/>
              </a:spcAft>
              <a:buClrTx/>
              <a:buSzTx/>
              <a:buFontTx/>
              <a:buChar char="-"/>
              <a:tabLst/>
              <a:defRPr/>
            </a:pPr>
            <a:r>
              <a:rPr lang="en-AU" b="1" i="0" dirty="0">
                <a:solidFill>
                  <a:srgbClr val="000000"/>
                </a:solidFill>
                <a:effectLst/>
                <a:latin typeface="Roboto" panose="02000000000000000000" pitchFamily="2" charset="0"/>
              </a:rPr>
              <a:t>Fiction</a:t>
            </a:r>
            <a:r>
              <a:rPr lang="en-AU" b="0" i="0" dirty="0">
                <a:solidFill>
                  <a:srgbClr val="000000"/>
                </a:solidFill>
                <a:effectLst/>
                <a:latin typeface="Roboto" panose="02000000000000000000" pitchFamily="2" charset="0"/>
              </a:rPr>
              <a:t>: is imaginative literature featuring invented characters and events, exploring various themes and experiences.</a:t>
            </a:r>
          </a:p>
          <a:p>
            <a:pPr>
              <a:buNone/>
            </a:pPr>
            <a:br>
              <a:rPr lang="en-AU" b="0" i="0" dirty="0">
                <a:solidFill>
                  <a:srgbClr val="FFFFFF"/>
                </a:solidFill>
                <a:effectLst/>
                <a:latin typeface="Roboto" panose="02000000000000000000" pitchFamily="2" charset="0"/>
              </a:rPr>
            </a:br>
            <a:r>
              <a:rPr lang="en-AU" b="0" i="0" dirty="0">
                <a:solidFill>
                  <a:srgbClr val="FFFFFF"/>
                </a:solidFill>
                <a:effectLst/>
                <a:latin typeface="Roboto" panose="02000000000000000000" pitchFamily="2" charset="0"/>
              </a:rPr>
              <a:t>Consider animating the information on the slide to manage cognitive load. </a:t>
            </a:r>
            <a:endParaRPr lang="en-AU" b="0" i="0" dirty="0">
              <a:solidFill>
                <a:srgbClr val="000000"/>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731322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base" latinLnBrk="0" hangingPunct="1">
              <a:lnSpc>
                <a:spcPct val="100000"/>
              </a:lnSpc>
              <a:spcBef>
                <a:spcPts val="0"/>
              </a:spcBef>
              <a:spcAft>
                <a:spcPts val="0"/>
              </a:spcAft>
              <a:buClrTx/>
              <a:buSzTx/>
              <a:buFont typeface="+mj-lt"/>
              <a:buNone/>
              <a:tabLst/>
              <a:defRPr/>
            </a:pPr>
            <a:r>
              <a:rPr lang="en-AU" b="1" i="0" dirty="0">
                <a:solidFill>
                  <a:srgbClr val="000000"/>
                </a:solidFill>
                <a:effectLst/>
                <a:latin typeface="Roboto" panose="02000000000000000000" pitchFamily="2" charset="0"/>
              </a:rPr>
              <a:t>Teacher note:</a:t>
            </a:r>
            <a:r>
              <a:rPr lang="en-AU" b="1" dirty="0">
                <a:latin typeface="Arial" panose="020B0604020202020204" pitchFamily="34" charset="0"/>
                <a:cs typeface="Arial" panose="020B0604020202020204" pitchFamily="34" charset="0"/>
              </a:rPr>
              <a:t> </a:t>
            </a:r>
            <a:r>
              <a:rPr lang="en-AU" dirty="0"/>
              <a:t>this slide is to be used in conjunction with/to support </a:t>
            </a:r>
            <a:r>
              <a:rPr lang="en-AU" b="1" dirty="0"/>
              <a:t>Phase 3a, sequence 4.</a:t>
            </a:r>
          </a:p>
          <a:p>
            <a:pPr marL="0" marR="0" lvl="0" indent="0" algn="l" defTabSz="1219170" rtl="0" eaLnBrk="1" fontAlgn="base" latinLnBrk="0" hangingPunct="1">
              <a:lnSpc>
                <a:spcPct val="100000"/>
              </a:lnSpc>
              <a:spcBef>
                <a:spcPts val="0"/>
              </a:spcBef>
              <a:spcAft>
                <a:spcPts val="0"/>
              </a:spcAft>
              <a:buClrTx/>
              <a:buSzTx/>
              <a:buFont typeface="+mj-lt"/>
              <a:buNone/>
              <a:tabLst/>
              <a:defRPr/>
            </a:pPr>
            <a:endParaRPr lang="en-AU" b="1" dirty="0"/>
          </a:p>
          <a:p>
            <a:pPr marL="0" marR="0" lvl="0" indent="0" algn="l" defTabSz="1219170" rtl="0" eaLnBrk="1" fontAlgn="base" latinLnBrk="0" hangingPunct="1">
              <a:lnSpc>
                <a:spcPct val="100000"/>
              </a:lnSpc>
              <a:spcBef>
                <a:spcPts val="0"/>
              </a:spcBef>
              <a:spcAft>
                <a:spcPts val="0"/>
              </a:spcAft>
              <a:buClrTx/>
              <a:buSzTx/>
              <a:buFont typeface="Arial" panose="020B0604020202020204" pitchFamily="34" charset="0"/>
              <a:buNone/>
              <a:tabLst/>
              <a:defRPr/>
            </a:pPr>
            <a:r>
              <a:rPr lang="en-AU" b="0" dirty="0"/>
              <a:t>Pose the question to students – what are the features of </a:t>
            </a:r>
            <a:r>
              <a:rPr lang="en-AU" b="0"/>
              <a:t>an imaginative text</a:t>
            </a:r>
            <a:r>
              <a:rPr lang="en-AU" b="0" dirty="0"/>
              <a:t>? Allow </a:t>
            </a:r>
            <a:r>
              <a:rPr lang="en-AU" b="1" dirty="0"/>
              <a:t>take up time </a:t>
            </a:r>
            <a:r>
              <a:rPr lang="en-AU" b="0" dirty="0"/>
              <a:t>and </a:t>
            </a:r>
            <a:r>
              <a:rPr lang="en-AU" b="1" dirty="0"/>
              <a:t>recast</a:t>
            </a:r>
            <a:r>
              <a:rPr lang="en-AU" b="0" dirty="0"/>
              <a:t> answers as necessary. Use student responses and the information below to populate the spider map. Students should copy the completed map into their English books.</a:t>
            </a:r>
            <a:br>
              <a:rPr lang="en-AU" b="1" dirty="0"/>
            </a:br>
            <a:endParaRPr lang="en-AU" b="1" i="0" dirty="0">
              <a:solidFill>
                <a:srgbClr val="000000"/>
              </a:solidFill>
              <a:effectLst/>
              <a:latin typeface="Roboto" panose="02000000000000000000" pitchFamily="2" charset="0"/>
            </a:endParaRPr>
          </a:p>
          <a:p>
            <a:pPr marL="285750" indent="-285750" algn="l" fontAlgn="base">
              <a:buFont typeface="Arial" panose="020B0604020202020204" pitchFamily="34" charset="0"/>
              <a:buChar char="•"/>
            </a:pPr>
            <a:r>
              <a:rPr lang="en-AU" b="1" i="0" dirty="0">
                <a:solidFill>
                  <a:srgbClr val="000000"/>
                </a:solidFill>
                <a:effectLst/>
                <a:latin typeface="Roboto" panose="02000000000000000000" pitchFamily="2" charset="0"/>
              </a:rPr>
              <a:t>Character development</a:t>
            </a:r>
            <a:r>
              <a:rPr lang="en-AU" b="0" i="0" dirty="0">
                <a:solidFill>
                  <a:srgbClr val="000000"/>
                </a:solidFill>
                <a:effectLst/>
                <a:latin typeface="Roboto" panose="02000000000000000000" pitchFamily="2" charset="0"/>
              </a:rPr>
              <a:t>: Well-defined characters with distinct personalities, motivations, and arcs.</a:t>
            </a:r>
          </a:p>
          <a:p>
            <a:pPr marL="285750" indent="-285750" algn="l" fontAlgn="base">
              <a:buFont typeface="Arial" panose="020B0604020202020204" pitchFamily="34" charset="0"/>
              <a:buChar char="•"/>
            </a:pPr>
            <a:r>
              <a:rPr lang="en-AU" b="1" i="0" dirty="0">
                <a:solidFill>
                  <a:srgbClr val="000000"/>
                </a:solidFill>
                <a:effectLst/>
                <a:latin typeface="Roboto" panose="02000000000000000000" pitchFamily="2" charset="0"/>
              </a:rPr>
              <a:t>Setting</a:t>
            </a:r>
            <a:r>
              <a:rPr lang="en-AU" b="0" i="0" dirty="0">
                <a:solidFill>
                  <a:srgbClr val="000000"/>
                </a:solidFill>
                <a:effectLst/>
                <a:latin typeface="Roboto" panose="02000000000000000000" pitchFamily="2" charset="0"/>
              </a:rPr>
              <a:t>: A specific time and place where the narrative occurs, which can be realistic or fantastical.</a:t>
            </a:r>
          </a:p>
          <a:p>
            <a:pPr marL="285750" indent="-285750" algn="l" fontAlgn="base">
              <a:buFont typeface="Arial" panose="020B0604020202020204" pitchFamily="34" charset="0"/>
              <a:buChar char="•"/>
            </a:pPr>
            <a:r>
              <a:rPr lang="en-AU" b="1" i="0" dirty="0">
                <a:solidFill>
                  <a:srgbClr val="000000"/>
                </a:solidFill>
                <a:effectLst/>
                <a:latin typeface="Roboto" panose="02000000000000000000" pitchFamily="2" charset="0"/>
              </a:rPr>
              <a:t>Plot</a:t>
            </a:r>
            <a:r>
              <a:rPr lang="en-AU" b="0" i="0" dirty="0">
                <a:solidFill>
                  <a:srgbClr val="000000"/>
                </a:solidFill>
                <a:effectLst/>
                <a:latin typeface="Roboto" panose="02000000000000000000" pitchFamily="2" charset="0"/>
              </a:rPr>
              <a:t>: A structured storyline that includes a beginning, middle, and end, often featuring conflict and resolution.</a:t>
            </a:r>
          </a:p>
          <a:p>
            <a:pPr marL="285750" indent="-285750" algn="l" fontAlgn="base">
              <a:buFont typeface="Arial" panose="020B0604020202020204" pitchFamily="34" charset="0"/>
              <a:buChar char="•"/>
            </a:pPr>
            <a:r>
              <a:rPr lang="en-AU" b="1" i="0" dirty="0">
                <a:solidFill>
                  <a:srgbClr val="000000"/>
                </a:solidFill>
                <a:effectLst/>
                <a:latin typeface="Roboto" panose="02000000000000000000" pitchFamily="2" charset="0"/>
              </a:rPr>
              <a:t>Narrative voice</a:t>
            </a:r>
            <a:r>
              <a:rPr lang="en-AU" b="0" i="0" dirty="0">
                <a:solidFill>
                  <a:srgbClr val="000000"/>
                </a:solidFill>
                <a:effectLst/>
                <a:latin typeface="Roboto" panose="02000000000000000000" pitchFamily="2" charset="0"/>
              </a:rPr>
              <a:t>: The perspective from which the story is told, which can influence the reader's connection to the text.</a:t>
            </a:r>
          </a:p>
          <a:p>
            <a:pPr marL="285750" indent="-285750" algn="l" fontAlgn="base">
              <a:buFont typeface="Arial" panose="020B0604020202020204" pitchFamily="34" charset="0"/>
              <a:buChar char="•"/>
            </a:pPr>
            <a:r>
              <a:rPr lang="en-AU" b="1" i="0" dirty="0">
                <a:solidFill>
                  <a:srgbClr val="000000"/>
                </a:solidFill>
                <a:effectLst/>
                <a:latin typeface="Roboto" panose="02000000000000000000" pitchFamily="2" charset="0"/>
              </a:rPr>
              <a:t>Theme or concepts</a:t>
            </a:r>
            <a:r>
              <a:rPr lang="en-AU" b="0" i="0" dirty="0">
                <a:solidFill>
                  <a:srgbClr val="000000"/>
                </a:solidFill>
                <a:effectLst/>
                <a:latin typeface="Roboto" panose="02000000000000000000" pitchFamily="2" charset="0"/>
              </a:rPr>
              <a:t>: Central ideas or messages that the text explores, such as love and connection. </a:t>
            </a:r>
          </a:p>
          <a:p>
            <a:pPr marL="285750" indent="-285750" algn="l" fontAlgn="base">
              <a:buFont typeface="Arial" panose="020B0604020202020204" pitchFamily="34" charset="0"/>
              <a:buChar char="•"/>
            </a:pPr>
            <a:r>
              <a:rPr lang="en-AU" b="1" i="0" dirty="0">
                <a:solidFill>
                  <a:srgbClr val="000000"/>
                </a:solidFill>
                <a:effectLst/>
                <a:latin typeface="Roboto" panose="02000000000000000000" pitchFamily="2" charset="0"/>
              </a:rPr>
              <a:t>Imagery</a:t>
            </a:r>
            <a:r>
              <a:rPr lang="en-AU" b="0" i="0" dirty="0">
                <a:solidFill>
                  <a:srgbClr val="000000"/>
                </a:solidFill>
                <a:effectLst/>
                <a:latin typeface="Roboto" panose="02000000000000000000" pitchFamily="2" charset="0"/>
              </a:rPr>
              <a:t>: Descriptive language that creates vivid pictures in the reader's mind, enhancing the overall experience.</a:t>
            </a:r>
          </a:p>
          <a:p>
            <a:pPr marL="285750" indent="-285750" algn="l" fontAlgn="base">
              <a:buFont typeface="Arial" panose="020B0604020202020204" pitchFamily="34" charset="0"/>
              <a:buChar char="•"/>
            </a:pPr>
            <a:r>
              <a:rPr lang="en-AU" b="1" i="0" dirty="0">
                <a:solidFill>
                  <a:srgbClr val="000000"/>
                </a:solidFill>
                <a:effectLst/>
                <a:latin typeface="Roboto" panose="02000000000000000000" pitchFamily="2" charset="0"/>
              </a:rPr>
              <a:t>Dialogue</a:t>
            </a:r>
            <a:r>
              <a:rPr lang="en-AU" b="0" i="0" dirty="0">
                <a:solidFill>
                  <a:srgbClr val="000000"/>
                </a:solidFill>
                <a:effectLst/>
                <a:latin typeface="Roboto" panose="02000000000000000000" pitchFamily="2" charset="0"/>
              </a:rPr>
              <a:t>: Conversations between characters that reveal their personalities and advance the plot.</a:t>
            </a:r>
          </a:p>
          <a:p>
            <a:pPr marL="285750" indent="-285750" algn="l" fontAlgn="base">
              <a:buFont typeface="Arial" panose="020B0604020202020204" pitchFamily="34" charset="0"/>
              <a:buChar char="•"/>
            </a:pPr>
            <a:r>
              <a:rPr lang="en-AU" b="1" i="0" dirty="0">
                <a:solidFill>
                  <a:srgbClr val="000000"/>
                </a:solidFill>
                <a:effectLst/>
                <a:latin typeface="Roboto" panose="02000000000000000000" pitchFamily="2" charset="0"/>
              </a:rPr>
              <a:t>Style</a:t>
            </a:r>
            <a:r>
              <a:rPr lang="en-AU" b="0" i="0" dirty="0">
                <a:solidFill>
                  <a:srgbClr val="000000"/>
                </a:solidFill>
                <a:effectLst/>
                <a:latin typeface="Roboto" panose="02000000000000000000" pitchFamily="2" charset="0"/>
              </a:rPr>
              <a:t>: The author's unique way of expressing ideas, including word choice, sentence structure, and tone.</a:t>
            </a:r>
          </a:p>
          <a:p>
            <a:endParaRPr lang="en-AU" dirty="0"/>
          </a:p>
          <a:p>
            <a:endParaRPr lang="en-AU" dirty="0"/>
          </a:p>
          <a:p>
            <a:r>
              <a:rPr lang="en-AU" b="1" dirty="0"/>
              <a:t>Recasting: </a:t>
            </a:r>
            <a:r>
              <a:rPr lang="en-AU" b="0" i="0" dirty="0">
                <a:solidFill>
                  <a:srgbClr val="000000"/>
                </a:solidFill>
                <a:effectLst/>
                <a:latin typeface="Roboto" panose="02000000000000000000" pitchFamily="2" charset="0"/>
              </a:rPr>
              <a:t>involves restating a student's incorrect or incomplete language in a correct form, providing them with a model of proper usage without directly correcting them. This strategy helps students learn the correct language structures and vocabulary in context, encouraging language development and confidence in their speaking skills. By hearing the correct form, students can better understand and internalise the language.</a:t>
            </a:r>
          </a:p>
          <a:p>
            <a:endParaRPr lang="en-AU" b="0" i="0" dirty="0">
              <a:solidFill>
                <a:srgbClr val="000000"/>
              </a:solidFill>
              <a:effectLst/>
              <a:latin typeface="Roboto" panose="02000000000000000000" pitchFamily="2" charset="0"/>
            </a:endParaRPr>
          </a:p>
          <a:p>
            <a:r>
              <a:rPr lang="en-AU" b="1" i="0" dirty="0">
                <a:solidFill>
                  <a:srgbClr val="000000"/>
                </a:solidFill>
                <a:effectLst/>
                <a:latin typeface="Roboto" panose="02000000000000000000" pitchFamily="2" charset="0"/>
              </a:rPr>
              <a:t>Take up time: </a:t>
            </a:r>
            <a:r>
              <a:rPr lang="en-AU" b="0" i="0" dirty="0">
                <a:solidFill>
                  <a:srgbClr val="000000"/>
                </a:solidFill>
                <a:effectLst/>
                <a:latin typeface="Roboto" panose="02000000000000000000" pitchFamily="2" charset="0"/>
              </a:rPr>
              <a:t>refers to giving students sufficient time to process information and respond during classroom activities. This strategy acknowledges that EAL/D students may need more time to understand and formulate responses in a language they are still mastering. Allowing for take up time can help reduce anxiety, encourage participation, and support language development by giving students the opportunity to think and articulate their thoughts more clearly.</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923606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0">
                <a:solidFill>
                  <a:srgbClr val="000000"/>
                </a:solidFill>
                <a:effectLst/>
                <a:latin typeface="Roboto" panose="02000000000000000000" pitchFamily="2" charset="0"/>
              </a:rPr>
              <a:t>Teacher note:</a:t>
            </a:r>
            <a:r>
              <a:rPr lang="en-AU" b="1">
                <a:latin typeface="Arial" panose="020B0604020202020204" pitchFamily="34" charset="0"/>
                <a:cs typeface="Arial" panose="020B0604020202020204" pitchFamily="34" charset="0"/>
              </a:rPr>
              <a:t> </a:t>
            </a:r>
            <a:r>
              <a:rPr lang="en-AU"/>
              <a:t>this slide is to be used in conjunction with </a:t>
            </a:r>
            <a:r>
              <a:rPr lang="en-AU" b="1"/>
              <a:t>Phase 3a, sequence </a:t>
            </a:r>
            <a:r>
              <a:rPr lang="en-AU" b="1" dirty="0"/>
              <a:t>4</a:t>
            </a:r>
            <a:r>
              <a:rPr lang="en-AU" b="1"/>
              <a:t>.</a:t>
            </a:r>
          </a:p>
          <a:p>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Organise students into groups and guide them through the instructions on the slide. Students can be guided to consider how the intended recipient of the letter and its subject matter are both imagined features of the text. </a:t>
            </a:r>
          </a:p>
          <a:p>
            <a:endParaRPr lang="en-AU"/>
          </a:p>
          <a:p>
            <a:r>
              <a:rPr lang="en-AU"/>
              <a:t>Depending on the needs of the class you may need to model the process of identifying, highlighting and annotating.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426897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BD2E5-C1E6-BFB4-9138-6AFCC49039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2F782-9D3C-5C0B-BA8A-059AC6CE79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38A1C-C798-A5F4-4310-C092FFEE5AAF}"/>
              </a:ext>
            </a:extLst>
          </p:cNvPr>
          <p:cNvSpPr>
            <a:spLocks noGrp="1"/>
          </p:cNvSpPr>
          <p:nvPr>
            <p:ph type="body" idx="1"/>
          </p:nvPr>
        </p:nvSpPr>
        <p:spPr/>
        <p:txBody>
          <a:bodyPr/>
          <a:lstStyle/>
          <a:p>
            <a:pPr algn="l" rtl="0" fontAlgn="base">
              <a:buNone/>
            </a:pPr>
            <a:r>
              <a:rPr lang="en-AU" b="1">
                <a:latin typeface="Arial" panose="020B0604020202020204" pitchFamily="34" charset="0"/>
                <a:cs typeface="Arial" panose="020B0604020202020204" pitchFamily="34" charset="0"/>
              </a:rPr>
              <a:t>Teachers note:</a:t>
            </a:r>
            <a:r>
              <a:rPr lang="en-AU" b="0">
                <a:latin typeface="Arial" panose="020B0604020202020204" pitchFamily="34" charset="0"/>
                <a:cs typeface="Arial" panose="020B0604020202020204" pitchFamily="34" charset="0"/>
              </a:rPr>
              <a:t> this slide has been used to identify the resources which may be used alongside </a:t>
            </a:r>
            <a:r>
              <a:rPr lang="en-AU" sz="1600" b="1">
                <a:effectLst/>
                <a:latin typeface="Arial" panose="020B0604020202020204" pitchFamily="34" charset="0"/>
              </a:rPr>
              <a:t>Phase 3a, sequence </a:t>
            </a:r>
            <a:r>
              <a:rPr lang="en-AU" sz="1600" b="1" dirty="0">
                <a:effectLst/>
                <a:latin typeface="Arial" panose="020B0604020202020204" pitchFamily="34" charset="0"/>
              </a:rPr>
              <a:t>6</a:t>
            </a:r>
            <a:r>
              <a:rPr lang="en-AU" sz="1600" b="0">
                <a:effectLst/>
                <a:latin typeface="+mn-lt"/>
              </a:rPr>
              <a:t>. </a:t>
            </a:r>
            <a:r>
              <a:rPr lang="en-AU" sz="1600" b="0" i="0" u="none" strike="noStrike">
                <a:solidFill>
                  <a:srgbClr val="000000"/>
                </a:solidFill>
                <a:effectLst/>
                <a:latin typeface="+mn-lt"/>
              </a:rPr>
              <a:t>It should be deleted or hidden prior to sharing with students using in a classroom setting.</a:t>
            </a:r>
            <a:r>
              <a:rPr lang="en-US" sz="1600" b="0" i="0">
                <a:solidFill>
                  <a:srgbClr val="444444"/>
                </a:solidFill>
                <a:effectLst/>
                <a:latin typeface="+mn-lt"/>
              </a:rPr>
              <a:t>​ </a:t>
            </a:r>
          </a:p>
          <a:p>
            <a:pPr algn="l" rtl="0" fontAlgn="base"/>
            <a:r>
              <a:rPr lang="en-AU" sz="1600" b="0" i="0">
                <a:solidFill>
                  <a:srgbClr val="444444"/>
                </a:solidFill>
                <a:effectLst/>
                <a:latin typeface="+mn-lt"/>
              </a:rPr>
              <a:t>​</a:t>
            </a:r>
          </a:p>
          <a:p>
            <a:pPr>
              <a:spcBef>
                <a:spcPts val="1200"/>
              </a:spcBef>
              <a:spcAft>
                <a:spcPts val="600"/>
              </a:spcAft>
              <a:buNone/>
            </a:pPr>
            <a:endParaRPr lang="en-AU"/>
          </a:p>
        </p:txBody>
      </p:sp>
      <p:sp>
        <p:nvSpPr>
          <p:cNvPr id="4" name="Slide Number Placeholder 3">
            <a:extLst>
              <a:ext uri="{FF2B5EF4-FFF2-40B4-BE49-F238E27FC236}">
                <a16:creationId xmlns:a16="http://schemas.microsoft.com/office/drawing/2014/main" id="{7A631F0D-63C9-66F9-1F7E-E4455FA85A41}"/>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649392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C058E-4456-367C-E985-779ECB700C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0FFD3-E85D-33FB-4192-0C7A583EAD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FDAED8-2913-834D-F51F-890511C21B88}"/>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 </a:t>
            </a:r>
            <a:r>
              <a:rPr lang="en-AU"/>
              <a:t>this slide is to be used in conjunction with/to support </a:t>
            </a:r>
            <a:r>
              <a:rPr lang="en-AU" b="1"/>
              <a:t>Phase 3a, sequence </a:t>
            </a:r>
            <a:r>
              <a:rPr lang="en-AU" b="1" dirty="0"/>
              <a:t>6</a:t>
            </a:r>
            <a:r>
              <a:rPr lang="en-AU" b="1"/>
              <a:t>.</a:t>
            </a:r>
          </a:p>
          <a:p>
            <a:endParaRPr lang="en-AU" b="1">
              <a:latin typeface="Arial" panose="020B0604020202020204" pitchFamily="34" charset="0"/>
              <a:cs typeface="Calibri"/>
            </a:endParaRPr>
          </a:p>
          <a:p>
            <a:r>
              <a:rPr lang="en-AU" b="0" strike="noStrike">
                <a:latin typeface="+mn-lt"/>
                <a:cs typeface="Arial"/>
              </a:rPr>
              <a:t>a</a:t>
            </a:r>
            <a:r>
              <a:rPr lang="en-AU">
                <a:latin typeface="+mn-lt"/>
                <a:cs typeface="Arial"/>
              </a:rPr>
              <a:t>dapt </a:t>
            </a:r>
            <a:r>
              <a:rPr lang="en-AU" b="0">
                <a:latin typeface="+mn-lt"/>
                <a:cs typeface="Arial"/>
              </a:rPr>
              <a:t>the provided learning intention and below sample success criteria, as required, </a:t>
            </a:r>
            <a:r>
              <a:rPr lang="en-AU" b="0" strike="noStrike">
                <a:latin typeface="+mn-lt"/>
                <a:cs typeface="Arial"/>
              </a:rPr>
              <a:t>to suit the needs of your students. </a:t>
            </a:r>
          </a:p>
          <a:p>
            <a:pPr marL="0" indent="0">
              <a:buFont typeface="Arial"/>
              <a:buNone/>
              <a:defRPr/>
            </a:pPr>
            <a:endParaRPr lang="en-AU" b="0" strike="noStrike">
              <a:latin typeface="+mn-lt"/>
              <a:cs typeface="Arial"/>
            </a:endParaRPr>
          </a:p>
          <a:p>
            <a:pPr marL="285750" marR="0" lvl="0" indent="-285750" algn="ctr" defTabSz="1219170" rtl="0" eaLnBrk="1" fontAlgn="auto" latinLnBrk="0" hangingPunct="1">
              <a:lnSpc>
                <a:spcPct val="100000"/>
              </a:lnSpc>
              <a:spcBef>
                <a:spcPts val="0"/>
              </a:spcBef>
              <a:spcAft>
                <a:spcPts val="0"/>
              </a:spcAft>
              <a:buClrTx/>
              <a:buSzTx/>
              <a:buFontTx/>
              <a:buChar char="-"/>
              <a:tabLst/>
              <a:defRPr/>
            </a:pPr>
            <a:r>
              <a:rPr lang="en-AU" sz="1800">
                <a:effectLst/>
                <a:latin typeface="Arial" panose="020B0604020202020204" pitchFamily="34" charset="0"/>
                <a:ea typeface="Calibri" panose="020F0502020204030204" pitchFamily="34" charset="0"/>
              </a:rPr>
              <a:t>identify connections within a text</a:t>
            </a:r>
          </a:p>
          <a:p>
            <a:pPr marL="285750" marR="0" lvl="0" indent="-285750" algn="ctr" defTabSz="1219170" rtl="0" eaLnBrk="1" fontAlgn="auto" latinLnBrk="0" hangingPunct="1">
              <a:lnSpc>
                <a:spcPct val="100000"/>
              </a:lnSpc>
              <a:spcBef>
                <a:spcPts val="0"/>
              </a:spcBef>
              <a:spcAft>
                <a:spcPts val="0"/>
              </a:spcAft>
              <a:buClrTx/>
              <a:buSzTx/>
              <a:buFontTx/>
              <a:buChar char="-"/>
              <a:tabLst/>
              <a:defRPr/>
            </a:pPr>
            <a:r>
              <a:rPr lang="en-AU" sz="1800">
                <a:effectLst/>
                <a:latin typeface="Arial" panose="020B0604020202020204" pitchFamily="34" charset="0"/>
                <a:ea typeface="Calibri" panose="020F0502020204030204" pitchFamily="34" charset="0"/>
              </a:rPr>
              <a:t>analyse how a text can be shaped to create connections</a:t>
            </a:r>
          </a:p>
          <a:p>
            <a:pPr marL="285750" marR="0" lvl="0" indent="-285750" algn="ctr" defTabSz="1219170" rtl="0" eaLnBrk="1" fontAlgn="auto" latinLnBrk="0" hangingPunct="1">
              <a:lnSpc>
                <a:spcPct val="100000"/>
              </a:lnSpc>
              <a:spcBef>
                <a:spcPts val="0"/>
              </a:spcBef>
              <a:spcAft>
                <a:spcPts val="0"/>
              </a:spcAft>
              <a:buClrTx/>
              <a:buSzTx/>
              <a:buFontTx/>
              <a:buChar char="-"/>
              <a:tabLst/>
              <a:defRPr/>
            </a:pPr>
            <a:r>
              <a:rPr lang="en-AU" sz="1800">
                <a:effectLst/>
                <a:latin typeface="Arial" panose="020B0604020202020204" pitchFamily="34" charset="0"/>
                <a:ea typeface="Calibri" panose="020F0502020204030204" pitchFamily="34" charset="0"/>
              </a:rPr>
              <a:t>analyse how readers establish connections with the subject and author of a text</a:t>
            </a:r>
          </a:p>
          <a:p>
            <a:pPr marL="285750" marR="0" lvl="0" indent="-285750" algn="ctr" defTabSz="1219170" rtl="0" eaLnBrk="1" fontAlgn="auto" latinLnBrk="0" hangingPunct="1">
              <a:lnSpc>
                <a:spcPct val="100000"/>
              </a:lnSpc>
              <a:spcBef>
                <a:spcPts val="0"/>
              </a:spcBef>
              <a:spcAft>
                <a:spcPts val="0"/>
              </a:spcAft>
              <a:buClrTx/>
              <a:buSzTx/>
              <a:buFontTx/>
              <a:buChar char="-"/>
              <a:tabLst/>
              <a:defRPr/>
            </a:pPr>
            <a:r>
              <a:rPr lang="en-AU" sz="1800">
                <a:effectLst/>
                <a:latin typeface="Arial" panose="020B0604020202020204" pitchFamily="34" charset="0"/>
                <a:ea typeface="Calibri" panose="020F0502020204030204" pitchFamily="34" charset="0"/>
              </a:rPr>
              <a:t>evaluate how texts provide insights into selves and the world around us. </a:t>
            </a:r>
          </a:p>
          <a:p>
            <a:pPr marL="285750" marR="0" lvl="0" indent="-285750" algn="ctr" defTabSz="1219170" rtl="0" eaLnBrk="1" fontAlgn="auto" latinLnBrk="0" hangingPunct="1">
              <a:lnSpc>
                <a:spcPct val="100000"/>
              </a:lnSpc>
              <a:spcBef>
                <a:spcPts val="0"/>
              </a:spcBef>
              <a:spcAft>
                <a:spcPts val="0"/>
              </a:spcAft>
              <a:buClrTx/>
              <a:buSzTx/>
              <a:buFontTx/>
              <a:buChar char="-"/>
              <a:tabLst/>
              <a:defRPr/>
            </a:pPr>
            <a:r>
              <a:rPr lang="en-AU" sz="1800">
                <a:effectLst/>
                <a:latin typeface="Arial" panose="020B0604020202020204" pitchFamily="34" charset="0"/>
                <a:ea typeface="Calibri" panose="020F0502020204030204" pitchFamily="34" charset="0"/>
              </a:rPr>
              <a:t>.</a:t>
            </a:r>
          </a:p>
          <a:p>
            <a:pPr marL="0" indent="0" algn="ctr">
              <a:buFont typeface="Arial" panose="020B0604020202020204" pitchFamily="34" charset="0"/>
              <a:buNone/>
              <a:defRPr/>
            </a:pPr>
            <a:endParaRPr lang="en-AU" b="1">
              <a:latin typeface="+mn-lt"/>
              <a:cs typeface="Arial"/>
            </a:endParaRPr>
          </a:p>
          <a:p>
            <a:pPr marL="171450" indent="-171450">
              <a:buFont typeface="Arial"/>
              <a:buChar char="•"/>
              <a:defRPr/>
            </a:pPr>
            <a:r>
              <a:rPr lang="en-AU" b="0" strike="noStrike">
                <a:latin typeface="+mn-lt"/>
                <a:cs typeface="Arial"/>
              </a:rPr>
              <a:t>LISC is usually shared first or early in the lesson</a:t>
            </a:r>
            <a:r>
              <a:rPr lang="en-AU" b="0">
                <a:latin typeface="+mn-lt"/>
                <a:cs typeface="Arial"/>
              </a:rPr>
              <a:t> and is explained by the teacher who checks for understanding (DoE 2025). </a:t>
            </a:r>
            <a:endParaRPr lang="en-AU" b="0">
              <a:latin typeface="+mn-lt"/>
            </a:endParaRP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r>
              <a:rPr lang="en-AU" b="0">
                <a:latin typeface="+mn-lt"/>
              </a:rPr>
              <a:t>LISC is referred to regularly to check for understanding, provide feedback or as a self-assessment tool (Wiliam and Leahy 2015). </a:t>
            </a:r>
          </a:p>
          <a:p>
            <a:pPr marL="171450" indent="-171450">
              <a:buFont typeface="Arial"/>
              <a:buChar char="•"/>
              <a:defRPr/>
            </a:pPr>
            <a:r>
              <a:rPr lang="en-AU" b="0">
                <a:latin typeface="+mn-lt"/>
              </a:rPr>
              <a:t>Learning intentions and success criteria can be supported by exemplars, such as 'What A Good One Looks Like' (WAGOLL) or exemplars to demonstrate success criteria (Clarke 2021).</a:t>
            </a:r>
          </a:p>
          <a:p>
            <a:pPr marL="0" indent="0">
              <a:buFont typeface="Arial"/>
              <a:buNone/>
              <a:defRPr/>
            </a:pPr>
            <a:endParaRPr lang="en-AU" b="1">
              <a:latin typeface="+mn-lt"/>
            </a:endParaRP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0">
                <a:latin typeface="+mn-lt"/>
              </a:rPr>
              <a:t>For more information, see:</a:t>
            </a: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1">
                <a:latin typeface="+mn-lt"/>
              </a:rPr>
              <a:t>Sharing learning intentions and success criteria: </a:t>
            </a:r>
            <a:r>
              <a:rPr lang="en-AU" b="0">
                <a:latin typeface="+mn-lt"/>
              </a:rPr>
              <a:t>https://education.nsw.gov.au/content/dam/main-education/documents/teaching-and-learning/curriculum/explicit-teaching/explicit-teaching-technique-guide-lisc-sharing.pdf </a:t>
            </a:r>
            <a:endParaRPr lang="en-AU" b="0">
              <a:latin typeface="+mn-lt"/>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mn-lt"/>
              </a:rPr>
              <a:t>Planning learning intentions and success criteria: </a:t>
            </a:r>
            <a:r>
              <a:rPr lang="en-AU" b="0">
                <a:latin typeface="+mn-lt"/>
              </a:rPr>
              <a:t>https://education.nsw.gov.au/content/dam/main-education/documents/teaching-and-learning/curriculum/explicit-teaching/explicit-teaching-technique-guide-lisc-planning.pdf</a:t>
            </a:r>
          </a:p>
          <a:p>
            <a:endParaRPr lang="en-AU">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E4A8D77-7014-8E14-6C8C-96A5F8986D0A}"/>
              </a:ext>
            </a:extLst>
          </p:cNvPr>
          <p:cNvSpPr>
            <a:spLocks noGrp="1"/>
          </p:cNvSpPr>
          <p:nvPr>
            <p:ph type="sldNum" sz="quarter" idx="5"/>
          </p:nvPr>
        </p:nvSpPr>
        <p:spPr/>
        <p:txBody>
          <a:bodyPr/>
          <a:lstStyle/>
          <a:p>
            <a:fld id="{D09C5488-DD16-4714-9519-7BE21BA11D4E}" type="slidenum">
              <a:rPr lang="en-AU" smtClean="0"/>
              <a:t>14</a:t>
            </a:fld>
            <a:endParaRPr lang="en-AU"/>
          </a:p>
        </p:txBody>
      </p:sp>
    </p:spTree>
    <p:extLst>
      <p:ext uri="{BB962C8B-B14F-4D97-AF65-F5344CB8AC3E}">
        <p14:creationId xmlns:p14="http://schemas.microsoft.com/office/powerpoint/2010/main" val="3772871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AU" b="1"/>
              <a:t>Teacher note: </a:t>
            </a:r>
            <a:r>
              <a:rPr lang="en-AU" b="0"/>
              <a:t>use this slide in conjunction with </a:t>
            </a:r>
            <a:r>
              <a:rPr lang="en-AU" sz="1600" b="1">
                <a:effectLst/>
                <a:latin typeface="Arial" panose="020B0604020202020204" pitchFamily="34" charset="0"/>
              </a:rPr>
              <a:t>Phase 3a, sequence </a:t>
            </a:r>
            <a:r>
              <a:rPr lang="en-AU" sz="1600" b="1" dirty="0">
                <a:effectLst/>
                <a:latin typeface="Arial" panose="020B0604020202020204" pitchFamily="34" charset="0"/>
              </a:rPr>
              <a:t>6</a:t>
            </a:r>
            <a:r>
              <a:rPr lang="en-AU" sz="1600" b="0">
                <a:effectLst/>
                <a:latin typeface="Arial" panose="020B0604020202020204" pitchFamily="34" charset="0"/>
              </a:rPr>
              <a:t>. </a:t>
            </a:r>
            <a:br>
              <a:rPr lang="en-AU"/>
            </a:br>
            <a:endParaRPr lang="en-AU"/>
          </a:p>
          <a:p>
            <a:pPr algn="l">
              <a:buNone/>
            </a:pPr>
            <a:r>
              <a:rPr lang="en-AU"/>
              <a:t>Below is one suggestion on how the information on this slide could be delivered: </a:t>
            </a:r>
          </a:p>
          <a:p>
            <a:pPr algn="l">
              <a:buNone/>
            </a:pPr>
            <a:br>
              <a:rPr lang="en-AU"/>
            </a:br>
            <a:r>
              <a:rPr lang="en-AU" b="1" i="0">
                <a:solidFill>
                  <a:srgbClr val="000000"/>
                </a:solidFill>
                <a:effectLst/>
                <a:latin typeface="Roboto" panose="02000000000000000000" pitchFamily="2" charset="0"/>
              </a:rPr>
              <a:t>Introduction</a:t>
            </a:r>
            <a:r>
              <a:rPr lang="en-AU" b="0" i="0">
                <a:solidFill>
                  <a:srgbClr val="000000"/>
                </a:solidFill>
                <a:effectLst/>
                <a:latin typeface="Roboto" panose="02000000000000000000" pitchFamily="2" charset="0"/>
              </a:rPr>
              <a:t>:</a:t>
            </a:r>
          </a:p>
          <a:p>
            <a:pPr marL="285750" indent="-285750" algn="l">
              <a:buFont typeface="Arial" panose="020B0604020202020204" pitchFamily="34" charset="0"/>
              <a:buChar char="•"/>
            </a:pPr>
            <a:r>
              <a:rPr lang="en-AU" b="0" i="0">
                <a:solidFill>
                  <a:srgbClr val="000000"/>
                </a:solidFill>
                <a:effectLst/>
                <a:latin typeface="Roboto" panose="02000000000000000000" pitchFamily="2" charset="0"/>
              </a:rPr>
              <a:t>Explain tenor and register simply.</a:t>
            </a:r>
          </a:p>
          <a:p>
            <a:pPr marL="285750" indent="-285750" algn="l">
              <a:buFont typeface="Arial" panose="020B0604020202020204" pitchFamily="34" charset="0"/>
              <a:buChar char="•"/>
            </a:pPr>
            <a:r>
              <a:rPr lang="en-AU" b="0" i="0">
                <a:solidFill>
                  <a:srgbClr val="000000"/>
                </a:solidFill>
                <a:effectLst/>
                <a:latin typeface="Roboto" panose="02000000000000000000" pitchFamily="2" charset="0"/>
              </a:rPr>
              <a:t>Ask students to think of different communication situations (teacher vs. friend).</a:t>
            </a:r>
          </a:p>
          <a:p>
            <a:pPr algn="l">
              <a:buFont typeface="Arial" panose="020B0604020202020204" pitchFamily="34" charset="0"/>
              <a:buChar char="•"/>
            </a:pPr>
            <a:endParaRPr lang="en-AU" b="0" i="0">
              <a:solidFill>
                <a:srgbClr val="000000"/>
              </a:solidFill>
              <a:effectLst/>
              <a:latin typeface="Roboto" panose="02000000000000000000" pitchFamily="2" charset="0"/>
            </a:endParaRPr>
          </a:p>
          <a:p>
            <a:pPr algn="l">
              <a:buNone/>
            </a:pPr>
            <a:r>
              <a:rPr lang="en-AU" b="1" i="0">
                <a:solidFill>
                  <a:srgbClr val="000000"/>
                </a:solidFill>
                <a:effectLst/>
                <a:latin typeface="Roboto" panose="02000000000000000000" pitchFamily="2" charset="0"/>
              </a:rPr>
              <a:t>Activity 1: Exploring tenor</a:t>
            </a:r>
            <a:r>
              <a:rPr lang="en-AU" b="0" i="0">
                <a:solidFill>
                  <a:srgbClr val="000000"/>
                </a:solidFill>
                <a:effectLst/>
                <a:latin typeface="Roboto" panose="02000000000000000000" pitchFamily="2" charset="0"/>
              </a:rPr>
              <a:t>:</a:t>
            </a:r>
          </a:p>
          <a:p>
            <a:pPr marL="285750" indent="-285750" algn="l">
              <a:buFont typeface="Arial" panose="020B0604020202020204" pitchFamily="34" charset="0"/>
              <a:buChar char="•"/>
            </a:pPr>
            <a:r>
              <a:rPr lang="en-AU" b="0" i="0">
                <a:solidFill>
                  <a:srgbClr val="000000"/>
                </a:solidFill>
                <a:effectLst/>
                <a:latin typeface="Roboto" panose="02000000000000000000" pitchFamily="2" charset="0"/>
              </a:rPr>
              <a:t>Define tenor.</a:t>
            </a:r>
          </a:p>
          <a:p>
            <a:pPr marL="285750" indent="-285750" algn="l">
              <a:buFont typeface="Arial" panose="020B0604020202020204" pitchFamily="34" charset="0"/>
              <a:buChar char="•"/>
            </a:pPr>
            <a:r>
              <a:rPr lang="en-AU" b="0" i="0">
                <a:solidFill>
                  <a:srgbClr val="000000"/>
                </a:solidFill>
                <a:effectLst/>
                <a:latin typeface="Roboto" panose="02000000000000000000" pitchFamily="2" charset="0"/>
              </a:rPr>
              <a:t>Have students pair up and role-play given scenarios (for example, doctor-patient, friends).</a:t>
            </a:r>
          </a:p>
          <a:p>
            <a:pPr marL="285750" indent="-285750" algn="l">
              <a:buFont typeface="Arial" panose="020B0604020202020204" pitchFamily="34" charset="0"/>
              <a:buChar char="•"/>
            </a:pPr>
            <a:r>
              <a:rPr lang="en-AU" b="0" i="0">
                <a:solidFill>
                  <a:srgbClr val="000000"/>
                </a:solidFill>
                <a:effectLst/>
                <a:latin typeface="Roboto" panose="02000000000000000000" pitchFamily="2" charset="0"/>
              </a:rPr>
              <a:t>Discuss how their language changes based on roles.</a:t>
            </a:r>
          </a:p>
          <a:p>
            <a:pPr marL="0" indent="0" algn="l">
              <a:buFont typeface="Arial" panose="020B0604020202020204" pitchFamily="34" charset="0"/>
              <a:buNone/>
            </a:pPr>
            <a:endParaRPr lang="en-AU" b="0" i="0">
              <a:solidFill>
                <a:srgbClr val="000000"/>
              </a:solidFill>
              <a:effectLst/>
              <a:latin typeface="Roboto" panose="02000000000000000000" pitchFamily="2" charset="0"/>
            </a:endParaRPr>
          </a:p>
          <a:p>
            <a:pPr algn="l">
              <a:buNone/>
            </a:pPr>
            <a:r>
              <a:rPr lang="en-AU" b="1" i="0">
                <a:solidFill>
                  <a:srgbClr val="000000"/>
                </a:solidFill>
                <a:effectLst/>
                <a:latin typeface="Roboto" panose="02000000000000000000" pitchFamily="2" charset="0"/>
              </a:rPr>
              <a:t>Activity 2: Understanding register</a:t>
            </a:r>
            <a:r>
              <a:rPr lang="en-AU" b="0" i="0">
                <a:solidFill>
                  <a:srgbClr val="000000"/>
                </a:solidFill>
                <a:effectLst/>
                <a:latin typeface="Roboto" panose="02000000000000000000" pitchFamily="2" charset="0"/>
              </a:rPr>
              <a:t>:</a:t>
            </a:r>
          </a:p>
          <a:p>
            <a:pPr marL="285750" indent="-285750" algn="l">
              <a:buFont typeface="Arial" panose="020B0604020202020204" pitchFamily="34" charset="0"/>
              <a:buChar char="•"/>
            </a:pPr>
            <a:r>
              <a:rPr lang="en-AU" b="0" i="0">
                <a:solidFill>
                  <a:srgbClr val="000000"/>
                </a:solidFill>
                <a:effectLst/>
                <a:latin typeface="Roboto" panose="02000000000000000000" pitchFamily="2" charset="0"/>
              </a:rPr>
              <a:t>Define register.</a:t>
            </a:r>
          </a:p>
          <a:p>
            <a:pPr marL="285750" indent="-285750" algn="l">
              <a:buFont typeface="Arial" panose="020B0604020202020204" pitchFamily="34" charset="0"/>
              <a:buChar char="•"/>
            </a:pPr>
            <a:r>
              <a:rPr lang="en-AU" b="0" i="0">
                <a:solidFill>
                  <a:srgbClr val="000000"/>
                </a:solidFill>
                <a:effectLst/>
                <a:latin typeface="Roboto" panose="02000000000000000000" pitchFamily="2" charset="0"/>
              </a:rPr>
              <a:t>Provide examples of different registers (formal email vs. casual text).</a:t>
            </a:r>
          </a:p>
          <a:p>
            <a:pPr marL="285750" indent="-285750" algn="l">
              <a:buFont typeface="Arial" panose="020B0604020202020204" pitchFamily="34" charset="0"/>
              <a:buChar char="•"/>
            </a:pPr>
            <a:r>
              <a:rPr lang="en-AU" b="0" i="0">
                <a:solidFill>
                  <a:srgbClr val="000000"/>
                </a:solidFill>
                <a:effectLst/>
                <a:latin typeface="Roboto" panose="02000000000000000000" pitchFamily="2" charset="0"/>
              </a:rPr>
              <a:t>Have students convert sentences between formal and informal registers.</a:t>
            </a:r>
          </a:p>
          <a:p>
            <a:pPr marL="285750" indent="-285750" algn="l">
              <a:buFont typeface="Arial" panose="020B0604020202020204" pitchFamily="34" charset="0"/>
              <a:buChar char="•"/>
            </a:pPr>
            <a:endParaRPr lang="en-AU" b="0" i="0">
              <a:solidFill>
                <a:srgbClr val="000000"/>
              </a:solidFill>
              <a:effectLst/>
              <a:latin typeface="Roboto" panose="02000000000000000000" pitchFamily="2" charset="0"/>
            </a:endParaRPr>
          </a:p>
          <a:p>
            <a:pPr algn="l">
              <a:buNone/>
            </a:pPr>
            <a:r>
              <a:rPr lang="en-AU" b="1" i="0">
                <a:solidFill>
                  <a:srgbClr val="000000"/>
                </a:solidFill>
                <a:effectLst/>
                <a:latin typeface="Roboto" panose="02000000000000000000" pitchFamily="2" charset="0"/>
              </a:rPr>
              <a:t>Discussion:</a:t>
            </a:r>
          </a:p>
          <a:p>
            <a:pPr marL="285750" indent="-285750" algn="l">
              <a:buFont typeface="Arial" panose="020B0604020202020204" pitchFamily="34" charset="0"/>
              <a:buChar char="•"/>
            </a:pPr>
            <a:r>
              <a:rPr lang="en-AU" b="0" i="0">
                <a:solidFill>
                  <a:srgbClr val="000000"/>
                </a:solidFill>
                <a:effectLst/>
                <a:latin typeface="Roboto" panose="02000000000000000000" pitchFamily="2" charset="0"/>
              </a:rPr>
              <a:t>Discuss the importance of adjusting tenor and register in communication.</a:t>
            </a:r>
          </a:p>
          <a:p>
            <a:pPr marL="285750" indent="-285750" algn="l">
              <a:buFont typeface="Arial" panose="020B0604020202020204" pitchFamily="34" charset="0"/>
              <a:buChar char="•"/>
            </a:pPr>
            <a:r>
              <a:rPr lang="en-AU" b="0" i="0">
                <a:solidFill>
                  <a:srgbClr val="000000"/>
                </a:solidFill>
                <a:effectLst/>
                <a:latin typeface="Roboto" panose="02000000000000000000" pitchFamily="2" charset="0"/>
              </a:rPr>
              <a:t>Encourage students to share insights on its impact in school.</a:t>
            </a:r>
          </a:p>
          <a:p>
            <a:pPr algn="l">
              <a:buFont typeface="Arial" panose="020B0604020202020204" pitchFamily="34" charset="0"/>
              <a:buNone/>
            </a:pPr>
            <a:endParaRPr lang="en-AU" b="0" i="0">
              <a:solidFill>
                <a:srgbClr val="000000"/>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120697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200"/>
              </a:spcAft>
              <a:defRPr/>
            </a:pPr>
            <a:r>
              <a:rPr lang="en-US" b="1">
                <a:latin typeface="Arial"/>
                <a:cs typeface="Arial"/>
              </a:rPr>
              <a:t>Teacher note: </a:t>
            </a:r>
            <a:r>
              <a:rPr lang="en-AU" sz="1600">
                <a:latin typeface="+mn-lt"/>
              </a:rPr>
              <a:t>this slide is to be used in conjunction with/to support </a:t>
            </a:r>
            <a:r>
              <a:rPr lang="en-AU" sz="1600" b="1">
                <a:latin typeface="+mn-lt"/>
              </a:rPr>
              <a:t>Phase 3a, sequence </a:t>
            </a:r>
            <a:r>
              <a:rPr lang="en-AU" sz="1600" b="1" dirty="0">
                <a:latin typeface="+mn-lt"/>
              </a:rPr>
              <a:t>6</a:t>
            </a:r>
            <a:r>
              <a:rPr lang="en-AU" sz="1600">
                <a:latin typeface="+mn-lt"/>
              </a:rPr>
              <a:t>. This </a:t>
            </a:r>
            <a:r>
              <a:rPr lang="en-US" sz="1600" b="0">
                <a:latin typeface="+mn-lt"/>
                <a:cs typeface="Arial"/>
              </a:rPr>
              <a:t>slide models the annotation of the opening 2 paragraphs of </a:t>
            </a:r>
            <a:r>
              <a:rPr lang="en-US" sz="1600" b="0" i="1">
                <a:latin typeface="+mn-lt"/>
                <a:cs typeface="Arial"/>
              </a:rPr>
              <a:t>‘</a:t>
            </a:r>
            <a:r>
              <a:rPr lang="en-US" sz="1600" b="0" i="0">
                <a:latin typeface="+mn-lt"/>
                <a:cs typeface="Arial"/>
              </a:rPr>
              <a:t>Dear Kath’. </a:t>
            </a:r>
            <a:r>
              <a:rPr lang="en-AU" sz="1600" b="0">
                <a:effectLst/>
                <a:latin typeface="+mn-lt"/>
                <a:cs typeface="Arial"/>
              </a:rPr>
              <a:t>The opening lines draw the reader into the speaker’s personal, emotional space. By directly addressing Kath and describing her with warmth, affection and poetic imagery, Dalton invites us into his grief and admiration for her. </a:t>
            </a:r>
          </a:p>
          <a:p>
            <a:pPr>
              <a:lnSpc>
                <a:spcPct val="150000"/>
              </a:lnSpc>
              <a:spcAft>
                <a:spcPts val="1200"/>
              </a:spcAft>
              <a:defRPr/>
            </a:pPr>
            <a:endParaRPr lang="en-AU" sz="1600" b="0">
              <a:effectLst/>
              <a:latin typeface="+mn-lt"/>
              <a:cs typeface="Arial"/>
            </a:endParaRPr>
          </a:p>
          <a:p>
            <a:pPr>
              <a:lnSpc>
                <a:spcPct val="150000"/>
              </a:lnSpc>
              <a:spcAft>
                <a:spcPts val="1200"/>
              </a:spcAft>
              <a:defRPr/>
            </a:pPr>
            <a:r>
              <a:rPr lang="en-US" sz="1600">
                <a:latin typeface="+mn-lt"/>
              </a:rPr>
              <a:t>A </a:t>
            </a:r>
            <a:r>
              <a:rPr lang="en-US" sz="1600" b="1">
                <a:latin typeface="+mn-lt"/>
              </a:rPr>
              <a:t>funeral booklet </a:t>
            </a:r>
            <a:r>
              <a:rPr lang="en-AU" sz="1600">
                <a:latin typeface="+mn-lt"/>
              </a:rPr>
              <a:t>is a small printed program handed out at a funeral. It guides guests through the ceremony and serves as a keepsake to remember the person who passed away.</a:t>
            </a:r>
          </a:p>
          <a:p>
            <a:pPr>
              <a:lnSpc>
                <a:spcPct val="150000"/>
              </a:lnSpc>
              <a:spcAft>
                <a:spcPts val="1200"/>
              </a:spcAft>
              <a:defRPr/>
            </a:pPr>
            <a:r>
              <a:rPr lang="en-AU" sz="1600" b="1">
                <a:effectLst/>
                <a:latin typeface="+mn-lt"/>
              </a:rPr>
              <a:t>Kate Hepburn </a:t>
            </a:r>
            <a:r>
              <a:rPr lang="en-AU" sz="1600">
                <a:latin typeface="+mn-lt"/>
              </a:rPr>
              <a:t>was a legendary American actress, widely regarded as one of the greatest in film history. She was known for her fierce independence, sharp wit, and strong personality — both on and off the screen.</a:t>
            </a:r>
          </a:p>
          <a:p>
            <a:pPr>
              <a:lnSpc>
                <a:spcPct val="150000"/>
              </a:lnSpc>
              <a:spcAft>
                <a:spcPts val="1200"/>
              </a:spcAft>
              <a:defRPr/>
            </a:pPr>
            <a:r>
              <a:rPr lang="en-AU" sz="1600">
                <a:latin typeface="+mn-lt"/>
              </a:rPr>
              <a:t>The </a:t>
            </a:r>
            <a:r>
              <a:rPr lang="en-AU" sz="1600" b="1">
                <a:latin typeface="+mn-lt"/>
              </a:rPr>
              <a:t>Milky Way</a:t>
            </a:r>
            <a:r>
              <a:rPr lang="en-AU" sz="1600">
                <a:latin typeface="+mn-lt"/>
              </a:rPr>
              <a:t> is the </a:t>
            </a:r>
            <a:r>
              <a:rPr lang="en-AU" sz="1600" b="0">
                <a:latin typeface="+mn-lt"/>
              </a:rPr>
              <a:t>galaxy</a:t>
            </a:r>
            <a:r>
              <a:rPr lang="en-AU" sz="1600">
                <a:latin typeface="+mn-lt"/>
              </a:rPr>
              <a:t> that contains our solar system. It's made up of </a:t>
            </a:r>
            <a:r>
              <a:rPr lang="en-AU" sz="1600" b="0">
                <a:latin typeface="+mn-lt"/>
              </a:rPr>
              <a:t>billions of stars. Dalton uses this here to describe Kath as a beautiful person.</a:t>
            </a:r>
          </a:p>
          <a:p>
            <a:pPr>
              <a:lnSpc>
                <a:spcPct val="150000"/>
              </a:lnSpc>
              <a:spcAft>
                <a:spcPts val="1200"/>
              </a:spcAft>
              <a:defRPr/>
            </a:pPr>
            <a:endParaRPr lang="en-US"/>
          </a:p>
          <a:p>
            <a:pPr>
              <a:lnSpc>
                <a:spcPct val="150000"/>
              </a:lnSpc>
              <a:spcAft>
                <a:spcPts val="1200"/>
              </a:spcAft>
              <a:defRPr/>
            </a:pPr>
            <a:r>
              <a:rPr lang="en-US" b="1"/>
              <a:t>Image links: </a:t>
            </a:r>
            <a:r>
              <a:rPr lang="en-US" b="0"/>
              <a:t>Milky way - https://unsplash.com/photos/milky-way-galaxy-wallpaper-fUnfEz3VLv4</a:t>
            </a:r>
          </a:p>
          <a:p>
            <a:pPr>
              <a:lnSpc>
                <a:spcPct val="150000"/>
              </a:lnSpc>
              <a:spcAft>
                <a:spcPts val="1200"/>
              </a:spcAft>
              <a:defRPr/>
            </a:pPr>
            <a:endParaRPr lang="en-US" b="0"/>
          </a:p>
          <a:p>
            <a:pPr marL="0" marR="0" lvl="0" indent="0" algn="l" defTabSz="1219170">
              <a:lnSpc>
                <a:spcPct val="150000"/>
              </a:lnSpc>
              <a:spcBef>
                <a:spcPts val="0"/>
              </a:spcBef>
              <a:spcAft>
                <a:spcPts val="1200"/>
              </a:spcAft>
              <a:buClrTx/>
              <a:buSzTx/>
              <a:buFontTx/>
              <a:buNone/>
              <a:tabLst/>
              <a:defRPr/>
            </a:pPr>
            <a:endParaRPr lang="en-US" b="0">
              <a:effectLst/>
            </a:endParaRPr>
          </a:p>
          <a:p>
            <a:endParaRPr lang="en-US" b="0" i="1"/>
          </a:p>
          <a:p>
            <a:endParaRPr lang="en-US" b="0" i="1"/>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361910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DFF55-D55B-3B6F-864D-70CDB9013C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922AF-80EF-E6C3-F007-A8D99ECED1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4E7A3D-9C19-BEC4-D741-D37D79E82E82}"/>
              </a:ext>
            </a:extLst>
          </p:cNvPr>
          <p:cNvSpPr>
            <a:spLocks noGrp="1"/>
          </p:cNvSpPr>
          <p:nvPr>
            <p:ph type="body" idx="1"/>
          </p:nvPr>
        </p:nvSpPr>
        <p:spPr/>
        <p:txBody>
          <a:bodyPr/>
          <a:lstStyle/>
          <a:p>
            <a:pPr>
              <a:lnSpc>
                <a:spcPct val="150000"/>
              </a:lnSpc>
              <a:spcAft>
                <a:spcPts val="1200"/>
              </a:spcAft>
              <a:defRPr/>
            </a:pPr>
            <a:r>
              <a:rPr lang="en-US" b="1">
                <a:latin typeface="Arial"/>
                <a:cs typeface="Arial"/>
              </a:rPr>
              <a:t>Teacher note: </a:t>
            </a:r>
            <a:r>
              <a:rPr lang="en-AU">
                <a:latin typeface="Arial"/>
                <a:cs typeface="Arial"/>
              </a:rPr>
              <a:t>this slide is to be used in conjunction with/to support </a:t>
            </a:r>
            <a:r>
              <a:rPr lang="en-AU" b="1">
                <a:latin typeface="Arial"/>
                <a:cs typeface="Arial"/>
              </a:rPr>
              <a:t>Phase 3a, sequence </a:t>
            </a:r>
            <a:r>
              <a:rPr lang="en-AU" b="1" dirty="0">
                <a:latin typeface="Arial"/>
                <a:cs typeface="Arial"/>
              </a:rPr>
              <a:t>6</a:t>
            </a:r>
            <a:r>
              <a:rPr lang="en-AU">
                <a:latin typeface="Arial"/>
                <a:cs typeface="Arial"/>
              </a:rPr>
              <a:t>. This </a:t>
            </a:r>
            <a:r>
              <a:rPr lang="en-US">
                <a:latin typeface="Arial"/>
                <a:cs typeface="Arial"/>
              </a:rPr>
              <a:t>slide models the annotation of the third paragraph of </a:t>
            </a:r>
            <a:r>
              <a:rPr lang="en-US" i="1">
                <a:latin typeface="Arial"/>
                <a:cs typeface="Arial"/>
              </a:rPr>
              <a:t>‘</a:t>
            </a:r>
            <a:r>
              <a:rPr lang="en-US">
                <a:latin typeface="Arial"/>
                <a:cs typeface="Arial"/>
              </a:rPr>
              <a:t>Dear Kath’. The mention of Kath’s life, her funeral and the idea that she ‘must have done it right’ introduces a central idea: that life should be lived fully, selflessly and with love. These paragraphs introduce the idea that stories and love are the most powerful ways we stay connected.</a:t>
            </a:r>
          </a:p>
          <a:p>
            <a:pPr>
              <a:lnSpc>
                <a:spcPct val="150000"/>
              </a:lnSpc>
              <a:spcAft>
                <a:spcPts val="1200"/>
              </a:spcAft>
              <a:defRPr/>
            </a:pPr>
            <a:endParaRPr lang="en-US"/>
          </a:p>
          <a:p>
            <a:pPr>
              <a:lnSpc>
                <a:spcPct val="150000"/>
              </a:lnSpc>
              <a:spcAft>
                <a:spcPts val="1200"/>
              </a:spcAft>
              <a:defRPr/>
            </a:pPr>
            <a:r>
              <a:rPr lang="en-US">
                <a:latin typeface="Arial"/>
                <a:cs typeface="Arial"/>
              </a:rPr>
              <a:t>Tenor refers to the expression through language choices of the relationship between those involved in the communication, in this case the writer (Trent Dalton) and Kath.</a:t>
            </a:r>
          </a:p>
          <a:p>
            <a:pPr>
              <a:lnSpc>
                <a:spcPct val="150000"/>
              </a:lnSpc>
              <a:spcAft>
                <a:spcPts val="1200"/>
              </a:spcAft>
              <a:defRPr/>
            </a:pPr>
            <a:r>
              <a:rPr lang="en-US" b="1">
                <a:latin typeface="Arial"/>
                <a:cs typeface="Arial"/>
              </a:rPr>
              <a:t>Key question</a:t>
            </a:r>
            <a:r>
              <a:rPr lang="en-US">
                <a:latin typeface="Arial"/>
                <a:cs typeface="Arial"/>
              </a:rPr>
              <a:t>: How does the writer use language the intimacy and respect Dalton feels for Kath?</a:t>
            </a:r>
          </a:p>
          <a:p>
            <a:pPr>
              <a:lnSpc>
                <a:spcPct val="150000"/>
              </a:lnSpc>
              <a:spcAft>
                <a:spcPts val="1200"/>
              </a:spcAft>
              <a:defRPr/>
            </a:pPr>
            <a:r>
              <a:rPr lang="en-US" b="1">
                <a:latin typeface="Arial"/>
                <a:cs typeface="Arial"/>
              </a:rPr>
              <a:t>Answers might include:</a:t>
            </a:r>
            <a:endParaRPr lang="en-US">
              <a:latin typeface="Arial"/>
              <a:cs typeface="Arial"/>
            </a:endParaRPr>
          </a:p>
          <a:p>
            <a:pPr>
              <a:lnSpc>
                <a:spcPct val="150000"/>
              </a:lnSpc>
              <a:spcAft>
                <a:spcPts val="1200"/>
              </a:spcAft>
              <a:defRPr/>
            </a:pPr>
            <a:r>
              <a:rPr lang="en-US">
                <a:latin typeface="Arial"/>
                <a:cs typeface="Arial"/>
              </a:rPr>
              <a:t>Second person address emphasizes the close, personal relationship of love and respect between the persona and the subject (Kath) and creates a sense of immediacy, as if Kath is together with Trent as he writes.</a:t>
            </a:r>
          </a:p>
          <a:p>
            <a:pPr>
              <a:lnSpc>
                <a:spcPct val="150000"/>
              </a:lnSpc>
              <a:spcAft>
                <a:spcPts val="1200"/>
              </a:spcAft>
              <a:defRPr/>
            </a:pPr>
            <a:r>
              <a:rPr lang="en-US">
                <a:latin typeface="Arial"/>
                <a:cs typeface="Arial"/>
              </a:rPr>
              <a:t>Modal adverbs of certainty: “You must have’ – The persona is speculating but feels certain about the wisdom and morality of Kath’s past actions – this contributes to the tone of intimacy in the letter.</a:t>
            </a:r>
          </a:p>
          <a:p>
            <a:pPr>
              <a:lnSpc>
                <a:spcPct val="150000"/>
              </a:lnSpc>
              <a:spcAft>
                <a:spcPts val="1200"/>
              </a:spcAft>
              <a:defRPr/>
            </a:pPr>
            <a:endParaRPr lang="en-US"/>
          </a:p>
          <a:p>
            <a:pPr>
              <a:lnSpc>
                <a:spcPct val="150000"/>
              </a:lnSpc>
              <a:spcAft>
                <a:spcPts val="1200"/>
              </a:spcAft>
              <a:defRPr/>
            </a:pPr>
            <a:r>
              <a:rPr lang="en-US" b="1">
                <a:latin typeface="Arial"/>
                <a:cs typeface="Arial"/>
              </a:rPr>
              <a:t>‘You bowed out…’ </a:t>
            </a:r>
            <a:r>
              <a:rPr lang="en-AU">
                <a:latin typeface="Arial"/>
                <a:cs typeface="Arial"/>
              </a:rPr>
              <a:t>in the context of death, saying someone "bowed out" is a gentle, respectful way of saying they passed away.</a:t>
            </a:r>
            <a:endParaRPr lang="en-US">
              <a:latin typeface="Arial"/>
              <a:cs typeface="Arial"/>
            </a:endParaRPr>
          </a:p>
          <a:p>
            <a:pPr>
              <a:lnSpc>
                <a:spcPct val="150000"/>
              </a:lnSpc>
              <a:spcAft>
                <a:spcPts val="1200"/>
              </a:spcAft>
              <a:defRPr/>
            </a:pPr>
            <a:r>
              <a:rPr lang="en-AU" b="1">
                <a:latin typeface="Arial"/>
                <a:cs typeface="Arial"/>
              </a:rPr>
              <a:t>‘…latecomers…’ </a:t>
            </a:r>
            <a:r>
              <a:rPr lang="en-AU">
                <a:latin typeface="Arial"/>
                <a:cs typeface="Arial"/>
              </a:rPr>
              <a:t>are the people who arrived late (after the funeral service had started.)</a:t>
            </a:r>
            <a:endParaRPr lang="en-US">
              <a:latin typeface="Arial"/>
              <a:cs typeface="Arial"/>
            </a:endParaRPr>
          </a:p>
          <a:p>
            <a:pPr>
              <a:lnSpc>
                <a:spcPct val="150000"/>
              </a:lnSpc>
              <a:spcAft>
                <a:spcPts val="1200"/>
              </a:spcAft>
              <a:defRPr/>
            </a:pPr>
            <a:r>
              <a:rPr lang="en-US" b="1">
                <a:latin typeface="Arial"/>
                <a:cs typeface="Arial"/>
              </a:rPr>
              <a:t>‘…funeral…’ </a:t>
            </a:r>
            <a:r>
              <a:rPr lang="en-AU">
                <a:latin typeface="Arial"/>
                <a:cs typeface="Arial"/>
              </a:rPr>
              <a:t>a ceremony held after someone dies to honour and remember their life. It's usually a time for family and friends to come together to grieve, share memories, and say goodbye.</a:t>
            </a:r>
            <a:endParaRPr lang="en-US">
              <a:latin typeface="Arial"/>
              <a:cs typeface="Arial"/>
            </a:endParaRPr>
          </a:p>
          <a:p>
            <a:pPr>
              <a:lnSpc>
                <a:spcPct val="150000"/>
              </a:lnSpc>
              <a:spcAft>
                <a:spcPts val="1200"/>
              </a:spcAft>
              <a:defRPr/>
            </a:pPr>
            <a:r>
              <a:rPr lang="en-US" b="1">
                <a:latin typeface="Arial"/>
                <a:cs typeface="Arial"/>
              </a:rPr>
              <a:t>Reflective tone – </a:t>
            </a:r>
            <a:r>
              <a:rPr lang="en-US">
                <a:latin typeface="Arial"/>
                <a:cs typeface="Arial"/>
              </a:rPr>
              <a:t>this refers to how his experience at Kath’s funeral has led him to think deeply about grief, love and memory.</a:t>
            </a:r>
            <a:endParaRPr lang="en-AU">
              <a:latin typeface="Arial"/>
              <a:cs typeface="Arial"/>
            </a:endParaRPr>
          </a:p>
          <a:p>
            <a:pPr>
              <a:lnSpc>
                <a:spcPct val="150000"/>
              </a:lnSpc>
              <a:spcAft>
                <a:spcPts val="1200"/>
              </a:spcAft>
              <a:defRPr/>
            </a:pPr>
            <a:endParaRPr lang="en-US" b="0"/>
          </a:p>
          <a:p>
            <a:pPr marL="0" marR="0" lvl="0" indent="0" algn="l" defTabSz="1219170">
              <a:lnSpc>
                <a:spcPct val="150000"/>
              </a:lnSpc>
              <a:spcBef>
                <a:spcPts val="0"/>
              </a:spcBef>
              <a:spcAft>
                <a:spcPts val="1200"/>
              </a:spcAft>
              <a:buClrTx/>
              <a:buSzTx/>
              <a:buFontTx/>
              <a:buNone/>
              <a:tabLst/>
              <a:defRPr/>
            </a:pPr>
            <a:endParaRPr lang="en-US" b="0">
              <a:effectLst/>
            </a:endParaRPr>
          </a:p>
          <a:p>
            <a:endParaRPr lang="en-US" b="0" i="1"/>
          </a:p>
          <a:p>
            <a:endParaRPr lang="en-US" b="0" i="1"/>
          </a:p>
        </p:txBody>
      </p:sp>
      <p:sp>
        <p:nvSpPr>
          <p:cNvPr id="4" name="Slide Number Placeholder 3">
            <a:extLst>
              <a:ext uri="{FF2B5EF4-FFF2-40B4-BE49-F238E27FC236}">
                <a16:creationId xmlns:a16="http://schemas.microsoft.com/office/drawing/2014/main" id="{C0858D20-F568-1F97-E324-BC11B28D19D6}"/>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606604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E5615-1962-B32F-91CB-12F3FC8D6F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029D0B-28C4-1422-D333-63FA96C420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4ECF11-477E-4E53-7667-824AF2906D42}"/>
              </a:ext>
            </a:extLst>
          </p:cNvPr>
          <p:cNvSpPr>
            <a:spLocks noGrp="1"/>
          </p:cNvSpPr>
          <p:nvPr>
            <p:ph type="body" idx="1"/>
          </p:nvPr>
        </p:nvSpPr>
        <p:spPr/>
        <p:txBody>
          <a:bodyPr/>
          <a:lstStyle/>
          <a:p>
            <a:pPr algn="l" rtl="0" fontAlgn="base">
              <a:buNone/>
            </a:pPr>
            <a:r>
              <a:rPr lang="en-AU" b="1">
                <a:latin typeface="Arial" panose="020B0604020202020204" pitchFamily="34" charset="0"/>
                <a:cs typeface="Arial" panose="020B0604020202020204" pitchFamily="34" charset="0"/>
              </a:rPr>
              <a:t>Teachers note:</a:t>
            </a:r>
            <a:r>
              <a:rPr lang="en-AU" b="0">
                <a:latin typeface="Arial" panose="020B0604020202020204" pitchFamily="34" charset="0"/>
                <a:cs typeface="Arial" panose="020B0604020202020204" pitchFamily="34" charset="0"/>
              </a:rPr>
              <a:t> this slide has been used to identify the resources which may be used alongside </a:t>
            </a:r>
            <a:r>
              <a:rPr lang="en-AU" sz="1600" b="1">
                <a:effectLst/>
                <a:latin typeface="Arial" panose="020B0604020202020204" pitchFamily="34" charset="0"/>
              </a:rPr>
              <a:t>Phase 3a, sequence </a:t>
            </a:r>
            <a:r>
              <a:rPr lang="en-AU" sz="1600" b="1" dirty="0">
                <a:effectLst/>
                <a:latin typeface="Arial" panose="020B0604020202020204" pitchFamily="34" charset="0"/>
              </a:rPr>
              <a:t>9</a:t>
            </a:r>
            <a:r>
              <a:rPr lang="en-AU" sz="1600" b="0">
                <a:effectLst/>
                <a:latin typeface="Arial" panose="020B0604020202020204" pitchFamily="34" charset="0"/>
              </a:rPr>
              <a:t>. </a:t>
            </a:r>
            <a:r>
              <a:rPr lang="en-AU" sz="1600" b="0" i="0" u="none" strike="noStrike">
                <a:solidFill>
                  <a:srgbClr val="000000"/>
                </a:solidFill>
                <a:effectLst/>
                <a:latin typeface="+mn-lt"/>
              </a:rPr>
              <a:t>It should be deleted or hidden prior to sharing with students using in a classroom setting.</a:t>
            </a:r>
            <a:r>
              <a:rPr lang="en-US" sz="1600" b="0" i="0">
                <a:solidFill>
                  <a:srgbClr val="444444"/>
                </a:solidFill>
                <a:effectLst/>
                <a:latin typeface="+mn-lt"/>
              </a:rPr>
              <a:t>​ </a:t>
            </a:r>
          </a:p>
          <a:p>
            <a:pPr algn="l" rtl="0" fontAlgn="base"/>
            <a:r>
              <a:rPr lang="en-AU" sz="1600" b="0" i="0">
                <a:solidFill>
                  <a:srgbClr val="444444"/>
                </a:solidFill>
                <a:effectLst/>
                <a:latin typeface="+mn-lt"/>
              </a:rPr>
              <a:t>​</a:t>
            </a:r>
          </a:p>
          <a:p>
            <a:pPr>
              <a:spcBef>
                <a:spcPts val="1200"/>
              </a:spcBef>
              <a:spcAft>
                <a:spcPts val="600"/>
              </a:spcAft>
              <a:buNone/>
            </a:pPr>
            <a:endParaRPr lang="en-AU"/>
          </a:p>
        </p:txBody>
      </p:sp>
      <p:sp>
        <p:nvSpPr>
          <p:cNvPr id="4" name="Slide Number Placeholder 3">
            <a:extLst>
              <a:ext uri="{FF2B5EF4-FFF2-40B4-BE49-F238E27FC236}">
                <a16:creationId xmlns:a16="http://schemas.microsoft.com/office/drawing/2014/main" id="{53CBCD1F-4465-5B15-CD00-46F71512FC0B}"/>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2851888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slide may be used to support the delivery of </a:t>
            </a:r>
            <a:r>
              <a:rPr lang="en-AU" sz="1600" b="1" dirty="0">
                <a:effectLst/>
                <a:latin typeface="Arial" panose="020B0604020202020204" pitchFamily="34" charset="0"/>
              </a:rPr>
              <a:t>Phase 3a, sequence 9. </a:t>
            </a:r>
          </a:p>
          <a:p>
            <a:endParaRPr lang="en-AU" sz="1600" b="1" dirty="0">
              <a:effectLst/>
              <a:latin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mn-lt"/>
                <a:ea typeface="Calibri" panose="020F0502020204030204" pitchFamily="34" charset="0"/>
              </a:rPr>
              <a:t>Prior to displaying the NESA definition, ask students share their prior knowledge of symbolism, contributing to a class discussion where they define what symbolism is and share examples they may know from literature or everyday life. Animate the definition to appear after discussion.</a:t>
            </a:r>
            <a:endParaRPr lang="en-AU" sz="1600" b="1" dirty="0">
              <a:effectLst/>
              <a:latin typeface="+mn-lt"/>
            </a:endParaRPr>
          </a:p>
          <a:p>
            <a:endParaRPr lang="en-AU" sz="1600" b="1" dirty="0">
              <a:effectLst/>
              <a:latin typeface="+mn-lt"/>
            </a:endParaRPr>
          </a:p>
          <a:p>
            <a:r>
              <a:rPr lang="en-AU" sz="1600" b="1" dirty="0">
                <a:effectLst/>
                <a:latin typeface="+mn-lt"/>
              </a:rPr>
              <a:t>Definition from: </a:t>
            </a:r>
            <a:r>
              <a:rPr lang="en-AU" sz="1600" dirty="0">
                <a:latin typeface="+mn-lt"/>
              </a:rPr>
              <a:t>https://curriculum.nsw.edu.au/learning-areas/english/english-k-10-2022/glossary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508689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BB37B-9233-85D9-5896-74FBD4EBFD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04C1DB-A9E8-399C-6866-BA7F337FB6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B7CC86-0076-9FB5-6EAE-C144E08E9688}"/>
              </a:ext>
            </a:extLst>
          </p:cNvPr>
          <p:cNvSpPr>
            <a:spLocks noGrp="1"/>
          </p:cNvSpPr>
          <p:nvPr>
            <p:ph type="body" idx="1"/>
          </p:nvPr>
        </p:nvSpPr>
        <p:spPr/>
        <p:txBody>
          <a:bodyPr/>
          <a:lstStyle/>
          <a:p>
            <a:r>
              <a:rPr lang="en-AU" b="1"/>
              <a:t>Teachers notes: </a:t>
            </a:r>
            <a:r>
              <a:rPr lang="en-AU" b="0"/>
              <a:t>the purpose of this PowerPoint is to provide support students to deepen their understanding and connection to the text, supporting analysing and working towards a critical appreciation. It accompanies </a:t>
            </a:r>
            <a:r>
              <a:rPr lang="en-AU" b="1"/>
              <a:t>Phase 3a.</a:t>
            </a:r>
          </a:p>
          <a:p>
            <a:endParaRPr lang="en-AU" b="1"/>
          </a:p>
          <a:p>
            <a:pPr>
              <a:lnSpc>
                <a:spcPct val="150000"/>
              </a:lnSpc>
              <a:spcBef>
                <a:spcPts val="1200"/>
              </a:spcBef>
              <a:spcAft>
                <a:spcPts val="600"/>
              </a:spcAft>
              <a:buNone/>
            </a:pPr>
            <a:r>
              <a:rPr lang="en-AU" sz="1600">
                <a:solidFill>
                  <a:srgbClr val="000000"/>
                </a:solidFill>
                <a:effectLst/>
                <a:latin typeface="Arial" panose="020B0604020202020204" pitchFamily="34" charset="0"/>
                <a:ea typeface="Calibri" panose="020F0502020204030204" pitchFamily="34" charset="0"/>
              </a:rPr>
              <a:t>Note that </a:t>
            </a:r>
            <a:r>
              <a:rPr lang="en-AU" sz="1600" b="1">
                <a:solidFill>
                  <a:srgbClr val="000000"/>
                </a:solidFill>
                <a:effectLst/>
                <a:latin typeface="Arial" panose="020B0604020202020204" pitchFamily="34" charset="0"/>
                <a:ea typeface="Calibri" panose="020F0502020204030204" pitchFamily="34" charset="0"/>
              </a:rPr>
              <a:t>Phase 4 </a:t>
            </a:r>
            <a:r>
              <a:rPr lang="en-AU" sz="1600">
                <a:solidFill>
                  <a:srgbClr val="000000"/>
                </a:solidFill>
                <a:effectLst/>
                <a:latin typeface="Arial" panose="020B0604020202020204" pitchFamily="34" charset="0"/>
                <a:ea typeface="Calibri" panose="020F0502020204030204" pitchFamily="34" charset="0"/>
              </a:rPr>
              <a:t>and </a:t>
            </a:r>
            <a:r>
              <a:rPr lang="en-AU" sz="1600" b="1">
                <a:solidFill>
                  <a:srgbClr val="000000"/>
                </a:solidFill>
                <a:effectLst/>
                <a:latin typeface="Arial" panose="020B0604020202020204" pitchFamily="34" charset="0"/>
                <a:ea typeface="Calibri" panose="020F0502020204030204" pitchFamily="34" charset="0"/>
              </a:rPr>
              <a:t>Phase 5 </a:t>
            </a:r>
            <a:r>
              <a:rPr lang="en-AU" sz="1600">
                <a:solidFill>
                  <a:srgbClr val="000000"/>
                </a:solidFill>
                <a:effectLst/>
                <a:latin typeface="Arial" panose="020B0604020202020204" pitchFamily="34" charset="0"/>
                <a:ea typeface="Calibri" panose="020F0502020204030204" pitchFamily="34" charset="0"/>
              </a:rPr>
              <a:t>have been integrated into </a:t>
            </a:r>
            <a:r>
              <a:rPr lang="en-AU" sz="1600" b="1">
                <a:solidFill>
                  <a:srgbClr val="000000"/>
                </a:solidFill>
                <a:effectLst/>
                <a:latin typeface="Arial" panose="020B0604020202020204" pitchFamily="34" charset="0"/>
                <a:ea typeface="Calibri" panose="020F0502020204030204" pitchFamily="34" charset="0"/>
              </a:rPr>
              <a:t>Phase 3a</a:t>
            </a:r>
            <a:r>
              <a:rPr lang="en-AU" sz="1600">
                <a:solidFill>
                  <a:srgbClr val="000000"/>
                </a:solidFill>
                <a:effectLst/>
                <a:latin typeface="Arial" panose="020B0604020202020204" pitchFamily="34" charset="0"/>
                <a:ea typeface="Calibri" panose="020F0502020204030204" pitchFamily="34" charset="0"/>
              </a:rPr>
              <a:t>.  </a:t>
            </a:r>
          </a:p>
          <a:p>
            <a:pPr>
              <a:lnSpc>
                <a:spcPct val="150000"/>
              </a:lnSpc>
              <a:spcBef>
                <a:spcPts val="1200"/>
              </a:spcBef>
              <a:spcAft>
                <a:spcPts val="600"/>
              </a:spcAft>
              <a:buNone/>
            </a:pPr>
            <a:endParaRPr lang="en-AU" sz="1600">
              <a:effectLst/>
              <a:latin typeface="Arial" panose="020B0604020202020204" pitchFamily="34" charset="0"/>
              <a:ea typeface="Calibri" panose="020F0502020204030204" pitchFamily="34" charset="0"/>
            </a:endParaRPr>
          </a:p>
          <a:p>
            <a:pPr>
              <a:lnSpc>
                <a:spcPct val="150000"/>
              </a:lnSpc>
              <a:spcBef>
                <a:spcPts val="1200"/>
              </a:spcBef>
              <a:spcAft>
                <a:spcPts val="600"/>
              </a:spcAft>
            </a:pPr>
            <a:r>
              <a:rPr lang="en-AU" sz="1600">
                <a:solidFill>
                  <a:srgbClr val="000000"/>
                </a:solidFill>
                <a:effectLst/>
                <a:latin typeface="Arial" panose="020B0604020202020204" pitchFamily="34" charset="0"/>
                <a:ea typeface="Calibri" panose="020F0502020204030204" pitchFamily="34" charset="0"/>
              </a:rPr>
              <a:t>The ‘engaging personally, analytically and critically with texts’ phase is designed to enhance students’ vocabulary, contextual understanding, and analytical skills. Through this phase, students build the capacity to appreciate, understand, and analyse the core text ‘Dear Kath’ by Trent Dalton critically, setting the stage for their ongoing engagement with the text and supporting their development as thoughtful readers and writers.</a:t>
            </a:r>
            <a:endParaRPr lang="en-AU" sz="1600">
              <a:effectLst/>
              <a:latin typeface="Arial" panose="020B0604020202020204" pitchFamily="34" charset="0"/>
              <a:ea typeface="Calibri" panose="020F0502020204030204" pitchFamily="34" charset="0"/>
            </a:endParaRPr>
          </a:p>
          <a:p>
            <a:endParaRPr lang="en-AU"/>
          </a:p>
          <a:p>
            <a:endParaRPr lang="en-AU" b="1"/>
          </a:p>
        </p:txBody>
      </p:sp>
      <p:sp>
        <p:nvSpPr>
          <p:cNvPr id="4" name="Slide Number Placeholder 3">
            <a:extLst>
              <a:ext uri="{FF2B5EF4-FFF2-40B4-BE49-F238E27FC236}">
                <a16:creationId xmlns:a16="http://schemas.microsoft.com/office/drawing/2014/main" id="{F99AAA88-BA9B-E631-2ED1-4724312FAA63}"/>
              </a:ext>
            </a:extLst>
          </p:cNvPr>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650180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may be used to support the delivery of </a:t>
            </a:r>
            <a:r>
              <a:rPr lang="en-AU" sz="1600" b="1" dirty="0">
                <a:effectLst/>
                <a:latin typeface="Arial" panose="020B0604020202020204" pitchFamily="34" charset="0"/>
              </a:rPr>
              <a:t>Phase 3a, sequence 9. </a:t>
            </a:r>
            <a:endParaRPr lang="en-AU" dirty="0"/>
          </a:p>
          <a:p>
            <a:endParaRPr lang="en-AU" dirty="0"/>
          </a:p>
          <a:p>
            <a:r>
              <a:rPr lang="en-AU" dirty="0"/>
              <a:t>Pose the questions to students and note their responses on the board:</a:t>
            </a:r>
          </a:p>
          <a:p>
            <a:pPr marL="285750" indent="-285750">
              <a:buFont typeface="Arial" panose="020B0604020202020204" pitchFamily="34" charset="0"/>
              <a:buChar char="•"/>
            </a:pPr>
            <a:r>
              <a:rPr lang="en-AU" dirty="0"/>
              <a:t>How is a typewriter different from a modern computer? (Answers may include larger, heavier, less portable, single purpose – could make it easier to focus on writing and avoid distraction)</a:t>
            </a:r>
          </a:p>
          <a:p>
            <a:pPr marL="285750" indent="-285750">
              <a:buFont typeface="Arial" panose="020B0604020202020204" pitchFamily="34" charset="0"/>
              <a:buChar char="•"/>
            </a:pPr>
            <a:r>
              <a:rPr lang="en-AU" dirty="0"/>
              <a:t>What ideas and values might a typewriter represent? (Answers may include tradition – connection to the past; telling stories – creativity – artistic expression; honesty – connection to truth – journalism.</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820357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24A61-FF36-FC52-25C8-71BA7DF152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C077E0-0A00-C4B7-29F6-A1225FF830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8A3613-7AA3-AB67-3262-4369B2FE52C2}"/>
              </a:ext>
            </a:extLst>
          </p:cNvPr>
          <p:cNvSpPr>
            <a:spLocks noGrp="1"/>
          </p:cNvSpPr>
          <p:nvPr>
            <p:ph type="body" idx="1"/>
          </p:nvPr>
        </p:nvSpPr>
        <p:spPr/>
        <p:txBody>
          <a:bodyPr/>
          <a:lstStyle/>
          <a:p>
            <a:pPr>
              <a:lnSpc>
                <a:spcPct val="150000"/>
              </a:lnSpc>
              <a:spcAft>
                <a:spcPts val="1200"/>
              </a:spcAft>
              <a:defRPr/>
            </a:pPr>
            <a:r>
              <a:rPr lang="en-US" b="1" dirty="0">
                <a:latin typeface="Arial"/>
                <a:cs typeface="Arial"/>
              </a:rPr>
              <a:t>Teacher note: </a:t>
            </a:r>
            <a:r>
              <a:rPr lang="en-AU" dirty="0"/>
              <a:t>this slide is to be used in conjunction with/to support </a:t>
            </a:r>
            <a:r>
              <a:rPr lang="en-AU" b="1" dirty="0"/>
              <a:t>Phase 3a, sequence 9</a:t>
            </a:r>
            <a:r>
              <a:rPr lang="en-AU" dirty="0"/>
              <a:t>. This </a:t>
            </a:r>
            <a:r>
              <a:rPr lang="en-US" b="0" dirty="0">
                <a:latin typeface="Arial"/>
                <a:cs typeface="Arial"/>
              </a:rPr>
              <a:t>slide models the annotation of the seventh paragraph of </a:t>
            </a:r>
            <a:r>
              <a:rPr lang="en-US" b="0" i="1" dirty="0">
                <a:latin typeface="Arial"/>
                <a:cs typeface="Arial"/>
              </a:rPr>
              <a:t>‘</a:t>
            </a:r>
            <a:r>
              <a:rPr lang="en-US" b="0" i="0" dirty="0">
                <a:latin typeface="Arial"/>
                <a:cs typeface="Arial"/>
              </a:rPr>
              <a:t>Dear Kath’. </a:t>
            </a:r>
            <a:r>
              <a:rPr lang="en-AU" dirty="0"/>
              <a:t>Dalton uses imagery, repetition, and specificity through the perspective of Kath’s son, Greg, to </a:t>
            </a:r>
            <a:r>
              <a:rPr lang="en-AU" b="0" dirty="0"/>
              <a:t>paint a vivid portrait of an empowered, compassionate woman who channels love into action.</a:t>
            </a:r>
            <a:r>
              <a:rPr lang="en-AU" dirty="0"/>
              <a:t> It reflects how </a:t>
            </a:r>
            <a:r>
              <a:rPr lang="en-AU" b="0" dirty="0"/>
              <a:t>language becomes a tool of connection and resistance</a:t>
            </a:r>
            <a:r>
              <a:rPr lang="en-AU" dirty="0"/>
              <a:t>, and how personal conviction can ripple through society. </a:t>
            </a:r>
          </a:p>
          <a:p>
            <a:pPr>
              <a:lnSpc>
                <a:spcPct val="150000"/>
              </a:lnSpc>
              <a:spcAft>
                <a:spcPts val="1200"/>
              </a:spcAft>
              <a:defRPr/>
            </a:pPr>
            <a:endParaRPr lang="en-US" dirty="0"/>
          </a:p>
          <a:p>
            <a:pPr marL="0" marR="0" lvl="0" indent="0" algn="l" defTabSz="1219170">
              <a:lnSpc>
                <a:spcPct val="150000"/>
              </a:lnSpc>
              <a:spcBef>
                <a:spcPts val="0"/>
              </a:spcBef>
              <a:spcAft>
                <a:spcPts val="1200"/>
              </a:spcAft>
              <a:buClrTx/>
              <a:buSzTx/>
              <a:buFontTx/>
              <a:buNone/>
              <a:tabLst/>
              <a:defRPr/>
            </a:pPr>
            <a:r>
              <a:rPr lang="en-US" b="0" dirty="0">
                <a:effectLst/>
              </a:rPr>
              <a:t>Dalton’s use of the phrase ‘…</a:t>
            </a:r>
            <a:r>
              <a:rPr lang="en-AU" dirty="0"/>
              <a:t>writing fiery letters …’ infers that the content of these letters was passionate, intense and reflected Kath’s strong feelings about her topic.</a:t>
            </a:r>
          </a:p>
          <a:p>
            <a:pPr marL="0" marR="0" lvl="0" indent="0" algn="l" defTabSz="1219170">
              <a:lnSpc>
                <a:spcPct val="150000"/>
              </a:lnSpc>
              <a:spcBef>
                <a:spcPts val="0"/>
              </a:spcBef>
              <a:spcAft>
                <a:spcPts val="1200"/>
              </a:spcAft>
              <a:buClrTx/>
              <a:buSzTx/>
              <a:buFontTx/>
              <a:buNone/>
              <a:tabLst/>
              <a:defRPr/>
            </a:pPr>
            <a:r>
              <a:rPr lang="en-AU" dirty="0"/>
              <a:t>Canon Law refers to the rules of the Catholic Church.</a:t>
            </a:r>
          </a:p>
          <a:p>
            <a:pPr marL="0" marR="0" lvl="0" indent="0" algn="l" defTabSz="1219170">
              <a:lnSpc>
                <a:spcPct val="150000"/>
              </a:lnSpc>
              <a:spcBef>
                <a:spcPts val="0"/>
              </a:spcBef>
              <a:spcAft>
                <a:spcPts val="1200"/>
              </a:spcAft>
              <a:buClrTx/>
              <a:buSzTx/>
              <a:buFontTx/>
              <a:buNone/>
              <a:tabLst/>
              <a:defRPr/>
            </a:pPr>
            <a:endParaRPr lang="en-AU" b="0" i="1" dirty="0"/>
          </a:p>
          <a:p>
            <a:endParaRPr lang="en-US" b="0" i="1" dirty="0"/>
          </a:p>
        </p:txBody>
      </p:sp>
      <p:sp>
        <p:nvSpPr>
          <p:cNvPr id="4" name="Slide Number Placeholder 3">
            <a:extLst>
              <a:ext uri="{FF2B5EF4-FFF2-40B4-BE49-F238E27FC236}">
                <a16:creationId xmlns:a16="http://schemas.microsoft.com/office/drawing/2014/main" id="{352E68BE-D4DB-6F18-F6AB-E549EC7C6861}"/>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237472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B8E3F-CBA8-6025-37C5-A2A5AD7C0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486FA-4370-DA29-B548-801F676229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17F1A9-C630-3483-554D-7D759998D6C3}"/>
              </a:ext>
            </a:extLst>
          </p:cNvPr>
          <p:cNvSpPr>
            <a:spLocks noGrp="1"/>
          </p:cNvSpPr>
          <p:nvPr>
            <p:ph type="body" idx="1"/>
          </p:nvPr>
        </p:nvSpPr>
        <p:spPr/>
        <p:txBody>
          <a:bodyPr/>
          <a:lstStyle/>
          <a:p>
            <a:pPr>
              <a:lnSpc>
                <a:spcPct val="150000"/>
              </a:lnSpc>
              <a:spcAft>
                <a:spcPts val="1200"/>
              </a:spcAft>
              <a:defRPr/>
            </a:pPr>
            <a:r>
              <a:rPr lang="en-US" b="1">
                <a:latin typeface="Arial"/>
                <a:cs typeface="Arial"/>
              </a:rPr>
              <a:t>Teacher note: </a:t>
            </a:r>
            <a:r>
              <a:rPr lang="en-AU"/>
              <a:t>this slide is to be used in conjunction with/to support </a:t>
            </a:r>
            <a:r>
              <a:rPr lang="en-AU" b="1"/>
              <a:t>Phase 3a, sequence </a:t>
            </a:r>
            <a:r>
              <a:rPr lang="en-AU" b="1" dirty="0"/>
              <a:t>9</a:t>
            </a:r>
            <a:r>
              <a:rPr lang="en-AU"/>
              <a:t>. This </a:t>
            </a:r>
            <a:r>
              <a:rPr lang="en-US" b="0">
                <a:latin typeface="Arial"/>
                <a:cs typeface="Arial"/>
              </a:rPr>
              <a:t>slide models the annotation of the eighteenth paragraph of </a:t>
            </a:r>
            <a:r>
              <a:rPr lang="en-US" b="0" i="1">
                <a:latin typeface="Arial"/>
                <a:cs typeface="Arial"/>
              </a:rPr>
              <a:t>‘</a:t>
            </a:r>
            <a:r>
              <a:rPr lang="en-US" b="0" i="0">
                <a:latin typeface="Arial"/>
                <a:cs typeface="Arial"/>
              </a:rPr>
              <a:t>Dear Kath’. </a:t>
            </a:r>
            <a:r>
              <a:rPr lang="en-AU"/>
              <a:t>Dalton effectively emphasizes that the act of writing creates deep, authentic connections that go beyond the digital age, reinforcing the idea that our dreams and ideas are what truly matter. He reinforces the idea that human connection and shared values have the power to transform society.</a:t>
            </a:r>
            <a:endParaRPr lang="en-US">
              <a:latin typeface="Arial"/>
              <a:cs typeface="Arial"/>
            </a:endParaRPr>
          </a:p>
          <a:p>
            <a:pPr>
              <a:defRPr/>
            </a:pPr>
            <a:endParaRPr lang="en-US"/>
          </a:p>
          <a:p>
            <a:pPr marL="0" marR="0" lvl="0" indent="0" algn="l" defTabSz="1219170">
              <a:lnSpc>
                <a:spcPct val="150000"/>
              </a:lnSpc>
              <a:spcBef>
                <a:spcPts val="0"/>
              </a:spcBef>
              <a:spcAft>
                <a:spcPts val="1200"/>
              </a:spcAft>
              <a:buClrTx/>
              <a:buSzTx/>
              <a:buFontTx/>
              <a:buNone/>
              <a:tabLst/>
              <a:defRPr/>
            </a:pPr>
            <a:r>
              <a:rPr lang="en-AU" b="1" i="0">
                <a:solidFill>
                  <a:schemeClr val="accent2"/>
                </a:solidFill>
              </a:rPr>
              <a:t>Fascists - </a:t>
            </a:r>
            <a:r>
              <a:rPr lang="en-AU"/>
              <a:t>are people who support a government led by a strong leader, where individual freedoms and differences are not accepted. Dalton is saying that words are powerful and can be used to change the world.</a:t>
            </a:r>
          </a:p>
          <a:p>
            <a:pPr marL="0" marR="0" lvl="0" indent="0" algn="l" defTabSz="1219170">
              <a:lnSpc>
                <a:spcPct val="150000"/>
              </a:lnSpc>
              <a:spcBef>
                <a:spcPts val="0"/>
              </a:spcBef>
              <a:spcAft>
                <a:spcPts val="1200"/>
              </a:spcAft>
              <a:buClrTx/>
              <a:buSzTx/>
              <a:buFontTx/>
              <a:buNone/>
              <a:tabLst/>
              <a:defRPr/>
            </a:pPr>
            <a:endParaRPr lang="en-US" b="1" i="0"/>
          </a:p>
          <a:p>
            <a:r>
              <a:rPr lang="en-US" b="1" i="0"/>
              <a:t>Spotify - </a:t>
            </a:r>
            <a:r>
              <a:rPr lang="en-AU"/>
              <a:t>is a popular app and website where you can listen to music, podcasts, and other audio content – Dalton is saying that words and stories are more powerful than computers.</a:t>
            </a:r>
            <a:endParaRPr lang="en-US" b="1" i="0"/>
          </a:p>
        </p:txBody>
      </p:sp>
      <p:sp>
        <p:nvSpPr>
          <p:cNvPr id="4" name="Slide Number Placeholder 3">
            <a:extLst>
              <a:ext uri="{FF2B5EF4-FFF2-40B4-BE49-F238E27FC236}">
                <a16:creationId xmlns:a16="http://schemas.microsoft.com/office/drawing/2014/main" id="{77F4BCC5-DC48-DAFA-E096-6D4F334E0EB5}"/>
              </a:ext>
            </a:extLst>
          </p:cNvPr>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3325391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9D37E-D027-9E63-9991-1483700B44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2A7BC5-15FE-3549-896B-8B0C58414A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EBC36-5A16-6318-F574-84E8661519A6}"/>
              </a:ext>
            </a:extLst>
          </p:cNvPr>
          <p:cNvSpPr>
            <a:spLocks noGrp="1"/>
          </p:cNvSpPr>
          <p:nvPr>
            <p:ph type="body" idx="1"/>
          </p:nvPr>
        </p:nvSpPr>
        <p:spPr/>
        <p:txBody>
          <a:bodyPr/>
          <a:lstStyle/>
          <a:p>
            <a:pPr>
              <a:lnSpc>
                <a:spcPct val="150000"/>
              </a:lnSpc>
              <a:spcAft>
                <a:spcPts val="1200"/>
              </a:spcAft>
              <a:defRPr/>
            </a:pPr>
            <a:r>
              <a:rPr lang="en-US" b="1">
                <a:latin typeface="Arial"/>
                <a:cs typeface="Arial"/>
              </a:rPr>
              <a:t>Teacher note: </a:t>
            </a:r>
            <a:r>
              <a:rPr lang="en-AU"/>
              <a:t>this slide is to be used in conjunction with/to support </a:t>
            </a:r>
            <a:r>
              <a:rPr lang="en-AU" b="1"/>
              <a:t>Phase 3a, sequence </a:t>
            </a:r>
            <a:r>
              <a:rPr lang="en-AU" b="1" dirty="0"/>
              <a:t>9</a:t>
            </a:r>
            <a:r>
              <a:rPr lang="en-AU"/>
              <a:t>. This </a:t>
            </a:r>
            <a:r>
              <a:rPr lang="en-US" b="0">
                <a:latin typeface="Arial"/>
                <a:cs typeface="Arial"/>
              </a:rPr>
              <a:t>slide models the annotation of the eleventh paragraph of </a:t>
            </a:r>
            <a:r>
              <a:rPr lang="en-US" b="0" i="1">
                <a:latin typeface="Arial"/>
                <a:cs typeface="Arial"/>
              </a:rPr>
              <a:t>‘</a:t>
            </a:r>
            <a:r>
              <a:rPr lang="en-US" b="0" i="0">
                <a:latin typeface="Arial"/>
                <a:cs typeface="Arial"/>
              </a:rPr>
              <a:t>Dear Kath’. </a:t>
            </a:r>
            <a:r>
              <a:rPr lang="en-AU"/>
              <a:t>This passage reflects how </a:t>
            </a:r>
            <a:r>
              <a:rPr lang="en-AU" b="0"/>
              <a:t>language, place, and intention </a:t>
            </a:r>
            <a:r>
              <a:rPr lang="en-AU"/>
              <a:t>come together to build unexpected human connections. The narrator’s desire to</a:t>
            </a:r>
            <a:r>
              <a:rPr lang="en-AU" b="0"/>
              <a:t> listen to strangers’ love stories </a:t>
            </a:r>
            <a:r>
              <a:rPr lang="en-AU"/>
              <a:t>— and honour them through writing — turns everyday urban spaces into </a:t>
            </a:r>
            <a:r>
              <a:rPr lang="en-AU" b="0"/>
              <a:t>places of emotional intimacy. </a:t>
            </a:r>
            <a:r>
              <a:rPr lang="en-AU"/>
              <a:t>Through storytelling, the narrator builds </a:t>
            </a:r>
            <a:r>
              <a:rPr lang="en-AU" b="0"/>
              <a:t>empathy, community, and continuity,</a:t>
            </a:r>
            <a:r>
              <a:rPr lang="en-AU"/>
              <a:t> reinforcing the central idea that </a:t>
            </a:r>
            <a:r>
              <a:rPr lang="en-AU" b="0"/>
              <a:t>sharing stories is one of the most powerful ways to connect people </a:t>
            </a:r>
            <a:r>
              <a:rPr lang="en-AU"/>
              <a:t>— especially in difficult times.</a:t>
            </a:r>
            <a:endParaRPr lang="en-US" b="0">
              <a:latin typeface="Arial"/>
              <a:cs typeface="Arial"/>
            </a:endParaRPr>
          </a:p>
          <a:p>
            <a:pPr>
              <a:defRPr/>
            </a:pPr>
            <a:endParaRPr lang="en-US"/>
          </a:p>
          <a:p>
            <a:pPr marL="0" marR="0" lvl="0" indent="0" algn="l" defTabSz="1219170">
              <a:lnSpc>
                <a:spcPct val="150000"/>
              </a:lnSpc>
              <a:spcBef>
                <a:spcPts val="0"/>
              </a:spcBef>
              <a:spcAft>
                <a:spcPts val="1200"/>
              </a:spcAft>
              <a:buClrTx/>
              <a:buSzTx/>
              <a:buFontTx/>
              <a:buNone/>
              <a:tabLst/>
              <a:defRPr/>
            </a:pPr>
            <a:r>
              <a:rPr lang="en-AU" sz="1800" b="1">
                <a:effectLst/>
                <a:latin typeface="Segoe UI" panose="020B0502040204020203" pitchFamily="34" charset="0"/>
              </a:rPr>
              <a:t>CBD</a:t>
            </a:r>
            <a:r>
              <a:rPr lang="en-AU" sz="1800">
                <a:effectLst/>
                <a:latin typeface="Segoe UI" panose="020B0502040204020203" pitchFamily="34" charset="0"/>
              </a:rPr>
              <a:t> – stands for Central Business District – this is generally an area right in the middle of the city.</a:t>
            </a:r>
            <a:br>
              <a:rPr lang="en-AU" sz="1800">
                <a:effectLst/>
                <a:latin typeface="Segoe UI" panose="020B0502040204020203" pitchFamily="34" charset="0"/>
              </a:rPr>
            </a:br>
            <a:r>
              <a:rPr lang="en-AU" sz="1800" b="1">
                <a:effectLst/>
                <a:latin typeface="Segoe UI" panose="020B0502040204020203" pitchFamily="34" charset="0"/>
              </a:rPr>
              <a:t>Random strangers – </a:t>
            </a:r>
            <a:r>
              <a:rPr lang="en-AU" sz="1800" b="0">
                <a:effectLst/>
                <a:latin typeface="Segoe UI" panose="020B0502040204020203" pitchFamily="34" charset="0"/>
              </a:rPr>
              <a:t>Dalton is referring to people he will meet entirely by chance, people he does not know.</a:t>
            </a:r>
            <a:endParaRPr lang="en-US" b="0">
              <a:effectLst/>
            </a:endParaRPr>
          </a:p>
          <a:p>
            <a:endParaRPr lang="en-US" b="0" i="1"/>
          </a:p>
          <a:p>
            <a:endParaRPr lang="en-US" b="0" i="1"/>
          </a:p>
        </p:txBody>
      </p:sp>
      <p:sp>
        <p:nvSpPr>
          <p:cNvPr id="4" name="Slide Number Placeholder 3">
            <a:extLst>
              <a:ext uri="{FF2B5EF4-FFF2-40B4-BE49-F238E27FC236}">
                <a16:creationId xmlns:a16="http://schemas.microsoft.com/office/drawing/2014/main" id="{94B04192-330B-4D6C-E782-0F4AC22C4992}"/>
              </a:ext>
            </a:extLst>
          </p:cNvPr>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276227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6DE31-7258-10CD-03CF-EEC723B3E9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66A735-F8D0-6F67-033D-5782493C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4BD45E-12F1-EF84-3586-4BF0308DCB0A}"/>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0" dirty="0">
                <a:effectLst/>
                <a:latin typeface="Public Sans" pitchFamily="2" charset="0"/>
              </a:rPr>
              <a:t>Teacher note: </a:t>
            </a:r>
            <a:r>
              <a:rPr lang="en-AU" b="0" i="0" dirty="0">
                <a:effectLst/>
                <a:latin typeface="Public Sans" pitchFamily="2" charset="0"/>
              </a:rPr>
              <a:t>this section is designed to support </a:t>
            </a:r>
            <a:r>
              <a:rPr lang="en-AU" b="1" i="0" dirty="0">
                <a:effectLst/>
                <a:latin typeface="Public Sans" pitchFamily="2" charset="0"/>
              </a:rPr>
              <a:t>Phase 3a, sequence 10.</a:t>
            </a:r>
          </a:p>
          <a:p>
            <a:endParaRPr lang="en-AU" dirty="0"/>
          </a:p>
        </p:txBody>
      </p:sp>
      <p:sp>
        <p:nvSpPr>
          <p:cNvPr id="4" name="Slide Number Placeholder 3">
            <a:extLst>
              <a:ext uri="{FF2B5EF4-FFF2-40B4-BE49-F238E27FC236}">
                <a16:creationId xmlns:a16="http://schemas.microsoft.com/office/drawing/2014/main" id="{A65088F6-4B77-925C-FC45-F0C99CAEA9FE}"/>
              </a:ext>
            </a:extLst>
          </p:cNvPr>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3777740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20D19-9277-ECE9-4C7E-DD1194399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79F88-4B79-80BF-8806-E064B3A3C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509AF4-EF2C-6A78-2826-5575B8184B0D}"/>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 </a:t>
            </a:r>
            <a:r>
              <a:rPr lang="en-AU" dirty="0"/>
              <a:t>this slide is to be used in conjunction with </a:t>
            </a:r>
            <a:r>
              <a:rPr lang="en-AU" b="1" dirty="0"/>
              <a:t>Phase 3a, sequence 10.</a:t>
            </a:r>
          </a:p>
          <a:p>
            <a:endParaRPr lang="en-AU" dirty="0">
              <a:latin typeface="Arial" panose="020B0604020202020204" pitchFamily="34" charset="0"/>
              <a:cs typeface="Arial" panose="020B0604020202020204" pitchFamily="34" charset="0"/>
            </a:endParaRPr>
          </a:p>
          <a:p>
            <a:r>
              <a:rPr lang="en-AU" b="0" strike="noStrike" dirty="0">
                <a:latin typeface="+mn-lt"/>
                <a:cs typeface="Arial"/>
              </a:rPr>
              <a:t>a</a:t>
            </a:r>
            <a:r>
              <a:rPr lang="en-AU" dirty="0">
                <a:latin typeface="+mn-lt"/>
                <a:cs typeface="Arial"/>
              </a:rPr>
              <a:t>dapt </a:t>
            </a:r>
            <a:r>
              <a:rPr lang="en-AU" b="0" dirty="0">
                <a:latin typeface="+mn-lt"/>
                <a:cs typeface="Arial"/>
              </a:rPr>
              <a:t>the provided learning intention and below sample success criteria, as required, </a:t>
            </a:r>
            <a:r>
              <a:rPr lang="en-AU" b="0" strike="noStrike" dirty="0">
                <a:latin typeface="+mn-lt"/>
                <a:cs typeface="Arial"/>
              </a:rPr>
              <a:t>to suit the needs of your students. </a:t>
            </a:r>
          </a:p>
          <a:p>
            <a:pPr marL="0" indent="0">
              <a:buFont typeface="Arial"/>
              <a:buNone/>
              <a:defRPr/>
            </a:pPr>
            <a:endParaRPr lang="en-AU" b="0" strike="noStrike" dirty="0">
              <a:latin typeface="+mn-lt"/>
              <a:cs typeface="Arial"/>
            </a:endParaRPr>
          </a:p>
          <a:p>
            <a:pPr marL="0" indent="0" algn="ctr">
              <a:buFont typeface="Arial" panose="020B0604020202020204" pitchFamily="34" charset="0"/>
              <a:buNone/>
              <a:defRPr/>
            </a:pPr>
            <a:r>
              <a:rPr lang="en-AU" b="0" i="1" strike="noStrike" dirty="0">
                <a:latin typeface="+mn-lt"/>
                <a:cs typeface="Arial"/>
              </a:rPr>
              <a:t>- identify key information from the podcast related to the typewriter's influence</a:t>
            </a:r>
          </a:p>
          <a:p>
            <a:pPr marL="0" indent="0" algn="ctr">
              <a:buFont typeface="Arial" panose="020B0604020202020204" pitchFamily="34" charset="0"/>
              <a:buNone/>
              <a:defRPr/>
            </a:pPr>
            <a:r>
              <a:rPr lang="en-AU" b="0" i="1" strike="noStrike" dirty="0">
                <a:latin typeface="+mn-lt"/>
                <a:cs typeface="Arial"/>
              </a:rPr>
              <a:t>- articulate my responses to the questions based on my understanding</a:t>
            </a:r>
          </a:p>
          <a:p>
            <a:pPr marL="0" indent="0" algn="ctr">
              <a:buFont typeface="Arial" panose="020B0604020202020204" pitchFamily="34" charset="0"/>
              <a:buNone/>
              <a:defRPr/>
            </a:pPr>
            <a:r>
              <a:rPr lang="en-AU" b="0" i="1" strike="noStrike" dirty="0">
                <a:latin typeface="+mn-lt"/>
                <a:cs typeface="Arial"/>
              </a:rPr>
              <a:t>- collaborate with peers to discuss and improve my answers.</a:t>
            </a:r>
          </a:p>
          <a:p>
            <a:pPr marL="0" marR="0" lvl="0" indent="0" algn="ctr"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latin typeface="+mn-lt"/>
              <a:cs typeface="Arial"/>
            </a:endParaRPr>
          </a:p>
          <a:p>
            <a:pPr marL="171450" indent="-171450">
              <a:buFont typeface="Arial"/>
              <a:buChar char="•"/>
              <a:defRPr/>
            </a:pPr>
            <a:r>
              <a:rPr lang="en-AU" b="0" strike="noStrike" dirty="0">
                <a:latin typeface="+mn-lt"/>
                <a:cs typeface="Arial"/>
              </a:rPr>
              <a:t>LISC is usually shared first or early in the lesson</a:t>
            </a:r>
            <a:r>
              <a:rPr lang="en-AU" b="0" dirty="0">
                <a:latin typeface="+mn-lt"/>
                <a:cs typeface="Arial"/>
              </a:rPr>
              <a:t> and is explained by the teacher who checks for understanding (DoE 2025). </a:t>
            </a:r>
            <a:endParaRPr lang="en-AU" b="0" dirty="0">
              <a:latin typeface="+mn-lt"/>
            </a:endParaRP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r>
              <a:rPr lang="en-AU" b="0" dirty="0">
                <a:latin typeface="+mn-lt"/>
              </a:rPr>
              <a:t>LISC is referred to regularly to check for understanding, provide feedback or as a self-assessment tool (Wiliam and Leahy 2015). </a:t>
            </a:r>
          </a:p>
          <a:p>
            <a:pPr marL="171450" indent="-171450">
              <a:buFont typeface="Arial"/>
              <a:buChar char="•"/>
              <a:defRPr/>
            </a:pPr>
            <a:r>
              <a:rPr lang="en-AU" b="0" dirty="0">
                <a:latin typeface="+mn-lt"/>
              </a:rPr>
              <a:t>Learning intentions and success criteria can be supported by exemplars, such as 'What A Good One Looks Like' (WAGOLL) or exemplars to demonstrate success criteria (Clarke 2021).</a:t>
            </a:r>
          </a:p>
          <a:p>
            <a:pPr marL="0" indent="0">
              <a:buFont typeface="Arial"/>
              <a:buNone/>
              <a:defRPr/>
            </a:pPr>
            <a:endParaRPr lang="en-AU" b="1" dirty="0">
              <a:latin typeface="+mn-lt"/>
            </a:endParaRP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0" dirty="0">
                <a:latin typeface="+mn-lt"/>
              </a:rPr>
              <a:t>For more information, see:</a:t>
            </a: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1" dirty="0">
                <a:latin typeface="+mn-lt"/>
              </a:rPr>
              <a:t>Sharing learning intentions and success criteria: </a:t>
            </a:r>
            <a:r>
              <a:rPr lang="en-AU" b="0" dirty="0">
                <a:latin typeface="+mn-lt"/>
              </a:rPr>
              <a:t>https://education.nsw.gov.au/content/dam/main-education/documents/teaching-and-learning/curriculum/explicit-teaching/explicit-teaching-technique-guide-lisc-sharing.pdf </a:t>
            </a:r>
            <a:endParaRPr lang="en-AU" b="0" dirty="0">
              <a:latin typeface="+mn-lt"/>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rPr>
              <a:t>Planning learning intentions and success criteria: </a:t>
            </a:r>
            <a:r>
              <a:rPr lang="en-AU" b="0" dirty="0">
                <a:latin typeface="+mn-lt"/>
              </a:rPr>
              <a:t>https://education.nsw.gov.au/content/dam/main-education/documents/teaching-and-learning/curriculum/explicit-teaching/explicit-teaching-technique-guide-lisc-planning.pdf</a:t>
            </a:r>
          </a:p>
          <a:p>
            <a:endParaRPr lang="en-AU" b="1" dirty="0">
              <a:cs typeface="Calibri"/>
            </a:endParaRPr>
          </a:p>
        </p:txBody>
      </p:sp>
      <p:sp>
        <p:nvSpPr>
          <p:cNvPr id="4" name="Slide Number Placeholder 3">
            <a:extLst>
              <a:ext uri="{FF2B5EF4-FFF2-40B4-BE49-F238E27FC236}">
                <a16:creationId xmlns:a16="http://schemas.microsoft.com/office/drawing/2014/main" id="{CF312AEA-2FAB-8387-D01D-E79D246DBB87}"/>
              </a:ext>
            </a:extLst>
          </p:cNvPr>
          <p:cNvSpPr>
            <a:spLocks noGrp="1"/>
          </p:cNvSpPr>
          <p:nvPr>
            <p:ph type="sldNum" sz="quarter" idx="5"/>
          </p:nvPr>
        </p:nvSpPr>
        <p:spPr/>
        <p:txBody>
          <a:bodyPr/>
          <a:lstStyle/>
          <a:p>
            <a:fld id="{D09C5488-DD16-4714-9519-7BE21BA11D4E}" type="slidenum">
              <a:rPr lang="en-AU" smtClean="0"/>
              <a:t>25</a:t>
            </a:fld>
            <a:endParaRPr lang="en-AU"/>
          </a:p>
        </p:txBody>
      </p:sp>
    </p:spTree>
    <p:extLst>
      <p:ext uri="{BB962C8B-B14F-4D97-AF65-F5344CB8AC3E}">
        <p14:creationId xmlns:p14="http://schemas.microsoft.com/office/powerpoint/2010/main" val="311121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1E4E6-DC6C-ED5C-2312-639D707FA1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DD65D4-14F2-BEFF-4D05-ED9C3B0AD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FF42D5-B227-6C77-73CB-F2148D2251D3}"/>
              </a:ext>
            </a:extLst>
          </p:cNvPr>
          <p:cNvSpPr>
            <a:spLocks noGrp="1"/>
          </p:cNvSpPr>
          <p:nvPr>
            <p:ph type="body" idx="1"/>
          </p:nvPr>
        </p:nvSpPr>
        <p:spPr/>
        <p:txBody>
          <a:bodyPr/>
          <a:lstStyle/>
          <a:p>
            <a:pPr>
              <a:lnSpc>
                <a:spcPct val="150000"/>
              </a:lnSpc>
              <a:spcAft>
                <a:spcPts val="1200"/>
              </a:spcAft>
              <a:defRPr/>
            </a:pPr>
            <a:r>
              <a:rPr lang="en-US" b="1" dirty="0">
                <a:latin typeface="Arial"/>
                <a:cs typeface="Arial"/>
              </a:rPr>
              <a:t>Teacher note: </a:t>
            </a:r>
            <a:r>
              <a:rPr lang="en-AU" dirty="0"/>
              <a:t>this slide is to be used in conjunction with support </a:t>
            </a:r>
            <a:r>
              <a:rPr lang="en-AU" b="1" dirty="0"/>
              <a:t>Phase 3a, </a:t>
            </a:r>
            <a:r>
              <a:rPr lang="en-AU" b="1"/>
              <a:t>sequence 1</a:t>
            </a:r>
            <a:r>
              <a:rPr lang="en-AU" b="1" dirty="0"/>
              <a:t>0</a:t>
            </a:r>
            <a:r>
              <a:rPr lang="en-AU" b="1"/>
              <a:t> </a:t>
            </a:r>
            <a:r>
              <a:rPr lang="en-AU" dirty="0"/>
              <a:t>and </a:t>
            </a:r>
            <a:r>
              <a:rPr lang="en-AU" sz="1800" b="1" dirty="0">
                <a:effectLst/>
                <a:latin typeface="Arial" panose="020B0604020202020204" pitchFamily="34" charset="0"/>
                <a:ea typeface="Calibri" panose="020F0502020204030204" pitchFamily="34" charset="0"/>
              </a:rPr>
              <a:t>Phase 3a, activity 10 – Dalton on the gift of the typewriter</a:t>
            </a:r>
            <a:r>
              <a:rPr lang="en-AU" dirty="0"/>
              <a:t>. </a:t>
            </a:r>
          </a:p>
          <a:p>
            <a:pPr marL="0" marR="0" lvl="0" indent="0" algn="l" defTabSz="1219170" rtl="0" eaLnBrk="1" fontAlgn="auto" latinLnBrk="0" hangingPunct="1">
              <a:lnSpc>
                <a:spcPct val="150000"/>
              </a:lnSpc>
              <a:spcBef>
                <a:spcPts val="0"/>
              </a:spcBef>
              <a:spcAft>
                <a:spcPts val="1200"/>
              </a:spcAft>
              <a:buClrTx/>
              <a:buSzTx/>
              <a:buFontTx/>
              <a:buNone/>
              <a:tabLst/>
              <a:defRPr/>
            </a:pPr>
            <a:endParaRPr lang="en-AU" sz="1800" b="1" dirty="0">
              <a:solidFill>
                <a:srgbClr val="000000"/>
              </a:solidFill>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50000"/>
              </a:lnSpc>
              <a:spcBef>
                <a:spcPts val="0"/>
              </a:spcBef>
              <a:spcAft>
                <a:spcPts val="1200"/>
              </a:spcAft>
              <a:buClrTx/>
              <a:buSzTx/>
              <a:buFontTx/>
              <a:buNone/>
              <a:tabLst/>
              <a:defRPr/>
            </a:pPr>
            <a:r>
              <a:rPr lang="en-AU" sz="1800" b="0" dirty="0">
                <a:solidFill>
                  <a:srgbClr val="000000"/>
                </a:solidFill>
                <a:effectLst/>
                <a:latin typeface="Arial" panose="020B0604020202020204" pitchFamily="34" charset="0"/>
                <a:ea typeface="Calibri" panose="020F0502020204030204" pitchFamily="34" charset="0"/>
              </a:rPr>
              <a:t>Depending</a:t>
            </a:r>
            <a:r>
              <a:rPr lang="en-AU" sz="1800" b="1" dirty="0">
                <a:solidFill>
                  <a:srgbClr val="000000"/>
                </a:solidFill>
                <a:effectLst/>
                <a:latin typeface="Arial" panose="020B0604020202020204" pitchFamily="34" charset="0"/>
                <a:ea typeface="Calibri" panose="020F0502020204030204" pitchFamily="34" charset="0"/>
              </a:rPr>
              <a:t> </a:t>
            </a:r>
            <a:r>
              <a:rPr lang="en-AU" sz="1800" dirty="0">
                <a:solidFill>
                  <a:srgbClr val="000000"/>
                </a:solidFill>
                <a:effectLst/>
                <a:latin typeface="Arial" panose="020B0604020202020204" pitchFamily="34" charset="0"/>
                <a:ea typeface="Calibri" panose="020F0502020204030204" pitchFamily="34" charset="0"/>
              </a:rPr>
              <a:t>on student need, you may choose to provide time stamps, a transcript and model the locating and answering of a question. Where possible, ensure technology is booked in advance to allow students to their own device to listen to the interview, pause and rewind as needed. A table of terms are provided in the activity to support student engagement with the podcast episode.</a:t>
            </a:r>
            <a:endParaRPr lang="en-AU" sz="1800" dirty="0">
              <a:effectLst/>
              <a:latin typeface="Arial" panose="020B0604020202020204" pitchFamily="34" charset="0"/>
              <a:ea typeface="Calibri" panose="020F0502020204030204" pitchFamily="34" charset="0"/>
            </a:endParaRPr>
          </a:p>
          <a:p>
            <a:pPr>
              <a:lnSpc>
                <a:spcPct val="150000"/>
              </a:lnSpc>
              <a:spcAft>
                <a:spcPts val="1200"/>
              </a:spcAft>
              <a:defRPr/>
            </a:pPr>
            <a:endParaRPr lang="en-AU" dirty="0">
              <a:solidFill>
                <a:srgbClr val="00B0F0"/>
              </a:solidFill>
            </a:endParaRPr>
          </a:p>
          <a:p>
            <a:endParaRPr lang="en-AU" b="1" dirty="0"/>
          </a:p>
          <a:p>
            <a:r>
              <a:rPr lang="en-AU" b="1" dirty="0"/>
              <a:t>Link to interview: </a:t>
            </a:r>
            <a:r>
              <a:rPr lang="en-AU" dirty="0"/>
              <a:t>https://players.brightcove.net/6197335233001/default_default/index.html?videoId=6370447097112</a:t>
            </a:r>
            <a:endParaRPr lang="en-US" b="0" i="1" dirty="0"/>
          </a:p>
        </p:txBody>
      </p:sp>
      <p:sp>
        <p:nvSpPr>
          <p:cNvPr id="4" name="Slide Number Placeholder 3">
            <a:extLst>
              <a:ext uri="{FF2B5EF4-FFF2-40B4-BE49-F238E27FC236}">
                <a16:creationId xmlns:a16="http://schemas.microsoft.com/office/drawing/2014/main" id="{DB9AD6C1-1F30-A856-87CC-F66311A016EC}"/>
              </a:ext>
            </a:extLst>
          </p:cNvPr>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63310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8A743-C7FC-C62A-CA84-6BBF2B6DE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387CF-DE63-13FE-5D21-13A9118024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F2E711-3828-905F-718D-115BC50B3C37}"/>
              </a:ext>
            </a:extLst>
          </p:cNvPr>
          <p:cNvSpPr>
            <a:spLocks noGrp="1"/>
          </p:cNvSpPr>
          <p:nvPr>
            <p:ph type="body" idx="1"/>
          </p:nvPr>
        </p:nvSpPr>
        <p:spPr/>
        <p:txBody>
          <a:bodyPr/>
          <a:lstStyle/>
          <a:p>
            <a:pPr algn="l" rtl="0" fontAlgn="base">
              <a:buNone/>
            </a:pPr>
            <a:r>
              <a:rPr lang="en-AU" b="1">
                <a:latin typeface="Arial" panose="020B0604020202020204" pitchFamily="34" charset="0"/>
                <a:cs typeface="Arial" panose="020B0604020202020204" pitchFamily="34" charset="0"/>
              </a:rPr>
              <a:t>Teachers note:</a:t>
            </a:r>
            <a:r>
              <a:rPr lang="en-AU" b="0">
                <a:latin typeface="Arial" panose="020B0604020202020204" pitchFamily="34" charset="0"/>
                <a:cs typeface="Arial" panose="020B0604020202020204" pitchFamily="34" charset="0"/>
              </a:rPr>
              <a:t> this slide has been used to identify the resources which may be used alongside </a:t>
            </a:r>
            <a:r>
              <a:rPr lang="en-AU" sz="1600" b="1">
                <a:effectLst/>
                <a:latin typeface="Arial" panose="020B0604020202020204" pitchFamily="34" charset="0"/>
              </a:rPr>
              <a:t>Phase 3a, sequence </a:t>
            </a:r>
            <a:r>
              <a:rPr lang="en-AU" sz="1600" b="1" dirty="0">
                <a:effectLst/>
                <a:latin typeface="Arial" panose="020B0604020202020204" pitchFamily="34" charset="0"/>
              </a:rPr>
              <a:t>11</a:t>
            </a:r>
            <a:r>
              <a:rPr lang="en-AU" sz="1600" b="0">
                <a:effectLst/>
                <a:latin typeface="Arial" panose="020B0604020202020204" pitchFamily="34" charset="0"/>
              </a:rPr>
              <a:t>. </a:t>
            </a:r>
            <a:r>
              <a:rPr lang="en-AU" sz="1600" b="0" i="0" u="none" strike="noStrike">
                <a:solidFill>
                  <a:srgbClr val="000000"/>
                </a:solidFill>
                <a:effectLst/>
                <a:latin typeface="+mn-lt"/>
              </a:rPr>
              <a:t>It should be deleted or hidden prior to sharing with students using in a classroom setting.</a:t>
            </a:r>
            <a:r>
              <a:rPr lang="en-US" sz="1600" b="0" i="0">
                <a:solidFill>
                  <a:srgbClr val="444444"/>
                </a:solidFill>
                <a:effectLst/>
                <a:latin typeface="+mn-lt"/>
              </a:rPr>
              <a:t>​ </a:t>
            </a:r>
          </a:p>
          <a:p>
            <a:pPr algn="l" rtl="0" fontAlgn="base"/>
            <a:r>
              <a:rPr lang="en-AU" sz="1600" b="0" i="0">
                <a:solidFill>
                  <a:srgbClr val="444444"/>
                </a:solidFill>
                <a:effectLst/>
                <a:latin typeface="+mn-lt"/>
              </a:rPr>
              <a:t>​</a:t>
            </a:r>
          </a:p>
          <a:p>
            <a:pPr>
              <a:spcBef>
                <a:spcPts val="1200"/>
              </a:spcBef>
              <a:spcAft>
                <a:spcPts val="600"/>
              </a:spcAft>
              <a:buNone/>
            </a:pPr>
            <a:endParaRPr lang="en-AU"/>
          </a:p>
        </p:txBody>
      </p:sp>
      <p:sp>
        <p:nvSpPr>
          <p:cNvPr id="4" name="Slide Number Placeholder 3">
            <a:extLst>
              <a:ext uri="{FF2B5EF4-FFF2-40B4-BE49-F238E27FC236}">
                <a16:creationId xmlns:a16="http://schemas.microsoft.com/office/drawing/2014/main" id="{6FE790D0-69BA-549F-09EF-791549CD38EE}"/>
              </a:ext>
            </a:extLst>
          </p:cNvPr>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3657594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F137E-606D-4B72-CE38-8C03BDB5E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55A6F-684E-A47E-9ED4-A95354DF5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536622-ECCB-AEFF-2AA3-A9BB367094BD}"/>
              </a:ext>
            </a:extLst>
          </p:cNvPr>
          <p:cNvSpPr>
            <a:spLocks noGrp="1"/>
          </p:cNvSpPr>
          <p:nvPr>
            <p:ph type="body" idx="1"/>
          </p:nvPr>
        </p:nvSpPr>
        <p:spPr/>
        <p:txBody>
          <a:bodyPr/>
          <a:lstStyle/>
          <a:p>
            <a:pPr>
              <a:lnSpc>
                <a:spcPct val="150000"/>
              </a:lnSpc>
              <a:spcAft>
                <a:spcPts val="1200"/>
              </a:spcAft>
              <a:defRPr/>
            </a:pPr>
            <a:r>
              <a:rPr lang="en-US" b="1">
                <a:latin typeface="Arial"/>
                <a:cs typeface="Arial"/>
              </a:rPr>
              <a:t>Teacher note: </a:t>
            </a:r>
            <a:r>
              <a:rPr lang="en-AU"/>
              <a:t>this slide is to be used in conjunction with </a:t>
            </a:r>
            <a:r>
              <a:rPr lang="en-AU" b="1"/>
              <a:t>Phase 3a, sequence </a:t>
            </a:r>
            <a:r>
              <a:rPr lang="en-AU" b="1" dirty="0"/>
              <a:t>11</a:t>
            </a:r>
            <a:r>
              <a:rPr lang="en-AU"/>
              <a:t>. This </a:t>
            </a:r>
            <a:r>
              <a:rPr lang="en-US" b="0">
                <a:latin typeface="Arial"/>
                <a:cs typeface="Arial"/>
              </a:rPr>
              <a:t>slide models the annotation of the seventh paragraph of </a:t>
            </a:r>
            <a:r>
              <a:rPr lang="en-US" b="0" i="1">
                <a:latin typeface="Arial"/>
                <a:cs typeface="Arial"/>
              </a:rPr>
              <a:t>‘</a:t>
            </a:r>
            <a:r>
              <a:rPr lang="en-US" b="0" i="0">
                <a:latin typeface="Arial"/>
                <a:cs typeface="Arial"/>
              </a:rPr>
              <a:t>Dear Kath’. I may be used as a model to support students in completing </a:t>
            </a:r>
            <a:r>
              <a:rPr lang="en-AU" b="1" i="0">
                <a:latin typeface="Arial"/>
                <a:cs typeface="Arial"/>
              </a:rPr>
              <a:t>Phase 3a, activity </a:t>
            </a:r>
            <a:r>
              <a:rPr lang="en-AU" b="1" i="0" dirty="0">
                <a:latin typeface="Arial"/>
                <a:cs typeface="Arial"/>
              </a:rPr>
              <a:t>12</a:t>
            </a:r>
            <a:r>
              <a:rPr lang="en-AU" b="1" i="0">
                <a:latin typeface="Arial"/>
                <a:cs typeface="Arial"/>
              </a:rPr>
              <a:t> – Dalton’s discursive choices.</a:t>
            </a:r>
            <a:endParaRPr lang="en-US" b="1" i="0">
              <a:latin typeface="Arial"/>
              <a:cs typeface="Arial"/>
            </a:endParaRPr>
          </a:p>
          <a:p>
            <a:pPr>
              <a:lnSpc>
                <a:spcPct val="150000"/>
              </a:lnSpc>
              <a:spcAft>
                <a:spcPts val="1200"/>
              </a:spcAft>
              <a:defRPr/>
            </a:pPr>
            <a:endParaRPr lang="en-US" b="0" i="0">
              <a:latin typeface="Arial"/>
              <a:cs typeface="Arial"/>
            </a:endParaRPr>
          </a:p>
          <a:p>
            <a:pPr>
              <a:lnSpc>
                <a:spcPct val="150000"/>
              </a:lnSpc>
              <a:spcAft>
                <a:spcPts val="1200"/>
              </a:spcAft>
              <a:defRPr/>
            </a:pPr>
            <a:r>
              <a:rPr lang="en-AU" b="0"/>
              <a:t>Kath’s words reveal her strong beliefs and emotional power</a:t>
            </a:r>
            <a:r>
              <a:rPr lang="en-AU" b="1"/>
              <a:t>.</a:t>
            </a:r>
            <a:r>
              <a:rPr lang="en-AU"/>
              <a:t> Her quote connects deeply with the narrator and his daughter, showing how powerful language and meaningful ideas can continue to connect people across time. These anecdotes help to build a larger picture of Kath and of Dalton’s admiration for her.</a:t>
            </a:r>
            <a:endParaRPr lang="en-US"/>
          </a:p>
          <a:p>
            <a:pPr marL="0" marR="0" lvl="0" indent="0" algn="l" defTabSz="1219170">
              <a:lnSpc>
                <a:spcPct val="150000"/>
              </a:lnSpc>
              <a:spcBef>
                <a:spcPts val="0"/>
              </a:spcBef>
              <a:spcAft>
                <a:spcPts val="1200"/>
              </a:spcAft>
              <a:buClrTx/>
              <a:buSzTx/>
              <a:buFontTx/>
              <a:buNone/>
              <a:tabLst/>
              <a:defRPr/>
            </a:pPr>
            <a:endParaRPr lang="en-US" b="0">
              <a:effectLst/>
            </a:endParaRPr>
          </a:p>
          <a:p>
            <a:r>
              <a:rPr lang="en-US" b="1" i="0"/>
              <a:t>Furious – </a:t>
            </a:r>
            <a:r>
              <a:rPr lang="en-US" b="0" i="0"/>
              <a:t>extremely angry</a:t>
            </a:r>
          </a:p>
          <a:p>
            <a:r>
              <a:rPr lang="en-US" b="1" i="0"/>
              <a:t>Brilliant - </a:t>
            </a:r>
            <a:r>
              <a:rPr lang="en-US" b="0" i="0"/>
              <a:t>clever</a:t>
            </a:r>
          </a:p>
          <a:p>
            <a:r>
              <a:rPr lang="en-US" b="1" i="0"/>
              <a:t>Disrespectful - </a:t>
            </a:r>
            <a:r>
              <a:rPr lang="en-AU"/>
              <a:t>showing a lack of respect or courtesy</a:t>
            </a:r>
            <a:endParaRPr lang="en-US" b="1" i="0"/>
          </a:p>
          <a:p>
            <a:endParaRPr lang="en-US" b="0" i="1"/>
          </a:p>
        </p:txBody>
      </p:sp>
      <p:sp>
        <p:nvSpPr>
          <p:cNvPr id="4" name="Slide Number Placeholder 3">
            <a:extLst>
              <a:ext uri="{FF2B5EF4-FFF2-40B4-BE49-F238E27FC236}">
                <a16:creationId xmlns:a16="http://schemas.microsoft.com/office/drawing/2014/main" id="{7DFB9600-AF83-3348-4063-8EFF66DD1D2E}"/>
              </a:ext>
            </a:extLst>
          </p:cNvPr>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3801874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C57B1-0224-90AC-B992-18A01B0B9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CDF39-2CBE-8D47-17EF-9FC6204F25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52E43C-A874-BD3B-620D-3E4A9F9257E1}"/>
              </a:ext>
            </a:extLst>
          </p:cNvPr>
          <p:cNvSpPr>
            <a:spLocks noGrp="1"/>
          </p:cNvSpPr>
          <p:nvPr>
            <p:ph type="body" idx="1"/>
          </p:nvPr>
        </p:nvSpPr>
        <p:spPr/>
        <p:txBody>
          <a:bodyPr/>
          <a:lstStyle/>
          <a:p>
            <a:pPr>
              <a:lnSpc>
                <a:spcPct val="150000"/>
              </a:lnSpc>
              <a:spcAft>
                <a:spcPts val="1200"/>
              </a:spcAft>
              <a:defRPr/>
            </a:pPr>
            <a:r>
              <a:rPr lang="en-US" b="1">
                <a:latin typeface="Arial"/>
                <a:cs typeface="Arial"/>
              </a:rPr>
              <a:t>Teacher note: </a:t>
            </a:r>
            <a:r>
              <a:rPr lang="en-AU"/>
              <a:t>this slide is to be used in conjunction with </a:t>
            </a:r>
            <a:r>
              <a:rPr lang="en-AU" b="1"/>
              <a:t>Phase 3a, sequence </a:t>
            </a:r>
            <a:r>
              <a:rPr lang="en-AU" b="1" dirty="0"/>
              <a:t>11 </a:t>
            </a:r>
            <a:r>
              <a:rPr lang="en-AU"/>
              <a:t>. This</a:t>
            </a:r>
            <a:r>
              <a:rPr lang="en-US" b="0">
                <a:latin typeface="Arial"/>
                <a:cs typeface="Arial"/>
              </a:rPr>
              <a:t> slide models the annotation of the eleventh and twelfth paragraphs of </a:t>
            </a:r>
            <a:r>
              <a:rPr lang="en-US" b="0" i="1">
                <a:latin typeface="Arial"/>
                <a:cs typeface="Arial"/>
              </a:rPr>
              <a:t>‘</a:t>
            </a:r>
            <a:r>
              <a:rPr lang="en-US" b="0" i="0">
                <a:latin typeface="Arial"/>
                <a:cs typeface="Arial"/>
              </a:rPr>
              <a:t>Dear Kath’. I may be used as a model to support students in completing </a:t>
            </a:r>
            <a:r>
              <a:rPr lang="en-AU" b="1" i="0">
                <a:latin typeface="Arial"/>
                <a:cs typeface="Arial"/>
              </a:rPr>
              <a:t>Phase 3a, activity </a:t>
            </a:r>
            <a:r>
              <a:rPr lang="en-AU" b="1" i="0" dirty="0">
                <a:latin typeface="Arial"/>
                <a:cs typeface="Arial"/>
              </a:rPr>
              <a:t>12</a:t>
            </a:r>
            <a:r>
              <a:rPr lang="en-AU" b="1" i="0">
                <a:latin typeface="Arial"/>
                <a:cs typeface="Arial"/>
              </a:rPr>
              <a:t> – Dalton’s discursive choices.</a:t>
            </a:r>
            <a:endParaRPr lang="en-US" b="0" i="0">
              <a:latin typeface="Arial"/>
              <a:cs typeface="Arial"/>
            </a:endParaRPr>
          </a:p>
          <a:p>
            <a:pPr>
              <a:lnSpc>
                <a:spcPct val="150000"/>
              </a:lnSpc>
              <a:spcAft>
                <a:spcPts val="1200"/>
              </a:spcAft>
              <a:defRPr/>
            </a:pPr>
            <a:endParaRPr lang="en-US" b="0" i="0">
              <a:latin typeface="Arial"/>
              <a:cs typeface="Arial"/>
            </a:endParaRPr>
          </a:p>
          <a:p>
            <a:pPr>
              <a:lnSpc>
                <a:spcPct val="150000"/>
              </a:lnSpc>
              <a:spcAft>
                <a:spcPts val="1200"/>
              </a:spcAft>
              <a:defRPr/>
            </a:pPr>
            <a:r>
              <a:rPr lang="en-AU"/>
              <a:t>The writer expresses a strong, emotional urge to use Kath’s typewriter to collect love stories from strangers during the pandemic. Though he worries it might seem “cheesy,” Greg reassures him that Kath would have loved the idea, showing deep respect for her values and legacy.</a:t>
            </a:r>
          </a:p>
          <a:p>
            <a:pPr>
              <a:lnSpc>
                <a:spcPct val="150000"/>
              </a:lnSpc>
              <a:spcAft>
                <a:spcPts val="1200"/>
              </a:spcAft>
              <a:defRPr/>
            </a:pPr>
            <a:r>
              <a:rPr lang="en-AU"/>
              <a:t>Humour in a discursive text offers layers of interpretation and makes the piece feel lees one-sided. Moreover, Dalton contrast the memorial and Kath’s life with the ongoing pandemic, pointing out how people’s perspectives on life and death re influenced by current events.</a:t>
            </a:r>
            <a:endParaRPr lang="en-US"/>
          </a:p>
          <a:p>
            <a:pPr marL="0" marR="0" lvl="0" indent="0" algn="l" defTabSz="1219170">
              <a:lnSpc>
                <a:spcPct val="150000"/>
              </a:lnSpc>
              <a:spcBef>
                <a:spcPts val="0"/>
              </a:spcBef>
              <a:spcAft>
                <a:spcPts val="1200"/>
              </a:spcAft>
              <a:buClrTx/>
              <a:buSzTx/>
              <a:buFontTx/>
              <a:buNone/>
              <a:tabLst/>
              <a:defRPr/>
            </a:pPr>
            <a:endParaRPr lang="en-US" b="0">
              <a:effectLs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2400" b="1"/>
              <a:t>arse-boil</a:t>
            </a:r>
            <a:r>
              <a:rPr lang="en-AU" sz="2400" b="1">
                <a:solidFill>
                  <a:srgbClr val="00B050"/>
                </a:solidFill>
              </a:rPr>
              <a:t> </a:t>
            </a:r>
            <a:r>
              <a:rPr lang="en-AU" sz="2400" b="1"/>
              <a:t>of a pandemic  - </a:t>
            </a:r>
            <a:r>
              <a:rPr lang="en-AU" sz="2400" b="0"/>
              <a:t>Dalton is referring to the impact of the covid 19 by comparing to a painful sore.</a:t>
            </a:r>
            <a:br>
              <a:rPr lang="en-AU" sz="1800" b="1">
                <a:effectLst/>
                <a:latin typeface="Segoe UI" panose="020B0502040204020203" pitchFamily="34" charset="0"/>
              </a:rPr>
            </a:br>
            <a:r>
              <a:rPr lang="en-AU" sz="2400" b="1"/>
              <a:t>that refuses to be lanced</a:t>
            </a:r>
            <a:r>
              <a:rPr lang="en-AU" sz="1800" b="1">
                <a:effectLst/>
                <a:latin typeface="Segoe UI" panose="020B0502040204020203" pitchFamily="34" charset="0"/>
              </a:rPr>
              <a:t> – </a:t>
            </a:r>
            <a:r>
              <a:rPr lang="en-AU" sz="1800" b="0">
                <a:effectLst/>
                <a:latin typeface="Segoe UI" panose="020B0502040204020203" pitchFamily="34" charset="0"/>
              </a:rPr>
              <a:t>to lance a boil is to pierce it with a needle to allow the pus to drain– in this context Dalton is saying that the pandemic is stubborn and resistant to treatment</a:t>
            </a:r>
            <a:br>
              <a:rPr lang="en-AU" sz="1800" b="1">
                <a:effectLst/>
                <a:latin typeface="Segoe UI" panose="020B0502040204020203" pitchFamily="34" charset="0"/>
              </a:rPr>
            </a:br>
            <a:r>
              <a:rPr lang="en-AU" sz="1800" b="1">
                <a:effectLst/>
                <a:latin typeface="Segoe UI" panose="020B0502040204020203" pitchFamily="34" charset="0"/>
              </a:rPr>
              <a:t>cheesy as hell - </a:t>
            </a:r>
            <a:r>
              <a:rPr lang="en-AU" sz="2000"/>
              <a:t>means something is very overly emotional—in a way that might seem fake or silly.</a:t>
            </a:r>
            <a:br>
              <a:rPr lang="en-AU" sz="1800" b="1">
                <a:effectLst/>
                <a:latin typeface="Segoe UI" panose="020B0502040204020203" pitchFamily="34" charset="0"/>
              </a:rPr>
            </a:br>
            <a:r>
              <a:rPr lang="en-AU" sz="2400" b="1">
                <a:solidFill>
                  <a:srgbClr val="00B050"/>
                </a:solidFill>
              </a:rPr>
              <a:t>'But do </a:t>
            </a:r>
            <a:r>
              <a:rPr lang="en-AU" sz="2400" b="1" err="1">
                <a:solidFill>
                  <a:srgbClr val="00B050"/>
                </a:solidFill>
              </a:rPr>
              <a:t>ya</a:t>
            </a:r>
            <a:r>
              <a:rPr lang="en-AU" sz="2400" b="1">
                <a:solidFill>
                  <a:srgbClr val="00B050"/>
                </a:solidFill>
              </a:rPr>
              <a:t> reckon …’ </a:t>
            </a:r>
            <a:r>
              <a:rPr lang="en-AU" sz="2400">
                <a:solidFill>
                  <a:srgbClr val="00B050"/>
                </a:solidFill>
              </a:rPr>
              <a:t>– means do you think.</a:t>
            </a:r>
            <a:br>
              <a:rPr lang="en-AU" sz="1800" b="1">
                <a:effectLst/>
                <a:latin typeface="Segoe UI" panose="020B0502040204020203" pitchFamily="34" charset="0"/>
              </a:rPr>
            </a:br>
            <a:r>
              <a:rPr lang="en-AU" sz="2400" b="1"/>
              <a:t>He didn't hesitate, Kath. – </a:t>
            </a:r>
            <a:r>
              <a:rPr lang="en-AU" sz="2400" b="0"/>
              <a:t>means he didn’t need to stop and think before he answered.</a:t>
            </a:r>
            <a:endParaRPr lang="en-US" b="0" i="1"/>
          </a:p>
          <a:p>
            <a:endParaRPr lang="en-US" b="0" i="1"/>
          </a:p>
        </p:txBody>
      </p:sp>
      <p:sp>
        <p:nvSpPr>
          <p:cNvPr id="4" name="Slide Number Placeholder 3">
            <a:extLst>
              <a:ext uri="{FF2B5EF4-FFF2-40B4-BE49-F238E27FC236}">
                <a16:creationId xmlns:a16="http://schemas.microsoft.com/office/drawing/2014/main" id="{B8585C75-D96E-BF1E-E219-5DB3656E5254}"/>
              </a:ext>
            </a:extLst>
          </p:cNvPr>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715044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this slide is for schools' reference only and should be hidden or deleted when used in a classroom setting.</a:t>
            </a:r>
          </a:p>
          <a:p>
            <a:endParaRPr lang="en-AU"/>
          </a:p>
          <a:p>
            <a:r>
              <a:rPr lang="en-AU" sz="1800" b="0" i="0">
                <a:solidFill>
                  <a:srgbClr val="000000"/>
                </a:solidFill>
                <a:effectLst/>
                <a:latin typeface="Arial" panose="020B0604020202020204" pitchFamily="34" charset="0"/>
              </a:rPr>
              <a:t>It is essential all text choices align with the </a:t>
            </a:r>
            <a:r>
              <a:rPr lang="en-AU" sz="1800" b="0" i="0" u="none">
                <a:solidFill>
                  <a:schemeClr val="tx1"/>
                </a:solidFill>
                <a:effectLst/>
                <a:latin typeface="Arial" panose="020B0604020202020204" pitchFamily="34" charset="0"/>
              </a:rPr>
              <a:t> </a:t>
            </a:r>
            <a:r>
              <a:rPr lang="en-AU" sz="1800" b="0" i="0" u="none" strike="noStrike">
                <a:solidFill>
                  <a:srgbClr val="0563C1"/>
                </a:solidFill>
                <a:effectLst/>
                <a:latin typeface="Arial" panose="020B0604020202020204" pitchFamily="34" charset="0"/>
                <a:hlinkClick r:id="rId3">
                  <a:extLst>
                    <a:ext uri="{A12FA001-AC4F-418D-AE19-62706E023703}">
                      <ahyp:hlinkClr xmlns:ahyp="http://schemas.microsoft.com/office/drawing/2018/hyperlinkcolor" val="tx"/>
                    </a:ext>
                  </a:extLst>
                </a:hlinkClick>
              </a:rPr>
              <a:t>Controversial issues in schools</a:t>
            </a:r>
            <a:r>
              <a:rPr lang="en-AU" sz="1800" b="0" i="0" u="none" strike="noStrike">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 policy</a:t>
            </a:r>
            <a:r>
              <a:rPr lang="en-AU" sz="1800" b="0" i="0" u="none">
                <a:solidFill>
                  <a:schemeClr val="tx1"/>
                </a:solidFill>
                <a:effectLst/>
                <a:latin typeface="Arial" panose="020B0604020202020204" pitchFamily="34" charset="0"/>
              </a:rPr>
              <a:t> and </a:t>
            </a:r>
            <a:r>
              <a:rPr lang="en-AU" sz="1800" b="0" i="0" u="none" strike="noStrike">
                <a:solidFill>
                  <a:schemeClr val="tx1"/>
                </a:solidFill>
                <a:effectLst/>
                <a:latin typeface="Arial" panose="020B0604020202020204" pitchFamily="34" charset="0"/>
                <a:hlinkClick r:id="rId4">
                  <a:extLst>
                    <a:ext uri="{A12FA001-AC4F-418D-AE19-62706E023703}">
                      <ahyp:hlinkClr xmlns:ahyp="http://schemas.microsoft.com/office/drawing/2018/hyperlinkcolor" val="tx"/>
                    </a:ext>
                  </a:extLst>
                </a:hlinkClick>
              </a:rPr>
              <a:t>comply with audiovisual material requirements</a:t>
            </a:r>
            <a:r>
              <a:rPr lang="en-AU" sz="1800" b="0" i="0" u="none">
                <a:solidFill>
                  <a:schemeClr val="tx1"/>
                </a:solidFill>
                <a:effectLst/>
                <a:latin typeface="Arial" panose="020B0604020202020204" pitchFamily="34" charset="0"/>
              </a:rPr>
              <a:t>. Follow the department’s guidelines for communicating with parents and carers about texts. The templates in </a:t>
            </a:r>
            <a:r>
              <a:rPr lang="en-AU" sz="1800" b="0" i="0" u="none" strike="noStrike">
                <a:solidFill>
                  <a:schemeClr val="tx1"/>
                </a:solidFill>
                <a:effectLst/>
                <a:latin typeface="Arial" panose="020B0604020202020204" pitchFamily="34" charset="0"/>
                <a:hlinkClick r:id="rId5">
                  <a:extLst>
                    <a:ext uri="{A12FA001-AC4F-418D-AE19-62706E023703}">
                      <ahyp:hlinkClr xmlns:ahyp="http://schemas.microsoft.com/office/drawing/2018/hyperlinkcolor" val="tx"/>
                    </a:ext>
                  </a:extLst>
                </a:hlinkClick>
              </a:rPr>
              <a:t>Text selection notification</a:t>
            </a:r>
            <a:r>
              <a:rPr lang="en-AU" sz="1800" b="0" i="0" u="none">
                <a:solidFill>
                  <a:schemeClr val="tx1"/>
                </a:solidFill>
                <a:effectLst/>
                <a:latin typeface="Arial" panose="020B0604020202020204" pitchFamily="34" charset="0"/>
              </a:rPr>
              <a:t> have been created as a guide and should be adapted as necessary to suit each school's specific context. The guidelines for </a:t>
            </a:r>
            <a:r>
              <a:rPr lang="en-AU" sz="1800" b="0" i="0" u="none" strike="noStrike">
                <a:solidFill>
                  <a:schemeClr val="tx1"/>
                </a:solidFill>
                <a:effectLst/>
                <a:latin typeface="Arial" panose="020B0604020202020204" pitchFamily="34" charset="0"/>
                <a:hlinkClick r:id="rId6">
                  <a:extLst>
                    <a:ext uri="{A12FA001-AC4F-418D-AE19-62706E023703}">
                      <ahyp:hlinkClr xmlns:ahyp="http://schemas.microsoft.com/office/drawing/2018/hyperlinkcolor" val="tx"/>
                    </a:ext>
                  </a:extLst>
                </a:hlinkClick>
              </a:rPr>
              <a:t>Selecting texts</a:t>
            </a:r>
            <a:r>
              <a:rPr lang="en-AU" sz="1800" b="0" i="0" u="none">
                <a:solidFill>
                  <a:schemeClr val="tx1"/>
                </a:solidFill>
                <a:effectLst/>
                <a:latin typeface="Arial" panose="020B0604020202020204" pitchFamily="34" charset="0"/>
              </a:rPr>
              <a:t> </a:t>
            </a:r>
            <a:r>
              <a:rPr lang="en-AU" sz="1800" b="0" i="0">
                <a:solidFill>
                  <a:srgbClr val="000000"/>
                </a:solidFill>
                <a:effectLst/>
                <a:latin typeface="Arial" panose="020B0604020202020204" pitchFamily="34" charset="0"/>
              </a:rPr>
              <a:t>for English 7–10 are also relevant for Stage 6. </a:t>
            </a:r>
          </a:p>
          <a:p>
            <a:endParaRPr lang="en-AU" sz="1800" b="0" i="0">
              <a:solidFill>
                <a:srgbClr val="000000"/>
              </a:solidFill>
              <a:effectLst/>
              <a:latin typeface="Arial" panose="020B0604020202020204" pitchFamily="34" charset="0"/>
            </a:endParaRPr>
          </a:p>
          <a:p>
            <a:r>
              <a:rPr lang="en-AU" sz="1800" b="1" i="0">
                <a:solidFill>
                  <a:srgbClr val="000000"/>
                </a:solidFill>
                <a:effectLst/>
                <a:latin typeface="Arial" panose="020B0604020202020204" pitchFamily="34" charset="0"/>
              </a:rPr>
              <a:t>Controversial issues in schools policy: </a:t>
            </a:r>
            <a:r>
              <a:rPr lang="en-AU" sz="1800" b="0" i="0">
                <a:solidFill>
                  <a:srgbClr val="000000"/>
                </a:solidFill>
                <a:effectLst/>
                <a:latin typeface="Arial" panose="020B0604020202020204" pitchFamily="34" charset="0"/>
              </a:rPr>
              <a:t>https://education.nsw.gov.au/policy-library/policies/pd-2005-0290-03.html</a:t>
            </a:r>
          </a:p>
          <a:p>
            <a:r>
              <a:rPr lang="en-AU" sz="1800" b="1" i="0">
                <a:solidFill>
                  <a:srgbClr val="000000"/>
                </a:solidFill>
                <a:effectLst/>
                <a:latin typeface="Arial" panose="020B0604020202020204" pitchFamily="34" charset="0"/>
              </a:rPr>
              <a:t>Audiovisual material requirements</a:t>
            </a:r>
            <a:r>
              <a:rPr lang="en-AU" sz="1800" b="0" i="0">
                <a:solidFill>
                  <a:srgbClr val="000000"/>
                </a:solidFill>
                <a:effectLst/>
                <a:latin typeface="Arial" panose="020B0604020202020204" pitchFamily="34" charset="0"/>
              </a:rPr>
              <a:t>: https://education.nsw.gov.au/policy-library/policies/pd-2005-0290-03.html#:~:text=Comply%20with%20audiovisual%20material%20requirements</a:t>
            </a:r>
          </a:p>
          <a:p>
            <a:r>
              <a:rPr lang="en-AU" sz="1800" b="1" i="0">
                <a:solidFill>
                  <a:srgbClr val="000000"/>
                </a:solidFill>
                <a:effectLst/>
                <a:latin typeface="Arial" panose="020B0604020202020204" pitchFamily="34" charset="0"/>
              </a:rPr>
              <a:t>Text selection notification: </a:t>
            </a:r>
            <a:r>
              <a:rPr lang="en-AU" sz="1800" b="0" i="0">
                <a:solidFill>
                  <a:srgbClr val="000000"/>
                </a:solidFill>
                <a:effectLst/>
                <a:latin typeface="Arial" panose="020B0604020202020204" pitchFamily="34" charset="0"/>
              </a:rPr>
              <a:t>https://education.nsw.gov.au/teaching-and-learning/curriculum/leading-curriculum-k-12/explaining-curriculum-pcc/texts-used-in-classrooms/text-selection-notification</a:t>
            </a:r>
          </a:p>
          <a:p>
            <a:r>
              <a:rPr lang="en-AU" sz="1800" b="1" i="0">
                <a:solidFill>
                  <a:srgbClr val="000000"/>
                </a:solidFill>
                <a:effectLst/>
                <a:latin typeface="Arial" panose="020B0604020202020204" pitchFamily="34" charset="0"/>
              </a:rPr>
              <a:t>Selecting texts: </a:t>
            </a:r>
            <a:r>
              <a:rPr lang="en-AU" sz="1800" b="0" i="0">
                <a:solidFill>
                  <a:srgbClr val="000000"/>
                </a:solidFill>
                <a:effectLst/>
                <a:latin typeface="Arial" panose="020B0604020202020204" pitchFamily="34" charset="0"/>
              </a:rPr>
              <a:t>https://education.nsw.gov.au/teaching-and-learning/curriculum/english/planning-programming-and-assessing-english-7-10/how-to-use-english-core-texts#Selecting2:~:text=and%20licencing%20information.-,Selecting%20texts,-When%20considering%20texts</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997519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9A7C4-1950-6EBB-737E-22F077840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150DF2-3C65-9473-383C-60A5FA5C4E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2AE23-3480-E36F-71AC-695A0C846E83}"/>
              </a:ext>
            </a:extLst>
          </p:cNvPr>
          <p:cNvSpPr>
            <a:spLocks noGrp="1"/>
          </p:cNvSpPr>
          <p:nvPr>
            <p:ph type="body" idx="1"/>
          </p:nvPr>
        </p:nvSpPr>
        <p:spPr/>
        <p:txBody>
          <a:bodyPr/>
          <a:lstStyle/>
          <a:p>
            <a:pPr marL="0" marR="0" lvl="0" indent="0" algn="l" defTabSz="1219170" rtl="0" eaLnBrk="1" fontAlgn="auto" latinLnBrk="0" hangingPunct="1">
              <a:lnSpc>
                <a:spcPct val="150000"/>
              </a:lnSpc>
              <a:spcBef>
                <a:spcPts val="0"/>
              </a:spcBef>
              <a:spcAft>
                <a:spcPts val="1200"/>
              </a:spcAft>
              <a:buClrTx/>
              <a:buSzTx/>
              <a:buFontTx/>
              <a:buNone/>
              <a:tabLst/>
              <a:defRPr/>
            </a:pPr>
            <a:r>
              <a:rPr lang="en-US" b="1">
                <a:latin typeface="Arial"/>
                <a:cs typeface="Arial"/>
              </a:rPr>
              <a:t>Teacher note: </a:t>
            </a:r>
            <a:r>
              <a:rPr lang="en-AU"/>
              <a:t>this slide is to be used in conjunction with </a:t>
            </a:r>
            <a:r>
              <a:rPr lang="en-AU" b="1"/>
              <a:t>Phase 3a, sequence </a:t>
            </a:r>
            <a:r>
              <a:rPr lang="en-AU" b="1" dirty="0"/>
              <a:t>11</a:t>
            </a:r>
            <a:r>
              <a:rPr lang="en-AU" b="1"/>
              <a:t>. </a:t>
            </a:r>
            <a:r>
              <a:rPr lang="en-AU"/>
              <a:t>This </a:t>
            </a:r>
            <a:r>
              <a:rPr lang="en-US" b="0">
                <a:latin typeface="Arial"/>
                <a:cs typeface="Arial"/>
              </a:rPr>
              <a:t>slide models the annotation of the closing paragraph of </a:t>
            </a:r>
            <a:r>
              <a:rPr lang="en-US" b="0" i="1">
                <a:latin typeface="Arial"/>
                <a:cs typeface="Arial"/>
              </a:rPr>
              <a:t>‘</a:t>
            </a:r>
            <a:r>
              <a:rPr lang="en-US" b="0" i="0">
                <a:latin typeface="Arial"/>
                <a:cs typeface="Arial"/>
              </a:rPr>
              <a:t>Dear Kath’. I may be used as a model to support students in completing </a:t>
            </a:r>
            <a:r>
              <a:rPr lang="en-AU" b="1" i="0">
                <a:latin typeface="Arial"/>
                <a:cs typeface="Arial"/>
              </a:rPr>
              <a:t>Phase 3a, activity </a:t>
            </a:r>
            <a:r>
              <a:rPr lang="en-AU" b="1" i="0" dirty="0">
                <a:latin typeface="Arial"/>
                <a:cs typeface="Arial"/>
              </a:rPr>
              <a:t>12</a:t>
            </a:r>
            <a:r>
              <a:rPr lang="en-AU" b="1" i="0">
                <a:latin typeface="Arial"/>
                <a:cs typeface="Arial"/>
              </a:rPr>
              <a:t> – Dalton’s discursive choices.</a:t>
            </a:r>
            <a:endParaRPr lang="en-US" b="1" i="0">
              <a:latin typeface="Arial"/>
              <a:cs typeface="Arial"/>
            </a:endParaRPr>
          </a:p>
          <a:p>
            <a:pPr>
              <a:lnSpc>
                <a:spcPct val="150000"/>
              </a:lnSpc>
              <a:spcAft>
                <a:spcPts val="1200"/>
              </a:spcAft>
              <a:defRPr/>
            </a:pPr>
            <a:endParaRPr lang="en-US" b="0" i="0">
              <a:latin typeface="Arial"/>
              <a:cs typeface="Arial"/>
            </a:endParaRPr>
          </a:p>
          <a:p>
            <a:pPr>
              <a:lnSpc>
                <a:spcPct val="150000"/>
              </a:lnSpc>
              <a:spcAft>
                <a:spcPts val="1200"/>
              </a:spcAft>
              <a:defRPr/>
            </a:pPr>
            <a:r>
              <a:rPr lang="en-AU"/>
              <a:t>Introducing Helen Cark as “another friend” immediately shifts the focus to direct human interaction. This invitation into his creative space transforms the writing desk into a symbolic forum where personal histories converge. By welcoming a stranger’s “love story,” the narrator demonstrates that the process of writing is not solitary; it’s a reciprocal act that forges emotional bonds and validates diverse personal experiences. In doing so, Dalton reinforces the idea that each individual narrative contributes to a larger, interconnected tapestry of human life. Dalton, in the end of his letter, leaves space for more exploration, more stories and more listening.</a:t>
            </a:r>
            <a:endParaRPr lang="en-US">
              <a:latin typeface="Arial"/>
              <a:cs typeface="Arial"/>
            </a:endParaRPr>
          </a:p>
          <a:p>
            <a:pPr>
              <a:defRPr/>
            </a:pPr>
            <a:endParaRPr lang="en-US"/>
          </a:p>
          <a:p>
            <a:pPr marL="0" marR="0" lvl="0" indent="0" algn="l" defTabSz="1219170">
              <a:lnSpc>
                <a:spcPct val="150000"/>
              </a:lnSpc>
              <a:spcBef>
                <a:spcPts val="0"/>
              </a:spcBef>
              <a:spcAft>
                <a:spcPts val="1200"/>
              </a:spcAft>
              <a:buClrTx/>
              <a:buSzTx/>
              <a:buFontTx/>
              <a:buNone/>
              <a:tabLst/>
              <a:defRPr/>
            </a:pPr>
            <a:endParaRPr lang="en-US" b="0">
              <a:effectLst/>
            </a:endParaRPr>
          </a:p>
          <a:p>
            <a:endParaRPr lang="en-US" b="0" i="1"/>
          </a:p>
          <a:p>
            <a:endParaRPr lang="en-US" b="0" i="1"/>
          </a:p>
        </p:txBody>
      </p:sp>
      <p:sp>
        <p:nvSpPr>
          <p:cNvPr id="4" name="Slide Number Placeholder 3">
            <a:extLst>
              <a:ext uri="{FF2B5EF4-FFF2-40B4-BE49-F238E27FC236}">
                <a16:creationId xmlns:a16="http://schemas.microsoft.com/office/drawing/2014/main" id="{69DF7815-27D9-D1D2-19D4-9998058B4FA2}"/>
              </a:ext>
            </a:extLst>
          </p:cNvPr>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3380530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this slide should be used in conjunction with </a:t>
            </a:r>
            <a:r>
              <a:rPr lang="en-AU" b="1"/>
              <a:t>Phase 3a, sequence </a:t>
            </a:r>
            <a:r>
              <a:rPr lang="en-AU" b="1" dirty="0"/>
              <a:t>11</a:t>
            </a:r>
            <a:r>
              <a:rPr lang="en-AU" b="1"/>
              <a:t>. </a:t>
            </a:r>
            <a:endParaRPr lang="en-AU"/>
          </a:p>
          <a:p>
            <a:endParaRPr lang="en-AU"/>
          </a:p>
          <a:p>
            <a:r>
              <a:rPr lang="en-AU"/>
              <a:t>The questions on screen are potential discussion prompts. Edit and adapt as is suitable for your context. You may choose to use some or all of these. You may also choose to assign different groups questions and utilise the jigsaw strategy or a gallery walk.</a:t>
            </a:r>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2948709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4108803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a:t>
            </a:r>
            <a:r>
              <a:rPr lang="en-AU"/>
              <a:t>: this slide is for teachers' reference only and should be hidden or deleted when used in a classroom setting.</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Standard text requirements: </a:t>
            </a:r>
            <a:r>
              <a:rPr lang="en-AU" b="0"/>
              <a:t>https://curriculum.nsw.edu.au/learning-areas/english/english-standard-11-12-2024/overview/course#:~:text=study%20of%20literature.-,Text%20requirements,-There%20are%20no</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General capabilities downloads page: </a:t>
            </a:r>
            <a:r>
              <a:rPr lang="en-AU" b="0"/>
              <a:t>https://v9.australiancurriculum.edu.au/downloads/general-capabilities#accordion-afa194f119-item-6336db4ee7</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Australian Curriculum: </a:t>
            </a:r>
            <a:r>
              <a:rPr lang="en-AU" b="0"/>
              <a:t>https://v9.australiancurriculum.edu.au/downloads/general-capabilities</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59751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4A556-B230-96FE-E5AF-7A1CF573F5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8BACD9-71CB-AE2B-3916-7A74DB980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A92161-BB1D-56DF-BA72-75FE4CBFF7D1}"/>
              </a:ext>
            </a:extLst>
          </p:cNvPr>
          <p:cNvSpPr>
            <a:spLocks noGrp="1"/>
          </p:cNvSpPr>
          <p:nvPr>
            <p:ph type="body" idx="1"/>
          </p:nvPr>
        </p:nvSpPr>
        <p:spPr/>
        <p:txBody>
          <a:bodyPr/>
          <a:lstStyle/>
          <a:p>
            <a:pPr algn="l" rtl="0" fontAlgn="base">
              <a:buNone/>
            </a:pPr>
            <a:r>
              <a:rPr lang="en-AU" b="1" dirty="0">
                <a:latin typeface="Arial" panose="020B0604020202020204" pitchFamily="34" charset="0"/>
                <a:cs typeface="Arial" panose="020B0604020202020204" pitchFamily="34" charset="0"/>
              </a:rPr>
              <a:t>Teachers note:</a:t>
            </a:r>
            <a:r>
              <a:rPr lang="en-AU" b="0" dirty="0">
                <a:latin typeface="Arial" panose="020B0604020202020204" pitchFamily="34" charset="0"/>
                <a:cs typeface="Arial" panose="020B0604020202020204" pitchFamily="34" charset="0"/>
              </a:rPr>
              <a:t> this slide has been used to identify the resources which may be used alongside </a:t>
            </a:r>
            <a:r>
              <a:rPr lang="en-AU" sz="1600" b="1" dirty="0">
                <a:effectLst/>
                <a:latin typeface="Arial" panose="020B0604020202020204" pitchFamily="34" charset="0"/>
              </a:rPr>
              <a:t>Phase 3a, sequence 2</a:t>
            </a:r>
            <a:r>
              <a:rPr lang="en-AU" sz="1600" b="0" dirty="0">
                <a:effectLst/>
                <a:latin typeface="Arial" panose="020B0604020202020204" pitchFamily="34" charset="0"/>
              </a:rPr>
              <a:t>. </a:t>
            </a:r>
            <a:r>
              <a:rPr lang="en-AU" sz="1800" b="0" i="0" u="none" strike="noStrike" dirty="0">
                <a:solidFill>
                  <a:srgbClr val="000000"/>
                </a:solidFill>
                <a:effectLst/>
                <a:latin typeface="Public Sans" pitchFamily="2" charset="0"/>
              </a:rPr>
              <a:t>It should be deleted or hidden prior to sharing with students using in a classroom setting.</a:t>
            </a:r>
            <a:r>
              <a:rPr lang="en-US" sz="1800" b="0" i="0" dirty="0">
                <a:solidFill>
                  <a:srgbClr val="444444"/>
                </a:solidFill>
                <a:effectLst/>
                <a:latin typeface="Public Sans" pitchFamily="2" charset="0"/>
              </a:rPr>
              <a:t>​ </a:t>
            </a:r>
            <a:endParaRPr lang="en-US" sz="1800" b="0" i="0" dirty="0">
              <a:solidFill>
                <a:srgbClr val="444444"/>
              </a:solidFill>
              <a:effectLst/>
              <a:latin typeface="Calibri" panose="020F0502020204030204" pitchFamily="34" charset="0"/>
            </a:endParaRPr>
          </a:p>
          <a:p>
            <a:pPr algn="l" rtl="0" fontAlgn="base"/>
            <a:r>
              <a:rPr lang="en-AU" sz="1800" b="0" i="0" dirty="0">
                <a:solidFill>
                  <a:srgbClr val="444444"/>
                </a:solidFill>
                <a:effectLst/>
                <a:latin typeface="Public Sans" pitchFamily="2" charset="0"/>
              </a:rPr>
              <a:t>​</a:t>
            </a:r>
            <a:endParaRPr lang="en-AU" sz="1800" b="0" i="0" dirty="0">
              <a:solidFill>
                <a:srgbClr val="444444"/>
              </a:solidFill>
              <a:effectLst/>
              <a:latin typeface="Calibri" panose="020F0502020204030204" pitchFamily="34" charset="0"/>
            </a:endParaRPr>
          </a:p>
          <a:p>
            <a:pPr>
              <a:spcBef>
                <a:spcPts val="1200"/>
              </a:spcBef>
              <a:spcAft>
                <a:spcPts val="600"/>
              </a:spcAft>
              <a:buNone/>
            </a:pPr>
            <a:endParaRPr lang="en-AU" dirty="0"/>
          </a:p>
        </p:txBody>
      </p:sp>
      <p:sp>
        <p:nvSpPr>
          <p:cNvPr id="4" name="Slide Number Placeholder 3">
            <a:extLst>
              <a:ext uri="{FF2B5EF4-FFF2-40B4-BE49-F238E27FC236}">
                <a16:creationId xmlns:a16="http://schemas.microsoft.com/office/drawing/2014/main" id="{99A48D07-2047-6A8A-91B3-5E941DED9EFF}"/>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480977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BFC97-13AC-68DD-C027-E16910BA3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E5915-C7B9-2D65-0EF7-D955AF12F2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CB93D9-68D3-6F5F-B711-8A8785526BB3}"/>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 </a:t>
            </a:r>
            <a:r>
              <a:rPr lang="en-AU" dirty="0"/>
              <a:t>this slide is to be used in conjunction with/to support </a:t>
            </a:r>
            <a:r>
              <a:rPr lang="en-AU" b="1" dirty="0"/>
              <a:t>Phase 3a, sequence 2.</a:t>
            </a:r>
          </a:p>
          <a:p>
            <a:endParaRPr lang="en-AU" b="1" dirty="0">
              <a:latin typeface="Arial" panose="020B0604020202020204" pitchFamily="34" charset="0"/>
              <a:cs typeface="Calibri"/>
            </a:endParaRPr>
          </a:p>
          <a:p>
            <a:r>
              <a:rPr lang="en-AU" b="0" strike="noStrike" dirty="0">
                <a:latin typeface="+mn-lt"/>
                <a:cs typeface="Arial"/>
              </a:rPr>
              <a:t>a</a:t>
            </a:r>
            <a:r>
              <a:rPr lang="en-AU" dirty="0">
                <a:latin typeface="+mn-lt"/>
                <a:cs typeface="Arial"/>
              </a:rPr>
              <a:t>dapt </a:t>
            </a:r>
            <a:r>
              <a:rPr lang="en-AU" b="0" dirty="0">
                <a:latin typeface="+mn-lt"/>
                <a:cs typeface="Arial"/>
              </a:rPr>
              <a:t>the provided learning intention and below sample success criteria, as required, </a:t>
            </a:r>
            <a:r>
              <a:rPr lang="en-AU" b="0" strike="noStrike" dirty="0">
                <a:latin typeface="+mn-lt"/>
                <a:cs typeface="Arial"/>
              </a:rPr>
              <a:t>to suit the needs of your students. </a:t>
            </a:r>
          </a:p>
          <a:p>
            <a:pPr marL="0" indent="0">
              <a:buFont typeface="Arial"/>
              <a:buNone/>
              <a:defRPr/>
            </a:pPr>
            <a:endParaRPr lang="en-AU" b="0" strike="noStrike" dirty="0">
              <a:latin typeface="+mn-lt"/>
              <a:cs typeface="Arial"/>
            </a:endParaRPr>
          </a:p>
          <a:p>
            <a:pPr marL="285750" marR="0" lvl="0" indent="-285750" algn="ctr" defTabSz="1219170" rtl="0" eaLnBrk="1" fontAlgn="auto" latinLnBrk="0" hangingPunct="1">
              <a:lnSpc>
                <a:spcPct val="100000"/>
              </a:lnSpc>
              <a:spcBef>
                <a:spcPts val="0"/>
              </a:spcBef>
              <a:spcAft>
                <a:spcPts val="0"/>
              </a:spcAft>
              <a:buClrTx/>
              <a:buSzTx/>
              <a:buFontTx/>
              <a:buChar char="-"/>
              <a:tabLst/>
              <a:defRPr/>
            </a:pPr>
            <a:r>
              <a:rPr lang="en-AU" sz="1600" dirty="0">
                <a:effectLst/>
                <a:latin typeface="+mn-lt"/>
                <a:ea typeface="Calibri" panose="020F0502020204030204" pitchFamily="34" charset="0"/>
              </a:rPr>
              <a:t>define ‘admiration’ and use synonyms and antonyms in context </a:t>
            </a:r>
          </a:p>
          <a:p>
            <a:pPr marL="285750" marR="0" lvl="0" indent="-285750" algn="ctr" defTabSz="1219170" rtl="0" eaLnBrk="1" fontAlgn="auto" latinLnBrk="0" hangingPunct="1">
              <a:lnSpc>
                <a:spcPct val="100000"/>
              </a:lnSpc>
              <a:spcBef>
                <a:spcPts val="0"/>
              </a:spcBef>
              <a:spcAft>
                <a:spcPts val="0"/>
              </a:spcAft>
              <a:buClrTx/>
              <a:buSzTx/>
              <a:buFontTx/>
              <a:buChar char="-"/>
              <a:tabLst/>
              <a:defRPr/>
            </a:pPr>
            <a:r>
              <a:rPr lang="en-AU" sz="1600" kern="1200" dirty="0">
                <a:solidFill>
                  <a:schemeClr val="tx1"/>
                </a:solidFill>
                <a:effectLst/>
                <a:latin typeface="+mn-lt"/>
                <a:ea typeface="+mn-ea"/>
                <a:cs typeface="+mn-cs"/>
              </a:rPr>
              <a:t>write a paragraph about someone we admire, incorporating the word ‘admiration’ and its synonyms.</a:t>
            </a:r>
          </a:p>
          <a:p>
            <a:pPr marL="285750" marR="0" lvl="0" indent="-285750" algn="ctr" defTabSz="1219170" rtl="0" eaLnBrk="1" fontAlgn="auto" latinLnBrk="0" hangingPunct="1">
              <a:lnSpc>
                <a:spcPct val="100000"/>
              </a:lnSpc>
              <a:spcBef>
                <a:spcPts val="0"/>
              </a:spcBef>
              <a:spcAft>
                <a:spcPts val="0"/>
              </a:spcAft>
              <a:buClrTx/>
              <a:buSzTx/>
              <a:buFontTx/>
              <a:buChar char="-"/>
              <a:tabLst/>
              <a:defRPr/>
            </a:pPr>
            <a:endParaRPr lang="en-AU" b="1" dirty="0">
              <a:latin typeface="+mn-lt"/>
              <a:cs typeface="Arial"/>
            </a:endParaRPr>
          </a:p>
          <a:p>
            <a:pPr marL="171450" indent="-171450">
              <a:buFont typeface="Arial"/>
              <a:buChar char="•"/>
              <a:defRPr/>
            </a:pPr>
            <a:r>
              <a:rPr lang="en-AU" b="0" strike="noStrike" dirty="0">
                <a:latin typeface="+mn-lt"/>
                <a:cs typeface="Arial"/>
              </a:rPr>
              <a:t>LISC is usually shared first or early in the lesson</a:t>
            </a:r>
            <a:r>
              <a:rPr lang="en-AU" b="0" dirty="0">
                <a:latin typeface="+mn-lt"/>
                <a:cs typeface="Arial"/>
              </a:rPr>
              <a:t> and is explained by the teacher who checks for understanding (DoE 2025). </a:t>
            </a:r>
            <a:endParaRPr lang="en-AU" b="0" dirty="0">
              <a:latin typeface="+mn-lt"/>
            </a:endParaRP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r>
              <a:rPr lang="en-AU" b="0" dirty="0">
                <a:latin typeface="+mn-lt"/>
              </a:rPr>
              <a:t>LISC is referred to regularly to check for understanding, provide feedback or as a self-assessment tool (Wiliam and Leahy 2015). </a:t>
            </a:r>
          </a:p>
          <a:p>
            <a:pPr marL="171450" indent="-171450">
              <a:buFont typeface="Arial"/>
              <a:buChar char="•"/>
              <a:defRPr/>
            </a:pPr>
            <a:r>
              <a:rPr lang="en-AU" b="0" dirty="0">
                <a:latin typeface="+mn-lt"/>
              </a:rPr>
              <a:t>Learning intentions and success criteria can be supported by exemplars, such as 'What A Good One Looks Like' (WAGOLL) or exemplars to demonstrate success criteria (Clarke 2021).</a:t>
            </a:r>
          </a:p>
          <a:p>
            <a:pPr marL="0" indent="0">
              <a:buFont typeface="Arial"/>
              <a:buNone/>
              <a:defRPr/>
            </a:pPr>
            <a:endParaRPr lang="en-AU" b="1" dirty="0">
              <a:latin typeface="+mn-lt"/>
            </a:endParaRP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0" dirty="0">
                <a:latin typeface="+mn-lt"/>
              </a:rPr>
              <a:t>For more information, see:</a:t>
            </a: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1" dirty="0">
                <a:latin typeface="+mn-lt"/>
              </a:rPr>
              <a:t>Sharing learning intentions and success criteria: </a:t>
            </a:r>
            <a:r>
              <a:rPr lang="en-AU" b="0" dirty="0">
                <a:latin typeface="+mn-lt"/>
              </a:rPr>
              <a:t>https://education.nsw.gov.au/content/dam/main-education/documents/teaching-and-learning/curriculum/explicit-teaching/explicit-teaching-technique-guide-lisc-sharing.pdf </a:t>
            </a:r>
            <a:endParaRPr lang="en-AU" b="0" dirty="0">
              <a:latin typeface="+mn-lt"/>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rPr>
              <a:t>Planning learning intentions and success criteria: </a:t>
            </a:r>
            <a:r>
              <a:rPr lang="en-AU" b="0" dirty="0">
                <a:latin typeface="+mn-lt"/>
              </a:rPr>
              <a:t>https://education.nsw.gov.au/content/dam/main-education/documents/teaching-and-learning/curriculum/explicit-teaching/explicit-teaching-technique-guide-lisc-planning.pdf</a:t>
            </a:r>
          </a:p>
          <a:p>
            <a:endParaRPr lang="en-AU"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D44DA74-ED3F-15DE-8CEE-8FC308DC88D4}"/>
              </a:ext>
            </a:extLst>
          </p:cNvPr>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620752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200"/>
              </a:spcAft>
              <a:defRPr/>
            </a:pPr>
            <a:r>
              <a:rPr lang="en-US" b="1" dirty="0">
                <a:latin typeface="Arial"/>
                <a:cs typeface="Arial"/>
              </a:rPr>
              <a:t>Teacher note: </a:t>
            </a:r>
            <a:r>
              <a:rPr lang="en-AU" dirty="0"/>
              <a:t>this slide is to be used in to support </a:t>
            </a:r>
            <a:r>
              <a:rPr lang="en-AU" b="1" dirty="0"/>
              <a:t>Phase 3a, sequence 2.</a:t>
            </a:r>
            <a:r>
              <a:rPr lang="en-AU" dirty="0"/>
              <a:t> This </a:t>
            </a:r>
            <a:r>
              <a:rPr lang="en-US" b="0" dirty="0">
                <a:latin typeface="Arial"/>
                <a:cs typeface="Arial"/>
              </a:rPr>
              <a:t>slide models the annotation of the sixth paragraph of </a:t>
            </a:r>
            <a:r>
              <a:rPr lang="en-US" b="0" i="1" dirty="0">
                <a:latin typeface="Arial"/>
                <a:cs typeface="Arial"/>
              </a:rPr>
              <a:t>‘</a:t>
            </a:r>
            <a:r>
              <a:rPr lang="en-US" b="0" i="0" dirty="0">
                <a:latin typeface="Arial"/>
                <a:cs typeface="Arial"/>
              </a:rPr>
              <a:t>Dear Kath’. </a:t>
            </a:r>
            <a:r>
              <a:rPr lang="en-AU" dirty="0"/>
              <a:t>Dalton doesn’t just share his own grief and admiration for Kath, he emphasises the wide-ranging effects Kath had on the people around her, offering a balanced reflection on her life. This passage also shows that Dalton is reflecting on the current moment and his thoughts rather than persuading the reader to take any specific action.</a:t>
            </a:r>
          </a:p>
          <a:p>
            <a:pPr>
              <a:lnSpc>
                <a:spcPct val="150000"/>
              </a:lnSpc>
              <a:spcAft>
                <a:spcPts val="1200"/>
              </a:spcAft>
              <a:defRPr/>
            </a:pPr>
            <a:endParaRPr lang="en-US" b="0" dirty="0">
              <a:effectLst/>
            </a:endParaRPr>
          </a:p>
          <a:p>
            <a:r>
              <a:rPr lang="en-AU" dirty="0">
                <a:solidFill>
                  <a:srgbClr val="00B0F0"/>
                </a:solidFill>
              </a:rPr>
              <a:t>‘The people in your neighbourhood …’ – this refers to the people who lived in the same area as Kath.</a:t>
            </a:r>
            <a:endParaRPr lang="en-US" b="0" i="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361910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96043-8424-B934-8D91-AE23CA933A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FBF24-FDA6-4EC1-DCD5-F43C56341F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E4CF08-9961-5556-D761-27E7953B840F}"/>
              </a:ext>
            </a:extLst>
          </p:cNvPr>
          <p:cNvSpPr>
            <a:spLocks noGrp="1"/>
          </p:cNvSpPr>
          <p:nvPr>
            <p:ph type="body" idx="1"/>
          </p:nvPr>
        </p:nvSpPr>
        <p:spPr/>
        <p:txBody>
          <a:bodyPr/>
          <a:lstStyle/>
          <a:p>
            <a:pPr algn="l" rtl="0" fontAlgn="base">
              <a:buNone/>
            </a:pPr>
            <a:r>
              <a:rPr lang="en-AU" b="1" dirty="0">
                <a:latin typeface="Arial" panose="020B0604020202020204" pitchFamily="34" charset="0"/>
                <a:cs typeface="Arial" panose="020B0604020202020204" pitchFamily="34" charset="0"/>
              </a:rPr>
              <a:t>Teacher </a:t>
            </a:r>
            <a:r>
              <a:rPr lang="en-AU" b="1">
                <a:latin typeface="Arial" panose="020B0604020202020204" pitchFamily="34" charset="0"/>
                <a:cs typeface="Arial" panose="020B0604020202020204" pitchFamily="34" charset="0"/>
              </a:rPr>
              <a:t>note:</a:t>
            </a:r>
            <a:r>
              <a:rPr lang="en-AU" b="0">
                <a:latin typeface="Arial" panose="020B0604020202020204" pitchFamily="34" charset="0"/>
                <a:cs typeface="Arial" panose="020B0604020202020204" pitchFamily="34" charset="0"/>
              </a:rPr>
              <a:t> this slide has been used to identify the resources which may be used alongside </a:t>
            </a:r>
            <a:r>
              <a:rPr lang="en-AU" sz="1600" b="1">
                <a:effectLst/>
                <a:latin typeface="Arial" panose="020B0604020202020204" pitchFamily="34" charset="0"/>
              </a:rPr>
              <a:t>Phase 3a, sequence </a:t>
            </a:r>
            <a:r>
              <a:rPr lang="en-AU" sz="1600" b="1" dirty="0">
                <a:effectLst/>
                <a:latin typeface="Arial" panose="020B0604020202020204" pitchFamily="34" charset="0"/>
              </a:rPr>
              <a:t>4</a:t>
            </a:r>
            <a:r>
              <a:rPr lang="en-AU" sz="1600" b="0">
                <a:effectLst/>
                <a:latin typeface="Arial" panose="020B0604020202020204" pitchFamily="34" charset="0"/>
              </a:rPr>
              <a:t>. </a:t>
            </a:r>
            <a:r>
              <a:rPr lang="en-AU" sz="1600" b="0" i="0" u="none" strike="noStrike">
                <a:solidFill>
                  <a:srgbClr val="000000"/>
                </a:solidFill>
                <a:effectLst/>
                <a:latin typeface="+mn-lt"/>
              </a:rPr>
              <a:t>It should be deleted or hidden prior to sharing with students using in a classroom setting.</a:t>
            </a:r>
            <a:r>
              <a:rPr lang="en-US" sz="1600" b="0" i="0">
                <a:solidFill>
                  <a:srgbClr val="444444"/>
                </a:solidFill>
                <a:effectLst/>
                <a:latin typeface="+mn-lt"/>
              </a:rPr>
              <a:t>​ </a:t>
            </a:r>
          </a:p>
          <a:p>
            <a:pPr algn="l" rtl="0" fontAlgn="base"/>
            <a:r>
              <a:rPr lang="en-AU" sz="1800" b="0" i="0">
                <a:solidFill>
                  <a:srgbClr val="444444"/>
                </a:solidFill>
                <a:effectLst/>
                <a:latin typeface="Public Sans" pitchFamily="2" charset="0"/>
              </a:rPr>
              <a:t>​</a:t>
            </a:r>
            <a:endParaRPr lang="en-AU" sz="1800" b="0" i="0">
              <a:solidFill>
                <a:srgbClr val="444444"/>
              </a:solidFill>
              <a:effectLst/>
              <a:latin typeface="Calibri" panose="020F0502020204030204" pitchFamily="34" charset="0"/>
            </a:endParaRPr>
          </a:p>
          <a:p>
            <a:pPr>
              <a:spcBef>
                <a:spcPts val="1200"/>
              </a:spcBef>
              <a:spcAft>
                <a:spcPts val="600"/>
              </a:spcAft>
              <a:buNone/>
            </a:pPr>
            <a:endParaRPr lang="en-AU"/>
          </a:p>
        </p:txBody>
      </p:sp>
      <p:sp>
        <p:nvSpPr>
          <p:cNvPr id="4" name="Slide Number Placeholder 3">
            <a:extLst>
              <a:ext uri="{FF2B5EF4-FFF2-40B4-BE49-F238E27FC236}">
                <a16:creationId xmlns:a16="http://schemas.microsoft.com/office/drawing/2014/main" id="{DBFFA47E-FC77-9155-5C03-C5050E09C208}"/>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04844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 </a:t>
            </a:r>
            <a:r>
              <a:rPr lang="en-AU"/>
              <a:t>this slide is to be used in conjunction with/to support </a:t>
            </a:r>
            <a:r>
              <a:rPr lang="en-AU" b="1"/>
              <a:t>Phase 3a, sequence </a:t>
            </a:r>
            <a:r>
              <a:rPr lang="en-AU" b="1" dirty="0"/>
              <a:t>4</a:t>
            </a:r>
            <a:r>
              <a:rPr lang="en-AU" b="1"/>
              <a:t>.</a:t>
            </a:r>
          </a:p>
          <a:p>
            <a:endParaRPr lang="en-AU" b="1">
              <a:latin typeface="Arial" panose="020B0604020202020204" pitchFamily="34" charset="0"/>
              <a:cs typeface="Calibri"/>
            </a:endParaRPr>
          </a:p>
          <a:p>
            <a:r>
              <a:rPr lang="en-AU" b="0" strike="noStrike">
                <a:latin typeface="+mn-lt"/>
                <a:cs typeface="Arial"/>
              </a:rPr>
              <a:t>a</a:t>
            </a:r>
            <a:r>
              <a:rPr lang="en-AU">
                <a:latin typeface="+mn-lt"/>
                <a:cs typeface="Arial"/>
              </a:rPr>
              <a:t>dapt </a:t>
            </a:r>
            <a:r>
              <a:rPr lang="en-AU" b="0">
                <a:latin typeface="+mn-lt"/>
                <a:cs typeface="Arial"/>
              </a:rPr>
              <a:t>the provided learning intention and below sample success criteria, as required, </a:t>
            </a:r>
            <a:r>
              <a:rPr lang="en-AU" b="0" strike="noStrike">
                <a:latin typeface="+mn-lt"/>
                <a:cs typeface="Arial"/>
              </a:rPr>
              <a:t>to suit the needs of your students. </a:t>
            </a:r>
          </a:p>
          <a:p>
            <a:pPr marL="0" indent="0">
              <a:buFont typeface="Arial"/>
              <a:buNone/>
              <a:defRPr/>
            </a:pPr>
            <a:endParaRPr lang="en-AU" b="0" strike="noStrike">
              <a:latin typeface="+mn-lt"/>
              <a:cs typeface="Arial"/>
            </a:endParaRPr>
          </a:p>
          <a:p>
            <a:pPr marL="0" marR="0" lvl="0" indent="0" algn="ctr"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i="1" strike="noStrike">
                <a:latin typeface="+mn-lt"/>
                <a:cs typeface="Arial"/>
              </a:rPr>
              <a:t>-</a:t>
            </a:r>
            <a:r>
              <a:rPr lang="en-AU" sz="1800">
                <a:effectLst/>
                <a:latin typeface="Arial" panose="020B0604020202020204" pitchFamily="34" charset="0"/>
                <a:ea typeface="Calibri" panose="020F0502020204030204" pitchFamily="34" charset="0"/>
              </a:rPr>
              <a:t>collaboratively identify imagined features and purpose of a text</a:t>
            </a:r>
          </a:p>
          <a:p>
            <a:pPr marL="0" indent="0" algn="ctr">
              <a:buFont typeface="Arial" panose="020B0604020202020204" pitchFamily="34" charset="0"/>
              <a:buNone/>
              <a:defRPr/>
            </a:pPr>
            <a:endParaRPr lang="en-AU" b="1">
              <a:latin typeface="+mn-lt"/>
              <a:cs typeface="Arial"/>
            </a:endParaRPr>
          </a:p>
          <a:p>
            <a:pPr marL="171450" indent="-171450">
              <a:buFont typeface="Arial"/>
              <a:buChar char="•"/>
              <a:defRPr/>
            </a:pPr>
            <a:r>
              <a:rPr lang="en-AU" b="0" strike="noStrike">
                <a:latin typeface="+mn-lt"/>
                <a:cs typeface="Arial"/>
              </a:rPr>
              <a:t>LISC is usually shared first or early in the lesson</a:t>
            </a:r>
            <a:r>
              <a:rPr lang="en-AU" b="0">
                <a:latin typeface="+mn-lt"/>
                <a:cs typeface="Arial"/>
              </a:rPr>
              <a:t> and is explained by the teacher who checks for understanding (DoE 2025). </a:t>
            </a:r>
            <a:endParaRPr lang="en-AU" b="0">
              <a:latin typeface="+mn-lt"/>
            </a:endParaRP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r>
              <a:rPr lang="en-AU" b="0">
                <a:latin typeface="+mn-lt"/>
              </a:rPr>
              <a:t>LISC is referred to regularly to check for understanding, provide feedback or as a self-assessment tool (Wiliam and Leahy 2015). </a:t>
            </a:r>
          </a:p>
          <a:p>
            <a:pPr marL="171450" indent="-171450">
              <a:buFont typeface="Arial"/>
              <a:buChar char="•"/>
              <a:defRPr/>
            </a:pPr>
            <a:r>
              <a:rPr lang="en-AU" b="0">
                <a:latin typeface="+mn-lt"/>
              </a:rPr>
              <a:t>Learning intentions and success criteria can be supported by exemplars, such as 'What A Good One Looks Like' (WAGOLL) or exemplars to demonstrate success criteria (Clarke 2021).</a:t>
            </a:r>
          </a:p>
          <a:p>
            <a:pPr marL="0" indent="0">
              <a:buFont typeface="Arial"/>
              <a:buNone/>
              <a:defRPr/>
            </a:pPr>
            <a:endParaRPr lang="en-AU" b="1">
              <a:latin typeface="+mn-lt"/>
            </a:endParaRP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0">
                <a:latin typeface="+mn-lt"/>
              </a:rPr>
              <a:t>For more information, see:</a:t>
            </a: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1">
                <a:latin typeface="+mn-lt"/>
              </a:rPr>
              <a:t>Sharing learning intentions and success criteria: </a:t>
            </a:r>
            <a:r>
              <a:rPr lang="en-AU" b="0">
                <a:latin typeface="+mn-lt"/>
              </a:rPr>
              <a:t>https://education.nsw.gov.au/content/dam/main-education/documents/teaching-and-learning/curriculum/explicit-teaching/explicit-teaching-technique-guide-lisc-sharing.pdf </a:t>
            </a:r>
            <a:endParaRPr lang="en-AU" b="0">
              <a:latin typeface="+mn-lt"/>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mn-lt"/>
              </a:rPr>
              <a:t>Planning learning intentions and success criteria: </a:t>
            </a:r>
            <a:r>
              <a:rPr lang="en-AU" b="0">
                <a:latin typeface="+mn-lt"/>
              </a:rPr>
              <a:t>https://education.nsw.gov.au/content/dam/main-education/documents/teaching-and-learning/curriculum/explicit-teaching/explicit-teaching-technique-guide-lisc-planning.pdf</a:t>
            </a:r>
          </a:p>
          <a:p>
            <a:endParaRPr lang="en-AU">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9</a:t>
            </a:fld>
            <a:endParaRPr lang="en-AU"/>
          </a:p>
        </p:txBody>
      </p:sp>
    </p:spTree>
    <p:extLst>
      <p:ext uri="{BB962C8B-B14F-4D97-AF65-F5344CB8AC3E}">
        <p14:creationId xmlns:p14="http://schemas.microsoft.com/office/powerpoint/2010/main" val="1915126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146057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6008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103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00862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056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accent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1"/>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90171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30204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5834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244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382692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42447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253219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036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290742958"/>
      </p:ext>
    </p:extLst>
  </p:cSld>
  <p:clrMap bg1="lt1" tx1="dk1" bg2="lt2" tx2="dk2" accent1="accent1" accent2="accent2" accent3="accent3" accent4="accent4" accent5="accent5" accent6="accent6" hlink="hlink" folHlink="folHlink"/>
  <p:sldLayoutIdLst>
    <p:sldLayoutId id="2147483750" r:id="rId1"/>
    <p:sldLayoutId id="2147483762"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unsplash.com/" TargetMode="External"/><Relationship Id="rId4" Type="http://schemas.openxmlformats.org/officeDocument/2006/relationships/hyperlink" Target="https://images.unsplash.com/photo-1653038417354-ee6bd03740eb?q=80&amp;w=2340&amp;auto=format&amp;fit=crop&amp;ixlib=rb-4.0.3&amp;ixid=M3wxMjA3fDB8MHxwaG90by1wYWdlfHx8fGVufDB8fHx8fA%3D%3D"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unsplash.com/photos/milky-way-galaxy-wallpaper-fUnfEz3VLv4"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unsplash.com/" TargetMode="External"/><Relationship Id="rId4" Type="http://schemas.openxmlformats.org/officeDocument/2006/relationships/hyperlink" Target="https://images.unsplash.com/photo-1653038417354-ee6bd03740eb?q=80&amp;w=2340&amp;auto=format&amp;fit=crop&amp;ixlib=rb-4.0.3&amp;ixid=M3wxMjA3fDB8MHxwaG90by1wYWdlfHx8fGVufDB8fHx8fA%3D%3D"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unsplash.com/" TargetMode="External"/><Relationship Id="rId4" Type="http://schemas.openxmlformats.org/officeDocument/2006/relationships/hyperlink" Target="https://images.unsplash.com/photo-1653038417354-ee6bd03740eb?q=80&amp;w=2340&amp;auto=format&amp;fit=crop&amp;ixlib=rb-4.0.3&amp;ixid=M3wxMjA3fDB8MHxwaG90by1wYWdlfHx8fGVufDB8fHx8fA%3D%3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3" Type="http://schemas.openxmlformats.org/officeDocument/2006/relationships/hyperlink" Target="https://unsplash.com/photos/woman-wearing-white-scarf-QsTGgW6RoLI"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unsplash.com/photos/blue-and-white-tent-on-gray-concrete-floor-during-daytime-Flv51Lt6ZG4?utm_content=creditCopyText&amp;utm_medium=referral&amp;utm_source=unsplash" TargetMode="External"/><Relationship Id="rId5" Type="http://schemas.openxmlformats.org/officeDocument/2006/relationships/hyperlink" Target="https://unsplash.com/@frankbouffard?utm_content=creditCopyText&amp;utm_medium=referral&amp;utm_source=unsplash" TargetMode="External"/><Relationship Id="rId4" Type="http://schemas.openxmlformats.org/officeDocument/2006/relationships/hyperlink" Target="https://unsplash.com/photos/balck-corded-headphones-HADKIO0EFXQ"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hyperlink" Target="https://players.brightcove.net/6197335233001/default_default/index.html?videoId=637044709711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unsplash.com/" TargetMode="External"/><Relationship Id="rId4" Type="http://schemas.openxmlformats.org/officeDocument/2006/relationships/hyperlink" Target="https://images.unsplash.com/photo-1653038417354-ee6bd03740eb?q=80&amp;w=2340&amp;auto=format&amp;fit=crop&amp;ixlib=rb-4.0.3&amp;ixid=M3wxMjA3fDB8MHxwaG90by1wYWdlfHx8fGVufDB8fHx8fA%3D%3D"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hyperlink" Target="https://www.edresearch.edu.au/guides-resources/practice-guides/explain-learning-objectives" TargetMode="External"/><Relationship Id="rId13" Type="http://schemas.openxmlformats.org/officeDocument/2006/relationships/hyperlink" Target="https://education.nsw.gov.au/about-us/education-data-and-research/cese/publications/literature-reviews/cognitive-load-theor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australiancurriculum.edu.au/downloads/general-capabilities#accordion-afa194f119-item-6336db4ee7" TargetMode="External"/><Relationship Id="rId12" Type="http://schemas.openxmlformats.org/officeDocument/2006/relationships/hyperlink" Target="https://www.youtube.com/watch?v=8dK79-xKE7o"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hyperlink" Target="https://curriculum.nsw.edu.au/learning-areas/english/english-standard-11-12-2024/overview" TargetMode="External"/><Relationship Id="rId11" Type="http://schemas.openxmlformats.org/officeDocument/2006/relationships/hyperlink" Target="https://www.researchgate.net/publication/323964092_Classroom_assessment_and_pedagogy" TargetMode="External"/><Relationship Id="rId5" Type="http://schemas.openxmlformats.org/officeDocument/2006/relationships/hyperlink" Target="https://curriculum.nsw.edu.au/" TargetMode="External"/><Relationship Id="rId10" Type="http://schemas.openxmlformats.org/officeDocument/2006/relationships/hyperlink" Target="https://www.aitsl.edu.au/docs/default-source/feedback/aitsl-learning-intentions-and-success-criteria-strategy.pdf?sfvrsn=382dec3c_2"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www.edresearch.edu.au/summaries-explainers/explainers/explicit-instruction"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education.nsw.gov.au/teaching-and-learning/curriculum/explicit-teaching/explicit-teaching-strate"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curriculum.nsw.edu.au/resources/glossary" TargetMode="External"/><Relationship Id="rId12" Type="http://schemas.openxmlformats.org/officeDocument/2006/relationships/hyperlink" Target="https://images.unsplash.com/photo-1653038417354-ee6bd03740eb?q=80&amp;w=2340&amp;auto=format&amp;fit=crop&amp;ixlib=rb-4.0.3&amp;ixid=M3wxMjA3fDB8MHxwaG90by1wYWdlfHx8fGVufDB8fHx8fA%3D%3D"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hyperlink" Target="https://educationstandards.nsw.edu.au/wps/portal/nesa/k-10/diversity-in-learning/special-education/collaborative-curriculum-planning" TargetMode="External"/><Relationship Id="rId11" Type="http://schemas.openxmlformats.org/officeDocument/2006/relationships/hyperlink" Target="https://www.ascd.org/el/articles/the-right-questions-the-right-way" TargetMode="External"/><Relationship Id="rId5" Type="http://schemas.openxmlformats.org/officeDocument/2006/relationships/hyperlink" Target="https://curriculum.nsw.edu.au/" TargetMode="External"/><Relationship Id="rId10" Type="http://schemas.openxmlformats.org/officeDocument/2006/relationships/hyperlink" Target="https://app.education.nsw.gov.au/digital-learning-selector/LearningActivity/Browser?cache_id=f77b0"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education.nsw.gov.au/about-us/education-data-and-research/cese/publications/research-reports/what-works-best-2020-update/explicit-teaching-driving-learning-and-engagement"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unsplash.com/" TargetMode="External"/><Relationship Id="rId4" Type="http://schemas.openxmlformats.org/officeDocument/2006/relationships/hyperlink" Target="https://images.unsplash.com/photo-1653038417354-ee6bd03740eb?q=80&amp;w=2340&amp;auto=format&amp;fit=crop&amp;ixlib=rb-4.0.3&amp;ixid=M3wxMjA3fDB8MHxwaG90by1wYWdlfHx8fGVufDB8fHx8fA%3D%3D"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unsplash.com/" TargetMode="External"/><Relationship Id="rId4" Type="http://schemas.openxmlformats.org/officeDocument/2006/relationships/hyperlink" Target="https://images.unsplash.com/photo-1653038417354-ee6bd03740eb?q=80&amp;w=2340&amp;auto=format&amp;fit=crop&amp;ixlib=rb-4.0.3&amp;ixid=M3wxMjA3fDB8MHxwaG90by1wYWdlfHx8fGVufDB8fHx8fA%3D%3D"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AD3FDEA-B48E-EAAF-F7BE-365125C1336F}"/>
              </a:ext>
            </a:extLst>
          </p:cNvPr>
          <p:cNvSpPr>
            <a:spLocks noGrp="1"/>
          </p:cNvSpPr>
          <p:nvPr>
            <p:ph type="title"/>
          </p:nvPr>
        </p:nvSpPr>
        <p:spPr/>
        <p:txBody>
          <a:bodyPr/>
          <a:lstStyle/>
          <a:p>
            <a:r>
              <a:rPr lang="en-US" dirty="0"/>
              <a:t>Instructions for use</a:t>
            </a:r>
            <a:br>
              <a:rPr lang="en-US" dirty="0"/>
            </a:br>
            <a:endParaRPr lang="en-US" dirty="0"/>
          </a:p>
        </p:txBody>
      </p:sp>
      <p:sp>
        <p:nvSpPr>
          <p:cNvPr id="15" name="Picture Placeholder 6">
            <a:extLst>
              <a:ext uri="{FF2B5EF4-FFF2-40B4-BE49-F238E27FC236}">
                <a16:creationId xmlns:a16="http://schemas.microsoft.com/office/drawing/2014/main" id="{951589BD-5165-DBD4-0170-93CA7E110556}"/>
              </a:ext>
            </a:extLst>
          </p:cNvPr>
          <p:cNvSpPr txBox="1">
            <a:spLocks/>
          </p:cNvSpPr>
          <p:nvPr/>
        </p:nvSpPr>
        <p:spPr>
          <a:xfrm>
            <a:off x="354000" y="1931625"/>
            <a:ext cx="11483999" cy="449864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a:buChar char="•"/>
            </a:pPr>
            <a:r>
              <a:rPr lang="en-AU" sz="1800" dirty="0">
                <a:latin typeface="+mn-lt"/>
                <a:ea typeface="+mn-lt"/>
                <a:cs typeface="+mn-lt"/>
              </a:rPr>
              <a:t>This resource is not a teaching and learning program. It should be used in conjunction with ‘Reading to Write: Transition to English Standard’ – Year 11, Term 1.</a:t>
            </a:r>
            <a:endParaRPr lang="en-AU" sz="1800" dirty="0">
              <a:solidFill>
                <a:srgbClr val="22272B"/>
              </a:solidFill>
              <a:latin typeface="+mn-lt"/>
            </a:endParaRPr>
          </a:p>
          <a:p>
            <a:pPr marL="342900" indent="-342900">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buFont typeface="Arial"/>
              <a:buChar char="•"/>
            </a:pPr>
            <a:r>
              <a:rPr lang="en-AU" sz="1800" dirty="0">
                <a:solidFill>
                  <a:srgbClr val="22272B"/>
                </a:solidFill>
                <a:latin typeface="+mn-lt"/>
              </a:rPr>
              <a:t>Save a copy of the file to make changes to the slide deck. Go to File &gt; Download a Copy (this downloads a copy to the computer to edit in the PowerPoint app).</a:t>
            </a:r>
          </a:p>
          <a:p>
            <a:pPr marL="342900" indent="-342900">
              <a:buFont typeface="Arial"/>
              <a:buChar char="•"/>
            </a:pPr>
            <a:r>
              <a:rPr lang="en-AU" sz="1800" dirty="0">
                <a:solidFill>
                  <a:srgbClr val="22272B"/>
                </a:solidFill>
                <a:latin typeface="+mn-lt"/>
              </a:rPr>
              <a:t>To convert the PowerPoint to Google Slides:</a:t>
            </a:r>
          </a:p>
          <a:p>
            <a:pPr marL="913765" lvl="1" indent="-457200">
              <a:buFont typeface="+mj-lt"/>
              <a:buAutoNum type="arabicPeriod"/>
            </a:pPr>
            <a:r>
              <a:rPr lang="en-AU" dirty="0">
                <a:solidFill>
                  <a:srgbClr val="22272B"/>
                </a:solidFill>
                <a:latin typeface="+mn-lt"/>
              </a:rPr>
              <a:t>Upload the file into Google Drive and open it.</a:t>
            </a:r>
          </a:p>
          <a:p>
            <a:pPr marL="913765" lvl="1" indent="-457200">
              <a:buFont typeface="+mj-lt"/>
              <a:buAutoNum type="arabicPeriod"/>
            </a:pPr>
            <a:r>
              <a:rPr lang="en-AU" dirty="0">
                <a:solidFill>
                  <a:srgbClr val="22272B"/>
                </a:solidFill>
                <a:latin typeface="+mn-lt"/>
              </a:rPr>
              <a:t>Go to File &gt; Save as Google Slides.</a:t>
            </a:r>
          </a:p>
          <a:p>
            <a:pPr marL="456565" lvl="1"/>
            <a:r>
              <a:rPr lang="en-AU"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163443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E16D04-5B0A-157B-61C1-A52858F5347E}"/>
              </a:ext>
            </a:extLst>
          </p:cNvPr>
          <p:cNvSpPr>
            <a:spLocks noGrp="1"/>
          </p:cNvSpPr>
          <p:nvPr>
            <p:ph type="title"/>
          </p:nvPr>
        </p:nvSpPr>
        <p:spPr/>
        <p:txBody>
          <a:bodyPr/>
          <a:lstStyle/>
          <a:p>
            <a:r>
              <a:rPr lang="en-AU" dirty="0"/>
              <a:t>What is an imaginative text?</a:t>
            </a:r>
          </a:p>
        </p:txBody>
      </p:sp>
      <p:sp>
        <p:nvSpPr>
          <p:cNvPr id="4" name="Text Placeholder 3">
            <a:extLst>
              <a:ext uri="{FF2B5EF4-FFF2-40B4-BE49-F238E27FC236}">
                <a16:creationId xmlns:a16="http://schemas.microsoft.com/office/drawing/2014/main" id="{6DDB4A19-4D9B-3858-8807-6F925793F973}"/>
              </a:ext>
            </a:extLst>
          </p:cNvPr>
          <p:cNvSpPr>
            <a:spLocks noGrp="1"/>
          </p:cNvSpPr>
          <p:nvPr>
            <p:ph type="body" sz="quarter" idx="18"/>
          </p:nvPr>
        </p:nvSpPr>
        <p:spPr/>
        <p:txBody>
          <a:bodyPr/>
          <a:lstStyle/>
          <a:p>
            <a:r>
              <a:rPr lang="en-AU" dirty="0"/>
              <a:t>Definition</a:t>
            </a:r>
          </a:p>
        </p:txBody>
      </p:sp>
      <p:sp>
        <p:nvSpPr>
          <p:cNvPr id="9" name="Rectangle 8">
            <a:extLst>
              <a:ext uri="{FF2B5EF4-FFF2-40B4-BE49-F238E27FC236}">
                <a16:creationId xmlns:a16="http://schemas.microsoft.com/office/drawing/2014/main" id="{B8EBBECC-1C3C-408B-1508-7FE28F4BA8A2}"/>
              </a:ext>
            </a:extLst>
          </p:cNvPr>
          <p:cNvSpPr/>
          <p:nvPr/>
        </p:nvSpPr>
        <p:spPr>
          <a:xfrm>
            <a:off x="348002" y="1669366"/>
            <a:ext cx="3281606" cy="3049575"/>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bIns="216000" rtlCol="0" anchor="ctr"/>
          <a:lstStyle/>
          <a:p>
            <a:pPr algn="ctr">
              <a:lnSpc>
                <a:spcPct val="150000"/>
              </a:lnSpc>
            </a:pPr>
            <a:r>
              <a:rPr lang="en-AU" sz="2000" dirty="0"/>
              <a:t>Image</a:t>
            </a:r>
          </a:p>
          <a:p>
            <a:pPr algn="ctr">
              <a:lnSpc>
                <a:spcPct val="150000"/>
              </a:lnSpc>
            </a:pPr>
            <a:r>
              <a:rPr lang="en-AU" sz="2000" dirty="0"/>
              <a:t>Imagine</a:t>
            </a:r>
          </a:p>
          <a:p>
            <a:pPr algn="ctr">
              <a:lnSpc>
                <a:spcPct val="150000"/>
              </a:lnSpc>
            </a:pPr>
            <a:r>
              <a:rPr lang="en-AU" sz="2000" dirty="0"/>
              <a:t>Imagined</a:t>
            </a:r>
          </a:p>
          <a:p>
            <a:pPr algn="ctr">
              <a:lnSpc>
                <a:spcPct val="150000"/>
              </a:lnSpc>
            </a:pPr>
            <a:r>
              <a:rPr lang="en-AU" sz="2000" dirty="0"/>
              <a:t>Imaginary </a:t>
            </a:r>
          </a:p>
          <a:p>
            <a:pPr algn="ctr">
              <a:lnSpc>
                <a:spcPct val="150000"/>
              </a:lnSpc>
            </a:pPr>
            <a:r>
              <a:rPr lang="en-AU" sz="2000" dirty="0"/>
              <a:t>Imagination</a:t>
            </a:r>
          </a:p>
        </p:txBody>
      </p:sp>
      <p:sp>
        <p:nvSpPr>
          <p:cNvPr id="5" name="Rectangle 4">
            <a:extLst>
              <a:ext uri="{FF2B5EF4-FFF2-40B4-BE49-F238E27FC236}">
                <a16:creationId xmlns:a16="http://schemas.microsoft.com/office/drawing/2014/main" id="{B6D382B9-D266-FEF1-734B-780F7D701CDD}"/>
              </a:ext>
            </a:extLst>
          </p:cNvPr>
          <p:cNvSpPr/>
          <p:nvPr/>
        </p:nvSpPr>
        <p:spPr>
          <a:xfrm>
            <a:off x="358966" y="4853578"/>
            <a:ext cx="3270642" cy="59435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‘to form a mental image’</a:t>
            </a:r>
          </a:p>
        </p:txBody>
      </p:sp>
      <p:sp>
        <p:nvSpPr>
          <p:cNvPr id="7" name="Rectangle 6">
            <a:extLst>
              <a:ext uri="{FF2B5EF4-FFF2-40B4-BE49-F238E27FC236}">
                <a16:creationId xmlns:a16="http://schemas.microsoft.com/office/drawing/2014/main" id="{B7175AE7-A307-FCE9-AE69-0C2793A71911}"/>
              </a:ext>
            </a:extLst>
          </p:cNvPr>
          <p:cNvSpPr/>
          <p:nvPr/>
        </p:nvSpPr>
        <p:spPr>
          <a:xfrm>
            <a:off x="358966" y="5534713"/>
            <a:ext cx="3270642" cy="59435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‘to picture’ </a:t>
            </a:r>
          </a:p>
        </p:txBody>
      </p:sp>
      <p:sp>
        <p:nvSpPr>
          <p:cNvPr id="11" name="TextBox 10">
            <a:extLst>
              <a:ext uri="{FF2B5EF4-FFF2-40B4-BE49-F238E27FC236}">
                <a16:creationId xmlns:a16="http://schemas.microsoft.com/office/drawing/2014/main" id="{C0E7774A-F6A8-4262-8F23-35CC414C7341}"/>
              </a:ext>
            </a:extLst>
          </p:cNvPr>
          <p:cNvSpPr txBox="1"/>
          <p:nvPr/>
        </p:nvSpPr>
        <p:spPr>
          <a:xfrm>
            <a:off x="3937519" y="1669367"/>
            <a:ext cx="7906480" cy="3049574"/>
          </a:xfrm>
          <a:prstGeom prst="rect">
            <a:avLst/>
          </a:prstGeom>
          <a:solidFill>
            <a:schemeClr val="accent4"/>
          </a:solidFill>
        </p:spPr>
        <p:txBody>
          <a:bodyPr wrap="square" lIns="0" tIns="0" rIns="0" bIns="0" rtlCol="0" anchor="ctr" anchorCtr="1">
            <a:noAutofit/>
          </a:bodyPr>
          <a:lstStyle/>
          <a:p>
            <a:pPr>
              <a:lnSpc>
                <a:spcPct val="150000"/>
              </a:lnSpc>
            </a:pPr>
            <a:r>
              <a:rPr lang="en-AU" sz="2000" b="1" dirty="0">
                <a:solidFill>
                  <a:srgbClr val="000000"/>
                </a:solidFill>
                <a:latin typeface="+mj-lt"/>
              </a:rPr>
              <a:t>I</a:t>
            </a:r>
            <a:r>
              <a:rPr lang="en-AU" sz="2000" b="1" i="0" dirty="0">
                <a:solidFill>
                  <a:srgbClr val="000000"/>
                </a:solidFill>
                <a:effectLst/>
                <a:latin typeface="+mj-lt"/>
              </a:rPr>
              <a:t>magined text: </a:t>
            </a:r>
            <a:r>
              <a:rPr lang="en-AU" sz="2000" i="0" dirty="0">
                <a:solidFill>
                  <a:srgbClr val="000000"/>
                </a:solidFill>
                <a:effectLst/>
                <a:latin typeface="+mj-lt"/>
              </a:rPr>
              <a:t>Texts that represent ideas, feelings and mental images in words or visual images. Imaginative texts entertain or provoke thought through their creative use of literary elements and make connections between ideas and experiences (NESA 2022).</a:t>
            </a:r>
          </a:p>
        </p:txBody>
      </p:sp>
      <p:sp>
        <p:nvSpPr>
          <p:cNvPr id="12" name="Rectangle 11">
            <a:extLst>
              <a:ext uri="{FF2B5EF4-FFF2-40B4-BE49-F238E27FC236}">
                <a16:creationId xmlns:a16="http://schemas.microsoft.com/office/drawing/2014/main" id="{A258DE79-04EE-D799-ACD9-34E291A9BC34}"/>
              </a:ext>
            </a:extLst>
          </p:cNvPr>
          <p:cNvSpPr/>
          <p:nvPr/>
        </p:nvSpPr>
        <p:spPr>
          <a:xfrm>
            <a:off x="3932590" y="4853578"/>
            <a:ext cx="7900443" cy="59435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What do you think the purpose of imaginative texts could be?</a:t>
            </a:r>
          </a:p>
        </p:txBody>
      </p:sp>
      <p:sp>
        <p:nvSpPr>
          <p:cNvPr id="3" name="Slide Number Placeholder 2">
            <a:extLst>
              <a:ext uri="{FF2B5EF4-FFF2-40B4-BE49-F238E27FC236}">
                <a16:creationId xmlns:a16="http://schemas.microsoft.com/office/drawing/2014/main" id="{5334130D-0BAA-BFA1-DE57-2A17C4D824D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98718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5B278C-AB77-A7CD-ECB0-D44FDE1E7B0E}"/>
              </a:ext>
            </a:extLst>
          </p:cNvPr>
          <p:cNvSpPr>
            <a:spLocks noGrp="1"/>
          </p:cNvSpPr>
          <p:nvPr>
            <p:ph type="title"/>
          </p:nvPr>
        </p:nvSpPr>
        <p:spPr/>
        <p:txBody>
          <a:bodyPr/>
          <a:lstStyle/>
          <a:p>
            <a:r>
              <a:rPr lang="en-AU" dirty="0"/>
              <a:t>What are the features of an imaginative text?</a:t>
            </a:r>
          </a:p>
        </p:txBody>
      </p:sp>
      <p:sp>
        <p:nvSpPr>
          <p:cNvPr id="6" name="Text Placeholder 5">
            <a:extLst>
              <a:ext uri="{FF2B5EF4-FFF2-40B4-BE49-F238E27FC236}">
                <a16:creationId xmlns:a16="http://schemas.microsoft.com/office/drawing/2014/main" id="{8182D9F9-0757-49F9-8F98-ADD4BD726318}"/>
              </a:ext>
            </a:extLst>
          </p:cNvPr>
          <p:cNvSpPr>
            <a:spLocks noGrp="1"/>
          </p:cNvSpPr>
          <p:nvPr>
            <p:ph type="body" sz="quarter" idx="18"/>
          </p:nvPr>
        </p:nvSpPr>
        <p:spPr/>
        <p:txBody>
          <a:bodyPr/>
          <a:lstStyle/>
          <a:p>
            <a:r>
              <a:rPr lang="en-AU" dirty="0"/>
              <a:t>Spider map</a:t>
            </a:r>
          </a:p>
        </p:txBody>
      </p:sp>
      <p:cxnSp>
        <p:nvCxnSpPr>
          <p:cNvPr id="7" name="Google Shape;125;p17">
            <a:extLst>
              <a:ext uri="{FF2B5EF4-FFF2-40B4-BE49-F238E27FC236}">
                <a16:creationId xmlns:a16="http://schemas.microsoft.com/office/drawing/2014/main" id="{D9AF140F-4C65-1BB3-C118-1AE07252CADC}"/>
              </a:ext>
              <a:ext uri="{C183D7F6-B498-43B3-948B-1728B52AA6E4}">
                <adec:decorative xmlns:adec="http://schemas.microsoft.com/office/drawing/2017/decorative" val="1"/>
              </a:ext>
            </a:extLst>
          </p:cNvPr>
          <p:cNvCxnSpPr/>
          <p:nvPr/>
        </p:nvCxnSpPr>
        <p:spPr>
          <a:xfrm>
            <a:off x="3501647" y="3892901"/>
            <a:ext cx="1674541" cy="0"/>
          </a:xfrm>
          <a:prstGeom prst="straightConnector1">
            <a:avLst/>
          </a:prstGeom>
          <a:noFill/>
          <a:ln w="19050" cap="flat" cmpd="sng">
            <a:solidFill>
              <a:srgbClr val="007A8A"/>
            </a:solidFill>
            <a:prstDash val="solid"/>
            <a:round/>
            <a:headEnd type="none" w="med" len="med"/>
            <a:tailEnd type="none" w="med" len="med"/>
          </a:ln>
        </p:spPr>
      </p:cxnSp>
      <p:cxnSp>
        <p:nvCxnSpPr>
          <p:cNvPr id="8" name="Google Shape;127;p17">
            <a:extLst>
              <a:ext uri="{FF2B5EF4-FFF2-40B4-BE49-F238E27FC236}">
                <a16:creationId xmlns:a16="http://schemas.microsoft.com/office/drawing/2014/main" id="{490973A4-1C57-EDC3-7915-3710119D7903}"/>
              </a:ext>
              <a:ext uri="{C183D7F6-B498-43B3-948B-1728B52AA6E4}">
                <adec:decorative xmlns:adec="http://schemas.microsoft.com/office/drawing/2017/decorative" val="1"/>
              </a:ext>
            </a:extLst>
          </p:cNvPr>
          <p:cNvCxnSpPr>
            <a:cxnSpLocks/>
            <a:stCxn id="13" idx="4"/>
          </p:cNvCxnSpPr>
          <p:nvPr/>
        </p:nvCxnSpPr>
        <p:spPr>
          <a:xfrm>
            <a:off x="6015311" y="4640366"/>
            <a:ext cx="80808" cy="1049092"/>
          </a:xfrm>
          <a:prstGeom prst="straightConnector1">
            <a:avLst/>
          </a:prstGeom>
          <a:noFill/>
          <a:ln w="19050" cap="flat" cmpd="sng">
            <a:solidFill>
              <a:srgbClr val="007A8A"/>
            </a:solidFill>
            <a:prstDash val="solid"/>
            <a:round/>
            <a:headEnd type="none" w="med" len="med"/>
            <a:tailEnd type="none" w="med" len="med"/>
          </a:ln>
        </p:spPr>
      </p:cxnSp>
      <p:cxnSp>
        <p:nvCxnSpPr>
          <p:cNvPr id="9" name="Google Shape;130;p17">
            <a:extLst>
              <a:ext uri="{FF2B5EF4-FFF2-40B4-BE49-F238E27FC236}">
                <a16:creationId xmlns:a16="http://schemas.microsoft.com/office/drawing/2014/main" id="{C9F3799A-D0B8-2C7B-90EE-98C87ECAEA2C}"/>
              </a:ext>
              <a:ext uri="{C183D7F6-B498-43B3-948B-1728B52AA6E4}">
                <adec:decorative xmlns:adec="http://schemas.microsoft.com/office/drawing/2017/decorative" val="1"/>
              </a:ext>
            </a:extLst>
          </p:cNvPr>
          <p:cNvCxnSpPr>
            <a:endCxn id="20" idx="7"/>
          </p:cNvCxnSpPr>
          <p:nvPr/>
        </p:nvCxnSpPr>
        <p:spPr>
          <a:xfrm flipH="1">
            <a:off x="4063742" y="4421357"/>
            <a:ext cx="1363820" cy="595579"/>
          </a:xfrm>
          <a:prstGeom prst="straightConnector1">
            <a:avLst/>
          </a:prstGeom>
          <a:noFill/>
          <a:ln w="19050" cap="flat" cmpd="sng">
            <a:solidFill>
              <a:srgbClr val="007A8A"/>
            </a:solidFill>
            <a:prstDash val="solid"/>
            <a:round/>
            <a:headEnd type="none" w="med" len="med"/>
            <a:tailEnd type="none" w="med" len="med"/>
          </a:ln>
        </p:spPr>
      </p:cxnSp>
      <p:cxnSp>
        <p:nvCxnSpPr>
          <p:cNvPr id="10" name="Google Shape;132;p17">
            <a:extLst>
              <a:ext uri="{FF2B5EF4-FFF2-40B4-BE49-F238E27FC236}">
                <a16:creationId xmlns:a16="http://schemas.microsoft.com/office/drawing/2014/main" id="{7FB5C77A-ABDD-F4B2-8943-BC23773999AF}"/>
              </a:ext>
              <a:ext uri="{C183D7F6-B498-43B3-948B-1728B52AA6E4}">
                <adec:decorative xmlns:adec="http://schemas.microsoft.com/office/drawing/2017/decorative" val="1"/>
              </a:ext>
            </a:extLst>
          </p:cNvPr>
          <p:cNvCxnSpPr>
            <a:cxnSpLocks/>
            <a:stCxn id="13" idx="1"/>
            <a:endCxn id="14" idx="5"/>
          </p:cNvCxnSpPr>
          <p:nvPr/>
        </p:nvCxnSpPr>
        <p:spPr>
          <a:xfrm flipH="1" flipV="1">
            <a:off x="4059964" y="2727464"/>
            <a:ext cx="1123744" cy="560871"/>
          </a:xfrm>
          <a:prstGeom prst="straightConnector1">
            <a:avLst/>
          </a:prstGeom>
          <a:noFill/>
          <a:ln w="19050" cap="flat" cmpd="sng">
            <a:solidFill>
              <a:srgbClr val="007A8A"/>
            </a:solidFill>
            <a:prstDash val="solid"/>
            <a:round/>
            <a:headEnd type="none" w="med" len="med"/>
            <a:tailEnd type="none" w="med" len="med"/>
          </a:ln>
        </p:spPr>
      </p:cxnSp>
      <p:cxnSp>
        <p:nvCxnSpPr>
          <p:cNvPr id="11" name="Google Shape;134;p17">
            <a:extLst>
              <a:ext uri="{FF2B5EF4-FFF2-40B4-BE49-F238E27FC236}">
                <a16:creationId xmlns:a16="http://schemas.microsoft.com/office/drawing/2014/main" id="{22F737E4-7871-249A-028E-7F2BC4AF071D}"/>
              </a:ext>
              <a:ext uri="{C183D7F6-B498-43B3-948B-1728B52AA6E4}">
                <adec:decorative xmlns:adec="http://schemas.microsoft.com/office/drawing/2017/decorative" val="1"/>
              </a:ext>
            </a:extLst>
          </p:cNvPr>
          <p:cNvCxnSpPr>
            <a:endCxn id="18" idx="1"/>
          </p:cNvCxnSpPr>
          <p:nvPr/>
        </p:nvCxnSpPr>
        <p:spPr>
          <a:xfrm>
            <a:off x="6764984" y="4410039"/>
            <a:ext cx="1385676" cy="772977"/>
          </a:xfrm>
          <a:prstGeom prst="straightConnector1">
            <a:avLst/>
          </a:prstGeom>
          <a:noFill/>
          <a:ln w="19050" cap="flat" cmpd="sng">
            <a:solidFill>
              <a:srgbClr val="007A8A"/>
            </a:solidFill>
            <a:prstDash val="solid"/>
            <a:round/>
            <a:headEnd type="none" w="med" len="med"/>
            <a:tailEnd type="none" w="med" len="med"/>
          </a:ln>
        </p:spPr>
      </p:cxnSp>
      <p:cxnSp>
        <p:nvCxnSpPr>
          <p:cNvPr id="12" name="Google Shape;136;p17">
            <a:extLst>
              <a:ext uri="{FF2B5EF4-FFF2-40B4-BE49-F238E27FC236}">
                <a16:creationId xmlns:a16="http://schemas.microsoft.com/office/drawing/2014/main" id="{B51C29FE-6BD0-95BD-0B9F-E64AB4047255}"/>
              </a:ext>
              <a:ext uri="{C183D7F6-B498-43B3-948B-1728B52AA6E4}">
                <adec:decorative xmlns:adec="http://schemas.microsoft.com/office/drawing/2017/decorative" val="1"/>
              </a:ext>
            </a:extLst>
          </p:cNvPr>
          <p:cNvCxnSpPr>
            <a:endCxn id="16" idx="3"/>
          </p:cNvCxnSpPr>
          <p:nvPr/>
        </p:nvCxnSpPr>
        <p:spPr>
          <a:xfrm rot="10800000" flipH="1">
            <a:off x="6807967" y="2727464"/>
            <a:ext cx="1342693" cy="704495"/>
          </a:xfrm>
          <a:prstGeom prst="straightConnector1">
            <a:avLst/>
          </a:prstGeom>
          <a:noFill/>
          <a:ln w="19050" cap="flat" cmpd="sng">
            <a:solidFill>
              <a:srgbClr val="007A8A"/>
            </a:solidFill>
            <a:prstDash val="solid"/>
            <a:round/>
            <a:headEnd type="none" w="med" len="med"/>
            <a:tailEnd type="none" w="med" len="med"/>
          </a:ln>
        </p:spPr>
      </p:cxnSp>
      <p:sp>
        <p:nvSpPr>
          <p:cNvPr id="13" name="Google Shape;124;p17" descr="Subject ">
            <a:extLst>
              <a:ext uri="{FF2B5EF4-FFF2-40B4-BE49-F238E27FC236}">
                <a16:creationId xmlns:a16="http://schemas.microsoft.com/office/drawing/2014/main" id="{45003288-464C-B2FB-7E76-AC6C8C87205C}"/>
              </a:ext>
            </a:extLst>
          </p:cNvPr>
          <p:cNvSpPr/>
          <p:nvPr/>
        </p:nvSpPr>
        <p:spPr>
          <a:xfrm>
            <a:off x="4839247" y="3056363"/>
            <a:ext cx="2352128" cy="1584003"/>
          </a:xfrm>
          <a:prstGeom prst="ellipse">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p>
            <a:pPr algn="ctr">
              <a:buClr>
                <a:srgbClr val="000000"/>
              </a:buClr>
            </a:pPr>
            <a:r>
              <a:rPr lang="en" sz="2000" b="1" dirty="0">
                <a:latin typeface="+mj-lt"/>
                <a:cs typeface="Arial" panose="020B0604020202020204" pitchFamily="34" charset="0"/>
                <a:sym typeface="Montserrat"/>
              </a:rPr>
              <a:t>Imaginative</a:t>
            </a:r>
            <a:r>
              <a:rPr lang="en" sz="2000" b="1">
                <a:latin typeface="+mj-lt"/>
                <a:cs typeface="Arial" panose="020B0604020202020204" pitchFamily="34" charset="0"/>
                <a:sym typeface="Montserrat"/>
              </a:rPr>
              <a:t> text</a:t>
            </a:r>
            <a:endParaRPr sz="2000" b="1">
              <a:latin typeface="+mj-lt"/>
              <a:cs typeface="Arial" panose="020B0604020202020204" pitchFamily="34" charset="0"/>
              <a:sym typeface="Montserrat"/>
            </a:endParaRPr>
          </a:p>
        </p:txBody>
      </p:sp>
      <p:sp>
        <p:nvSpPr>
          <p:cNvPr id="14" name="Google Shape;133;p17">
            <a:extLst>
              <a:ext uri="{FF2B5EF4-FFF2-40B4-BE49-F238E27FC236}">
                <a16:creationId xmlns:a16="http://schemas.microsoft.com/office/drawing/2014/main" id="{992A8A3B-D87F-792F-3D1D-10F65DF024EB}"/>
              </a:ext>
              <a:ext uri="{C183D7F6-B498-43B3-948B-1728B52AA6E4}">
                <adec:decorative xmlns:adec="http://schemas.microsoft.com/office/drawing/2017/decorative" val="1"/>
              </a:ext>
            </a:extLst>
          </p:cNvPr>
          <p:cNvSpPr/>
          <p:nvPr/>
        </p:nvSpPr>
        <p:spPr>
          <a:xfrm>
            <a:off x="2538932" y="2114325"/>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15" name="Google Shape;129;p17">
            <a:extLst>
              <a:ext uri="{FF2B5EF4-FFF2-40B4-BE49-F238E27FC236}">
                <a16:creationId xmlns:a16="http://schemas.microsoft.com/office/drawing/2014/main" id="{C5C87EBA-AD8B-7D6E-95F1-C812E5D840E9}"/>
              </a:ext>
              <a:ext uri="{C183D7F6-B498-43B3-948B-1728B52AA6E4}">
                <adec:decorative xmlns:adec="http://schemas.microsoft.com/office/drawing/2017/decorative" val="1"/>
              </a:ext>
            </a:extLst>
          </p:cNvPr>
          <p:cNvSpPr/>
          <p:nvPr/>
        </p:nvSpPr>
        <p:spPr>
          <a:xfrm>
            <a:off x="5185729" y="1400714"/>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16" name="Google Shape;137;p17">
            <a:extLst>
              <a:ext uri="{FF2B5EF4-FFF2-40B4-BE49-F238E27FC236}">
                <a16:creationId xmlns:a16="http://schemas.microsoft.com/office/drawing/2014/main" id="{D7C81531-74F4-3E2B-2FD2-70402437BF5D}"/>
              </a:ext>
              <a:ext uri="{C183D7F6-B498-43B3-948B-1728B52AA6E4}">
                <adec:decorative xmlns:adec="http://schemas.microsoft.com/office/drawing/2017/decorative" val="1"/>
              </a:ext>
            </a:extLst>
          </p:cNvPr>
          <p:cNvSpPr/>
          <p:nvPr/>
        </p:nvSpPr>
        <p:spPr>
          <a:xfrm>
            <a:off x="7889692" y="2114325"/>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17" name="Google Shape;140;p17">
            <a:extLst>
              <a:ext uri="{FF2B5EF4-FFF2-40B4-BE49-F238E27FC236}">
                <a16:creationId xmlns:a16="http://schemas.microsoft.com/office/drawing/2014/main" id="{DD217D0E-EC52-36DF-9A19-3D2C24D8E3A0}"/>
              </a:ext>
              <a:ext uri="{C183D7F6-B498-43B3-948B-1728B52AA6E4}">
                <adec:decorative xmlns:adec="http://schemas.microsoft.com/office/drawing/2017/decorative" val="1"/>
              </a:ext>
            </a:extLst>
          </p:cNvPr>
          <p:cNvSpPr/>
          <p:nvPr/>
        </p:nvSpPr>
        <p:spPr>
          <a:xfrm>
            <a:off x="8690174" y="3526480"/>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18" name="Google Shape;135;p17">
            <a:extLst>
              <a:ext uri="{FF2B5EF4-FFF2-40B4-BE49-F238E27FC236}">
                <a16:creationId xmlns:a16="http://schemas.microsoft.com/office/drawing/2014/main" id="{DA8C5A6A-C8E2-423B-F83F-533F1C334590}"/>
              </a:ext>
              <a:ext uri="{C183D7F6-B498-43B3-948B-1728B52AA6E4}">
                <adec:decorative xmlns:adec="http://schemas.microsoft.com/office/drawing/2017/decorative" val="1"/>
              </a:ext>
            </a:extLst>
          </p:cNvPr>
          <p:cNvSpPr/>
          <p:nvPr/>
        </p:nvSpPr>
        <p:spPr>
          <a:xfrm>
            <a:off x="7889692" y="5077819"/>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19" name="Google Shape;139;p17">
            <a:extLst>
              <a:ext uri="{FF2B5EF4-FFF2-40B4-BE49-F238E27FC236}">
                <a16:creationId xmlns:a16="http://schemas.microsoft.com/office/drawing/2014/main" id="{0C06DC4B-3FA1-04FF-754C-A080165540DD}"/>
              </a:ext>
              <a:ext uri="{C183D7F6-B498-43B3-948B-1728B52AA6E4}">
                <adec:decorative xmlns:adec="http://schemas.microsoft.com/office/drawing/2017/decorative" val="1"/>
              </a:ext>
            </a:extLst>
          </p:cNvPr>
          <p:cNvSpPr/>
          <p:nvPr/>
        </p:nvSpPr>
        <p:spPr>
          <a:xfrm>
            <a:off x="5205237" y="5689484"/>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20" name="Google Shape;131;p17">
            <a:extLst>
              <a:ext uri="{FF2B5EF4-FFF2-40B4-BE49-F238E27FC236}">
                <a16:creationId xmlns:a16="http://schemas.microsoft.com/office/drawing/2014/main" id="{1C165ABE-16B7-FC31-591F-BEEAAB7F5F90}"/>
              </a:ext>
              <a:ext uri="{C183D7F6-B498-43B3-948B-1728B52AA6E4}">
                <adec:decorative xmlns:adec="http://schemas.microsoft.com/office/drawing/2017/decorative" val="1"/>
              </a:ext>
            </a:extLst>
          </p:cNvPr>
          <p:cNvSpPr/>
          <p:nvPr/>
        </p:nvSpPr>
        <p:spPr>
          <a:xfrm>
            <a:off x="2542710" y="4911738"/>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21" name="Google Shape;138;p17">
            <a:extLst>
              <a:ext uri="{FF2B5EF4-FFF2-40B4-BE49-F238E27FC236}">
                <a16:creationId xmlns:a16="http://schemas.microsoft.com/office/drawing/2014/main" id="{1E49C308-0834-5C71-62B5-A1EAC3D11E92}"/>
              </a:ext>
              <a:ext uri="{C183D7F6-B498-43B3-948B-1728B52AA6E4}">
                <adec:decorative xmlns:adec="http://schemas.microsoft.com/office/drawing/2017/decorative" val="1"/>
              </a:ext>
            </a:extLst>
          </p:cNvPr>
          <p:cNvSpPr/>
          <p:nvPr/>
        </p:nvSpPr>
        <p:spPr>
          <a:xfrm>
            <a:off x="1719825" y="3543283"/>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cxnSp>
        <p:nvCxnSpPr>
          <p:cNvPr id="23" name="Google Shape;127;p17">
            <a:extLst>
              <a:ext uri="{FF2B5EF4-FFF2-40B4-BE49-F238E27FC236}">
                <a16:creationId xmlns:a16="http://schemas.microsoft.com/office/drawing/2014/main" id="{55B6C001-98E7-CB27-E534-045D89DDF735}"/>
              </a:ext>
              <a:ext uri="{C183D7F6-B498-43B3-948B-1728B52AA6E4}">
                <adec:decorative xmlns:adec="http://schemas.microsoft.com/office/drawing/2017/decorative" val="1"/>
              </a:ext>
            </a:extLst>
          </p:cNvPr>
          <p:cNvCxnSpPr>
            <a:cxnSpLocks/>
            <a:endCxn id="13" idx="0"/>
          </p:cNvCxnSpPr>
          <p:nvPr/>
        </p:nvCxnSpPr>
        <p:spPr>
          <a:xfrm flipH="1">
            <a:off x="6015311" y="2114325"/>
            <a:ext cx="75553" cy="942038"/>
          </a:xfrm>
          <a:prstGeom prst="straightConnector1">
            <a:avLst/>
          </a:prstGeom>
          <a:noFill/>
          <a:ln w="19050" cap="flat" cmpd="sng">
            <a:solidFill>
              <a:srgbClr val="007A8A"/>
            </a:solidFill>
            <a:prstDash val="solid"/>
            <a:round/>
            <a:headEnd type="none" w="med" len="med"/>
            <a:tailEnd type="none" w="med" len="med"/>
          </a:ln>
        </p:spPr>
      </p:cxnSp>
      <p:cxnSp>
        <p:nvCxnSpPr>
          <p:cNvPr id="5" name="Google Shape;125;p17">
            <a:extLst>
              <a:ext uri="{FF2B5EF4-FFF2-40B4-BE49-F238E27FC236}">
                <a16:creationId xmlns:a16="http://schemas.microsoft.com/office/drawing/2014/main" id="{1A39951A-5FB5-B459-6EE6-4D1DEA2AEF7B}"/>
              </a:ext>
              <a:ext uri="{C183D7F6-B498-43B3-948B-1728B52AA6E4}">
                <adec:decorative xmlns:adec="http://schemas.microsoft.com/office/drawing/2017/decorative" val="1"/>
              </a:ext>
            </a:extLst>
          </p:cNvPr>
          <p:cNvCxnSpPr>
            <a:cxnSpLocks/>
            <a:stCxn id="13" idx="6"/>
          </p:cNvCxnSpPr>
          <p:nvPr/>
        </p:nvCxnSpPr>
        <p:spPr>
          <a:xfrm>
            <a:off x="7191375" y="3848365"/>
            <a:ext cx="1498799" cy="44536"/>
          </a:xfrm>
          <a:prstGeom prst="straightConnector1">
            <a:avLst/>
          </a:prstGeom>
          <a:noFill/>
          <a:ln w="19050" cap="flat" cmpd="sng">
            <a:solidFill>
              <a:srgbClr val="007A8A"/>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id="{FC5022F9-5F67-E3A6-78DD-2F312B3DC92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424292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A0AB5B-A29C-B89D-7999-D23B83409DE6}"/>
              </a:ext>
            </a:extLst>
          </p:cNvPr>
          <p:cNvSpPr>
            <a:spLocks noGrp="1"/>
          </p:cNvSpPr>
          <p:nvPr>
            <p:ph type="title"/>
          </p:nvPr>
        </p:nvSpPr>
        <p:spPr>
          <a:xfrm>
            <a:off x="359999" y="360000"/>
            <a:ext cx="11483999" cy="545601"/>
          </a:xfrm>
        </p:spPr>
        <p:txBody>
          <a:bodyPr/>
          <a:lstStyle/>
          <a:p>
            <a:r>
              <a:rPr lang="en-AU" dirty="0"/>
              <a:t>How does ‘Dear Kath’ use the language forms and features of imaginative writing?</a:t>
            </a:r>
          </a:p>
        </p:txBody>
      </p:sp>
      <p:sp>
        <p:nvSpPr>
          <p:cNvPr id="4" name="Text Placeholder 3">
            <a:extLst>
              <a:ext uri="{FF2B5EF4-FFF2-40B4-BE49-F238E27FC236}">
                <a16:creationId xmlns:a16="http://schemas.microsoft.com/office/drawing/2014/main" id="{A0355A06-138A-FC1D-2532-059772762198}"/>
              </a:ext>
            </a:extLst>
          </p:cNvPr>
          <p:cNvSpPr>
            <a:spLocks noGrp="1"/>
          </p:cNvSpPr>
          <p:nvPr>
            <p:ph type="body" sz="quarter" idx="18"/>
          </p:nvPr>
        </p:nvSpPr>
        <p:spPr>
          <a:xfrm>
            <a:off x="360363" y="1608735"/>
            <a:ext cx="11483975" cy="309562"/>
          </a:xfrm>
        </p:spPr>
        <p:txBody>
          <a:bodyPr/>
          <a:lstStyle/>
          <a:p>
            <a:r>
              <a:rPr lang="en-AU" dirty="0"/>
              <a:t>Exploring imaginative features</a:t>
            </a:r>
          </a:p>
        </p:txBody>
      </p:sp>
      <p:sp>
        <p:nvSpPr>
          <p:cNvPr id="5" name="Text Placeholder 4">
            <a:extLst>
              <a:ext uri="{FF2B5EF4-FFF2-40B4-BE49-F238E27FC236}">
                <a16:creationId xmlns:a16="http://schemas.microsoft.com/office/drawing/2014/main" id="{2BFD59A3-D735-53E0-14F6-7529161F8355}"/>
              </a:ext>
            </a:extLst>
          </p:cNvPr>
          <p:cNvSpPr>
            <a:spLocks noGrp="1"/>
          </p:cNvSpPr>
          <p:nvPr>
            <p:ph type="body" sz="quarter" idx="17"/>
          </p:nvPr>
        </p:nvSpPr>
        <p:spPr>
          <a:xfrm>
            <a:off x="360364" y="2192935"/>
            <a:ext cx="6758894" cy="4808537"/>
          </a:xfrm>
        </p:spPr>
        <p:txBody>
          <a:bodyPr/>
          <a:lstStyle/>
          <a:p>
            <a:r>
              <a:rPr lang="en-AU" dirty="0"/>
              <a:t>In your groups</a:t>
            </a:r>
          </a:p>
          <a:p>
            <a:r>
              <a:rPr lang="en-AU" dirty="0"/>
              <a:t>Reread the core text.</a:t>
            </a:r>
          </a:p>
          <a:p>
            <a:r>
              <a:rPr lang="en-AU" dirty="0"/>
              <a:t>Identify what you see as being the imaginative elements of the letter. Highlight and annotate these with your thoughts.  </a:t>
            </a:r>
          </a:p>
        </p:txBody>
      </p:sp>
      <p:grpSp>
        <p:nvGrpSpPr>
          <p:cNvPr id="11" name="Group 10">
            <a:extLst>
              <a:ext uri="{FF2B5EF4-FFF2-40B4-BE49-F238E27FC236}">
                <a16:creationId xmlns:a16="http://schemas.microsoft.com/office/drawing/2014/main" id="{77638FFB-9B7B-56E4-B863-B14C359A50D6}"/>
              </a:ext>
              <a:ext uri="{C183D7F6-B498-43B3-948B-1728B52AA6E4}">
                <adec:decorative xmlns:adec="http://schemas.microsoft.com/office/drawing/2017/decorative" val="1"/>
              </a:ext>
            </a:extLst>
          </p:cNvPr>
          <p:cNvGrpSpPr/>
          <p:nvPr/>
        </p:nvGrpSpPr>
        <p:grpSpPr>
          <a:xfrm>
            <a:off x="7564408" y="1763516"/>
            <a:ext cx="4362729" cy="4503065"/>
            <a:chOff x="7443110" y="1690533"/>
            <a:chExt cx="4849474" cy="5005467"/>
          </a:xfrm>
        </p:grpSpPr>
        <p:grpSp>
          <p:nvGrpSpPr>
            <p:cNvPr id="6" name="Group 5">
              <a:extLst>
                <a:ext uri="{FF2B5EF4-FFF2-40B4-BE49-F238E27FC236}">
                  <a16:creationId xmlns:a16="http://schemas.microsoft.com/office/drawing/2014/main" id="{886D6978-6491-8367-7AE6-858F6DB8EC44}"/>
                </a:ext>
              </a:extLst>
            </p:cNvPr>
            <p:cNvGrpSpPr/>
            <p:nvPr/>
          </p:nvGrpSpPr>
          <p:grpSpPr>
            <a:xfrm>
              <a:off x="7443110" y="1690533"/>
              <a:ext cx="4849474" cy="5005467"/>
              <a:chOff x="6056093" y="2800442"/>
              <a:chExt cx="1892515" cy="1892515"/>
            </a:xfrm>
            <a:solidFill>
              <a:schemeClr val="accent1"/>
            </a:solidFill>
          </p:grpSpPr>
          <p:pic>
            <p:nvPicPr>
              <p:cNvPr id="7" name="Graphic 6">
                <a:extLst>
                  <a:ext uri="{FF2B5EF4-FFF2-40B4-BE49-F238E27FC236}">
                    <a16:creationId xmlns:a16="http://schemas.microsoft.com/office/drawing/2014/main" id="{8552A60B-E791-3CF6-308F-C99F8AB20E2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56093" y="2800442"/>
                <a:ext cx="1892515" cy="1892515"/>
              </a:xfrm>
              <a:prstGeom prst="rect">
                <a:avLst/>
              </a:prstGeom>
            </p:spPr>
          </p:pic>
          <p:sp>
            <p:nvSpPr>
              <p:cNvPr id="8" name="Oval 7">
                <a:extLst>
                  <a:ext uri="{FF2B5EF4-FFF2-40B4-BE49-F238E27FC236}">
                    <a16:creationId xmlns:a16="http://schemas.microsoft.com/office/drawing/2014/main" id="{EF73BF99-3726-F4AC-2A89-7B723E953E9C}"/>
                  </a:ext>
                </a:extLst>
              </p:cNvPr>
              <p:cNvSpPr/>
              <p:nvPr/>
            </p:nvSpPr>
            <p:spPr>
              <a:xfrm>
                <a:off x="6386315" y="2990395"/>
                <a:ext cx="1016338" cy="98896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0" name="Graphic 9">
              <a:extLst>
                <a:ext uri="{FF2B5EF4-FFF2-40B4-BE49-F238E27FC236}">
                  <a16:creationId xmlns:a16="http://schemas.microsoft.com/office/drawing/2014/main" id="{C5671D3E-362E-0DBF-6940-82A3C6AC7F4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3168" y="2432245"/>
              <a:ext cx="2170176" cy="2170176"/>
            </a:xfrm>
            <a:prstGeom prst="rect">
              <a:avLst/>
            </a:prstGeom>
          </p:spPr>
        </p:pic>
      </p:grpSp>
      <p:sp>
        <p:nvSpPr>
          <p:cNvPr id="2" name="Slide Number Placeholder 1">
            <a:extLst>
              <a:ext uri="{FF2B5EF4-FFF2-40B4-BE49-F238E27FC236}">
                <a16:creationId xmlns:a16="http://schemas.microsoft.com/office/drawing/2014/main" id="{E9501F8B-81AB-B3E4-A2B4-5064B757529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54689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0DC89-DF3F-8CC1-A2D2-FF091D737A5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F357399-3A4F-3DAC-409A-F5D6B0203A1E}"/>
              </a:ext>
            </a:extLst>
          </p:cNvPr>
          <p:cNvSpPr>
            <a:spLocks noGrp="1"/>
          </p:cNvSpPr>
          <p:nvPr>
            <p:ph type="ctrTitle"/>
          </p:nvPr>
        </p:nvSpPr>
        <p:spPr>
          <a:xfrm>
            <a:off x="539999" y="2967798"/>
            <a:ext cx="6255979" cy="2033997"/>
          </a:xfrm>
        </p:spPr>
        <p:txBody>
          <a:bodyPr/>
          <a:lstStyle/>
          <a:p>
            <a:r>
              <a:rPr lang="en-AU" dirty="0">
                <a:latin typeface="+mj-lt"/>
              </a:rPr>
              <a:t>Phase 3a, sequence</a:t>
            </a:r>
            <a:r>
              <a:rPr lang="en-AU" dirty="0"/>
              <a:t> 6</a:t>
            </a:r>
            <a:r>
              <a:rPr lang="en-AU" dirty="0">
                <a:latin typeface="+mj-lt"/>
              </a:rPr>
              <a:t> – </a:t>
            </a:r>
            <a:r>
              <a:rPr lang="en-AU" dirty="0"/>
              <a:t>exploring how the concept of connection is established in a text</a:t>
            </a:r>
            <a:endParaRPr lang="en-AU" dirty="0">
              <a:latin typeface="+mj-lt"/>
            </a:endParaRPr>
          </a:p>
        </p:txBody>
      </p:sp>
      <p:pic>
        <p:nvPicPr>
          <p:cNvPr id="9" name="Picture Placeholder 4">
            <a:extLst>
              <a:ext uri="{FF2B5EF4-FFF2-40B4-BE49-F238E27FC236}">
                <a16:creationId xmlns:a16="http://schemas.microsoft.com/office/drawing/2014/main" id="{CD8B25C0-B455-0B9B-3105-D498C60B2231}"/>
              </a:ext>
              <a:ext uri="{C183D7F6-B498-43B3-948B-1728B52AA6E4}">
                <adec:decorative xmlns:adec="http://schemas.microsoft.com/office/drawing/2017/decorative" val="1"/>
              </a:ext>
            </a:extLst>
          </p:cNvPr>
          <p:cNvPicPr>
            <a:picLocks noChangeAspect="1"/>
          </p:cNvPicPr>
          <p:nvPr/>
        </p:nvPicPr>
        <p:blipFill>
          <a:blip r:embed="rId3"/>
          <a:srcRect t="94" b="94"/>
          <a:stretch/>
        </p:blipFill>
        <p:spPr>
          <a:xfrm>
            <a:off x="7128000" y="0"/>
            <a:ext cx="5064000" cy="6858000"/>
          </a:xfrm>
          <a:prstGeom prst="rect">
            <a:avLst/>
          </a:prstGeom>
        </p:spPr>
      </p:pic>
      <p:sp>
        <p:nvSpPr>
          <p:cNvPr id="10" name="Text Placeholder 5">
            <a:extLst>
              <a:ext uri="{FF2B5EF4-FFF2-40B4-BE49-F238E27FC236}">
                <a16:creationId xmlns:a16="http://schemas.microsoft.com/office/drawing/2014/main" id="{2DD854C8-EEBD-2912-47F1-8B382A9E66AE}"/>
              </a:ext>
              <a:ext uri="{C183D7F6-B498-43B3-948B-1728B52AA6E4}">
                <adec:decorative xmlns:adec="http://schemas.microsoft.com/office/drawing/2017/decorative" val="1"/>
              </a:ext>
            </a:extLst>
          </p:cNvPr>
          <p:cNvSpPr txBox="1">
            <a:spLocks/>
          </p:cNvSpPr>
          <p:nvPr/>
        </p:nvSpPr>
        <p:spPr>
          <a:xfrm>
            <a:off x="8829040" y="6348091"/>
            <a:ext cx="3207302" cy="360000"/>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latin typeface="Arial"/>
                <a:cs typeface="Arial"/>
                <a:hlinkClick r:id="rId4"/>
              </a:rPr>
              <a:t>Type Writer photo</a:t>
            </a:r>
            <a:r>
              <a:rPr lang="en-US" sz="1100" dirty="0">
                <a:latin typeface="Arial"/>
                <a:cs typeface="Arial"/>
              </a:rPr>
              <a:t> </a:t>
            </a:r>
            <a:r>
              <a:rPr lang="en-US" sz="1100" dirty="0">
                <a:solidFill>
                  <a:schemeClr val="tx1"/>
                </a:solidFill>
                <a:latin typeface="Arial"/>
                <a:cs typeface="Arial"/>
              </a:rPr>
              <a:t>by Marcus Winkler </a:t>
            </a:r>
            <a:r>
              <a:rPr lang="en-US" sz="1100" dirty="0" err="1">
                <a:latin typeface="Arial"/>
                <a:cs typeface="Arial"/>
                <a:hlinkClick r:id="rId5"/>
              </a:rPr>
              <a:t>Unsplash</a:t>
            </a:r>
            <a:endParaRPr lang="en-US" sz="1100" dirty="0">
              <a:latin typeface="Arial"/>
              <a:cs typeface="Arial"/>
            </a:endParaRPr>
          </a:p>
        </p:txBody>
      </p:sp>
    </p:spTree>
    <p:extLst>
      <p:ext uri="{BB962C8B-B14F-4D97-AF65-F5344CB8AC3E}">
        <p14:creationId xmlns:p14="http://schemas.microsoft.com/office/powerpoint/2010/main" val="58892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1E656-452E-6B7B-FDA0-5A10C7BB844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DB57303-97CF-279F-A2F5-58278648FB56}"/>
              </a:ext>
            </a:extLst>
          </p:cNvPr>
          <p:cNvSpPr>
            <a:spLocks noGrp="1"/>
          </p:cNvSpPr>
          <p:nvPr>
            <p:ph type="title"/>
          </p:nvPr>
        </p:nvSpPr>
        <p:spPr/>
        <p:txBody>
          <a:bodyPr/>
          <a:lstStyle/>
          <a:p>
            <a:r>
              <a:rPr lang="en-AU" dirty="0">
                <a:latin typeface="+mj-lt"/>
              </a:rPr>
              <a:t>Learning intentions and success criteria </a:t>
            </a:r>
            <a:r>
              <a:rPr lang="en-AU" dirty="0">
                <a:solidFill>
                  <a:schemeClr val="bg1"/>
                </a:solidFill>
                <a:latin typeface="+mj-lt"/>
              </a:rPr>
              <a:t>(3)</a:t>
            </a:r>
          </a:p>
        </p:txBody>
      </p:sp>
      <p:sp>
        <p:nvSpPr>
          <p:cNvPr id="3" name="TextBox 2">
            <a:extLst>
              <a:ext uri="{FF2B5EF4-FFF2-40B4-BE49-F238E27FC236}">
                <a16:creationId xmlns:a16="http://schemas.microsoft.com/office/drawing/2014/main" id="{FC39FF21-7977-0424-8FAF-84BA02B6176E}"/>
              </a:ext>
            </a:extLst>
          </p:cNvPr>
          <p:cNvSpPr txBox="1"/>
          <p:nvPr/>
        </p:nvSpPr>
        <p:spPr>
          <a:xfrm>
            <a:off x="359998" y="1938354"/>
            <a:ext cx="11747501" cy="422615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dirty="0">
                <a:solidFill>
                  <a:schemeClr val="accent1"/>
                </a:solidFill>
                <a:latin typeface="+mj-lt"/>
                <a:cs typeface="Arial" panose="020B0604020202020204" pitchFamily="34" charset="0"/>
              </a:rPr>
              <a:t>We are learning to</a:t>
            </a:r>
            <a:r>
              <a:rPr lang="en-AU" sz="2000" b="1" dirty="0">
                <a:solidFill>
                  <a:schemeClr val="accent1"/>
                </a:solidFill>
                <a:latin typeface="+mj-lt"/>
                <a:ea typeface="+mn-lt"/>
                <a:cs typeface="Arial" panose="020B0604020202020204" pitchFamily="34" charset="0"/>
              </a:rPr>
              <a:t>:</a:t>
            </a:r>
          </a:p>
          <a:p>
            <a:pPr marL="342900" lvl="0" indent="-342900">
              <a:lnSpc>
                <a:spcPct val="150000"/>
              </a:lnSpc>
              <a:spcBef>
                <a:spcPts val="1200"/>
              </a:spcBef>
              <a:spcAft>
                <a:spcPts val="600"/>
              </a:spcAft>
              <a:buFont typeface="Arial"/>
              <a:buChar char="•"/>
              <a:tabLst>
                <a:tab pos="228600" algn="l"/>
              </a:tabLst>
            </a:pPr>
            <a:r>
              <a:rPr lang="en-AU" sz="2000" dirty="0">
                <a:latin typeface="Arial"/>
                <a:cs typeface="Arial"/>
              </a:rPr>
              <a:t>understand how an author can create connections within a text</a:t>
            </a:r>
          </a:p>
          <a:p>
            <a:pPr marL="342900" lvl="0" indent="-342900">
              <a:lnSpc>
                <a:spcPct val="150000"/>
              </a:lnSpc>
              <a:spcBef>
                <a:spcPts val="1200"/>
              </a:spcBef>
              <a:spcAft>
                <a:spcPts val="600"/>
              </a:spcAft>
              <a:buFont typeface="Arial"/>
              <a:buChar char="•"/>
              <a:tabLst>
                <a:tab pos="228600" algn="l"/>
              </a:tabLst>
            </a:pPr>
            <a:r>
              <a:rPr lang="en-AU" sz="2000" dirty="0">
                <a:latin typeface="Arial"/>
                <a:cs typeface="Arial"/>
              </a:rPr>
              <a:t>understand how a text can be shaped to create a relationship between author, subject and reader.</a:t>
            </a:r>
          </a:p>
          <a:p>
            <a:pPr marL="342900" indent="-342900">
              <a:lnSpc>
                <a:spcPct val="150000"/>
              </a:lnSpc>
              <a:spcAft>
                <a:spcPts val="1000"/>
              </a:spcAft>
              <a:buFont typeface="Arial"/>
              <a:buChar char="•"/>
            </a:pPr>
            <a:r>
              <a:rPr lang="en-AU" sz="2000" dirty="0">
                <a:latin typeface="Arial"/>
                <a:cs typeface="Arial"/>
              </a:rPr>
              <a:t>[insert learning intention]</a:t>
            </a:r>
          </a:p>
          <a:p>
            <a:pPr>
              <a:lnSpc>
                <a:spcPct val="150000"/>
              </a:lnSpc>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buFont typeface="Arial"/>
              <a:buChar char="•"/>
            </a:pPr>
            <a:r>
              <a:rPr lang="en-AU" sz="2000" dirty="0">
                <a:latin typeface="Arial"/>
                <a:cs typeface="Arial"/>
              </a:rPr>
              <a:t>[classroom teacher to insert sample success criteria]</a:t>
            </a:r>
          </a:p>
          <a:p>
            <a:pPr marL="342900" indent="-342900">
              <a:lnSpc>
                <a:spcPct val="150000"/>
              </a:lnSpc>
              <a:buFont typeface="Arial"/>
              <a:buChar char="•"/>
            </a:pPr>
            <a:r>
              <a:rPr lang="en-AU" sz="2000" dirty="0">
                <a:latin typeface="Arial"/>
                <a:cs typeface="Arial"/>
              </a:rPr>
              <a:t>[classroom teacher to insert sample success criteria]</a:t>
            </a:r>
          </a:p>
          <a:p>
            <a:pPr marL="342900" indent="-342900">
              <a:lnSpc>
                <a:spcPct val="150000"/>
              </a:lnSpc>
              <a:buFont typeface="Arial"/>
              <a:buChar char="•"/>
            </a:pPr>
            <a:r>
              <a:rPr lang="en-AU" sz="2000" dirty="0">
                <a:latin typeface="Arial"/>
                <a:cs typeface="Arial"/>
              </a:rPr>
              <a:t>[classroom teacher to insert sample success criteria].</a:t>
            </a:r>
            <a:endParaRPr lang="en-US" sz="2000" dirty="0">
              <a:latin typeface="Arial"/>
              <a:cs typeface="Arial"/>
            </a:endParaRPr>
          </a:p>
        </p:txBody>
      </p:sp>
      <p:sp>
        <p:nvSpPr>
          <p:cNvPr id="2" name="Slide Number Placeholder 1">
            <a:extLst>
              <a:ext uri="{FF2B5EF4-FFF2-40B4-BE49-F238E27FC236}">
                <a16:creationId xmlns:a16="http://schemas.microsoft.com/office/drawing/2014/main" id="{C22F28A6-11E6-7D4F-E2D9-D1544F237D2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300468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DEE025F-BC33-1D0F-ED17-D72A87275902}"/>
              </a:ext>
            </a:extLst>
          </p:cNvPr>
          <p:cNvSpPr>
            <a:spLocks noGrp="1"/>
          </p:cNvSpPr>
          <p:nvPr>
            <p:ph type="title"/>
          </p:nvPr>
        </p:nvSpPr>
        <p:spPr>
          <a:xfrm>
            <a:off x="360000" y="360000"/>
            <a:ext cx="11484000" cy="545601"/>
          </a:xfrm>
        </p:spPr>
        <p:txBody>
          <a:bodyPr/>
          <a:lstStyle/>
          <a:p>
            <a:r>
              <a:rPr lang="en-AU" dirty="0"/>
              <a:t>What is tenor and register?</a:t>
            </a:r>
          </a:p>
        </p:txBody>
      </p:sp>
      <p:sp>
        <p:nvSpPr>
          <p:cNvPr id="7" name="Text Placeholder 6">
            <a:extLst>
              <a:ext uri="{FF2B5EF4-FFF2-40B4-BE49-F238E27FC236}">
                <a16:creationId xmlns:a16="http://schemas.microsoft.com/office/drawing/2014/main" id="{A08E3974-DE03-3FCA-20AE-AB821E8E1ACC}"/>
              </a:ext>
            </a:extLst>
          </p:cNvPr>
          <p:cNvSpPr>
            <a:spLocks noGrp="1"/>
          </p:cNvSpPr>
          <p:nvPr>
            <p:ph type="body" sz="quarter" idx="18"/>
          </p:nvPr>
        </p:nvSpPr>
        <p:spPr/>
        <p:txBody>
          <a:bodyPr/>
          <a:lstStyle/>
          <a:p>
            <a:r>
              <a:rPr lang="en-US" dirty="0"/>
              <a:t>Establishing understanding</a:t>
            </a:r>
          </a:p>
        </p:txBody>
      </p:sp>
      <p:sp>
        <p:nvSpPr>
          <p:cNvPr id="11" name="TextBox 10">
            <a:extLst>
              <a:ext uri="{FF2B5EF4-FFF2-40B4-BE49-F238E27FC236}">
                <a16:creationId xmlns:a16="http://schemas.microsoft.com/office/drawing/2014/main" id="{A395F162-6187-854F-2B6E-AB0B33FEDF05}"/>
              </a:ext>
            </a:extLst>
          </p:cNvPr>
          <p:cNvSpPr txBox="1"/>
          <p:nvPr/>
        </p:nvSpPr>
        <p:spPr>
          <a:xfrm>
            <a:off x="290087" y="1601788"/>
            <a:ext cx="5558789" cy="1420261"/>
          </a:xfrm>
          <a:prstGeom prst="rect">
            <a:avLst/>
          </a:prstGeom>
          <a:noFill/>
        </p:spPr>
        <p:txBody>
          <a:bodyPr wrap="square">
            <a:spAutoFit/>
          </a:bodyPr>
          <a:lstStyle/>
          <a:p>
            <a:pPr>
              <a:lnSpc>
                <a:spcPct val="150000"/>
              </a:lnSpc>
            </a:pPr>
            <a:r>
              <a:rPr lang="en-AU" sz="2000" b="1" dirty="0"/>
              <a:t>Tenor: </a:t>
            </a:r>
            <a:r>
              <a:rPr lang="en-AU" sz="2000" dirty="0"/>
              <a:t>Think of tenor as the people involved in a conversation. It’s about who is talking to whom and what their relationship is like. </a:t>
            </a:r>
          </a:p>
        </p:txBody>
      </p:sp>
      <p:sp>
        <p:nvSpPr>
          <p:cNvPr id="14" name="TextBox 13">
            <a:extLst>
              <a:ext uri="{FF2B5EF4-FFF2-40B4-BE49-F238E27FC236}">
                <a16:creationId xmlns:a16="http://schemas.microsoft.com/office/drawing/2014/main" id="{5C5DA2A3-5627-7416-A080-38445FDA1FB6}"/>
              </a:ext>
            </a:extLst>
          </p:cNvPr>
          <p:cNvSpPr txBox="1"/>
          <p:nvPr/>
        </p:nvSpPr>
        <p:spPr>
          <a:xfrm>
            <a:off x="290087" y="3161156"/>
            <a:ext cx="5558791" cy="3256289"/>
          </a:xfrm>
          <a:prstGeom prst="rect">
            <a:avLst/>
          </a:prstGeom>
          <a:solidFill>
            <a:schemeClr val="accent4"/>
          </a:solidFill>
        </p:spPr>
        <p:txBody>
          <a:bodyPr wrap="square" lIns="251999" rIns="251999" anchor="ctr" anchorCtr="0">
            <a:noAutofit/>
          </a:bodyPr>
          <a:lstStyle/>
          <a:p>
            <a:pPr>
              <a:lnSpc>
                <a:spcPct val="150000"/>
              </a:lnSpc>
            </a:pPr>
            <a:r>
              <a:rPr lang="en-AU" sz="1800" dirty="0"/>
              <a:t>For example, when a teacher talks to a student, the way they speak might be more formal than how friends chat with each other. The tenor helps us understand how to communicate based on our roles and how well we know each other.</a:t>
            </a:r>
          </a:p>
        </p:txBody>
      </p:sp>
      <p:sp>
        <p:nvSpPr>
          <p:cNvPr id="12" name="Picture Placeholder 11">
            <a:extLst>
              <a:ext uri="{FF2B5EF4-FFF2-40B4-BE49-F238E27FC236}">
                <a16:creationId xmlns:a16="http://schemas.microsoft.com/office/drawing/2014/main" id="{E3182494-C930-B2C5-B008-0C3038F7DE76}"/>
              </a:ext>
            </a:extLst>
          </p:cNvPr>
          <p:cNvSpPr>
            <a:spLocks noGrp="1"/>
          </p:cNvSpPr>
          <p:nvPr>
            <p:ph type="pic" sz="quarter" idx="4294967295"/>
          </p:nvPr>
        </p:nvSpPr>
        <p:spPr>
          <a:xfrm>
            <a:off x="6205633" y="1601788"/>
            <a:ext cx="5638356" cy="1562100"/>
          </a:xfrm>
        </p:spPr>
        <p:txBody>
          <a:bodyPr/>
          <a:lstStyle/>
          <a:p>
            <a:r>
              <a:rPr lang="en-AU" b="1" dirty="0"/>
              <a:t>Register: </a:t>
            </a:r>
            <a:r>
              <a:rPr lang="en-AU" dirty="0"/>
              <a:t>Register is all about the style of language we use depending on the situation. </a:t>
            </a:r>
            <a:br>
              <a:rPr lang="en-AU" dirty="0"/>
            </a:br>
            <a:r>
              <a:rPr lang="en-AU" dirty="0"/>
              <a:t>It can be formal or informal. </a:t>
            </a:r>
          </a:p>
        </p:txBody>
      </p:sp>
      <p:sp>
        <p:nvSpPr>
          <p:cNvPr id="16" name="TextBox 15">
            <a:extLst>
              <a:ext uri="{FF2B5EF4-FFF2-40B4-BE49-F238E27FC236}">
                <a16:creationId xmlns:a16="http://schemas.microsoft.com/office/drawing/2014/main" id="{34417138-638E-70F4-1A96-78D3F0845A7A}"/>
              </a:ext>
            </a:extLst>
          </p:cNvPr>
          <p:cNvSpPr txBox="1"/>
          <p:nvPr/>
        </p:nvSpPr>
        <p:spPr>
          <a:xfrm>
            <a:off x="6170676" y="3163888"/>
            <a:ext cx="5746814" cy="3224225"/>
          </a:xfrm>
          <a:prstGeom prst="rect">
            <a:avLst/>
          </a:prstGeom>
          <a:solidFill>
            <a:schemeClr val="accent4"/>
          </a:solidFill>
        </p:spPr>
        <p:txBody>
          <a:bodyPr wrap="square" lIns="251999" rIns="251999" anchor="ctr" anchorCtr="0">
            <a:noAutofit/>
          </a:bodyPr>
          <a:lstStyle/>
          <a:p>
            <a:pPr>
              <a:lnSpc>
                <a:spcPct val="150000"/>
              </a:lnSpc>
            </a:pPr>
            <a:r>
              <a:rPr lang="en-AU" sz="1800" dirty="0"/>
              <a:t>For instance, when you write an essay for school, you use a formal register with proper grammar and vocabulary. But when you text a friend, you might use slang and a more casual tone. Knowing the right register helps us sound appropriate in different settings.</a:t>
            </a:r>
          </a:p>
        </p:txBody>
      </p:sp>
      <p:cxnSp>
        <p:nvCxnSpPr>
          <p:cNvPr id="15" name="Straight Connector 14">
            <a:extLst>
              <a:ext uri="{FF2B5EF4-FFF2-40B4-BE49-F238E27FC236}">
                <a16:creationId xmlns:a16="http://schemas.microsoft.com/office/drawing/2014/main" id="{2A636EB7-EC8B-74B4-C701-EA7D45967E30}"/>
              </a:ext>
              <a:ext uri="{C183D7F6-B498-43B3-948B-1728B52AA6E4}">
                <adec:decorative xmlns:adec="http://schemas.microsoft.com/office/drawing/2017/decorative" val="1"/>
              </a:ext>
            </a:extLst>
          </p:cNvPr>
          <p:cNvCxnSpPr/>
          <p:nvPr/>
        </p:nvCxnSpPr>
        <p:spPr>
          <a:xfrm>
            <a:off x="5999585" y="1601788"/>
            <a:ext cx="0" cy="4815657"/>
          </a:xfrm>
          <a:prstGeom prst="line">
            <a:avLst/>
          </a:prstGeom>
        </p:spPr>
        <p:style>
          <a:lnRef idx="1">
            <a:schemeClr val="accent1"/>
          </a:lnRef>
          <a:fillRef idx="0">
            <a:schemeClr val="accent1"/>
          </a:fillRef>
          <a:effectRef idx="0">
            <a:schemeClr val="accent1"/>
          </a:effectRef>
          <a:fontRef idx="minor">
            <a:schemeClr val="tx1"/>
          </a:fontRef>
        </p:style>
      </p:cxnSp>
      <p:sp>
        <p:nvSpPr>
          <p:cNvPr id="17" name="Slide Number Placeholder 1">
            <a:extLst>
              <a:ext uri="{FF2B5EF4-FFF2-40B4-BE49-F238E27FC236}">
                <a16:creationId xmlns:a16="http://schemas.microsoft.com/office/drawing/2014/main" id="{A035A74C-0EB4-F27A-57DA-C85FE788A14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188954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59DD8E-220C-1A0F-3499-4F7196F8744F}"/>
              </a:ext>
            </a:extLst>
          </p:cNvPr>
          <p:cNvSpPr>
            <a:spLocks noGrp="1"/>
          </p:cNvSpPr>
          <p:nvPr>
            <p:ph type="title"/>
          </p:nvPr>
        </p:nvSpPr>
        <p:spPr/>
        <p:txBody>
          <a:bodyPr/>
          <a:lstStyle/>
          <a:p>
            <a:r>
              <a:rPr lang="en-US" dirty="0"/>
              <a:t>‘Dear Kath’ </a:t>
            </a:r>
            <a:r>
              <a:rPr lang="en-US" dirty="0">
                <a:solidFill>
                  <a:schemeClr val="bg1"/>
                </a:solidFill>
              </a:rPr>
              <a:t>(2)</a:t>
            </a:r>
            <a:endParaRPr lang="en-AU" dirty="0">
              <a:solidFill>
                <a:schemeClr val="bg1"/>
              </a:solidFill>
            </a:endParaRPr>
          </a:p>
        </p:txBody>
      </p:sp>
      <p:sp>
        <p:nvSpPr>
          <p:cNvPr id="4" name="Text Placeholder 3">
            <a:extLst>
              <a:ext uri="{FF2B5EF4-FFF2-40B4-BE49-F238E27FC236}">
                <a16:creationId xmlns:a16="http://schemas.microsoft.com/office/drawing/2014/main" id="{B4CC0C99-62DC-B357-ACF9-5D4BDEB56E43}"/>
              </a:ext>
            </a:extLst>
          </p:cNvPr>
          <p:cNvSpPr>
            <a:spLocks noGrp="1"/>
          </p:cNvSpPr>
          <p:nvPr>
            <p:ph type="body" sz="quarter" idx="18"/>
          </p:nvPr>
        </p:nvSpPr>
        <p:spPr/>
        <p:txBody>
          <a:bodyPr/>
          <a:lstStyle/>
          <a:p>
            <a:r>
              <a:rPr lang="en-AU" dirty="0"/>
              <a:t>Paragraphs 1 and 2</a:t>
            </a:r>
          </a:p>
        </p:txBody>
      </p:sp>
      <p:sp>
        <p:nvSpPr>
          <p:cNvPr id="9" name="TextBox 8">
            <a:extLst>
              <a:ext uri="{FF2B5EF4-FFF2-40B4-BE49-F238E27FC236}">
                <a16:creationId xmlns:a16="http://schemas.microsoft.com/office/drawing/2014/main" id="{01D6E26E-59CF-827A-DB6F-0A45FEEABF4B}"/>
              </a:ext>
            </a:extLst>
          </p:cNvPr>
          <p:cNvSpPr txBox="1"/>
          <p:nvPr/>
        </p:nvSpPr>
        <p:spPr>
          <a:xfrm>
            <a:off x="359999" y="2389068"/>
            <a:ext cx="3418899" cy="3739998"/>
          </a:xfrm>
          <a:prstGeom prst="rect">
            <a:avLst/>
          </a:prstGeom>
          <a:noFill/>
        </p:spPr>
        <p:txBody>
          <a:bodyPr wrap="square">
            <a:spAutoFit/>
          </a:bodyPr>
          <a:lstStyle/>
          <a:p>
            <a:pPr>
              <a:lnSpc>
                <a:spcPct val="150000"/>
              </a:lnSpc>
            </a:pPr>
            <a:r>
              <a:rPr lang="en-AU" sz="1600" dirty="0">
                <a:solidFill>
                  <a:schemeClr val="tx2"/>
                </a:solidFill>
              </a:rPr>
              <a:t>Dear Kath,  </a:t>
            </a:r>
          </a:p>
          <a:p>
            <a:pPr>
              <a:lnSpc>
                <a:spcPct val="150000"/>
              </a:lnSpc>
            </a:pPr>
            <a:r>
              <a:rPr lang="en-AU" sz="1600" i="1" dirty="0"/>
              <a:t>I got your gift. </a:t>
            </a:r>
            <a:r>
              <a:rPr lang="en-AU" sz="1600" i="1" dirty="0">
                <a:solidFill>
                  <a:schemeClr val="tx2"/>
                </a:solidFill>
              </a:rPr>
              <a:t>Might be the most beautiful gift I ever got. </a:t>
            </a:r>
          </a:p>
          <a:p>
            <a:pPr>
              <a:lnSpc>
                <a:spcPct val="150000"/>
              </a:lnSpc>
            </a:pPr>
            <a:r>
              <a:rPr lang="en-AU" sz="1600" dirty="0"/>
              <a:t>I'm looking at your face in the funeral booklet as I write this letter. Kathleen Kelly 15.01.1931 – 25.12.2020. </a:t>
            </a:r>
            <a:r>
              <a:rPr lang="en-AU" sz="1600" dirty="0">
                <a:solidFill>
                  <a:srgbClr val="00B050"/>
                </a:solidFill>
              </a:rPr>
              <a:t>You look like an angel, Kath, some strange Irish cross between early Kate Hepburn and every star in the </a:t>
            </a:r>
            <a:r>
              <a:rPr lang="en-AU" sz="1600" dirty="0">
                <a:solidFill>
                  <a:srgbClr val="00B050"/>
                </a:solidFill>
                <a:hlinkClick r:id="rId3"/>
              </a:rPr>
              <a:t>Milky Way</a:t>
            </a:r>
            <a:r>
              <a:rPr lang="en-AU" sz="1600" dirty="0">
                <a:solidFill>
                  <a:srgbClr val="00B050"/>
                </a:solidFill>
              </a:rPr>
              <a:t>. </a:t>
            </a:r>
          </a:p>
        </p:txBody>
      </p:sp>
      <p:sp>
        <p:nvSpPr>
          <p:cNvPr id="7" name="Text Placeholder 4">
            <a:extLst>
              <a:ext uri="{FF2B5EF4-FFF2-40B4-BE49-F238E27FC236}">
                <a16:creationId xmlns:a16="http://schemas.microsoft.com/office/drawing/2014/main" id="{F338CF15-92D6-C580-F8DC-3013EA89618B}"/>
              </a:ext>
            </a:extLst>
          </p:cNvPr>
          <p:cNvSpPr txBox="1">
            <a:spLocks/>
          </p:cNvSpPr>
          <p:nvPr/>
        </p:nvSpPr>
        <p:spPr>
          <a:xfrm>
            <a:off x="3884986" y="632800"/>
            <a:ext cx="7959012" cy="5427037"/>
          </a:xfrm>
          <a:prstGeom prst="rect">
            <a:avLst/>
          </a:prstGeom>
          <a:solidFill>
            <a:schemeClr val="bg1"/>
          </a:solidFill>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Annotations:</a:t>
            </a:r>
          </a:p>
          <a:p>
            <a:pPr marL="285750" indent="-285750" algn="l">
              <a:buFont typeface="Arial" panose="020B0604020202020204" pitchFamily="34" charset="0"/>
              <a:buChar char="•"/>
            </a:pPr>
            <a:r>
              <a:rPr lang="en-US" sz="1600" b="1" dirty="0">
                <a:solidFill>
                  <a:schemeClr val="tx2"/>
                </a:solidFill>
              </a:rPr>
              <a:t>Salutation</a:t>
            </a:r>
            <a:r>
              <a:rPr lang="en-US" sz="1600" b="1" dirty="0"/>
              <a:t> – </a:t>
            </a:r>
            <a:r>
              <a:rPr lang="en-US" sz="1600" dirty="0"/>
              <a:t>(the opening greeting), ‘Dear Kath,’ and second person ‘you’ create a conversational tone, building the reader’s emotional connection to the story. </a:t>
            </a:r>
          </a:p>
          <a:p>
            <a:pPr marL="285750" indent="-285750">
              <a:buFont typeface="Arial" panose="020B0604020202020204" pitchFamily="34" charset="0"/>
              <a:buChar char="•"/>
            </a:pPr>
            <a:r>
              <a:rPr lang="en-AU" sz="1600" b="1" i="1" dirty="0"/>
              <a:t>Anecdote</a:t>
            </a:r>
            <a:r>
              <a:rPr lang="en-AU" sz="1600" dirty="0"/>
              <a:t> – the mentioning of the gift highlights the deep emotional connection between Dalton and Kath. It evokes personal memories, illustrating Kath's impact on Dalton's life, emphasising love and gratitude. </a:t>
            </a:r>
            <a:endParaRPr lang="en-US" sz="1600" dirty="0"/>
          </a:p>
          <a:p>
            <a:pPr marL="285750" indent="-285750" algn="l">
              <a:buFont typeface="Arial" panose="020B0604020202020204" pitchFamily="34" charset="0"/>
              <a:buChar char="•"/>
            </a:pPr>
            <a:r>
              <a:rPr lang="en-US" sz="1600" b="1" dirty="0"/>
              <a:t>Tenor – </a:t>
            </a:r>
            <a:r>
              <a:rPr lang="en-AU" sz="1600" dirty="0"/>
              <a:t>is personal and emotional, indicating a close relationship between the writer and the recipient, Kath. The writer expresses deep sentiment and affection, suggesting a personal connection, likely familial or a close friendship. </a:t>
            </a:r>
            <a:endParaRPr lang="en-US" sz="1600" dirty="0"/>
          </a:p>
          <a:p>
            <a:pPr marL="285750" indent="-285750" algn="l">
              <a:buFont typeface="Arial" panose="020B0604020202020204" pitchFamily="34" charset="0"/>
              <a:buChar char="•"/>
            </a:pPr>
            <a:r>
              <a:rPr lang="en-US" sz="1600" b="1" dirty="0">
                <a:solidFill>
                  <a:srgbClr val="00B050"/>
                </a:solidFill>
              </a:rPr>
              <a:t>Metaphor</a:t>
            </a:r>
            <a:r>
              <a:rPr lang="en-US" sz="1600" dirty="0"/>
              <a:t> </a:t>
            </a:r>
            <a:r>
              <a:rPr lang="en-US" sz="1600" b="1" dirty="0"/>
              <a:t>–</a:t>
            </a:r>
            <a:r>
              <a:rPr lang="en-US" sz="1600" dirty="0"/>
              <a:t> (</a:t>
            </a:r>
            <a:r>
              <a:rPr lang="en-AU" sz="1600" dirty="0"/>
              <a:t>a figure of speech that describes one thing as if it were something else) </a:t>
            </a:r>
            <a:r>
              <a:rPr lang="en-US" sz="1600" dirty="0"/>
              <a:t>blends the personal with the cosmic, suggesting awe, reverence and deep affection.</a:t>
            </a:r>
          </a:p>
          <a:p>
            <a:pPr marL="285750" indent="-285750" algn="l">
              <a:buFont typeface="Arial" panose="020B0604020202020204" pitchFamily="34" charset="0"/>
              <a:buChar char="•"/>
            </a:pPr>
            <a:r>
              <a:rPr lang="en-US" sz="1600" b="1" dirty="0">
                <a:solidFill>
                  <a:schemeClr val="tx2"/>
                </a:solidFill>
              </a:rPr>
              <a:t>Register</a:t>
            </a:r>
            <a:r>
              <a:rPr lang="en-US" sz="1600" dirty="0"/>
              <a:t> – </a:t>
            </a:r>
            <a:r>
              <a:rPr lang="en-AU" sz="1600" dirty="0"/>
              <a:t>is informal, featuring a conversational tone, direct address, and colloquial expressions.</a:t>
            </a:r>
          </a:p>
        </p:txBody>
      </p:sp>
      <p:sp>
        <p:nvSpPr>
          <p:cNvPr id="2" name="Slide Number Placeholder 1">
            <a:extLst>
              <a:ext uri="{FF2B5EF4-FFF2-40B4-BE49-F238E27FC236}">
                <a16:creationId xmlns:a16="http://schemas.microsoft.com/office/drawing/2014/main" id="{76CCF4CA-1DA8-C9DE-FCDC-8440CD74008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133120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B43A4-22CA-1427-ED34-2547FC968E2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654B84B-6D5C-7F31-1E4E-C2560B310273}"/>
              </a:ext>
            </a:extLst>
          </p:cNvPr>
          <p:cNvSpPr>
            <a:spLocks noGrp="1"/>
          </p:cNvSpPr>
          <p:nvPr>
            <p:ph type="title"/>
          </p:nvPr>
        </p:nvSpPr>
        <p:spPr/>
        <p:txBody>
          <a:bodyPr/>
          <a:lstStyle/>
          <a:p>
            <a:r>
              <a:rPr lang="en-US" dirty="0"/>
              <a:t>‘Dear Kath’ </a:t>
            </a:r>
            <a:r>
              <a:rPr lang="en-US" dirty="0">
                <a:solidFill>
                  <a:schemeClr val="bg1"/>
                </a:solidFill>
              </a:rPr>
              <a:t>(3)</a:t>
            </a:r>
            <a:endParaRPr lang="en-AU" dirty="0">
              <a:solidFill>
                <a:schemeClr val="bg1"/>
              </a:solidFill>
            </a:endParaRPr>
          </a:p>
        </p:txBody>
      </p:sp>
      <p:sp>
        <p:nvSpPr>
          <p:cNvPr id="4" name="Text Placeholder 3">
            <a:extLst>
              <a:ext uri="{FF2B5EF4-FFF2-40B4-BE49-F238E27FC236}">
                <a16:creationId xmlns:a16="http://schemas.microsoft.com/office/drawing/2014/main" id="{D2FA621F-A241-B725-B117-E259920E0617}"/>
              </a:ext>
            </a:extLst>
          </p:cNvPr>
          <p:cNvSpPr>
            <a:spLocks noGrp="1"/>
          </p:cNvSpPr>
          <p:nvPr>
            <p:ph type="body" sz="quarter" idx="18"/>
          </p:nvPr>
        </p:nvSpPr>
        <p:spPr/>
        <p:txBody>
          <a:bodyPr/>
          <a:lstStyle/>
          <a:p>
            <a:r>
              <a:rPr lang="en-AU" dirty="0"/>
              <a:t>Paragraph 3</a:t>
            </a:r>
          </a:p>
        </p:txBody>
      </p:sp>
      <p:sp>
        <p:nvSpPr>
          <p:cNvPr id="9" name="TextBox 8">
            <a:extLst>
              <a:ext uri="{FF2B5EF4-FFF2-40B4-BE49-F238E27FC236}">
                <a16:creationId xmlns:a16="http://schemas.microsoft.com/office/drawing/2014/main" id="{115ACE0E-1FC5-D617-F664-14C4681165F3}"/>
              </a:ext>
            </a:extLst>
          </p:cNvPr>
          <p:cNvSpPr txBox="1"/>
          <p:nvPr/>
        </p:nvSpPr>
        <p:spPr>
          <a:xfrm>
            <a:off x="359999" y="2176410"/>
            <a:ext cx="3288270" cy="4109330"/>
          </a:xfrm>
          <a:prstGeom prst="rect">
            <a:avLst/>
          </a:prstGeom>
          <a:noFill/>
        </p:spPr>
        <p:txBody>
          <a:bodyPr wrap="square">
            <a:spAutoFit/>
          </a:bodyPr>
          <a:lstStyle/>
          <a:p>
            <a:pPr>
              <a:lnSpc>
                <a:spcPct val="150000"/>
              </a:lnSpc>
            </a:pPr>
            <a:r>
              <a:rPr lang="en-AU" sz="1600" i="1" dirty="0">
                <a:latin typeface="Arial"/>
                <a:cs typeface="Arial"/>
              </a:rPr>
              <a:t>You</a:t>
            </a:r>
            <a:r>
              <a:rPr lang="en-AU" sz="1600" dirty="0">
                <a:latin typeface="Arial"/>
                <a:cs typeface="Arial"/>
              </a:rPr>
              <a:t> </a:t>
            </a:r>
            <a:r>
              <a:rPr lang="en-AU" sz="1600" dirty="0">
                <a:solidFill>
                  <a:srgbClr val="7030A0"/>
                </a:solidFill>
                <a:latin typeface="Arial"/>
                <a:cs typeface="Arial"/>
              </a:rPr>
              <a:t>bowed out</a:t>
            </a:r>
            <a:r>
              <a:rPr lang="en-AU" sz="1600" dirty="0">
                <a:latin typeface="Arial"/>
                <a:cs typeface="Arial"/>
              </a:rPr>
              <a:t> on Christmas Day. We all thought that was </a:t>
            </a:r>
            <a:r>
              <a:rPr lang="en-AU" sz="1600" dirty="0" err="1">
                <a:solidFill>
                  <a:schemeClr val="tx2"/>
                </a:solidFill>
                <a:highlight>
                  <a:srgbClr val="00FF00"/>
                </a:highlight>
                <a:latin typeface="Arial"/>
                <a:cs typeface="Arial"/>
              </a:rPr>
              <a:t>kinda</a:t>
            </a:r>
            <a:r>
              <a:rPr lang="en-AU" sz="1600" dirty="0">
                <a:solidFill>
                  <a:schemeClr val="tx2"/>
                </a:solidFill>
                <a:latin typeface="Arial"/>
                <a:cs typeface="Arial"/>
              </a:rPr>
              <a:t> perfect</a:t>
            </a:r>
            <a:r>
              <a:rPr lang="en-AU" sz="1600" dirty="0">
                <a:latin typeface="Arial"/>
                <a:cs typeface="Arial"/>
              </a:rPr>
              <a:t>. The memorial was </a:t>
            </a:r>
            <a:r>
              <a:rPr lang="en-AU" sz="1600" dirty="0">
                <a:highlight>
                  <a:srgbClr val="C0C0C0"/>
                </a:highlight>
                <a:latin typeface="Arial"/>
                <a:cs typeface="Arial"/>
              </a:rPr>
              <a:t>beautiful and true.</a:t>
            </a:r>
            <a:r>
              <a:rPr lang="en-AU" sz="1600" dirty="0">
                <a:latin typeface="Arial"/>
                <a:cs typeface="Arial"/>
              </a:rPr>
              <a:t> Lakeview Chapel, Albany creek Memorial Park. </a:t>
            </a:r>
            <a:r>
              <a:rPr lang="en-AU" sz="1600" i="1" u="sng" dirty="0">
                <a:solidFill>
                  <a:schemeClr val="tx2"/>
                </a:solidFill>
                <a:latin typeface="Arial"/>
                <a:cs typeface="Arial"/>
              </a:rPr>
              <a:t>You</a:t>
            </a:r>
            <a:r>
              <a:rPr lang="en-AU" sz="1600" u="sng" dirty="0">
                <a:solidFill>
                  <a:schemeClr val="tx2"/>
                </a:solidFill>
                <a:latin typeface="Arial"/>
                <a:cs typeface="Arial"/>
              </a:rPr>
              <a:t> were so loved </a:t>
            </a:r>
            <a:r>
              <a:rPr lang="en-AU" sz="1600" u="sng" dirty="0">
                <a:highlight>
                  <a:srgbClr val="00FFFF"/>
                </a:highlight>
                <a:latin typeface="Arial"/>
                <a:cs typeface="Arial"/>
              </a:rPr>
              <a:t>Kath.</a:t>
            </a:r>
            <a:r>
              <a:rPr lang="en-AU" sz="1600" u="sng" dirty="0">
                <a:latin typeface="Arial"/>
                <a:cs typeface="Arial"/>
              </a:rPr>
              <a:t> You must have done it right. Life. I mean.</a:t>
            </a:r>
            <a:r>
              <a:rPr lang="en-AU" sz="1600" dirty="0">
                <a:latin typeface="Arial"/>
                <a:cs typeface="Arial"/>
              </a:rPr>
              <a:t> You </a:t>
            </a:r>
            <a:r>
              <a:rPr lang="en-AU" sz="1600" dirty="0">
                <a:solidFill>
                  <a:schemeClr val="accent2"/>
                </a:solidFill>
                <a:latin typeface="Arial"/>
                <a:cs typeface="Arial"/>
              </a:rPr>
              <a:t>must have known </a:t>
            </a:r>
            <a:r>
              <a:rPr lang="en-AU" sz="1600" dirty="0">
                <a:latin typeface="Arial"/>
                <a:cs typeface="Arial"/>
              </a:rPr>
              <a:t>the point of it all: live a life </a:t>
            </a:r>
            <a:r>
              <a:rPr lang="en-AU" sz="1600" dirty="0">
                <a:highlight>
                  <a:srgbClr val="C0C0C0"/>
                </a:highlight>
                <a:latin typeface="Arial"/>
                <a:cs typeface="Arial"/>
              </a:rPr>
              <a:t>so full and selfless</a:t>
            </a:r>
            <a:r>
              <a:rPr lang="en-AU" sz="1600" dirty="0">
                <a:latin typeface="Arial"/>
                <a:cs typeface="Arial"/>
              </a:rPr>
              <a:t> that latecomers struggle to find a seat at your funeral.</a:t>
            </a:r>
            <a:endParaRPr lang="en-AU" sz="1600" dirty="0"/>
          </a:p>
        </p:txBody>
      </p:sp>
      <p:sp>
        <p:nvSpPr>
          <p:cNvPr id="7" name="Text Placeholder 4">
            <a:extLst>
              <a:ext uri="{FF2B5EF4-FFF2-40B4-BE49-F238E27FC236}">
                <a16:creationId xmlns:a16="http://schemas.microsoft.com/office/drawing/2014/main" id="{8520EDD2-CAC9-BDC5-C801-5C76258BDC9F}"/>
              </a:ext>
            </a:extLst>
          </p:cNvPr>
          <p:cNvSpPr txBox="1">
            <a:spLocks/>
          </p:cNvSpPr>
          <p:nvPr/>
        </p:nvSpPr>
        <p:spPr>
          <a:xfrm>
            <a:off x="4209137" y="488286"/>
            <a:ext cx="7606868" cy="5713480"/>
          </a:xfrm>
          <a:prstGeom prst="rect">
            <a:avLst/>
          </a:prstGeom>
          <a:solidFill>
            <a:schemeClr val="bg1"/>
          </a:solidFill>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latin typeface="Arial"/>
                <a:cs typeface="Arial"/>
              </a:rPr>
              <a:t>Annotations:</a:t>
            </a:r>
          </a:p>
          <a:p>
            <a:pPr marL="285750" indent="-285750">
              <a:buFont typeface="Arial" panose="020B0604020202020204" pitchFamily="34" charset="0"/>
              <a:buChar char="•"/>
            </a:pPr>
            <a:r>
              <a:rPr lang="en-US" sz="1600" dirty="0">
                <a:latin typeface="Arial"/>
                <a:cs typeface="Arial"/>
              </a:rPr>
              <a:t>Second person – direct address</a:t>
            </a:r>
            <a:endParaRPr lang="en-US" sz="1600" dirty="0"/>
          </a:p>
          <a:p>
            <a:pPr marL="285750" indent="-285750">
              <a:buFont typeface="Arial" panose="020B0604020202020204" pitchFamily="34" charset="0"/>
              <a:buChar char="•"/>
            </a:pPr>
            <a:r>
              <a:rPr lang="en-US" sz="1600" u="sng" dirty="0">
                <a:latin typeface="Arial"/>
                <a:cs typeface="Arial"/>
              </a:rPr>
              <a:t>Short declarative sentences and sentence fragments</a:t>
            </a:r>
            <a:endParaRPr lang="en-US" sz="1600" u="sng" dirty="0"/>
          </a:p>
          <a:p>
            <a:pPr marL="285750" indent="-285750">
              <a:buFont typeface="Arial" panose="020B0604020202020204" pitchFamily="34" charset="0"/>
              <a:buChar char="•"/>
            </a:pPr>
            <a:r>
              <a:rPr lang="en-US" sz="1600" dirty="0">
                <a:solidFill>
                  <a:srgbClr val="7030A0"/>
                </a:solidFill>
                <a:latin typeface="Arial"/>
                <a:cs typeface="Arial"/>
              </a:rPr>
              <a:t>Euphemism</a:t>
            </a:r>
            <a:endParaRPr lang="en-US" sz="1600" dirty="0">
              <a:solidFill>
                <a:srgbClr val="7030A0"/>
              </a:solidFill>
            </a:endParaRPr>
          </a:p>
          <a:p>
            <a:pPr marL="285750" indent="-285750">
              <a:buFont typeface="Arial" panose="020B0604020202020204" pitchFamily="34" charset="0"/>
              <a:buChar char="•"/>
            </a:pPr>
            <a:r>
              <a:rPr lang="en-US" sz="1600" dirty="0">
                <a:highlight>
                  <a:srgbClr val="00FFFF"/>
                </a:highlight>
                <a:latin typeface="Arial"/>
                <a:cs typeface="Arial"/>
              </a:rPr>
              <a:t>Vocative</a:t>
            </a:r>
            <a:endParaRPr lang="en-US" sz="1600" dirty="0">
              <a:highlight>
                <a:srgbClr val="00FFFF"/>
              </a:highlight>
            </a:endParaRPr>
          </a:p>
          <a:p>
            <a:pPr marL="285750" indent="-285750">
              <a:buFont typeface="Arial" panose="020B0604020202020204" pitchFamily="34" charset="0"/>
              <a:buChar char="•"/>
            </a:pPr>
            <a:r>
              <a:rPr lang="en-US" sz="1600" dirty="0">
                <a:highlight>
                  <a:srgbClr val="C0C0C0"/>
                </a:highlight>
                <a:latin typeface="Arial"/>
                <a:cs typeface="Arial"/>
              </a:rPr>
              <a:t>Evaluative adjectives</a:t>
            </a:r>
            <a:endParaRPr lang="en-US" sz="1600" dirty="0">
              <a:highlight>
                <a:srgbClr val="C0C0C0"/>
              </a:highlight>
            </a:endParaRPr>
          </a:p>
          <a:p>
            <a:pPr marL="285750" indent="-285750">
              <a:buFont typeface="Arial" panose="020B0604020202020204" pitchFamily="34" charset="0"/>
              <a:buChar char="•"/>
            </a:pPr>
            <a:r>
              <a:rPr lang="en-US" sz="1600" dirty="0">
                <a:highlight>
                  <a:srgbClr val="00FF00"/>
                </a:highlight>
                <a:latin typeface="Arial"/>
                <a:cs typeface="Arial"/>
              </a:rPr>
              <a:t>Colloquial vocabulary</a:t>
            </a:r>
            <a:endParaRPr lang="en-US" sz="1600" dirty="0">
              <a:highlight>
                <a:srgbClr val="00FF00"/>
              </a:highlight>
            </a:endParaRPr>
          </a:p>
          <a:p>
            <a:pPr marL="285750" indent="-285750">
              <a:buFont typeface="Arial" panose="020B0604020202020204" pitchFamily="34" charset="0"/>
              <a:buChar char="•"/>
            </a:pPr>
            <a:r>
              <a:rPr lang="en-US" sz="1600" dirty="0">
                <a:solidFill>
                  <a:schemeClr val="accent2"/>
                </a:solidFill>
                <a:latin typeface="Arial"/>
                <a:cs typeface="Arial"/>
              </a:rPr>
              <a:t>High modality (certainty)</a:t>
            </a:r>
          </a:p>
          <a:p>
            <a:pPr marL="285750" indent="-285750">
              <a:buFont typeface="Arial" panose="020B0604020202020204" pitchFamily="34" charset="0"/>
              <a:buChar char="•"/>
            </a:pPr>
            <a:r>
              <a:rPr lang="en-US" sz="1600" b="1" dirty="0">
                <a:latin typeface="Arial"/>
                <a:cs typeface="Arial"/>
              </a:rPr>
              <a:t>Tenor</a:t>
            </a:r>
            <a:r>
              <a:rPr lang="en-US" sz="1600" dirty="0">
                <a:latin typeface="Arial"/>
                <a:cs typeface="Arial"/>
              </a:rPr>
              <a:t> – </a:t>
            </a:r>
            <a:r>
              <a:rPr lang="en-AU" sz="1600" dirty="0">
                <a:latin typeface="Arial"/>
                <a:cs typeface="Arial"/>
              </a:rPr>
              <a:t>is deeply personal and reflective, conveying a sense of love, loss, and admiration for Kath.</a:t>
            </a:r>
          </a:p>
          <a:p>
            <a:pPr marL="285750" indent="-285750">
              <a:buFont typeface="Arial" panose="020B0604020202020204" pitchFamily="34" charset="0"/>
              <a:buChar char="•"/>
            </a:pPr>
            <a:r>
              <a:rPr lang="en-AU" sz="1600" b="1" dirty="0">
                <a:solidFill>
                  <a:schemeClr val="tx2"/>
                </a:solidFill>
                <a:latin typeface="Arial"/>
                <a:cs typeface="Arial"/>
              </a:rPr>
              <a:t>Register</a:t>
            </a:r>
            <a:r>
              <a:rPr lang="en-AU" sz="1600" dirty="0">
                <a:latin typeface="Arial"/>
                <a:cs typeface="Arial"/>
              </a:rPr>
              <a:t> – is informal yet reverent (respectful), as it combines conversational language with a touching tribute</a:t>
            </a:r>
          </a:p>
        </p:txBody>
      </p:sp>
      <p:sp>
        <p:nvSpPr>
          <p:cNvPr id="2" name="Slide Number Placeholder 1">
            <a:extLst>
              <a:ext uri="{FF2B5EF4-FFF2-40B4-BE49-F238E27FC236}">
                <a16:creationId xmlns:a16="http://schemas.microsoft.com/office/drawing/2014/main" id="{9962D756-604F-3CB2-C472-3C8B317EFE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294744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B85EB-98FF-C61E-AD95-CE4391877FD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79ABB88-2B25-02D2-F232-14E20D57C2DD}"/>
              </a:ext>
            </a:extLst>
          </p:cNvPr>
          <p:cNvSpPr>
            <a:spLocks noGrp="1"/>
          </p:cNvSpPr>
          <p:nvPr>
            <p:ph type="ctrTitle"/>
          </p:nvPr>
        </p:nvSpPr>
        <p:spPr>
          <a:xfrm>
            <a:off x="540000" y="3640560"/>
            <a:ext cx="5142344" cy="2033997"/>
          </a:xfrm>
        </p:spPr>
        <p:txBody>
          <a:bodyPr/>
          <a:lstStyle/>
          <a:p>
            <a:r>
              <a:rPr lang="en-AU" dirty="0">
                <a:latin typeface="+mj-lt"/>
              </a:rPr>
              <a:t>Phase 3a, sequence</a:t>
            </a:r>
            <a:r>
              <a:rPr lang="en-AU" dirty="0"/>
              <a:t> 9</a:t>
            </a:r>
            <a:r>
              <a:rPr lang="en-AU" dirty="0">
                <a:latin typeface="+mj-lt"/>
              </a:rPr>
              <a:t> – </a:t>
            </a:r>
            <a:r>
              <a:rPr lang="en-AU" dirty="0"/>
              <a:t>developing an understanding of symbols in the core text</a:t>
            </a:r>
            <a:endParaRPr lang="en-AU" dirty="0">
              <a:latin typeface="+mj-lt"/>
            </a:endParaRPr>
          </a:p>
        </p:txBody>
      </p:sp>
      <p:pic>
        <p:nvPicPr>
          <p:cNvPr id="11" name="Picture Placeholder 4">
            <a:extLst>
              <a:ext uri="{FF2B5EF4-FFF2-40B4-BE49-F238E27FC236}">
                <a16:creationId xmlns:a16="http://schemas.microsoft.com/office/drawing/2014/main" id="{43DD3E55-8502-2B69-FF46-F06E201DB872}"/>
              </a:ext>
              <a:ext uri="{C183D7F6-B498-43B3-948B-1728B52AA6E4}">
                <adec:decorative xmlns:adec="http://schemas.microsoft.com/office/drawing/2017/decorative" val="1"/>
              </a:ext>
            </a:extLst>
          </p:cNvPr>
          <p:cNvPicPr>
            <a:picLocks noChangeAspect="1"/>
          </p:cNvPicPr>
          <p:nvPr/>
        </p:nvPicPr>
        <p:blipFill>
          <a:blip r:embed="rId3"/>
          <a:srcRect t="94" b="94"/>
          <a:stretch/>
        </p:blipFill>
        <p:spPr>
          <a:xfrm>
            <a:off x="7128000" y="0"/>
            <a:ext cx="5064000" cy="6858000"/>
          </a:xfrm>
          <a:prstGeom prst="rect">
            <a:avLst/>
          </a:prstGeom>
        </p:spPr>
      </p:pic>
      <p:sp>
        <p:nvSpPr>
          <p:cNvPr id="12" name="Text Placeholder 5">
            <a:extLst>
              <a:ext uri="{FF2B5EF4-FFF2-40B4-BE49-F238E27FC236}">
                <a16:creationId xmlns:a16="http://schemas.microsoft.com/office/drawing/2014/main" id="{83269FCA-B84D-6C5B-4563-C7842678FA84}"/>
              </a:ext>
              <a:ext uri="{C183D7F6-B498-43B3-948B-1728B52AA6E4}">
                <adec:decorative xmlns:adec="http://schemas.microsoft.com/office/drawing/2017/decorative" val="1"/>
              </a:ext>
            </a:extLst>
          </p:cNvPr>
          <p:cNvSpPr txBox="1">
            <a:spLocks/>
          </p:cNvSpPr>
          <p:nvPr/>
        </p:nvSpPr>
        <p:spPr>
          <a:xfrm>
            <a:off x="8829040" y="6348091"/>
            <a:ext cx="3207302" cy="360000"/>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latin typeface="Arial"/>
                <a:cs typeface="Arial"/>
                <a:hlinkClick r:id="rId4"/>
              </a:rPr>
              <a:t>Type Writer photo</a:t>
            </a:r>
            <a:r>
              <a:rPr lang="en-US" sz="1100" dirty="0">
                <a:latin typeface="Arial"/>
                <a:cs typeface="Arial"/>
              </a:rPr>
              <a:t> </a:t>
            </a:r>
            <a:r>
              <a:rPr lang="en-US" sz="1100" dirty="0">
                <a:solidFill>
                  <a:schemeClr val="tx1"/>
                </a:solidFill>
                <a:latin typeface="Arial"/>
                <a:cs typeface="Arial"/>
              </a:rPr>
              <a:t>by Marcus Winkler </a:t>
            </a:r>
            <a:r>
              <a:rPr lang="en-US" sz="1100" dirty="0" err="1">
                <a:latin typeface="Arial"/>
                <a:cs typeface="Arial"/>
                <a:hlinkClick r:id="rId5"/>
              </a:rPr>
              <a:t>Unsplash</a:t>
            </a:r>
            <a:endParaRPr lang="en-US" sz="1100" dirty="0">
              <a:latin typeface="Arial"/>
              <a:cs typeface="Arial"/>
            </a:endParaRPr>
          </a:p>
        </p:txBody>
      </p:sp>
    </p:spTree>
    <p:extLst>
      <p:ext uri="{BB962C8B-B14F-4D97-AF65-F5344CB8AC3E}">
        <p14:creationId xmlns:p14="http://schemas.microsoft.com/office/powerpoint/2010/main" val="311289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EDC4EE9-7E4E-894C-3A5B-4CD2E62BD514}"/>
              </a:ext>
            </a:extLst>
          </p:cNvPr>
          <p:cNvSpPr>
            <a:spLocks noGrp="1"/>
          </p:cNvSpPr>
          <p:nvPr>
            <p:ph type="title"/>
          </p:nvPr>
        </p:nvSpPr>
        <p:spPr/>
        <p:txBody>
          <a:bodyPr/>
          <a:lstStyle/>
          <a:p>
            <a:r>
              <a:rPr lang="en-AU"/>
              <a:t>Symbolism</a:t>
            </a:r>
          </a:p>
        </p:txBody>
      </p:sp>
      <p:sp>
        <p:nvSpPr>
          <p:cNvPr id="2" name="Text Placeholder 1">
            <a:extLst>
              <a:ext uri="{FF2B5EF4-FFF2-40B4-BE49-F238E27FC236}">
                <a16:creationId xmlns:a16="http://schemas.microsoft.com/office/drawing/2014/main" id="{C45D392A-FD78-4F89-0ACD-D977D0DB2EEC}"/>
              </a:ext>
            </a:extLst>
          </p:cNvPr>
          <p:cNvSpPr>
            <a:spLocks noGrp="1"/>
          </p:cNvSpPr>
          <p:nvPr>
            <p:ph type="body" sz="quarter" idx="18"/>
          </p:nvPr>
        </p:nvSpPr>
        <p:spPr/>
        <p:txBody>
          <a:bodyPr/>
          <a:lstStyle/>
          <a:p>
            <a:r>
              <a:rPr lang="en-AU" dirty="0"/>
              <a:t>Definition</a:t>
            </a:r>
          </a:p>
        </p:txBody>
      </p:sp>
      <p:sp>
        <p:nvSpPr>
          <p:cNvPr id="22" name="Content Placeholder 9">
            <a:extLst>
              <a:ext uri="{FF2B5EF4-FFF2-40B4-BE49-F238E27FC236}">
                <a16:creationId xmlns:a16="http://schemas.microsoft.com/office/drawing/2014/main" id="{546737F2-E01C-C0C6-2A2B-2DE46F55C470}"/>
              </a:ext>
            </a:extLst>
          </p:cNvPr>
          <p:cNvSpPr txBox="1">
            <a:spLocks/>
          </p:cNvSpPr>
          <p:nvPr/>
        </p:nvSpPr>
        <p:spPr>
          <a:xfrm>
            <a:off x="359999" y="1675965"/>
            <a:ext cx="6759257" cy="120194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What is symbolism? </a:t>
            </a:r>
          </a:p>
          <a:p>
            <a:r>
              <a:rPr lang="en-AU" dirty="0"/>
              <a:t>Share some examples.</a:t>
            </a:r>
          </a:p>
        </p:txBody>
      </p:sp>
      <p:sp>
        <p:nvSpPr>
          <p:cNvPr id="4" name="TextBox 3">
            <a:extLst>
              <a:ext uri="{FF2B5EF4-FFF2-40B4-BE49-F238E27FC236}">
                <a16:creationId xmlns:a16="http://schemas.microsoft.com/office/drawing/2014/main" id="{E3554E5F-CDEB-012E-CCA5-94EAF3B6EA66}"/>
              </a:ext>
            </a:extLst>
          </p:cNvPr>
          <p:cNvSpPr txBox="1"/>
          <p:nvPr/>
        </p:nvSpPr>
        <p:spPr>
          <a:xfrm>
            <a:off x="359998" y="3362715"/>
            <a:ext cx="11097994" cy="2512765"/>
          </a:xfrm>
          <a:prstGeom prst="rect">
            <a:avLst/>
          </a:prstGeom>
          <a:solidFill>
            <a:schemeClr val="accent4"/>
          </a:solidFill>
        </p:spPr>
        <p:txBody>
          <a:bodyPr wrap="square" lIns="288000" rIns="288000" anchor="ctr" anchorCtr="1">
            <a:noAutofit/>
          </a:bodyPr>
          <a:lstStyle/>
          <a:p>
            <a:pPr>
              <a:lnSpc>
                <a:spcPct val="150000"/>
              </a:lnSpc>
            </a:pPr>
            <a:r>
              <a:rPr lang="en-AU" sz="1800" dirty="0"/>
              <a:t>An object, character or entity that can be understood to represent a larger idea, action or feeling. Depending on context, audience and purpose, symbols can have commonly agreed or reinforced associations, or they can be dynamic. Symbols can operate within texts, or they can serve as meaning-making devices of language in the real world. (NESA 2022).</a:t>
            </a:r>
          </a:p>
        </p:txBody>
      </p:sp>
      <p:pic>
        <p:nvPicPr>
          <p:cNvPr id="15" name="Graphic 14">
            <a:extLst>
              <a:ext uri="{FF2B5EF4-FFF2-40B4-BE49-F238E27FC236}">
                <a16:creationId xmlns:a16="http://schemas.microsoft.com/office/drawing/2014/main" id="{FEE857EC-5549-E7AD-6084-7C63E2E5A87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2257" y="1264149"/>
            <a:ext cx="1721740" cy="1721740"/>
          </a:xfrm>
          <a:prstGeom prst="rect">
            <a:avLst/>
          </a:prstGeom>
        </p:spPr>
      </p:pic>
      <p:pic>
        <p:nvPicPr>
          <p:cNvPr id="17" name="Graphic 16">
            <a:extLst>
              <a:ext uri="{FF2B5EF4-FFF2-40B4-BE49-F238E27FC236}">
                <a16:creationId xmlns:a16="http://schemas.microsoft.com/office/drawing/2014/main" id="{C55AF2B7-0360-5A9C-C0A8-DCE9E08840FC}"/>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66099" y="982520"/>
            <a:ext cx="1867728" cy="1867728"/>
          </a:xfrm>
          <a:prstGeom prst="rect">
            <a:avLst/>
          </a:prstGeom>
        </p:spPr>
      </p:pic>
      <p:pic>
        <p:nvPicPr>
          <p:cNvPr id="19" name="Graphic 18">
            <a:extLst>
              <a:ext uri="{FF2B5EF4-FFF2-40B4-BE49-F238E27FC236}">
                <a16:creationId xmlns:a16="http://schemas.microsoft.com/office/drawing/2014/main" id="{70BADBE6-A87B-DC91-1198-91887A81878B}"/>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24311" y="257291"/>
            <a:ext cx="1867728" cy="1867728"/>
          </a:xfrm>
          <a:prstGeom prst="rect">
            <a:avLst/>
          </a:prstGeom>
        </p:spPr>
      </p:pic>
      <p:pic>
        <p:nvPicPr>
          <p:cNvPr id="21" name="Graphic 20">
            <a:extLst>
              <a:ext uri="{FF2B5EF4-FFF2-40B4-BE49-F238E27FC236}">
                <a16:creationId xmlns:a16="http://schemas.microsoft.com/office/drawing/2014/main" id="{B66CD207-20D6-D822-74D9-3F48856EBCCD}"/>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68345" y="294356"/>
            <a:ext cx="1793598" cy="1793598"/>
          </a:xfrm>
          <a:prstGeom prst="rect">
            <a:avLst/>
          </a:prstGeom>
        </p:spPr>
      </p:pic>
      <p:sp>
        <p:nvSpPr>
          <p:cNvPr id="5" name="Slide Number Placeholder 1">
            <a:extLst>
              <a:ext uri="{FF2B5EF4-FFF2-40B4-BE49-F238E27FC236}">
                <a16:creationId xmlns:a16="http://schemas.microsoft.com/office/drawing/2014/main" id="{F77BACBD-F304-762B-5B21-94E47B8338C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360934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DF6A7-7C56-1846-89B6-EA7EB21B04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486011-0CE8-7904-6EB9-6160BA81F28D}"/>
              </a:ext>
            </a:extLst>
          </p:cNvPr>
          <p:cNvSpPr>
            <a:spLocks noGrp="1"/>
          </p:cNvSpPr>
          <p:nvPr>
            <p:ph type="ctrTitle"/>
          </p:nvPr>
        </p:nvSpPr>
        <p:spPr>
          <a:xfrm>
            <a:off x="539999" y="2240968"/>
            <a:ext cx="5064001" cy="2033997"/>
          </a:xfrm>
        </p:spPr>
        <p:txBody>
          <a:bodyPr/>
          <a:lstStyle/>
          <a:p>
            <a:r>
              <a:rPr lang="en-AU" dirty="0"/>
              <a:t>Text annotations – ‘Dear Kath’ – Trent Dalton</a:t>
            </a:r>
            <a:endParaRPr lang="en-AU" dirty="0">
              <a:latin typeface="+mj-lt"/>
            </a:endParaRPr>
          </a:p>
        </p:txBody>
      </p:sp>
      <p:sp>
        <p:nvSpPr>
          <p:cNvPr id="11" name="Text Placeholder 10">
            <a:extLst>
              <a:ext uri="{FF2B5EF4-FFF2-40B4-BE49-F238E27FC236}">
                <a16:creationId xmlns:a16="http://schemas.microsoft.com/office/drawing/2014/main" id="{C0F5E21E-791D-E460-E4DD-5748F70C05E5}"/>
              </a:ext>
            </a:extLst>
          </p:cNvPr>
          <p:cNvSpPr>
            <a:spLocks noGrp="1"/>
          </p:cNvSpPr>
          <p:nvPr>
            <p:ph type="body" sz="quarter" idx="10"/>
          </p:nvPr>
        </p:nvSpPr>
        <p:spPr/>
        <p:txBody>
          <a:bodyPr/>
          <a:lstStyle/>
          <a:p>
            <a:r>
              <a:rPr lang="en-AU" dirty="0"/>
              <a:t>Stage 6 Standard –11.1</a:t>
            </a:r>
          </a:p>
        </p:txBody>
      </p:sp>
      <p:sp>
        <p:nvSpPr>
          <p:cNvPr id="8" name="Text Placeholder 7">
            <a:extLst>
              <a:ext uri="{FF2B5EF4-FFF2-40B4-BE49-F238E27FC236}">
                <a16:creationId xmlns:a16="http://schemas.microsoft.com/office/drawing/2014/main" id="{ED19324D-00C7-7AA2-3BCD-DD8187DEAF9D}"/>
              </a:ext>
            </a:extLst>
          </p:cNvPr>
          <p:cNvSpPr>
            <a:spLocks noGrp="1"/>
          </p:cNvSpPr>
          <p:nvPr>
            <p:ph type="body" sz="quarter" idx="14"/>
          </p:nvPr>
        </p:nvSpPr>
        <p:spPr>
          <a:xfrm>
            <a:off x="540001" y="5327998"/>
            <a:ext cx="5652982" cy="792000"/>
          </a:xfrm>
        </p:spPr>
        <p:txBody>
          <a:bodyPr/>
          <a:lstStyle/>
          <a:p>
            <a:r>
              <a:rPr lang="en-AU" b="1" dirty="0"/>
              <a:t>‘Reading to write: Transition to English Standard’ – Year 11, Term 1</a:t>
            </a:r>
          </a:p>
        </p:txBody>
      </p:sp>
      <p:pic>
        <p:nvPicPr>
          <p:cNvPr id="7" name="Picture Placeholder 4">
            <a:extLst>
              <a:ext uri="{FF2B5EF4-FFF2-40B4-BE49-F238E27FC236}">
                <a16:creationId xmlns:a16="http://schemas.microsoft.com/office/drawing/2014/main" id="{63E10A2C-BA3C-903F-94FA-7407C75ED4A1}"/>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t="94" b="94"/>
          <a:stretch/>
        </p:blipFill>
        <p:spPr>
          <a:prstGeom prst="rect">
            <a:avLst/>
          </a:prstGeom>
        </p:spPr>
      </p:pic>
      <p:sp>
        <p:nvSpPr>
          <p:cNvPr id="9" name="Text Placeholder 5">
            <a:extLst>
              <a:ext uri="{FF2B5EF4-FFF2-40B4-BE49-F238E27FC236}">
                <a16:creationId xmlns:a16="http://schemas.microsoft.com/office/drawing/2014/main" id="{566F76C8-C12F-E1B0-4D6F-60BFC31EC138}"/>
              </a:ext>
              <a:ext uri="{C183D7F6-B498-43B3-948B-1728B52AA6E4}">
                <adec:decorative xmlns:adec="http://schemas.microsoft.com/office/drawing/2017/decorative" val="1"/>
              </a:ext>
            </a:extLst>
          </p:cNvPr>
          <p:cNvSpPr txBox="1">
            <a:spLocks/>
          </p:cNvSpPr>
          <p:nvPr/>
        </p:nvSpPr>
        <p:spPr>
          <a:xfrm>
            <a:off x="8829040" y="6348091"/>
            <a:ext cx="3207302" cy="360000"/>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latin typeface="Arial"/>
                <a:cs typeface="Arial"/>
                <a:hlinkClick r:id="rId4"/>
              </a:rPr>
              <a:t>Type Writer photo</a:t>
            </a:r>
            <a:r>
              <a:rPr lang="en-US" sz="1100" dirty="0">
                <a:latin typeface="Arial"/>
                <a:cs typeface="Arial"/>
              </a:rPr>
              <a:t> </a:t>
            </a:r>
            <a:r>
              <a:rPr lang="en-US" sz="1100" dirty="0">
                <a:solidFill>
                  <a:schemeClr val="tx1"/>
                </a:solidFill>
                <a:latin typeface="Arial"/>
                <a:cs typeface="Arial"/>
              </a:rPr>
              <a:t>by Marcus Winkler </a:t>
            </a:r>
            <a:r>
              <a:rPr lang="en-US" sz="1100" dirty="0" err="1">
                <a:latin typeface="Arial"/>
                <a:cs typeface="Arial"/>
                <a:hlinkClick r:id="rId5"/>
              </a:rPr>
              <a:t>Unsplash</a:t>
            </a:r>
            <a:endParaRPr lang="en-US" sz="1100" dirty="0">
              <a:latin typeface="Arial"/>
              <a:cs typeface="Arial"/>
            </a:endParaRPr>
          </a:p>
        </p:txBody>
      </p:sp>
    </p:spTree>
    <p:extLst>
      <p:ext uri="{BB962C8B-B14F-4D97-AF65-F5344CB8AC3E}">
        <p14:creationId xmlns:p14="http://schemas.microsoft.com/office/powerpoint/2010/main" val="237717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190F1-EB91-5954-792E-446724BC70D7}"/>
              </a:ext>
            </a:extLst>
          </p:cNvPr>
          <p:cNvSpPr>
            <a:spLocks noGrp="1"/>
          </p:cNvSpPr>
          <p:nvPr>
            <p:ph type="title"/>
          </p:nvPr>
        </p:nvSpPr>
        <p:spPr/>
        <p:txBody>
          <a:bodyPr/>
          <a:lstStyle/>
          <a:p>
            <a:r>
              <a:rPr lang="en-AU" dirty="0"/>
              <a:t>Discussion</a:t>
            </a:r>
          </a:p>
        </p:txBody>
      </p:sp>
      <p:sp>
        <p:nvSpPr>
          <p:cNvPr id="5" name="Text Placeholder 4">
            <a:extLst>
              <a:ext uri="{FF2B5EF4-FFF2-40B4-BE49-F238E27FC236}">
                <a16:creationId xmlns:a16="http://schemas.microsoft.com/office/drawing/2014/main" id="{283FB4C9-689B-9AFE-9497-32360C3FC1C8}"/>
              </a:ext>
            </a:extLst>
          </p:cNvPr>
          <p:cNvSpPr>
            <a:spLocks noGrp="1"/>
          </p:cNvSpPr>
          <p:nvPr>
            <p:ph type="body" sz="quarter" idx="18"/>
          </p:nvPr>
        </p:nvSpPr>
        <p:spPr/>
        <p:txBody>
          <a:bodyPr/>
          <a:lstStyle/>
          <a:p>
            <a:r>
              <a:rPr lang="en-AU" dirty="0"/>
              <a:t>Computer versus typewriter</a:t>
            </a:r>
          </a:p>
        </p:txBody>
      </p:sp>
      <p:sp>
        <p:nvSpPr>
          <p:cNvPr id="10" name="Content Placeholder 2">
            <a:extLst>
              <a:ext uri="{FF2B5EF4-FFF2-40B4-BE49-F238E27FC236}">
                <a16:creationId xmlns:a16="http://schemas.microsoft.com/office/drawing/2014/main" id="{C70CE407-6009-779B-B926-8199F530DA09}"/>
              </a:ext>
            </a:extLst>
          </p:cNvPr>
          <p:cNvSpPr txBox="1">
            <a:spLocks/>
          </p:cNvSpPr>
          <p:nvPr/>
        </p:nvSpPr>
        <p:spPr>
          <a:xfrm>
            <a:off x="360000" y="1894078"/>
            <a:ext cx="11275273" cy="1534922"/>
          </a:xfrm>
          <a:prstGeom prst="rect">
            <a:avLst/>
          </a:prstGeom>
          <a:solidFill>
            <a:schemeClr val="accent4"/>
          </a:solidFill>
        </p:spPr>
        <p:txBody>
          <a:bodyPr lIns="1980000" anchor="ctr" anchorCtr="0"/>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800" dirty="0"/>
              <a:t>How is a typewriter different from a modern computer? </a:t>
            </a:r>
          </a:p>
        </p:txBody>
      </p:sp>
      <p:sp>
        <p:nvSpPr>
          <p:cNvPr id="13" name="Content Placeholder 2">
            <a:extLst>
              <a:ext uri="{FF2B5EF4-FFF2-40B4-BE49-F238E27FC236}">
                <a16:creationId xmlns:a16="http://schemas.microsoft.com/office/drawing/2014/main" id="{21F761FF-2525-8B75-B3D7-98C3D0AA60BC}"/>
              </a:ext>
            </a:extLst>
          </p:cNvPr>
          <p:cNvSpPr txBox="1">
            <a:spLocks/>
          </p:cNvSpPr>
          <p:nvPr/>
        </p:nvSpPr>
        <p:spPr>
          <a:xfrm>
            <a:off x="360000" y="3545596"/>
            <a:ext cx="11275273" cy="1534922"/>
          </a:xfrm>
          <a:prstGeom prst="rect">
            <a:avLst/>
          </a:prstGeom>
          <a:solidFill>
            <a:schemeClr val="accent4"/>
          </a:solidFill>
        </p:spPr>
        <p:txBody>
          <a:bodyPr lIns="1980000" anchor="ctr" anchorCtr="0"/>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800" dirty="0"/>
              <a:t>What ideas and values might a typewriter represent? </a:t>
            </a:r>
          </a:p>
        </p:txBody>
      </p:sp>
      <p:pic>
        <p:nvPicPr>
          <p:cNvPr id="12" name="Graphic 11">
            <a:extLst>
              <a:ext uri="{FF2B5EF4-FFF2-40B4-BE49-F238E27FC236}">
                <a16:creationId xmlns:a16="http://schemas.microsoft.com/office/drawing/2014/main" id="{7E9D2D24-95FC-5573-7C94-02942710736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894" y="1908074"/>
            <a:ext cx="1393832" cy="1393832"/>
          </a:xfrm>
          <a:prstGeom prst="rect">
            <a:avLst/>
          </a:prstGeom>
        </p:spPr>
      </p:pic>
      <p:pic>
        <p:nvPicPr>
          <p:cNvPr id="11" name="Graphic 10">
            <a:extLst>
              <a:ext uri="{FF2B5EF4-FFF2-40B4-BE49-F238E27FC236}">
                <a16:creationId xmlns:a16="http://schemas.microsoft.com/office/drawing/2014/main" id="{CABE2129-C26C-D995-C788-ED5E405E26F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6894" y="3545596"/>
            <a:ext cx="1345467" cy="1345467"/>
          </a:xfrm>
          <a:prstGeom prst="rect">
            <a:avLst/>
          </a:prstGeom>
        </p:spPr>
      </p:pic>
      <p:sp>
        <p:nvSpPr>
          <p:cNvPr id="4" name="Slide Number Placeholder 3">
            <a:extLst>
              <a:ext uri="{FF2B5EF4-FFF2-40B4-BE49-F238E27FC236}">
                <a16:creationId xmlns:a16="http://schemas.microsoft.com/office/drawing/2014/main" id="{325D751C-2A9A-BB22-2EB6-C590163F538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142529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0B581-7213-7085-F2C4-512820A6FF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482B217-1F4A-561D-4721-C7504A67F9B1}"/>
              </a:ext>
            </a:extLst>
          </p:cNvPr>
          <p:cNvSpPr>
            <a:spLocks noGrp="1"/>
          </p:cNvSpPr>
          <p:nvPr>
            <p:ph type="title"/>
          </p:nvPr>
        </p:nvSpPr>
        <p:spPr/>
        <p:txBody>
          <a:bodyPr/>
          <a:lstStyle/>
          <a:p>
            <a:r>
              <a:rPr lang="en-AU" dirty="0"/>
              <a:t>Dear Kath </a:t>
            </a:r>
            <a:r>
              <a:rPr lang="en-AU" dirty="0">
                <a:solidFill>
                  <a:schemeClr val="bg1"/>
                </a:solidFill>
              </a:rPr>
              <a:t>(4)</a:t>
            </a:r>
          </a:p>
        </p:txBody>
      </p:sp>
      <p:sp>
        <p:nvSpPr>
          <p:cNvPr id="4" name="Text Placeholder 3">
            <a:extLst>
              <a:ext uri="{FF2B5EF4-FFF2-40B4-BE49-F238E27FC236}">
                <a16:creationId xmlns:a16="http://schemas.microsoft.com/office/drawing/2014/main" id="{74257B4B-A413-40AB-0E83-B28D90021A49}"/>
              </a:ext>
            </a:extLst>
          </p:cNvPr>
          <p:cNvSpPr>
            <a:spLocks noGrp="1"/>
          </p:cNvSpPr>
          <p:nvPr>
            <p:ph type="body" sz="quarter" idx="18"/>
          </p:nvPr>
        </p:nvSpPr>
        <p:spPr/>
        <p:txBody>
          <a:bodyPr/>
          <a:lstStyle/>
          <a:p>
            <a:r>
              <a:rPr lang="en-AU" dirty="0"/>
              <a:t>Symbolism and repetition </a:t>
            </a:r>
          </a:p>
        </p:txBody>
      </p:sp>
      <p:sp>
        <p:nvSpPr>
          <p:cNvPr id="9" name="Text Placeholder 4">
            <a:extLst>
              <a:ext uri="{FF2B5EF4-FFF2-40B4-BE49-F238E27FC236}">
                <a16:creationId xmlns:a16="http://schemas.microsoft.com/office/drawing/2014/main" id="{B7585359-84AF-659E-EA3A-E6402DFF7760}"/>
              </a:ext>
            </a:extLst>
          </p:cNvPr>
          <p:cNvSpPr txBox="1">
            <a:spLocks/>
          </p:cNvSpPr>
          <p:nvPr/>
        </p:nvSpPr>
        <p:spPr>
          <a:xfrm>
            <a:off x="360001" y="1533718"/>
            <a:ext cx="4893134"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Greg spoke of you and your beloved </a:t>
            </a:r>
            <a:r>
              <a:rPr lang="en-AU" sz="1800" dirty="0">
                <a:solidFill>
                  <a:srgbClr val="00B050"/>
                </a:solidFill>
              </a:rPr>
              <a:t>Olivetti Studio 44 typewriter</a:t>
            </a:r>
            <a:r>
              <a:rPr lang="en-AU" sz="1800" dirty="0"/>
              <a:t>, the sky-blue one that you’d been tapping away on since the early 1970s, writing fiery letters about </a:t>
            </a:r>
            <a:r>
              <a:rPr lang="en-AU" sz="1800" dirty="0">
                <a:solidFill>
                  <a:schemeClr val="accent2"/>
                </a:solidFill>
              </a:rPr>
              <a:t>women’s rights and human rights and doing life right </a:t>
            </a:r>
            <a:r>
              <a:rPr lang="en-AU" sz="1800" dirty="0"/>
              <a:t>to politicians and principals and popes. He spoke about the letter you wrote to the Catholic Leader in 1970, railing against </a:t>
            </a:r>
            <a:r>
              <a:rPr lang="en-AU" sz="1800" dirty="0">
                <a:hlinkClick r:id="rId3"/>
              </a:rPr>
              <a:t>Canon Law demanding the covering of women’s heads in church</a:t>
            </a:r>
            <a:r>
              <a:rPr lang="en-AU" sz="1800" dirty="0"/>
              <a:t>. </a:t>
            </a:r>
          </a:p>
        </p:txBody>
      </p:sp>
      <p:sp>
        <p:nvSpPr>
          <p:cNvPr id="10" name="Text Placeholder 4">
            <a:extLst>
              <a:ext uri="{FF2B5EF4-FFF2-40B4-BE49-F238E27FC236}">
                <a16:creationId xmlns:a16="http://schemas.microsoft.com/office/drawing/2014/main" id="{02D71771-07B2-0D14-88CB-FBBC73E4C290}"/>
              </a:ext>
            </a:extLst>
          </p:cNvPr>
          <p:cNvSpPr txBox="1">
            <a:spLocks/>
          </p:cNvSpPr>
          <p:nvPr/>
        </p:nvSpPr>
        <p:spPr>
          <a:xfrm>
            <a:off x="5666792" y="1466982"/>
            <a:ext cx="5931159"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Annotations:</a:t>
            </a:r>
          </a:p>
          <a:p>
            <a:pPr marL="285750" indent="-285750" algn="l">
              <a:buFont typeface="Arial" panose="020B0604020202020204" pitchFamily="34" charset="0"/>
              <a:buChar char="•"/>
            </a:pPr>
            <a:r>
              <a:rPr lang="en-US" sz="1800" b="1" dirty="0">
                <a:solidFill>
                  <a:srgbClr val="00B050"/>
                </a:solidFill>
              </a:rPr>
              <a:t>Symbolism/Motif </a:t>
            </a:r>
            <a:r>
              <a:rPr lang="en-US" sz="1800" b="1" dirty="0"/>
              <a:t>– </a:t>
            </a:r>
            <a:r>
              <a:rPr lang="en-US" sz="1800" dirty="0"/>
              <a:t>the typewriter is a symbol of connection, reflecting how, through her writing, Kath connected her personal views to wider political and social movements.</a:t>
            </a:r>
          </a:p>
          <a:p>
            <a:pPr marL="285750" indent="-285750" algn="l">
              <a:buFont typeface="Arial" panose="020B0604020202020204" pitchFamily="34" charset="0"/>
              <a:buChar char="•"/>
            </a:pPr>
            <a:r>
              <a:rPr lang="en-US" sz="1800" b="1" dirty="0">
                <a:solidFill>
                  <a:schemeClr val="accent2"/>
                </a:solidFill>
              </a:rPr>
              <a:t>Repetition</a:t>
            </a:r>
            <a:r>
              <a:rPr lang="en-US" sz="1800" dirty="0"/>
              <a:t> </a:t>
            </a:r>
            <a:r>
              <a:rPr lang="en-US" sz="1800" b="1" dirty="0"/>
              <a:t>– </a:t>
            </a:r>
            <a:r>
              <a:rPr lang="en-AU" sz="1800" dirty="0"/>
              <a:t>shows that Kath cared about big issues like human rights, but also about living a good and honest life. This connects her actions in the world to who she was as a person.</a:t>
            </a:r>
          </a:p>
          <a:p>
            <a:pPr marL="285750" indent="-285750" algn="l">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AU" sz="1800" dirty="0"/>
          </a:p>
        </p:txBody>
      </p:sp>
      <p:sp>
        <p:nvSpPr>
          <p:cNvPr id="2" name="Slide Number Placeholder 1">
            <a:extLst>
              <a:ext uri="{FF2B5EF4-FFF2-40B4-BE49-F238E27FC236}">
                <a16:creationId xmlns:a16="http://schemas.microsoft.com/office/drawing/2014/main" id="{D89CA70D-6215-487C-1486-5345643FDA7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423249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042D5-FF88-4C9A-F498-0020A375FC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0F5F81-0F75-B10D-FB9B-6D82B257F1C3}"/>
              </a:ext>
            </a:extLst>
          </p:cNvPr>
          <p:cNvSpPr>
            <a:spLocks noGrp="1"/>
          </p:cNvSpPr>
          <p:nvPr>
            <p:ph type="title"/>
          </p:nvPr>
        </p:nvSpPr>
        <p:spPr/>
        <p:txBody>
          <a:bodyPr/>
          <a:lstStyle/>
          <a:p>
            <a:r>
              <a:rPr lang="en-AU" dirty="0"/>
              <a:t>Dear Kath </a:t>
            </a:r>
            <a:r>
              <a:rPr lang="en-AU" dirty="0">
                <a:solidFill>
                  <a:schemeClr val="bg1"/>
                </a:solidFill>
              </a:rPr>
              <a:t>(5)</a:t>
            </a:r>
          </a:p>
        </p:txBody>
      </p:sp>
      <p:sp>
        <p:nvSpPr>
          <p:cNvPr id="4" name="Text Placeholder 3">
            <a:extLst>
              <a:ext uri="{FF2B5EF4-FFF2-40B4-BE49-F238E27FC236}">
                <a16:creationId xmlns:a16="http://schemas.microsoft.com/office/drawing/2014/main" id="{8DDAAF53-C02A-8598-B382-D8F7D3C1569E}"/>
              </a:ext>
            </a:extLst>
          </p:cNvPr>
          <p:cNvSpPr>
            <a:spLocks noGrp="1"/>
          </p:cNvSpPr>
          <p:nvPr>
            <p:ph type="body" sz="quarter" idx="18"/>
          </p:nvPr>
        </p:nvSpPr>
        <p:spPr/>
        <p:txBody>
          <a:bodyPr/>
          <a:lstStyle/>
          <a:p>
            <a:r>
              <a:rPr lang="en-AU" dirty="0"/>
              <a:t>Juxtaposition and metaphor </a:t>
            </a:r>
          </a:p>
        </p:txBody>
      </p:sp>
      <p:sp>
        <p:nvSpPr>
          <p:cNvPr id="9" name="Text Placeholder 4">
            <a:extLst>
              <a:ext uri="{FF2B5EF4-FFF2-40B4-BE49-F238E27FC236}">
                <a16:creationId xmlns:a16="http://schemas.microsoft.com/office/drawing/2014/main" id="{6AB7D1F9-22A7-BAD4-EF81-D5367102D9EA}"/>
              </a:ext>
            </a:extLst>
          </p:cNvPr>
          <p:cNvSpPr txBox="1">
            <a:spLocks/>
          </p:cNvSpPr>
          <p:nvPr/>
        </p:nvSpPr>
        <p:spPr>
          <a:xfrm>
            <a:off x="360000" y="1567086"/>
            <a:ext cx="5413189"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It really is a beautiful machine, Kath. </a:t>
            </a:r>
            <a:r>
              <a:rPr lang="en-AU" sz="1800" dirty="0">
                <a:solidFill>
                  <a:schemeClr val="accent2"/>
                </a:solidFill>
              </a:rPr>
              <a:t>This machine kills fascists. </a:t>
            </a:r>
            <a:r>
              <a:rPr lang="en-AU" sz="1800" dirty="0"/>
              <a:t>This machine needs no power beyond </a:t>
            </a:r>
            <a:r>
              <a:rPr lang="en-AU" sz="1800" dirty="0">
                <a:solidFill>
                  <a:schemeClr val="tx2"/>
                </a:solidFill>
              </a:rPr>
              <a:t>stories and ideas. </a:t>
            </a:r>
            <a:r>
              <a:rPr lang="en-AU" sz="1800" dirty="0"/>
              <a:t>It carries </a:t>
            </a:r>
            <a:r>
              <a:rPr lang="en-AU" sz="1800" dirty="0">
                <a:solidFill>
                  <a:srgbClr val="00B050"/>
                </a:solidFill>
              </a:rPr>
              <a:t>no emails, no internet connection, no Spotify, </a:t>
            </a:r>
            <a:r>
              <a:rPr lang="en-AU" sz="1800" dirty="0"/>
              <a:t>but it carries </a:t>
            </a:r>
            <a:r>
              <a:rPr lang="en-AU" sz="1800" dirty="0">
                <a:solidFill>
                  <a:schemeClr val="tx2"/>
                </a:solidFill>
              </a:rPr>
              <a:t>my dreams.</a:t>
            </a:r>
          </a:p>
        </p:txBody>
      </p:sp>
      <p:sp>
        <p:nvSpPr>
          <p:cNvPr id="10" name="Text Placeholder 4">
            <a:extLst>
              <a:ext uri="{FF2B5EF4-FFF2-40B4-BE49-F238E27FC236}">
                <a16:creationId xmlns:a16="http://schemas.microsoft.com/office/drawing/2014/main" id="{D959FA1B-E229-E413-322B-670C8BA7AC53}"/>
              </a:ext>
            </a:extLst>
          </p:cNvPr>
          <p:cNvSpPr txBox="1">
            <a:spLocks/>
          </p:cNvSpPr>
          <p:nvPr/>
        </p:nvSpPr>
        <p:spPr>
          <a:xfrm>
            <a:off x="6096000" y="1500350"/>
            <a:ext cx="5413189"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Annotations: symbolism</a:t>
            </a:r>
          </a:p>
          <a:p>
            <a:pPr marL="285750" indent="-285750" algn="l">
              <a:buFont typeface="Arial" panose="020B0604020202020204" pitchFamily="34" charset="0"/>
              <a:buChar char="•"/>
            </a:pPr>
            <a:r>
              <a:rPr lang="en-US" sz="1800" b="1" dirty="0">
                <a:solidFill>
                  <a:schemeClr val="tx2"/>
                </a:solidFill>
              </a:rPr>
              <a:t>Juxtaposition</a:t>
            </a:r>
            <a:r>
              <a:rPr lang="en-US" sz="1800" b="1" dirty="0"/>
              <a:t> –  </a:t>
            </a:r>
            <a:r>
              <a:rPr lang="en-US" sz="1800" dirty="0"/>
              <a:t>the contrast between</a:t>
            </a:r>
            <a:r>
              <a:rPr lang="en-AU" sz="1800" dirty="0"/>
              <a:t> what the </a:t>
            </a:r>
            <a:r>
              <a:rPr lang="en-AU" sz="1800" dirty="0">
                <a:solidFill>
                  <a:srgbClr val="00B050"/>
                </a:solidFill>
              </a:rPr>
              <a:t>typewriter lacks</a:t>
            </a:r>
            <a:r>
              <a:rPr lang="en-AU" sz="1800" dirty="0"/>
              <a:t>—“no emails, no internet connection, no Spotify”—against </a:t>
            </a:r>
            <a:r>
              <a:rPr lang="en-AU" sz="1800" dirty="0">
                <a:solidFill>
                  <a:schemeClr val="tx2"/>
                </a:solidFill>
              </a:rPr>
              <a:t>what it holds</a:t>
            </a:r>
            <a:r>
              <a:rPr lang="en-AU" sz="1800" dirty="0"/>
              <a:t>: his dreams and, by extension, the power of stories and ideas highlights that the act of writing creates deep, authentic connections that go beyond the digital age.</a:t>
            </a:r>
          </a:p>
          <a:p>
            <a:pPr marL="285750" indent="-285750" algn="l">
              <a:buFont typeface="Arial" panose="020B0604020202020204" pitchFamily="34" charset="0"/>
              <a:buChar char="•"/>
            </a:pPr>
            <a:r>
              <a:rPr lang="en-AU" sz="1800" b="1" dirty="0">
                <a:solidFill>
                  <a:schemeClr val="accent2"/>
                </a:solidFill>
              </a:rPr>
              <a:t>Metaphor</a:t>
            </a:r>
            <a:r>
              <a:rPr lang="en-AU" sz="1800" dirty="0"/>
              <a:t> </a:t>
            </a:r>
            <a:r>
              <a:rPr lang="en-US" sz="1800" b="1" dirty="0"/>
              <a:t>– </a:t>
            </a:r>
            <a:r>
              <a:rPr lang="en-US" sz="1800" dirty="0"/>
              <a:t>implies that through sharing ideas and stories, one can confront tyranny and bigotry.</a:t>
            </a:r>
            <a:endParaRPr lang="en-AU" sz="1800" dirty="0"/>
          </a:p>
        </p:txBody>
      </p:sp>
      <p:sp>
        <p:nvSpPr>
          <p:cNvPr id="2" name="Slide Number Placeholder 1">
            <a:extLst>
              <a:ext uri="{FF2B5EF4-FFF2-40B4-BE49-F238E27FC236}">
                <a16:creationId xmlns:a16="http://schemas.microsoft.com/office/drawing/2014/main" id="{694828A2-51A9-2418-B552-A8A24CB5D29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114480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DDEFF-DFEF-D4F8-D851-B5EAB513AA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5D4923D-3B02-9608-DEA7-8AAA2AE4D5FE}"/>
              </a:ext>
            </a:extLst>
          </p:cNvPr>
          <p:cNvSpPr>
            <a:spLocks noGrp="1"/>
          </p:cNvSpPr>
          <p:nvPr>
            <p:ph type="title"/>
          </p:nvPr>
        </p:nvSpPr>
        <p:spPr/>
        <p:txBody>
          <a:bodyPr/>
          <a:lstStyle/>
          <a:p>
            <a:r>
              <a:rPr lang="en-AU" dirty="0"/>
              <a:t>Dear Kath </a:t>
            </a:r>
            <a:r>
              <a:rPr lang="en-AU" dirty="0">
                <a:solidFill>
                  <a:schemeClr val="bg1"/>
                </a:solidFill>
              </a:rPr>
              <a:t>(6)</a:t>
            </a:r>
          </a:p>
        </p:txBody>
      </p:sp>
      <p:sp>
        <p:nvSpPr>
          <p:cNvPr id="4" name="Text Placeholder 3">
            <a:extLst>
              <a:ext uri="{FF2B5EF4-FFF2-40B4-BE49-F238E27FC236}">
                <a16:creationId xmlns:a16="http://schemas.microsoft.com/office/drawing/2014/main" id="{E1B271A4-2BB6-8506-1875-E4F0690997EE}"/>
              </a:ext>
            </a:extLst>
          </p:cNvPr>
          <p:cNvSpPr>
            <a:spLocks noGrp="1"/>
          </p:cNvSpPr>
          <p:nvPr>
            <p:ph type="body" sz="quarter" idx="18"/>
          </p:nvPr>
        </p:nvSpPr>
        <p:spPr/>
        <p:txBody>
          <a:bodyPr/>
          <a:lstStyle/>
          <a:p>
            <a:r>
              <a:rPr lang="en-AU" dirty="0"/>
              <a:t>Symbolism and accumulation </a:t>
            </a:r>
          </a:p>
        </p:txBody>
      </p:sp>
      <p:sp>
        <p:nvSpPr>
          <p:cNvPr id="9" name="Text Placeholder 4">
            <a:extLst>
              <a:ext uri="{FF2B5EF4-FFF2-40B4-BE49-F238E27FC236}">
                <a16:creationId xmlns:a16="http://schemas.microsoft.com/office/drawing/2014/main" id="{305B6C6B-E489-C01C-2FFC-2241C969E4FF}"/>
              </a:ext>
            </a:extLst>
          </p:cNvPr>
          <p:cNvSpPr txBox="1">
            <a:spLocks/>
          </p:cNvSpPr>
          <p:nvPr/>
        </p:nvSpPr>
        <p:spPr>
          <a:xfrm>
            <a:off x="360000" y="1567086"/>
            <a:ext cx="5413189"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I told Greg I wanted to walk through the streets of Brisbane’s CBD for two months asking random strangers to tell me love stories</a:t>
            </a:r>
            <a:r>
              <a:rPr lang="en-AU" sz="1800" dirty="0">
                <a:solidFill>
                  <a:schemeClr val="accent2"/>
                </a:solidFill>
              </a:rPr>
              <a:t>. I told him I then wanted to sit for two straight weeks with the Olivetti on the corner of Adelaide and Albert streets, on the edge of King George Square, and ask random strangers to stop and tell me more love stories, and then </a:t>
            </a:r>
            <a:r>
              <a:rPr lang="en-AU" sz="1800" dirty="0">
                <a:solidFill>
                  <a:srgbClr val="00B050"/>
                </a:solidFill>
              </a:rPr>
              <a:t>I wanted to write about all those love stories on your beautiful Olivetti. </a:t>
            </a:r>
          </a:p>
        </p:txBody>
      </p:sp>
      <p:sp>
        <p:nvSpPr>
          <p:cNvPr id="10" name="Text Placeholder 4">
            <a:extLst>
              <a:ext uri="{FF2B5EF4-FFF2-40B4-BE49-F238E27FC236}">
                <a16:creationId xmlns:a16="http://schemas.microsoft.com/office/drawing/2014/main" id="{D286178E-43A7-A0DE-2284-B01670F6228B}"/>
              </a:ext>
            </a:extLst>
          </p:cNvPr>
          <p:cNvSpPr txBox="1">
            <a:spLocks/>
          </p:cNvSpPr>
          <p:nvPr/>
        </p:nvSpPr>
        <p:spPr>
          <a:xfrm>
            <a:off x="6096000" y="1500350"/>
            <a:ext cx="5413189"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Annotations: </a:t>
            </a:r>
          </a:p>
          <a:p>
            <a:r>
              <a:rPr lang="en-US" sz="1800" b="1" dirty="0">
                <a:solidFill>
                  <a:srgbClr val="00B050"/>
                </a:solidFill>
              </a:rPr>
              <a:t>Symbolism</a:t>
            </a:r>
            <a:r>
              <a:rPr lang="en-US" sz="1800" b="1" dirty="0"/>
              <a:t> – t</a:t>
            </a:r>
            <a:r>
              <a:rPr lang="en-AU" sz="1800" dirty="0"/>
              <a:t>he Olivetti, gifted by Kath, becomes a symbolic link between past and present, between private memory and public action.</a:t>
            </a:r>
          </a:p>
          <a:p>
            <a:r>
              <a:rPr lang="en-US" sz="1800" b="1" dirty="0">
                <a:solidFill>
                  <a:schemeClr val="accent2"/>
                </a:solidFill>
              </a:rPr>
              <a:t>Accumulation</a:t>
            </a:r>
            <a:r>
              <a:rPr lang="en-US" sz="1800" b="1" dirty="0"/>
              <a:t> – </a:t>
            </a:r>
            <a:r>
              <a:rPr lang="en-AU" sz="1800" dirty="0"/>
              <a:t>the long, layered sentence mirrors the expansive nature of the love stories project — one built on trust, openness, and genuine connection.</a:t>
            </a: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AU" sz="1800" dirty="0"/>
          </a:p>
        </p:txBody>
      </p:sp>
      <p:sp>
        <p:nvSpPr>
          <p:cNvPr id="2" name="Slide Number Placeholder 1">
            <a:extLst>
              <a:ext uri="{FF2B5EF4-FFF2-40B4-BE49-F238E27FC236}">
                <a16:creationId xmlns:a16="http://schemas.microsoft.com/office/drawing/2014/main" id="{F85E6A6A-4AD1-68C0-B9C2-3FBB8CB6EB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377598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2FC0B-9B45-C438-87BA-AF0BD35A3FB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0C40AFF-9C57-0C45-32FF-27ED3292D0F5}"/>
              </a:ext>
            </a:extLst>
          </p:cNvPr>
          <p:cNvSpPr>
            <a:spLocks noGrp="1"/>
          </p:cNvSpPr>
          <p:nvPr>
            <p:ph type="ctrTitle"/>
          </p:nvPr>
        </p:nvSpPr>
        <p:spPr/>
        <p:txBody>
          <a:bodyPr/>
          <a:lstStyle/>
          <a:p>
            <a:r>
              <a:rPr lang="en-AU" dirty="0"/>
              <a:t>In conversation with writers – podcast</a:t>
            </a:r>
          </a:p>
        </p:txBody>
      </p:sp>
      <p:sp>
        <p:nvSpPr>
          <p:cNvPr id="2" name="Text Placeholder 1">
            <a:extLst>
              <a:ext uri="{FF2B5EF4-FFF2-40B4-BE49-F238E27FC236}">
                <a16:creationId xmlns:a16="http://schemas.microsoft.com/office/drawing/2014/main" id="{9601B454-9025-C689-8CB2-A1AA5C19AD8B}"/>
              </a:ext>
            </a:extLst>
          </p:cNvPr>
          <p:cNvSpPr>
            <a:spLocks noGrp="1"/>
          </p:cNvSpPr>
          <p:nvPr>
            <p:ph type="body" sz="quarter" idx="10"/>
          </p:nvPr>
        </p:nvSpPr>
        <p:spPr/>
        <p:txBody>
          <a:bodyPr/>
          <a:lstStyle/>
          <a:p>
            <a:r>
              <a:rPr lang="en-AU" dirty="0">
                <a:solidFill>
                  <a:schemeClr val="bg1"/>
                </a:solidFill>
              </a:rPr>
              <a:t>Dalton – Part 1 – 'Dear Kath'</a:t>
            </a:r>
            <a:endParaRPr lang="en-US" dirty="0">
              <a:solidFill>
                <a:schemeClr val="bg1"/>
              </a:solidFill>
            </a:endParaRPr>
          </a:p>
        </p:txBody>
      </p:sp>
      <p:sp>
        <p:nvSpPr>
          <p:cNvPr id="8" name="Text Placeholder 7">
            <a:extLst>
              <a:ext uri="{FF2B5EF4-FFF2-40B4-BE49-F238E27FC236}">
                <a16:creationId xmlns:a16="http://schemas.microsoft.com/office/drawing/2014/main" id="{14D9AB3D-5D32-DD13-4CE1-40C55EE1404C}"/>
              </a:ext>
            </a:extLst>
          </p:cNvPr>
          <p:cNvSpPr>
            <a:spLocks noGrp="1"/>
          </p:cNvSpPr>
          <p:nvPr>
            <p:ph type="body" sz="quarter" idx="15"/>
          </p:nvPr>
        </p:nvSpPr>
        <p:spPr>
          <a:xfrm>
            <a:off x="539996" y="4932243"/>
            <a:ext cx="6255975" cy="360000"/>
          </a:xfrm>
        </p:spPr>
        <p:txBody>
          <a:bodyPr anchor="ctr" anchorCtr="0"/>
          <a:lstStyle/>
          <a:p>
            <a:r>
              <a:rPr lang="en-AU" dirty="0">
                <a:latin typeface="+mj-lt"/>
              </a:rPr>
              <a:t>Phase 3a, sequence </a:t>
            </a:r>
            <a:r>
              <a:rPr lang="en-AU" dirty="0"/>
              <a:t>10</a:t>
            </a:r>
            <a:endParaRPr lang="en-AU" dirty="0">
              <a:latin typeface="+mj-lt"/>
            </a:endParaRPr>
          </a:p>
        </p:txBody>
      </p:sp>
      <p:pic>
        <p:nvPicPr>
          <p:cNvPr id="17" name="Picture Placeholder 9">
            <a:extLst>
              <a:ext uri="{FF2B5EF4-FFF2-40B4-BE49-F238E27FC236}">
                <a16:creationId xmlns:a16="http://schemas.microsoft.com/office/drawing/2014/main" id="{F043A6E1-8508-C399-E99E-E923101E4452}"/>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309" r="22309"/>
          <a:stretch/>
        </p:blipFill>
        <p:spPr>
          <a:xfrm>
            <a:off x="7128000" y="0"/>
            <a:ext cx="5064000" cy="6858000"/>
          </a:xfrm>
        </p:spPr>
      </p:pic>
      <p:sp>
        <p:nvSpPr>
          <p:cNvPr id="18" name="Text Placeholder 5">
            <a:extLst>
              <a:ext uri="{FF2B5EF4-FFF2-40B4-BE49-F238E27FC236}">
                <a16:creationId xmlns:a16="http://schemas.microsoft.com/office/drawing/2014/main" id="{82003A01-C59F-6516-5ADB-6338E4BD4036}"/>
              </a:ext>
              <a:ext uri="{C183D7F6-B498-43B3-948B-1728B52AA6E4}">
                <adec:decorative xmlns:adec="http://schemas.microsoft.com/office/drawing/2017/decorative" val="1"/>
              </a:ext>
            </a:extLst>
          </p:cNvPr>
          <p:cNvSpPr txBox="1">
            <a:spLocks/>
          </p:cNvSpPr>
          <p:nvPr/>
        </p:nvSpPr>
        <p:spPr>
          <a:xfrm>
            <a:off x="9113520" y="6348091"/>
            <a:ext cx="2922822" cy="360000"/>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u="sng" dirty="0">
                <a:solidFill>
                  <a:schemeClr val="accent2"/>
                </a:solidFill>
                <a:hlinkClick r:id="rId4"/>
              </a:rPr>
              <a:t>At work</a:t>
            </a:r>
            <a:r>
              <a:rPr lang="en-AU" sz="1100" dirty="0">
                <a:solidFill>
                  <a:schemeClr val="tx1"/>
                </a:solidFill>
              </a:rPr>
              <a:t> by </a:t>
            </a:r>
            <a:r>
              <a:rPr lang="en-AU" sz="1100" dirty="0">
                <a:solidFill>
                  <a:srgbClr val="767676"/>
                </a:solidFill>
                <a:hlinkClick r:id="rId5"/>
              </a:rPr>
              <a:t>Francis Bouffard</a:t>
            </a:r>
            <a:r>
              <a:rPr lang="en-AU" sz="1100" dirty="0">
                <a:solidFill>
                  <a:schemeClr val="tx1"/>
                </a:solidFill>
              </a:rPr>
              <a:t> on </a:t>
            </a:r>
            <a:r>
              <a:rPr lang="en-AU" sz="1100" dirty="0">
                <a:solidFill>
                  <a:srgbClr val="767676"/>
                </a:solidFill>
                <a:hlinkClick r:id="rId6"/>
              </a:rPr>
              <a:t>Unsplash</a:t>
            </a:r>
            <a:endParaRPr lang="en-AU" sz="1100" dirty="0"/>
          </a:p>
        </p:txBody>
      </p:sp>
    </p:spTree>
    <p:extLst>
      <p:ext uri="{BB962C8B-B14F-4D97-AF65-F5344CB8AC3E}">
        <p14:creationId xmlns:p14="http://schemas.microsoft.com/office/powerpoint/2010/main" val="70947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4E96C-D264-73A2-B242-CECBA7E312B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6219B0F-0D6C-86C0-9613-84B31EBE1F1F}"/>
              </a:ext>
            </a:extLst>
          </p:cNvPr>
          <p:cNvSpPr>
            <a:spLocks noGrp="1"/>
          </p:cNvSpPr>
          <p:nvPr>
            <p:ph type="title"/>
          </p:nvPr>
        </p:nvSpPr>
        <p:spPr/>
        <p:txBody>
          <a:bodyPr/>
          <a:lstStyle/>
          <a:p>
            <a:r>
              <a:rPr lang="en-AU" dirty="0">
                <a:latin typeface="+mj-lt"/>
              </a:rPr>
              <a:t>Learning intentions and success criteria </a:t>
            </a:r>
            <a:r>
              <a:rPr lang="en-AU" dirty="0">
                <a:solidFill>
                  <a:schemeClr val="bg1"/>
                </a:solidFill>
                <a:latin typeface="+mj-lt"/>
              </a:rPr>
              <a:t>(4)</a:t>
            </a:r>
          </a:p>
        </p:txBody>
      </p:sp>
      <p:sp>
        <p:nvSpPr>
          <p:cNvPr id="3" name="TextBox 2">
            <a:extLst>
              <a:ext uri="{FF2B5EF4-FFF2-40B4-BE49-F238E27FC236}">
                <a16:creationId xmlns:a16="http://schemas.microsoft.com/office/drawing/2014/main" id="{D9CC2550-D15E-D564-4583-25B2BA4EC03A}"/>
              </a:ext>
            </a:extLst>
          </p:cNvPr>
          <p:cNvSpPr txBox="1"/>
          <p:nvPr/>
        </p:nvSpPr>
        <p:spPr>
          <a:xfrm>
            <a:off x="370416" y="1894417"/>
            <a:ext cx="11303000" cy="45596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a:solidFill>
                  <a:schemeClr val="accent1"/>
                </a:solidFill>
                <a:latin typeface="+mj-lt"/>
                <a:cs typeface="Arial" panose="020B0604020202020204" pitchFamily="34" charset="0"/>
              </a:rPr>
              <a:t>We are learning to</a:t>
            </a:r>
            <a:r>
              <a:rPr lang="en-AU" sz="2000" b="1">
                <a:solidFill>
                  <a:schemeClr val="accent1"/>
                </a:solidFill>
                <a:latin typeface="+mj-lt"/>
                <a:ea typeface="+mn-lt"/>
                <a:cs typeface="Arial" panose="020B0604020202020204" pitchFamily="34" charset="0"/>
              </a:rPr>
              <a:t>:</a:t>
            </a:r>
          </a:p>
          <a:p>
            <a:pPr marL="342900" indent="-342900">
              <a:lnSpc>
                <a:spcPct val="150000"/>
              </a:lnSpc>
              <a:buFont typeface="Arial" panose="020B0604020202020204" pitchFamily="34" charset="0"/>
              <a:buChar char="•"/>
            </a:pPr>
            <a:r>
              <a:rPr lang="en-AU" sz="2000">
                <a:ea typeface="+mn-lt"/>
                <a:cs typeface="Arial" panose="020B0604020202020204" pitchFamily="34" charset="0"/>
              </a:rPr>
              <a:t>understand the significance of the typewriter in Trent Dalton's writing journey as discussed in the podcast</a:t>
            </a:r>
          </a:p>
          <a:p>
            <a:pPr marL="342900" indent="-342900">
              <a:lnSpc>
                <a:spcPct val="150000"/>
              </a:lnSpc>
              <a:buFont typeface="Arial" panose="020B0604020202020204" pitchFamily="34" charset="0"/>
              <a:buChar char="•"/>
            </a:pPr>
            <a:r>
              <a:rPr lang="en-AU" sz="2000">
                <a:ea typeface="+mn-lt"/>
                <a:cs typeface="Arial" panose="020B0604020202020204" pitchFamily="34" charset="0"/>
              </a:rPr>
              <a:t>develop effective listening and note-taking skills</a:t>
            </a:r>
          </a:p>
          <a:p>
            <a:pPr marL="342900" indent="-342900">
              <a:lnSpc>
                <a:spcPct val="150000"/>
              </a:lnSpc>
              <a:buFont typeface="Arial" panose="020B0604020202020204" pitchFamily="34" charset="0"/>
              <a:buChar char="•"/>
            </a:pPr>
            <a:r>
              <a:rPr lang="en-AU" sz="2000">
                <a:ea typeface="+mn-lt"/>
                <a:cs typeface="Arial" panose="020B0604020202020204" pitchFamily="34" charset="0"/>
              </a:rPr>
              <a:t>engage in peer discussions to enhance comprehension and refine answers.</a:t>
            </a:r>
          </a:p>
          <a:p>
            <a:pPr>
              <a:lnSpc>
                <a:spcPct val="150000"/>
              </a:lnSpc>
            </a:pPr>
            <a:endParaRPr lang="en-AU" sz="2000">
              <a:ea typeface="+mn-lt"/>
              <a:cs typeface="Arial" panose="020B0604020202020204" pitchFamily="34" charset="0"/>
            </a:endParaRPr>
          </a:p>
          <a:p>
            <a:pPr>
              <a:lnSpc>
                <a:spcPct val="150000"/>
              </a:lnSpc>
            </a:pPr>
            <a:r>
              <a:rPr lang="en-AU" sz="2000" b="1">
                <a:solidFill>
                  <a:schemeClr val="accent1"/>
                </a:solidFill>
                <a:latin typeface="+mj-lt"/>
                <a:cs typeface="Arial" panose="020B0604020202020204" pitchFamily="34" charset="0"/>
              </a:rPr>
              <a:t>We can:</a:t>
            </a:r>
            <a:endParaRPr lang="en-US" sz="2000">
              <a:solidFill>
                <a:schemeClr val="accent1"/>
              </a:solidFill>
              <a:latin typeface="+mj-lt"/>
              <a:cs typeface="Arial" panose="020B0604020202020204" pitchFamily="34" charset="0"/>
            </a:endParaRPr>
          </a:p>
          <a:p>
            <a:pPr marL="342900" indent="-342900">
              <a:lnSpc>
                <a:spcPct val="150000"/>
              </a:lnSpc>
              <a:buFont typeface="Arial"/>
              <a:buChar char="•"/>
            </a:pPr>
            <a:r>
              <a:rPr lang="en-AU" sz="2000">
                <a:latin typeface="Arial"/>
                <a:cs typeface="Arial"/>
              </a:rPr>
              <a:t>[classroom teacher to insert sample success criteria]</a:t>
            </a:r>
          </a:p>
          <a:p>
            <a:pPr marL="342900" indent="-342900">
              <a:lnSpc>
                <a:spcPct val="150000"/>
              </a:lnSpc>
              <a:buFont typeface="Arial"/>
              <a:buChar char="•"/>
            </a:pPr>
            <a:r>
              <a:rPr lang="en-AU" sz="2000">
                <a:latin typeface="Arial"/>
                <a:cs typeface="Arial"/>
              </a:rPr>
              <a:t>[classroom teacher to insert sample success criteria]</a:t>
            </a:r>
            <a:endParaRPr lang="en-US" sz="2000">
              <a:latin typeface="Arial"/>
              <a:cs typeface="Arial"/>
            </a:endParaRPr>
          </a:p>
          <a:p>
            <a:pPr marL="342900" indent="-342900">
              <a:lnSpc>
                <a:spcPct val="150000"/>
              </a:lnSpc>
              <a:buFont typeface="Arial"/>
              <a:buChar char="•"/>
            </a:pPr>
            <a:r>
              <a:rPr lang="en-AU" sz="2000">
                <a:latin typeface="Arial"/>
                <a:cs typeface="Arial"/>
              </a:rPr>
              <a:t>[classroom teacher to insert sample success criteria].</a:t>
            </a:r>
            <a:endParaRPr lang="en-US" sz="2000">
              <a:latin typeface="Arial"/>
              <a:cs typeface="Arial"/>
            </a:endParaRPr>
          </a:p>
        </p:txBody>
      </p:sp>
      <p:sp>
        <p:nvSpPr>
          <p:cNvPr id="2" name="Slide Number Placeholder 1">
            <a:extLst>
              <a:ext uri="{FF2B5EF4-FFF2-40B4-BE49-F238E27FC236}">
                <a16:creationId xmlns:a16="http://schemas.microsoft.com/office/drawing/2014/main" id="{A40BA4CC-B82A-131C-B7C6-F6F046E3D51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2712432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BFAEB-AEA6-C216-FB19-09DAF4D8CED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F2977B5-E3CD-9CE8-F15E-B742468D1878}"/>
              </a:ext>
            </a:extLst>
          </p:cNvPr>
          <p:cNvSpPr>
            <a:spLocks noGrp="1"/>
          </p:cNvSpPr>
          <p:nvPr>
            <p:ph type="title"/>
          </p:nvPr>
        </p:nvSpPr>
        <p:spPr/>
        <p:txBody>
          <a:bodyPr/>
          <a:lstStyle/>
          <a:p>
            <a:r>
              <a:rPr lang="en-AU" dirty="0"/>
              <a:t>Dalton on the gift of the typewriter</a:t>
            </a:r>
          </a:p>
        </p:txBody>
      </p:sp>
      <p:sp>
        <p:nvSpPr>
          <p:cNvPr id="4" name="Text Placeholder 3">
            <a:extLst>
              <a:ext uri="{FF2B5EF4-FFF2-40B4-BE49-F238E27FC236}">
                <a16:creationId xmlns:a16="http://schemas.microsoft.com/office/drawing/2014/main" id="{890F40BA-2EB5-73BB-E1C1-2D16979626C9}"/>
              </a:ext>
            </a:extLst>
          </p:cNvPr>
          <p:cNvSpPr>
            <a:spLocks noGrp="1"/>
          </p:cNvSpPr>
          <p:nvPr>
            <p:ph type="body" sz="quarter" idx="18"/>
          </p:nvPr>
        </p:nvSpPr>
        <p:spPr/>
        <p:txBody>
          <a:bodyPr/>
          <a:lstStyle/>
          <a:p>
            <a:r>
              <a:rPr lang="en-AU" dirty="0"/>
              <a:t>Listening activity</a:t>
            </a:r>
          </a:p>
        </p:txBody>
      </p:sp>
      <p:sp>
        <p:nvSpPr>
          <p:cNvPr id="11" name="Text Placeholder 4">
            <a:extLst>
              <a:ext uri="{FF2B5EF4-FFF2-40B4-BE49-F238E27FC236}">
                <a16:creationId xmlns:a16="http://schemas.microsoft.com/office/drawing/2014/main" id="{A88E9D78-B928-1296-DDA2-58B0386FE844}"/>
              </a:ext>
            </a:extLst>
          </p:cNvPr>
          <p:cNvSpPr txBox="1">
            <a:spLocks/>
          </p:cNvSpPr>
          <p:nvPr/>
        </p:nvSpPr>
        <p:spPr>
          <a:xfrm>
            <a:off x="360000" y="1887118"/>
            <a:ext cx="5908717" cy="4224114"/>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AU" sz="1800" dirty="0"/>
              <a:t>Read the questions, highlighting key words and phrases to listen for. </a:t>
            </a:r>
          </a:p>
          <a:p>
            <a:pPr marL="457200" indent="-457200">
              <a:buFont typeface="+mj-lt"/>
              <a:buAutoNum type="arabicPeriod"/>
            </a:pPr>
            <a:r>
              <a:rPr lang="en-AU" sz="1800" dirty="0"/>
              <a:t>Listen to the podcast.</a:t>
            </a:r>
          </a:p>
          <a:p>
            <a:pPr marL="457200" indent="-457200">
              <a:buFont typeface="+mj-lt"/>
              <a:buAutoNum type="arabicPeriod"/>
            </a:pPr>
            <a:r>
              <a:rPr lang="en-AU" sz="1800" dirty="0"/>
              <a:t>Listen to the podcast for a second time. Take notes in your English book to support you in answering your question.</a:t>
            </a:r>
          </a:p>
          <a:p>
            <a:pPr marL="457200" indent="-457200">
              <a:buFont typeface="+mj-lt"/>
              <a:buAutoNum type="arabicPeriod"/>
            </a:pPr>
            <a:r>
              <a:rPr lang="en-AU" sz="1800" dirty="0"/>
              <a:t>Complete the questions in </a:t>
            </a:r>
            <a:r>
              <a:rPr lang="en-AU" sz="1800" b="1" dirty="0">
                <a:ea typeface="Calibri" panose="020F0502020204030204" pitchFamily="34" charset="0"/>
              </a:rPr>
              <a:t>Phase 3a, activity 9 – Dalton on the gift of the typewriter</a:t>
            </a:r>
            <a:r>
              <a:rPr lang="en-AU" sz="1800" dirty="0"/>
              <a:t>. </a:t>
            </a:r>
          </a:p>
        </p:txBody>
      </p:sp>
      <p:pic>
        <p:nvPicPr>
          <p:cNvPr id="12" name="Picture 4">
            <a:extLst>
              <a:ext uri="{FF2B5EF4-FFF2-40B4-BE49-F238E27FC236}">
                <a16:creationId xmlns:a16="http://schemas.microsoft.com/office/drawing/2014/main" id="{6BA712C5-736E-DB0B-BC37-4378828B1176}"/>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25199" y="2117199"/>
            <a:ext cx="5366573" cy="3187202"/>
          </a:xfrm>
          <a:prstGeom prst="rect">
            <a:avLst/>
          </a:prstGeom>
          <a:noFill/>
          <a:effectLst/>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F5E7BCB-D4BE-319F-117B-D5B1B4A1C626}"/>
              </a:ext>
            </a:extLst>
          </p:cNvPr>
          <p:cNvSpPr txBox="1"/>
          <p:nvPr/>
        </p:nvSpPr>
        <p:spPr>
          <a:xfrm>
            <a:off x="7813924" y="2666996"/>
            <a:ext cx="2989121" cy="1524007"/>
          </a:xfrm>
          <a:prstGeom prst="rect">
            <a:avLst/>
          </a:prstGeom>
          <a:noFill/>
        </p:spPr>
        <p:txBody>
          <a:bodyPr wrap="square">
            <a:spAutoFit/>
          </a:bodyPr>
          <a:lstStyle/>
          <a:p>
            <a:pPr>
              <a:lnSpc>
                <a:spcPct val="150000"/>
              </a:lnSpc>
              <a:spcAft>
                <a:spcPts val="1200"/>
              </a:spcAft>
            </a:pPr>
            <a:r>
              <a:rPr lang="en-AU" sz="1600" dirty="0"/>
              <a:t>Listen to the podcast – In conversation with writers – </a:t>
            </a:r>
            <a:br>
              <a:rPr lang="en-AU" sz="1600" dirty="0"/>
            </a:br>
            <a:r>
              <a:rPr lang="en-AU" sz="1600" dirty="0">
                <a:hlinkClick r:id="rId4" tooltip="https://players.brightcove.net/6197335233001/default_default/index.html?videoid=6370447097112"/>
              </a:rPr>
              <a:t>In conversation with writers – Dalton – Part 1 – Dear Kath</a:t>
            </a:r>
            <a:r>
              <a:rPr lang="en-AU" sz="1600" dirty="0"/>
              <a:t> </a:t>
            </a:r>
          </a:p>
        </p:txBody>
      </p:sp>
      <p:cxnSp>
        <p:nvCxnSpPr>
          <p:cNvPr id="14" name="Straight Connector 13">
            <a:extLst>
              <a:ext uri="{FF2B5EF4-FFF2-40B4-BE49-F238E27FC236}">
                <a16:creationId xmlns:a16="http://schemas.microsoft.com/office/drawing/2014/main" id="{E0414403-690A-0912-B7AB-D56A1E3807CF}"/>
              </a:ext>
              <a:ext uri="{C183D7F6-B498-43B3-948B-1728B52AA6E4}">
                <adec:decorative xmlns:adec="http://schemas.microsoft.com/office/drawing/2017/decorative" val="1"/>
              </a:ext>
            </a:extLst>
          </p:cNvPr>
          <p:cNvCxnSpPr>
            <a:cxnSpLocks/>
          </p:cNvCxnSpPr>
          <p:nvPr/>
        </p:nvCxnSpPr>
        <p:spPr>
          <a:xfrm>
            <a:off x="6492237" y="1887118"/>
            <a:ext cx="0" cy="4097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55C9392-1B56-ADEE-7031-8FE4B802792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26</a:t>
            </a:fld>
            <a:endParaRPr lang="en-AU"/>
          </a:p>
        </p:txBody>
      </p:sp>
    </p:spTree>
    <p:extLst>
      <p:ext uri="{BB962C8B-B14F-4D97-AF65-F5344CB8AC3E}">
        <p14:creationId xmlns:p14="http://schemas.microsoft.com/office/powerpoint/2010/main" val="31364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DAE94-A14D-D625-197D-4640EBB12C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0BDA975-D2BD-628B-4FA6-1271E49FB0E1}"/>
              </a:ext>
            </a:extLst>
          </p:cNvPr>
          <p:cNvSpPr>
            <a:spLocks noGrp="1"/>
          </p:cNvSpPr>
          <p:nvPr>
            <p:ph type="ctrTitle"/>
          </p:nvPr>
        </p:nvSpPr>
        <p:spPr>
          <a:xfrm>
            <a:off x="539999" y="3211352"/>
            <a:ext cx="6255979" cy="2033997"/>
          </a:xfrm>
        </p:spPr>
        <p:txBody>
          <a:bodyPr/>
          <a:lstStyle/>
          <a:p>
            <a:r>
              <a:rPr lang="en-AU" dirty="0">
                <a:latin typeface="+mj-lt"/>
              </a:rPr>
              <a:t>Phase 3a, sequence</a:t>
            </a:r>
            <a:r>
              <a:rPr lang="en-AU" dirty="0"/>
              <a:t> 11</a:t>
            </a:r>
            <a:r>
              <a:rPr lang="en-AU" dirty="0">
                <a:latin typeface="+mj-lt"/>
              </a:rPr>
              <a:t> – </a:t>
            </a:r>
            <a:r>
              <a:rPr lang="en-AU" dirty="0"/>
              <a:t>features of discursive texts – develop, consolidate, experiment</a:t>
            </a:r>
            <a:endParaRPr lang="en-AU" dirty="0">
              <a:latin typeface="+mj-lt"/>
            </a:endParaRPr>
          </a:p>
        </p:txBody>
      </p:sp>
      <p:pic>
        <p:nvPicPr>
          <p:cNvPr id="12" name="Picture Placeholder 4">
            <a:extLst>
              <a:ext uri="{FF2B5EF4-FFF2-40B4-BE49-F238E27FC236}">
                <a16:creationId xmlns:a16="http://schemas.microsoft.com/office/drawing/2014/main" id="{FB53D0FF-7B84-CC32-D099-B073DCB56F04}"/>
              </a:ext>
              <a:ext uri="{C183D7F6-B498-43B3-948B-1728B52AA6E4}">
                <adec:decorative xmlns:adec="http://schemas.microsoft.com/office/drawing/2017/decorative" val="1"/>
              </a:ext>
            </a:extLst>
          </p:cNvPr>
          <p:cNvPicPr>
            <a:picLocks noChangeAspect="1"/>
          </p:cNvPicPr>
          <p:nvPr/>
        </p:nvPicPr>
        <p:blipFill>
          <a:blip r:embed="rId3"/>
          <a:srcRect t="94" b="94"/>
          <a:stretch/>
        </p:blipFill>
        <p:spPr>
          <a:xfrm>
            <a:off x="7128000" y="0"/>
            <a:ext cx="5064000" cy="6858000"/>
          </a:xfrm>
          <a:prstGeom prst="rect">
            <a:avLst/>
          </a:prstGeom>
        </p:spPr>
      </p:pic>
      <p:sp>
        <p:nvSpPr>
          <p:cNvPr id="13" name="Text Placeholder 5">
            <a:extLst>
              <a:ext uri="{FF2B5EF4-FFF2-40B4-BE49-F238E27FC236}">
                <a16:creationId xmlns:a16="http://schemas.microsoft.com/office/drawing/2014/main" id="{3C9B0BA7-E8E4-DF2E-904A-BBD37D2B15B0}"/>
              </a:ext>
              <a:ext uri="{C183D7F6-B498-43B3-948B-1728B52AA6E4}">
                <adec:decorative xmlns:adec="http://schemas.microsoft.com/office/drawing/2017/decorative" val="1"/>
              </a:ext>
            </a:extLst>
          </p:cNvPr>
          <p:cNvSpPr txBox="1">
            <a:spLocks/>
          </p:cNvSpPr>
          <p:nvPr/>
        </p:nvSpPr>
        <p:spPr>
          <a:xfrm>
            <a:off x="8829040" y="6348091"/>
            <a:ext cx="3207302" cy="360000"/>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latin typeface="Arial"/>
                <a:cs typeface="Arial"/>
                <a:hlinkClick r:id="rId4"/>
              </a:rPr>
              <a:t>Type Writer photo</a:t>
            </a:r>
            <a:r>
              <a:rPr lang="en-US" sz="1100" dirty="0">
                <a:latin typeface="Arial"/>
                <a:cs typeface="Arial"/>
              </a:rPr>
              <a:t> </a:t>
            </a:r>
            <a:r>
              <a:rPr lang="en-US" sz="1100" dirty="0">
                <a:solidFill>
                  <a:schemeClr val="tx1"/>
                </a:solidFill>
                <a:latin typeface="Arial"/>
                <a:cs typeface="Arial"/>
              </a:rPr>
              <a:t>by Marcus Winkler </a:t>
            </a:r>
            <a:r>
              <a:rPr lang="en-US" sz="1100" dirty="0" err="1">
                <a:latin typeface="Arial"/>
                <a:cs typeface="Arial"/>
                <a:hlinkClick r:id="rId5"/>
              </a:rPr>
              <a:t>Unsplash</a:t>
            </a:r>
            <a:endParaRPr lang="en-US" sz="1100" dirty="0">
              <a:latin typeface="Arial"/>
              <a:cs typeface="Arial"/>
            </a:endParaRPr>
          </a:p>
        </p:txBody>
      </p:sp>
    </p:spTree>
    <p:extLst>
      <p:ext uri="{BB962C8B-B14F-4D97-AF65-F5344CB8AC3E}">
        <p14:creationId xmlns:p14="http://schemas.microsoft.com/office/powerpoint/2010/main" val="217736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6B57A-E664-EA45-490D-65A952E18AB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5AC21F-34B8-420B-7994-6A5B3A97A1F5}"/>
              </a:ext>
            </a:extLst>
          </p:cNvPr>
          <p:cNvSpPr>
            <a:spLocks noGrp="1"/>
          </p:cNvSpPr>
          <p:nvPr>
            <p:ph type="title"/>
          </p:nvPr>
        </p:nvSpPr>
        <p:spPr/>
        <p:txBody>
          <a:bodyPr/>
          <a:lstStyle/>
          <a:p>
            <a:r>
              <a:rPr lang="en-AU" dirty="0"/>
              <a:t>Dear Kath </a:t>
            </a:r>
            <a:r>
              <a:rPr lang="en-AU" dirty="0">
                <a:solidFill>
                  <a:schemeClr val="bg1"/>
                </a:solidFill>
              </a:rPr>
              <a:t>(7)</a:t>
            </a:r>
          </a:p>
        </p:txBody>
      </p:sp>
      <p:sp>
        <p:nvSpPr>
          <p:cNvPr id="4" name="Text Placeholder 3">
            <a:extLst>
              <a:ext uri="{FF2B5EF4-FFF2-40B4-BE49-F238E27FC236}">
                <a16:creationId xmlns:a16="http://schemas.microsoft.com/office/drawing/2014/main" id="{EA4C46AD-1F5E-8902-9CD0-64AAEA019D64}"/>
              </a:ext>
            </a:extLst>
          </p:cNvPr>
          <p:cNvSpPr>
            <a:spLocks noGrp="1"/>
          </p:cNvSpPr>
          <p:nvPr>
            <p:ph type="body" sz="quarter" idx="18"/>
          </p:nvPr>
        </p:nvSpPr>
        <p:spPr/>
        <p:txBody>
          <a:bodyPr/>
          <a:lstStyle/>
          <a:p>
            <a:r>
              <a:rPr lang="en-AU" dirty="0"/>
              <a:t>Discursive features</a:t>
            </a:r>
          </a:p>
        </p:txBody>
      </p:sp>
      <p:sp>
        <p:nvSpPr>
          <p:cNvPr id="9" name="Text Placeholder 4">
            <a:extLst>
              <a:ext uri="{FF2B5EF4-FFF2-40B4-BE49-F238E27FC236}">
                <a16:creationId xmlns:a16="http://schemas.microsoft.com/office/drawing/2014/main" id="{2228AB25-8A7F-B17E-1620-00356DC0BAD6}"/>
              </a:ext>
            </a:extLst>
          </p:cNvPr>
          <p:cNvSpPr txBox="1">
            <a:spLocks/>
          </p:cNvSpPr>
          <p:nvPr/>
        </p:nvSpPr>
        <p:spPr>
          <a:xfrm>
            <a:off x="360000" y="1690165"/>
            <a:ext cx="5413189"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You were so furious and brilliant, </a:t>
            </a:r>
            <a:r>
              <a:rPr lang="en-AU" sz="1800" dirty="0">
                <a:solidFill>
                  <a:schemeClr val="accent2"/>
                </a:solidFill>
              </a:rPr>
              <a:t>‘I cannot see anything disrespectful about a woman’s bare head,’ you wrote. ‘Surely it is what is in the heart, not the scrap of fabric on the head, that counts.’</a:t>
            </a:r>
            <a:r>
              <a:rPr lang="en-AU" sz="1800" dirty="0"/>
              <a:t> </a:t>
            </a:r>
            <a:r>
              <a:rPr lang="en-AU" sz="1800" dirty="0">
                <a:solidFill>
                  <a:schemeClr val="tx2"/>
                </a:solidFill>
              </a:rPr>
              <a:t>I turned to my daughter Beth beside me when Greg read that bit out. She's fourteen now, Kath, and she nodded at me because she heard every word you said. </a:t>
            </a:r>
          </a:p>
        </p:txBody>
      </p:sp>
      <p:sp>
        <p:nvSpPr>
          <p:cNvPr id="10" name="Text Placeholder 4">
            <a:extLst>
              <a:ext uri="{FF2B5EF4-FFF2-40B4-BE49-F238E27FC236}">
                <a16:creationId xmlns:a16="http://schemas.microsoft.com/office/drawing/2014/main" id="{1EE7CA04-052F-D23E-8581-EAC1E0C5EB12}"/>
              </a:ext>
            </a:extLst>
          </p:cNvPr>
          <p:cNvSpPr txBox="1">
            <a:spLocks/>
          </p:cNvSpPr>
          <p:nvPr/>
        </p:nvSpPr>
        <p:spPr>
          <a:xfrm>
            <a:off x="6096000" y="1690165"/>
            <a:ext cx="573600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Annotations</a:t>
            </a:r>
          </a:p>
          <a:p>
            <a:pPr marL="285750" indent="-285750">
              <a:buFont typeface="Arial" panose="020B0604020202020204" pitchFamily="34" charset="0"/>
              <a:buChar char="•"/>
            </a:pPr>
            <a:r>
              <a:rPr lang="en-US" sz="1800" b="1" dirty="0">
                <a:solidFill>
                  <a:schemeClr val="accent2"/>
                </a:solidFill>
              </a:rPr>
              <a:t>Direct quote </a:t>
            </a:r>
            <a:r>
              <a:rPr lang="en-US" sz="1800" b="1" dirty="0"/>
              <a:t>– </a:t>
            </a:r>
            <a:r>
              <a:rPr lang="en-US" sz="1800" dirty="0"/>
              <a:t>Kath’s words, ‘I cannot see …’ are a persuasive appeal to morality and common sense, expressing her belief in a shared moral code that transcends religion, gender and tradition.</a:t>
            </a:r>
          </a:p>
          <a:p>
            <a:pPr marL="285750" indent="-285750" algn="l">
              <a:buFont typeface="Arial" panose="020B0604020202020204" pitchFamily="34" charset="0"/>
              <a:buChar char="•"/>
            </a:pPr>
            <a:r>
              <a:rPr lang="en-US" sz="1800" b="1" dirty="0">
                <a:solidFill>
                  <a:schemeClr val="tx2"/>
                </a:solidFill>
              </a:rPr>
              <a:t>Personal anecdote and multiple perspectives </a:t>
            </a:r>
            <a:r>
              <a:rPr lang="en-US" sz="1800" b="1" dirty="0"/>
              <a:t>– </a:t>
            </a:r>
            <a:r>
              <a:rPr lang="en-US" sz="1800" dirty="0"/>
              <a:t>the interaction between father and daughter is a symbol of shared understanding, reflecting how meaningful ideas connect people across time.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AU" sz="1800" dirty="0"/>
          </a:p>
        </p:txBody>
      </p:sp>
      <p:sp>
        <p:nvSpPr>
          <p:cNvPr id="2" name="Slide Number Placeholder 1">
            <a:extLst>
              <a:ext uri="{FF2B5EF4-FFF2-40B4-BE49-F238E27FC236}">
                <a16:creationId xmlns:a16="http://schemas.microsoft.com/office/drawing/2014/main" id="{1963616C-9EFF-5424-3FAE-C81924665C6A}"/>
              </a:ext>
            </a:extLst>
          </p:cNvPr>
          <p:cNvSpPr>
            <a:spLocks noGrp="1"/>
          </p:cNvSpPr>
          <p:nvPr>
            <p:ph type="sldNum" sz="quarter" idx="12"/>
          </p:nvPr>
        </p:nvSpPr>
        <p:spPr/>
        <p:txBody>
          <a:bodyPr/>
          <a:lstStyle/>
          <a:p>
            <a:fld id="{10A01DC5-1685-4615-8240-15192985C6A2}" type="slidenum">
              <a:rPr lang="en-AU" smtClean="0"/>
              <a:t>28</a:t>
            </a:fld>
            <a:endParaRPr lang="en-AU"/>
          </a:p>
        </p:txBody>
      </p:sp>
    </p:spTree>
    <p:extLst>
      <p:ext uri="{BB962C8B-B14F-4D97-AF65-F5344CB8AC3E}">
        <p14:creationId xmlns:p14="http://schemas.microsoft.com/office/powerpoint/2010/main" val="110357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09F04-D1BE-341E-0DB9-E6A31C3D79A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5C2F3F-AD62-B5DA-08D2-BEB3E85578D5}"/>
              </a:ext>
            </a:extLst>
          </p:cNvPr>
          <p:cNvSpPr>
            <a:spLocks noGrp="1"/>
          </p:cNvSpPr>
          <p:nvPr>
            <p:ph type="title"/>
          </p:nvPr>
        </p:nvSpPr>
        <p:spPr/>
        <p:txBody>
          <a:bodyPr/>
          <a:lstStyle/>
          <a:p>
            <a:r>
              <a:rPr lang="en-AU" dirty="0"/>
              <a:t>Dear Kath </a:t>
            </a:r>
            <a:r>
              <a:rPr lang="en-AU" dirty="0">
                <a:solidFill>
                  <a:schemeClr val="bg1"/>
                </a:solidFill>
              </a:rPr>
              <a:t>(8)</a:t>
            </a:r>
            <a:r>
              <a:rPr lang="en-AU" dirty="0"/>
              <a:t> </a:t>
            </a:r>
          </a:p>
        </p:txBody>
      </p:sp>
      <p:sp>
        <p:nvSpPr>
          <p:cNvPr id="4" name="Text Placeholder 3">
            <a:extLst>
              <a:ext uri="{FF2B5EF4-FFF2-40B4-BE49-F238E27FC236}">
                <a16:creationId xmlns:a16="http://schemas.microsoft.com/office/drawing/2014/main" id="{D6A8C72D-CDC9-99A1-D541-9C0910C046A9}"/>
              </a:ext>
            </a:extLst>
          </p:cNvPr>
          <p:cNvSpPr>
            <a:spLocks noGrp="1"/>
          </p:cNvSpPr>
          <p:nvPr>
            <p:ph type="body" sz="quarter" idx="18"/>
          </p:nvPr>
        </p:nvSpPr>
        <p:spPr/>
        <p:txBody>
          <a:bodyPr/>
          <a:lstStyle/>
          <a:p>
            <a:r>
              <a:rPr lang="en-AU" dirty="0"/>
              <a:t>Discursive features</a:t>
            </a:r>
          </a:p>
        </p:txBody>
      </p:sp>
      <p:sp>
        <p:nvSpPr>
          <p:cNvPr id="9" name="Text Placeholder 4">
            <a:extLst>
              <a:ext uri="{FF2B5EF4-FFF2-40B4-BE49-F238E27FC236}">
                <a16:creationId xmlns:a16="http://schemas.microsoft.com/office/drawing/2014/main" id="{5F1B8A86-6EB5-97DD-2684-FB6DDBA37C7C}"/>
              </a:ext>
            </a:extLst>
          </p:cNvPr>
          <p:cNvSpPr txBox="1">
            <a:spLocks/>
          </p:cNvSpPr>
          <p:nvPr/>
        </p:nvSpPr>
        <p:spPr>
          <a:xfrm>
            <a:off x="360000" y="1492636"/>
            <a:ext cx="5413189" cy="5128914"/>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solidFill>
                  <a:schemeClr val="tx2"/>
                </a:solidFill>
              </a:rPr>
              <a:t>‘I don’t know, man, something inside me is telling me I need to do this,’ I said. And maybe it’s this awful arse-boil of a pandemic that refuses to be lanced. </a:t>
            </a:r>
            <a:r>
              <a:rPr lang="en-AU" sz="1800" dirty="0"/>
              <a:t>And maybe it’s just me and maybe it’s just something I need to do. </a:t>
            </a:r>
            <a:r>
              <a:rPr lang="en-AU" sz="1800" dirty="0">
                <a:solidFill>
                  <a:srgbClr val="00B050"/>
                </a:solidFill>
              </a:rPr>
              <a:t>'I know Kath would say it sounds cheesy as hell,' I said to Greg. 'But do </a:t>
            </a:r>
            <a:r>
              <a:rPr lang="en-AU" sz="1800" dirty="0" err="1">
                <a:solidFill>
                  <a:srgbClr val="00B050"/>
                </a:solidFill>
              </a:rPr>
              <a:t>ya</a:t>
            </a:r>
            <a:r>
              <a:rPr lang="en-AU" sz="1800" dirty="0">
                <a:solidFill>
                  <a:srgbClr val="00B050"/>
                </a:solidFill>
              </a:rPr>
              <a:t> reckon she'd mind if I did something like that with her typewriter? ' </a:t>
            </a:r>
          </a:p>
          <a:p>
            <a:r>
              <a:rPr lang="en-AU" sz="1800" dirty="0"/>
              <a:t>He didn't hesitate, Kath. I can't remember when your son was ever hesitant. 'I think she'd love nothing more,' he said. </a:t>
            </a:r>
          </a:p>
        </p:txBody>
      </p:sp>
      <p:sp>
        <p:nvSpPr>
          <p:cNvPr id="10" name="Text Placeholder 4">
            <a:extLst>
              <a:ext uri="{FF2B5EF4-FFF2-40B4-BE49-F238E27FC236}">
                <a16:creationId xmlns:a16="http://schemas.microsoft.com/office/drawing/2014/main" id="{B72867B9-0C2D-46D9-A1BD-8BD1260E32B2}"/>
              </a:ext>
            </a:extLst>
          </p:cNvPr>
          <p:cNvSpPr txBox="1">
            <a:spLocks/>
          </p:cNvSpPr>
          <p:nvPr/>
        </p:nvSpPr>
        <p:spPr>
          <a:xfrm>
            <a:off x="6096000" y="1492636"/>
            <a:ext cx="5413189"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Annotations: persuasive language</a:t>
            </a:r>
          </a:p>
          <a:p>
            <a:pPr marL="285750" indent="-285750" algn="l">
              <a:buFont typeface="Arial" panose="020B0604020202020204" pitchFamily="34" charset="0"/>
              <a:buChar char="•"/>
            </a:pPr>
            <a:r>
              <a:rPr lang="en-US" sz="1800" b="1" dirty="0">
                <a:solidFill>
                  <a:srgbClr val="00B050"/>
                </a:solidFill>
              </a:rPr>
              <a:t>Exploration of personal and social themes </a:t>
            </a:r>
            <a:r>
              <a:rPr lang="en-US" sz="1800" b="1" dirty="0"/>
              <a:t>– </a:t>
            </a:r>
            <a:r>
              <a:rPr lang="en-AU" sz="1800" dirty="0"/>
              <a:t>Dalton invites the reader into his thought processes about what Kath would think, touching upon themes of legacy, self-expression and the human desire to connect through stories, whilst never urging the reader to agree with his perspective.</a:t>
            </a:r>
          </a:p>
          <a:p>
            <a:pPr marL="285750" indent="-285750" algn="l">
              <a:buFont typeface="Arial" panose="020B0604020202020204" pitchFamily="34" charset="0"/>
              <a:buChar char="•"/>
            </a:pPr>
            <a:r>
              <a:rPr lang="en-AU" sz="1800" dirty="0">
                <a:solidFill>
                  <a:schemeClr val="tx2"/>
                </a:solidFill>
              </a:rPr>
              <a:t>Humour and relatable language </a:t>
            </a:r>
            <a:r>
              <a:rPr lang="en-AU" sz="1800" dirty="0"/>
              <a:t>– humorous language contrasts with the deeper more emotional elements of the letter. </a:t>
            </a: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AU" sz="1800" dirty="0"/>
          </a:p>
        </p:txBody>
      </p:sp>
      <p:sp>
        <p:nvSpPr>
          <p:cNvPr id="2" name="Slide Number Placeholder 1">
            <a:extLst>
              <a:ext uri="{FF2B5EF4-FFF2-40B4-BE49-F238E27FC236}">
                <a16:creationId xmlns:a16="http://schemas.microsoft.com/office/drawing/2014/main" id="{FFD6444E-2309-E29A-F1FD-F84D2FF6435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29</a:t>
            </a:fld>
            <a:endParaRPr lang="en-AU"/>
          </a:p>
        </p:txBody>
      </p:sp>
    </p:spTree>
    <p:extLst>
      <p:ext uri="{BB962C8B-B14F-4D97-AF65-F5344CB8AC3E}">
        <p14:creationId xmlns:p14="http://schemas.microsoft.com/office/powerpoint/2010/main" val="401190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9A41EB-DD02-0C59-3361-7C843DD6DE54}"/>
              </a:ext>
            </a:extLst>
          </p:cNvPr>
          <p:cNvSpPr>
            <a:spLocks noGrp="1"/>
          </p:cNvSpPr>
          <p:nvPr>
            <p:ph type="title"/>
          </p:nvPr>
        </p:nvSpPr>
        <p:spPr/>
        <p:txBody>
          <a:bodyPr/>
          <a:lstStyle/>
          <a:p>
            <a:r>
              <a:rPr lang="en-AU" dirty="0"/>
              <a:t>Licence agreement details</a:t>
            </a:r>
          </a:p>
        </p:txBody>
      </p:sp>
      <p:sp>
        <p:nvSpPr>
          <p:cNvPr id="4" name="Text Placeholder 3">
            <a:extLst>
              <a:ext uri="{FF2B5EF4-FFF2-40B4-BE49-F238E27FC236}">
                <a16:creationId xmlns:a16="http://schemas.microsoft.com/office/drawing/2014/main" id="{A8C2C71D-DDCE-DF55-ADF6-0DD0F9AF3274}"/>
              </a:ext>
            </a:extLst>
          </p:cNvPr>
          <p:cNvSpPr>
            <a:spLocks noGrp="1"/>
          </p:cNvSpPr>
          <p:nvPr>
            <p:ph type="body" sz="quarter" idx="18"/>
          </p:nvPr>
        </p:nvSpPr>
        <p:spPr/>
        <p:txBody>
          <a:bodyPr/>
          <a:lstStyle/>
          <a:p>
            <a:r>
              <a:rPr lang="en-AU" dirty="0"/>
              <a:t>Core text 1 – Dear Kath</a:t>
            </a:r>
          </a:p>
        </p:txBody>
      </p:sp>
      <p:sp>
        <p:nvSpPr>
          <p:cNvPr id="5" name="Text Placeholder 4">
            <a:extLst>
              <a:ext uri="{FF2B5EF4-FFF2-40B4-BE49-F238E27FC236}">
                <a16:creationId xmlns:a16="http://schemas.microsoft.com/office/drawing/2014/main" id="{8AC2FB33-BE8F-A3E9-A177-B47BC01D9EDA}"/>
              </a:ext>
            </a:extLst>
          </p:cNvPr>
          <p:cNvSpPr>
            <a:spLocks noGrp="1"/>
          </p:cNvSpPr>
          <p:nvPr>
            <p:ph type="body" sz="quarter" idx="17"/>
          </p:nvPr>
        </p:nvSpPr>
        <p:spPr/>
        <p:txBody>
          <a:bodyPr/>
          <a:lstStyle/>
          <a:p>
            <a:pPr>
              <a:lnSpc>
                <a:spcPct val="150000"/>
              </a:lnSpc>
              <a:spcBef>
                <a:spcPts val="1200"/>
              </a:spcBef>
              <a:spcAft>
                <a:spcPts val="600"/>
              </a:spcAft>
              <a:buNone/>
            </a:pPr>
            <a:r>
              <a:rPr lang="en-AU" dirty="0"/>
              <a:t>Dalton, T (2021) ‘Dear Kath’ Love Stories, </a:t>
            </a:r>
            <a:r>
              <a:rPr lang="en-AU" dirty="0" err="1"/>
              <a:t>HarperCollins</a:t>
            </a:r>
            <a:r>
              <a:rPr lang="en-AU" i="1" dirty="0" err="1"/>
              <a:t>Publishers</a:t>
            </a:r>
            <a:r>
              <a:rPr lang="en-AU" dirty="0"/>
              <a:t>, Sydney. ISBN 9781460760932.</a:t>
            </a:r>
          </a:p>
          <a:p>
            <a:pPr>
              <a:lnSpc>
                <a:spcPct val="150000"/>
              </a:lnSpc>
              <a:spcBef>
                <a:spcPts val="1200"/>
              </a:spcBef>
              <a:spcAft>
                <a:spcPts val="600"/>
              </a:spcAft>
              <a:buNone/>
            </a:pPr>
            <a:r>
              <a:rPr lang="en-AU" dirty="0"/>
              <a:t>The use of this text has been made possible as permission has been granted by </a:t>
            </a:r>
            <a:r>
              <a:rPr lang="en-AU" dirty="0" err="1"/>
              <a:t>HarperCollins</a:t>
            </a:r>
            <a:r>
              <a:rPr lang="en-AU" i="1" dirty="0" err="1"/>
              <a:t>Publishers</a:t>
            </a:r>
            <a:r>
              <a:rPr lang="en-AU" i="1" dirty="0"/>
              <a:t> </a:t>
            </a:r>
            <a:r>
              <a:rPr lang="en-AU" dirty="0"/>
              <a:t>Australia Pty Ltd. Reproduced and made available for copying and communication by NSW Department of Education for its educational purposes with the permission of </a:t>
            </a:r>
            <a:r>
              <a:rPr lang="en-AU" dirty="0" err="1"/>
              <a:t>HarperCollins</a:t>
            </a:r>
            <a:r>
              <a:rPr lang="en-AU" i="1" dirty="0" err="1"/>
              <a:t>Publishers</a:t>
            </a:r>
            <a:r>
              <a:rPr lang="en-AU" dirty="0"/>
              <a:t>. The extract contained in this resource is licensed up until March 2029.  </a:t>
            </a:r>
          </a:p>
          <a:p>
            <a:endParaRPr lang="en-AU" dirty="0"/>
          </a:p>
        </p:txBody>
      </p:sp>
      <p:sp>
        <p:nvSpPr>
          <p:cNvPr id="2" name="Slide Number Placeholder 1">
            <a:extLst>
              <a:ext uri="{FF2B5EF4-FFF2-40B4-BE49-F238E27FC236}">
                <a16:creationId xmlns:a16="http://schemas.microsoft.com/office/drawing/2014/main" id="{F3BBF794-213E-259D-86C1-4C60C1623D7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42242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1272C-154F-9248-41C6-675C7F3E3A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4A6AC2-AFAD-025C-F4BD-80823962710B}"/>
              </a:ext>
            </a:extLst>
          </p:cNvPr>
          <p:cNvSpPr>
            <a:spLocks noGrp="1"/>
          </p:cNvSpPr>
          <p:nvPr>
            <p:ph type="title"/>
          </p:nvPr>
        </p:nvSpPr>
        <p:spPr/>
        <p:txBody>
          <a:bodyPr/>
          <a:lstStyle/>
          <a:p>
            <a:r>
              <a:rPr lang="en-AU" dirty="0"/>
              <a:t>Dear Kath </a:t>
            </a:r>
            <a:r>
              <a:rPr lang="en-AU" dirty="0">
                <a:solidFill>
                  <a:schemeClr val="bg1"/>
                </a:solidFill>
              </a:rPr>
              <a:t>(9)</a:t>
            </a:r>
          </a:p>
        </p:txBody>
      </p:sp>
      <p:sp>
        <p:nvSpPr>
          <p:cNvPr id="4" name="Text Placeholder 3">
            <a:extLst>
              <a:ext uri="{FF2B5EF4-FFF2-40B4-BE49-F238E27FC236}">
                <a16:creationId xmlns:a16="http://schemas.microsoft.com/office/drawing/2014/main" id="{6C9B64CE-48F5-B2E9-FC92-852BB705C9FF}"/>
              </a:ext>
            </a:extLst>
          </p:cNvPr>
          <p:cNvSpPr>
            <a:spLocks noGrp="1"/>
          </p:cNvSpPr>
          <p:nvPr>
            <p:ph type="body" sz="quarter" idx="18"/>
          </p:nvPr>
        </p:nvSpPr>
        <p:spPr/>
        <p:txBody>
          <a:bodyPr/>
          <a:lstStyle/>
          <a:p>
            <a:r>
              <a:rPr lang="en-AU"/>
              <a:t>Discursive features</a:t>
            </a:r>
          </a:p>
        </p:txBody>
      </p:sp>
      <p:sp>
        <p:nvSpPr>
          <p:cNvPr id="9" name="Text Placeholder 4">
            <a:extLst>
              <a:ext uri="{FF2B5EF4-FFF2-40B4-BE49-F238E27FC236}">
                <a16:creationId xmlns:a16="http://schemas.microsoft.com/office/drawing/2014/main" id="{AF042D55-5A9F-9F9C-BAB3-10DA424436FE}"/>
              </a:ext>
            </a:extLst>
          </p:cNvPr>
          <p:cNvSpPr txBox="1">
            <a:spLocks/>
          </p:cNvSpPr>
          <p:nvPr/>
        </p:nvSpPr>
        <p:spPr>
          <a:xfrm>
            <a:off x="360000" y="1690165"/>
            <a:ext cx="4491917"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solidFill>
                  <a:schemeClr val="accent2"/>
                </a:solidFill>
              </a:rPr>
              <a:t>And now here’s another friend, a woman named </a:t>
            </a:r>
            <a:r>
              <a:rPr lang="en-AU" sz="1800">
                <a:solidFill>
                  <a:schemeClr val="accent2"/>
                </a:solidFill>
              </a:rPr>
              <a:t>Helen Clark</a:t>
            </a:r>
            <a:r>
              <a:rPr lang="en-AU" sz="1800" dirty="0">
                <a:solidFill>
                  <a:schemeClr val="accent2"/>
                </a:solidFill>
              </a:rPr>
              <a:t>, standing in front of my writing desk. ‘I’ve got a love story,’ she says. </a:t>
            </a:r>
            <a:r>
              <a:rPr lang="en-AU" sz="1800" dirty="0"/>
              <a:t>And that </a:t>
            </a:r>
            <a:r>
              <a:rPr lang="en-AU" sz="1800" dirty="0">
                <a:solidFill>
                  <a:schemeClr val="accent2"/>
                </a:solidFill>
              </a:rPr>
              <a:t>means I’ve </a:t>
            </a:r>
            <a:r>
              <a:rPr lang="en-AU" sz="1800" dirty="0" err="1">
                <a:solidFill>
                  <a:schemeClr val="accent2"/>
                </a:solidFill>
              </a:rPr>
              <a:t>gotta</a:t>
            </a:r>
            <a:r>
              <a:rPr lang="en-AU" sz="1800" dirty="0">
                <a:solidFill>
                  <a:schemeClr val="accent2"/>
                </a:solidFill>
              </a:rPr>
              <a:t> go, Kath, because that’s how it always begins and I’ll never know how it ends if I don’t shut the hell up and listen.</a:t>
            </a:r>
            <a:r>
              <a:rPr lang="en-AU" sz="1800" dirty="0">
                <a:solidFill>
                  <a:srgbClr val="0070C0"/>
                </a:solidFill>
              </a:rPr>
              <a:t> </a:t>
            </a:r>
            <a:r>
              <a:rPr lang="en-AU" sz="1800" dirty="0"/>
              <a:t>I’ll write again, soon. I know I said I just wanted to tell you I got your gift. But what I really wanted to tell you was thanks. Thanks for the stories, Kath. And thanks for the love. </a:t>
            </a:r>
          </a:p>
        </p:txBody>
      </p:sp>
      <p:sp>
        <p:nvSpPr>
          <p:cNvPr id="10" name="Text Placeholder 4">
            <a:extLst>
              <a:ext uri="{FF2B5EF4-FFF2-40B4-BE49-F238E27FC236}">
                <a16:creationId xmlns:a16="http://schemas.microsoft.com/office/drawing/2014/main" id="{12D435FC-5EF8-40FB-B076-AF600DFA8B58}"/>
              </a:ext>
            </a:extLst>
          </p:cNvPr>
          <p:cNvSpPr txBox="1">
            <a:spLocks/>
          </p:cNvSpPr>
          <p:nvPr/>
        </p:nvSpPr>
        <p:spPr>
          <a:xfrm>
            <a:off x="5131837" y="972698"/>
            <a:ext cx="6783355" cy="524268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Annotations: </a:t>
            </a:r>
          </a:p>
          <a:p>
            <a:r>
              <a:rPr lang="en-AU" sz="1800" b="1" dirty="0"/>
              <a:t>Anecdote</a:t>
            </a:r>
            <a:r>
              <a:rPr lang="en-AU" sz="1800" dirty="0"/>
              <a:t> – Dalton reflects on the importance of listening, acknowledging that understanding the full story requires him to stop talking and pay attention. The anecdote highlights the theme of valuing storytelling and listening as meaningful acts of connection and appreciation.</a:t>
            </a:r>
            <a:endParaRPr lang="en-US" sz="1800" b="1" dirty="0">
              <a:solidFill>
                <a:schemeClr val="accent2"/>
              </a:solidFill>
            </a:endParaRPr>
          </a:p>
          <a:p>
            <a:r>
              <a:rPr lang="en-US" sz="1800" b="1" dirty="0">
                <a:solidFill>
                  <a:schemeClr val="accent2"/>
                </a:solidFill>
              </a:rPr>
              <a:t>Invitation to reflection and open-endedness </a:t>
            </a:r>
            <a:r>
              <a:rPr lang="en-US" sz="1800" b="1" dirty="0"/>
              <a:t>–</a:t>
            </a:r>
            <a:r>
              <a:rPr lang="en-US" sz="1800" dirty="0"/>
              <a:t> </a:t>
            </a:r>
            <a:r>
              <a:rPr lang="en-AU" sz="1800" dirty="0"/>
              <a:t>Helen’s spontaneous remark shows how an unexpected conversation can spark a new narrative creating immediate, meaningful connections between people. The letter ends with Dalton about to listen to another love story, underlining the ongoing process of reflection and listening.</a:t>
            </a:r>
          </a:p>
          <a:p>
            <a:pPr marL="285750" indent="-285750">
              <a:buFont typeface="Arial" panose="020B0604020202020204" pitchFamily="34" charset="0"/>
              <a:buChar char="•"/>
            </a:pPr>
            <a:endParaRPr lang="en-AU" sz="1800" dirty="0"/>
          </a:p>
        </p:txBody>
      </p:sp>
      <p:sp>
        <p:nvSpPr>
          <p:cNvPr id="2" name="Slide Number Placeholder 1">
            <a:extLst>
              <a:ext uri="{FF2B5EF4-FFF2-40B4-BE49-F238E27FC236}">
                <a16:creationId xmlns:a16="http://schemas.microsoft.com/office/drawing/2014/main" id="{BA59F967-A18E-F2D2-D4C1-9B56A76337E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30</a:t>
            </a:fld>
            <a:endParaRPr lang="en-AU"/>
          </a:p>
        </p:txBody>
      </p:sp>
    </p:spTree>
    <p:extLst>
      <p:ext uri="{BB962C8B-B14F-4D97-AF65-F5344CB8AC3E}">
        <p14:creationId xmlns:p14="http://schemas.microsoft.com/office/powerpoint/2010/main" val="381246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8CEF42-0523-C9C4-2327-8107B219B665}"/>
              </a:ext>
            </a:extLst>
          </p:cNvPr>
          <p:cNvSpPr>
            <a:spLocks noGrp="1"/>
          </p:cNvSpPr>
          <p:nvPr>
            <p:ph type="title"/>
          </p:nvPr>
        </p:nvSpPr>
        <p:spPr/>
        <p:txBody>
          <a:bodyPr/>
          <a:lstStyle/>
          <a:p>
            <a:r>
              <a:rPr lang="en-AU"/>
              <a:t>Class discussion</a:t>
            </a:r>
          </a:p>
        </p:txBody>
      </p:sp>
      <p:sp>
        <p:nvSpPr>
          <p:cNvPr id="9" name="Text Placeholder 4">
            <a:extLst>
              <a:ext uri="{FF2B5EF4-FFF2-40B4-BE49-F238E27FC236}">
                <a16:creationId xmlns:a16="http://schemas.microsoft.com/office/drawing/2014/main" id="{F15C3D64-87DE-AD7B-5B92-50EE53F458F9}"/>
              </a:ext>
            </a:extLst>
          </p:cNvPr>
          <p:cNvSpPr txBox="1">
            <a:spLocks/>
          </p:cNvSpPr>
          <p:nvPr/>
        </p:nvSpPr>
        <p:spPr>
          <a:xfrm>
            <a:off x="360000" y="1567086"/>
            <a:ext cx="11484000"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b="1"/>
              <a:t>Personal connections: </a:t>
            </a:r>
            <a:r>
              <a:rPr lang="en-AU"/>
              <a:t>How do you relate to the emotions expressed by Dalton in his letter? Can you share a personal experience that resonates with his reflections?</a:t>
            </a:r>
          </a:p>
          <a:p>
            <a:pPr marL="342900" indent="-342900">
              <a:buFont typeface="Arial" panose="020B0604020202020204" pitchFamily="34" charset="0"/>
              <a:buChar char="•"/>
            </a:pPr>
            <a:r>
              <a:rPr lang="en-AU" b="1"/>
              <a:t>Understanding perspectives: </a:t>
            </a:r>
            <a:r>
              <a:rPr lang="en-AU"/>
              <a:t>Why is it important to explore multiple perspectives when discussing someone’s life? How does this enrich our understanding of a person?</a:t>
            </a:r>
          </a:p>
          <a:p>
            <a:pPr marL="342900" indent="-342900">
              <a:buFont typeface="Arial" panose="020B0604020202020204" pitchFamily="34" charset="0"/>
              <a:buChar char="•"/>
            </a:pPr>
            <a:r>
              <a:rPr lang="en-AU" b="1"/>
              <a:t>Impact of tone: </a:t>
            </a:r>
            <a:r>
              <a:rPr lang="en-AU"/>
              <a:t>How does Dalton’s reflective tone affect your feelings while reading the letter? What mood does it create? Why do you think he chose to write in this way?</a:t>
            </a:r>
          </a:p>
          <a:p>
            <a:pPr marL="342900" indent="-342900">
              <a:buFont typeface="Arial" panose="020B0604020202020204" pitchFamily="34" charset="0"/>
              <a:buChar char="•"/>
            </a:pPr>
            <a:r>
              <a:rPr lang="en-AU" b="1"/>
              <a:t>Personal anecdotes: </a:t>
            </a:r>
            <a:r>
              <a:rPr lang="en-AU"/>
              <a:t>How do personal stories contribute to the overall message of the letter? Why do you think Dalton chose to share specific anecdotes about Kath?</a:t>
            </a:r>
          </a:p>
          <a:p>
            <a:pPr marL="342900" indent="-342900">
              <a:buFont typeface="Arial" panose="020B0604020202020204" pitchFamily="34" charset="0"/>
              <a:buChar char="•"/>
            </a:pPr>
            <a:endParaRPr lang="en-AU" dirty="0"/>
          </a:p>
        </p:txBody>
      </p:sp>
      <p:sp>
        <p:nvSpPr>
          <p:cNvPr id="2" name="Slide Number Placeholder 1">
            <a:extLst>
              <a:ext uri="{FF2B5EF4-FFF2-40B4-BE49-F238E27FC236}">
                <a16:creationId xmlns:a16="http://schemas.microsoft.com/office/drawing/2014/main" id="{EA1779A5-FD43-9A06-E272-111F6A3197D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31</a:t>
            </a:fld>
            <a:endParaRPr lang="en-AU"/>
          </a:p>
        </p:txBody>
      </p:sp>
    </p:spTree>
    <p:extLst>
      <p:ext uri="{BB962C8B-B14F-4D97-AF65-F5344CB8AC3E}">
        <p14:creationId xmlns:p14="http://schemas.microsoft.com/office/powerpoint/2010/main" val="152502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518561"/>
            <a:ext cx="11471999" cy="1371850"/>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0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0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0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0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0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0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000" b="0" i="0" u="none" strike="noStrike" kern="1200" cap="none" spc="0" normalizeH="0" baseline="0" noProof="0" dirty="0">
                <a:ln>
                  <a:noFill/>
                </a:ln>
                <a:solidFill>
                  <a:srgbClr val="CBEDFD"/>
                </a:solidFill>
                <a:effectLst/>
                <a:uLnTx/>
                <a:uFillTx/>
                <a:ea typeface="+mn-ea"/>
                <a:cs typeface="+mn-cs"/>
              </a:rPr>
              <a:t> </a:t>
            </a:r>
            <a:r>
              <a:rPr kumimoji="0" lang="en-AU" sz="10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0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0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324261"/>
            <a:ext cx="10846065" cy="2927351"/>
          </a:xfrm>
        </p:spPr>
        <p:txBody>
          <a:bodyPr/>
          <a:lstStyle/>
          <a:p>
            <a:r>
              <a:rPr lang="en-AU" sz="1000" dirty="0">
                <a:latin typeface="+mn-lt"/>
                <a:hlinkClick r:id="rId6"/>
              </a:rPr>
              <a:t>English Standard 11–12 Syllabus </a:t>
            </a:r>
            <a:r>
              <a:rPr lang="en-AU" sz="1000" dirty="0">
                <a:latin typeface="+mn-lt"/>
              </a:rPr>
              <a:t>© NSW Education Standards Authority (NESA) for and on behalf of the Crown in right of the State of New South Wales, 2024.</a:t>
            </a:r>
          </a:p>
          <a:p>
            <a:r>
              <a:rPr lang="en-AU" sz="1000" dirty="0"/>
              <a:t>Australian Curriculum, Assessment and Reporting Authority (ACARA) (2020), Literacy: About the general capability, </a:t>
            </a:r>
            <a:r>
              <a:rPr lang="en-AU" sz="1000" dirty="0">
                <a:hlinkClick r:id="rId7" tooltip="https://www.australiancurriculum.edu.au/downloads/general-capabilities#accordion-afa194f119-item-6336db4ee7"/>
              </a:rPr>
              <a:t>General capabilities | V9 Australian Curriculum</a:t>
            </a:r>
            <a:r>
              <a:rPr lang="en-AU" sz="1000" dirty="0"/>
              <a:t>, ACARA website, accessed 23 July 2025.Australian Education Research Organisation (AERO) (2024a) </a:t>
            </a:r>
            <a:r>
              <a:rPr lang="en-AU" sz="1000" dirty="0">
                <a:hlinkClick r:id="rId8"/>
              </a:rPr>
              <a:t>Explain learning objectives</a:t>
            </a:r>
            <a:r>
              <a:rPr lang="en-AU" sz="1000" dirty="0"/>
              <a:t>, AERO, accessed 19 May 2025.</a:t>
            </a:r>
          </a:p>
          <a:p>
            <a:pPr>
              <a:spcAft>
                <a:spcPts val="600"/>
              </a:spcAft>
            </a:pPr>
            <a:r>
              <a:rPr lang="en-AU" sz="1000" dirty="0"/>
              <a:t>AERO (Australian Education Research Organisation) (2024b) </a:t>
            </a:r>
            <a:r>
              <a:rPr lang="en-AU" sz="1000" dirty="0">
                <a:hlinkClick r:id="rId9"/>
              </a:rPr>
              <a:t>Why explicit instruction works</a:t>
            </a:r>
            <a:r>
              <a:rPr lang="en-AU" sz="1000" dirty="0"/>
              <a:t>, AERO website, accessed 19 May 2025.</a:t>
            </a:r>
          </a:p>
          <a:p>
            <a:pPr>
              <a:spcAft>
                <a:spcPts val="600"/>
              </a:spcAft>
            </a:pPr>
            <a:r>
              <a:rPr lang="en-AU" sz="1000" dirty="0"/>
              <a:t>Australian Institute for Teaching and School Leadership Limited (AITSL) (n.d.) </a:t>
            </a:r>
            <a:r>
              <a:rPr lang="en-AU" sz="1000" dirty="0">
                <a:hlinkClick r:id="rId10"/>
              </a:rPr>
              <a:t>Learning intentions and success criteria [PDF 251KB],</a:t>
            </a:r>
            <a:r>
              <a:rPr lang="en-AU" sz="1000" dirty="0"/>
              <a:t> AITSL, accessed 02 May 2025.</a:t>
            </a:r>
          </a:p>
          <a:p>
            <a:pPr>
              <a:spcAft>
                <a:spcPts val="600"/>
              </a:spcAft>
            </a:pPr>
            <a:r>
              <a:rPr lang="en-AU" sz="1000" dirty="0"/>
              <a:t>Black P and Wiliam D (2018) ‘</a:t>
            </a:r>
            <a:r>
              <a:rPr lang="en-AU" sz="1000" dirty="0">
                <a:hlinkClick r:id="rId11"/>
              </a:rPr>
              <a:t>Classroom assessment and pedagogy</a:t>
            </a:r>
            <a:r>
              <a:rPr lang="en-AU" sz="1000" dirty="0"/>
              <a:t>’, Assessment in Education Principles Policy and Practice, 25(1):1–25.</a:t>
            </a:r>
          </a:p>
          <a:p>
            <a:pPr>
              <a:spcAft>
                <a:spcPts val="600"/>
              </a:spcAft>
            </a:pPr>
            <a:r>
              <a:rPr lang="en-AU" sz="1000" dirty="0">
                <a:latin typeface="Arial" panose="020B0604020202020204" pitchFamily="34" charset="0"/>
                <a:ea typeface="+mn-lt"/>
                <a:cs typeface="Arial" panose="020B0604020202020204" pitchFamily="34" charset="0"/>
              </a:rPr>
              <a:t>British Council (26 May 2023) ‘</a:t>
            </a:r>
            <a:r>
              <a:rPr lang="en-AU" sz="1000" dirty="0">
                <a:latin typeface="Arial" panose="020B0604020202020204" pitchFamily="34" charset="0"/>
                <a:ea typeface="+mn-lt"/>
                <a:cs typeface="Arial" panose="020B0604020202020204" pitchFamily="34" charset="0"/>
                <a:hlinkClick r:id="rId12"/>
              </a:rPr>
              <a:t>How to tell an anecdote in English’ [video], </a:t>
            </a:r>
            <a:r>
              <a:rPr lang="en-AU" sz="1000" i="1" dirty="0">
                <a:latin typeface="Arial" panose="020B0604020202020204" pitchFamily="34" charset="0"/>
                <a:ea typeface="+mn-lt"/>
                <a:cs typeface="Arial" panose="020B0604020202020204" pitchFamily="34" charset="0"/>
              </a:rPr>
              <a:t>British Council | </a:t>
            </a:r>
            <a:r>
              <a:rPr lang="en-AU" sz="1000" i="1" dirty="0" err="1">
                <a:latin typeface="Arial" panose="020B0604020202020204" pitchFamily="34" charset="0"/>
                <a:ea typeface="+mn-lt"/>
                <a:cs typeface="Arial" panose="020B0604020202020204" pitchFamily="34" charset="0"/>
              </a:rPr>
              <a:t>LearnEnglish</a:t>
            </a:r>
            <a:r>
              <a:rPr lang="en-AU" sz="1000" dirty="0">
                <a:latin typeface="Arial" panose="020B0604020202020204" pitchFamily="34" charset="0"/>
                <a:ea typeface="+mn-lt"/>
                <a:cs typeface="Arial" panose="020B0604020202020204" pitchFamily="34" charset="0"/>
              </a:rPr>
              <a:t>, YouTube, accessed 2 June 2025. </a:t>
            </a:r>
          </a:p>
          <a:p>
            <a:pPr>
              <a:spcAft>
                <a:spcPts val="600"/>
              </a:spcAft>
            </a:pPr>
            <a:r>
              <a:rPr lang="en-AU" sz="1000" dirty="0"/>
              <a:t>CESE (Centre for Education Statistics and Evaluation) (2017) </a:t>
            </a:r>
            <a:r>
              <a:rPr lang="en-AU" sz="1000" dirty="0">
                <a:hlinkClick r:id="rId13"/>
              </a:rPr>
              <a:t>Cognitive load theory: Research that teachers really need to understand</a:t>
            </a:r>
            <a:r>
              <a:rPr lang="en-AU" sz="1000" dirty="0"/>
              <a:t>, NSW Department of Education, accessed 19 May 2025.</a:t>
            </a:r>
          </a:p>
          <a:p>
            <a:pPr>
              <a:spcAft>
                <a:spcPts val="600"/>
              </a:spcAft>
            </a:pPr>
            <a:r>
              <a:rPr lang="en-AU" sz="1000" dirty="0"/>
              <a:t>Clarke S (2014) Outstanding formative assessment: culture and practice, Hodder Education, Great Britain.</a:t>
            </a:r>
          </a:p>
          <a:p>
            <a:pPr>
              <a:spcAft>
                <a:spcPts val="600"/>
              </a:spcAft>
            </a:pPr>
            <a:r>
              <a:rPr lang="en-AU" sz="1000" dirty="0"/>
              <a:t>Clarke S, Timperley H, Hattie J (2003) Unlocking formative assessment: Practical strategies for enhancing students’ learning in the primary and intermediate classroom, Hodder Moa Beckett, Auckland NZ, 2003.</a:t>
            </a:r>
            <a:endParaRPr lang="en-AU" sz="1000"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32</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References(2)</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48444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1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1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1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100" b="0" i="0" u="none" strike="noStrike" kern="1200" cap="none" spc="0" normalizeH="0" baseline="0" noProof="0" dirty="0">
                <a:ln>
                  <a:noFill/>
                </a:ln>
                <a:solidFill>
                  <a:srgbClr val="CBEDFD"/>
                </a:solidFill>
                <a:effectLst/>
                <a:uLnTx/>
                <a:uFillTx/>
                <a:ea typeface="+mn-ea"/>
                <a:cs typeface="+mn-cs"/>
              </a:rPr>
              <a:t> </a:t>
            </a:r>
            <a:r>
              <a:rPr kumimoji="0" lang="en-AU" sz="11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1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1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291444"/>
            <a:ext cx="11228620" cy="2927351"/>
          </a:xfrm>
        </p:spPr>
        <p:txBody>
          <a:bodyPr/>
          <a:lstStyle/>
          <a:p>
            <a:pPr>
              <a:spcAft>
                <a:spcPts val="600"/>
              </a:spcAft>
            </a:pPr>
            <a:r>
              <a:rPr lang="en-AU" sz="1100" dirty="0"/>
              <a:t>Dalton T (2021) ‘Dear Kath’ </a:t>
            </a:r>
            <a:r>
              <a:rPr lang="en-AU" sz="1100" i="1" dirty="0"/>
              <a:t>Love Stories</a:t>
            </a:r>
            <a:r>
              <a:rPr lang="en-AU" sz="1100" dirty="0"/>
              <a:t>, </a:t>
            </a:r>
            <a:r>
              <a:rPr lang="en-AU" sz="1100" dirty="0" err="1"/>
              <a:t>HarperCollins</a:t>
            </a:r>
            <a:r>
              <a:rPr lang="en-AU" sz="1100" i="1" dirty="0" err="1"/>
              <a:t>Publishers</a:t>
            </a:r>
            <a:r>
              <a:rPr lang="en-AU" sz="1100" dirty="0"/>
              <a:t>, Sydney.</a:t>
            </a:r>
          </a:p>
          <a:p>
            <a:pPr>
              <a:spcAft>
                <a:spcPts val="600"/>
              </a:spcAft>
            </a:pPr>
            <a:r>
              <a:rPr lang="en-AU" sz="1100" dirty="0"/>
              <a:t>Griffin P (2018) </a:t>
            </a:r>
            <a:r>
              <a:rPr lang="en-AU" sz="1100" i="1" dirty="0"/>
              <a:t>Assessment for teaching</a:t>
            </a:r>
            <a:r>
              <a:rPr lang="en-AU" sz="1100" dirty="0"/>
              <a:t>, Cambridge University Press. </a:t>
            </a:r>
          </a:p>
          <a:p>
            <a:pPr>
              <a:spcAft>
                <a:spcPts val="600"/>
              </a:spcAft>
            </a:pPr>
            <a:r>
              <a:rPr lang="en-AU" sz="1100" dirty="0"/>
              <a:t>NESA (NSW Education Standards Authority) (n.d.) </a:t>
            </a:r>
            <a:r>
              <a:rPr lang="en-AU" sz="1100" dirty="0">
                <a:hlinkClick r:id="rId6"/>
              </a:rPr>
              <a:t>Collaborative curriculum planning</a:t>
            </a:r>
            <a:r>
              <a:rPr lang="en-AU" sz="1100" dirty="0"/>
              <a:t>, NESA website, accessed 19 May 2025. </a:t>
            </a:r>
          </a:p>
          <a:p>
            <a:pPr>
              <a:spcAft>
                <a:spcPts val="600"/>
              </a:spcAft>
            </a:pPr>
            <a:r>
              <a:rPr lang="en-AU" sz="1100" dirty="0">
                <a:latin typeface="Arial" panose="020B0604020202020204" pitchFamily="34" charset="0"/>
                <a:ea typeface="+mn-lt"/>
                <a:cs typeface="Arial" panose="020B0604020202020204" pitchFamily="34" charset="0"/>
              </a:rPr>
              <a:t>NESA (NSW Education Standards Authority) (2024) ‘</a:t>
            </a:r>
            <a:r>
              <a:rPr lang="en-AU" sz="1100" dirty="0">
                <a:latin typeface="Arial" panose="020B0604020202020204" pitchFamily="34" charset="0"/>
                <a:ea typeface="+mn-lt"/>
                <a:cs typeface="Arial" panose="020B0604020202020204" pitchFamily="34" charset="0"/>
                <a:hlinkClick r:id="rId7"/>
              </a:rPr>
              <a:t>Glossary</a:t>
            </a:r>
            <a:r>
              <a:rPr lang="en-AU" sz="1100" dirty="0">
                <a:latin typeface="Arial" panose="020B0604020202020204" pitchFamily="34" charset="0"/>
                <a:ea typeface="+mn-lt"/>
                <a:cs typeface="Arial" panose="020B0604020202020204" pitchFamily="34" charset="0"/>
              </a:rPr>
              <a:t>’, </a:t>
            </a:r>
            <a:r>
              <a:rPr lang="en-AU" sz="1100" i="1" dirty="0">
                <a:latin typeface="Arial" panose="020B0604020202020204" pitchFamily="34" charset="0"/>
                <a:ea typeface="+mn-lt"/>
                <a:cs typeface="Arial" panose="020B0604020202020204" pitchFamily="34" charset="0"/>
              </a:rPr>
              <a:t>Resources</a:t>
            </a:r>
            <a:r>
              <a:rPr lang="en-AU" sz="1100" dirty="0">
                <a:latin typeface="Arial" panose="020B0604020202020204" pitchFamily="34" charset="0"/>
                <a:ea typeface="+mn-lt"/>
                <a:cs typeface="Arial" panose="020B0604020202020204" pitchFamily="34" charset="0"/>
              </a:rPr>
              <a:t>, NESA website, accessed 5 May 2025. </a:t>
            </a:r>
          </a:p>
          <a:p>
            <a:pPr>
              <a:spcAft>
                <a:spcPts val="600"/>
              </a:spcAft>
            </a:pPr>
            <a:r>
              <a:rPr lang="en-AU" sz="1100" dirty="0"/>
              <a:t>State of New South Wales (Department of Education) (2024) </a:t>
            </a:r>
            <a:r>
              <a:rPr lang="en-AU" sz="1100" dirty="0">
                <a:hlinkClick r:id="rId8"/>
              </a:rPr>
              <a:t>‘Explicit teaching strategies’</a:t>
            </a:r>
            <a:r>
              <a:rPr lang="en-AU" sz="1100" dirty="0"/>
              <a:t>, </a:t>
            </a:r>
            <a:r>
              <a:rPr lang="en-AU" sz="1100" i="1" dirty="0"/>
              <a:t>Explicit teaching</a:t>
            </a:r>
            <a:r>
              <a:rPr lang="en-AU" sz="1100" dirty="0"/>
              <a:t>, NSW Department of Education website, accessed 5 May 2025</a:t>
            </a:r>
          </a:p>
          <a:p>
            <a:pPr>
              <a:spcAft>
                <a:spcPts val="600"/>
              </a:spcAft>
            </a:pPr>
            <a:r>
              <a:rPr lang="en-AU" sz="1100" dirty="0"/>
              <a:t>State of New South Wales (Department of Education) (2024) the </a:t>
            </a:r>
            <a:r>
              <a:rPr lang="en-AU" sz="1100" dirty="0">
                <a:hlinkClick r:id="rId9"/>
              </a:rPr>
              <a:t>Explicit teaching – Driving learning and engagement</a:t>
            </a:r>
            <a:r>
              <a:rPr lang="en-AU" sz="1100" dirty="0"/>
              <a:t>, Centre for Education Statistics and Evaluation website, accessed 5 May 2025. </a:t>
            </a:r>
          </a:p>
          <a:p>
            <a:pPr>
              <a:spcAft>
                <a:spcPts val="600"/>
              </a:spcAft>
            </a:pPr>
            <a:r>
              <a:rPr lang="en-AU" sz="1100" dirty="0"/>
              <a:t>State of New South Wales (Department of Education) (n.d.) </a:t>
            </a:r>
            <a:r>
              <a:rPr lang="en-AU" sz="1100" dirty="0">
                <a:hlinkClick r:id="rId10"/>
              </a:rPr>
              <a:t>Digital Learning Selector</a:t>
            </a:r>
            <a:r>
              <a:rPr lang="en-AU" sz="1100" dirty="0"/>
              <a:t>, NSW Department of Education website, accessed 5 May 2025. </a:t>
            </a:r>
          </a:p>
          <a:p>
            <a:pPr>
              <a:spcAft>
                <a:spcPts val="600"/>
              </a:spcAft>
            </a:pPr>
            <a:r>
              <a:rPr lang="en-AU" sz="1100" dirty="0"/>
              <a:t>Wiliam D (2014) ‘</a:t>
            </a:r>
            <a:r>
              <a:rPr lang="en-AU" sz="1100" dirty="0">
                <a:hlinkClick r:id="rId11"/>
              </a:rPr>
              <a:t>The right questions, the right way </a:t>
            </a:r>
            <a:r>
              <a:rPr lang="en-AU" sz="1100" dirty="0"/>
              <a:t>’, Educational Leadership, 71(6).</a:t>
            </a:r>
          </a:p>
          <a:p>
            <a:r>
              <a:rPr lang="en-AU" sz="1100" dirty="0"/>
              <a:t>Winkler M (May 2022) </a:t>
            </a:r>
            <a:r>
              <a:rPr lang="en-AU" sz="1100" dirty="0">
                <a:hlinkClick r:id="rId12"/>
              </a:rPr>
              <a:t>Love</a:t>
            </a:r>
            <a:r>
              <a:rPr lang="en-AU" sz="1100" dirty="0"/>
              <a:t>, [image], </a:t>
            </a:r>
            <a:r>
              <a:rPr lang="en-AU" sz="1100" dirty="0" err="1"/>
              <a:t>Unsplash</a:t>
            </a:r>
            <a:r>
              <a:rPr lang="en-AU" sz="1100" dirty="0"/>
              <a:t> website, accessed 5 May 2025. </a:t>
            </a:r>
          </a:p>
          <a:p>
            <a:pPr>
              <a:spcAft>
                <a:spcPts val="600"/>
              </a:spcAft>
            </a:pPr>
            <a:endParaRPr lang="en-AU" sz="1100" dirty="0"/>
          </a:p>
          <a:p>
            <a:endParaRPr lang="en-AU" sz="1100" dirty="0"/>
          </a:p>
          <a:p>
            <a:endParaRPr lang="en-AU" sz="1100"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33</a:t>
            </a:fld>
            <a:endParaRPr lang="en-AU"/>
          </a:p>
        </p:txBody>
      </p:sp>
    </p:spTree>
    <p:extLst>
      <p:ext uri="{BB962C8B-B14F-4D97-AF65-F5344CB8AC3E}">
        <p14:creationId xmlns:p14="http://schemas.microsoft.com/office/powerpoint/2010/main" val="283560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19964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5761A9-148F-5887-32E9-141672BEF055}"/>
              </a:ext>
            </a:extLst>
          </p:cNvPr>
          <p:cNvSpPr>
            <a:spLocks noGrp="1"/>
          </p:cNvSpPr>
          <p:nvPr>
            <p:ph type="title"/>
          </p:nvPr>
        </p:nvSpPr>
        <p:spPr/>
        <p:txBody>
          <a:bodyPr/>
          <a:lstStyle/>
          <a:p>
            <a:r>
              <a:rPr lang="en-AU" dirty="0"/>
              <a:t>Text complexity </a:t>
            </a:r>
          </a:p>
        </p:txBody>
      </p:sp>
      <p:sp>
        <p:nvSpPr>
          <p:cNvPr id="4" name="Text Placeholder 3">
            <a:extLst>
              <a:ext uri="{FF2B5EF4-FFF2-40B4-BE49-F238E27FC236}">
                <a16:creationId xmlns:a16="http://schemas.microsoft.com/office/drawing/2014/main" id="{95464586-7352-0FE3-E550-288461CE6566}"/>
              </a:ext>
            </a:extLst>
          </p:cNvPr>
          <p:cNvSpPr>
            <a:spLocks noGrp="1"/>
          </p:cNvSpPr>
          <p:nvPr>
            <p:ph type="body" sz="quarter" idx="18"/>
          </p:nvPr>
        </p:nvSpPr>
        <p:spPr/>
        <p:txBody>
          <a:bodyPr/>
          <a:lstStyle/>
          <a:p>
            <a:r>
              <a:rPr lang="en-AU" dirty="0"/>
              <a:t>Core text 1 – Dear Kath</a:t>
            </a:r>
          </a:p>
        </p:txBody>
      </p:sp>
      <p:sp>
        <p:nvSpPr>
          <p:cNvPr id="5" name="Text Placeholder 4">
            <a:extLst>
              <a:ext uri="{FF2B5EF4-FFF2-40B4-BE49-F238E27FC236}">
                <a16:creationId xmlns:a16="http://schemas.microsoft.com/office/drawing/2014/main" id="{7F0EB2A1-0509-187B-06FE-6F815A1E8520}"/>
              </a:ext>
            </a:extLst>
          </p:cNvPr>
          <p:cNvSpPr>
            <a:spLocks noGrp="1"/>
          </p:cNvSpPr>
          <p:nvPr>
            <p:ph type="body" sz="quarter" idx="17"/>
          </p:nvPr>
        </p:nvSpPr>
        <p:spPr/>
        <p:txBody>
          <a:bodyPr/>
          <a:lstStyle/>
          <a:p>
            <a:r>
              <a:rPr lang="en-AU" dirty="0"/>
              <a:t>The text ‘Dear Kath’ helps meet the text requirements for English Standard 11–12 as it is an Australian text that is widely regarded as quality literature and explores a range of social, cultural and gender perspectives.</a:t>
            </a:r>
          </a:p>
          <a:p>
            <a:r>
              <a:rPr lang="en-AU" dirty="0"/>
              <a:t>The text contains a range of markers which align to the moderately complex to highly complex level of the Text Complexity scale as per the ‘Literacy: About the general capability’ document which can be downloaded on the General capabilities downloads page of the Australian Curriculum webpage.  It provides students with the opportunities to consider enduring human emotions using sophisticated rhetorical devices to portray multiple characters and perspectives. The text also addresses the complex emotions associated with loss and grief, using figurative and idiomatic language, time-shifts and rhetorical devices. </a:t>
            </a:r>
          </a:p>
        </p:txBody>
      </p:sp>
      <p:sp>
        <p:nvSpPr>
          <p:cNvPr id="2" name="Slide Number Placeholder 1">
            <a:extLst>
              <a:ext uri="{FF2B5EF4-FFF2-40B4-BE49-F238E27FC236}">
                <a16:creationId xmlns:a16="http://schemas.microsoft.com/office/drawing/2014/main" id="{40B6CD0F-2FB4-3F55-EF10-E7329FD604B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87614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E14EA-8E6F-87E4-EA65-6EF828A2F95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C810721-0D17-7883-F4A8-9A8F73ABCC7F}"/>
              </a:ext>
            </a:extLst>
          </p:cNvPr>
          <p:cNvSpPr>
            <a:spLocks noGrp="1"/>
          </p:cNvSpPr>
          <p:nvPr>
            <p:ph type="ctrTitle"/>
          </p:nvPr>
        </p:nvSpPr>
        <p:spPr>
          <a:xfrm>
            <a:off x="539999" y="2968755"/>
            <a:ext cx="6255979" cy="2033997"/>
          </a:xfrm>
        </p:spPr>
        <p:txBody>
          <a:bodyPr/>
          <a:lstStyle/>
          <a:p>
            <a:r>
              <a:rPr lang="en-AU" dirty="0">
                <a:latin typeface="+mj-lt"/>
              </a:rPr>
              <a:t>Phase 3a sequence 2 – developing  the language to explore the core text</a:t>
            </a:r>
          </a:p>
        </p:txBody>
      </p:sp>
      <p:pic>
        <p:nvPicPr>
          <p:cNvPr id="4" name="Picture Placeholder 4">
            <a:extLst>
              <a:ext uri="{FF2B5EF4-FFF2-40B4-BE49-F238E27FC236}">
                <a16:creationId xmlns:a16="http://schemas.microsoft.com/office/drawing/2014/main" id="{947D0476-1480-FEAF-4774-178BC5ED2BD5}"/>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t="94" b="94"/>
          <a:stretch/>
        </p:blipFill>
        <p:spPr>
          <a:prstGeom prst="rect">
            <a:avLst/>
          </a:prstGeom>
        </p:spPr>
      </p:pic>
      <p:sp>
        <p:nvSpPr>
          <p:cNvPr id="8" name="Text Placeholder 5">
            <a:extLst>
              <a:ext uri="{FF2B5EF4-FFF2-40B4-BE49-F238E27FC236}">
                <a16:creationId xmlns:a16="http://schemas.microsoft.com/office/drawing/2014/main" id="{E5A2793A-64EB-87A8-943C-93DAC5B89E13}"/>
              </a:ext>
              <a:ext uri="{C183D7F6-B498-43B3-948B-1728B52AA6E4}">
                <adec:decorative xmlns:adec="http://schemas.microsoft.com/office/drawing/2017/decorative" val="1"/>
              </a:ext>
            </a:extLst>
          </p:cNvPr>
          <p:cNvSpPr txBox="1">
            <a:spLocks/>
          </p:cNvSpPr>
          <p:nvPr/>
        </p:nvSpPr>
        <p:spPr>
          <a:xfrm>
            <a:off x="8829040" y="6348091"/>
            <a:ext cx="3207302" cy="360000"/>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latin typeface="Arial"/>
                <a:cs typeface="Arial"/>
                <a:hlinkClick r:id="rId4"/>
              </a:rPr>
              <a:t>Type Writer photo</a:t>
            </a:r>
            <a:r>
              <a:rPr lang="en-US" sz="1100" dirty="0">
                <a:latin typeface="Arial"/>
                <a:cs typeface="Arial"/>
              </a:rPr>
              <a:t> </a:t>
            </a:r>
            <a:r>
              <a:rPr lang="en-US" sz="1100" dirty="0">
                <a:solidFill>
                  <a:schemeClr val="tx1"/>
                </a:solidFill>
                <a:latin typeface="Arial"/>
                <a:cs typeface="Arial"/>
              </a:rPr>
              <a:t>by Marcus Winkler </a:t>
            </a:r>
            <a:r>
              <a:rPr lang="en-US" sz="1100" dirty="0" err="1">
                <a:latin typeface="Arial"/>
                <a:cs typeface="Arial"/>
                <a:hlinkClick r:id="rId5"/>
              </a:rPr>
              <a:t>Unsplash</a:t>
            </a:r>
            <a:endParaRPr lang="en-US" sz="1100" dirty="0">
              <a:latin typeface="Arial"/>
              <a:cs typeface="Arial"/>
            </a:endParaRPr>
          </a:p>
        </p:txBody>
      </p:sp>
    </p:spTree>
    <p:extLst>
      <p:ext uri="{BB962C8B-B14F-4D97-AF65-F5344CB8AC3E}">
        <p14:creationId xmlns:p14="http://schemas.microsoft.com/office/powerpoint/2010/main" val="262706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54133-79BA-2167-0094-3EFDBE16DA1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9C009FD-AFD6-69ED-FACC-6BA92479ABE1}"/>
              </a:ext>
            </a:extLst>
          </p:cNvPr>
          <p:cNvSpPr>
            <a:spLocks noGrp="1"/>
          </p:cNvSpPr>
          <p:nvPr>
            <p:ph type="title"/>
          </p:nvPr>
        </p:nvSpPr>
        <p:spPr/>
        <p:txBody>
          <a:bodyPr/>
          <a:lstStyle/>
          <a:p>
            <a:r>
              <a:rPr lang="en-AU" dirty="0">
                <a:latin typeface="+mj-lt"/>
              </a:rPr>
              <a:t>Learning intentions and success criteria</a:t>
            </a:r>
            <a:r>
              <a:rPr lang="en-AU" dirty="0">
                <a:solidFill>
                  <a:schemeClr val="bg1"/>
                </a:solidFill>
                <a:latin typeface="+mj-lt"/>
              </a:rPr>
              <a:t> (1)</a:t>
            </a:r>
          </a:p>
        </p:txBody>
      </p:sp>
      <p:sp>
        <p:nvSpPr>
          <p:cNvPr id="3" name="TextBox 2">
            <a:extLst>
              <a:ext uri="{FF2B5EF4-FFF2-40B4-BE49-F238E27FC236}">
                <a16:creationId xmlns:a16="http://schemas.microsoft.com/office/drawing/2014/main" id="{FCCE1F97-3702-0531-DE2D-D8AD42175537}"/>
              </a:ext>
            </a:extLst>
          </p:cNvPr>
          <p:cNvSpPr txBox="1"/>
          <p:nvPr/>
        </p:nvSpPr>
        <p:spPr>
          <a:xfrm>
            <a:off x="444500" y="1938354"/>
            <a:ext cx="11303000" cy="442114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dirty="0">
                <a:solidFill>
                  <a:schemeClr val="accent1"/>
                </a:solidFill>
                <a:latin typeface="+mj-lt"/>
                <a:cs typeface="Arial" panose="020B0604020202020204" pitchFamily="34" charset="0"/>
              </a:rPr>
              <a:t>We are learning to</a:t>
            </a:r>
            <a:r>
              <a:rPr lang="en-AU" sz="2000" b="1" dirty="0">
                <a:solidFill>
                  <a:schemeClr val="accent1"/>
                </a:solidFill>
                <a:latin typeface="+mj-lt"/>
                <a:ea typeface="+mn-lt"/>
                <a:cs typeface="Arial" panose="020B0604020202020204" pitchFamily="34" charset="0"/>
              </a:rPr>
              <a:t>:</a:t>
            </a:r>
          </a:p>
          <a:p>
            <a:pPr marL="342900" lvl="0" indent="-342900">
              <a:lnSpc>
                <a:spcPct val="150000"/>
              </a:lnSpc>
              <a:spcBef>
                <a:spcPts val="1200"/>
              </a:spcBef>
              <a:spcAft>
                <a:spcPts val="600"/>
              </a:spcAft>
              <a:buFont typeface="Arial" panose="020B0604020202020204" pitchFamily="34" charset="0"/>
              <a:buChar char="•"/>
              <a:tabLst>
                <a:tab pos="228600" algn="l"/>
              </a:tabLst>
            </a:pPr>
            <a:r>
              <a:rPr lang="en-AU" sz="2000" dirty="0"/>
              <a:t>understand the vocabulary of the core text</a:t>
            </a:r>
          </a:p>
          <a:p>
            <a:pPr marL="342900" indent="-342900">
              <a:lnSpc>
                <a:spcPct val="150000"/>
              </a:lnSpc>
              <a:buFont typeface="Arial" panose="020B0604020202020204" pitchFamily="34" charset="0"/>
              <a:buChar char="•"/>
            </a:pPr>
            <a:r>
              <a:rPr lang="en-AU" sz="2000" dirty="0">
                <a:cs typeface="Arial" panose="020B0604020202020204" pitchFamily="34" charset="0"/>
              </a:rPr>
              <a:t>apply new vocabulary in writing to describe a person we admire.</a:t>
            </a:r>
          </a:p>
          <a:p>
            <a:pPr>
              <a:lnSpc>
                <a:spcPct val="150000"/>
              </a:lnSpc>
            </a:pPr>
            <a:endParaRPr lang="en-AU" sz="2000" dirty="0">
              <a:latin typeface="Arial" panose="020B0604020202020204" pitchFamily="34" charset="0"/>
              <a:cs typeface="Arial" panose="020B0604020202020204" pitchFamily="34" charset="0"/>
            </a:endParaRPr>
          </a:p>
          <a:p>
            <a:pPr>
              <a:lnSpc>
                <a:spcPct val="150000"/>
              </a:lnSpc>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buFont typeface="Arial"/>
              <a:buChar char="•"/>
            </a:pPr>
            <a:r>
              <a:rPr lang="en-AU" sz="2000" dirty="0">
                <a:latin typeface="Arial"/>
                <a:cs typeface="Arial"/>
              </a:rPr>
              <a:t>[classroom teacher to insert sample success criteria]</a:t>
            </a:r>
          </a:p>
          <a:p>
            <a:pPr marL="342900" indent="-342900">
              <a:lnSpc>
                <a:spcPct val="150000"/>
              </a:lnSpc>
              <a:buFont typeface="Arial"/>
              <a:buChar char="•"/>
            </a:pPr>
            <a:r>
              <a:rPr lang="en-AU" sz="2000" dirty="0">
                <a:latin typeface="Arial"/>
                <a:cs typeface="Arial"/>
              </a:rPr>
              <a:t>[classroom teacher to insert sample success criteria]</a:t>
            </a:r>
          </a:p>
          <a:p>
            <a:pPr marL="342900" indent="-342900">
              <a:lnSpc>
                <a:spcPct val="150000"/>
              </a:lnSpc>
              <a:buFont typeface="Arial"/>
              <a:buChar char="•"/>
            </a:pPr>
            <a:r>
              <a:rPr lang="en-AU" sz="2000" dirty="0">
                <a:latin typeface="Arial"/>
                <a:cs typeface="Arial"/>
              </a:rPr>
              <a:t>[classroom teacher to insert sample success criteria].</a:t>
            </a:r>
            <a:endParaRPr lang="en-US" sz="2000" dirty="0">
              <a:latin typeface="Arial"/>
              <a:cs typeface="Arial"/>
            </a:endParaRPr>
          </a:p>
          <a:p>
            <a:pPr>
              <a:lnSpc>
                <a:spcPct val="150000"/>
              </a:lnSpc>
            </a:pPr>
            <a:endParaRPr lang="en-US" sz="2000" dirty="0">
              <a:latin typeface="Arial"/>
              <a:cs typeface="Arial"/>
            </a:endParaRPr>
          </a:p>
        </p:txBody>
      </p:sp>
      <p:sp>
        <p:nvSpPr>
          <p:cNvPr id="2" name="Slide Number Placeholder 1">
            <a:extLst>
              <a:ext uri="{FF2B5EF4-FFF2-40B4-BE49-F238E27FC236}">
                <a16:creationId xmlns:a16="http://schemas.microsoft.com/office/drawing/2014/main" id="{238D9AB5-75FA-5688-05B4-50706D2E13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1734440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59DD8E-220C-1A0F-3499-4F7196F8744F}"/>
              </a:ext>
            </a:extLst>
          </p:cNvPr>
          <p:cNvSpPr>
            <a:spLocks noGrp="1"/>
          </p:cNvSpPr>
          <p:nvPr>
            <p:ph type="title"/>
          </p:nvPr>
        </p:nvSpPr>
        <p:spPr/>
        <p:txBody>
          <a:bodyPr/>
          <a:lstStyle/>
          <a:p>
            <a:r>
              <a:rPr lang="en-US" dirty="0"/>
              <a:t>Dear Kath  </a:t>
            </a:r>
            <a:endParaRPr lang="en-AU" dirty="0">
              <a:highlight>
                <a:srgbClr val="00FF00"/>
              </a:highlight>
            </a:endParaRPr>
          </a:p>
        </p:txBody>
      </p:sp>
      <p:sp>
        <p:nvSpPr>
          <p:cNvPr id="4" name="Text Placeholder 3">
            <a:extLst>
              <a:ext uri="{FF2B5EF4-FFF2-40B4-BE49-F238E27FC236}">
                <a16:creationId xmlns:a16="http://schemas.microsoft.com/office/drawing/2014/main" id="{B4CC0C99-62DC-B357-ACF9-5D4BDEB56E43}"/>
              </a:ext>
            </a:extLst>
          </p:cNvPr>
          <p:cNvSpPr>
            <a:spLocks noGrp="1"/>
          </p:cNvSpPr>
          <p:nvPr>
            <p:ph type="body" sz="quarter" idx="18"/>
          </p:nvPr>
        </p:nvSpPr>
        <p:spPr/>
        <p:txBody>
          <a:bodyPr/>
          <a:lstStyle/>
          <a:p>
            <a:r>
              <a:rPr lang="en-AU" dirty="0"/>
              <a:t>Identifying admiration </a:t>
            </a:r>
          </a:p>
        </p:txBody>
      </p:sp>
      <p:sp>
        <p:nvSpPr>
          <p:cNvPr id="5" name="Text Placeholder 4">
            <a:extLst>
              <a:ext uri="{FF2B5EF4-FFF2-40B4-BE49-F238E27FC236}">
                <a16:creationId xmlns:a16="http://schemas.microsoft.com/office/drawing/2014/main" id="{5270EEF6-8C15-2438-3940-12FFCE77A12E}"/>
              </a:ext>
            </a:extLst>
          </p:cNvPr>
          <p:cNvSpPr>
            <a:spLocks noGrp="1"/>
          </p:cNvSpPr>
          <p:nvPr>
            <p:ph type="body" sz="quarter" idx="17"/>
          </p:nvPr>
        </p:nvSpPr>
        <p:spPr>
          <a:xfrm>
            <a:off x="359999" y="1735038"/>
            <a:ext cx="4762507" cy="4308394"/>
          </a:xfrm>
        </p:spPr>
        <p:txBody>
          <a:bodyPr vert="horz" lIns="0" tIns="0" rIns="0" bIns="0" rtlCol="0" anchor="t">
            <a:noAutofit/>
          </a:bodyPr>
          <a:lstStyle/>
          <a:p>
            <a:r>
              <a:rPr lang="en-AU" dirty="0">
                <a:solidFill>
                  <a:schemeClr val="tx2"/>
                </a:solidFill>
              </a:rPr>
              <a:t>They</a:t>
            </a:r>
            <a:r>
              <a:rPr lang="en-AU" dirty="0"/>
              <a:t> told </a:t>
            </a:r>
            <a:r>
              <a:rPr lang="en-AU" dirty="0">
                <a:solidFill>
                  <a:schemeClr val="tx2"/>
                </a:solidFill>
              </a:rPr>
              <a:t>the love story of you and Jim</a:t>
            </a:r>
            <a:r>
              <a:rPr lang="en-AU" dirty="0"/>
              <a:t>. They told the love story of you and </a:t>
            </a:r>
            <a:r>
              <a:rPr lang="en-AU" dirty="0">
                <a:solidFill>
                  <a:schemeClr val="tx2"/>
                </a:solidFill>
              </a:rPr>
              <a:t>the sixty-seven years you spent in the Jack Street house</a:t>
            </a:r>
            <a:r>
              <a:rPr lang="en-AU" dirty="0"/>
              <a:t>, how much you loved </a:t>
            </a:r>
            <a:r>
              <a:rPr lang="en-AU" dirty="0">
                <a:solidFill>
                  <a:schemeClr val="tx2"/>
                </a:solidFill>
              </a:rPr>
              <a:t>the people in your neighbourhood, </a:t>
            </a:r>
            <a:r>
              <a:rPr lang="en-AU" dirty="0"/>
              <a:t>how you </a:t>
            </a:r>
            <a:r>
              <a:rPr lang="en-AU" dirty="0">
                <a:solidFill>
                  <a:schemeClr val="tx2"/>
                </a:solidFill>
              </a:rPr>
              <a:t>listened to all their stories</a:t>
            </a:r>
            <a:r>
              <a:rPr lang="en-AU" dirty="0">
                <a:solidFill>
                  <a:srgbClr val="00B0F0"/>
                </a:solidFill>
              </a:rPr>
              <a:t> </a:t>
            </a:r>
            <a:r>
              <a:rPr lang="en-AU" dirty="0"/>
              <a:t>for hours until the hours turned into years and the years turned into decades. You knew the secret to it all, how </a:t>
            </a:r>
            <a:r>
              <a:rPr lang="en-AU" dirty="0">
                <a:solidFill>
                  <a:srgbClr val="00B050"/>
                </a:solidFill>
              </a:rPr>
              <a:t>the greatest gift we can give to the world is to shut up and listen to it. </a:t>
            </a:r>
          </a:p>
        </p:txBody>
      </p:sp>
      <p:sp>
        <p:nvSpPr>
          <p:cNvPr id="7" name="Text Placeholder 4">
            <a:extLst>
              <a:ext uri="{FF2B5EF4-FFF2-40B4-BE49-F238E27FC236}">
                <a16:creationId xmlns:a16="http://schemas.microsoft.com/office/drawing/2014/main" id="{F338CF15-92D6-C580-F8DC-3013EA89618B}"/>
              </a:ext>
            </a:extLst>
          </p:cNvPr>
          <p:cNvSpPr txBox="1">
            <a:spLocks/>
          </p:cNvSpPr>
          <p:nvPr/>
        </p:nvSpPr>
        <p:spPr>
          <a:xfrm>
            <a:off x="5470739" y="499958"/>
            <a:ext cx="6373259" cy="585197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Annotations: </a:t>
            </a:r>
          </a:p>
          <a:p>
            <a:pPr marL="285750" indent="-285750" algn="l">
              <a:buFont typeface="Arial" panose="020B0604020202020204" pitchFamily="34" charset="0"/>
              <a:buChar char="•"/>
            </a:pPr>
            <a:r>
              <a:rPr lang="en-US" sz="1800" b="1" dirty="0">
                <a:solidFill>
                  <a:srgbClr val="00B050"/>
                </a:solidFill>
              </a:rPr>
              <a:t>Objective personal reflection </a:t>
            </a:r>
            <a:r>
              <a:rPr lang="en-US" sz="1800" dirty="0"/>
              <a:t>– this personal reflection speaks to a larger truth about the value of empathy and human connection, suggesting a broader philosophical perspective.</a:t>
            </a:r>
          </a:p>
          <a:p>
            <a:pPr marL="285750" indent="-285750" algn="l">
              <a:buFont typeface="Arial" panose="020B0604020202020204" pitchFamily="34" charset="0"/>
              <a:buChar char="•"/>
            </a:pPr>
            <a:r>
              <a:rPr lang="en-US" sz="1800" b="1" dirty="0">
                <a:solidFill>
                  <a:schemeClr val="tx2"/>
                </a:solidFill>
              </a:rPr>
              <a:t>Multiple perspectives (Judy and Greg) </a:t>
            </a:r>
            <a:r>
              <a:rPr lang="en-US" sz="1800" dirty="0"/>
              <a:t>– </a:t>
            </a:r>
            <a:r>
              <a:rPr lang="en-AU" sz="1800" dirty="0"/>
              <a:t>Dalton reflects on how other people viewed Kath, and the impact she had on the world.</a:t>
            </a:r>
          </a:p>
          <a:p>
            <a:pPr marL="285750" indent="-285750">
              <a:buFont typeface="Arial" panose="020B0604020202020204" pitchFamily="34" charset="0"/>
              <a:buChar char="•"/>
            </a:pPr>
            <a:r>
              <a:rPr lang="en-AU" sz="1800" b="1" dirty="0"/>
              <a:t>Anecdote</a:t>
            </a:r>
            <a:r>
              <a:rPr lang="en-AU" sz="1800" dirty="0">
                <a:solidFill>
                  <a:srgbClr val="00B0F0"/>
                </a:solidFill>
              </a:rPr>
              <a:t> </a:t>
            </a:r>
            <a:r>
              <a:rPr lang="en-AU" sz="1800" dirty="0"/>
              <a:t>– this excerpt acts as an anecdote that personalises the letter. It creates an emotional connection by highlighting Kath’s love for her community and the value of listening. It highlights themes of love, time, empathy and emphasises that listening is a valuable gift.</a:t>
            </a:r>
            <a:endParaRPr lang="en-US" sz="1800" dirty="0"/>
          </a:p>
          <a:p>
            <a:pPr marL="285750" indent="-285750" algn="l">
              <a:buFont typeface="Arial" panose="020B0604020202020204" pitchFamily="34" charset="0"/>
              <a:buChar char="•"/>
            </a:pPr>
            <a:endParaRPr lang="en-US" sz="1800" dirty="0">
              <a:solidFill>
                <a:srgbClr val="00B0F0"/>
              </a:solidFill>
            </a:endParaRP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AU" sz="1800" dirty="0"/>
          </a:p>
        </p:txBody>
      </p:sp>
      <p:sp>
        <p:nvSpPr>
          <p:cNvPr id="2" name="Slide Number Placeholder 1">
            <a:extLst>
              <a:ext uri="{FF2B5EF4-FFF2-40B4-BE49-F238E27FC236}">
                <a16:creationId xmlns:a16="http://schemas.microsoft.com/office/drawing/2014/main" id="{76CCF4CA-1DA8-C9DE-FCDC-8440CD74008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37542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7E2AF-FF88-0D52-F44E-A34C8470515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753B08E-3CFE-CC52-7275-1885C4F86E9F}"/>
              </a:ext>
            </a:extLst>
          </p:cNvPr>
          <p:cNvSpPr>
            <a:spLocks noGrp="1"/>
          </p:cNvSpPr>
          <p:nvPr>
            <p:ph type="ctrTitle"/>
          </p:nvPr>
        </p:nvSpPr>
        <p:spPr>
          <a:xfrm>
            <a:off x="539999" y="2800805"/>
            <a:ext cx="6224695" cy="2033997"/>
          </a:xfrm>
        </p:spPr>
        <p:txBody>
          <a:bodyPr/>
          <a:lstStyle/>
          <a:p>
            <a:r>
              <a:rPr lang="en-AU" dirty="0">
                <a:latin typeface="+mj-lt"/>
              </a:rPr>
              <a:t>Phase 3a, sequence</a:t>
            </a:r>
            <a:r>
              <a:rPr lang="en-AU" dirty="0"/>
              <a:t> 4</a:t>
            </a:r>
            <a:r>
              <a:rPr lang="en-AU" dirty="0">
                <a:latin typeface="+mj-lt"/>
              </a:rPr>
              <a:t> – </a:t>
            </a:r>
            <a:r>
              <a:rPr lang="en-AU" dirty="0"/>
              <a:t>exploring the imaginative elements of the core text</a:t>
            </a:r>
            <a:endParaRPr lang="en-AU" dirty="0">
              <a:latin typeface="+mj-lt"/>
            </a:endParaRPr>
          </a:p>
        </p:txBody>
      </p:sp>
      <p:pic>
        <p:nvPicPr>
          <p:cNvPr id="11" name="Picture Placeholder 4">
            <a:extLst>
              <a:ext uri="{FF2B5EF4-FFF2-40B4-BE49-F238E27FC236}">
                <a16:creationId xmlns:a16="http://schemas.microsoft.com/office/drawing/2014/main" id="{025AA957-917E-9668-3B7E-781F549462F0}"/>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t="94" b="94"/>
          <a:stretch/>
        </p:blipFill>
        <p:spPr>
          <a:xfrm>
            <a:off x="7128000" y="0"/>
            <a:ext cx="5064000" cy="6858000"/>
          </a:xfrm>
          <a:prstGeom prst="rect">
            <a:avLst/>
          </a:prstGeom>
        </p:spPr>
      </p:pic>
      <p:sp>
        <p:nvSpPr>
          <p:cNvPr id="12" name="Text Placeholder 5">
            <a:extLst>
              <a:ext uri="{FF2B5EF4-FFF2-40B4-BE49-F238E27FC236}">
                <a16:creationId xmlns:a16="http://schemas.microsoft.com/office/drawing/2014/main" id="{97760C67-B0F8-A1BC-038A-1229C5E587BD}"/>
              </a:ext>
              <a:ext uri="{C183D7F6-B498-43B3-948B-1728B52AA6E4}">
                <adec:decorative xmlns:adec="http://schemas.microsoft.com/office/drawing/2017/decorative" val="1"/>
              </a:ext>
            </a:extLst>
          </p:cNvPr>
          <p:cNvSpPr txBox="1">
            <a:spLocks/>
          </p:cNvSpPr>
          <p:nvPr/>
        </p:nvSpPr>
        <p:spPr>
          <a:xfrm>
            <a:off x="8829040" y="6348091"/>
            <a:ext cx="3207302" cy="360000"/>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latin typeface="Arial"/>
                <a:cs typeface="Arial"/>
                <a:hlinkClick r:id="rId4"/>
              </a:rPr>
              <a:t>Type Writer photo</a:t>
            </a:r>
            <a:r>
              <a:rPr lang="en-US" sz="1100" dirty="0">
                <a:latin typeface="Arial"/>
                <a:cs typeface="Arial"/>
              </a:rPr>
              <a:t> </a:t>
            </a:r>
            <a:r>
              <a:rPr lang="en-US" sz="1100" dirty="0">
                <a:solidFill>
                  <a:schemeClr val="tx1"/>
                </a:solidFill>
                <a:latin typeface="Arial"/>
                <a:cs typeface="Arial"/>
              </a:rPr>
              <a:t>by Marcus Winkler </a:t>
            </a:r>
            <a:r>
              <a:rPr lang="en-US" sz="1100" dirty="0" err="1">
                <a:latin typeface="Arial"/>
                <a:cs typeface="Arial"/>
                <a:hlinkClick r:id="rId5"/>
              </a:rPr>
              <a:t>Unsplash</a:t>
            </a:r>
            <a:endParaRPr lang="en-US" sz="1100" dirty="0">
              <a:latin typeface="Arial"/>
              <a:cs typeface="Arial"/>
            </a:endParaRPr>
          </a:p>
        </p:txBody>
      </p:sp>
    </p:spTree>
    <p:extLst>
      <p:ext uri="{BB962C8B-B14F-4D97-AF65-F5344CB8AC3E}">
        <p14:creationId xmlns:p14="http://schemas.microsoft.com/office/powerpoint/2010/main" val="375469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 </a:t>
            </a:r>
            <a:r>
              <a:rPr lang="en-AU" dirty="0">
                <a:solidFill>
                  <a:schemeClr val="bg1"/>
                </a:solidFill>
                <a:latin typeface="+mj-lt"/>
              </a:rPr>
              <a:t>(2)</a:t>
            </a:r>
          </a:p>
        </p:txBody>
      </p:sp>
      <p:sp>
        <p:nvSpPr>
          <p:cNvPr id="3" name="TextBox 2">
            <a:extLst>
              <a:ext uri="{FF2B5EF4-FFF2-40B4-BE49-F238E27FC236}">
                <a16:creationId xmlns:a16="http://schemas.microsoft.com/office/drawing/2014/main" id="{DF637BA9-DB5E-2457-A795-0B300DBA6F82}"/>
              </a:ext>
            </a:extLst>
          </p:cNvPr>
          <p:cNvSpPr txBox="1"/>
          <p:nvPr/>
        </p:nvSpPr>
        <p:spPr>
          <a:xfrm>
            <a:off x="444500" y="1938354"/>
            <a:ext cx="11303000" cy="442114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a:solidFill>
                  <a:schemeClr val="accent1"/>
                </a:solidFill>
                <a:latin typeface="+mj-lt"/>
                <a:cs typeface="Arial" panose="020B0604020202020204" pitchFamily="34" charset="0"/>
              </a:rPr>
              <a:t>We are learning to</a:t>
            </a:r>
            <a:r>
              <a:rPr lang="en-AU" sz="2000" b="1">
                <a:solidFill>
                  <a:schemeClr val="accent1"/>
                </a:solidFill>
                <a:latin typeface="+mj-lt"/>
                <a:ea typeface="+mn-lt"/>
                <a:cs typeface="Arial" panose="020B0604020202020204" pitchFamily="34" charset="0"/>
              </a:rPr>
              <a:t>:</a:t>
            </a:r>
          </a:p>
          <a:p>
            <a:pPr marL="342900" lvl="0" indent="-342900">
              <a:lnSpc>
                <a:spcPct val="150000"/>
              </a:lnSpc>
              <a:spcBef>
                <a:spcPts val="1200"/>
              </a:spcBef>
              <a:spcAft>
                <a:spcPts val="600"/>
              </a:spcAft>
              <a:buFont typeface="Arial" panose="020B0604020202020204" pitchFamily="34" charset="0"/>
              <a:buChar char="•"/>
              <a:tabLst>
                <a:tab pos="228600" algn="l"/>
              </a:tabLst>
            </a:pPr>
            <a:r>
              <a:rPr lang="en-AU" sz="2000"/>
              <a:t>understand the features and purpose of an </a:t>
            </a:r>
            <a:r>
              <a:rPr lang="en-AU" sz="2000" dirty="0"/>
              <a:t>imaginative</a:t>
            </a:r>
            <a:r>
              <a:rPr lang="en-AU" sz="2000"/>
              <a:t> text.</a:t>
            </a:r>
          </a:p>
          <a:p>
            <a:pPr marL="342900" indent="-342900">
              <a:lnSpc>
                <a:spcPct val="150000"/>
              </a:lnSpc>
              <a:buFont typeface="Arial" panose="020B0604020202020204" pitchFamily="34" charset="0"/>
              <a:buChar char="•"/>
            </a:pPr>
            <a:r>
              <a:rPr lang="en-AU" sz="2000">
                <a:cs typeface="Arial" panose="020B0604020202020204" pitchFamily="34" charset="0"/>
              </a:rPr>
              <a:t>[insert learning intention]</a:t>
            </a:r>
          </a:p>
          <a:p>
            <a:pPr>
              <a:lnSpc>
                <a:spcPct val="150000"/>
              </a:lnSpc>
            </a:pPr>
            <a:endParaRPr lang="en-AU" sz="2000">
              <a:latin typeface="Arial" panose="020B0604020202020204" pitchFamily="34" charset="0"/>
              <a:cs typeface="Arial" panose="020B0604020202020204" pitchFamily="34" charset="0"/>
            </a:endParaRPr>
          </a:p>
          <a:p>
            <a:pPr>
              <a:lnSpc>
                <a:spcPct val="150000"/>
              </a:lnSpc>
            </a:pPr>
            <a:r>
              <a:rPr lang="en-AU" sz="2000" b="1">
                <a:solidFill>
                  <a:schemeClr val="accent1"/>
                </a:solidFill>
                <a:latin typeface="+mj-lt"/>
                <a:cs typeface="Arial" panose="020B0604020202020204" pitchFamily="34" charset="0"/>
              </a:rPr>
              <a:t>We can:</a:t>
            </a:r>
            <a:endParaRPr lang="en-US" sz="2000">
              <a:solidFill>
                <a:schemeClr val="accent1"/>
              </a:solidFill>
              <a:latin typeface="+mj-lt"/>
              <a:cs typeface="Arial" panose="020B0604020202020204" pitchFamily="34" charset="0"/>
            </a:endParaRPr>
          </a:p>
          <a:p>
            <a:pPr marL="342900" indent="-342900">
              <a:lnSpc>
                <a:spcPct val="150000"/>
              </a:lnSpc>
              <a:buFont typeface="Arial"/>
              <a:buChar char="•"/>
            </a:pPr>
            <a:r>
              <a:rPr lang="en-AU" sz="2000">
                <a:latin typeface="Arial"/>
                <a:cs typeface="Arial"/>
              </a:rPr>
              <a:t>[classroom teacher to insert sample success criteria]</a:t>
            </a:r>
          </a:p>
          <a:p>
            <a:pPr marL="342900" indent="-342900">
              <a:lnSpc>
                <a:spcPct val="150000"/>
              </a:lnSpc>
              <a:buFont typeface="Arial"/>
              <a:buChar char="•"/>
            </a:pPr>
            <a:r>
              <a:rPr lang="en-AU" sz="2000">
                <a:latin typeface="Arial"/>
                <a:cs typeface="Arial"/>
              </a:rPr>
              <a:t>[classroom teacher to insert sample success criteria]</a:t>
            </a:r>
          </a:p>
          <a:p>
            <a:pPr marL="342900" indent="-342900">
              <a:lnSpc>
                <a:spcPct val="150000"/>
              </a:lnSpc>
              <a:buFont typeface="Arial"/>
              <a:buChar char="•"/>
            </a:pPr>
            <a:r>
              <a:rPr lang="en-AU" sz="2000">
                <a:latin typeface="Arial"/>
                <a:cs typeface="Arial"/>
              </a:rPr>
              <a:t>[classroom teacher to insert sample success criteria].</a:t>
            </a:r>
            <a:endParaRPr lang="en-US" sz="2000">
              <a:latin typeface="Arial"/>
              <a:cs typeface="Arial"/>
            </a:endParaRPr>
          </a:p>
          <a:p>
            <a:pPr>
              <a:lnSpc>
                <a:spcPct val="150000"/>
              </a:lnSpc>
            </a:pPr>
            <a:endParaRPr lang="en-US" sz="2000">
              <a:latin typeface="Arial"/>
              <a:cs typeface="Arial"/>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3648967162"/>
      </p:ext>
    </p:extLst>
  </p:cSld>
  <p:clrMapOvr>
    <a:masterClrMapping/>
  </p:clrMapOvr>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80DAA2-907E-4CB5-B016-D0DA35A045BF}">
  <ds:schemaRefs>
    <ds:schemaRef ds:uri="http://purl.org/dc/terms/"/>
    <ds:schemaRef ds:uri="http://schemas.microsoft.com/office/2006/documentManagement/types"/>
    <ds:schemaRef ds:uri="094ce8ca-8c20-4eb0-bb23-b47a1c76b753"/>
    <ds:schemaRef ds:uri="http://www.w3.org/XML/1998/namespace"/>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98740c54-966f-451d-a76c-e38eb7fddd55"/>
  </ds:schemaRefs>
</ds:datastoreItem>
</file>

<file path=customXml/itemProps2.xml><?xml version="1.0" encoding="utf-8"?>
<ds:datastoreItem xmlns:ds="http://schemas.openxmlformats.org/officeDocument/2006/customXml" ds:itemID="{F1AA56CB-7759-431C-93EC-2BEBD866D7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29EC61-8433-4465-B5BF-F9D5B2C0BD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132</TotalTime>
  <Words>8759</Words>
  <Application>Microsoft Office PowerPoint</Application>
  <PresentationFormat>Widescreen</PresentationFormat>
  <Paragraphs>508</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Public Sans</vt:lpstr>
      <vt:lpstr>Roboto</vt:lpstr>
      <vt:lpstr>Segoe UI</vt:lpstr>
      <vt:lpstr>Calibri</vt:lpstr>
      <vt:lpstr>Arial</vt:lpstr>
      <vt:lpstr>Times New Roman</vt:lpstr>
      <vt:lpstr>1_NSWG Corporate</vt:lpstr>
      <vt:lpstr>Instructions for use </vt:lpstr>
      <vt:lpstr>Text annotations – ‘Dear Kath’ – Trent Dalton</vt:lpstr>
      <vt:lpstr>Licence agreement details</vt:lpstr>
      <vt:lpstr>Text complexity </vt:lpstr>
      <vt:lpstr>Phase 3a sequence 2 – developing  the language to explore the core text</vt:lpstr>
      <vt:lpstr>Learning intentions and success criteria (1)</vt:lpstr>
      <vt:lpstr>Dear Kath  </vt:lpstr>
      <vt:lpstr>Phase 3a, sequence 4 – exploring the imaginative elements of the core text</vt:lpstr>
      <vt:lpstr>Learning intentions and success criteria (2)</vt:lpstr>
      <vt:lpstr>What is an imaginative text?</vt:lpstr>
      <vt:lpstr>What are the features of an imaginative text?</vt:lpstr>
      <vt:lpstr>How does ‘Dear Kath’ use the language forms and features of imaginative writing?</vt:lpstr>
      <vt:lpstr>Phase 3a, sequence 6 – exploring how the concept of connection is established in a text</vt:lpstr>
      <vt:lpstr>Learning intentions and success criteria (3)</vt:lpstr>
      <vt:lpstr>What is tenor and register?</vt:lpstr>
      <vt:lpstr>‘Dear Kath’ (2)</vt:lpstr>
      <vt:lpstr>‘Dear Kath’ (3)</vt:lpstr>
      <vt:lpstr>Phase 3a, sequence 9 – developing an understanding of symbols in the core text</vt:lpstr>
      <vt:lpstr>Symbolism</vt:lpstr>
      <vt:lpstr>Discussion</vt:lpstr>
      <vt:lpstr>Dear Kath (4)</vt:lpstr>
      <vt:lpstr>Dear Kath (5)</vt:lpstr>
      <vt:lpstr>Dear Kath (6)</vt:lpstr>
      <vt:lpstr>In conversation with writers – podcast</vt:lpstr>
      <vt:lpstr>Learning intentions and success criteria (4)</vt:lpstr>
      <vt:lpstr>Dalton on the gift of the typewriter</vt:lpstr>
      <vt:lpstr>Phase 3a, sequence 11 – features of discursive texts – develop, consolidate, experiment</vt:lpstr>
      <vt:lpstr>Dear Kath (7)</vt:lpstr>
      <vt:lpstr>Dear Kath (8) </vt:lpstr>
      <vt:lpstr>Dear Kath (9)</vt:lpstr>
      <vt:lpstr>Class discussion</vt:lpstr>
      <vt:lpstr>References (1)</vt:lpstr>
      <vt:lpstr>References(2)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Dalton text annotations – English Standard 11.1 </dc:title>
  <dc:creator>NSW Department of Education</dc:creator>
  <dcterms:created xsi:type="dcterms:W3CDTF">2024-02-26T22:45:54Z</dcterms:created>
  <dcterms:modified xsi:type="dcterms:W3CDTF">2025-10-02T01:30:50Z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