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6" r:id="rId4"/>
  </p:sldMasterIdLst>
  <p:notesMasterIdLst>
    <p:notesMasterId r:id="rId40"/>
  </p:notesMasterIdLst>
  <p:handoutMasterIdLst>
    <p:handoutMasterId r:id="rId41"/>
  </p:handoutMasterIdLst>
  <p:sldIdLst>
    <p:sldId id="26530" r:id="rId5"/>
    <p:sldId id="266" r:id="rId6"/>
    <p:sldId id="26546" r:id="rId7"/>
    <p:sldId id="271" r:id="rId8"/>
    <p:sldId id="26383" r:id="rId9"/>
    <p:sldId id="26393" r:id="rId10"/>
    <p:sldId id="26448" r:id="rId11"/>
    <p:sldId id="26400" r:id="rId12"/>
    <p:sldId id="26450" r:id="rId13"/>
    <p:sldId id="26449" r:id="rId14"/>
    <p:sldId id="26554" r:id="rId15"/>
    <p:sldId id="26402" r:id="rId16"/>
    <p:sldId id="26451" r:id="rId17"/>
    <p:sldId id="26454" r:id="rId18"/>
    <p:sldId id="26452" r:id="rId19"/>
    <p:sldId id="26453" r:id="rId20"/>
    <p:sldId id="26549" r:id="rId21"/>
    <p:sldId id="26550" r:id="rId22"/>
    <p:sldId id="26551" r:id="rId23"/>
    <p:sldId id="26420" r:id="rId24"/>
    <p:sldId id="26404" r:id="rId25"/>
    <p:sldId id="26405" r:id="rId26"/>
    <p:sldId id="26547" r:id="rId27"/>
    <p:sldId id="26548" r:id="rId28"/>
    <p:sldId id="26410" r:id="rId29"/>
    <p:sldId id="26407" r:id="rId30"/>
    <p:sldId id="26409" r:id="rId31"/>
    <p:sldId id="26408" r:id="rId32"/>
    <p:sldId id="26398" r:id="rId33"/>
    <p:sldId id="26552" r:id="rId34"/>
    <p:sldId id="26416" r:id="rId35"/>
    <p:sldId id="26403" r:id="rId36"/>
    <p:sldId id="360" r:id="rId37"/>
    <p:sldId id="26415" r:id="rId38"/>
    <p:sldId id="361" r:id="rId39"/>
  </p:sldIdLst>
  <p:sldSz cx="12192000" cy="6858000"/>
  <p:notesSz cx="6858000" cy="9144000"/>
  <p:embeddedFontLst>
    <p:embeddedFont>
      <p:font typeface="Public Sans" pitchFamily="2" charset="0"/>
      <p:regular r:id="rId42"/>
      <p:bold r:id="rId43"/>
      <p:italic r:id="rId44"/>
      <p:boldItalic r:id="rId45"/>
    </p:embeddedFont>
    <p:embeddedFont>
      <p:font typeface="Public Sans Light" pitchFamily="2" charset="0"/>
      <p:regular r:id="rId46"/>
      <p:italic r:id="rId47"/>
    </p:embeddedFont>
    <p:embeddedFont>
      <p:font typeface="Roboto" panose="02000000000000000000" pitchFamily="2" charset="0"/>
      <p:regular r:id="rId48"/>
      <p:bold r:id="rId49"/>
      <p:italic r:id="rId50"/>
      <p:boldItalic r:id="rId5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C09F00C-20D2-0F67-4186-0AA3681B239B}" name="Dilara Ozserim" initials="DO" userId="Dilara Ozserim" providerId="None"/>
  <p188:author id="{36DAC30E-4879-1E86-0F9B-861F8E734C8C}" name="Callan Moroney" initials="CM" userId="S::Callan.Moroney1@det.nsw.edu.au::02196289-64af-40a3-a29d-fdc28ab57c90" providerId="AD"/>
  <p188:author id="{1E2EE51A-5546-AF2B-793E-7E7568D8A34A}" name="Kyra Rose" initials="KR" userId="S::kyra.rose@det.nsw.edu.au::e07a1653-7d96-4136-a464-a8f8d6b7e062" providerId="AD"/>
  <p188:author id="{55A6C75A-7153-A7FA-AB60-4EB992A208B8}" name="Kyra Rose" initials="" userId="S::Kyra.Rose@det.nsw.edu.au::e07a1653-7d96-4136-a464-a8f8d6b7e062" providerId="AD"/>
  <p188:author id="{55D7E37E-BB45-F066-5EBA-8C4391C58814}" name="Dilara Ozserim" initials="DO" userId="S::dilara.ozserim4@det.nsw.edu.au::a9018ce7-b14c-498b-927d-2970901ec373" providerId="AD"/>
  <p188:author id="{D02A9D7F-57B1-B101-768D-9F9CCB42179F}" name="Francesca Gazzola" initials="FG" userId="S::FRANCESCA.GAZZOLA@det.nsw.edu.au::eb71f741-dadb-429a-b279-0f7afbe3ada0" providerId="AD"/>
  <p188:author id="{3912BE91-9AD9-4177-800B-C0871BA72363}" name="Jacquie McWilliam" initials="JM" userId="S::Jacqueline.McWilliam@det.nsw.edu.au::b2c2c0a0-0b64-455c-9e32-28e2d097ad57" providerId="AD"/>
  <p188:author id="{A8C8C5D5-CD1E-264A-FD17-5D8399ADEDA9}" name="Kylie Davis" initials="KD" userId="S::Kylie.Davis28@det.nsw.edu.au::7921ae33-6528-458f-bbd6-4afd26153e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F384"/>
    <a:srgbClr val="63E2EF"/>
    <a:srgbClr val="64BB47"/>
    <a:srgbClr val="FBE1A7"/>
    <a:srgbClr val="EDF9E0"/>
    <a:srgbClr val="DBCCEC"/>
    <a:srgbClr val="FFDAB6"/>
    <a:srgbClr val="CCEDFD"/>
    <a:srgbClr val="FBDBE7"/>
    <a:srgbClr val="B514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AD93D0-D363-4B5C-B93E-82026E19E032}" v="1" dt="2025-10-02T01:29:38.375"/>
    <p1510:client id="{EB60E43B-BF71-42F8-A2C1-83772F4E778E}" v="3" dt="2025-10-01T06:43:00.26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19"/>
    <p:restoredTop sz="94661" autoAdjust="0"/>
  </p:normalViewPr>
  <p:slideViewPr>
    <p:cSldViewPr snapToGrid="0">
      <p:cViewPr varScale="1">
        <p:scale>
          <a:sx n="115" d="100"/>
          <a:sy n="115" d="100"/>
        </p:scale>
        <p:origin x="126" y="25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handoutMaster" Target="handoutMasters/handoutMaster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tion.nsw.gov.au/teaching-and-learning/curriculum/english/textual-concepts#/asset1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ducation.nsw.gov.au/teaching-and-learning/curriculum/english/english-curriculum-resources-k-12/english-7-10-resources/stage-4-year-7-seeing-through-a-text"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nglish/english-curriculum-resources-k-12/english-7-10-resources/stage-4-year-8-transport-me-to-the-real" TargetMode="External"/><Relationship Id="rId4" Type="http://schemas.openxmlformats.org/officeDocument/2006/relationships/hyperlink" Target="https://education.nsw.gov.au/teaching-and-learning/curriculum/english/english-curriculum-resources-k-12/english-7-10-resources/stage-4-year-7-powerful-youth-voice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layers.brightcove.net/6146050564001/default_default/index.html?videoId=6316043798112"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resources.education.nsw.gov.au/api/v1/blob-store/dXJoX3JlYWRpbmdhbmRudW1lcmFjeV9XUkctMDI==/d3JpdGluZy1ndWlkZS0zLTEwLnBkZg===?versionid="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86F86-2F05-3B71-E5B8-ABE10C136C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D342F-DA73-007C-91B3-69667C0E0F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F600C5-C379-B8C2-BDFF-B167C84CA087}"/>
              </a:ext>
            </a:extLst>
          </p:cNvPr>
          <p:cNvSpPr>
            <a:spLocks noGrp="1"/>
          </p:cNvSpPr>
          <p:nvPr>
            <p:ph type="body" idx="1"/>
          </p:nvPr>
        </p:nvSpPr>
        <p:spPr/>
        <p:txBody>
          <a:bodyPr/>
          <a:lstStyle/>
          <a:p>
            <a:pPr>
              <a:defRPr/>
            </a:pPr>
            <a:r>
              <a:rPr lang="en-US" b="1" dirty="0">
                <a:latin typeface="Arial"/>
                <a:cs typeface="Arial"/>
              </a:rPr>
              <a:t>Teacher note: </a:t>
            </a:r>
            <a:r>
              <a:rPr lang="en-AU" dirty="0">
                <a:latin typeface="Arial"/>
                <a:cs typeface="Arial"/>
              </a:rPr>
              <a:t>this section is designed to support explicit teaching of reflective writing found in </a:t>
            </a:r>
            <a:r>
              <a:rPr lang="en-AU" b="1" dirty="0">
                <a:latin typeface="Arial"/>
                <a:cs typeface="Arial"/>
              </a:rPr>
              <a:t>Phase 2, sequence 5.</a:t>
            </a:r>
            <a:endParaRPr lang="en-AU" b="1" dirty="0"/>
          </a:p>
          <a:p>
            <a:endParaRPr lang="en-AU"/>
          </a:p>
        </p:txBody>
      </p:sp>
      <p:sp>
        <p:nvSpPr>
          <p:cNvPr id="4" name="Slide Number Placeholder 3">
            <a:extLst>
              <a:ext uri="{FF2B5EF4-FFF2-40B4-BE49-F238E27FC236}">
                <a16:creationId xmlns:a16="http://schemas.microsoft.com/office/drawing/2014/main" id="{DDD993E9-A435-B587-CE8E-E43B417F7863}"/>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877947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base" latinLnBrk="0" hangingPunct="1">
              <a:lnSpc>
                <a:spcPct val="100000"/>
              </a:lnSpc>
              <a:spcBef>
                <a:spcPts val="0"/>
              </a:spcBef>
              <a:spcAft>
                <a:spcPts val="0"/>
              </a:spcAft>
              <a:buClrTx/>
              <a:buSzTx/>
              <a:buFont typeface="+mj-lt"/>
              <a:buNone/>
              <a:tabLst/>
              <a:defRPr/>
            </a:pPr>
            <a:r>
              <a:rPr lang="en-AU" b="1" i="0" dirty="0">
                <a:solidFill>
                  <a:srgbClr val="000000"/>
                </a:solidFill>
                <a:effectLst/>
                <a:latin typeface="Roboto"/>
                <a:ea typeface="Roboto"/>
                <a:cs typeface="Roboto"/>
              </a:rPr>
              <a:t>Teacher note:</a:t>
            </a:r>
            <a:r>
              <a:rPr lang="en-AU" b="1" dirty="0">
                <a:latin typeface="Arial"/>
                <a:cs typeface="Arial"/>
              </a:rPr>
              <a:t> </a:t>
            </a:r>
            <a:r>
              <a:rPr lang="en-AU" dirty="0">
                <a:latin typeface="Public Sans"/>
              </a:rPr>
              <a:t>this slide is to be used in conjunction with/to support </a:t>
            </a:r>
            <a:r>
              <a:rPr lang="en-AU" b="1" dirty="0">
                <a:latin typeface="Public Sans"/>
              </a:rPr>
              <a:t>Phase 2, sequence 5.</a:t>
            </a:r>
          </a:p>
          <a:p>
            <a:pPr marL="0" marR="0" lvl="0" indent="0" algn="l" defTabSz="1219170" rtl="0" eaLnBrk="1" fontAlgn="base" latinLnBrk="0" hangingPunct="1">
              <a:lnSpc>
                <a:spcPct val="100000"/>
              </a:lnSpc>
              <a:spcBef>
                <a:spcPts val="0"/>
              </a:spcBef>
              <a:spcAft>
                <a:spcPts val="0"/>
              </a:spcAft>
              <a:buClrTx/>
              <a:buSzTx/>
              <a:buFont typeface="+mj-lt"/>
              <a:buNone/>
              <a:tabLst/>
              <a:defRPr/>
            </a:pPr>
            <a:endParaRPr lang="en-AU" b="1"/>
          </a:p>
          <a:p>
            <a:pPr fontAlgn="base">
              <a:defRPr/>
            </a:pPr>
            <a:r>
              <a:rPr lang="en-AU" b="0" dirty="0">
                <a:latin typeface="Public Sans"/>
              </a:rPr>
              <a:t>Pose the question to students – what are </a:t>
            </a:r>
            <a:r>
              <a:rPr lang="en-AU" dirty="0">
                <a:latin typeface="Public Sans"/>
              </a:rPr>
              <a:t>codes and conventions</a:t>
            </a:r>
            <a:r>
              <a:rPr lang="en-AU" b="0" dirty="0">
                <a:latin typeface="Public Sans"/>
              </a:rPr>
              <a:t>? Allow </a:t>
            </a:r>
            <a:r>
              <a:rPr lang="en-AU" b="1" dirty="0">
                <a:latin typeface="Public Sans"/>
              </a:rPr>
              <a:t>take up time </a:t>
            </a:r>
            <a:r>
              <a:rPr lang="en-AU" b="0" dirty="0">
                <a:latin typeface="Public Sans"/>
              </a:rPr>
              <a:t>and </a:t>
            </a:r>
            <a:r>
              <a:rPr lang="en-AU" b="1" dirty="0">
                <a:latin typeface="Public Sans"/>
              </a:rPr>
              <a:t>recast</a:t>
            </a:r>
            <a:r>
              <a:rPr lang="en-AU" b="0" dirty="0">
                <a:latin typeface="Public Sans"/>
              </a:rPr>
              <a:t> answers as necessary. Use student responses and the information below to populate the spider map. Students should copy the completed map into their English books.</a:t>
            </a:r>
            <a:br>
              <a:rPr lang="en-AU" b="1" dirty="0"/>
            </a:br>
            <a:endParaRPr lang="en-AU" b="1" i="0">
              <a:solidFill>
                <a:srgbClr val="000000"/>
              </a:solidFill>
              <a:effectLst/>
              <a:latin typeface="Roboto" panose="02000000000000000000" pitchFamily="2" charset="0"/>
            </a:endParaRPr>
          </a:p>
          <a:p>
            <a:r>
              <a:rPr lang="en-AU" dirty="0">
                <a:solidFill>
                  <a:srgbClr val="000000"/>
                </a:solidFill>
                <a:latin typeface="Public Sans"/>
                <a:ea typeface="Roboto"/>
                <a:cs typeface="Roboto"/>
              </a:rPr>
              <a:t>Code and convention</a:t>
            </a:r>
            <a:endParaRPr lang="en-AU" dirty="0">
              <a:solidFill>
                <a:srgbClr val="000000"/>
              </a:solidFill>
              <a:ea typeface="Roboto"/>
              <a:cs typeface="Roboto"/>
            </a:endParaRPr>
          </a:p>
          <a:p>
            <a:r>
              <a:rPr lang="en-AU" dirty="0">
                <a:solidFill>
                  <a:srgbClr val="000000"/>
                </a:solidFill>
                <a:latin typeface="Public Sans"/>
                <a:ea typeface="Roboto"/>
                <a:cs typeface="Roboto"/>
              </a:rPr>
              <a:t>'The basic elements of speech, writing and visual language convey meaning when they combine in commonly understood arrangements or patterns. Code and convention help us find meaning in and through texts.'</a:t>
            </a:r>
            <a:endParaRPr lang="en-AU" b="0" i="0" dirty="0">
              <a:solidFill>
                <a:srgbClr val="000000"/>
              </a:solidFill>
              <a:effectLst/>
              <a:ea typeface="Roboto"/>
              <a:cs typeface="Roboto"/>
            </a:endParaRPr>
          </a:p>
          <a:p>
            <a:r>
              <a:rPr lang="en-AU" dirty="0">
                <a:latin typeface="Public Sans"/>
                <a:ea typeface="Roboto"/>
              </a:rPr>
              <a:t>Department of Education, 2023</a:t>
            </a:r>
            <a:endParaRPr lang="en-AU" dirty="0">
              <a:ea typeface="Roboto"/>
            </a:endParaRPr>
          </a:p>
          <a:p>
            <a:endParaRPr lang="en-AU"/>
          </a:p>
          <a:p>
            <a:r>
              <a:rPr lang="en-AU" dirty="0">
                <a:latin typeface="Public Sans"/>
                <a:hlinkClick r:id="rId3">
                  <a:extLst>
                    <a:ext uri="{A12FA001-AC4F-418D-AE19-62706E023703}">
                      <ahyp:hlinkClr xmlns:ahyp="http://schemas.microsoft.com/office/drawing/2018/hyperlinkcolor" val="tx"/>
                    </a:ext>
                  </a:extLst>
                </a:hlinkClick>
              </a:rPr>
              <a:t>Textual concepts</a:t>
            </a:r>
            <a:r>
              <a:rPr lang="en-AU" dirty="0">
                <a:latin typeface="Public Sans"/>
              </a:rPr>
              <a:t>: </a:t>
            </a:r>
            <a:r>
              <a:rPr lang="en-AU" dirty="0">
                <a:latin typeface="Public Sans"/>
                <a:hlinkClick r:id="rId3">
                  <a:extLst>
                    <a:ext uri="{A12FA001-AC4F-418D-AE19-62706E023703}">
                      <ahyp:hlinkClr xmlns:ahyp="http://schemas.microsoft.com/office/drawing/2018/hyperlinkcolor" val="tx"/>
                    </a:ext>
                  </a:extLst>
                </a:hlinkClick>
              </a:rPr>
              <a:t>https://education.nsw.gov.au/teaching-and-learning/curriculum/english/textual-concepts#/asset11</a:t>
            </a:r>
            <a:endParaRPr lang="en-AU" dirty="0">
              <a:hlinkClick r:id="rId3">
                <a:extLst>
                  <a:ext uri="{A12FA001-AC4F-418D-AE19-62706E023703}">
                    <ahyp:hlinkClr xmlns:ahyp="http://schemas.microsoft.com/office/drawing/2018/hyperlinkcolor" val="tx"/>
                  </a:ext>
                </a:extLst>
              </a:hlinkClick>
            </a:endParaRPr>
          </a:p>
          <a:p>
            <a:endParaRPr lang="en-AU">
              <a:latin typeface="Public Sans"/>
              <a:ea typeface="Roboto"/>
            </a:endParaRPr>
          </a:p>
          <a:p>
            <a:endParaRPr lang="en-AU" b="1">
              <a:latin typeface="Public Sans"/>
            </a:endParaRPr>
          </a:p>
          <a:p>
            <a:r>
              <a:rPr lang="en-AU" b="1" dirty="0">
                <a:latin typeface="Public Sans"/>
              </a:rPr>
              <a:t>Recasting: </a:t>
            </a:r>
            <a:r>
              <a:rPr lang="en-AU" b="0" i="0" dirty="0">
                <a:solidFill>
                  <a:srgbClr val="000000"/>
                </a:solidFill>
                <a:effectLst/>
                <a:latin typeface="Roboto"/>
                <a:ea typeface="Roboto"/>
                <a:cs typeface="Roboto"/>
              </a:rPr>
              <a:t>involves restating a student's incorrect or incomplete language in a correct form, providing them with a model of proper usage without directly correcting them. This strategy helps students learn the correct language structures and vocabulary in context, encouraging language development and confidence in their speaking skills. By hearing the correct form, students can better understand and internalise the language.</a:t>
            </a:r>
            <a:endParaRPr lang="en-AU" dirty="0">
              <a:latin typeface="Roboto"/>
              <a:ea typeface="Roboto"/>
              <a:cs typeface="Roboto"/>
            </a:endParaRPr>
          </a:p>
          <a:p>
            <a:endParaRPr lang="en-AU" b="0" i="0">
              <a:solidFill>
                <a:srgbClr val="000000"/>
              </a:solidFill>
              <a:effectLst/>
              <a:latin typeface="Roboto" panose="02000000000000000000" pitchFamily="2" charset="0"/>
            </a:endParaRPr>
          </a:p>
          <a:p>
            <a:r>
              <a:rPr lang="en-AU" b="1" i="0" dirty="0">
                <a:solidFill>
                  <a:srgbClr val="000000"/>
                </a:solidFill>
                <a:effectLst/>
                <a:latin typeface="Roboto"/>
                <a:ea typeface="Roboto"/>
                <a:cs typeface="Roboto"/>
              </a:rPr>
              <a:t>Take up time: </a:t>
            </a:r>
            <a:r>
              <a:rPr lang="en-AU" b="0" i="0" dirty="0">
                <a:solidFill>
                  <a:srgbClr val="000000"/>
                </a:solidFill>
                <a:effectLst/>
                <a:latin typeface="Roboto"/>
                <a:ea typeface="Roboto"/>
                <a:cs typeface="Roboto"/>
              </a:rPr>
              <a:t>refers to giving students sufficient time to process information and respond during classroom activities. This strategy acknowledges that EAL/D students may need more time to understand and formulate responses in a language they are still mastering. Allowing for take up time can help reduce anxiety, encourage participation, and support language development by giving students the opportunity to think and articulate their thoughts more clearly.</a:t>
            </a:r>
            <a:endParaRPr lang="en-AU" dirty="0">
              <a:latin typeface="Roboto"/>
              <a:ea typeface="Roboto"/>
              <a:cs typeface="Roboto"/>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923606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3F21C-518A-C8E8-A3BF-7A1012DF20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A105FE-FDCA-71A6-B20F-6DE070D1BC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963383-16AD-FBA2-9206-1EF53C65933A}"/>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this slide is to be used in to support </a:t>
            </a:r>
            <a:r>
              <a:rPr lang="en-AU" b="1" dirty="0">
                <a:latin typeface="Public Sans"/>
              </a:rPr>
              <a:t>Phase 2, sequence 5.</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latin typeface="Public Sans"/>
              </a:rPr>
              <a:t>This slide may be delivered in a number of ways. Use professional judgment and knowledge of your students to make a decision. </a:t>
            </a:r>
            <a:br>
              <a:rPr lang="en-AU" b="0" dirty="0"/>
            </a:br>
            <a:r>
              <a:rPr lang="en-AU" b="0" dirty="0">
                <a:latin typeface="Public Sans"/>
              </a:rPr>
              <a:t>For example, you could turn this into a matching activity and use this to springboard into clarifications.</a:t>
            </a:r>
            <a:endParaRPr lang="en-US" b="0">
              <a:latin typeface="Public Sans"/>
            </a:endParaRPr>
          </a:p>
        </p:txBody>
      </p:sp>
      <p:sp>
        <p:nvSpPr>
          <p:cNvPr id="4" name="Slide Number Placeholder 3">
            <a:extLst>
              <a:ext uri="{FF2B5EF4-FFF2-40B4-BE49-F238E27FC236}">
                <a16:creationId xmlns:a16="http://schemas.microsoft.com/office/drawing/2014/main" id="{EBE5F343-9A7B-7A44-1252-07DB719A9A7F}"/>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833630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8FE17-1BBE-99EF-3313-F20640567A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2E4397-7B98-0BD9-2BC3-4014F34D2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017C67-3F3C-CD95-23F3-67F9FD0E9FFC}"/>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this slide is to be used in to support </a:t>
            </a:r>
            <a:r>
              <a:rPr lang="en-AU" b="1" dirty="0">
                <a:latin typeface="Public Sans"/>
              </a:rPr>
              <a:t>Phase 2, sequence 5. </a:t>
            </a:r>
            <a:r>
              <a:rPr lang="en-AU" b="0" dirty="0">
                <a:latin typeface="Public Sans"/>
              </a:rPr>
              <a:t>Consider animating the text on this slide to manage student cognitive load.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latin typeface="Public Sans"/>
              </a:rPr>
              <a:t>Reveal this information to the class after they have attempted to identify the features of reflective writing in their pairs or small groups.</a:t>
            </a:r>
            <a:endParaRPr lang="en-US" b="0">
              <a:latin typeface="Public Sans"/>
            </a:endParaRPr>
          </a:p>
        </p:txBody>
      </p:sp>
      <p:sp>
        <p:nvSpPr>
          <p:cNvPr id="4" name="Slide Number Placeholder 3">
            <a:extLst>
              <a:ext uri="{FF2B5EF4-FFF2-40B4-BE49-F238E27FC236}">
                <a16:creationId xmlns:a16="http://schemas.microsoft.com/office/drawing/2014/main" id="{0EC8F991-FDCE-6C4C-5F89-F87984589201}"/>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563383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1DB00-7D7C-73DC-CA9B-2583F35DB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4670A-83B6-A0D7-491E-F6336E33A8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2B6DA3-73F9-17B1-7143-3A7BAEF7006C}"/>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this slide is to be used in conjunction with </a:t>
            </a:r>
            <a:r>
              <a:rPr lang="en-AU" b="1" dirty="0">
                <a:latin typeface="Public Sans"/>
              </a:rPr>
              <a:t>Phase 2, sequence 5. </a:t>
            </a:r>
            <a:r>
              <a:rPr lang="en-AU" b="0" dirty="0">
                <a:latin typeface="Public Sans"/>
              </a:rPr>
              <a:t>Consider animating the text on this slide to manage student cognitive load.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latin typeface="Public Sans"/>
              </a:rPr>
              <a:t>Reveal this information to the class after they have attempted to identify the features of reflective writing in their pairs or small groups.</a:t>
            </a:r>
            <a:endParaRPr lang="en-US" b="0"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a:extLst>
              <a:ext uri="{FF2B5EF4-FFF2-40B4-BE49-F238E27FC236}">
                <a16:creationId xmlns:a16="http://schemas.microsoft.com/office/drawing/2014/main" id="{8A6A6E8A-BA8F-07AF-FFF4-7DE6E1D2C89E}"/>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4082633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1600" b="1" kern="1200" dirty="0">
                <a:solidFill>
                  <a:srgbClr val="000000"/>
                </a:solidFill>
                <a:effectLst/>
                <a:latin typeface="Public Sans"/>
              </a:rPr>
              <a:t>Teacher note: </a:t>
            </a:r>
            <a:r>
              <a:rPr lang="en-AU" dirty="0">
                <a:latin typeface="Public Sans"/>
              </a:rPr>
              <a:t>this slide is to be used in conjunction with </a:t>
            </a:r>
            <a:r>
              <a:rPr lang="en-AU" b="1" dirty="0">
                <a:latin typeface="Public Sans"/>
              </a:rPr>
              <a:t>Phase 2, sequence 5.</a:t>
            </a:r>
            <a:endParaRPr lang="en-AU" sz="1600" dirty="0">
              <a:latin typeface="Public Sans"/>
            </a:endParaRPr>
          </a:p>
          <a:p>
            <a:endParaRPr lang="en-AU"/>
          </a:p>
          <a:p>
            <a:r>
              <a:rPr lang="en-AU" dirty="0">
                <a:latin typeface="Public Sans"/>
              </a:rPr>
              <a:t>Talk students through the importance of establishing a personal voice when writing reflectively. Ask them why they think this is important.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931055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1600" b="1" kern="1200" dirty="0">
                <a:solidFill>
                  <a:srgbClr val="000000"/>
                </a:solidFill>
                <a:effectLst/>
                <a:latin typeface="Public Sans"/>
              </a:rPr>
              <a:t>Teacher note: </a:t>
            </a:r>
            <a:r>
              <a:rPr lang="en-AU" dirty="0">
                <a:latin typeface="Public Sans"/>
              </a:rPr>
              <a:t>this slide is to be used in conjunction with </a:t>
            </a:r>
            <a:r>
              <a:rPr lang="en-AU" b="1" dirty="0">
                <a:latin typeface="Public Sans"/>
              </a:rPr>
              <a:t>Phase 2, sequence 5.</a:t>
            </a:r>
          </a:p>
          <a:p>
            <a:pPr>
              <a:defRPr/>
            </a:pPr>
            <a:endParaRPr lang="en-AU" sz="1600" b="1"/>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Public Sans"/>
              </a:rPr>
              <a:t>Talk students through the importance of using evaluative language when writing reflectively. Ask them if they are familiar with evaluative language and ask them to share what they know. Reveal examples on next slide after this discussion.</a:t>
            </a:r>
          </a:p>
          <a:p>
            <a:pPr>
              <a:defRPr/>
            </a:pPr>
            <a:endParaRPr lang="en-AU" sz="1600"/>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179793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Public Sans"/>
              </a:rPr>
              <a:t>Teacher note: </a:t>
            </a:r>
            <a:r>
              <a:rPr lang="en-AU" dirty="0">
                <a:latin typeface="Public Sans"/>
              </a:rPr>
              <a:t>this slide is to be used in conjunction with/to support </a:t>
            </a:r>
            <a:r>
              <a:rPr lang="en-AU" b="1" dirty="0">
                <a:latin typeface="Public Sans"/>
              </a:rPr>
              <a:t>Phase 2, sequence 5 </a:t>
            </a:r>
            <a:r>
              <a:rPr lang="en-AU" b="0" dirty="0">
                <a:latin typeface="Public Sans"/>
              </a:rPr>
              <a:t>and</a:t>
            </a:r>
            <a:r>
              <a:rPr lang="en-AU" b="1" dirty="0">
                <a:latin typeface="Public Sans"/>
              </a:rPr>
              <a:t> </a:t>
            </a:r>
            <a:r>
              <a:rPr lang="en-AU" sz="1800" b="1" dirty="0">
                <a:effectLst/>
                <a:latin typeface="Arial"/>
                <a:ea typeface="Calibri"/>
                <a:cs typeface="Arial"/>
              </a:rPr>
              <a:t>Phase 2, activity 3 –</a:t>
            </a:r>
            <a:r>
              <a:rPr lang="en-AU" sz="1800" dirty="0">
                <a:effectLst/>
                <a:latin typeface="Arial"/>
                <a:ea typeface="Calibri"/>
                <a:cs typeface="Arial"/>
              </a:rPr>
              <a:t> </a:t>
            </a:r>
            <a:r>
              <a:rPr lang="en-AU" sz="1800" b="1" dirty="0">
                <a:effectLst/>
                <a:latin typeface="Arial"/>
                <a:ea typeface="Calibri"/>
                <a:cs typeface="Arial"/>
              </a:rPr>
              <a:t>identifying the features of reflective writing. </a:t>
            </a:r>
            <a:endParaRPr lang="en-AU" b="1" dirty="0">
              <a:latin typeface="Arial"/>
              <a:ea typeface="Calibri"/>
              <a:cs typeface="Arial"/>
            </a:endParaRPr>
          </a:p>
          <a:p>
            <a:pPr>
              <a:defRPr/>
            </a:pPr>
            <a:r>
              <a:rPr lang="en-AU" b="0" dirty="0">
                <a:latin typeface="Public Sans"/>
              </a:rPr>
              <a:t>You may choose to provide students with a printed copy of the contents of this slide to include in their writing journal.</a:t>
            </a:r>
            <a:endParaRPr lang="en-AU" sz="1600" b="0" dirty="0">
              <a:latin typeface="Public Sans"/>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948260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C8EC9-6EE3-2EB2-119E-72FA72ABEF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16F24-EE5A-4D60-7DB2-CEEA42C630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F1BDBA-E1DD-08F1-78DD-67ACCCCCFA34}"/>
              </a:ext>
            </a:extLst>
          </p:cNvPr>
          <p:cNvSpPr>
            <a:spLocks noGrp="1"/>
          </p:cNvSpPr>
          <p:nvPr>
            <p:ph type="body" idx="1"/>
          </p:nvPr>
        </p:nvSpPr>
        <p:spPr/>
        <p:txBody>
          <a:bodyPr/>
          <a:lstStyle/>
          <a:p>
            <a:pPr>
              <a:defRPr/>
            </a:pPr>
            <a:r>
              <a:rPr lang="en-AU" b="1" dirty="0">
                <a:latin typeface="Public Sans"/>
              </a:rPr>
              <a:t>Teacher note: </a:t>
            </a:r>
            <a:r>
              <a:rPr lang="en-AU" dirty="0">
                <a:latin typeface="Public Sans"/>
              </a:rPr>
              <a:t>this slide is to be used in conjunction with/to support </a:t>
            </a:r>
            <a:r>
              <a:rPr lang="en-AU" b="1" dirty="0">
                <a:latin typeface="Public Sans"/>
              </a:rPr>
              <a:t>Phase 2, sequence 5 </a:t>
            </a:r>
            <a:r>
              <a:rPr lang="en-AU" b="0" dirty="0">
                <a:latin typeface="Public Sans"/>
              </a:rPr>
              <a:t>and</a:t>
            </a:r>
            <a:r>
              <a:rPr lang="en-AU" b="1" dirty="0">
                <a:latin typeface="Public Sans"/>
              </a:rPr>
              <a:t> </a:t>
            </a:r>
            <a:r>
              <a:rPr lang="en-AU" sz="1800" b="1" dirty="0">
                <a:effectLst/>
                <a:latin typeface="Arial"/>
                <a:ea typeface="Calibri"/>
                <a:cs typeface="Arial"/>
              </a:rPr>
              <a:t>Phase 2, activity 3 –</a:t>
            </a:r>
            <a:r>
              <a:rPr lang="en-AU" sz="1800" dirty="0">
                <a:effectLst/>
                <a:latin typeface="Arial"/>
                <a:ea typeface="Calibri"/>
                <a:cs typeface="Arial"/>
              </a:rPr>
              <a:t> </a:t>
            </a:r>
            <a:r>
              <a:rPr lang="en-AU" sz="1800" b="1" dirty="0">
                <a:effectLst/>
                <a:latin typeface="Arial"/>
                <a:ea typeface="Calibri"/>
                <a:cs typeface="Arial"/>
              </a:rPr>
              <a:t>identifying the features of reflective writing. </a:t>
            </a:r>
            <a:endParaRPr lang="en-AU" b="1" dirty="0">
              <a:latin typeface="Arial"/>
              <a:ea typeface="Calibri"/>
              <a:cs typeface="Arial"/>
            </a:endParaRPr>
          </a:p>
          <a:p>
            <a:pPr>
              <a:defRPr/>
            </a:pPr>
            <a:r>
              <a:rPr lang="en-AU" b="0" dirty="0">
                <a:latin typeface="Public Sans"/>
              </a:rPr>
              <a:t>You may choose to provide students with a printed copy of the contents of this slide to include in their writing journal.</a:t>
            </a:r>
            <a:endParaRPr lang="en-AU" sz="1600" b="0" dirty="0">
              <a:latin typeface="Public Sans"/>
            </a:endParaRPr>
          </a:p>
          <a:p>
            <a:endParaRPr lang="en-AU"/>
          </a:p>
        </p:txBody>
      </p:sp>
      <p:sp>
        <p:nvSpPr>
          <p:cNvPr id="4" name="Slide Number Placeholder 3">
            <a:extLst>
              <a:ext uri="{FF2B5EF4-FFF2-40B4-BE49-F238E27FC236}">
                <a16:creationId xmlns:a16="http://schemas.microsoft.com/office/drawing/2014/main" id="{9B4862C6-0BFF-C6E4-F32A-BE3A28D6B7EB}"/>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916418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AB8F2-696F-FC13-3EEE-2B9406C3AE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D1A3A-4358-0DA3-175A-9303C1F4E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5865BC-F225-DC37-1CB5-AD8ED20027E3}"/>
              </a:ext>
            </a:extLst>
          </p:cNvPr>
          <p:cNvSpPr>
            <a:spLocks noGrp="1"/>
          </p:cNvSpPr>
          <p:nvPr>
            <p:ph type="body" idx="1"/>
          </p:nvPr>
        </p:nvSpPr>
        <p:spPr/>
        <p:txBody>
          <a:bodyPr/>
          <a:lstStyle/>
          <a:p>
            <a:pPr>
              <a:defRPr/>
            </a:pPr>
            <a:r>
              <a:rPr lang="en-AU" b="1" dirty="0">
                <a:latin typeface="Public Sans"/>
              </a:rPr>
              <a:t>Teacher note: </a:t>
            </a:r>
            <a:r>
              <a:rPr lang="en-AU" dirty="0">
                <a:latin typeface="Public Sans"/>
              </a:rPr>
              <a:t>this slide is to be used in conjunction with/to support </a:t>
            </a:r>
            <a:r>
              <a:rPr lang="en-AU" b="1" dirty="0">
                <a:latin typeface="Public Sans"/>
              </a:rPr>
              <a:t>Phase 2, sequence 5 </a:t>
            </a:r>
            <a:r>
              <a:rPr lang="en-AU" b="0" dirty="0">
                <a:latin typeface="Public Sans"/>
              </a:rPr>
              <a:t>and</a:t>
            </a:r>
            <a:r>
              <a:rPr lang="en-AU" b="1" dirty="0">
                <a:latin typeface="Public Sans"/>
              </a:rPr>
              <a:t> </a:t>
            </a:r>
            <a:r>
              <a:rPr lang="en-AU" sz="1800" b="1" dirty="0">
                <a:effectLst/>
                <a:latin typeface="Arial"/>
                <a:ea typeface="Calibri"/>
                <a:cs typeface="Arial"/>
              </a:rPr>
              <a:t>Phase 2, activity 3 –</a:t>
            </a:r>
            <a:r>
              <a:rPr lang="en-AU" sz="1800" dirty="0">
                <a:effectLst/>
                <a:latin typeface="Arial"/>
                <a:ea typeface="Calibri"/>
                <a:cs typeface="Arial"/>
              </a:rPr>
              <a:t> </a:t>
            </a:r>
            <a:r>
              <a:rPr lang="en-AU" sz="1800" b="1" dirty="0">
                <a:effectLst/>
                <a:latin typeface="Arial"/>
                <a:ea typeface="Calibri"/>
                <a:cs typeface="Arial"/>
              </a:rPr>
              <a:t>identifying the features of reflective writing. </a:t>
            </a:r>
            <a:endParaRPr lang="en-AU" b="1">
              <a:latin typeface="Arial"/>
              <a:ea typeface="Calibri"/>
              <a:cs typeface="Arial"/>
            </a:endParaRPr>
          </a:p>
          <a:p>
            <a:pPr>
              <a:defRPr/>
            </a:pPr>
            <a:r>
              <a:rPr lang="en-AU" b="0" dirty="0">
                <a:latin typeface="Public Sans"/>
              </a:rPr>
              <a:t>You may choose to provide students with a printed copy of the contents of this slide to include in their writing journal.</a:t>
            </a:r>
            <a:endParaRPr lang="en-AU" sz="1600" b="0" dirty="0">
              <a:latin typeface="Public Sans"/>
            </a:endParaRPr>
          </a:p>
          <a:p>
            <a:endParaRPr lang="en-AU"/>
          </a:p>
        </p:txBody>
      </p:sp>
      <p:sp>
        <p:nvSpPr>
          <p:cNvPr id="4" name="Slide Number Placeholder 3">
            <a:extLst>
              <a:ext uri="{FF2B5EF4-FFF2-40B4-BE49-F238E27FC236}">
                <a16:creationId xmlns:a16="http://schemas.microsoft.com/office/drawing/2014/main" id="{96A585C3-8AF3-5848-CDF4-2DE763908F71}"/>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640060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the purpose of this section of the PowerPoint is to support the teaching of reflective writing in </a:t>
            </a:r>
            <a:r>
              <a:rPr lang="en-AU" b="1"/>
              <a:t>Phase 2, Phase 3a</a:t>
            </a:r>
            <a:r>
              <a:rPr lang="en-AU"/>
              <a:t> and </a:t>
            </a:r>
            <a:r>
              <a:rPr lang="en-AU" b="1"/>
              <a:t>Phase 6</a:t>
            </a:r>
            <a:r>
              <a:rPr lang="en-AU"/>
              <a:t>.</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055996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kern="1200" dirty="0">
                <a:solidFill>
                  <a:srgbClr val="000000"/>
                </a:solidFill>
                <a:effectLst/>
                <a:latin typeface="Public Sans"/>
              </a:rPr>
              <a:t>Teacher note: </a:t>
            </a:r>
            <a:r>
              <a:rPr lang="en-AU" dirty="0">
                <a:latin typeface="Public Sans"/>
              </a:rPr>
              <a:t>this slide is to be used in conjunction with </a:t>
            </a:r>
            <a:r>
              <a:rPr lang="en-AU" b="1" dirty="0">
                <a:latin typeface="Public Sans"/>
              </a:rPr>
              <a:t>Phase 2, sequence 5. </a:t>
            </a:r>
            <a:r>
              <a:rPr lang="en-AU" b="0" dirty="0">
                <a:latin typeface="Public Sans"/>
              </a:rPr>
              <a:t>You may choose to provide students with a printed copy of the contents of this slide to include in their writing journal. </a:t>
            </a:r>
            <a:endParaRPr lang="en-AU"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501005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CD3E5-57C8-7CBC-3D13-CCF4AFA33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A1A98A-A61C-220D-9A2B-6CD1863994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9D5E3-FA27-C0FB-E800-4843C7442190}"/>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this slide is to be used in conjunction with </a:t>
            </a:r>
            <a:r>
              <a:rPr lang="en-AU" b="1" dirty="0">
                <a:latin typeface="Public Sans"/>
              </a:rPr>
              <a:t>Phase 2, sequence 5</a:t>
            </a:r>
            <a:r>
              <a:rPr lang="en-AU" dirty="0">
                <a:latin typeface="Public Sans"/>
              </a:rPr>
              <a: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Public Sans"/>
              </a:rPr>
              <a:t>Explore with students how their grammatical choices can successfully position your reader inside their internal thought process. </a:t>
            </a:r>
            <a:r>
              <a:rPr lang="en-AU" b="0" dirty="0">
                <a:latin typeface="Public Sans"/>
              </a:rPr>
              <a:t>You may choose to provide students with a printed copy of the contents of this slide to include in their writing journal.</a:t>
            </a:r>
            <a:endParaRPr lang="en-AU" sz="1600" b="0"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p>
          <a:p>
            <a:pPr marL="0" marR="0" lvl="0" indent="0" algn="l" defTabSz="121917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52C194AA-A3A4-0912-D977-3B7C9551EFBA}"/>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337735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633CC-DDF2-D03A-80A5-1768F0F420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F4AC25-D503-4434-B49E-61881EAA4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DACA4-245F-254A-D468-86F975D62536}"/>
              </a:ext>
            </a:extLst>
          </p:cNvPr>
          <p:cNvSpPr>
            <a:spLocks noGrp="1"/>
          </p:cNvSpPr>
          <p:nvPr>
            <p:ph type="body" idx="1"/>
          </p:nvPr>
        </p:nvSpPr>
        <p:spPr/>
        <p:txBody>
          <a:bodyPr/>
          <a:lstStyle/>
          <a:p>
            <a:pPr algn="l">
              <a:buNone/>
            </a:pPr>
            <a:r>
              <a:rPr lang="en-AU" b="1" dirty="0">
                <a:latin typeface="Public Sans"/>
              </a:rPr>
              <a:t>Teacher note: </a:t>
            </a:r>
            <a:r>
              <a:rPr lang="en-AU" dirty="0">
                <a:latin typeface="Public Sans"/>
              </a:rPr>
              <a:t>this slide is to be used in conjunction with </a:t>
            </a:r>
            <a:r>
              <a:rPr lang="en-AU" b="1" dirty="0">
                <a:latin typeface="Public Sans"/>
              </a:rPr>
              <a:t>Phase 2, sequence 5.</a:t>
            </a:r>
            <a:r>
              <a:rPr lang="en-AU" dirty="0">
                <a:latin typeface="Public Sans"/>
              </a:rPr>
              <a:t> </a:t>
            </a:r>
          </a:p>
          <a:p>
            <a:pPr algn="l">
              <a:buNone/>
            </a:pPr>
            <a:endParaRPr lang="en-AU" b="0" i="0" dirty="0">
              <a:solidFill>
                <a:srgbClr val="333333"/>
              </a:solidFill>
              <a:effectLst/>
              <a:latin typeface="Public Sans" pitchFamily="2" charset="77"/>
            </a:endParaRPr>
          </a:p>
          <a:p>
            <a:pPr algn="l">
              <a:buNone/>
            </a:pPr>
            <a:r>
              <a:rPr lang="en-AU" b="0" i="0" dirty="0">
                <a:solidFill>
                  <a:srgbClr val="333333"/>
                </a:solidFill>
                <a:effectLst/>
                <a:latin typeface="Public Sans"/>
              </a:rPr>
              <a:t>Sentence and clause combining involves the purposeful use of phrases, clauses and connectives to create compound and complex sentences. This allows students to combine sentence elements to create effective complex sentences in analytical writing. Some students may benefit from a tiered approach to sentence structure. Consider using the following resources to build on specific learning needs: </a:t>
            </a:r>
          </a:p>
          <a:p>
            <a:pPr marL="285750" indent="-285750" algn="l">
              <a:buFont typeface="Arial" panose="020B0604020202020204" pitchFamily="34" charset="0"/>
              <a:buChar char="•"/>
            </a:pPr>
            <a:endParaRPr lang="en-AU" b="0" i="0" dirty="0">
              <a:solidFill>
                <a:srgbClr val="333333"/>
              </a:solidFill>
              <a:effectLst/>
              <a:latin typeface="Public Sans" pitchFamily="2" charset="77"/>
            </a:endParaRPr>
          </a:p>
          <a:p>
            <a:pPr marL="285750" indent="-285750" algn="l">
              <a:spcBef>
                <a:spcPts val="1125"/>
              </a:spcBef>
              <a:buFont typeface="Arial" panose="020B0604020202020204" pitchFamily="34" charset="0"/>
              <a:buChar char="•"/>
            </a:pPr>
            <a:r>
              <a:rPr lang="en-AU" i="0" u="none" dirty="0">
                <a:solidFill>
                  <a:schemeClr val="tx1"/>
                </a:solidFill>
                <a:latin typeface="Public Sans"/>
                <a:hlinkClick r:id="rId3">
                  <a:extLst>
                    <a:ext uri="{A12FA001-AC4F-418D-AE19-62706E023703}">
                      <ahyp:hlinkClr xmlns:ahyp="http://schemas.microsoft.com/office/drawing/2018/hyperlinkcolor" val="tx"/>
                    </a:ext>
                  </a:extLst>
                </a:hlinkClick>
              </a:rPr>
              <a:t>'Seeing through a text' – 7.2</a:t>
            </a:r>
            <a:r>
              <a:rPr lang="en-AU" i="0" u="none" dirty="0">
                <a:solidFill>
                  <a:schemeClr val="tx1"/>
                </a:solidFill>
                <a:latin typeface="Public Sans"/>
              </a:rPr>
              <a:t>, 'Phase 6, activity 1c – Seldon method, bubble theory': students use the Seldon method (this … does that … doing that …) to develop analytical sentences</a:t>
            </a:r>
          </a:p>
          <a:p>
            <a:pPr marL="285750" indent="-285750" algn="l">
              <a:spcBef>
                <a:spcPts val="1125"/>
              </a:spcBef>
              <a:buFont typeface="Arial" panose="020B0604020202020204" pitchFamily="34" charset="0"/>
              <a:buChar char="•"/>
            </a:pPr>
            <a:r>
              <a:rPr lang="en-AU" i="0" u="none" dirty="0">
                <a:solidFill>
                  <a:schemeClr val="tx1"/>
                </a:solidFill>
                <a:latin typeface="Public Sans"/>
                <a:hlinkClick r:id="rId4">
                  <a:extLst>
                    <a:ext uri="{A12FA001-AC4F-418D-AE19-62706E023703}">
                      <ahyp:hlinkClr xmlns:ahyp="http://schemas.microsoft.com/office/drawing/2018/hyperlinkcolor" val="tx"/>
                    </a:ext>
                  </a:extLst>
                </a:hlinkClick>
              </a:rPr>
              <a:t>'Powerful youth voices' – 7.1</a:t>
            </a:r>
            <a:r>
              <a:rPr lang="en-AU" i="0" u="none" dirty="0">
                <a:solidFill>
                  <a:schemeClr val="tx1"/>
                </a:solidFill>
                <a:latin typeface="Public Sans"/>
              </a:rPr>
              <a:t>, 'Phase 3 – adverbial phrases and clause slide deck' and 'Phase 5 – complex sentences slide deck': students understand the roles of conjunctions, phrases and clauses in complex sentences</a:t>
            </a:r>
          </a:p>
          <a:p>
            <a:pPr marL="285750" indent="-285750" algn="l">
              <a:spcBef>
                <a:spcPts val="1125"/>
              </a:spcBef>
              <a:buFont typeface="Arial" panose="020B0604020202020204" pitchFamily="34" charset="0"/>
              <a:buChar char="•"/>
            </a:pPr>
            <a:r>
              <a:rPr lang="en-AU" i="0" u="none" dirty="0">
                <a:solidFill>
                  <a:schemeClr val="tx1"/>
                </a:solidFill>
                <a:latin typeface="Public Sans"/>
                <a:hlinkClick r:id="rId5">
                  <a:extLst>
                    <a:ext uri="{A12FA001-AC4F-418D-AE19-62706E023703}">
                      <ahyp:hlinkClr xmlns:ahyp="http://schemas.microsoft.com/office/drawing/2018/hyperlinkcolor" val="tx"/>
                    </a:ext>
                  </a:extLst>
                </a:hlinkClick>
              </a:rPr>
              <a:t>'Transport me to the 'real'' – 8.2</a:t>
            </a:r>
            <a:r>
              <a:rPr lang="en-AU" b="0" i="0" u="none" dirty="0">
                <a:solidFill>
                  <a:srgbClr val="333333"/>
                </a:solidFill>
                <a:effectLst/>
                <a:latin typeface="Public Sans"/>
              </a:rPr>
              <a:t>, 'Phase 1, activity 5 – email writing scaffold</a:t>
            </a:r>
            <a:r>
              <a:rPr lang="en-AU" b="1" i="0" u="none" dirty="0">
                <a:solidFill>
                  <a:srgbClr val="333333"/>
                </a:solidFill>
                <a:effectLst/>
                <a:latin typeface="Public Sans"/>
              </a:rPr>
              <a:t> </a:t>
            </a:r>
            <a:r>
              <a:rPr lang="en-AU" b="0" i="0" u="none" dirty="0">
                <a:solidFill>
                  <a:srgbClr val="333333"/>
                </a:solidFill>
                <a:effectLst/>
                <a:latin typeface="Public Sans"/>
              </a:rPr>
              <a:t>(integrated Phase 5)': students use complex sentences to express more detailed thoughts and connect ideas effectively.</a:t>
            </a:r>
          </a:p>
          <a:p>
            <a:pPr algn="l">
              <a:buNone/>
            </a:pPr>
            <a:endParaRPr lang="en-US"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latin typeface="Public Sans"/>
              </a:rPr>
              <a:t>You may choose to provide students with a printed copy of the contents of this slide to include in their writing journal.</a:t>
            </a:r>
            <a:endParaRPr lang="en-AU" sz="1600" b="0" dirty="0">
              <a:latin typeface="Public Sans"/>
            </a:endParaRPr>
          </a:p>
          <a:p>
            <a:pPr algn="l">
              <a:buNone/>
            </a:pPr>
            <a:endParaRPr lang="en-US" dirty="0"/>
          </a:p>
        </p:txBody>
      </p:sp>
      <p:sp>
        <p:nvSpPr>
          <p:cNvPr id="4" name="Slide Number Placeholder 3">
            <a:extLst>
              <a:ext uri="{FF2B5EF4-FFF2-40B4-BE49-F238E27FC236}">
                <a16:creationId xmlns:a16="http://schemas.microsoft.com/office/drawing/2014/main" id="{77D1ED29-5613-83E0-9C75-7C4E0A087675}"/>
              </a:ext>
            </a:extLst>
          </p:cNvPr>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31928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B46BD-8470-8CB5-A3BA-1A633ECAA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4774A3-5921-68D6-F805-D9F5285CA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C0AE31-C6D7-942B-990C-FE8B867A0C29}"/>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the purpose of this section of the PowerPoint is to support the teaching of reflective writing in </a:t>
            </a:r>
            <a:r>
              <a:rPr lang="en-AU" b="1"/>
              <a:t>Phase 3a, sequence 1.</a:t>
            </a:r>
          </a:p>
          <a:p>
            <a:pPr algn="l" rtl="0" fontAlgn="base"/>
            <a:r>
              <a:rPr lang="en-AU" sz="1800" b="0" i="0">
                <a:solidFill>
                  <a:srgbClr val="444444"/>
                </a:solidFill>
                <a:effectLst/>
                <a:latin typeface="Public Sans" pitchFamily="2" charset="0"/>
              </a:rPr>
              <a:t>​</a:t>
            </a:r>
            <a:endParaRPr lang="en-AU" sz="1800" b="0" i="0">
              <a:solidFill>
                <a:srgbClr val="444444"/>
              </a:solidFill>
              <a:effectLst/>
              <a:latin typeface="Calibri" panose="020F0502020204030204" pitchFamily="34" charset="0"/>
            </a:endParaRPr>
          </a:p>
          <a:p>
            <a:pPr>
              <a:spcBef>
                <a:spcPts val="1200"/>
              </a:spcBef>
              <a:spcAft>
                <a:spcPts val="600"/>
              </a:spcAft>
              <a:buNone/>
            </a:pPr>
            <a:endParaRPr lang="en-AU"/>
          </a:p>
        </p:txBody>
      </p:sp>
      <p:sp>
        <p:nvSpPr>
          <p:cNvPr id="4" name="Slide Number Placeholder 3">
            <a:extLst>
              <a:ext uri="{FF2B5EF4-FFF2-40B4-BE49-F238E27FC236}">
                <a16:creationId xmlns:a16="http://schemas.microsoft.com/office/drawing/2014/main" id="{4D638836-757C-654E-653F-5313FF3CE6B0}"/>
              </a:ext>
            </a:extLst>
          </p:cNvPr>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3309151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32465-7ADD-5E77-22BD-E37B5A72C5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064CD-DD65-7AD4-CAA4-09D4E28C7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A2155A-1B31-3EC4-63F0-A8811B826D29}"/>
              </a:ext>
            </a:extLst>
          </p:cNvPr>
          <p:cNvSpPr>
            <a:spLocks noGrp="1"/>
          </p:cNvSpPr>
          <p:nvPr>
            <p:ph type="body" idx="1"/>
          </p:nvPr>
        </p:nvSpPr>
        <p:spPr/>
        <p:txBody>
          <a:bodyPr/>
          <a:lstStyle/>
          <a:p>
            <a:r>
              <a:rPr lang="en-AU" b="1" dirty="0">
                <a:latin typeface="Public Sans"/>
              </a:rPr>
              <a:t>Teacher note:</a:t>
            </a:r>
            <a:r>
              <a:rPr lang="en-AU" b="0" strike="noStrike" dirty="0">
                <a:latin typeface="Arial" panose="020B0604020202020204" pitchFamily="34" charset="0"/>
                <a:cs typeface="Arial" panose="020B0604020202020204" pitchFamily="34" charset="0"/>
              </a:rPr>
              <a:t> </a:t>
            </a:r>
            <a:r>
              <a:rPr lang="en-AU" sz="1600" b="0" strike="noStrike" dirty="0">
                <a:latin typeface="Arial" panose="020B0604020202020204" pitchFamily="34" charset="0"/>
                <a:cs typeface="Arial" panose="020B0604020202020204" pitchFamily="34" charset="0"/>
              </a:rPr>
              <a:t>a</a:t>
            </a:r>
            <a:r>
              <a:rPr lang="en-AU" sz="1600" dirty="0">
                <a:latin typeface="Arial" panose="020B0604020202020204" pitchFamily="34" charset="0"/>
                <a:cs typeface="Arial" panose="020B0604020202020204" pitchFamily="34" charset="0"/>
              </a:rPr>
              <a:t>dapt </a:t>
            </a:r>
            <a:r>
              <a:rPr lang="en-AU" sz="1600" b="0" dirty="0">
                <a:latin typeface="Arial" panose="020B0604020202020204" pitchFamily="34" charset="0"/>
                <a:cs typeface="Arial" panose="020B0604020202020204" pitchFamily="34" charset="0"/>
              </a:rPr>
              <a:t>the provided learning intention and below sample success criteria, as required, </a:t>
            </a:r>
            <a:r>
              <a:rPr lang="en-AU" sz="1600" b="0" strike="noStrike" dirty="0">
                <a:latin typeface="Arial" panose="020B0604020202020204" pitchFamily="34" charset="0"/>
                <a:cs typeface="Arial" panose="020B0604020202020204" pitchFamily="34" charset="0"/>
              </a:rPr>
              <a:t>to suit the needs of your students. </a:t>
            </a:r>
          </a:p>
          <a:p>
            <a:pPr marL="0" indent="0">
              <a:buFont typeface="Arial"/>
              <a:buNone/>
              <a:defRPr/>
            </a:pPr>
            <a:endParaRPr lang="en-AU" sz="1600" b="0" strike="noStrike" dirty="0">
              <a:latin typeface="Arial" panose="020B0604020202020204" pitchFamily="34" charset="0"/>
              <a:cs typeface="Arial" panose="020B0604020202020204" pitchFamily="34" charset="0"/>
            </a:endParaRPr>
          </a:p>
          <a:p>
            <a:pPr marL="342900" lvl="0" indent="-342900" algn="l">
              <a:lnSpc>
                <a:spcPct val="150000"/>
              </a:lnSpc>
              <a:spcBef>
                <a:spcPts val="1200"/>
              </a:spcBef>
              <a:spcAft>
                <a:spcPts val="600"/>
              </a:spcAft>
              <a:buFont typeface="Symbol" panose="05050102010706020507" pitchFamily="18" charset="2"/>
              <a:buChar char=""/>
            </a:pPr>
            <a:r>
              <a:rPr lang="en-AU" sz="1600" dirty="0">
                <a:effectLst/>
                <a:latin typeface="Arial" panose="020B0604020202020204" pitchFamily="34" charset="0"/>
                <a:ea typeface="Calibri" panose="020F0502020204030204" pitchFamily="34" charset="0"/>
                <a:cs typeface="Arial" panose="020B0604020202020204" pitchFamily="34" charset="0"/>
              </a:rPr>
              <a:t>structure a reflection that demonstrates growth in understanding, with a clear introduction, body, and conclusion</a:t>
            </a:r>
          </a:p>
          <a:p>
            <a:pPr marL="342900" lvl="0" indent="-342900" algn="l">
              <a:lnSpc>
                <a:spcPct val="150000"/>
              </a:lnSpc>
              <a:spcBef>
                <a:spcPts val="1200"/>
              </a:spcBef>
              <a:spcAft>
                <a:spcPts val="600"/>
              </a:spcAft>
              <a:buFont typeface="Symbol" panose="05050102010706020507" pitchFamily="18" charset="2"/>
              <a:buChar char=""/>
            </a:pPr>
            <a:r>
              <a:rPr lang="en-AU" sz="1600" dirty="0">
                <a:effectLst/>
                <a:latin typeface="Arial" panose="020B0604020202020204" pitchFamily="34" charset="0"/>
                <a:ea typeface="Calibri" panose="020F0502020204030204" pitchFamily="34" charset="0"/>
                <a:cs typeface="Arial" panose="020B0604020202020204" pitchFamily="34" charset="0"/>
              </a:rPr>
              <a:t>use language effectively to reflect personally and critically on a text, incorporating specific examples and textual references.</a:t>
            </a:r>
          </a:p>
          <a:p>
            <a:pPr marL="0" marR="0" lvl="0" indent="0" algn="ctr"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600" b="1" dirty="0">
              <a:latin typeface="Arial" panose="020B0604020202020204" pitchFamily="34" charset="0"/>
              <a:cs typeface="Arial" panose="020B0604020202020204" pitchFamily="34" charset="0"/>
            </a:endParaRPr>
          </a:p>
          <a:p>
            <a:pPr marL="171450" indent="-171450">
              <a:buFont typeface="Arial"/>
              <a:buChar char="•"/>
              <a:defRPr/>
            </a:pPr>
            <a:r>
              <a:rPr lang="en-AU" sz="1600" b="0" strike="noStrike" dirty="0">
                <a:latin typeface="Arial" panose="020B0604020202020204" pitchFamily="34" charset="0"/>
                <a:cs typeface="Arial" panose="020B0604020202020204" pitchFamily="34" charset="0"/>
              </a:rPr>
              <a:t>LISC is usually shared first or early in the lesson</a:t>
            </a:r>
            <a:r>
              <a:rPr lang="en-AU" sz="1600" b="0" dirty="0">
                <a:latin typeface="Arial" panose="020B0604020202020204" pitchFamily="34" charset="0"/>
                <a:cs typeface="Arial" panose="020B0604020202020204" pitchFamily="34" charset="0"/>
              </a:rPr>
              <a:t> and is explained by the teacher who checks for understanding (DoE 2025). </a:t>
            </a: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r>
              <a:rPr lang="en-AU" sz="1600" b="0" dirty="0">
                <a:latin typeface="Arial" panose="020B0604020202020204" pitchFamily="34" charset="0"/>
                <a:cs typeface="Arial" panose="020B0604020202020204" pitchFamily="34" charset="0"/>
              </a:rPr>
              <a:t>LISC is referred to regularly to check for understanding, provide feedback or as a self-assessment tool (Wiliam and Leahy 2015). </a:t>
            </a:r>
          </a:p>
          <a:p>
            <a:pPr marL="171450" indent="-171450">
              <a:buFont typeface="Arial"/>
              <a:buChar char="•"/>
              <a:defRPr/>
            </a:pPr>
            <a:r>
              <a:rPr lang="en-AU" sz="1600" b="0" dirty="0">
                <a:latin typeface="Arial" panose="020B0604020202020204" pitchFamily="34" charset="0"/>
                <a:cs typeface="Arial" panose="020B0604020202020204" pitchFamily="34" charset="0"/>
              </a:rPr>
              <a:t>Learning intentions and success criteria can be supported by exemplars, such as 'What A Good One Looks Like' (WAGOLL) or exemplars to demonstrate success criteria (Clarke 2021).</a:t>
            </a:r>
          </a:p>
          <a:p>
            <a:pPr marL="0" indent="0">
              <a:buFont typeface="Arial"/>
              <a:buNone/>
              <a:defRPr/>
            </a:pPr>
            <a:endParaRPr lang="en-AU" sz="1600" b="1" dirty="0">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sz="1600" b="0" dirty="0">
                <a:latin typeface="Arial" panose="020B0604020202020204" pitchFamily="34" charset="0"/>
                <a:cs typeface="Arial" panose="020B0604020202020204" pitchFamily="34" charset="0"/>
              </a:rPr>
              <a:t>For more information, see:</a:t>
            </a: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sz="1600" b="1" dirty="0">
                <a:latin typeface="Arial" panose="020B0604020202020204" pitchFamily="34" charset="0"/>
                <a:cs typeface="Arial" panose="020B0604020202020204" pitchFamily="34" charset="0"/>
              </a:rPr>
              <a:t>Sharing learning intentions and success criteria: </a:t>
            </a:r>
            <a:r>
              <a:rPr lang="en-AU" sz="1600" b="0" dirty="0">
                <a:latin typeface="Arial" panose="020B0604020202020204" pitchFamily="34" charset="0"/>
                <a:cs typeface="Arial" panose="020B0604020202020204" pitchFamily="34" charset="0"/>
              </a:rPr>
              <a:t>https://education.nsw.gov.au/content/dam/main-education/documents/teaching-and-learning/curriculum/explicit-teaching/explicit-teaching-technique-guide-lisc-sharing.pdf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latin typeface="Arial" panose="020B0604020202020204" pitchFamily="34" charset="0"/>
                <a:cs typeface="Arial" panose="020B0604020202020204" pitchFamily="34" charset="0"/>
              </a:rPr>
              <a:t>Planning learning intentions and success criteria: </a:t>
            </a:r>
            <a:r>
              <a:rPr lang="en-AU" sz="1600" b="0" dirty="0">
                <a:latin typeface="Arial" panose="020B0604020202020204" pitchFamily="34" charset="0"/>
                <a:cs typeface="Arial" panose="020B0604020202020204" pitchFamily="34" charset="0"/>
              </a:rPr>
              <a:t>https://education.nsw.gov.au/content/dam/main-education/documents/teaching-and-learning/curriculum/explicit-teaching/explicit-teaching-technique-guide-lisc-planning.pdf</a:t>
            </a:r>
          </a:p>
          <a:p>
            <a:endParaRPr lang="en-AU" sz="1600" dirty="0">
              <a:latin typeface="Arial" panose="020B0604020202020204" pitchFamily="34" charset="0"/>
              <a:cs typeface="Arial" panose="020B0604020202020204" pitchFamily="34" charset="0"/>
            </a:endParaRPr>
          </a:p>
          <a:p>
            <a:endParaRPr lang="en-AU" sz="1600" b="1" dirty="0">
              <a:latin typeface="Arial" panose="020B0604020202020204" pitchFamily="34" charset="0"/>
              <a:cs typeface="Arial" panose="020B0604020202020204" pitchFamily="34" charset="0"/>
            </a:endParaRPr>
          </a:p>
          <a:p>
            <a:pPr marL="0" indent="0">
              <a:buFont typeface="Arial"/>
              <a:buNone/>
            </a:pPr>
            <a:endParaRPr lang="en-AU" dirty="0"/>
          </a:p>
          <a:p>
            <a:pPr marL="0" indent="0">
              <a:buFont typeface="Arial"/>
              <a:buNone/>
            </a:pPr>
            <a:endParaRPr lang="en-AU" b="1" dirty="0">
              <a:cs typeface="Calibri"/>
            </a:endParaRPr>
          </a:p>
        </p:txBody>
      </p:sp>
      <p:sp>
        <p:nvSpPr>
          <p:cNvPr id="4" name="Slide Number Placeholder 3">
            <a:extLst>
              <a:ext uri="{FF2B5EF4-FFF2-40B4-BE49-F238E27FC236}">
                <a16:creationId xmlns:a16="http://schemas.microsoft.com/office/drawing/2014/main" id="{FBC6709C-A2C5-6054-C6BC-828C4424A9FB}"/>
              </a:ext>
            </a:extLst>
          </p:cNvPr>
          <p:cNvSpPr>
            <a:spLocks noGrp="1"/>
          </p:cNvSpPr>
          <p:nvPr>
            <p:ph type="sldNum" sz="quarter" idx="5"/>
          </p:nvPr>
        </p:nvSpPr>
        <p:spPr/>
        <p:txBody>
          <a:bodyPr/>
          <a:lstStyle/>
          <a:p>
            <a:fld id="{D09C5488-DD16-4714-9519-7BE21BA11D4E}" type="slidenum">
              <a:rPr lang="en-AU" smtClean="0"/>
              <a:t>24</a:t>
            </a:fld>
            <a:endParaRPr lang="en-AU"/>
          </a:p>
        </p:txBody>
      </p:sp>
    </p:spTree>
    <p:extLst>
      <p:ext uri="{BB962C8B-B14F-4D97-AF65-F5344CB8AC3E}">
        <p14:creationId xmlns:p14="http://schemas.microsoft.com/office/powerpoint/2010/main" val="3127732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2D301-3623-7B38-6DAD-05496ABBF6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2B46B-4C04-0A10-9F36-28306E9A19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9569A6-2DBD-11F0-11F6-A49650891261}"/>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Teacher note: </a:t>
            </a:r>
            <a:r>
              <a:rPr lang="en-AU"/>
              <a:t>this slide is to be used in to support </a:t>
            </a:r>
            <a:r>
              <a:rPr lang="en-AU" b="1"/>
              <a:t>Phase 3a, sequence 1. </a:t>
            </a:r>
            <a:r>
              <a:rPr lang="en-AU" b="0">
                <a:latin typeface="Public Sans"/>
              </a:rPr>
              <a:t>U</a:t>
            </a:r>
            <a:r>
              <a:rPr lang="en-AU"/>
              <a:t>se these slides to explicitly model what reflective writing looks like, drawing students’ attention to structure, vocabulary, and tone through a worked example. The annotations provide targeted feedback that aligns with success criteria, supporting metacognitive thinking and formative assessment. Encourage students to compare this model with their own writing, using it to self-assess and guide revisions. </a:t>
            </a:r>
          </a:p>
        </p:txBody>
      </p:sp>
      <p:sp>
        <p:nvSpPr>
          <p:cNvPr id="4" name="Slide Number Placeholder 3">
            <a:extLst>
              <a:ext uri="{FF2B5EF4-FFF2-40B4-BE49-F238E27FC236}">
                <a16:creationId xmlns:a16="http://schemas.microsoft.com/office/drawing/2014/main" id="{84BF5187-D82E-383A-0DFC-19E0C4EFC00C}"/>
              </a:ext>
            </a:extLst>
          </p:cNvPr>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3299560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slide is to be used in to support </a:t>
            </a:r>
            <a:r>
              <a:rPr lang="en-AU" b="1" dirty="0"/>
              <a:t>Phase 3a, sequence 1. </a:t>
            </a:r>
            <a:r>
              <a:rPr lang="en-US" dirty="0"/>
              <a:t>The highlighting has been used to connect feedback with the student sample in </a:t>
            </a:r>
            <a:r>
              <a:rPr lang="en-AU" sz="1600" b="1" kern="1200" dirty="0">
                <a:solidFill>
                  <a:schemeClr val="tx1"/>
                </a:solidFill>
                <a:effectLst/>
                <a:latin typeface="Public Sans" pitchFamily="2" charset="0"/>
                <a:ea typeface="+mn-ea"/>
                <a:cs typeface="+mn-cs"/>
              </a:rPr>
              <a:t>Phase 3a, activity 2 – writing reflectively about the core text – student sample</a:t>
            </a:r>
            <a:r>
              <a:rPr lang="en-AU" sz="1600" kern="1200" dirty="0">
                <a:solidFill>
                  <a:schemeClr val="tx1"/>
                </a:solidFill>
                <a:effectLst/>
                <a:latin typeface="Public Sans" pitchFamily="2" charset="0"/>
                <a:ea typeface="+mn-ea"/>
                <a:cs typeface="+mn-cs"/>
              </a:rPr>
              <a:t> </a:t>
            </a:r>
            <a:br>
              <a:rPr lang="en-US" dirty="0"/>
            </a:br>
            <a:br>
              <a:rPr lang="en-US" dirty="0"/>
            </a:br>
            <a:r>
              <a:rPr lang="en-US" dirty="0"/>
              <a:t>Provide students with a copy of the sample response to annotate. Then reveal the annotations to students, asking them to add to their own annotations. Talk through, discuss and clarify annotations as needed. Repeat this process across the next two slides.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3587467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slide is to be used in conjunction with </a:t>
            </a:r>
            <a:r>
              <a:rPr lang="en-AU" b="1" dirty="0"/>
              <a:t>Phase 3a, sequence 1 </a:t>
            </a:r>
            <a:r>
              <a:rPr lang="en-AU" b="0" dirty="0"/>
              <a:t>and</a:t>
            </a:r>
            <a:r>
              <a:rPr lang="en-AU" b="1" dirty="0"/>
              <a:t> </a:t>
            </a:r>
            <a:r>
              <a:rPr lang="en-AU" sz="1600" b="1" kern="1200" dirty="0">
                <a:solidFill>
                  <a:schemeClr val="tx1"/>
                </a:solidFill>
                <a:effectLst/>
                <a:latin typeface="Public Sans" pitchFamily="2" charset="0"/>
                <a:ea typeface="+mn-ea"/>
                <a:cs typeface="+mn-cs"/>
              </a:rPr>
              <a:t>Phase 3a, activity 2 – writing reflectively about the core text – student sample</a:t>
            </a:r>
            <a:r>
              <a:rPr lang="en-AU" sz="1600" kern="1200" dirty="0">
                <a:solidFill>
                  <a:schemeClr val="tx1"/>
                </a:solidFill>
                <a:effectLst/>
                <a:latin typeface="Public Sans" pitchFamily="2" charset="0"/>
                <a:ea typeface="+mn-ea"/>
                <a:cs typeface="+mn-cs"/>
              </a:rPr>
              <a:t>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299560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slide is to be used to support </a:t>
            </a:r>
            <a:r>
              <a:rPr lang="en-AU" b="1" dirty="0"/>
              <a:t>Phase 3a, sequence 1 </a:t>
            </a:r>
            <a:r>
              <a:rPr lang="en-AU" b="0" dirty="0"/>
              <a:t>and </a:t>
            </a:r>
            <a:r>
              <a:rPr lang="en-AU" sz="1600" b="1" kern="1200" dirty="0">
                <a:solidFill>
                  <a:schemeClr val="tx1"/>
                </a:solidFill>
                <a:effectLst/>
                <a:latin typeface="Public Sans" pitchFamily="2" charset="0"/>
                <a:ea typeface="+mn-ea"/>
                <a:cs typeface="+mn-cs"/>
              </a:rPr>
              <a:t>Phase 3., activity 2 – writing reflectively about the core text – student sample</a:t>
            </a:r>
            <a:r>
              <a:rPr lang="en-AU" sz="1600" kern="1200" dirty="0">
                <a:solidFill>
                  <a:schemeClr val="tx1"/>
                </a:solidFill>
                <a:effectLst/>
                <a:latin typeface="Public Sans" pitchFamily="2" charset="0"/>
                <a:ea typeface="+mn-ea"/>
                <a:cs typeface="+mn-cs"/>
              </a:rPr>
              <a:t>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1156446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slide has been used to identify the explicit teaching and learning strategy and should be deleted or hidden when using in a classroom setting. </a:t>
            </a:r>
          </a:p>
          <a:p>
            <a:endParaRPr lang="en-AU" dirty="0"/>
          </a:p>
          <a:p>
            <a:r>
              <a:rPr lang="en-AU" dirty="0"/>
              <a:t>Chunking learning into manageable components reduces demand on students’ working memory. Sequencing those chunks in a logical progression supports students to incorporate new information into their mental model, or schema (AERO 2024a).</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200423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AU" b="1">
                <a:latin typeface="Arial" panose="020B0604020202020204" pitchFamily="34" charset="0"/>
                <a:cs typeface="Arial" panose="020B0604020202020204" pitchFamily="34" charset="0"/>
              </a:rPr>
              <a:t>Teachers note:</a:t>
            </a:r>
            <a:r>
              <a:rPr lang="en-AU" b="0">
                <a:latin typeface="Arial" panose="020B0604020202020204" pitchFamily="34" charset="0"/>
                <a:cs typeface="Arial" panose="020B0604020202020204" pitchFamily="34" charset="0"/>
              </a:rPr>
              <a:t> this slide has been used to identify the resources which may be used alongside </a:t>
            </a:r>
            <a:r>
              <a:rPr lang="en-AU" sz="1600" b="1">
                <a:effectLst/>
                <a:latin typeface="Arial" panose="020B0604020202020204" pitchFamily="34" charset="0"/>
              </a:rPr>
              <a:t>Phase 2, sequence 5</a:t>
            </a:r>
            <a:r>
              <a:rPr lang="en-AU" sz="1600" b="0">
                <a:effectLst/>
                <a:latin typeface="Arial" panose="020B0604020202020204" pitchFamily="34" charset="0"/>
              </a:rPr>
              <a:t>. </a:t>
            </a:r>
            <a:r>
              <a:rPr lang="en-AU" sz="1600" b="0" i="0" u="none" strike="noStrike">
                <a:solidFill>
                  <a:srgbClr val="000000"/>
                </a:solidFill>
                <a:effectLst/>
                <a:latin typeface="Arial" panose="020B0604020202020204" pitchFamily="34" charset="0"/>
                <a:cs typeface="Arial" panose="020B0604020202020204" pitchFamily="34" charset="0"/>
              </a:rPr>
              <a:t>It should be deleted or hidden prior to sharing with students using in a classroom setting.</a:t>
            </a:r>
            <a:r>
              <a:rPr lang="en-US" sz="1600" b="0" i="0">
                <a:solidFill>
                  <a:srgbClr val="444444"/>
                </a:solidFill>
                <a:effectLst/>
                <a:latin typeface="Arial" panose="020B0604020202020204" pitchFamily="34" charset="0"/>
                <a:cs typeface="Arial" panose="020B0604020202020204" pitchFamily="34" charset="0"/>
              </a:rPr>
              <a:t>​ </a:t>
            </a:r>
          </a:p>
          <a:p>
            <a:pPr algn="l" rtl="0" fontAlgn="base"/>
            <a:r>
              <a:rPr lang="en-AU" sz="1800" b="0" i="0">
                <a:solidFill>
                  <a:srgbClr val="444444"/>
                </a:solidFill>
                <a:effectLst/>
                <a:latin typeface="Public Sans" pitchFamily="2" charset="0"/>
              </a:rPr>
              <a:t>​</a:t>
            </a:r>
            <a:endParaRPr lang="en-AU" sz="1800" b="0" i="0">
              <a:solidFill>
                <a:srgbClr val="444444"/>
              </a:solidFill>
              <a:effectLst/>
              <a:latin typeface="Calibri" panose="020F0502020204030204" pitchFamily="34" charset="0"/>
            </a:endParaRPr>
          </a:p>
          <a:p>
            <a:pPr>
              <a:spcBef>
                <a:spcPts val="1200"/>
              </a:spcBef>
              <a:spcAft>
                <a:spcPts val="600"/>
              </a:spcAft>
              <a:buNone/>
            </a:pP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this slide is to be used in conjunction with/to support </a:t>
            </a:r>
            <a:r>
              <a:rPr lang="en-AU" b="1"/>
              <a:t>Phase 3, sequence 1 </a:t>
            </a:r>
            <a:r>
              <a:rPr lang="en-AU" b="0"/>
              <a:t>and can be adapted for use in </a:t>
            </a:r>
            <a:r>
              <a:rPr lang="en-AU" b="1"/>
              <a:t>Phase 6, sequence 3.</a:t>
            </a:r>
          </a:p>
          <a:p>
            <a:endParaRPr lang="en-AU" b="1"/>
          </a:p>
          <a:p>
            <a:pPr marL="457200" indent="-457200">
              <a:buFont typeface="+mj-lt"/>
              <a:buAutoNum type="arabicPeriod"/>
            </a:pPr>
            <a:r>
              <a:rPr lang="en-US" sz="1600"/>
              <a:t>Explicitly model how to use sentence stems using the sample explored previously.  </a:t>
            </a:r>
          </a:p>
          <a:p>
            <a:pPr marL="457200" indent="-457200">
              <a:buFont typeface="+mj-lt"/>
              <a:buAutoNum type="arabicPeriod"/>
            </a:pPr>
            <a:r>
              <a:rPr lang="en-US" sz="1600"/>
              <a:t>Think aloud while writing, explaining why you’re choosing a certain sentence starters or words from the vocabulary bank.  </a:t>
            </a:r>
          </a:p>
          <a:p>
            <a:pPr marL="457200" marR="0" lvl="0" indent="-457200" algn="l" defTabSz="1219170" rtl="0" eaLnBrk="1" fontAlgn="auto" latinLnBrk="0" hangingPunct="1">
              <a:lnSpc>
                <a:spcPct val="100000"/>
              </a:lnSpc>
              <a:spcBef>
                <a:spcPts val="0"/>
              </a:spcBef>
              <a:spcAft>
                <a:spcPts val="0"/>
              </a:spcAft>
              <a:buClrTx/>
              <a:buSzTx/>
              <a:buFont typeface="+mj-lt"/>
              <a:buAutoNum type="arabicPeriod"/>
              <a:tabLst/>
              <a:defRPr/>
            </a:pPr>
            <a:r>
              <a:rPr lang="en-US" sz="1600"/>
              <a:t>Ask students to use these as write in their </a:t>
            </a:r>
            <a:r>
              <a:rPr lang="en-AU" sz="1800">
                <a:effectLst/>
                <a:latin typeface="Arial" panose="020B0604020202020204" pitchFamily="34" charset="0"/>
                <a:ea typeface="Calibri" panose="020F0502020204030204" pitchFamily="34" charset="0"/>
              </a:rPr>
              <a:t>writing journal about how contextual knowledge has influenced their second reading using </a:t>
            </a:r>
            <a:r>
              <a:rPr lang="en-AU" sz="1800" b="1">
                <a:effectLst/>
                <a:latin typeface="Arial" panose="020B0604020202020204" pitchFamily="34" charset="0"/>
                <a:ea typeface="Calibri" panose="020F0502020204030204" pitchFamily="34" charset="0"/>
              </a:rPr>
              <a:t>Phase 3a, activity 2 – writing reflectively about reading experiences</a:t>
            </a:r>
            <a:r>
              <a:rPr lang="en-AU" sz="1800">
                <a:effectLst/>
                <a:latin typeface="Arial" panose="020B0604020202020204" pitchFamily="34" charset="0"/>
                <a:ea typeface="Calibri" panose="020F0502020204030204" pitchFamily="34" charset="0"/>
              </a:rPr>
              <a:t>. </a:t>
            </a:r>
          </a:p>
          <a:p>
            <a:pPr marL="457200" indent="-457200">
              <a:buFont typeface="+mj-lt"/>
              <a:buAutoNum type="arabicPeriod"/>
            </a:pPr>
            <a:endParaRPr lang="en-US" sz="1600"/>
          </a:p>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22999490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slide is to be used to support </a:t>
            </a:r>
            <a:r>
              <a:rPr lang="en-AU" b="1" dirty="0"/>
              <a:t>Phase 3a, sequence 1 </a:t>
            </a:r>
            <a:r>
              <a:rPr lang="en-AU" b="0" dirty="0"/>
              <a:t>and used again in conjunction with</a:t>
            </a:r>
            <a:r>
              <a:rPr lang="en-AU" b="1" dirty="0"/>
              <a:t> Phase 6, sequence 2.</a:t>
            </a:r>
          </a:p>
          <a:p>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sz="1400" dirty="0"/>
              <a:t>Ask students to use these as they write in their </a:t>
            </a:r>
            <a:r>
              <a:rPr lang="en-AU" sz="1600" dirty="0">
                <a:effectLst/>
                <a:latin typeface="Arial" panose="020B0604020202020204" pitchFamily="34" charset="0"/>
                <a:ea typeface="Calibri" panose="020F0502020204030204" pitchFamily="34" charset="0"/>
              </a:rPr>
              <a:t>writing journal about how contextual knowledge has influenced their second reading using </a:t>
            </a:r>
            <a:r>
              <a:rPr lang="en-AU" sz="1600" b="1" dirty="0">
                <a:effectLst/>
                <a:latin typeface="Arial" panose="020B0604020202020204" pitchFamily="34" charset="0"/>
                <a:ea typeface="Calibri" panose="020F0502020204030204" pitchFamily="34" charset="0"/>
              </a:rPr>
              <a:t>Phase 3a, activity 3 – writing reflectively about reading experiences</a:t>
            </a:r>
            <a:r>
              <a:rPr lang="en-AU" sz="1600" dirty="0">
                <a:effectLst/>
                <a:latin typeface="Arial" panose="020B0604020202020204" pitchFamily="34" charset="0"/>
                <a:ea typeface="Calibri" panose="020F0502020204030204" pitchFamily="34" charset="0"/>
              </a:rPr>
              <a:t>. </a:t>
            </a:r>
            <a:endParaRPr lang="en-AU" b="0" dirty="0"/>
          </a:p>
          <a:p>
            <a:endParaRPr lang="en-AU" b="1" dirty="0"/>
          </a:p>
          <a:p>
            <a:pPr algn="l">
              <a:buNone/>
            </a:pPr>
            <a:r>
              <a:rPr lang="en-AU" b="0" i="0" dirty="0">
                <a:solidFill>
                  <a:srgbClr val="000000"/>
                </a:solidFill>
                <a:effectLst/>
                <a:latin typeface="Roboto" panose="02000000000000000000" pitchFamily="2" charset="0"/>
              </a:rPr>
              <a:t>Teachers can support students' reflective writing by using the following strategies:</a:t>
            </a:r>
          </a:p>
          <a:p>
            <a:pPr marL="342900" indent="-342900" algn="l" fontAlgn="base">
              <a:buFont typeface="+mj-lt"/>
              <a:buAutoNum type="arabicPeriod"/>
            </a:pPr>
            <a:r>
              <a:rPr lang="en-AU" b="1" i="0" dirty="0">
                <a:solidFill>
                  <a:srgbClr val="000000"/>
                </a:solidFill>
                <a:effectLst/>
                <a:latin typeface="Roboto" panose="02000000000000000000" pitchFamily="2" charset="0"/>
              </a:rPr>
              <a:t>Modelling</a:t>
            </a:r>
            <a:r>
              <a:rPr lang="en-AU" b="0" i="0" dirty="0">
                <a:solidFill>
                  <a:srgbClr val="000000"/>
                </a:solidFill>
                <a:effectLst/>
                <a:latin typeface="Roboto" panose="02000000000000000000" pitchFamily="2" charset="0"/>
              </a:rPr>
              <a:t>: Share personal reflections using key phrases to demonstrate their application. </a:t>
            </a:r>
          </a:p>
          <a:p>
            <a:pPr marL="342900" indent="-342900" algn="l" fontAlgn="base">
              <a:buFont typeface="+mj-lt"/>
              <a:buAutoNum type="arabicPeriod"/>
            </a:pPr>
            <a:r>
              <a:rPr lang="en-AU" b="1" i="0" dirty="0">
                <a:solidFill>
                  <a:srgbClr val="000000"/>
                </a:solidFill>
                <a:effectLst/>
                <a:latin typeface="Roboto" panose="02000000000000000000" pitchFamily="2" charset="0"/>
              </a:rPr>
              <a:t>Guided Practice</a:t>
            </a:r>
            <a:r>
              <a:rPr lang="en-AU" b="0" i="0" dirty="0">
                <a:solidFill>
                  <a:srgbClr val="000000"/>
                </a:solidFill>
                <a:effectLst/>
                <a:latin typeface="Roboto" panose="02000000000000000000" pitchFamily="2" charset="0"/>
              </a:rPr>
              <a:t>: Provide writing exercises that encourage the use of reflective phrases. Prompts like "Looking back, I can see..." help students articulate their thoughts.</a:t>
            </a:r>
          </a:p>
          <a:p>
            <a:pPr marL="342900" indent="-342900" algn="l" fontAlgn="base">
              <a:buFont typeface="+mj-lt"/>
              <a:buAutoNum type="arabicPeriod"/>
            </a:pPr>
            <a:r>
              <a:rPr lang="en-AU" b="1" i="0" dirty="0">
                <a:solidFill>
                  <a:srgbClr val="000000"/>
                </a:solidFill>
                <a:effectLst/>
                <a:latin typeface="Roboto" panose="02000000000000000000" pitchFamily="2" charset="0"/>
              </a:rPr>
              <a:t>Reflection Prompts</a:t>
            </a:r>
            <a:r>
              <a:rPr lang="en-AU" b="0" i="0" dirty="0">
                <a:solidFill>
                  <a:srgbClr val="000000"/>
                </a:solidFill>
                <a:effectLst/>
                <a:latin typeface="Roboto" panose="02000000000000000000" pitchFamily="2" charset="0"/>
              </a:rPr>
              <a:t>: Create specific prompts that guide students to use phrases such as "I found it challenging to..." or "This experience taught me..."</a:t>
            </a:r>
          </a:p>
          <a:p>
            <a:pPr marL="342900" indent="-342900" algn="l" fontAlgn="base">
              <a:buFont typeface="+mj-lt"/>
              <a:buAutoNum type="arabicPeriod"/>
            </a:pPr>
            <a:r>
              <a:rPr lang="en-AU" b="1" i="0" dirty="0">
                <a:solidFill>
                  <a:srgbClr val="000000"/>
                </a:solidFill>
                <a:effectLst/>
                <a:latin typeface="Roboto" panose="02000000000000000000" pitchFamily="2" charset="0"/>
              </a:rPr>
              <a:t>Sentence Starters</a:t>
            </a:r>
            <a:r>
              <a:rPr lang="en-AU" b="0" i="0" dirty="0">
                <a:solidFill>
                  <a:srgbClr val="000000"/>
                </a:solidFill>
                <a:effectLst/>
                <a:latin typeface="Roboto" panose="02000000000000000000" pitchFamily="2" charset="0"/>
              </a:rPr>
              <a:t>: Offer a list of sentence starters to help students begin their reflections, reducing anxiety and providing structure.</a:t>
            </a:r>
          </a:p>
          <a:p>
            <a:pPr marL="342900" indent="-342900" algn="l" fontAlgn="base">
              <a:buFont typeface="+mj-lt"/>
              <a:buAutoNum type="arabicPeriod"/>
            </a:pPr>
            <a:r>
              <a:rPr lang="en-AU" b="1" i="0" dirty="0">
                <a:solidFill>
                  <a:srgbClr val="000000"/>
                </a:solidFill>
                <a:effectLst/>
                <a:latin typeface="Roboto" panose="02000000000000000000" pitchFamily="2" charset="0"/>
              </a:rPr>
              <a:t>Feedback</a:t>
            </a:r>
            <a:r>
              <a:rPr lang="en-AU" b="0" i="0" dirty="0">
                <a:solidFill>
                  <a:srgbClr val="000000"/>
                </a:solidFill>
                <a:effectLst/>
                <a:latin typeface="Roboto" panose="02000000000000000000" pitchFamily="2" charset="0"/>
              </a:rPr>
              <a:t>: Highlight effective use of reflective phrases in students' writing and suggest additional phrases for depth, such as "I was surprised by..."</a:t>
            </a:r>
          </a:p>
          <a:p>
            <a:pPr marL="342900" indent="-342900" algn="l" fontAlgn="base">
              <a:buFont typeface="+mj-lt"/>
              <a:buAutoNum type="arabicPeriod"/>
            </a:pPr>
            <a:r>
              <a:rPr lang="en-AU" b="1" i="0" dirty="0">
                <a:solidFill>
                  <a:srgbClr val="000000"/>
                </a:solidFill>
                <a:effectLst/>
                <a:latin typeface="Roboto" panose="02000000000000000000" pitchFamily="2" charset="0"/>
              </a:rPr>
              <a:t>Peer Review</a:t>
            </a:r>
            <a:r>
              <a:rPr lang="en-AU" b="0" i="0" dirty="0">
                <a:solidFill>
                  <a:srgbClr val="000000"/>
                </a:solidFill>
                <a:effectLst/>
                <a:latin typeface="Roboto" panose="02000000000000000000" pitchFamily="2" charset="0"/>
              </a:rPr>
              <a:t>: Encourage students to give feedback on each other's use of reflective phrases during peer review sessions.</a:t>
            </a:r>
          </a:p>
          <a:p>
            <a:pPr marL="342900" indent="-342900" algn="l" fontAlgn="base">
              <a:buFont typeface="+mj-lt"/>
              <a:buAutoNum type="arabicPeriod"/>
            </a:pPr>
            <a:r>
              <a:rPr lang="en-AU" b="1" i="0" dirty="0">
                <a:solidFill>
                  <a:srgbClr val="000000"/>
                </a:solidFill>
                <a:effectLst/>
                <a:latin typeface="Roboto" panose="02000000000000000000" pitchFamily="2" charset="0"/>
              </a:rPr>
              <a:t>Word Wall</a:t>
            </a:r>
            <a:r>
              <a:rPr lang="en-AU" b="0" i="0" dirty="0">
                <a:solidFill>
                  <a:srgbClr val="000000"/>
                </a:solidFill>
                <a:effectLst/>
                <a:latin typeface="Roboto" panose="02000000000000000000" pitchFamily="2" charset="0"/>
              </a:rPr>
              <a:t>: Display a word wall of reflective phrases in the classroom as a visual reference for students.</a:t>
            </a:r>
            <a:br>
              <a:rPr lang="en-AU" b="0" i="0" dirty="0">
                <a:solidFill>
                  <a:srgbClr val="000000"/>
                </a:solidFill>
                <a:effectLst/>
                <a:latin typeface="Roboto" panose="02000000000000000000" pitchFamily="2" charset="0"/>
              </a:rPr>
            </a:br>
            <a:endParaRPr lang="en-AU" b="0" i="0" dirty="0">
              <a:solidFill>
                <a:srgbClr val="000000"/>
              </a:solidFill>
              <a:effectLst/>
              <a:latin typeface="Roboto" panose="02000000000000000000" pitchFamily="2" charset="0"/>
            </a:endParaRPr>
          </a:p>
          <a:p>
            <a:pPr algn="l"/>
            <a:r>
              <a:rPr lang="en-AU" b="0" i="0" dirty="0">
                <a:solidFill>
                  <a:srgbClr val="000000"/>
                </a:solidFill>
                <a:effectLst/>
                <a:latin typeface="Roboto" panose="02000000000000000000" pitchFamily="2" charset="0"/>
              </a:rPr>
              <a:t>These strategies enhance students' ability to articulate their thoughts and experiences, fostering deeper reflection and improving writing skills.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265979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slide is to be used in conjunction with </a:t>
            </a:r>
            <a:r>
              <a:rPr lang="en-AU" b="1" dirty="0"/>
              <a:t>Phase 3a, sequence 1</a:t>
            </a:r>
            <a:r>
              <a:rPr lang="en-AU" dirty="0"/>
              <a:t>. </a:t>
            </a:r>
            <a:r>
              <a:rPr lang="en-US" dirty="0"/>
              <a:t>Consider checking for understanding of all the features identified in the previous slide and re-teaching them if required.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400" dirty="0"/>
              <a:t>Ask students to use these as write in their </a:t>
            </a:r>
            <a:r>
              <a:rPr lang="en-AU" sz="1600" dirty="0">
                <a:effectLst/>
                <a:latin typeface="Arial" panose="020B0604020202020204" pitchFamily="34" charset="0"/>
                <a:ea typeface="Calibri" panose="020F0502020204030204" pitchFamily="34" charset="0"/>
              </a:rPr>
              <a:t>writing journal about how contextual knowledge has influenced their second reading using </a:t>
            </a:r>
            <a:r>
              <a:rPr lang="en-AU" sz="1600" b="1" dirty="0">
                <a:effectLst/>
                <a:latin typeface="Arial" panose="020B0604020202020204" pitchFamily="34" charset="0"/>
                <a:ea typeface="Calibri" panose="020F0502020204030204" pitchFamily="34" charset="0"/>
              </a:rPr>
              <a:t>Phase 3a, activity 3 – writing reflectively about reading experiences</a:t>
            </a:r>
            <a:r>
              <a:rPr lang="en-AU" sz="1600" dirty="0">
                <a:effectLst/>
                <a:latin typeface="Arial" panose="020B060402020202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271842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410880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 The sample success 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co-constructing with students, teachers use their expertise to guide student thinking and often model and use exemplars to show students what success 'looks like'.</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885852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Teacher note:</a:t>
            </a:r>
            <a:r>
              <a:rPr lang="en-AU" b="0" strike="noStrike">
                <a:latin typeface="Arial" panose="020B0604020202020204" pitchFamily="34" charset="0"/>
                <a:cs typeface="Arial" panose="020B0604020202020204" pitchFamily="34" charset="0"/>
              </a:rPr>
              <a:t> </a:t>
            </a:r>
            <a:r>
              <a:rPr lang="en-AU" b="0" strike="noStrike">
                <a:latin typeface="+mn-lt"/>
                <a:cs typeface="Arial"/>
              </a:rPr>
              <a:t>a</a:t>
            </a:r>
            <a:r>
              <a:rPr lang="en-AU">
                <a:latin typeface="+mn-lt"/>
                <a:cs typeface="Arial"/>
              </a:rPr>
              <a:t>dapt </a:t>
            </a:r>
            <a:r>
              <a:rPr lang="en-AU" b="0">
                <a:latin typeface="+mn-lt"/>
                <a:cs typeface="Arial"/>
              </a:rPr>
              <a:t>the provided learning intention and below sample success criteria, as required, </a:t>
            </a:r>
            <a:r>
              <a:rPr lang="en-AU" b="0" strike="noStrike">
                <a:latin typeface="+mn-lt"/>
                <a:cs typeface="Arial"/>
              </a:rPr>
              <a:t>to suit the needs of your students. </a:t>
            </a:r>
          </a:p>
          <a:p>
            <a:pPr marL="0" indent="0">
              <a:buFont typeface="Arial"/>
              <a:buNone/>
              <a:defRPr/>
            </a:pPr>
            <a:endParaRPr lang="en-AU" b="0" strike="noStrike">
              <a:latin typeface="+mn-lt"/>
              <a:cs typeface="Arial"/>
            </a:endParaRPr>
          </a:p>
          <a:p>
            <a:pPr marL="342900" lvl="0" indent="-342900" algn="l">
              <a:lnSpc>
                <a:spcPct val="150000"/>
              </a:lnSpc>
              <a:spcBef>
                <a:spcPts val="1200"/>
              </a:spcBef>
              <a:spcAft>
                <a:spcPts val="600"/>
              </a:spcAft>
              <a:buFont typeface="Symbol" panose="05050102010706020507" pitchFamily="18" charset="2"/>
              <a:buChar char=""/>
            </a:pPr>
            <a:r>
              <a:rPr lang="en-AU" sz="1600">
                <a:effectLst/>
                <a:latin typeface="Arial" panose="020B0604020202020204" pitchFamily="34" charset="0"/>
                <a:ea typeface="Calibri" panose="020F0502020204030204" pitchFamily="34" charset="0"/>
              </a:rPr>
              <a:t>identify purpose key features of reflective writing</a:t>
            </a:r>
          </a:p>
          <a:p>
            <a:pPr marL="342900" lvl="0" indent="-342900" algn="l">
              <a:lnSpc>
                <a:spcPct val="150000"/>
              </a:lnSpc>
              <a:spcBef>
                <a:spcPts val="1200"/>
              </a:spcBef>
              <a:spcAft>
                <a:spcPts val="600"/>
              </a:spcAft>
              <a:buFont typeface="Symbol" panose="05050102010706020507" pitchFamily="18" charset="2"/>
              <a:buChar char=""/>
            </a:pPr>
            <a:r>
              <a:rPr lang="en-AU" sz="1600">
                <a:effectLst/>
                <a:latin typeface="Arial" panose="020B0604020202020204" pitchFamily="34" charset="0"/>
                <a:ea typeface="Calibri" panose="020F0502020204030204" pitchFamily="34" charset="0"/>
              </a:rPr>
              <a:t>use stylistic devices and language features of reflective writing</a:t>
            </a:r>
          </a:p>
          <a:p>
            <a:pPr marL="0" marR="0" lvl="0" indent="0" algn="ctr"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a:latin typeface="+mn-lt"/>
              <a:cs typeface="Arial"/>
            </a:endParaRPr>
          </a:p>
          <a:p>
            <a:pPr marL="171450" indent="-171450">
              <a:buFont typeface="Arial"/>
              <a:buChar char="•"/>
              <a:defRPr/>
            </a:pPr>
            <a:r>
              <a:rPr lang="en-AU" b="0" strike="noStrike">
                <a:latin typeface="+mn-lt"/>
                <a:cs typeface="Arial"/>
              </a:rPr>
              <a:t>LISC is usually shared first or early in the lesson</a:t>
            </a:r>
            <a:r>
              <a:rPr lang="en-AU" b="0">
                <a:latin typeface="+mn-lt"/>
                <a:cs typeface="Arial"/>
              </a:rPr>
              <a:t> and is explained by the teacher who checks for understanding (DoE 2025). </a:t>
            </a:r>
            <a:endParaRPr lang="en-AU" b="0">
              <a:latin typeface="+mn-lt"/>
            </a:endParaRPr>
          </a:p>
          <a:p>
            <a:pPr marL="171450" marR="0" lvl="0" indent="-171450" algn="l" defTabSz="1219170" rtl="0" eaLnBrk="1" fontAlgn="auto" latinLnBrk="0" hangingPunct="1">
              <a:lnSpc>
                <a:spcPct val="100000"/>
              </a:lnSpc>
              <a:spcBef>
                <a:spcPts val="0"/>
              </a:spcBef>
              <a:spcAft>
                <a:spcPts val="0"/>
              </a:spcAft>
              <a:buClrTx/>
              <a:buSzTx/>
              <a:buFont typeface="Arial"/>
              <a:buChar char="•"/>
              <a:tabLst/>
              <a:defRPr/>
            </a:pPr>
            <a:r>
              <a:rPr lang="en-AU" b="0">
                <a:latin typeface="+mn-lt"/>
              </a:rPr>
              <a:t>LISC is referred to regularly to check for understanding, provide feedback or as a self-assessment tool (Wiliam and Leahy 2015). </a:t>
            </a:r>
          </a:p>
          <a:p>
            <a:pPr marL="171450" indent="-171450">
              <a:buFont typeface="Arial"/>
              <a:buChar char="•"/>
              <a:defRPr/>
            </a:pPr>
            <a:r>
              <a:rPr lang="en-AU" b="0">
                <a:latin typeface="+mn-lt"/>
              </a:rPr>
              <a:t>Learning intentions and success criteria can be supported by exemplars, such as 'What A Good One Looks Like' (WAGOLL) or exemplars to demonstrate success criteria (Clarke 2021).</a:t>
            </a:r>
          </a:p>
          <a:p>
            <a:pPr marL="0" indent="0">
              <a:buFont typeface="Arial"/>
              <a:buNone/>
              <a:defRPr/>
            </a:pPr>
            <a:endParaRPr lang="en-AU" b="1">
              <a:latin typeface="+mn-lt"/>
            </a:endParaRP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0">
                <a:latin typeface="+mn-lt"/>
              </a:rPr>
              <a:t>For more information, see:</a:t>
            </a:r>
          </a:p>
          <a:p>
            <a:pPr marL="0" marR="0" lvl="0" indent="0" algn="l" defTabSz="1219170" rtl="0" eaLnBrk="1" fontAlgn="auto" latinLnBrk="0" hangingPunct="1">
              <a:lnSpc>
                <a:spcPct val="100000"/>
              </a:lnSpc>
              <a:spcBef>
                <a:spcPts val="0"/>
              </a:spcBef>
              <a:spcAft>
                <a:spcPts val="0"/>
              </a:spcAft>
              <a:buClrTx/>
              <a:buSzTx/>
              <a:buFont typeface="Arial"/>
              <a:buNone/>
              <a:tabLst/>
              <a:defRPr/>
            </a:pPr>
            <a:r>
              <a:rPr lang="en-AU" b="1">
                <a:latin typeface="+mn-lt"/>
              </a:rPr>
              <a:t>Sharing learning intentions and success criteria: </a:t>
            </a:r>
            <a:r>
              <a:rPr lang="en-AU" b="0">
                <a:latin typeface="+mn-lt"/>
              </a:rPr>
              <a:t>https://education.nsw.gov.au/content/dam/main-education/documents/teaching-and-learning/curriculum/explicit-teaching/explicit-teaching-technique-guide-lisc-sharing.pdf </a:t>
            </a:r>
            <a:endParaRPr lang="en-AU" b="0">
              <a:latin typeface="+mn-lt"/>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mn-lt"/>
              </a:rPr>
              <a:t>Planning learning intentions and success criteria: </a:t>
            </a:r>
            <a:r>
              <a:rPr lang="en-AU" b="0">
                <a:latin typeface="+mn-lt"/>
              </a:rPr>
              <a:t>https://education.nsw.gov.au/content/dam/main-education/documents/teaching-and-learning/curriculum/explicit-teaching/explicit-teaching-technique-guide-lisc-planning.pdf</a:t>
            </a:r>
          </a:p>
          <a:p>
            <a:endParaRPr lang="en-AU">
              <a:latin typeface="Public Sans"/>
            </a:endParaRPr>
          </a:p>
          <a:p>
            <a:endParaRPr lang="en-AU" b="1"/>
          </a:p>
          <a:p>
            <a:pPr marL="0" indent="0">
              <a:buFont typeface="Arial"/>
              <a:buNone/>
            </a:pPr>
            <a:endParaRPr lang="en-AU"/>
          </a:p>
          <a:p>
            <a:pPr marL="0" indent="0">
              <a:buFont typeface="Arial"/>
              <a:buNone/>
            </a:pPr>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Teacher note: </a:t>
            </a:r>
            <a:r>
              <a:rPr lang="en-AU" dirty="0">
                <a:latin typeface="Public Sans"/>
              </a:rPr>
              <a:t>this slide is to be used to support </a:t>
            </a:r>
            <a:r>
              <a:rPr lang="en-AU" b="1" dirty="0">
                <a:latin typeface="Public Sans"/>
              </a:rPr>
              <a:t>Phase 2, sequence 5.</a:t>
            </a:r>
            <a:r>
              <a:rPr lang="en-AU" dirty="0">
                <a:latin typeface="Public Sans"/>
              </a:rPr>
              <a:t> 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endParaRPr lang="en-AU" dirty="0"/>
          </a:p>
          <a:p>
            <a:r>
              <a:rPr lang="en-AU" dirty="0">
                <a:latin typeface="Public Sans"/>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t>
            </a:r>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kern="100" dirty="0">
                <a:effectLst/>
                <a:latin typeface="Aptos"/>
                <a:ea typeface="Aptos" panose="020B0004020202020204" pitchFamily="34" charset="0"/>
                <a:cs typeface="Times New Roman (Body CS)"/>
              </a:rPr>
              <a:t>The following content forms the building the field portion of the </a:t>
            </a:r>
            <a:r>
              <a:rPr lang="en-AU" sz="1600" u="sng" kern="100" dirty="0">
                <a:solidFill>
                  <a:srgbClr val="467886"/>
                </a:solidFill>
                <a:effectLst/>
                <a:latin typeface="Aptos"/>
                <a:ea typeface="Aptos" panose="020B0004020202020204" pitchFamily="34" charset="0"/>
                <a:cs typeface="Times New Roman (Body CS)"/>
                <a:hlinkClick r:id="rId3"/>
              </a:rPr>
              <a:t>Support cycle for teaching writing</a:t>
            </a:r>
            <a:r>
              <a:rPr lang="en-AU" sz="1600" kern="100" dirty="0">
                <a:effectLst/>
                <a:latin typeface="Aptos"/>
                <a:ea typeface="Aptos" panose="020B0004020202020204" pitchFamily="34" charset="0"/>
                <a:cs typeface="Times New Roman (Body CS)"/>
              </a:rPr>
              <a:t>. Consider exploring the ‘</a:t>
            </a:r>
            <a:r>
              <a:rPr lang="en-AU" sz="1600" u="sng" kern="100" dirty="0">
                <a:solidFill>
                  <a:srgbClr val="467886"/>
                </a:solidFill>
                <a:effectLst/>
                <a:latin typeface="Aptos"/>
                <a:ea typeface="Aptos" panose="020B0004020202020204" pitchFamily="34" charset="0"/>
                <a:cs typeface="Times New Roman (Body CS)"/>
                <a:hlinkClick r:id="rId4"/>
              </a:rPr>
              <a:t>Writing guide Years 3-10’</a:t>
            </a:r>
            <a:r>
              <a:rPr lang="en-AU" sz="1600" kern="100" dirty="0">
                <a:effectLst/>
                <a:latin typeface="Aptos"/>
                <a:ea typeface="Aptos" panose="020B0004020202020204" pitchFamily="34" charset="0"/>
                <a:cs typeface="Times New Roman (Body CS)"/>
              </a:rPr>
              <a:t> for ideas to adapt into the Year 11 context for explicitly teaching students what to do in each stage of the writing process. </a:t>
            </a:r>
          </a:p>
          <a:p>
            <a:pPr>
              <a:defRPr/>
            </a:pPr>
            <a:r>
              <a:rPr lang="en-AU" kern="100" dirty="0">
                <a:latin typeface="Aptos"/>
              </a:rPr>
              <a:t>Links</a:t>
            </a:r>
          </a:p>
          <a:p>
            <a:pPr>
              <a:defRPr/>
            </a:pPr>
            <a:r>
              <a:rPr lang="en-AU" kern="100" dirty="0">
                <a:latin typeface="Aptos"/>
              </a:rPr>
              <a:t>Support cycle for teaching writing: </a:t>
            </a:r>
            <a:r>
              <a:rPr lang="en-AU" kern="100" dirty="0">
                <a:latin typeface="Public Sans"/>
                <a:hlinkClick r:id="rId3"/>
              </a:rPr>
              <a:t>https://players.brightcove.net/6146050564001/default_default/index.html?videoId=6316043798112</a:t>
            </a:r>
          </a:p>
          <a:p>
            <a:pPr>
              <a:defRPr/>
            </a:pPr>
            <a:r>
              <a:rPr lang="en-AU" kern="100" dirty="0">
                <a:latin typeface="Public Sans"/>
              </a:rPr>
              <a:t>Writing guide for Years 3–10:  </a:t>
            </a:r>
            <a:r>
              <a:rPr lang="en-AU" kern="100" dirty="0">
                <a:latin typeface="Public Sans"/>
                <a:hlinkClick r:id="rId4"/>
              </a:rPr>
              <a:t>https://resources.education.nsw.gov.au/api/v1/blob-store/dXJoX3JlYWRpbmdhbmRudW1lcmFjeV9XUkctMDI==/d3JpdGluZy1ndWlkZS0zLTEwLnBkZg===?versionid=</a:t>
            </a:r>
            <a:endParaRPr lang="en-AU" kern="100"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74730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a:cs typeface="Arial"/>
              </a:rPr>
              <a:t>Teacher note: </a:t>
            </a:r>
            <a:r>
              <a:rPr lang="en-AU" b="0" dirty="0">
                <a:latin typeface="Arial"/>
                <a:cs typeface="Arial"/>
              </a:rPr>
              <a:t>this section is designed to support explicit teaching of reflective writing found in </a:t>
            </a:r>
            <a:r>
              <a:rPr lang="en-AU" b="1" dirty="0">
                <a:latin typeface="Arial"/>
                <a:cs typeface="Arial"/>
              </a:rPr>
              <a:t>Phase 2, sequence 5.</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latin typeface="Arial"/>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Arial"/>
                <a:cs typeface="Arial"/>
              </a:rPr>
              <a:t>Use this slide to begin the lesson with a brainstorming session as a pretest to gauge students' prior knowledge about reflective writing. This method not only activates prior knowledge but also helps identify areas that may require revision.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latin typeface="Arial"/>
              <a:cs typeface="Arial"/>
            </a:endParaRPr>
          </a:p>
          <a:p>
            <a:pPr>
              <a:spcBef>
                <a:spcPts val="1200"/>
              </a:spcBef>
              <a:spcAft>
                <a:spcPts val="600"/>
              </a:spcAft>
              <a:buNone/>
            </a:pPr>
            <a:r>
              <a:rPr lang="en-AU" sz="1600" dirty="0">
                <a:effectLst/>
                <a:latin typeface="Arial"/>
                <a:ea typeface="Calibri"/>
                <a:cs typeface="Arial"/>
              </a:rPr>
              <a:t>Students may also draw on myths and stories from their own cultures to share. The teacher should model an example. </a:t>
            </a:r>
            <a:endParaRPr lang="en-AU" sz="1600" b="1" dirty="0">
              <a:latin typeface="Arial"/>
              <a:ea typeface="Calibri"/>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032665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Teacher note: </a:t>
            </a:r>
            <a:r>
              <a:rPr lang="en-AU" dirty="0">
                <a:latin typeface="Public Sans"/>
              </a:rPr>
              <a:t>this slide is to be used in conjunction with/to support </a:t>
            </a:r>
            <a:r>
              <a:rPr lang="en-AU" b="1" dirty="0">
                <a:latin typeface="Public Sans"/>
              </a:rPr>
              <a:t>Phase 2, sequence 5. </a:t>
            </a:r>
          </a:p>
          <a:p>
            <a:endParaRPr lang="en-AU" sz="1800" b="1">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AU" sz="1800" b="0" dirty="0">
                <a:effectLst/>
                <a:latin typeface="Arial"/>
                <a:ea typeface="Calibri"/>
                <a:cs typeface="Arial"/>
              </a:rPr>
              <a:t>Potential definition: </a:t>
            </a:r>
            <a:r>
              <a:rPr lang="en-AU" sz="1600" b="0" i="0" dirty="0">
                <a:solidFill>
                  <a:srgbClr val="333333"/>
                </a:solidFill>
                <a:effectLst/>
                <a:latin typeface="Arial"/>
                <a:cs typeface="Arial"/>
              </a:rPr>
              <a:t>Reflective writing is used to promote personal reflection on concepts, processes and inspiration.</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i="0" dirty="0">
                <a:solidFill>
                  <a:srgbClr val="333333"/>
                </a:solidFill>
                <a:effectLst/>
                <a:latin typeface="Arial"/>
                <a:cs typeface="Arial"/>
              </a:rPr>
              <a:t>NESA definition: </a:t>
            </a:r>
            <a:r>
              <a:rPr lang="en-US" sz="1600" dirty="0">
                <a:latin typeface="Public Sans"/>
              </a:rPr>
              <a:t>Reflection is the thought process by which students develop an understanding and appreciation of their own learning. This process draws on both </a:t>
            </a:r>
            <a:r>
              <a:rPr lang="en-US" sz="1600" b="1" dirty="0">
                <a:latin typeface="Public Sans"/>
              </a:rPr>
              <a:t>cognitive</a:t>
            </a:r>
            <a:r>
              <a:rPr lang="en-US" sz="1600" dirty="0">
                <a:latin typeface="Public Sans"/>
              </a:rPr>
              <a:t> and </a:t>
            </a:r>
            <a:r>
              <a:rPr lang="en-US" sz="1600" b="1" dirty="0">
                <a:latin typeface="Public Sans"/>
              </a:rPr>
              <a:t>affective</a:t>
            </a:r>
            <a:r>
              <a:rPr lang="en-US" sz="1600" dirty="0">
                <a:latin typeface="Public Sans"/>
              </a:rPr>
              <a:t> experience.</a:t>
            </a:r>
            <a:r>
              <a:rPr lang="en-AU" sz="1600" dirty="0">
                <a:latin typeface="Public Sans"/>
              </a:rPr>
              <a:t> </a:t>
            </a:r>
            <a:r>
              <a:rPr lang="en-US" sz="1600" b="0" dirty="0">
                <a:latin typeface="Public Sans"/>
              </a:rPr>
              <a:t>T</a:t>
            </a:r>
            <a:r>
              <a:rPr lang="en-US" b="0" dirty="0">
                <a:latin typeface="Public Sans"/>
              </a:rPr>
              <a:t>his is paraphrased from NESA’s Module C: The Craft of Writing FAQs.</a:t>
            </a:r>
            <a:r>
              <a:rPr lang="en-AU" sz="1400" dirty="0">
                <a:effectLst/>
                <a:latin typeface="Arial"/>
                <a:ea typeface="Aptos" panose="020B0004020202020204" pitchFamily="34" charset="0"/>
                <a:cs typeface="Arial"/>
              </a:rPr>
              <a:t> The document also lists features of reflective writing. Using the </a:t>
            </a:r>
            <a:r>
              <a:rPr lang="en-AU" sz="1600" dirty="0">
                <a:latin typeface="Public Sans"/>
              </a:rPr>
              <a:t>definition for reflective writing allows students to engage with language and concepts to build familiarity they will encounter in future schooling.</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Arial"/>
                <a:ea typeface="Aptos" panose="020B0004020202020204" pitchFamily="34" charset="0"/>
                <a:cs typeface="Arial"/>
              </a:rPr>
              <a:t>Full text hyperlink to </a:t>
            </a:r>
            <a:r>
              <a:rPr lang="en-AU" dirty="0">
                <a:latin typeface="Arial"/>
                <a:ea typeface="Aptos" panose="020B0004020202020204" pitchFamily="34" charset="0"/>
                <a:cs typeface="Arial"/>
              </a:rPr>
              <a:t>NESA's</a:t>
            </a:r>
            <a:r>
              <a:rPr lang="en-AU" sz="1600" dirty="0">
                <a:effectLst/>
                <a:latin typeface="Arial"/>
                <a:ea typeface="Aptos" panose="020B0004020202020204" pitchFamily="34" charset="0"/>
                <a:cs typeface="Arial"/>
              </a:rPr>
              <a:t> Module C: The Craft of Writing FAQ is https://educationstandards.nsw.edu.au/wps/wcm/connect/782d31c4-b3a3-446c-9a7c-95b05355c8a7/english-stage-6-module-c-the-craft-of-writing-faq.pdf?MOD=AJPERES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latin typeface="Public Sans"/>
              </a:rPr>
              <a:t> </a:t>
            </a:r>
            <a:endParaRPr lang="en-US" sz="1600">
              <a:latin typeface="Public Sans"/>
            </a:endParaRPr>
          </a:p>
          <a:p>
            <a:endParaRPr lang="en-US" b="1"/>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5961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a:cs typeface="Arial"/>
              </a:rPr>
              <a:t>Teacher note: </a:t>
            </a:r>
            <a:r>
              <a:rPr lang="en-AU" dirty="0">
                <a:latin typeface="Public Sans"/>
              </a:rPr>
              <a:t>this slide is to be used in conjunction with </a:t>
            </a:r>
            <a:r>
              <a:rPr lang="en-AU" b="1" dirty="0">
                <a:latin typeface="Public Sans"/>
              </a:rPr>
              <a:t>Phase 2, sequence 5.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latin typeface="Arial"/>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Arial"/>
                <a:cs typeface="Arial"/>
              </a:rPr>
              <a:t>Use this slide to support and develop class discussion initiated in the brainstorm and definition development on the previous slide. Students may have already identified these reasons for writing reflectively. The bullet points should help to address any reasons that students may have missed. </a:t>
            </a:r>
          </a:p>
          <a:p>
            <a:endParaRPr lang="en-AU" b="1"/>
          </a:p>
          <a:p>
            <a:r>
              <a:rPr lang="en-AU" b="0" dirty="0">
                <a:latin typeface="Public Sans"/>
              </a:rPr>
              <a:t>Consider animating each line to appear as spoken to </a:t>
            </a:r>
            <a:r>
              <a:rPr lang="en-AU" b="0" dirty="0" err="1">
                <a:latin typeface="Public Sans"/>
              </a:rPr>
              <a:t>to</a:t>
            </a:r>
            <a:r>
              <a:rPr lang="en-AU" b="0" dirty="0">
                <a:latin typeface="Public Sans"/>
              </a:rPr>
              <a:t> manage cognitive load.</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435439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310491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6109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249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4992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165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accent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1"/>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311033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428776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546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314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159545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8814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245473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89191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384752888"/>
      </p:ext>
    </p:extLst>
  </p:cSld>
  <p:clrMap bg1="lt1" tx1="dk1" bg2="lt2" tx2="dk2" accent1="accent1" accent2="accent2" accent3="accent3" accent4="accent4" accent5="accent5" accent6="accent6" hlink="hlink" folHlink="folHlink"/>
  <p:sldLayoutIdLst>
    <p:sldLayoutId id="2147483767" r:id="rId1"/>
    <p:sldLayoutId id="2147483779"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unsplash.com/photos/blue-and-white-tent-on-gray-concrete-floor-during-daytime-Flv51Lt6ZG4?utm_content=creditCopyText&amp;utm_medium=referral&amp;utm_source=unsplash" TargetMode="External"/><Relationship Id="rId4" Type="http://schemas.openxmlformats.org/officeDocument/2006/relationships/hyperlink" Target="https://unsplash.com/photos/person-holding-pencil-writing-on-notebook-RdmLSJR-tq8"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unsplash.com/photos/blue-and-white-tent-on-gray-concrete-floor-during-daytime-Flv51Lt6ZG4?utm_content=creditCopyText&amp;utm_medium=referral&amp;utm_source=unsplash" TargetMode="External"/><Relationship Id="rId4" Type="http://schemas.openxmlformats.org/officeDocument/2006/relationships/hyperlink" Target="https://unsplash.com/photos/person-holding-pencil-writing-on-notebook-RdmLSJR-tq8"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unsplash.com/photos/blue-and-white-tent-on-gray-concrete-floor-during-daytime-Flv51Lt6ZG4?utm_content=creditCopyText&amp;utm_medium=referral&amp;utm_source=unsplash" TargetMode="External"/><Relationship Id="rId4" Type="http://schemas.openxmlformats.org/officeDocument/2006/relationships/hyperlink" Target="https://unsplash.com/photos/person-holding-pencil-writing-on-notebook-RdmLSJR-tq8"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33.xml.rels><?xml version="1.0" encoding="UTF-8" standalone="yes"?>
<Relationships xmlns="http://schemas.openxmlformats.org/package/2006/relationships"><Relationship Id="rId8" Type="http://schemas.openxmlformats.org/officeDocument/2006/relationships/hyperlink" Target="https://www.edresearch.edu.au/summaries-explainers/explainers/explicit-instruction"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guides-resources/practice-guides/explain-learning-objectives"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hyperlink" Target="https://curriculum.nsw.edu.au/learning-areas/english/english-standard-11-12-2024/overview" TargetMode="External"/><Relationship Id="rId5" Type="http://schemas.openxmlformats.org/officeDocument/2006/relationships/hyperlink" Target="https://curriculum.nsw.edu.au/" TargetMode="External"/><Relationship Id="rId10" Type="http://schemas.openxmlformats.org/officeDocument/2006/relationships/hyperlink" Target="https://education.nsw.gov.au/about-us/education-data-and-research/cese/publications/literature-reviews/cognitive-load-theory"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www.researchgate.net/publication/323964092_Classroom_assessment_and_pedagogy"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education.nsw.gov.au/teaching-and-learning/curriculum/english/textual-concepts" TargetMode="External"/><Relationship Id="rId13" Type="http://schemas.openxmlformats.org/officeDocument/2006/relationships/hyperlink" Target="https://unsplash.com/photos/person-holding-pencil-writing-on-notebook-RdmLSJR-tq8" TargetMode="External"/><Relationship Id="rId3" Type="http://schemas.openxmlformats.org/officeDocument/2006/relationships/hyperlink" Target="https://educationstandards.nsw.edu.au/wps/portal/nesa/home" TargetMode="External"/><Relationship Id="rId7" Type="http://schemas.openxmlformats.org/officeDocument/2006/relationships/hyperlink" Target="https://app.education.nsw.gov.au/digital-learning-selector/LearningActivity/Browser?cache_id=f77b0" TargetMode="External"/><Relationship Id="rId12" Type="http://schemas.openxmlformats.org/officeDocument/2006/relationships/hyperlink" Target="https://education.nsw.gov.au/teaching-and-learning/curriculum/english/planning-programming-and-assessing-english-7-10#:~:text=Teaching%20and%20learning%20program%20%E2%80%93%20Transport%20me%20to%20the%20%E2%80%98real%E2%80%99%20(DOCX%20617%20KB)"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11.xml"/><Relationship Id="rId6" Type="http://schemas.openxmlformats.org/officeDocument/2006/relationships/hyperlink" Target="https://education.nsw.gov.au/about-us/education-data-and-research/cese/publications/research-reports/what-works-best-2020-update/explicit-teaching-driving-learning-and-engagement" TargetMode="External"/><Relationship Id="rId11" Type="http://schemas.openxmlformats.org/officeDocument/2006/relationships/hyperlink" Target="https://education.nsw.gov.au/teaching-and-learning/curriculum/english/planning-programming-and-assessing-english-7-10#:~:text=Program%20%E2%80%93%20powerful%20youth%20voices%20%E2%80%93%207.1%20(DOCX%205.3%20MB)" TargetMode="External"/><Relationship Id="rId5" Type="http://schemas.openxmlformats.org/officeDocument/2006/relationships/hyperlink" Target="https://education.nsw.gov.au/teaching-and-learning/curriculum/explicit-teaching/explicit-teaching-strategies" TargetMode="External"/><Relationship Id="rId15" Type="http://schemas.openxmlformats.org/officeDocument/2006/relationships/hyperlink" Target="https://www.ascd.org/el/articles/the-right-questions-the-right-way" TargetMode="External"/><Relationship Id="rId10" Type="http://schemas.openxmlformats.org/officeDocument/2006/relationships/hyperlink" Target="https://education.nsw.gov.au/teaching-and-learning/curriculum/planning-programming-and-assessing-k-12/planning-programming-and-assessing-7-12" TargetMode="External"/><Relationship Id="rId4" Type="http://schemas.openxmlformats.org/officeDocument/2006/relationships/hyperlink" Target="https://curriculum.nsw.edu.au/" TargetMode="External"/><Relationship Id="rId9" Type="http://schemas.openxmlformats.org/officeDocument/2006/relationships/hyperlink" Target="https://education.nsw.gov.au/teaching-and-learning/curriculum/english/planning-programming-and-assessing-english-7-10#:~:text=Teaching%20and%20learning%20program%20%E2%80%93%20seeing%20through%20a%20text%20(DOCX%202.9%20MB)" TargetMode="External"/><Relationship Id="rId14" Type="http://schemas.openxmlformats.org/officeDocument/2006/relationships/hyperlink" Target="https://unsplash.com/"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16" name="TextBox 15">
            <a:extLst>
              <a:ext uri="{FF2B5EF4-FFF2-40B4-BE49-F238E27FC236}">
                <a16:creationId xmlns:a16="http://schemas.microsoft.com/office/drawing/2014/main" id="{D1F0AB3C-8E25-D1FD-2CE8-3750D10F2346}"/>
              </a:ext>
            </a:extLst>
          </p:cNvPr>
          <p:cNvSpPr txBox="1"/>
          <p:nvPr/>
        </p:nvSpPr>
        <p:spPr>
          <a:xfrm>
            <a:off x="359998" y="1846085"/>
            <a:ext cx="11235102" cy="4651915"/>
          </a:xfrm>
          <a:prstGeom prst="rect">
            <a:avLst/>
          </a:prstGeom>
          <a:noFill/>
        </p:spPr>
        <p:txBody>
          <a:bodyPr wrap="square">
            <a:spAutoFit/>
          </a:bodyPr>
          <a:lstStyle/>
          <a:p>
            <a:pPr marL="342900" indent="-342900">
              <a:lnSpc>
                <a:spcPct val="150000"/>
              </a:lnSpc>
              <a:buFont typeface="Arial"/>
              <a:buChar char="•"/>
            </a:pPr>
            <a:r>
              <a:rPr lang="en-AU" sz="2000" dirty="0">
                <a:latin typeface="+mn-lt"/>
                <a:ea typeface="+mn-lt"/>
                <a:cs typeface="+mn-lt"/>
              </a:rPr>
              <a:t>This resource is not a teaching and learning program. It should be used in conjunction with ‘Reading to Write – Transition to English Standard’ – Year 11, Term 1.</a:t>
            </a:r>
            <a:endParaRPr lang="en-AU" sz="2000" dirty="0">
              <a:solidFill>
                <a:srgbClr val="22272B"/>
              </a:solidFill>
              <a:latin typeface="+mn-lt"/>
            </a:endParaRPr>
          </a:p>
          <a:p>
            <a:pPr marL="342900" indent="-342900">
              <a:lnSpc>
                <a:spcPct val="150000"/>
              </a:lnSpc>
              <a:buFont typeface="Arial"/>
              <a:buChar char="•"/>
            </a:pPr>
            <a:r>
              <a:rPr lang="en-AU" sz="2000" dirty="0">
                <a:solidFill>
                  <a:srgbClr val="22272B"/>
                </a:solidFill>
                <a:latin typeface="+mn-lt"/>
              </a:rPr>
              <a:t>Classroom teachers are encouraged to </a:t>
            </a:r>
            <a:r>
              <a:rPr lang="en-AU" sz="2000" b="1" dirty="0">
                <a:solidFill>
                  <a:srgbClr val="22272B"/>
                </a:solidFill>
                <a:latin typeface="+mn-lt"/>
              </a:rPr>
              <a:t>add and adapt</a:t>
            </a:r>
            <a:r>
              <a:rPr lang="en-AU" sz="2000" dirty="0">
                <a:solidFill>
                  <a:srgbClr val="22272B"/>
                </a:solidFill>
                <a:latin typeface="+mn-lt"/>
              </a:rPr>
              <a:t> slides as required to meet the needs of their students.</a:t>
            </a:r>
          </a:p>
          <a:p>
            <a:pPr marL="342900" indent="-342900">
              <a:lnSpc>
                <a:spcPct val="150000"/>
              </a:lnSpc>
              <a:buFont typeface="Arial"/>
              <a:buChar char="•"/>
            </a:pPr>
            <a:r>
              <a:rPr lang="en-AU" sz="2000" dirty="0">
                <a:solidFill>
                  <a:srgbClr val="22272B"/>
                </a:solidFill>
                <a:latin typeface="+mn-lt"/>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2000" dirty="0">
                <a:solidFill>
                  <a:srgbClr val="22272B"/>
                </a:solidFill>
                <a:latin typeface="+mn-lt"/>
              </a:rPr>
              <a:t>To convert the PowerPoint to Google Slides:</a:t>
            </a:r>
          </a:p>
          <a:p>
            <a:pPr marL="913765" lvl="1" indent="-457200">
              <a:lnSpc>
                <a:spcPct val="150000"/>
              </a:lnSpc>
              <a:buFont typeface="+mj-lt"/>
              <a:buAutoNum type="arabicPeriod"/>
            </a:pPr>
            <a:r>
              <a:rPr lang="en-AU" sz="2000" dirty="0">
                <a:solidFill>
                  <a:srgbClr val="22272B"/>
                </a:solidFill>
                <a:latin typeface="+mn-lt"/>
              </a:rPr>
              <a:t>Upload the file into Google Drive and open it.</a:t>
            </a:r>
          </a:p>
          <a:p>
            <a:pPr marL="913765" lvl="1" indent="-457200">
              <a:lnSpc>
                <a:spcPct val="150000"/>
              </a:lnSpc>
              <a:buFont typeface="+mj-lt"/>
              <a:buAutoNum type="arabicPeriod"/>
            </a:pPr>
            <a:r>
              <a:rPr lang="en-AU" sz="2000" dirty="0">
                <a:solidFill>
                  <a:srgbClr val="22272B"/>
                </a:solidFill>
                <a:latin typeface="+mn-lt"/>
              </a:rPr>
              <a:t>Go to File &gt; Save as Google Slides.</a:t>
            </a:r>
          </a:p>
          <a:p>
            <a:pPr marL="456565" lvl="1">
              <a:lnSpc>
                <a:spcPct val="150000"/>
              </a:lnSpc>
            </a:pPr>
            <a:r>
              <a:rPr lang="en-AU" sz="2000"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dirty="0"/>
          </a:p>
        </p:txBody>
      </p:sp>
    </p:spTree>
    <p:extLst>
      <p:ext uri="{BB962C8B-B14F-4D97-AF65-F5344CB8AC3E}">
        <p14:creationId xmlns:p14="http://schemas.microsoft.com/office/powerpoint/2010/main" val="163443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BFB95-7616-FC8B-4C11-BF2B66A40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D325DF-7AE9-38FD-2C49-6EFC591FA7F1}"/>
              </a:ext>
            </a:extLst>
          </p:cNvPr>
          <p:cNvSpPr>
            <a:spLocks noGrp="1"/>
          </p:cNvSpPr>
          <p:nvPr>
            <p:ph type="ctrTitle"/>
          </p:nvPr>
        </p:nvSpPr>
        <p:spPr/>
        <p:txBody>
          <a:bodyPr/>
          <a:lstStyle/>
          <a:p>
            <a:r>
              <a:rPr lang="en-US"/>
              <a:t>What are the features of reflective writing?</a:t>
            </a:r>
            <a:endParaRPr lang="en-AU"/>
          </a:p>
        </p:txBody>
      </p:sp>
    </p:spTree>
    <p:extLst>
      <p:ext uri="{BB962C8B-B14F-4D97-AF65-F5344CB8AC3E}">
        <p14:creationId xmlns:p14="http://schemas.microsoft.com/office/powerpoint/2010/main" val="296448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5B278C-AB77-A7CD-ECB0-D44FDE1E7B0E}"/>
              </a:ext>
            </a:extLst>
          </p:cNvPr>
          <p:cNvSpPr>
            <a:spLocks noGrp="1"/>
          </p:cNvSpPr>
          <p:nvPr>
            <p:ph type="title"/>
          </p:nvPr>
        </p:nvSpPr>
        <p:spPr/>
        <p:txBody>
          <a:bodyPr/>
          <a:lstStyle/>
          <a:p>
            <a:r>
              <a:rPr lang="en-AU">
                <a:latin typeface="Arial"/>
                <a:cs typeface="Arial"/>
              </a:rPr>
              <a:t>What are codes and conventions?</a:t>
            </a:r>
          </a:p>
        </p:txBody>
      </p:sp>
      <p:sp>
        <p:nvSpPr>
          <p:cNvPr id="5" name="Text Placeholder 4">
            <a:extLst>
              <a:ext uri="{FF2B5EF4-FFF2-40B4-BE49-F238E27FC236}">
                <a16:creationId xmlns:a16="http://schemas.microsoft.com/office/drawing/2014/main" id="{4A1DB732-DD79-8F95-A32C-DD317576E829}"/>
              </a:ext>
            </a:extLst>
          </p:cNvPr>
          <p:cNvSpPr>
            <a:spLocks noGrp="1"/>
          </p:cNvSpPr>
          <p:nvPr>
            <p:ph type="body" sz="quarter" idx="18"/>
          </p:nvPr>
        </p:nvSpPr>
        <p:spPr/>
        <p:txBody>
          <a:bodyPr/>
          <a:lstStyle/>
          <a:p>
            <a:r>
              <a:rPr lang="en-AU" dirty="0"/>
              <a:t>Spider map</a:t>
            </a:r>
          </a:p>
        </p:txBody>
      </p:sp>
      <p:cxnSp>
        <p:nvCxnSpPr>
          <p:cNvPr id="7" name="Google Shape;125;p17">
            <a:extLst>
              <a:ext uri="{FF2B5EF4-FFF2-40B4-BE49-F238E27FC236}">
                <a16:creationId xmlns:a16="http://schemas.microsoft.com/office/drawing/2014/main" id="{D9AF140F-4C65-1BB3-C118-1AE07252CADC}"/>
              </a:ext>
              <a:ext uri="{C183D7F6-B498-43B3-948B-1728B52AA6E4}">
                <adec:decorative xmlns:adec="http://schemas.microsoft.com/office/drawing/2017/decorative" val="1"/>
              </a:ext>
            </a:extLst>
          </p:cNvPr>
          <p:cNvCxnSpPr/>
          <p:nvPr/>
        </p:nvCxnSpPr>
        <p:spPr>
          <a:xfrm>
            <a:off x="3501647" y="3588700"/>
            <a:ext cx="1674541" cy="0"/>
          </a:xfrm>
          <a:prstGeom prst="straightConnector1">
            <a:avLst/>
          </a:prstGeom>
          <a:noFill/>
          <a:ln w="19050" cap="flat" cmpd="sng">
            <a:solidFill>
              <a:srgbClr val="007A8A"/>
            </a:solidFill>
            <a:prstDash val="solid"/>
            <a:round/>
            <a:headEnd type="none" w="med" len="med"/>
            <a:tailEnd type="none" w="med" len="med"/>
          </a:ln>
        </p:spPr>
      </p:cxnSp>
      <p:cxnSp>
        <p:nvCxnSpPr>
          <p:cNvPr id="8" name="Google Shape;127;p17">
            <a:extLst>
              <a:ext uri="{FF2B5EF4-FFF2-40B4-BE49-F238E27FC236}">
                <a16:creationId xmlns:a16="http://schemas.microsoft.com/office/drawing/2014/main" id="{490973A4-1C57-EDC3-7915-3710119D7903}"/>
              </a:ext>
              <a:ext uri="{C183D7F6-B498-43B3-948B-1728B52AA6E4}">
                <adec:decorative xmlns:adec="http://schemas.microsoft.com/office/drawing/2017/decorative" val="1"/>
              </a:ext>
            </a:extLst>
          </p:cNvPr>
          <p:cNvCxnSpPr>
            <a:cxnSpLocks/>
            <a:stCxn id="13" idx="4"/>
          </p:cNvCxnSpPr>
          <p:nvPr/>
        </p:nvCxnSpPr>
        <p:spPr>
          <a:xfrm flipH="1">
            <a:off x="5936194" y="4373794"/>
            <a:ext cx="184650" cy="973833"/>
          </a:xfrm>
          <a:prstGeom prst="straightConnector1">
            <a:avLst/>
          </a:prstGeom>
          <a:noFill/>
          <a:ln w="19050" cap="flat" cmpd="sng">
            <a:solidFill>
              <a:srgbClr val="007A8A"/>
            </a:solidFill>
            <a:prstDash val="solid"/>
            <a:round/>
            <a:headEnd type="none" w="med" len="med"/>
            <a:tailEnd type="none" w="med" len="med"/>
          </a:ln>
        </p:spPr>
      </p:cxnSp>
      <p:cxnSp>
        <p:nvCxnSpPr>
          <p:cNvPr id="9" name="Google Shape;130;p17">
            <a:extLst>
              <a:ext uri="{FF2B5EF4-FFF2-40B4-BE49-F238E27FC236}">
                <a16:creationId xmlns:a16="http://schemas.microsoft.com/office/drawing/2014/main" id="{C9F3799A-D0B8-2C7B-90EE-98C87ECAEA2C}"/>
              </a:ext>
              <a:ext uri="{C183D7F6-B498-43B3-948B-1728B52AA6E4}">
                <adec:decorative xmlns:adec="http://schemas.microsoft.com/office/drawing/2017/decorative" val="1"/>
              </a:ext>
            </a:extLst>
          </p:cNvPr>
          <p:cNvCxnSpPr>
            <a:endCxn id="20" idx="7"/>
          </p:cNvCxnSpPr>
          <p:nvPr/>
        </p:nvCxnSpPr>
        <p:spPr>
          <a:xfrm flipH="1">
            <a:off x="4063742" y="4117156"/>
            <a:ext cx="1363820" cy="595579"/>
          </a:xfrm>
          <a:prstGeom prst="straightConnector1">
            <a:avLst/>
          </a:prstGeom>
          <a:noFill/>
          <a:ln w="19050" cap="flat" cmpd="sng">
            <a:solidFill>
              <a:srgbClr val="007A8A"/>
            </a:solidFill>
            <a:prstDash val="solid"/>
            <a:round/>
            <a:headEnd type="none" w="med" len="med"/>
            <a:tailEnd type="none" w="med" len="med"/>
          </a:ln>
        </p:spPr>
      </p:cxnSp>
      <p:cxnSp>
        <p:nvCxnSpPr>
          <p:cNvPr id="10" name="Google Shape;132;p17">
            <a:extLst>
              <a:ext uri="{FF2B5EF4-FFF2-40B4-BE49-F238E27FC236}">
                <a16:creationId xmlns:a16="http://schemas.microsoft.com/office/drawing/2014/main" id="{7FB5C77A-ABDD-F4B2-8943-BC23773999AF}"/>
              </a:ext>
              <a:ext uri="{C183D7F6-B498-43B3-948B-1728B52AA6E4}">
                <adec:decorative xmlns:adec="http://schemas.microsoft.com/office/drawing/2017/decorative" val="1"/>
              </a:ext>
            </a:extLst>
          </p:cNvPr>
          <p:cNvCxnSpPr>
            <a:cxnSpLocks/>
            <a:stCxn id="13" idx="1"/>
            <a:endCxn id="14" idx="5"/>
          </p:cNvCxnSpPr>
          <p:nvPr/>
        </p:nvCxnSpPr>
        <p:spPr>
          <a:xfrm flipH="1" flipV="1">
            <a:off x="4059964" y="2423263"/>
            <a:ext cx="1286454" cy="626327"/>
          </a:xfrm>
          <a:prstGeom prst="straightConnector1">
            <a:avLst/>
          </a:prstGeom>
          <a:noFill/>
          <a:ln w="19050" cap="flat" cmpd="sng">
            <a:solidFill>
              <a:srgbClr val="007A8A"/>
            </a:solidFill>
            <a:prstDash val="solid"/>
            <a:round/>
            <a:headEnd type="none" w="med" len="med"/>
            <a:tailEnd type="none" w="med" len="med"/>
          </a:ln>
        </p:spPr>
      </p:cxnSp>
      <p:cxnSp>
        <p:nvCxnSpPr>
          <p:cNvPr id="11" name="Google Shape;134;p17">
            <a:extLst>
              <a:ext uri="{FF2B5EF4-FFF2-40B4-BE49-F238E27FC236}">
                <a16:creationId xmlns:a16="http://schemas.microsoft.com/office/drawing/2014/main" id="{22F737E4-7871-249A-028E-7F2BC4AF071D}"/>
              </a:ext>
              <a:ext uri="{C183D7F6-B498-43B3-948B-1728B52AA6E4}">
                <adec:decorative xmlns:adec="http://schemas.microsoft.com/office/drawing/2017/decorative" val="1"/>
              </a:ext>
            </a:extLst>
          </p:cNvPr>
          <p:cNvCxnSpPr>
            <a:endCxn id="18" idx="1"/>
          </p:cNvCxnSpPr>
          <p:nvPr/>
        </p:nvCxnSpPr>
        <p:spPr>
          <a:xfrm>
            <a:off x="6764984" y="4105838"/>
            <a:ext cx="1385676" cy="772977"/>
          </a:xfrm>
          <a:prstGeom prst="straightConnector1">
            <a:avLst/>
          </a:prstGeom>
          <a:noFill/>
          <a:ln w="19050" cap="flat" cmpd="sng">
            <a:solidFill>
              <a:srgbClr val="007A8A"/>
            </a:solidFill>
            <a:prstDash val="solid"/>
            <a:round/>
            <a:headEnd type="none" w="med" len="med"/>
            <a:tailEnd type="none" w="med" len="med"/>
          </a:ln>
        </p:spPr>
      </p:cxnSp>
      <p:cxnSp>
        <p:nvCxnSpPr>
          <p:cNvPr id="12" name="Google Shape;136;p17">
            <a:extLst>
              <a:ext uri="{FF2B5EF4-FFF2-40B4-BE49-F238E27FC236}">
                <a16:creationId xmlns:a16="http://schemas.microsoft.com/office/drawing/2014/main" id="{B51C29FE-6BD0-95BD-0B9F-E64AB4047255}"/>
              </a:ext>
              <a:ext uri="{C183D7F6-B498-43B3-948B-1728B52AA6E4}">
                <adec:decorative xmlns:adec="http://schemas.microsoft.com/office/drawing/2017/decorative" val="1"/>
              </a:ext>
            </a:extLst>
          </p:cNvPr>
          <p:cNvCxnSpPr>
            <a:endCxn id="16" idx="3"/>
          </p:cNvCxnSpPr>
          <p:nvPr/>
        </p:nvCxnSpPr>
        <p:spPr>
          <a:xfrm rot="10800000" flipH="1">
            <a:off x="6807967" y="2423263"/>
            <a:ext cx="1342693" cy="704495"/>
          </a:xfrm>
          <a:prstGeom prst="straightConnector1">
            <a:avLst/>
          </a:prstGeom>
          <a:noFill/>
          <a:ln w="19050" cap="flat" cmpd="sng">
            <a:solidFill>
              <a:srgbClr val="007A8A"/>
            </a:solidFill>
            <a:prstDash val="solid"/>
            <a:round/>
            <a:headEnd type="none" w="med" len="med"/>
            <a:tailEnd type="none" w="med" len="med"/>
          </a:ln>
        </p:spPr>
      </p:cxnSp>
      <p:sp>
        <p:nvSpPr>
          <p:cNvPr id="14" name="Google Shape;133;p17" descr="Idea bubble">
            <a:extLst>
              <a:ext uri="{FF2B5EF4-FFF2-40B4-BE49-F238E27FC236}">
                <a16:creationId xmlns:a16="http://schemas.microsoft.com/office/drawing/2014/main" id="{992A8A3B-D87F-792F-3D1D-10F65DF024EB}"/>
              </a:ext>
            </a:extLst>
          </p:cNvPr>
          <p:cNvSpPr/>
          <p:nvPr/>
        </p:nvSpPr>
        <p:spPr>
          <a:xfrm>
            <a:off x="2538932" y="1810124"/>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15" name="Google Shape;129;p17">
            <a:extLst>
              <a:ext uri="{FF2B5EF4-FFF2-40B4-BE49-F238E27FC236}">
                <a16:creationId xmlns:a16="http://schemas.microsoft.com/office/drawing/2014/main" id="{C5C87EBA-AD8B-7D6E-95F1-C812E5D840E9}"/>
              </a:ext>
            </a:extLst>
          </p:cNvPr>
          <p:cNvSpPr/>
          <p:nvPr/>
        </p:nvSpPr>
        <p:spPr>
          <a:xfrm>
            <a:off x="5185729" y="1096513"/>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16" name="Google Shape;137;p17">
            <a:extLst>
              <a:ext uri="{FF2B5EF4-FFF2-40B4-BE49-F238E27FC236}">
                <a16:creationId xmlns:a16="http://schemas.microsoft.com/office/drawing/2014/main" id="{D7C81531-74F4-3E2B-2FD2-70402437BF5D}"/>
              </a:ext>
            </a:extLst>
          </p:cNvPr>
          <p:cNvSpPr/>
          <p:nvPr/>
        </p:nvSpPr>
        <p:spPr>
          <a:xfrm>
            <a:off x="7889692" y="1810124"/>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17" name="Google Shape;140;p17">
            <a:extLst>
              <a:ext uri="{FF2B5EF4-FFF2-40B4-BE49-F238E27FC236}">
                <a16:creationId xmlns:a16="http://schemas.microsoft.com/office/drawing/2014/main" id="{DD217D0E-EC52-36DF-9A19-3D2C24D8E3A0}"/>
              </a:ext>
            </a:extLst>
          </p:cNvPr>
          <p:cNvSpPr/>
          <p:nvPr/>
        </p:nvSpPr>
        <p:spPr>
          <a:xfrm>
            <a:off x="8690174" y="3222279"/>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18" name="Google Shape;135;p17">
            <a:extLst>
              <a:ext uri="{FF2B5EF4-FFF2-40B4-BE49-F238E27FC236}">
                <a16:creationId xmlns:a16="http://schemas.microsoft.com/office/drawing/2014/main" id="{DA8C5A6A-C8E2-423B-F83F-533F1C334590}"/>
              </a:ext>
            </a:extLst>
          </p:cNvPr>
          <p:cNvSpPr/>
          <p:nvPr/>
        </p:nvSpPr>
        <p:spPr>
          <a:xfrm>
            <a:off x="7889692" y="4773618"/>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19" name="Google Shape;139;p17">
            <a:extLst>
              <a:ext uri="{FF2B5EF4-FFF2-40B4-BE49-F238E27FC236}">
                <a16:creationId xmlns:a16="http://schemas.microsoft.com/office/drawing/2014/main" id="{0C06DC4B-3FA1-04FF-754C-A080165540DD}"/>
              </a:ext>
            </a:extLst>
          </p:cNvPr>
          <p:cNvSpPr/>
          <p:nvPr/>
        </p:nvSpPr>
        <p:spPr>
          <a:xfrm>
            <a:off x="5205237" y="5385283"/>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20" name="Google Shape;131;p17">
            <a:extLst>
              <a:ext uri="{FF2B5EF4-FFF2-40B4-BE49-F238E27FC236}">
                <a16:creationId xmlns:a16="http://schemas.microsoft.com/office/drawing/2014/main" id="{1C165ABE-16B7-FC31-591F-BEEAAB7F5F90}"/>
              </a:ext>
            </a:extLst>
          </p:cNvPr>
          <p:cNvSpPr/>
          <p:nvPr/>
        </p:nvSpPr>
        <p:spPr>
          <a:xfrm>
            <a:off x="2542710" y="4607537"/>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sp>
        <p:nvSpPr>
          <p:cNvPr id="21" name="Google Shape;138;p17">
            <a:extLst>
              <a:ext uri="{FF2B5EF4-FFF2-40B4-BE49-F238E27FC236}">
                <a16:creationId xmlns:a16="http://schemas.microsoft.com/office/drawing/2014/main" id="{1E49C308-0834-5C71-62B5-A1EAC3D11E92}"/>
              </a:ext>
            </a:extLst>
          </p:cNvPr>
          <p:cNvSpPr/>
          <p:nvPr/>
        </p:nvSpPr>
        <p:spPr>
          <a:xfrm>
            <a:off x="1719825" y="3239082"/>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endParaRPr sz="1400">
              <a:solidFill>
                <a:srgbClr val="000000"/>
              </a:solidFill>
              <a:cs typeface="Arial" panose="020B0604020202020204" pitchFamily="34" charset="0"/>
              <a:sym typeface="Montserrat Medium"/>
            </a:endParaRPr>
          </a:p>
        </p:txBody>
      </p:sp>
      <p:cxnSp>
        <p:nvCxnSpPr>
          <p:cNvPr id="23" name="Google Shape;127;p17">
            <a:extLst>
              <a:ext uri="{FF2B5EF4-FFF2-40B4-BE49-F238E27FC236}">
                <a16:creationId xmlns:a16="http://schemas.microsoft.com/office/drawing/2014/main" id="{55B6C001-98E7-CB27-E534-045D89DDF735}"/>
              </a:ext>
              <a:ext uri="{C183D7F6-B498-43B3-948B-1728B52AA6E4}">
                <adec:decorative xmlns:adec="http://schemas.microsoft.com/office/drawing/2017/decorative" val="1"/>
              </a:ext>
            </a:extLst>
          </p:cNvPr>
          <p:cNvCxnSpPr/>
          <p:nvPr/>
        </p:nvCxnSpPr>
        <p:spPr>
          <a:xfrm>
            <a:off x="6090864" y="1810124"/>
            <a:ext cx="0" cy="1049092"/>
          </a:xfrm>
          <a:prstGeom prst="straightConnector1">
            <a:avLst/>
          </a:prstGeom>
          <a:noFill/>
          <a:ln w="19050" cap="flat" cmpd="sng">
            <a:solidFill>
              <a:srgbClr val="007A8A"/>
            </a:solidFill>
            <a:prstDash val="solid"/>
            <a:round/>
            <a:headEnd type="none" w="med" len="med"/>
            <a:tailEnd type="none" w="med" len="med"/>
          </a:ln>
        </p:spPr>
      </p:cxnSp>
      <p:cxnSp>
        <p:nvCxnSpPr>
          <p:cNvPr id="6" name="Google Shape;136;p17">
            <a:extLst>
              <a:ext uri="{FF2B5EF4-FFF2-40B4-BE49-F238E27FC236}">
                <a16:creationId xmlns:a16="http://schemas.microsoft.com/office/drawing/2014/main" id="{E51885EC-D590-5ED3-0A56-654EC95F0DDD}"/>
              </a:ext>
              <a:ext uri="{C183D7F6-B498-43B3-948B-1728B52AA6E4}">
                <adec:decorative xmlns:adec="http://schemas.microsoft.com/office/drawing/2017/decorative" val="1"/>
              </a:ext>
            </a:extLst>
          </p:cNvPr>
          <p:cNvCxnSpPr>
            <a:cxnSpLocks/>
          </p:cNvCxnSpPr>
          <p:nvPr/>
        </p:nvCxnSpPr>
        <p:spPr>
          <a:xfrm>
            <a:off x="7138647" y="3587834"/>
            <a:ext cx="1529598" cy="14373"/>
          </a:xfrm>
          <a:prstGeom prst="straightConnector1">
            <a:avLst/>
          </a:prstGeom>
          <a:noFill/>
          <a:ln w="19050" cap="flat" cmpd="sng">
            <a:solidFill>
              <a:srgbClr val="007A8A"/>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id="{FC5022F9-5F67-E3A6-78DD-2F312B3DC92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
        <p:nvSpPr>
          <p:cNvPr id="13" name="Google Shape;124;p17" descr="Subject ">
            <a:extLst>
              <a:ext uri="{FF2B5EF4-FFF2-40B4-BE49-F238E27FC236}">
                <a16:creationId xmlns:a16="http://schemas.microsoft.com/office/drawing/2014/main" id="{45003288-464C-B2FB-7E76-AC6C8C87205C}"/>
              </a:ext>
            </a:extLst>
          </p:cNvPr>
          <p:cNvSpPr/>
          <p:nvPr/>
        </p:nvSpPr>
        <p:spPr>
          <a:xfrm>
            <a:off x="5025640" y="2822392"/>
            <a:ext cx="2190407" cy="1551402"/>
          </a:xfrm>
          <a:prstGeom prst="ellipse">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p>
            <a:pPr algn="ctr">
              <a:buClr>
                <a:srgbClr val="000000"/>
              </a:buClr>
            </a:pPr>
            <a:r>
              <a:rPr lang="en" sz="2000" b="1">
                <a:latin typeface="+mj-lt"/>
                <a:cs typeface="Arial"/>
                <a:sym typeface="Montserrat"/>
              </a:rPr>
              <a:t>Code and convention</a:t>
            </a:r>
            <a:endParaRPr lang="en" sz="2000" b="1">
              <a:latin typeface="+mj-lt"/>
              <a:cs typeface="Arial" panose="020B0604020202020204" pitchFamily="34" charset="0"/>
            </a:endParaRPr>
          </a:p>
        </p:txBody>
      </p:sp>
    </p:spTree>
    <p:extLst>
      <p:ext uri="{BB962C8B-B14F-4D97-AF65-F5344CB8AC3E}">
        <p14:creationId xmlns:p14="http://schemas.microsoft.com/office/powerpoint/2010/main" val="424292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B8B66-0BCE-FDDD-BEB5-DDCCEC86E3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E43DAA-F8CE-6865-999C-67E3C0F65071}"/>
              </a:ext>
            </a:extLst>
          </p:cNvPr>
          <p:cNvSpPr>
            <a:spLocks noGrp="1"/>
          </p:cNvSpPr>
          <p:nvPr>
            <p:ph type="title"/>
          </p:nvPr>
        </p:nvSpPr>
        <p:spPr>
          <a:xfrm>
            <a:off x="360000" y="360000"/>
            <a:ext cx="11484000" cy="545601"/>
          </a:xfrm>
        </p:spPr>
        <p:txBody>
          <a:bodyPr/>
          <a:lstStyle/>
          <a:p>
            <a:r>
              <a:rPr lang="en-US" dirty="0"/>
              <a:t>Reflective ways of writing </a:t>
            </a:r>
            <a:r>
              <a:rPr lang="en-US" dirty="0">
                <a:solidFill>
                  <a:schemeClr val="bg1"/>
                </a:solidFill>
              </a:rPr>
              <a:t>(1)</a:t>
            </a:r>
          </a:p>
        </p:txBody>
      </p:sp>
      <p:sp>
        <p:nvSpPr>
          <p:cNvPr id="10" name="Text Placeholder 9">
            <a:extLst>
              <a:ext uri="{FF2B5EF4-FFF2-40B4-BE49-F238E27FC236}">
                <a16:creationId xmlns:a16="http://schemas.microsoft.com/office/drawing/2014/main" id="{559ECF8F-3F1E-CCD6-320B-4DC3790C8EAE}"/>
              </a:ext>
            </a:extLst>
          </p:cNvPr>
          <p:cNvSpPr>
            <a:spLocks noGrp="1"/>
          </p:cNvSpPr>
          <p:nvPr>
            <p:ph type="body" sz="quarter" idx="18"/>
          </p:nvPr>
        </p:nvSpPr>
        <p:spPr/>
        <p:txBody>
          <a:bodyPr/>
          <a:lstStyle/>
          <a:p>
            <a:r>
              <a:rPr lang="en-AU" dirty="0"/>
              <a:t>Developing an understanding of the features of reflective writing </a:t>
            </a:r>
            <a:endParaRPr lang="en-US" dirty="0"/>
          </a:p>
        </p:txBody>
      </p:sp>
      <p:graphicFrame>
        <p:nvGraphicFramePr>
          <p:cNvPr id="6" name="Table 5">
            <a:extLst>
              <a:ext uri="{FF2B5EF4-FFF2-40B4-BE49-F238E27FC236}">
                <a16:creationId xmlns:a16="http://schemas.microsoft.com/office/drawing/2014/main" id="{9450FD7F-4031-7E31-9A2A-A2DDB665A8EC}"/>
              </a:ext>
            </a:extLst>
          </p:cNvPr>
          <p:cNvGraphicFramePr>
            <a:graphicFrameLocks noGrp="1"/>
          </p:cNvGraphicFramePr>
          <p:nvPr>
            <p:extLst>
              <p:ext uri="{D42A27DB-BD31-4B8C-83A1-F6EECF244321}">
                <p14:modId xmlns:p14="http://schemas.microsoft.com/office/powerpoint/2010/main" val="23053810"/>
              </p:ext>
            </p:extLst>
          </p:nvPr>
        </p:nvGraphicFramePr>
        <p:xfrm>
          <a:off x="359999" y="1472389"/>
          <a:ext cx="10831286" cy="4864444"/>
        </p:xfrm>
        <a:graphic>
          <a:graphicData uri="http://schemas.openxmlformats.org/drawingml/2006/table">
            <a:tbl>
              <a:tblPr firstRow="1" bandRow="1">
                <a:tableStyleId>{69012ECD-51FC-41F1-AA8D-1B2483CD663E}</a:tableStyleId>
              </a:tblPr>
              <a:tblGrid>
                <a:gridCol w="2505340">
                  <a:extLst>
                    <a:ext uri="{9D8B030D-6E8A-4147-A177-3AD203B41FA5}">
                      <a16:colId xmlns:a16="http://schemas.microsoft.com/office/drawing/2014/main" val="2596190589"/>
                    </a:ext>
                  </a:extLst>
                </a:gridCol>
                <a:gridCol w="8325946">
                  <a:extLst>
                    <a:ext uri="{9D8B030D-6E8A-4147-A177-3AD203B41FA5}">
                      <a16:colId xmlns:a16="http://schemas.microsoft.com/office/drawing/2014/main" val="445132556"/>
                    </a:ext>
                  </a:extLst>
                </a:gridCol>
              </a:tblGrid>
              <a:tr h="550688">
                <a:tc gridSpan="2">
                  <a:txBody>
                    <a:bodyPr/>
                    <a:lstStyle/>
                    <a:p>
                      <a:pPr algn="l">
                        <a:lnSpc>
                          <a:spcPct val="150000"/>
                        </a:lnSpc>
                      </a:pPr>
                      <a:r>
                        <a:rPr lang="en-US" sz="1800" dirty="0"/>
                        <a:t>Feature </a:t>
                      </a:r>
                    </a:p>
                  </a:txBody>
                  <a:tcPr anchor="ctr"/>
                </a:tc>
                <a:tc hMerge="1">
                  <a:txBody>
                    <a:bodyPr/>
                    <a:lstStyle/>
                    <a:p>
                      <a:pPr algn="ctr"/>
                      <a:endParaRPr lang="en-US" sz="2400" dirty="0"/>
                    </a:p>
                  </a:txBody>
                  <a:tcPr anchor="ctr"/>
                </a:tc>
                <a:extLst>
                  <a:ext uri="{0D108BD9-81ED-4DB2-BD59-A6C34878D82A}">
                    <a16:rowId xmlns:a16="http://schemas.microsoft.com/office/drawing/2014/main" val="2716143637"/>
                  </a:ext>
                </a:extLst>
              </a:tr>
              <a:tr h="689565">
                <a:tc>
                  <a:txBody>
                    <a:bodyPr/>
                    <a:lstStyle/>
                    <a:p>
                      <a:pPr>
                        <a:lnSpc>
                          <a:spcPct val="150000"/>
                        </a:lnSpc>
                      </a:pPr>
                      <a:r>
                        <a:rPr lang="en-US" sz="1600" dirty="0"/>
                        <a:t>First person pronouns</a:t>
                      </a:r>
                    </a:p>
                  </a:txBody>
                  <a:tcPr/>
                </a:tc>
                <a:tc>
                  <a:txBody>
                    <a:bodyPr/>
                    <a:lstStyle/>
                    <a:p>
                      <a:pPr>
                        <a:lnSpc>
                          <a:spcPct val="150000"/>
                        </a:lnSpc>
                      </a:pPr>
                      <a:r>
                        <a:rPr lang="en-US" sz="1600" dirty="0"/>
                        <a:t>Write from your own perspective using I, me, my and in my opinion.</a:t>
                      </a:r>
                    </a:p>
                  </a:txBody>
                  <a:tcPr/>
                </a:tc>
                <a:extLst>
                  <a:ext uri="{0D108BD9-81ED-4DB2-BD59-A6C34878D82A}">
                    <a16:rowId xmlns:a16="http://schemas.microsoft.com/office/drawing/2014/main" val="3681413387"/>
                  </a:ext>
                </a:extLst>
              </a:tr>
              <a:tr h="689565">
                <a:tc>
                  <a:txBody>
                    <a:bodyPr/>
                    <a:lstStyle/>
                    <a:p>
                      <a:pPr>
                        <a:lnSpc>
                          <a:spcPct val="150000"/>
                        </a:lnSpc>
                      </a:pPr>
                      <a:r>
                        <a:rPr lang="en-US" sz="1600" dirty="0"/>
                        <a:t>Sequencing words</a:t>
                      </a:r>
                    </a:p>
                  </a:txBody>
                  <a:tcPr/>
                </a:tc>
                <a:tc>
                  <a:txBody>
                    <a:bodyPr/>
                    <a:lstStyle/>
                    <a:p>
                      <a:pPr>
                        <a:lnSpc>
                          <a:spcPct val="150000"/>
                        </a:lnSpc>
                      </a:pPr>
                      <a:r>
                        <a:rPr lang="en-US" sz="1600" dirty="0" err="1"/>
                        <a:t>Organise</a:t>
                      </a:r>
                      <a:r>
                        <a:rPr lang="en-US" sz="1600" dirty="0"/>
                        <a:t> your response with phrases like At first, Then I </a:t>
                      </a:r>
                      <a:r>
                        <a:rPr lang="en-US" sz="1600" dirty="0" err="1"/>
                        <a:t>realised</a:t>
                      </a:r>
                      <a:r>
                        <a:rPr lang="en-US" sz="1600" dirty="0"/>
                        <a:t>, Now I understand, </a:t>
                      </a:r>
                      <a:br>
                        <a:rPr lang="en-US" sz="1600" dirty="0"/>
                      </a:br>
                      <a:r>
                        <a:rPr lang="en-US" sz="1600" dirty="0"/>
                        <a:t>In the future…</a:t>
                      </a:r>
                    </a:p>
                  </a:txBody>
                  <a:tcPr/>
                </a:tc>
                <a:extLst>
                  <a:ext uri="{0D108BD9-81ED-4DB2-BD59-A6C34878D82A}">
                    <a16:rowId xmlns:a16="http://schemas.microsoft.com/office/drawing/2014/main" val="2673074008"/>
                  </a:ext>
                </a:extLst>
              </a:tr>
              <a:tr h="689565">
                <a:tc>
                  <a:txBody>
                    <a:bodyPr/>
                    <a:lstStyle/>
                    <a:p>
                      <a:pPr>
                        <a:lnSpc>
                          <a:spcPct val="150000"/>
                        </a:lnSpc>
                      </a:pPr>
                      <a:r>
                        <a:rPr lang="en-US" sz="1600"/>
                        <a:t>Explain your thinking</a:t>
                      </a:r>
                    </a:p>
                  </a:txBody>
                  <a:tcPr/>
                </a:tc>
                <a:tc>
                  <a:txBody>
                    <a:bodyPr/>
                    <a:lstStyle/>
                    <a:p>
                      <a:pPr>
                        <a:lnSpc>
                          <a:spcPct val="150000"/>
                        </a:lnSpc>
                      </a:pPr>
                      <a:r>
                        <a:rPr lang="en-US" sz="1600" dirty="0"/>
                        <a:t>Show how your understanding has changed by connecting your ideas to the text</a:t>
                      </a:r>
                    </a:p>
                  </a:txBody>
                  <a:tcPr/>
                </a:tc>
                <a:extLst>
                  <a:ext uri="{0D108BD9-81ED-4DB2-BD59-A6C34878D82A}">
                    <a16:rowId xmlns:a16="http://schemas.microsoft.com/office/drawing/2014/main" val="1427808371"/>
                  </a:ext>
                </a:extLst>
              </a:tr>
              <a:tr h="689565">
                <a:tc>
                  <a:txBody>
                    <a:bodyPr/>
                    <a:lstStyle/>
                    <a:p>
                      <a:pPr>
                        <a:lnSpc>
                          <a:spcPct val="150000"/>
                        </a:lnSpc>
                      </a:pPr>
                      <a:r>
                        <a:rPr lang="en-US" sz="1600"/>
                        <a:t>Be personal and honest</a:t>
                      </a:r>
                    </a:p>
                  </a:txBody>
                  <a:tcPr/>
                </a:tc>
                <a:tc>
                  <a:txBody>
                    <a:bodyPr/>
                    <a:lstStyle/>
                    <a:p>
                      <a:pPr>
                        <a:lnSpc>
                          <a:spcPct val="150000"/>
                        </a:lnSpc>
                      </a:pPr>
                      <a:r>
                        <a:rPr lang="en-US" sz="1600" dirty="0"/>
                        <a:t>Share your feelings and opinions – it is ok to be emotional or thoughtful</a:t>
                      </a:r>
                    </a:p>
                  </a:txBody>
                  <a:tcPr/>
                </a:tc>
                <a:extLst>
                  <a:ext uri="{0D108BD9-81ED-4DB2-BD59-A6C34878D82A}">
                    <a16:rowId xmlns:a16="http://schemas.microsoft.com/office/drawing/2014/main" val="2799515855"/>
                  </a:ext>
                </a:extLst>
              </a:tr>
              <a:tr h="689565">
                <a:tc>
                  <a:txBody>
                    <a:bodyPr/>
                    <a:lstStyle/>
                    <a:p>
                      <a:pPr>
                        <a:lnSpc>
                          <a:spcPct val="150000"/>
                        </a:lnSpc>
                      </a:pPr>
                      <a:r>
                        <a:rPr lang="en-US" sz="1600"/>
                        <a:t>Examples from the text</a:t>
                      </a:r>
                    </a:p>
                  </a:txBody>
                  <a:tcPr/>
                </a:tc>
                <a:tc>
                  <a:txBody>
                    <a:bodyPr/>
                    <a:lstStyle/>
                    <a:p>
                      <a:pPr>
                        <a:lnSpc>
                          <a:spcPct val="150000"/>
                        </a:lnSpc>
                      </a:pPr>
                      <a:r>
                        <a:rPr lang="en-US" sz="1600" dirty="0"/>
                        <a:t>Use quotes to show how the text helped you learn or feel something new or different</a:t>
                      </a:r>
                    </a:p>
                  </a:txBody>
                  <a:tcPr/>
                </a:tc>
                <a:extLst>
                  <a:ext uri="{0D108BD9-81ED-4DB2-BD59-A6C34878D82A}">
                    <a16:rowId xmlns:a16="http://schemas.microsoft.com/office/drawing/2014/main" val="3096916557"/>
                  </a:ext>
                </a:extLst>
              </a:tr>
              <a:tr h="689565">
                <a:tc>
                  <a:txBody>
                    <a:bodyPr/>
                    <a:lstStyle/>
                    <a:p>
                      <a:pPr>
                        <a:lnSpc>
                          <a:spcPct val="150000"/>
                        </a:lnSpc>
                      </a:pPr>
                      <a:r>
                        <a:rPr lang="en-US" sz="1600" dirty="0"/>
                        <a:t>Challenge your assumptions</a:t>
                      </a:r>
                    </a:p>
                  </a:txBody>
                  <a:tcPr/>
                </a:tc>
                <a:tc>
                  <a:txBody>
                    <a:bodyPr/>
                    <a:lstStyle/>
                    <a:p>
                      <a:pPr>
                        <a:lnSpc>
                          <a:spcPct val="150000"/>
                        </a:lnSpc>
                      </a:pPr>
                      <a:r>
                        <a:rPr lang="en-US" sz="1600" dirty="0"/>
                        <a:t>Think about what surprised you or changed your mind - question what you believed </a:t>
                      </a:r>
                      <a:br>
                        <a:rPr lang="en-US" sz="1600" dirty="0"/>
                      </a:br>
                      <a:r>
                        <a:rPr lang="en-US" sz="1600" dirty="0"/>
                        <a:t>before reading.</a:t>
                      </a:r>
                    </a:p>
                  </a:txBody>
                  <a:tcPr/>
                </a:tc>
                <a:extLst>
                  <a:ext uri="{0D108BD9-81ED-4DB2-BD59-A6C34878D82A}">
                    <a16:rowId xmlns:a16="http://schemas.microsoft.com/office/drawing/2014/main" val="747371221"/>
                  </a:ext>
                </a:extLst>
              </a:tr>
            </a:tbl>
          </a:graphicData>
        </a:graphic>
      </p:graphicFrame>
      <p:sp>
        <p:nvSpPr>
          <p:cNvPr id="2" name="Slide Number Placeholder 1">
            <a:extLst>
              <a:ext uri="{FF2B5EF4-FFF2-40B4-BE49-F238E27FC236}">
                <a16:creationId xmlns:a16="http://schemas.microsoft.com/office/drawing/2014/main" id="{818E728B-2562-6658-786F-1F9A3FDB2BF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424469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11C3C-6AA0-16D2-D29A-3F3E77BFB2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1EFB27-50F4-9FEA-4D98-007BBC53BA40}"/>
              </a:ext>
            </a:extLst>
          </p:cNvPr>
          <p:cNvSpPr>
            <a:spLocks noGrp="1"/>
          </p:cNvSpPr>
          <p:nvPr>
            <p:ph type="title"/>
          </p:nvPr>
        </p:nvSpPr>
        <p:spPr/>
        <p:txBody>
          <a:bodyPr/>
          <a:lstStyle/>
          <a:p>
            <a:r>
              <a:rPr lang="en-US" dirty="0"/>
              <a:t>Reflective ways of writing </a:t>
            </a:r>
            <a:r>
              <a:rPr lang="en-US" dirty="0">
                <a:solidFill>
                  <a:schemeClr val="bg1"/>
                </a:solidFill>
              </a:rPr>
              <a:t>(2)</a:t>
            </a:r>
          </a:p>
        </p:txBody>
      </p:sp>
      <p:sp>
        <p:nvSpPr>
          <p:cNvPr id="8" name="Text Placeholder 7">
            <a:extLst>
              <a:ext uri="{FF2B5EF4-FFF2-40B4-BE49-F238E27FC236}">
                <a16:creationId xmlns:a16="http://schemas.microsoft.com/office/drawing/2014/main" id="{A096070F-AA07-6DD9-6FEC-253E02898A53}"/>
              </a:ext>
            </a:extLst>
          </p:cNvPr>
          <p:cNvSpPr>
            <a:spLocks noGrp="1"/>
          </p:cNvSpPr>
          <p:nvPr>
            <p:ph type="body" sz="quarter" idx="18"/>
          </p:nvPr>
        </p:nvSpPr>
        <p:spPr/>
        <p:txBody>
          <a:bodyPr/>
          <a:lstStyle/>
          <a:p>
            <a:r>
              <a:rPr lang="en-AU" dirty="0"/>
              <a:t>Developing an understanding of the features of reflective writing </a:t>
            </a:r>
            <a:endParaRPr lang="en-US" dirty="0"/>
          </a:p>
        </p:txBody>
      </p:sp>
      <p:sp>
        <p:nvSpPr>
          <p:cNvPr id="6" name="Text Placeholder 5">
            <a:extLst>
              <a:ext uri="{FF2B5EF4-FFF2-40B4-BE49-F238E27FC236}">
                <a16:creationId xmlns:a16="http://schemas.microsoft.com/office/drawing/2014/main" id="{779CA143-ED71-26A4-D819-2583E522F5EB}"/>
              </a:ext>
            </a:extLst>
          </p:cNvPr>
          <p:cNvSpPr>
            <a:spLocks noGrp="1"/>
          </p:cNvSpPr>
          <p:nvPr>
            <p:ph type="body" sz="quarter" idx="17"/>
          </p:nvPr>
        </p:nvSpPr>
        <p:spPr>
          <a:xfrm>
            <a:off x="360001" y="1692038"/>
            <a:ext cx="8348570" cy="4543428"/>
          </a:xfrm>
        </p:spPr>
        <p:txBody>
          <a:bodyPr/>
          <a:lstStyle/>
          <a:p>
            <a:pPr>
              <a:spcAft>
                <a:spcPts val="600"/>
              </a:spcAft>
            </a:pPr>
            <a:r>
              <a:rPr lang="en-US" sz="1600" dirty="0"/>
              <a:t>Reflective writing</a:t>
            </a:r>
          </a:p>
          <a:p>
            <a:pPr marL="342900" indent="-342900">
              <a:lnSpc>
                <a:spcPct val="200000"/>
              </a:lnSpc>
              <a:spcAft>
                <a:spcPts val="600"/>
              </a:spcAft>
              <a:buFont typeface="Arial" panose="020B0604020202020204" pitchFamily="34" charset="0"/>
              <a:buChar char="•"/>
            </a:pPr>
            <a:r>
              <a:rPr lang="en-US" sz="1600" dirty="0"/>
              <a:t>uses </a:t>
            </a:r>
            <a:r>
              <a:rPr lang="en-US" sz="1600" b="1" dirty="0"/>
              <a:t>first person pronouns </a:t>
            </a:r>
            <a:r>
              <a:rPr lang="en-US" sz="1600" dirty="0"/>
              <a:t>such as ‘I’, ‘me’ and ‘my’ to create a strong personal voice</a:t>
            </a:r>
          </a:p>
          <a:p>
            <a:pPr marL="342900" indent="-342900">
              <a:lnSpc>
                <a:spcPct val="200000"/>
              </a:lnSpc>
              <a:spcAft>
                <a:spcPts val="600"/>
              </a:spcAft>
              <a:buFont typeface="Arial" panose="020B0604020202020204" pitchFamily="34" charset="0"/>
              <a:buChar char="•"/>
            </a:pPr>
            <a:r>
              <a:rPr lang="en-US" sz="1600" dirty="0"/>
              <a:t>uses </a:t>
            </a:r>
            <a:r>
              <a:rPr lang="en-US" sz="1600" b="1" dirty="0"/>
              <a:t>past and present tense </a:t>
            </a:r>
            <a:r>
              <a:rPr lang="en-US" sz="1600" dirty="0"/>
              <a:t>to describe what you did or learned and how you feel about it now</a:t>
            </a:r>
          </a:p>
          <a:p>
            <a:pPr marL="342900" indent="-342900">
              <a:lnSpc>
                <a:spcPct val="200000"/>
              </a:lnSpc>
              <a:spcAft>
                <a:spcPts val="600"/>
              </a:spcAft>
              <a:buFont typeface="Arial" panose="020B0604020202020204" pitchFamily="34" charset="0"/>
              <a:buChar char="•"/>
            </a:pPr>
            <a:r>
              <a:rPr lang="en-US" sz="1600" dirty="0"/>
              <a:t>Uses </a:t>
            </a:r>
            <a:r>
              <a:rPr lang="en-US" sz="1600" b="1" dirty="0"/>
              <a:t>sequencing words and phrases </a:t>
            </a:r>
            <a:r>
              <a:rPr lang="en-US" sz="1600" dirty="0"/>
              <a:t>to </a:t>
            </a:r>
            <a:r>
              <a:rPr lang="en-US" sz="1600" dirty="0" err="1"/>
              <a:t>organise</a:t>
            </a:r>
            <a:r>
              <a:rPr lang="en-US" sz="1600" dirty="0"/>
              <a:t> the response, such as </a:t>
            </a:r>
            <a:r>
              <a:rPr lang="en-US" sz="1600" i="1" dirty="0"/>
              <a:t>At first, Then I </a:t>
            </a:r>
            <a:r>
              <a:rPr lang="en-US" sz="1600" i="1" dirty="0" err="1"/>
              <a:t>realised</a:t>
            </a:r>
            <a:r>
              <a:rPr lang="en-US" sz="1600" i="1" dirty="0"/>
              <a:t>, Now I understand, In the future…</a:t>
            </a:r>
            <a:endParaRPr lang="en-US" sz="1600" dirty="0"/>
          </a:p>
          <a:p>
            <a:pPr marL="342900" indent="-342900">
              <a:lnSpc>
                <a:spcPct val="200000"/>
              </a:lnSpc>
              <a:spcAft>
                <a:spcPts val="600"/>
              </a:spcAft>
              <a:buFont typeface="Arial" panose="020B0604020202020204" pitchFamily="34" charset="0"/>
              <a:buChar char="•"/>
            </a:pPr>
            <a:r>
              <a:rPr lang="en-US" sz="1600" dirty="0"/>
              <a:t>uses </a:t>
            </a:r>
            <a:r>
              <a:rPr lang="en-US" sz="1600" b="1" dirty="0"/>
              <a:t>evaluative language </a:t>
            </a:r>
            <a:r>
              <a:rPr lang="en-US" sz="1600" dirty="0"/>
              <a:t>to make honest judgements about the effectiveness of your own work</a:t>
            </a:r>
          </a:p>
        </p:txBody>
      </p:sp>
      <p:sp>
        <p:nvSpPr>
          <p:cNvPr id="2" name="Slide Number Placeholder 1">
            <a:extLst>
              <a:ext uri="{FF2B5EF4-FFF2-40B4-BE49-F238E27FC236}">
                <a16:creationId xmlns:a16="http://schemas.microsoft.com/office/drawing/2014/main" id="{1AEE7D27-485C-B01A-01EC-5D083421A46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pic>
        <p:nvPicPr>
          <p:cNvPr id="9" name="Graphic 8">
            <a:extLst>
              <a:ext uri="{FF2B5EF4-FFF2-40B4-BE49-F238E27FC236}">
                <a16:creationId xmlns:a16="http://schemas.microsoft.com/office/drawing/2014/main" id="{2397599F-17F9-C0E7-7634-7A555956782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06415" y="2699657"/>
            <a:ext cx="2425584" cy="2425584"/>
          </a:xfrm>
          <a:prstGeom prst="rect">
            <a:avLst/>
          </a:prstGeom>
        </p:spPr>
      </p:pic>
    </p:spTree>
    <p:extLst>
      <p:ext uri="{BB962C8B-B14F-4D97-AF65-F5344CB8AC3E}">
        <p14:creationId xmlns:p14="http://schemas.microsoft.com/office/powerpoint/2010/main" val="410928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5BB0A-8245-014F-DD50-061C728F45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005198-D0E4-63A6-4825-8EBBD2DE3118}"/>
              </a:ext>
            </a:extLst>
          </p:cNvPr>
          <p:cNvSpPr>
            <a:spLocks noGrp="1"/>
          </p:cNvSpPr>
          <p:nvPr>
            <p:ph type="title"/>
          </p:nvPr>
        </p:nvSpPr>
        <p:spPr/>
        <p:txBody>
          <a:bodyPr/>
          <a:lstStyle/>
          <a:p>
            <a:r>
              <a:rPr lang="en-US" dirty="0"/>
              <a:t>Reflective ways of writing </a:t>
            </a:r>
            <a:r>
              <a:rPr lang="en-US" dirty="0">
                <a:solidFill>
                  <a:schemeClr val="bg1"/>
                </a:solidFill>
              </a:rPr>
              <a:t>(3)</a:t>
            </a:r>
          </a:p>
        </p:txBody>
      </p:sp>
      <p:sp>
        <p:nvSpPr>
          <p:cNvPr id="6" name="Text Placeholder 5">
            <a:extLst>
              <a:ext uri="{FF2B5EF4-FFF2-40B4-BE49-F238E27FC236}">
                <a16:creationId xmlns:a16="http://schemas.microsoft.com/office/drawing/2014/main" id="{068BF097-ABD5-5ED5-01C4-A7ADE8EDB4B1}"/>
              </a:ext>
            </a:extLst>
          </p:cNvPr>
          <p:cNvSpPr>
            <a:spLocks noGrp="1"/>
          </p:cNvSpPr>
          <p:nvPr>
            <p:ph type="body" sz="quarter" idx="18"/>
          </p:nvPr>
        </p:nvSpPr>
        <p:spPr/>
        <p:txBody>
          <a:bodyPr/>
          <a:lstStyle/>
          <a:p>
            <a:r>
              <a:rPr lang="en-AU" dirty="0"/>
              <a:t>Developing an understanding of the features of reflective writing </a:t>
            </a:r>
            <a:endParaRPr lang="en-US" dirty="0"/>
          </a:p>
        </p:txBody>
      </p:sp>
      <p:sp>
        <p:nvSpPr>
          <p:cNvPr id="11" name="Text Placeholder 5">
            <a:extLst>
              <a:ext uri="{FF2B5EF4-FFF2-40B4-BE49-F238E27FC236}">
                <a16:creationId xmlns:a16="http://schemas.microsoft.com/office/drawing/2014/main" id="{EE85DDE1-2D3B-539E-B6D1-9C9F48C4E13C}"/>
              </a:ext>
            </a:extLst>
          </p:cNvPr>
          <p:cNvSpPr txBox="1">
            <a:spLocks/>
          </p:cNvSpPr>
          <p:nvPr/>
        </p:nvSpPr>
        <p:spPr>
          <a:xfrm>
            <a:off x="360001" y="1692038"/>
            <a:ext cx="9046414" cy="454342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600" dirty="0"/>
              <a:t>Reflective writing</a:t>
            </a:r>
          </a:p>
          <a:p>
            <a:pPr marL="342900" indent="-342900">
              <a:lnSpc>
                <a:spcPct val="200000"/>
              </a:lnSpc>
              <a:spcAft>
                <a:spcPts val="600"/>
              </a:spcAft>
              <a:buFont typeface="Arial" panose="020B0604020202020204" pitchFamily="34" charset="0"/>
              <a:buChar char="•"/>
            </a:pPr>
            <a:r>
              <a:rPr lang="en-US" sz="1600" dirty="0"/>
              <a:t>uses </a:t>
            </a:r>
            <a:r>
              <a:rPr lang="en-US" sz="1600" b="1" dirty="0"/>
              <a:t>specific examples </a:t>
            </a:r>
            <a:r>
              <a:rPr lang="en-US" sz="1600" dirty="0"/>
              <a:t>from texts studied in class and your own work to explain your thinking</a:t>
            </a:r>
          </a:p>
          <a:p>
            <a:pPr marL="342900" indent="-342900">
              <a:lnSpc>
                <a:spcPct val="200000"/>
              </a:lnSpc>
              <a:spcAft>
                <a:spcPts val="600"/>
              </a:spcAft>
              <a:buFont typeface="Arial" panose="020B0604020202020204" pitchFamily="34" charset="0"/>
              <a:buChar char="•"/>
            </a:pPr>
            <a:r>
              <a:rPr lang="en-US" sz="1600" dirty="0"/>
              <a:t>describes the </a:t>
            </a:r>
            <a:r>
              <a:rPr lang="en-US" sz="1600" b="1" dirty="0"/>
              <a:t>creative process </a:t>
            </a:r>
            <a:r>
              <a:rPr lang="en-US" sz="1600" dirty="0"/>
              <a:t>using anecdotal references, imagery or metaphor</a:t>
            </a:r>
          </a:p>
          <a:p>
            <a:pPr marL="342900" indent="-342900">
              <a:lnSpc>
                <a:spcPct val="200000"/>
              </a:lnSpc>
              <a:spcAft>
                <a:spcPts val="600"/>
              </a:spcAft>
              <a:buFont typeface="Arial" panose="020B0604020202020204" pitchFamily="34" charset="0"/>
              <a:buChar char="•"/>
            </a:pPr>
            <a:r>
              <a:rPr lang="en-US" sz="1600" dirty="0"/>
              <a:t>explains, describes and justifies the use of </a:t>
            </a:r>
            <a:r>
              <a:rPr lang="en-US" sz="1600" b="1" dirty="0"/>
              <a:t>specific language or stylistic devices</a:t>
            </a:r>
          </a:p>
          <a:p>
            <a:pPr marL="342900" indent="-342900">
              <a:lnSpc>
                <a:spcPct val="200000"/>
              </a:lnSpc>
              <a:spcAft>
                <a:spcPts val="600"/>
              </a:spcAft>
              <a:buFont typeface="Arial" panose="020B0604020202020204" pitchFamily="34" charset="0"/>
              <a:buChar char="•"/>
            </a:pPr>
            <a:r>
              <a:rPr lang="en-US" sz="1600" b="1" dirty="0"/>
              <a:t>makes connections </a:t>
            </a:r>
            <a:r>
              <a:rPr lang="en-US" sz="1600" dirty="0"/>
              <a:t>between what you have learned and how you applied it to your work</a:t>
            </a:r>
          </a:p>
          <a:p>
            <a:pPr marL="342900" indent="-342900">
              <a:lnSpc>
                <a:spcPct val="200000"/>
              </a:lnSpc>
              <a:spcAft>
                <a:spcPts val="600"/>
              </a:spcAft>
              <a:buFont typeface="Arial" panose="020B0604020202020204" pitchFamily="34" charset="0"/>
              <a:buChar char="•"/>
            </a:pPr>
            <a:r>
              <a:rPr lang="en-US" sz="1600" b="1" dirty="0"/>
              <a:t>challenges your assumptions,</a:t>
            </a:r>
            <a:r>
              <a:rPr lang="en-US" sz="1600" dirty="0"/>
              <a:t> what surprised you or changed your mind </a:t>
            </a:r>
          </a:p>
          <a:p>
            <a:pPr marL="342900" indent="-342900">
              <a:lnSpc>
                <a:spcPct val="200000"/>
              </a:lnSpc>
              <a:spcAft>
                <a:spcPts val="600"/>
              </a:spcAft>
              <a:buFont typeface="Arial" panose="020B0604020202020204" pitchFamily="34" charset="0"/>
              <a:buChar char="•"/>
            </a:pPr>
            <a:r>
              <a:rPr lang="en-US" sz="1600" dirty="0"/>
              <a:t>shows </a:t>
            </a:r>
            <a:r>
              <a:rPr lang="en-US" sz="1600" b="1" dirty="0"/>
              <a:t>self-awareness</a:t>
            </a:r>
            <a:r>
              <a:rPr lang="en-US" sz="1600" dirty="0"/>
              <a:t> about what you learned and why it is important for your growth as a writer.</a:t>
            </a:r>
          </a:p>
        </p:txBody>
      </p:sp>
      <p:pic>
        <p:nvPicPr>
          <p:cNvPr id="9" name="Graphic 8">
            <a:extLst>
              <a:ext uri="{FF2B5EF4-FFF2-40B4-BE49-F238E27FC236}">
                <a16:creationId xmlns:a16="http://schemas.microsoft.com/office/drawing/2014/main" id="{88F48A53-BB5F-F9B8-5CFC-FE0FC745B95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06415" y="2699657"/>
            <a:ext cx="2425584" cy="2425584"/>
          </a:xfrm>
          <a:prstGeom prst="rect">
            <a:avLst/>
          </a:prstGeom>
        </p:spPr>
      </p:pic>
      <p:sp>
        <p:nvSpPr>
          <p:cNvPr id="2" name="Slide Number Placeholder 1">
            <a:extLst>
              <a:ext uri="{FF2B5EF4-FFF2-40B4-BE49-F238E27FC236}">
                <a16:creationId xmlns:a16="http://schemas.microsoft.com/office/drawing/2014/main" id="{73E0E659-D584-2185-C9AE-C34E72FD82F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273411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5DCA27-79A4-561B-1CE8-8E2B20CB012C}"/>
              </a:ext>
            </a:extLst>
          </p:cNvPr>
          <p:cNvSpPr>
            <a:spLocks noGrp="1"/>
          </p:cNvSpPr>
          <p:nvPr>
            <p:ph type="title"/>
          </p:nvPr>
        </p:nvSpPr>
        <p:spPr/>
        <p:txBody>
          <a:bodyPr/>
          <a:lstStyle/>
          <a:p>
            <a:r>
              <a:rPr lang="en-AU" dirty="0"/>
              <a:t>Establishing a personal voice</a:t>
            </a:r>
          </a:p>
        </p:txBody>
      </p:sp>
      <p:sp>
        <p:nvSpPr>
          <p:cNvPr id="6" name="Text Placeholder 5">
            <a:extLst>
              <a:ext uri="{FF2B5EF4-FFF2-40B4-BE49-F238E27FC236}">
                <a16:creationId xmlns:a16="http://schemas.microsoft.com/office/drawing/2014/main" id="{757DB69C-70AE-3C6D-9593-B702EAF7F565}"/>
              </a:ext>
            </a:extLst>
          </p:cNvPr>
          <p:cNvSpPr>
            <a:spLocks noGrp="1"/>
          </p:cNvSpPr>
          <p:nvPr>
            <p:ph type="body" sz="quarter" idx="18"/>
          </p:nvPr>
        </p:nvSpPr>
        <p:spPr/>
        <p:txBody>
          <a:bodyPr/>
          <a:lstStyle/>
          <a:p>
            <a:r>
              <a:rPr lang="en-US" dirty="0"/>
              <a:t>In reflective writing</a:t>
            </a:r>
            <a:endParaRPr lang="en-AU" dirty="0"/>
          </a:p>
        </p:txBody>
      </p:sp>
      <p:sp>
        <p:nvSpPr>
          <p:cNvPr id="8" name="TextBox 7">
            <a:extLst>
              <a:ext uri="{FF2B5EF4-FFF2-40B4-BE49-F238E27FC236}">
                <a16:creationId xmlns:a16="http://schemas.microsoft.com/office/drawing/2014/main" id="{27E203F7-0D11-B506-E9F3-2AFEFC9CE68B}"/>
              </a:ext>
            </a:extLst>
          </p:cNvPr>
          <p:cNvSpPr txBox="1"/>
          <p:nvPr/>
        </p:nvSpPr>
        <p:spPr>
          <a:xfrm>
            <a:off x="347999" y="1604141"/>
            <a:ext cx="11103771" cy="3595793"/>
          </a:xfrm>
          <a:prstGeom prst="rect">
            <a:avLst/>
          </a:prstGeom>
          <a:noFill/>
        </p:spPr>
        <p:txBody>
          <a:bodyPr wrap="square">
            <a:spAutoFit/>
          </a:bodyPr>
          <a:lstStyle/>
          <a:p>
            <a:pPr>
              <a:lnSpc>
                <a:spcPct val="150000"/>
              </a:lnSpc>
              <a:spcAft>
                <a:spcPts val="600"/>
              </a:spcAft>
            </a:pPr>
            <a:r>
              <a:rPr lang="en-US" sz="1800" dirty="0"/>
              <a:t>Personal pronouns such as ‘I’, ‘me’ and ‘my’ or ‘we’ and ‘our’ should be used throughout your reflection to establish and maintain a strong personal voice.</a:t>
            </a:r>
          </a:p>
          <a:p>
            <a:pPr>
              <a:lnSpc>
                <a:spcPct val="150000"/>
              </a:lnSpc>
              <a:spcAft>
                <a:spcPts val="600"/>
              </a:spcAft>
            </a:pPr>
            <a:r>
              <a:rPr lang="en-US" sz="1800" b="1" dirty="0"/>
              <a:t>Example</a:t>
            </a:r>
          </a:p>
          <a:p>
            <a:pPr marL="342900" indent="-342900">
              <a:lnSpc>
                <a:spcPct val="150000"/>
              </a:lnSpc>
              <a:spcAft>
                <a:spcPts val="600"/>
              </a:spcAft>
              <a:buFont typeface="Arial" panose="020B0604020202020204" pitchFamily="34" charset="0"/>
              <a:buChar char="•"/>
            </a:pPr>
            <a:r>
              <a:rPr lang="en-AU" sz="1800" dirty="0"/>
              <a:t>I aimed to make my writing more immersive for the reader because I wanted them to fully experience the emotions and settings I was describing. By applying the language devices such as using vivid imagery and sensory details, I hoped to draw readers into the story and create a deeper connection with the narrative.</a:t>
            </a:r>
          </a:p>
          <a:p>
            <a:pPr>
              <a:lnSpc>
                <a:spcPct val="150000"/>
              </a:lnSpc>
              <a:spcAft>
                <a:spcPts val="600"/>
              </a:spcAft>
            </a:pPr>
            <a:endParaRPr lang="en-AU" sz="1800" dirty="0"/>
          </a:p>
        </p:txBody>
      </p:sp>
      <p:sp>
        <p:nvSpPr>
          <p:cNvPr id="2" name="Slide Number Placeholder 1">
            <a:extLst>
              <a:ext uri="{FF2B5EF4-FFF2-40B4-BE49-F238E27FC236}">
                <a16:creationId xmlns:a16="http://schemas.microsoft.com/office/drawing/2014/main" id="{EAB70C30-A617-1D8C-4945-7677AB92C67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392409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7E15E3-37A9-BBAE-5615-4888A1DB3BC6}"/>
              </a:ext>
            </a:extLst>
          </p:cNvPr>
          <p:cNvSpPr>
            <a:spLocks noGrp="1"/>
          </p:cNvSpPr>
          <p:nvPr>
            <p:ph type="title"/>
          </p:nvPr>
        </p:nvSpPr>
        <p:spPr/>
        <p:txBody>
          <a:bodyPr/>
          <a:lstStyle/>
          <a:p>
            <a:r>
              <a:rPr lang="en-US" dirty="0"/>
              <a:t>Using evaluative language</a:t>
            </a:r>
            <a:endParaRPr lang="en-AU" dirty="0"/>
          </a:p>
        </p:txBody>
      </p:sp>
      <p:sp>
        <p:nvSpPr>
          <p:cNvPr id="4" name="Text Placeholder 3">
            <a:extLst>
              <a:ext uri="{FF2B5EF4-FFF2-40B4-BE49-F238E27FC236}">
                <a16:creationId xmlns:a16="http://schemas.microsoft.com/office/drawing/2014/main" id="{03BC8046-0359-DE89-3E0A-FB4A50522321}"/>
              </a:ext>
            </a:extLst>
          </p:cNvPr>
          <p:cNvSpPr>
            <a:spLocks noGrp="1"/>
          </p:cNvSpPr>
          <p:nvPr>
            <p:ph type="body" sz="quarter" idx="18"/>
          </p:nvPr>
        </p:nvSpPr>
        <p:spPr/>
        <p:txBody>
          <a:bodyPr/>
          <a:lstStyle/>
          <a:p>
            <a:r>
              <a:rPr lang="en-US"/>
              <a:t>Making judgements about the effectiveness of a piece of work</a:t>
            </a:r>
          </a:p>
        </p:txBody>
      </p:sp>
      <p:sp>
        <p:nvSpPr>
          <p:cNvPr id="7" name="TextBox 6">
            <a:extLst>
              <a:ext uri="{FF2B5EF4-FFF2-40B4-BE49-F238E27FC236}">
                <a16:creationId xmlns:a16="http://schemas.microsoft.com/office/drawing/2014/main" id="{765819D4-751D-E427-86F5-0FB904F1F89C}"/>
              </a:ext>
            </a:extLst>
          </p:cNvPr>
          <p:cNvSpPr txBox="1"/>
          <p:nvPr/>
        </p:nvSpPr>
        <p:spPr>
          <a:xfrm>
            <a:off x="360000" y="1688934"/>
            <a:ext cx="11367544" cy="5334730"/>
          </a:xfrm>
          <a:prstGeom prst="rect">
            <a:avLst/>
          </a:prstGeom>
          <a:noFill/>
        </p:spPr>
        <p:txBody>
          <a:bodyPr wrap="square">
            <a:spAutoFit/>
          </a:bodyPr>
          <a:lstStyle/>
          <a:p>
            <a:pPr>
              <a:lnSpc>
                <a:spcPct val="150000"/>
              </a:lnSpc>
              <a:spcAft>
                <a:spcPts val="600"/>
              </a:spcAft>
            </a:pPr>
            <a:r>
              <a:rPr lang="en-US" sz="1800" dirty="0"/>
              <a:t>Evaluative language refers to language that conveys a judgement or appraisal. It can include words with positive, negative or neutral connotations. Evaluative language should be used in reflective writing to indicate your personal perspective or judgements about a specific language form or feature, or piece of work as a whole.</a:t>
            </a:r>
          </a:p>
          <a:p>
            <a:pPr>
              <a:lnSpc>
                <a:spcPct val="150000"/>
              </a:lnSpc>
              <a:spcAft>
                <a:spcPts val="600"/>
              </a:spcAft>
            </a:pPr>
            <a:r>
              <a:rPr lang="en-US" sz="1800" b="1" dirty="0"/>
              <a:t>Example</a:t>
            </a:r>
          </a:p>
          <a:p>
            <a:pPr marL="342900" indent="-342900">
              <a:lnSpc>
                <a:spcPct val="150000"/>
              </a:lnSpc>
              <a:spcAft>
                <a:spcPts val="600"/>
              </a:spcAft>
              <a:buFont typeface="Arial" panose="020B0604020202020204" pitchFamily="34" charset="0"/>
              <a:buChar char="•"/>
            </a:pPr>
            <a:r>
              <a:rPr lang="en-AU" sz="1800" dirty="0"/>
              <a:t>I believe I have effectively included relevant references to other texts in my narrative to create a character that feels authentic and relatable. By drawing on familiar themes and ideas from well-known stories and media, I aimed to help readers connect with the character’s experiences. This approach not only enhances the character’s realism but also allows readers to engage more deeply with the narrative, as they can see reflections of their own experiences in the character's journey.</a:t>
            </a:r>
          </a:p>
          <a:p>
            <a:pPr marL="342900" indent="-342900">
              <a:lnSpc>
                <a:spcPct val="150000"/>
              </a:lnSpc>
              <a:spcAft>
                <a:spcPts val="600"/>
              </a:spcAft>
              <a:buFont typeface="Arial" panose="020B0604020202020204" pitchFamily="34" charset="0"/>
              <a:buChar char="•"/>
            </a:pPr>
            <a:endParaRPr lang="en-AU" sz="1800" dirty="0"/>
          </a:p>
          <a:p>
            <a:pPr marL="342900" indent="-342900">
              <a:lnSpc>
                <a:spcPct val="150000"/>
              </a:lnSpc>
              <a:spcAft>
                <a:spcPts val="600"/>
              </a:spcAft>
              <a:buFont typeface="Arial" panose="020B0604020202020204" pitchFamily="34" charset="0"/>
              <a:buChar char="•"/>
            </a:pPr>
            <a:endParaRPr lang="en-AU" sz="1800" dirty="0"/>
          </a:p>
        </p:txBody>
      </p:sp>
      <p:sp>
        <p:nvSpPr>
          <p:cNvPr id="2" name="Slide Number Placeholder 1">
            <a:extLst>
              <a:ext uri="{FF2B5EF4-FFF2-40B4-BE49-F238E27FC236}">
                <a16:creationId xmlns:a16="http://schemas.microsoft.com/office/drawing/2014/main" id="{BB66EE24-FC80-BB60-ED6C-450CADA229B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393376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54F2D9-FB93-3701-F906-F705ECAE7602}"/>
              </a:ext>
            </a:extLst>
          </p:cNvPr>
          <p:cNvSpPr>
            <a:spLocks noGrp="1"/>
          </p:cNvSpPr>
          <p:nvPr>
            <p:ph type="title"/>
          </p:nvPr>
        </p:nvSpPr>
        <p:spPr/>
        <p:txBody>
          <a:bodyPr/>
          <a:lstStyle/>
          <a:p>
            <a:r>
              <a:rPr lang="en-US" dirty="0"/>
              <a:t>Bank of evaluative verbs </a:t>
            </a:r>
            <a:r>
              <a:rPr lang="en-US" dirty="0">
                <a:solidFill>
                  <a:schemeClr val="bg1"/>
                </a:solidFill>
              </a:rPr>
              <a:t>(1)</a:t>
            </a:r>
            <a:endParaRPr lang="en-AU" dirty="0">
              <a:solidFill>
                <a:schemeClr val="bg1"/>
              </a:solidFill>
            </a:endParaRPr>
          </a:p>
        </p:txBody>
      </p:sp>
      <p:sp>
        <p:nvSpPr>
          <p:cNvPr id="4" name="Text Placeholder 3">
            <a:extLst>
              <a:ext uri="{FF2B5EF4-FFF2-40B4-BE49-F238E27FC236}">
                <a16:creationId xmlns:a16="http://schemas.microsoft.com/office/drawing/2014/main" id="{21624EBF-0150-5548-0EF2-1CF6521DA1A9}"/>
              </a:ext>
            </a:extLst>
          </p:cNvPr>
          <p:cNvSpPr>
            <a:spLocks noGrp="1"/>
          </p:cNvSpPr>
          <p:nvPr>
            <p:ph type="body" sz="quarter" idx="18"/>
          </p:nvPr>
        </p:nvSpPr>
        <p:spPr/>
        <p:txBody>
          <a:bodyPr/>
          <a:lstStyle/>
          <a:p>
            <a:r>
              <a:rPr lang="en-US"/>
              <a:t>Positive evaluative language</a:t>
            </a:r>
            <a:endParaRPr lang="en-AU"/>
          </a:p>
        </p:txBody>
      </p:sp>
      <p:sp>
        <p:nvSpPr>
          <p:cNvPr id="8" name="Text Placeholder 6">
            <a:extLst>
              <a:ext uri="{FF2B5EF4-FFF2-40B4-BE49-F238E27FC236}">
                <a16:creationId xmlns:a16="http://schemas.microsoft.com/office/drawing/2014/main" id="{485A2A8B-F96E-6B6B-989D-41F1780F9217}"/>
              </a:ext>
            </a:extLst>
          </p:cNvPr>
          <p:cNvSpPr txBox="1">
            <a:spLocks/>
          </p:cNvSpPr>
          <p:nvPr/>
        </p:nvSpPr>
        <p:spPr>
          <a:xfrm>
            <a:off x="354000" y="1500350"/>
            <a:ext cx="11484000"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AU" sz="1800" b="1" dirty="0">
                <a:solidFill>
                  <a:srgbClr val="000000"/>
                </a:solidFill>
                <a:latin typeface="Arial"/>
                <a:cs typeface="Arial"/>
              </a:rPr>
              <a:t>Accepts/Accepting</a:t>
            </a:r>
            <a:r>
              <a:rPr lang="en-AU" sz="1800" dirty="0">
                <a:solidFill>
                  <a:srgbClr val="000000"/>
                </a:solidFill>
                <a:latin typeface="Arial"/>
                <a:cs typeface="Arial"/>
              </a:rPr>
              <a:t> – used when reflecting on experiences or ideas that you agree with or find valuable.</a:t>
            </a:r>
          </a:p>
          <a:p>
            <a:pPr marL="285750" indent="-285750" fontAlgn="base">
              <a:buFont typeface="Arial" panose="020B0604020202020204" pitchFamily="34" charset="0"/>
              <a:buChar char="•"/>
            </a:pPr>
            <a:r>
              <a:rPr lang="en-AU" sz="1800" b="1" dirty="0">
                <a:solidFill>
                  <a:srgbClr val="000000"/>
                </a:solidFill>
                <a:latin typeface="Arial"/>
                <a:cs typeface="Arial"/>
              </a:rPr>
              <a:t>Acknowledges/Acknowledging</a:t>
            </a:r>
            <a:r>
              <a:rPr lang="en-AU" sz="1800" dirty="0">
                <a:solidFill>
                  <a:srgbClr val="000000"/>
                </a:solidFill>
                <a:latin typeface="Arial"/>
                <a:cs typeface="Arial"/>
              </a:rPr>
              <a:t> – used to recognise and validate feelings, actions, or perspectives in your writing.</a:t>
            </a:r>
          </a:p>
          <a:p>
            <a:pPr marL="285750" indent="-285750" fontAlgn="base">
              <a:buFont typeface="Arial" panose="020B0604020202020204" pitchFamily="34" charset="0"/>
              <a:buChar char="•"/>
            </a:pPr>
            <a:r>
              <a:rPr lang="en-AU" sz="1800" b="1" dirty="0">
                <a:solidFill>
                  <a:srgbClr val="000000"/>
                </a:solidFill>
                <a:latin typeface="Arial"/>
                <a:cs typeface="Arial"/>
              </a:rPr>
              <a:t>Affirms/Affirming – </a:t>
            </a:r>
            <a:r>
              <a:rPr lang="en-AU" sz="1800" dirty="0">
                <a:solidFill>
                  <a:srgbClr val="000000"/>
                </a:solidFill>
                <a:latin typeface="Arial"/>
                <a:cs typeface="Arial"/>
              </a:rPr>
              <a:t>used to express support or confidence in a particular idea or experience.</a:t>
            </a:r>
          </a:p>
          <a:p>
            <a:pPr marL="285750" indent="-285750" fontAlgn="base">
              <a:buFont typeface="Arial" panose="020B0604020202020204" pitchFamily="34" charset="0"/>
              <a:buChar char="•"/>
            </a:pPr>
            <a:r>
              <a:rPr lang="en-AU" sz="1800" b="1" dirty="0">
                <a:solidFill>
                  <a:srgbClr val="000000"/>
                </a:solidFill>
                <a:latin typeface="Arial"/>
                <a:cs typeface="Arial"/>
              </a:rPr>
              <a:t>Celebrates/Celebrating</a:t>
            </a:r>
            <a:r>
              <a:rPr lang="en-AU" sz="1800" dirty="0">
                <a:solidFill>
                  <a:srgbClr val="000000"/>
                </a:solidFill>
                <a:latin typeface="Arial"/>
                <a:cs typeface="Arial"/>
              </a:rPr>
              <a:t> – used to highlight positive achievements or experiences that you value.</a:t>
            </a:r>
          </a:p>
          <a:p>
            <a:pPr marL="285750" indent="-285750" fontAlgn="base">
              <a:buFont typeface="Arial" panose="020B0604020202020204" pitchFamily="34" charset="0"/>
              <a:buChar char="•"/>
            </a:pPr>
            <a:r>
              <a:rPr lang="en-AU" sz="1800" b="1" dirty="0">
                <a:solidFill>
                  <a:srgbClr val="000000"/>
                </a:solidFill>
                <a:latin typeface="Arial"/>
                <a:cs typeface="Arial"/>
              </a:rPr>
              <a:t>Elevates/Elevating</a:t>
            </a:r>
            <a:r>
              <a:rPr lang="en-AU" sz="1800" dirty="0">
                <a:solidFill>
                  <a:srgbClr val="000000"/>
                </a:solidFill>
                <a:latin typeface="Arial"/>
                <a:cs typeface="Arial"/>
              </a:rPr>
              <a:t> – used to raise the importance of certain ideas or experiences in your reflection.</a:t>
            </a:r>
          </a:p>
          <a:p>
            <a:pPr marL="285750" indent="-285750" fontAlgn="base">
              <a:buFont typeface="Arial" panose="020B0604020202020204" pitchFamily="34" charset="0"/>
              <a:buChar char="•"/>
            </a:pPr>
            <a:r>
              <a:rPr lang="en-AU" sz="1800" b="1" dirty="0">
                <a:solidFill>
                  <a:srgbClr val="000000"/>
                </a:solidFill>
                <a:latin typeface="Arial"/>
                <a:cs typeface="Arial"/>
              </a:rPr>
              <a:t>Embraces/Embracing</a:t>
            </a:r>
            <a:r>
              <a:rPr lang="en-AU" sz="1800" dirty="0">
                <a:solidFill>
                  <a:srgbClr val="000000"/>
                </a:solidFill>
                <a:latin typeface="Arial"/>
                <a:cs typeface="Arial"/>
              </a:rPr>
              <a:t> – used to show acceptance and appreciation for new ideas or experiences.</a:t>
            </a:r>
          </a:p>
          <a:p>
            <a:pPr marL="285750" indent="-285750" fontAlgn="base">
              <a:buFont typeface="Arial" panose="020B0604020202020204" pitchFamily="34" charset="0"/>
              <a:buChar char="•"/>
            </a:pPr>
            <a:r>
              <a:rPr lang="en-AU" sz="1800" b="1" dirty="0">
                <a:solidFill>
                  <a:srgbClr val="000000"/>
                </a:solidFill>
                <a:latin typeface="Arial"/>
                <a:cs typeface="Arial"/>
              </a:rPr>
              <a:t>Honours/Honouring – </a:t>
            </a:r>
            <a:r>
              <a:rPr lang="en-AU" sz="1800" dirty="0">
                <a:solidFill>
                  <a:srgbClr val="000000"/>
                </a:solidFill>
                <a:latin typeface="Arial"/>
                <a:cs typeface="Arial"/>
              </a:rPr>
              <a:t>used to pay respect to significant experiences or individuals that have impacted you.</a:t>
            </a:r>
            <a:endParaRPr lang="en-AU" sz="1800" dirty="0">
              <a:solidFill>
                <a:srgbClr val="000000"/>
              </a:solidFill>
            </a:endParaRPr>
          </a:p>
          <a:p>
            <a:endParaRPr lang="en-AU" sz="2400" dirty="0"/>
          </a:p>
        </p:txBody>
      </p:sp>
      <p:sp>
        <p:nvSpPr>
          <p:cNvPr id="2" name="Slide Number Placeholder 1">
            <a:extLst>
              <a:ext uri="{FF2B5EF4-FFF2-40B4-BE49-F238E27FC236}">
                <a16:creationId xmlns:a16="http://schemas.microsoft.com/office/drawing/2014/main" id="{95F96349-28FE-2DD4-6522-B64C40D92A3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376186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888D1-81C2-98C1-24A2-126E3B4EB3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1CB5A1-F857-2B7E-5795-B05FDF8B0635}"/>
              </a:ext>
            </a:extLst>
          </p:cNvPr>
          <p:cNvSpPr>
            <a:spLocks noGrp="1"/>
          </p:cNvSpPr>
          <p:nvPr>
            <p:ph type="title"/>
          </p:nvPr>
        </p:nvSpPr>
        <p:spPr/>
        <p:txBody>
          <a:bodyPr/>
          <a:lstStyle/>
          <a:p>
            <a:r>
              <a:rPr lang="en-US" dirty="0"/>
              <a:t>Bank of evaluative verbs </a:t>
            </a:r>
            <a:r>
              <a:rPr lang="en-US" dirty="0">
                <a:solidFill>
                  <a:schemeClr val="bg1"/>
                </a:solidFill>
              </a:rPr>
              <a:t>(2)</a:t>
            </a:r>
            <a:endParaRPr lang="en-AU" dirty="0">
              <a:solidFill>
                <a:schemeClr val="bg1"/>
              </a:solidFill>
            </a:endParaRPr>
          </a:p>
        </p:txBody>
      </p:sp>
      <p:sp>
        <p:nvSpPr>
          <p:cNvPr id="4" name="Text Placeholder 3">
            <a:extLst>
              <a:ext uri="{FF2B5EF4-FFF2-40B4-BE49-F238E27FC236}">
                <a16:creationId xmlns:a16="http://schemas.microsoft.com/office/drawing/2014/main" id="{94C06DC5-4F97-3C02-7D4C-47EF4E219D43}"/>
              </a:ext>
            </a:extLst>
          </p:cNvPr>
          <p:cNvSpPr>
            <a:spLocks noGrp="1"/>
          </p:cNvSpPr>
          <p:nvPr>
            <p:ph type="body" sz="quarter" idx="18"/>
          </p:nvPr>
        </p:nvSpPr>
        <p:spPr/>
        <p:txBody>
          <a:bodyPr/>
          <a:lstStyle/>
          <a:p>
            <a:r>
              <a:rPr lang="en-US" dirty="0"/>
              <a:t>Positive evaluative language</a:t>
            </a:r>
            <a:endParaRPr lang="en-AU" dirty="0"/>
          </a:p>
        </p:txBody>
      </p:sp>
      <p:sp>
        <p:nvSpPr>
          <p:cNvPr id="11" name="Text Placeholder 6">
            <a:extLst>
              <a:ext uri="{FF2B5EF4-FFF2-40B4-BE49-F238E27FC236}">
                <a16:creationId xmlns:a16="http://schemas.microsoft.com/office/drawing/2014/main" id="{B5AEFD4D-2734-614B-50D1-20CEF5996EE6}"/>
              </a:ext>
            </a:extLst>
          </p:cNvPr>
          <p:cNvSpPr txBox="1">
            <a:spLocks/>
          </p:cNvSpPr>
          <p:nvPr/>
        </p:nvSpPr>
        <p:spPr>
          <a:xfrm>
            <a:off x="354000" y="1500350"/>
            <a:ext cx="11484000"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AU" sz="1800" b="1" dirty="0">
                <a:solidFill>
                  <a:srgbClr val="000000"/>
                </a:solidFill>
                <a:latin typeface="Arial"/>
                <a:cs typeface="Arial"/>
              </a:rPr>
              <a:t>Idealises/Idealising</a:t>
            </a:r>
            <a:r>
              <a:rPr lang="en-AU" sz="1800" dirty="0">
                <a:solidFill>
                  <a:srgbClr val="000000"/>
                </a:solidFill>
                <a:latin typeface="Arial"/>
                <a:cs typeface="Arial"/>
              </a:rPr>
              <a:t> – used to reflect on experiences or people in a way that emphasises their positive aspects.</a:t>
            </a:r>
          </a:p>
          <a:p>
            <a:pPr marL="285750" indent="-285750" fontAlgn="base">
              <a:buFont typeface="Arial" panose="020B0604020202020204" pitchFamily="34" charset="0"/>
              <a:buChar char="•"/>
            </a:pPr>
            <a:r>
              <a:rPr lang="en-AU" sz="1800" b="1" dirty="0">
                <a:solidFill>
                  <a:srgbClr val="000000"/>
                </a:solidFill>
                <a:latin typeface="Arial"/>
                <a:cs typeface="Arial"/>
              </a:rPr>
              <a:t>Modifies/Modifying</a:t>
            </a:r>
            <a:r>
              <a:rPr lang="en-AU" sz="1800" dirty="0">
                <a:solidFill>
                  <a:srgbClr val="000000"/>
                </a:solidFill>
                <a:latin typeface="Arial"/>
                <a:cs typeface="Arial"/>
              </a:rPr>
              <a:t> – used when discussing changes you’ve made to your thoughts or actions based on reflection.</a:t>
            </a:r>
          </a:p>
          <a:p>
            <a:pPr marL="285750" indent="-285750" fontAlgn="base">
              <a:buFont typeface="Arial" panose="020B0604020202020204" pitchFamily="34" charset="0"/>
              <a:buChar char="•"/>
            </a:pPr>
            <a:r>
              <a:rPr lang="en-AU" sz="1800" b="1" dirty="0">
                <a:solidFill>
                  <a:srgbClr val="000000"/>
                </a:solidFill>
                <a:latin typeface="Arial"/>
                <a:cs typeface="Arial"/>
              </a:rPr>
              <a:t>Reaffirms/Reaffirming</a:t>
            </a:r>
            <a:r>
              <a:rPr lang="en-AU" sz="1800" dirty="0">
                <a:solidFill>
                  <a:srgbClr val="000000"/>
                </a:solidFill>
                <a:latin typeface="Arial"/>
                <a:cs typeface="Arial"/>
              </a:rPr>
              <a:t> – used to strengthen your commitment to certain beliefs or values through reflection.</a:t>
            </a:r>
          </a:p>
          <a:p>
            <a:pPr marL="285750" indent="-285750" fontAlgn="base">
              <a:buFont typeface="Arial" panose="020B0604020202020204" pitchFamily="34" charset="0"/>
              <a:buChar char="•"/>
            </a:pPr>
            <a:r>
              <a:rPr lang="en-AU" sz="1800" b="1" dirty="0">
                <a:solidFill>
                  <a:srgbClr val="000000"/>
                </a:solidFill>
                <a:latin typeface="Arial"/>
                <a:cs typeface="Arial"/>
              </a:rPr>
              <a:t>Recognises/Recognising</a:t>
            </a:r>
            <a:r>
              <a:rPr lang="en-AU" sz="1800" dirty="0">
                <a:solidFill>
                  <a:srgbClr val="000000"/>
                </a:solidFill>
                <a:latin typeface="Arial"/>
                <a:cs typeface="Arial"/>
              </a:rPr>
              <a:t> – used to identify and appreciate important lessons or insights gained from experiences.</a:t>
            </a:r>
          </a:p>
          <a:p>
            <a:pPr marL="285750" indent="-285750" fontAlgn="base">
              <a:buFont typeface="Arial" panose="020B0604020202020204" pitchFamily="34" charset="0"/>
              <a:buChar char="•"/>
            </a:pPr>
            <a:r>
              <a:rPr lang="en-AU" sz="1800" b="1" dirty="0">
                <a:solidFill>
                  <a:srgbClr val="000000"/>
                </a:solidFill>
                <a:latin typeface="Arial"/>
                <a:cs typeface="Arial"/>
              </a:rPr>
              <a:t>Welcomes/Welcoming</a:t>
            </a:r>
            <a:r>
              <a:rPr lang="en-AU" sz="1800" dirty="0">
                <a:solidFill>
                  <a:srgbClr val="000000"/>
                </a:solidFill>
                <a:latin typeface="Arial"/>
                <a:cs typeface="Arial"/>
              </a:rPr>
              <a:t> – used to express openness to new ideas or experiences in your reflective writing.</a:t>
            </a:r>
          </a:p>
        </p:txBody>
      </p:sp>
      <p:sp>
        <p:nvSpPr>
          <p:cNvPr id="2" name="Slide Number Placeholder 1">
            <a:extLst>
              <a:ext uri="{FF2B5EF4-FFF2-40B4-BE49-F238E27FC236}">
                <a16:creationId xmlns:a16="http://schemas.microsoft.com/office/drawing/2014/main" id="{D00A4916-AED7-083D-48B8-504225C4B3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275096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273CC-AA7A-6339-EF90-F2B4287286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48B9F2B-3A63-BA05-C085-495FCA1E8957}"/>
              </a:ext>
            </a:extLst>
          </p:cNvPr>
          <p:cNvSpPr>
            <a:spLocks noGrp="1"/>
          </p:cNvSpPr>
          <p:nvPr>
            <p:ph type="title"/>
          </p:nvPr>
        </p:nvSpPr>
        <p:spPr/>
        <p:txBody>
          <a:bodyPr/>
          <a:lstStyle/>
          <a:p>
            <a:r>
              <a:rPr lang="en-US" dirty="0"/>
              <a:t>Bank of evaluative verbs </a:t>
            </a:r>
            <a:r>
              <a:rPr lang="en-US" dirty="0">
                <a:solidFill>
                  <a:schemeClr val="bg1"/>
                </a:solidFill>
              </a:rPr>
              <a:t>(3)</a:t>
            </a:r>
            <a:endParaRPr lang="en-AU" dirty="0">
              <a:solidFill>
                <a:schemeClr val="bg1"/>
              </a:solidFill>
            </a:endParaRPr>
          </a:p>
        </p:txBody>
      </p:sp>
      <p:sp>
        <p:nvSpPr>
          <p:cNvPr id="4" name="Text Placeholder 3">
            <a:extLst>
              <a:ext uri="{FF2B5EF4-FFF2-40B4-BE49-F238E27FC236}">
                <a16:creationId xmlns:a16="http://schemas.microsoft.com/office/drawing/2014/main" id="{BBE53CB0-AB03-CF59-45DD-F5D44AB8E4CC}"/>
              </a:ext>
            </a:extLst>
          </p:cNvPr>
          <p:cNvSpPr>
            <a:spLocks noGrp="1"/>
          </p:cNvSpPr>
          <p:nvPr>
            <p:ph type="body" sz="quarter" idx="18"/>
          </p:nvPr>
        </p:nvSpPr>
        <p:spPr/>
        <p:txBody>
          <a:bodyPr/>
          <a:lstStyle/>
          <a:p>
            <a:r>
              <a:rPr lang="en-US" dirty="0"/>
              <a:t>Negative evaluative language</a:t>
            </a:r>
            <a:endParaRPr lang="en-AU" dirty="0"/>
          </a:p>
        </p:txBody>
      </p:sp>
      <p:sp>
        <p:nvSpPr>
          <p:cNvPr id="6" name="TextBox 5">
            <a:extLst>
              <a:ext uri="{FF2B5EF4-FFF2-40B4-BE49-F238E27FC236}">
                <a16:creationId xmlns:a16="http://schemas.microsoft.com/office/drawing/2014/main" id="{45AA6371-7FD4-660A-3254-840C357CBD6C}"/>
              </a:ext>
            </a:extLst>
          </p:cNvPr>
          <p:cNvSpPr txBox="1"/>
          <p:nvPr/>
        </p:nvSpPr>
        <p:spPr>
          <a:xfrm>
            <a:off x="348000" y="1369454"/>
            <a:ext cx="11365029" cy="5145255"/>
          </a:xfrm>
          <a:prstGeom prst="rect">
            <a:avLst/>
          </a:prstGeom>
          <a:noFill/>
        </p:spPr>
        <p:txBody>
          <a:bodyPr wrap="square">
            <a:spAutoFit/>
          </a:bodyPr>
          <a:lstStyle/>
          <a:p>
            <a:pPr marL="285750" indent="-285750" algn="l" fontAlgn="base">
              <a:lnSpc>
                <a:spcPct val="150000"/>
              </a:lnSpc>
              <a:buFont typeface="Arial" panose="020B0604020202020204" pitchFamily="34" charset="0"/>
              <a:buChar char="•"/>
            </a:pPr>
            <a:r>
              <a:rPr lang="en-AU" sz="1700" b="1" i="0" dirty="0">
                <a:solidFill>
                  <a:srgbClr val="000000"/>
                </a:solidFill>
                <a:effectLst/>
              </a:rPr>
              <a:t>Alters/Altering – </a:t>
            </a:r>
            <a:r>
              <a:rPr lang="en-AU" sz="1700" i="0" dirty="0">
                <a:solidFill>
                  <a:srgbClr val="000000"/>
                </a:solidFill>
                <a:effectLst/>
              </a:rPr>
              <a:t>used when discussing changes that may have negatively impacted your original thoughts or experiences.</a:t>
            </a:r>
          </a:p>
          <a:p>
            <a:pPr marL="285750" indent="-285750" algn="l" fontAlgn="base">
              <a:lnSpc>
                <a:spcPct val="150000"/>
              </a:lnSpc>
              <a:buFont typeface="Arial" panose="020B0604020202020204" pitchFamily="34" charset="0"/>
              <a:buChar char="•"/>
            </a:pPr>
            <a:r>
              <a:rPr lang="en-AU" sz="1700" b="1" i="0" dirty="0">
                <a:solidFill>
                  <a:srgbClr val="000000"/>
                </a:solidFill>
                <a:effectLst/>
              </a:rPr>
              <a:t>Challenges/Challenging – </a:t>
            </a:r>
            <a:r>
              <a:rPr lang="en-AU" sz="1700" i="0" dirty="0">
                <a:solidFill>
                  <a:srgbClr val="000000"/>
                </a:solidFill>
                <a:effectLst/>
              </a:rPr>
              <a:t>used to question existing beliefs or practices that you find problematic.</a:t>
            </a:r>
          </a:p>
          <a:p>
            <a:pPr marL="285750" indent="-285750" algn="l" fontAlgn="base">
              <a:lnSpc>
                <a:spcPct val="150000"/>
              </a:lnSpc>
              <a:buFont typeface="Arial" panose="020B0604020202020204" pitchFamily="34" charset="0"/>
              <a:buChar char="•"/>
            </a:pPr>
            <a:r>
              <a:rPr lang="en-AU" sz="1700" b="1" i="0" dirty="0">
                <a:solidFill>
                  <a:srgbClr val="000000"/>
                </a:solidFill>
                <a:effectLst/>
              </a:rPr>
              <a:t>Corrupts/Corrupting – </a:t>
            </a:r>
            <a:r>
              <a:rPr lang="en-AU" sz="1700" i="0" dirty="0">
                <a:solidFill>
                  <a:srgbClr val="000000"/>
                </a:solidFill>
                <a:effectLst/>
              </a:rPr>
              <a:t>used to describe how certain influences have negatively affected your values or experiences.</a:t>
            </a:r>
          </a:p>
          <a:p>
            <a:pPr marL="285750" indent="-285750" algn="l" fontAlgn="base">
              <a:lnSpc>
                <a:spcPct val="150000"/>
              </a:lnSpc>
              <a:buFont typeface="Arial" panose="020B0604020202020204" pitchFamily="34" charset="0"/>
              <a:buChar char="•"/>
            </a:pPr>
            <a:r>
              <a:rPr lang="en-AU" sz="1700" b="1" i="0" dirty="0">
                <a:solidFill>
                  <a:srgbClr val="000000"/>
                </a:solidFill>
                <a:effectLst/>
              </a:rPr>
              <a:t>Criticises/Criticising – </a:t>
            </a:r>
            <a:r>
              <a:rPr lang="en-AU" sz="1700" i="0" dirty="0">
                <a:solidFill>
                  <a:srgbClr val="000000"/>
                </a:solidFill>
                <a:effectLst/>
              </a:rPr>
              <a:t>used when reflecting on flaws or shortcomings in your own actions or those of others.</a:t>
            </a:r>
          </a:p>
          <a:p>
            <a:pPr marL="285750" indent="-285750" algn="l" fontAlgn="base">
              <a:lnSpc>
                <a:spcPct val="150000"/>
              </a:lnSpc>
              <a:buFont typeface="Arial" panose="020B0604020202020204" pitchFamily="34" charset="0"/>
              <a:buChar char="•"/>
            </a:pPr>
            <a:r>
              <a:rPr lang="en-AU" sz="1700" b="1" i="0" dirty="0">
                <a:solidFill>
                  <a:srgbClr val="000000"/>
                </a:solidFill>
                <a:effectLst/>
              </a:rPr>
              <a:t>Disputes/Disputing – </a:t>
            </a:r>
            <a:r>
              <a:rPr lang="en-AU" sz="1700" i="0" dirty="0">
                <a:solidFill>
                  <a:srgbClr val="000000"/>
                </a:solidFill>
                <a:effectLst/>
              </a:rPr>
              <a:t>used to argue against ideas or beliefs that you no longer agree with.</a:t>
            </a:r>
          </a:p>
          <a:p>
            <a:pPr marL="285750" indent="-285750" algn="l" fontAlgn="base">
              <a:lnSpc>
                <a:spcPct val="150000"/>
              </a:lnSpc>
              <a:buFont typeface="Arial" panose="020B0604020202020204" pitchFamily="34" charset="0"/>
              <a:buChar char="•"/>
            </a:pPr>
            <a:r>
              <a:rPr lang="en-AU" sz="1700" b="1" i="0" dirty="0">
                <a:solidFill>
                  <a:srgbClr val="000000"/>
                </a:solidFill>
                <a:effectLst/>
              </a:rPr>
              <a:t>Exposes/Exposing – </a:t>
            </a:r>
            <a:r>
              <a:rPr lang="en-AU" sz="1700" dirty="0">
                <a:solidFill>
                  <a:srgbClr val="000000"/>
                </a:solidFill>
              </a:rPr>
              <a:t>u</a:t>
            </a:r>
            <a:r>
              <a:rPr lang="en-AU" sz="1700" i="0" dirty="0">
                <a:solidFill>
                  <a:srgbClr val="000000"/>
                </a:solidFill>
                <a:effectLst/>
              </a:rPr>
              <a:t>sed to reveal negative truths about experiences or ideas that were previously hidden.</a:t>
            </a:r>
          </a:p>
          <a:p>
            <a:pPr marL="285750" indent="-285750" algn="l" fontAlgn="base">
              <a:lnSpc>
                <a:spcPct val="150000"/>
              </a:lnSpc>
              <a:buFont typeface="Arial" panose="020B0604020202020204" pitchFamily="34" charset="0"/>
              <a:buChar char="•"/>
            </a:pPr>
            <a:r>
              <a:rPr lang="en-AU" sz="1700" b="1" i="0" dirty="0">
                <a:solidFill>
                  <a:srgbClr val="000000"/>
                </a:solidFill>
                <a:effectLst/>
              </a:rPr>
              <a:t>Queries/Querying – </a:t>
            </a:r>
            <a:r>
              <a:rPr lang="en-AU" sz="1700" i="0" dirty="0">
                <a:solidFill>
                  <a:srgbClr val="000000"/>
                </a:solidFill>
                <a:effectLst/>
              </a:rPr>
              <a:t>used to express doubt or uncertainty about certain ideas or experiences.</a:t>
            </a:r>
          </a:p>
          <a:p>
            <a:pPr marL="285750" indent="-285750" algn="l" fontAlgn="base">
              <a:lnSpc>
                <a:spcPct val="150000"/>
              </a:lnSpc>
              <a:buFont typeface="Arial" panose="020B0604020202020204" pitchFamily="34" charset="0"/>
              <a:buChar char="•"/>
            </a:pPr>
            <a:r>
              <a:rPr lang="en-AU" sz="1700" b="1" i="0" dirty="0">
                <a:solidFill>
                  <a:srgbClr val="000000"/>
                </a:solidFill>
                <a:effectLst/>
              </a:rPr>
              <a:t>Questions/Questioning – </a:t>
            </a:r>
            <a:r>
              <a:rPr lang="en-AU" sz="1700" dirty="0">
                <a:solidFill>
                  <a:srgbClr val="000000"/>
                </a:solidFill>
              </a:rPr>
              <a:t>u</a:t>
            </a:r>
            <a:r>
              <a:rPr lang="en-AU" sz="1700" i="0" dirty="0">
                <a:solidFill>
                  <a:srgbClr val="000000"/>
                </a:solidFill>
                <a:effectLst/>
              </a:rPr>
              <a:t>sed when critically examining beliefs or experiences that need further exploration.</a:t>
            </a:r>
          </a:p>
          <a:p>
            <a:pPr marL="285750" indent="-285750" algn="l" fontAlgn="base">
              <a:lnSpc>
                <a:spcPct val="150000"/>
              </a:lnSpc>
              <a:buFont typeface="Arial" panose="020B0604020202020204" pitchFamily="34" charset="0"/>
              <a:buChar char="•"/>
            </a:pPr>
            <a:r>
              <a:rPr lang="en-AU" sz="1700" b="1" i="0" dirty="0">
                <a:solidFill>
                  <a:srgbClr val="000000"/>
                </a:solidFill>
                <a:effectLst/>
              </a:rPr>
              <a:t>Refutes/Refuting – </a:t>
            </a:r>
            <a:r>
              <a:rPr lang="en-AU" sz="1700" i="0" dirty="0">
                <a:solidFill>
                  <a:srgbClr val="000000"/>
                </a:solidFill>
                <a:effectLst/>
              </a:rPr>
              <a:t>used to reject or disprove ideas or beliefs that you no longer support.</a:t>
            </a:r>
          </a:p>
          <a:p>
            <a:pPr marL="285750" indent="-285750" algn="l" fontAlgn="base">
              <a:lnSpc>
                <a:spcPct val="150000"/>
              </a:lnSpc>
              <a:buFont typeface="Arial" panose="020B0604020202020204" pitchFamily="34" charset="0"/>
              <a:buChar char="•"/>
            </a:pPr>
            <a:r>
              <a:rPr lang="en-AU" sz="1700" b="1" i="0" dirty="0">
                <a:solidFill>
                  <a:srgbClr val="000000"/>
                </a:solidFill>
                <a:effectLst/>
              </a:rPr>
              <a:t>Undermines/Undermining –</a:t>
            </a:r>
            <a:r>
              <a:rPr lang="en-AU" sz="1700" i="0" dirty="0">
                <a:solidFill>
                  <a:srgbClr val="000000"/>
                </a:solidFill>
                <a:effectLst/>
              </a:rPr>
              <a:t> </a:t>
            </a:r>
            <a:r>
              <a:rPr lang="en-AU" sz="1700" dirty="0">
                <a:solidFill>
                  <a:srgbClr val="000000"/>
                </a:solidFill>
              </a:rPr>
              <a:t>u</a:t>
            </a:r>
            <a:r>
              <a:rPr lang="en-AU" sz="1700" i="0" dirty="0">
                <a:solidFill>
                  <a:srgbClr val="000000"/>
                </a:solidFill>
                <a:effectLst/>
              </a:rPr>
              <a:t>sed to discuss how certain experiences or beliefs have weakened your confidence or understanding.</a:t>
            </a:r>
            <a:endParaRPr lang="en-AU" sz="1700" dirty="0"/>
          </a:p>
        </p:txBody>
      </p:sp>
      <p:sp>
        <p:nvSpPr>
          <p:cNvPr id="2" name="Slide Number Placeholder 1">
            <a:extLst>
              <a:ext uri="{FF2B5EF4-FFF2-40B4-BE49-F238E27FC236}">
                <a16:creationId xmlns:a16="http://schemas.microsoft.com/office/drawing/2014/main" id="{685C3C2A-91BC-1667-2052-3771C482D33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50058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t>Phase 2 – Reflective writing</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t>Stage 6 Standard –11.1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4"/>
          </p:nvPr>
        </p:nvSpPr>
        <p:spPr>
          <a:xfrm>
            <a:off x="540001" y="5327998"/>
            <a:ext cx="5738880" cy="792000"/>
          </a:xfrm>
        </p:spPr>
        <p:txBody>
          <a:bodyPr vert="horz" lIns="0" tIns="0" rIns="0" bIns="0" rtlCol="0" anchor="t">
            <a:noAutofit/>
          </a:bodyPr>
          <a:lstStyle/>
          <a:p>
            <a:r>
              <a:rPr lang="en-AU" b="1" dirty="0"/>
              <a:t>‘Reading to write: Transition to English Standard’ – Year 11, Term 1</a:t>
            </a:r>
          </a:p>
        </p:txBody>
      </p:sp>
      <p:pic>
        <p:nvPicPr>
          <p:cNvPr id="7" name="Picture Placeholder 4">
            <a:extLst>
              <a:ext uri="{FF2B5EF4-FFF2-40B4-BE49-F238E27FC236}">
                <a16:creationId xmlns:a16="http://schemas.microsoft.com/office/drawing/2014/main" id="{37F41F87-40B7-23DE-6046-3E799A8A7715}"/>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l="25386" r="25386"/>
          <a:stretch/>
        </p:blipFill>
        <p:spPr>
          <a:prstGeom prst="rect">
            <a:avLst/>
          </a:prstGeom>
        </p:spPr>
      </p:pic>
      <p:sp>
        <p:nvSpPr>
          <p:cNvPr id="8" name="TextBox 7">
            <a:extLst>
              <a:ext uri="{FF2B5EF4-FFF2-40B4-BE49-F238E27FC236}">
                <a16:creationId xmlns:a16="http://schemas.microsoft.com/office/drawing/2014/main" id="{7EEEFA1E-EF3F-AA95-1ED5-01B575D39983}"/>
              </a:ext>
              <a:ext uri="{C183D7F6-B498-43B3-948B-1728B52AA6E4}">
                <adec:decorative xmlns:adec="http://schemas.microsoft.com/office/drawing/2017/decorative" val="1"/>
              </a:ext>
            </a:extLst>
          </p:cNvPr>
          <p:cNvSpPr txBox="1"/>
          <p:nvPr/>
        </p:nvSpPr>
        <p:spPr>
          <a:xfrm>
            <a:off x="7683501" y="6235700"/>
            <a:ext cx="4318000" cy="393700"/>
          </a:xfrm>
          <a:prstGeom prst="rect">
            <a:avLst/>
          </a:prstGeom>
          <a:solidFill>
            <a:schemeClr val="bg1"/>
          </a:solidFill>
        </p:spPr>
        <p:txBody>
          <a:bodyPr wrap="square" anchor="ctr" anchorCtr="0">
            <a:noAutofit/>
          </a:bodyPr>
          <a:lstStyle/>
          <a:p>
            <a:pPr algn="ctr"/>
            <a:r>
              <a:rPr lang="en-AU" sz="1200" b="0" i="0" u="sng" strike="noStrike" dirty="0">
                <a:solidFill>
                  <a:schemeClr val="accent2"/>
                </a:solidFill>
                <a:effectLst/>
                <a:hlinkClick r:id="rId4"/>
              </a:rPr>
              <a:t>Taking notes with a pencil </a:t>
            </a:r>
            <a:r>
              <a:rPr lang="en-AU" sz="1200" b="0" i="0" u="none" strike="noStrike" dirty="0">
                <a:effectLst/>
              </a:rPr>
              <a:t>by Thought </a:t>
            </a:r>
            <a:r>
              <a:rPr lang="en-AU" sz="1200" b="0" i="0" u="none" strike="noStrike" dirty="0" err="1">
                <a:effectLst/>
              </a:rPr>
              <a:t>Catalog</a:t>
            </a:r>
            <a:r>
              <a:rPr lang="en-AU" sz="1200" b="0" i="0" u="none" strike="noStrike" dirty="0">
                <a:effectLst/>
              </a:rPr>
              <a:t> on </a:t>
            </a:r>
            <a:r>
              <a:rPr lang="en-AU" sz="1200" b="0" i="0" dirty="0">
                <a:solidFill>
                  <a:srgbClr val="767676"/>
                </a:solidFill>
                <a:effectLst/>
                <a:hlinkClick r:id="rId5"/>
              </a:rPr>
              <a:t>Unsplash</a:t>
            </a:r>
            <a:endParaRPr lang="en-AU" sz="1200" b="0" i="0" u="none" strike="noStrike" dirty="0">
              <a:solidFill>
                <a:schemeClr val="bg1"/>
              </a:solidFill>
              <a:effectLst/>
            </a:endParaRPr>
          </a:p>
        </p:txBody>
      </p:sp>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F84BCF-1804-D72F-DB9D-2B608D9CD16D}"/>
              </a:ext>
            </a:extLst>
          </p:cNvPr>
          <p:cNvSpPr>
            <a:spLocks noGrp="1"/>
          </p:cNvSpPr>
          <p:nvPr>
            <p:ph type="title"/>
          </p:nvPr>
        </p:nvSpPr>
        <p:spPr/>
        <p:txBody>
          <a:bodyPr/>
          <a:lstStyle/>
          <a:p>
            <a:r>
              <a:rPr lang="en-US" dirty="0"/>
              <a:t>Bank of evaluative adverbs</a:t>
            </a:r>
            <a:endParaRPr lang="en-AU" dirty="0"/>
          </a:p>
        </p:txBody>
      </p:sp>
      <p:sp>
        <p:nvSpPr>
          <p:cNvPr id="4" name="Text Placeholder 3">
            <a:extLst>
              <a:ext uri="{FF2B5EF4-FFF2-40B4-BE49-F238E27FC236}">
                <a16:creationId xmlns:a16="http://schemas.microsoft.com/office/drawing/2014/main" id="{159A0130-8E08-4A7A-C0D4-D4EC9C827184}"/>
              </a:ext>
            </a:extLst>
          </p:cNvPr>
          <p:cNvSpPr>
            <a:spLocks noGrp="1"/>
          </p:cNvSpPr>
          <p:nvPr>
            <p:ph type="body" sz="quarter" idx="18"/>
          </p:nvPr>
        </p:nvSpPr>
        <p:spPr/>
        <p:txBody>
          <a:bodyPr/>
          <a:lstStyle/>
          <a:p>
            <a:r>
              <a:rPr lang="en-US" dirty="0"/>
              <a:t>Using evaluative language</a:t>
            </a:r>
            <a:endParaRPr lang="en-AU" dirty="0"/>
          </a:p>
        </p:txBody>
      </p:sp>
      <p:sp>
        <p:nvSpPr>
          <p:cNvPr id="8" name="Text Placeholder 4">
            <a:extLst>
              <a:ext uri="{FF2B5EF4-FFF2-40B4-BE49-F238E27FC236}">
                <a16:creationId xmlns:a16="http://schemas.microsoft.com/office/drawing/2014/main" id="{24C4C2E3-1332-F7AA-9E7C-4970DC6F7C3F}"/>
              </a:ext>
            </a:extLst>
          </p:cNvPr>
          <p:cNvSpPr txBox="1">
            <a:spLocks/>
          </p:cNvSpPr>
          <p:nvPr/>
        </p:nvSpPr>
        <p:spPr>
          <a:xfrm>
            <a:off x="360000" y="1567087"/>
            <a:ext cx="11484000" cy="3941348"/>
          </a:xfrm>
          <a:prstGeom prst="rect">
            <a:avLst/>
          </a:prstGeom>
        </p:spPr>
        <p:txBody>
          <a:bodyPr numCol="3">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600"/>
              </a:spcAft>
              <a:buFont typeface="Arial" panose="020B0604020202020204" pitchFamily="34" charset="0"/>
              <a:buChar char="•"/>
            </a:pPr>
            <a:r>
              <a:rPr lang="en-US" sz="1800" dirty="0"/>
              <a:t>astutely</a:t>
            </a:r>
          </a:p>
          <a:p>
            <a:pPr marL="342900" indent="-342900">
              <a:spcAft>
                <a:spcPts val="600"/>
              </a:spcAft>
              <a:buFont typeface="Arial" panose="020B0604020202020204" pitchFamily="34" charset="0"/>
              <a:buChar char="•"/>
            </a:pPr>
            <a:r>
              <a:rPr lang="en-US" sz="1800" dirty="0"/>
              <a:t>carefully</a:t>
            </a:r>
          </a:p>
          <a:p>
            <a:pPr marL="342900" indent="-342900">
              <a:spcAft>
                <a:spcPts val="600"/>
              </a:spcAft>
              <a:buFont typeface="Arial" panose="020B0604020202020204" pitchFamily="34" charset="0"/>
              <a:buChar char="•"/>
            </a:pPr>
            <a:r>
              <a:rPr lang="en-US" sz="1800" dirty="0"/>
              <a:t>certainly</a:t>
            </a:r>
          </a:p>
          <a:p>
            <a:pPr marL="342900" indent="-342900">
              <a:spcAft>
                <a:spcPts val="600"/>
              </a:spcAft>
              <a:buFont typeface="Arial" panose="020B0604020202020204" pitchFamily="34" charset="0"/>
              <a:buChar char="•"/>
            </a:pPr>
            <a:r>
              <a:rPr lang="en-US" sz="1800" dirty="0"/>
              <a:t>clearly</a:t>
            </a:r>
          </a:p>
          <a:p>
            <a:pPr marL="342900" indent="-342900">
              <a:spcAft>
                <a:spcPts val="600"/>
              </a:spcAft>
              <a:buFont typeface="Arial" panose="020B0604020202020204" pitchFamily="34" charset="0"/>
              <a:buChar char="•"/>
            </a:pPr>
            <a:r>
              <a:rPr lang="en-US" sz="1800" dirty="0"/>
              <a:t>cleverly</a:t>
            </a:r>
          </a:p>
          <a:p>
            <a:pPr marL="342900" indent="-342900">
              <a:spcAft>
                <a:spcPts val="600"/>
              </a:spcAft>
              <a:buFont typeface="Arial" panose="020B0604020202020204" pitchFamily="34" charset="0"/>
              <a:buChar char="•"/>
            </a:pPr>
            <a:r>
              <a:rPr lang="en-US" sz="1800" dirty="0"/>
              <a:t>convincingly</a:t>
            </a:r>
          </a:p>
          <a:p>
            <a:pPr marL="342900" indent="-342900">
              <a:spcAft>
                <a:spcPts val="600"/>
              </a:spcAft>
              <a:buFont typeface="Arial" panose="020B0604020202020204" pitchFamily="34" charset="0"/>
              <a:buChar char="•"/>
            </a:pPr>
            <a:r>
              <a:rPr lang="en-US" sz="1800" dirty="0"/>
              <a:t>correctly</a:t>
            </a:r>
          </a:p>
          <a:p>
            <a:pPr marL="342900" indent="-342900">
              <a:spcAft>
                <a:spcPts val="600"/>
              </a:spcAft>
              <a:buFont typeface="Arial" panose="020B0604020202020204" pitchFamily="34" charset="0"/>
              <a:buChar char="•"/>
            </a:pPr>
            <a:r>
              <a:rPr lang="en-US" sz="1800" dirty="0"/>
              <a:t>definitely</a:t>
            </a:r>
          </a:p>
          <a:p>
            <a:pPr marL="342900" indent="-342900">
              <a:spcAft>
                <a:spcPts val="600"/>
              </a:spcAft>
              <a:buFont typeface="Arial" panose="020B0604020202020204" pitchFamily="34" charset="0"/>
              <a:buChar char="•"/>
            </a:pPr>
            <a:r>
              <a:rPr lang="en-US" sz="1800" dirty="0"/>
              <a:t>effectively</a:t>
            </a:r>
          </a:p>
          <a:p>
            <a:pPr marL="342900" indent="-342900">
              <a:spcAft>
                <a:spcPts val="600"/>
              </a:spcAft>
              <a:buFont typeface="Arial" panose="020B0604020202020204" pitchFamily="34" charset="0"/>
              <a:buChar char="•"/>
            </a:pPr>
            <a:r>
              <a:rPr lang="en-US" sz="1800" dirty="0"/>
              <a:t>generally</a:t>
            </a:r>
          </a:p>
          <a:p>
            <a:pPr marL="342900" indent="-342900">
              <a:spcAft>
                <a:spcPts val="600"/>
              </a:spcAft>
              <a:buFont typeface="Arial" panose="020B0604020202020204" pitchFamily="34" charset="0"/>
              <a:buChar char="•"/>
            </a:pPr>
            <a:r>
              <a:rPr lang="en-US" sz="1800" dirty="0"/>
              <a:t>honestly</a:t>
            </a:r>
          </a:p>
          <a:p>
            <a:pPr marL="342900" indent="-342900">
              <a:spcAft>
                <a:spcPts val="600"/>
              </a:spcAft>
              <a:buFont typeface="Arial" panose="020B0604020202020204" pitchFamily="34" charset="0"/>
              <a:buChar char="•"/>
            </a:pPr>
            <a:r>
              <a:rPr lang="en-US" sz="1800" dirty="0"/>
              <a:t>increasingly</a:t>
            </a:r>
          </a:p>
          <a:p>
            <a:pPr marL="342900" indent="-342900">
              <a:spcAft>
                <a:spcPts val="600"/>
              </a:spcAft>
              <a:buFont typeface="Arial" panose="020B0604020202020204" pitchFamily="34" charset="0"/>
              <a:buChar char="•"/>
            </a:pPr>
            <a:r>
              <a:rPr lang="en-US" sz="1800" dirty="0"/>
              <a:t>intelligently</a:t>
            </a:r>
          </a:p>
          <a:p>
            <a:pPr marL="342900" indent="-342900">
              <a:spcAft>
                <a:spcPts val="600"/>
              </a:spcAft>
              <a:buFont typeface="Arial" panose="020B0604020202020204" pitchFamily="34" charset="0"/>
              <a:buChar char="•"/>
            </a:pPr>
            <a:r>
              <a:rPr lang="en-US" sz="1800" dirty="0"/>
              <a:t>interestingly</a:t>
            </a:r>
          </a:p>
          <a:p>
            <a:pPr marL="342900" indent="-342900">
              <a:spcAft>
                <a:spcPts val="600"/>
              </a:spcAft>
              <a:buFont typeface="Arial" panose="020B0604020202020204" pitchFamily="34" charset="0"/>
              <a:buChar char="•"/>
            </a:pPr>
            <a:r>
              <a:rPr lang="en-US" sz="1800" dirty="0"/>
              <a:t>likely</a:t>
            </a:r>
          </a:p>
          <a:p>
            <a:pPr marL="342900" indent="-342900">
              <a:spcAft>
                <a:spcPts val="600"/>
              </a:spcAft>
              <a:buFont typeface="Arial" panose="020B0604020202020204" pitchFamily="34" charset="0"/>
              <a:buChar char="•"/>
            </a:pPr>
            <a:r>
              <a:rPr lang="en-US" sz="1800" dirty="0"/>
              <a:t>obviously</a:t>
            </a:r>
          </a:p>
          <a:p>
            <a:pPr marL="342900" indent="-342900">
              <a:spcAft>
                <a:spcPts val="600"/>
              </a:spcAft>
              <a:buFont typeface="Arial" panose="020B0604020202020204" pitchFamily="34" charset="0"/>
              <a:buChar char="•"/>
            </a:pPr>
            <a:r>
              <a:rPr lang="en-US" sz="1800" dirty="0"/>
              <a:t>positively</a:t>
            </a:r>
          </a:p>
          <a:p>
            <a:pPr marL="342900" indent="-342900">
              <a:spcAft>
                <a:spcPts val="600"/>
              </a:spcAft>
              <a:buFont typeface="Arial" panose="020B0604020202020204" pitchFamily="34" charset="0"/>
              <a:buChar char="•"/>
            </a:pPr>
            <a:r>
              <a:rPr lang="en-US" sz="1800" dirty="0"/>
              <a:t>rightly</a:t>
            </a:r>
          </a:p>
          <a:p>
            <a:pPr marL="342900" indent="-342900">
              <a:spcAft>
                <a:spcPts val="600"/>
              </a:spcAft>
              <a:buFont typeface="Arial" panose="020B0604020202020204" pitchFamily="34" charset="0"/>
              <a:buChar char="•"/>
            </a:pPr>
            <a:r>
              <a:rPr lang="en-US" sz="1800" dirty="0"/>
              <a:t>surprisingly</a:t>
            </a:r>
          </a:p>
          <a:p>
            <a:pPr marL="342900" indent="-342900">
              <a:spcAft>
                <a:spcPts val="600"/>
              </a:spcAft>
              <a:buFont typeface="Arial" panose="020B0604020202020204" pitchFamily="34" charset="0"/>
              <a:buChar char="•"/>
            </a:pPr>
            <a:r>
              <a:rPr lang="en-US" sz="1800" dirty="0"/>
              <a:t>thoughtfully</a:t>
            </a:r>
          </a:p>
          <a:p>
            <a:pPr marL="342900" indent="-342900">
              <a:spcAft>
                <a:spcPts val="600"/>
              </a:spcAft>
              <a:buFont typeface="Arial" panose="020B0604020202020204" pitchFamily="34" charset="0"/>
              <a:buChar char="•"/>
            </a:pPr>
            <a:r>
              <a:rPr lang="en-US" sz="1800" dirty="0"/>
              <a:t>truthfully</a:t>
            </a:r>
          </a:p>
          <a:p>
            <a:pPr marL="342900" indent="-342900">
              <a:spcAft>
                <a:spcPts val="600"/>
              </a:spcAft>
              <a:buFont typeface="Arial" panose="020B0604020202020204" pitchFamily="34" charset="0"/>
              <a:buChar char="•"/>
            </a:pPr>
            <a:r>
              <a:rPr lang="en-US" sz="1800" dirty="0"/>
              <a:t>ultimately</a:t>
            </a:r>
          </a:p>
          <a:p>
            <a:pPr marL="342900" indent="-342900">
              <a:spcAft>
                <a:spcPts val="600"/>
              </a:spcAft>
              <a:buFont typeface="Arial" panose="020B0604020202020204" pitchFamily="34" charset="0"/>
              <a:buChar char="•"/>
            </a:pPr>
            <a:r>
              <a:rPr lang="en-US" sz="1800" dirty="0"/>
              <a:t>undoubtedly </a:t>
            </a:r>
          </a:p>
          <a:p>
            <a:pPr marL="342900" indent="-342900">
              <a:spcAft>
                <a:spcPts val="600"/>
              </a:spcAft>
              <a:buFont typeface="Arial" panose="020B0604020202020204" pitchFamily="34" charset="0"/>
              <a:buChar char="•"/>
            </a:pPr>
            <a:r>
              <a:rPr lang="en-US" sz="1800" dirty="0"/>
              <a:t>vividly</a:t>
            </a:r>
          </a:p>
        </p:txBody>
      </p:sp>
      <p:sp>
        <p:nvSpPr>
          <p:cNvPr id="2" name="Slide Number Placeholder 1">
            <a:extLst>
              <a:ext uri="{FF2B5EF4-FFF2-40B4-BE49-F238E27FC236}">
                <a16:creationId xmlns:a16="http://schemas.microsoft.com/office/drawing/2014/main" id="{8C7E7CAF-E348-A3BF-2B1B-51783AB2AE0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428308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848F1-6153-0A00-FBC7-432B2A99CD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CBC0B6-EE31-2D5F-AD6E-F66B92943D3A}"/>
              </a:ext>
            </a:extLst>
          </p:cNvPr>
          <p:cNvSpPr>
            <a:spLocks noGrp="1"/>
          </p:cNvSpPr>
          <p:nvPr>
            <p:ph type="title"/>
          </p:nvPr>
        </p:nvSpPr>
        <p:spPr>
          <a:xfrm>
            <a:off x="360000" y="360000"/>
            <a:ext cx="11484000" cy="545601"/>
          </a:xfrm>
        </p:spPr>
        <p:txBody>
          <a:bodyPr/>
          <a:lstStyle/>
          <a:p>
            <a:r>
              <a:rPr lang="en-US" dirty="0"/>
              <a:t>Grammar that builds reflection</a:t>
            </a:r>
          </a:p>
        </p:txBody>
      </p:sp>
      <p:sp>
        <p:nvSpPr>
          <p:cNvPr id="12" name="Text Placeholder 11">
            <a:extLst>
              <a:ext uri="{FF2B5EF4-FFF2-40B4-BE49-F238E27FC236}">
                <a16:creationId xmlns:a16="http://schemas.microsoft.com/office/drawing/2014/main" id="{3E2864D5-6337-E64C-26E2-1A5C5E159209}"/>
              </a:ext>
            </a:extLst>
          </p:cNvPr>
          <p:cNvSpPr>
            <a:spLocks noGrp="1"/>
          </p:cNvSpPr>
          <p:nvPr>
            <p:ph type="body" sz="quarter" idx="18"/>
          </p:nvPr>
        </p:nvSpPr>
        <p:spPr/>
        <p:txBody>
          <a:bodyPr/>
          <a:lstStyle/>
          <a:p>
            <a:r>
              <a:rPr lang="en-AU" dirty="0"/>
              <a:t>Developing an understanding of the features of reflective writing </a:t>
            </a:r>
            <a:endParaRPr lang="en-US" dirty="0"/>
          </a:p>
        </p:txBody>
      </p:sp>
      <p:graphicFrame>
        <p:nvGraphicFramePr>
          <p:cNvPr id="6" name="Table 5">
            <a:extLst>
              <a:ext uri="{FF2B5EF4-FFF2-40B4-BE49-F238E27FC236}">
                <a16:creationId xmlns:a16="http://schemas.microsoft.com/office/drawing/2014/main" id="{45A5A044-C10D-A43C-1B9D-227E95708F6D}"/>
              </a:ext>
            </a:extLst>
          </p:cNvPr>
          <p:cNvGraphicFramePr>
            <a:graphicFrameLocks noGrp="1"/>
          </p:cNvGraphicFramePr>
          <p:nvPr>
            <p:extLst>
              <p:ext uri="{D42A27DB-BD31-4B8C-83A1-F6EECF244321}">
                <p14:modId xmlns:p14="http://schemas.microsoft.com/office/powerpoint/2010/main" val="55630695"/>
              </p:ext>
            </p:extLst>
          </p:nvPr>
        </p:nvGraphicFramePr>
        <p:xfrm>
          <a:off x="359999" y="1560229"/>
          <a:ext cx="11472001" cy="4568838"/>
        </p:xfrm>
        <a:graphic>
          <a:graphicData uri="http://schemas.openxmlformats.org/drawingml/2006/table">
            <a:tbl>
              <a:tblPr firstRow="1" bandRow="1">
                <a:tableStyleId>{69012ECD-51FC-41F1-AA8D-1B2483CD663E}</a:tableStyleId>
              </a:tblPr>
              <a:tblGrid>
                <a:gridCol w="2172772">
                  <a:extLst>
                    <a:ext uri="{9D8B030D-6E8A-4147-A177-3AD203B41FA5}">
                      <a16:colId xmlns:a16="http://schemas.microsoft.com/office/drawing/2014/main" val="2596190589"/>
                    </a:ext>
                  </a:extLst>
                </a:gridCol>
                <a:gridCol w="4870184">
                  <a:extLst>
                    <a:ext uri="{9D8B030D-6E8A-4147-A177-3AD203B41FA5}">
                      <a16:colId xmlns:a16="http://schemas.microsoft.com/office/drawing/2014/main" val="445132556"/>
                    </a:ext>
                  </a:extLst>
                </a:gridCol>
                <a:gridCol w="4429045">
                  <a:extLst>
                    <a:ext uri="{9D8B030D-6E8A-4147-A177-3AD203B41FA5}">
                      <a16:colId xmlns:a16="http://schemas.microsoft.com/office/drawing/2014/main" val="935272204"/>
                    </a:ext>
                  </a:extLst>
                </a:gridCol>
              </a:tblGrid>
              <a:tr h="605865">
                <a:tc>
                  <a:txBody>
                    <a:bodyPr/>
                    <a:lstStyle/>
                    <a:p>
                      <a:pPr algn="l"/>
                      <a:r>
                        <a:rPr lang="en-US" sz="2000" dirty="0"/>
                        <a:t>Feature </a:t>
                      </a:r>
                      <a:endParaRPr lang="en-US" sz="2000" dirty="0">
                        <a:latin typeface="Arial" panose="020B0604020202020204" pitchFamily="34" charset="0"/>
                        <a:cs typeface="Arial" panose="020B0604020202020204" pitchFamily="34" charset="0"/>
                      </a:endParaRPr>
                    </a:p>
                  </a:txBody>
                  <a:tcPr marL="144000" marR="216000" marT="0" marB="0" anchor="ctr"/>
                </a:tc>
                <a:tc>
                  <a:txBody>
                    <a:bodyPr/>
                    <a:lstStyle/>
                    <a:p>
                      <a:pPr algn="l"/>
                      <a:r>
                        <a:rPr lang="en-US" sz="2000" dirty="0"/>
                        <a:t>Definition</a:t>
                      </a:r>
                      <a:endParaRPr lang="en-US" sz="2000" dirty="0">
                        <a:latin typeface="Arial" panose="020B0604020202020204" pitchFamily="34" charset="0"/>
                        <a:cs typeface="Arial" panose="020B0604020202020204" pitchFamily="34" charset="0"/>
                      </a:endParaRPr>
                    </a:p>
                  </a:txBody>
                  <a:tcPr marL="144000" marR="216000" marT="0" marB="0" anchor="ctr"/>
                </a:tc>
                <a:tc>
                  <a:txBody>
                    <a:bodyPr/>
                    <a:lstStyle/>
                    <a:p>
                      <a:pPr algn="l"/>
                      <a:r>
                        <a:rPr lang="en-US" sz="2000" dirty="0"/>
                        <a:t>Example</a:t>
                      </a:r>
                      <a:endParaRPr lang="en-US" sz="2000" dirty="0">
                        <a:latin typeface="Arial" panose="020B0604020202020204" pitchFamily="34" charset="0"/>
                        <a:cs typeface="Arial" panose="020B0604020202020204" pitchFamily="34" charset="0"/>
                      </a:endParaRPr>
                    </a:p>
                  </a:txBody>
                  <a:tcPr marL="144000" marR="216000" marT="0" marB="0" anchor="ctr"/>
                </a:tc>
                <a:extLst>
                  <a:ext uri="{0D108BD9-81ED-4DB2-BD59-A6C34878D82A}">
                    <a16:rowId xmlns:a16="http://schemas.microsoft.com/office/drawing/2014/main" val="2716143637"/>
                  </a:ext>
                </a:extLst>
              </a:tr>
              <a:tr h="1320991">
                <a:tc>
                  <a:txBody>
                    <a:bodyPr/>
                    <a:lstStyle/>
                    <a:p>
                      <a:pPr algn="l"/>
                      <a:r>
                        <a:rPr lang="en-US" sz="2000" b="1" dirty="0"/>
                        <a:t>Metacognitive verbs</a:t>
                      </a:r>
                      <a:endParaRPr lang="en-US" sz="2000" b="1" dirty="0">
                        <a:latin typeface="Arial" panose="020B0604020202020204" pitchFamily="34" charset="0"/>
                        <a:cs typeface="Arial" panose="020B0604020202020204" pitchFamily="34" charset="0"/>
                      </a:endParaRPr>
                    </a:p>
                  </a:txBody>
                  <a:tcPr marL="144000" marR="216000" marT="0" marB="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2000" dirty="0"/>
                        <a:t>Verbs that show thinking: realised, noticed, understood, recognised.</a:t>
                      </a:r>
                      <a:endParaRPr lang="en-AU" sz="2000" dirty="0">
                        <a:latin typeface="Arial" panose="020B0604020202020204" pitchFamily="34" charset="0"/>
                        <a:cs typeface="Arial" panose="020B0604020202020204" pitchFamily="34" charset="0"/>
                      </a:endParaRPr>
                    </a:p>
                  </a:txBody>
                  <a:tcPr marL="144000" marR="216000" marT="0" marB="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2000" dirty="0"/>
                        <a:t>I realised my assumptions about admiration were limited.</a:t>
                      </a:r>
                      <a:endParaRPr lang="en-AU" sz="2000" dirty="0">
                        <a:latin typeface="Arial" panose="020B0604020202020204" pitchFamily="34" charset="0"/>
                        <a:cs typeface="Arial" panose="020B0604020202020204" pitchFamily="34" charset="0"/>
                      </a:endParaRPr>
                    </a:p>
                  </a:txBody>
                  <a:tcPr marL="144000" marR="216000" marT="0" marB="0" anchor="ctr"/>
                </a:tc>
                <a:extLst>
                  <a:ext uri="{0D108BD9-81ED-4DB2-BD59-A6C34878D82A}">
                    <a16:rowId xmlns:a16="http://schemas.microsoft.com/office/drawing/2014/main" val="3681413387"/>
                  </a:ext>
                </a:extLst>
              </a:tr>
              <a:tr h="1320991">
                <a:tc>
                  <a:txBody>
                    <a:bodyPr/>
                    <a:lstStyle/>
                    <a:p>
                      <a:pPr algn="l"/>
                      <a:r>
                        <a:rPr lang="en-US" sz="2000" b="1"/>
                        <a:t>Temporal connectives</a:t>
                      </a:r>
                      <a:endParaRPr lang="en-US" sz="2000" b="1">
                        <a:latin typeface="Arial" panose="020B0604020202020204" pitchFamily="34" charset="0"/>
                        <a:cs typeface="Arial" panose="020B0604020202020204" pitchFamily="34" charset="0"/>
                      </a:endParaRPr>
                    </a:p>
                  </a:txBody>
                  <a:tcPr marL="144000" marR="216000" marT="0" marB="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2000" dirty="0"/>
                        <a:t>Words that show shifts in time or thought.</a:t>
                      </a:r>
                      <a:endParaRPr lang="en-AU" sz="2000" dirty="0">
                        <a:latin typeface="Arial" panose="020B0604020202020204" pitchFamily="34" charset="0"/>
                        <a:cs typeface="Arial" panose="020B0604020202020204" pitchFamily="34" charset="0"/>
                      </a:endParaRPr>
                    </a:p>
                  </a:txBody>
                  <a:tcPr marL="144000" marR="216000" marT="0" marB="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2000" dirty="0"/>
                        <a:t>At first, then, later, now I know, in the future</a:t>
                      </a:r>
                      <a:endParaRPr lang="en-AU" sz="2000" dirty="0">
                        <a:latin typeface="Arial" panose="020B0604020202020204" pitchFamily="34" charset="0"/>
                        <a:cs typeface="Arial" panose="020B0604020202020204" pitchFamily="34" charset="0"/>
                      </a:endParaRPr>
                    </a:p>
                  </a:txBody>
                  <a:tcPr marL="144000" marR="216000" marT="0" marB="0" anchor="ctr"/>
                </a:tc>
                <a:extLst>
                  <a:ext uri="{0D108BD9-81ED-4DB2-BD59-A6C34878D82A}">
                    <a16:rowId xmlns:a16="http://schemas.microsoft.com/office/drawing/2014/main" val="2673074008"/>
                  </a:ext>
                </a:extLst>
              </a:tr>
              <a:tr h="1320991">
                <a:tc>
                  <a:txBody>
                    <a:bodyPr/>
                    <a:lstStyle/>
                    <a:p>
                      <a:pPr algn="l"/>
                      <a:r>
                        <a:rPr lang="en-US" sz="2000" b="1"/>
                        <a:t>Emotive language</a:t>
                      </a:r>
                      <a:endParaRPr lang="en-US" sz="2000" b="1">
                        <a:latin typeface="Arial" panose="020B0604020202020204" pitchFamily="34" charset="0"/>
                        <a:cs typeface="Arial" panose="020B0604020202020204" pitchFamily="34" charset="0"/>
                      </a:endParaRPr>
                    </a:p>
                  </a:txBody>
                  <a:tcPr marL="144000" marR="216000" marT="0" marB="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2000" dirty="0"/>
                        <a:t>Words that express feeling or emotional response.</a:t>
                      </a:r>
                      <a:endParaRPr lang="en-AU" sz="2000" dirty="0">
                        <a:latin typeface="Arial" panose="020B0604020202020204" pitchFamily="34" charset="0"/>
                        <a:cs typeface="Arial" panose="020B0604020202020204" pitchFamily="34" charset="0"/>
                      </a:endParaRPr>
                    </a:p>
                  </a:txBody>
                  <a:tcPr marL="144000" marR="216000" marT="0" marB="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2000" dirty="0"/>
                        <a:t>I was moved, I was struck by, it resonated with me</a:t>
                      </a:r>
                      <a:endParaRPr lang="en-AU" sz="2000" dirty="0">
                        <a:latin typeface="Arial" panose="020B0604020202020204" pitchFamily="34" charset="0"/>
                        <a:cs typeface="Arial" panose="020B0604020202020204" pitchFamily="34" charset="0"/>
                      </a:endParaRPr>
                    </a:p>
                  </a:txBody>
                  <a:tcPr marL="144000" marR="216000" marT="0" marB="0" anchor="ctr"/>
                </a:tc>
                <a:extLst>
                  <a:ext uri="{0D108BD9-81ED-4DB2-BD59-A6C34878D82A}">
                    <a16:rowId xmlns:a16="http://schemas.microsoft.com/office/drawing/2014/main" val="1427808371"/>
                  </a:ext>
                </a:extLst>
              </a:tr>
            </a:tbl>
          </a:graphicData>
        </a:graphic>
      </p:graphicFrame>
      <p:sp>
        <p:nvSpPr>
          <p:cNvPr id="2" name="Slide Number Placeholder 1">
            <a:extLst>
              <a:ext uri="{FF2B5EF4-FFF2-40B4-BE49-F238E27FC236}">
                <a16:creationId xmlns:a16="http://schemas.microsoft.com/office/drawing/2014/main" id="{AB738A2B-A3DF-BF1E-8B79-5CD3AE7609F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189875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74094-F413-D006-6F1F-342B49BD54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BE9F6B-8CA1-11CB-9EED-6CE50C7DD595}"/>
              </a:ext>
            </a:extLst>
          </p:cNvPr>
          <p:cNvSpPr>
            <a:spLocks noGrp="1"/>
          </p:cNvSpPr>
          <p:nvPr>
            <p:ph type="title"/>
          </p:nvPr>
        </p:nvSpPr>
        <p:spPr/>
        <p:txBody>
          <a:bodyPr/>
          <a:lstStyle/>
          <a:p>
            <a:r>
              <a:rPr lang="en-US" dirty="0"/>
              <a:t>Language for questioning and belief changes</a:t>
            </a:r>
          </a:p>
        </p:txBody>
      </p:sp>
      <p:sp>
        <p:nvSpPr>
          <p:cNvPr id="5" name="Text Placeholder 4">
            <a:extLst>
              <a:ext uri="{FF2B5EF4-FFF2-40B4-BE49-F238E27FC236}">
                <a16:creationId xmlns:a16="http://schemas.microsoft.com/office/drawing/2014/main" id="{DC693691-DB6E-057E-458A-CFE3AA9B9E3F}"/>
              </a:ext>
            </a:extLst>
          </p:cNvPr>
          <p:cNvSpPr>
            <a:spLocks noGrp="1"/>
          </p:cNvSpPr>
          <p:nvPr>
            <p:ph type="body" sz="quarter" idx="18"/>
          </p:nvPr>
        </p:nvSpPr>
        <p:spPr/>
        <p:txBody>
          <a:bodyPr/>
          <a:lstStyle/>
          <a:p>
            <a:r>
              <a:rPr lang="en-AU" dirty="0"/>
              <a:t>Developing an understanding of the features of reflective writing </a:t>
            </a:r>
            <a:endParaRPr lang="en-US" dirty="0"/>
          </a:p>
        </p:txBody>
      </p:sp>
      <p:graphicFrame>
        <p:nvGraphicFramePr>
          <p:cNvPr id="6" name="Table 5">
            <a:extLst>
              <a:ext uri="{FF2B5EF4-FFF2-40B4-BE49-F238E27FC236}">
                <a16:creationId xmlns:a16="http://schemas.microsoft.com/office/drawing/2014/main" id="{35654841-87CD-3D89-7622-EFC40178B9A5}"/>
              </a:ext>
            </a:extLst>
          </p:cNvPr>
          <p:cNvGraphicFramePr>
            <a:graphicFrameLocks noGrp="1"/>
          </p:cNvGraphicFramePr>
          <p:nvPr>
            <p:extLst>
              <p:ext uri="{D42A27DB-BD31-4B8C-83A1-F6EECF244321}">
                <p14:modId xmlns:p14="http://schemas.microsoft.com/office/powerpoint/2010/main" val="403681771"/>
              </p:ext>
            </p:extLst>
          </p:nvPr>
        </p:nvGraphicFramePr>
        <p:xfrm>
          <a:off x="359999" y="1537667"/>
          <a:ext cx="11433895" cy="4568838"/>
        </p:xfrm>
        <a:graphic>
          <a:graphicData uri="http://schemas.openxmlformats.org/drawingml/2006/table">
            <a:tbl>
              <a:tblPr firstRow="1" bandRow="1">
                <a:tableStyleId>{69012ECD-51FC-41F1-AA8D-1B2483CD663E}</a:tableStyleId>
              </a:tblPr>
              <a:tblGrid>
                <a:gridCol w="2439185">
                  <a:extLst>
                    <a:ext uri="{9D8B030D-6E8A-4147-A177-3AD203B41FA5}">
                      <a16:colId xmlns:a16="http://schemas.microsoft.com/office/drawing/2014/main" val="2596190589"/>
                    </a:ext>
                  </a:extLst>
                </a:gridCol>
                <a:gridCol w="4124130">
                  <a:extLst>
                    <a:ext uri="{9D8B030D-6E8A-4147-A177-3AD203B41FA5}">
                      <a16:colId xmlns:a16="http://schemas.microsoft.com/office/drawing/2014/main" val="445132556"/>
                    </a:ext>
                  </a:extLst>
                </a:gridCol>
                <a:gridCol w="4870580">
                  <a:extLst>
                    <a:ext uri="{9D8B030D-6E8A-4147-A177-3AD203B41FA5}">
                      <a16:colId xmlns:a16="http://schemas.microsoft.com/office/drawing/2014/main" val="935272204"/>
                    </a:ext>
                  </a:extLst>
                </a:gridCol>
              </a:tblGrid>
              <a:tr h="580718">
                <a:tc>
                  <a:txBody>
                    <a:bodyPr/>
                    <a:lstStyle/>
                    <a:p>
                      <a:pPr algn="l"/>
                      <a:r>
                        <a:rPr lang="en-US" sz="1800" dirty="0"/>
                        <a:t>Feature </a:t>
                      </a:r>
                      <a:endParaRPr lang="en-US" sz="1800" dirty="0">
                        <a:latin typeface="Arial" panose="020B0604020202020204" pitchFamily="34" charset="0"/>
                        <a:cs typeface="Arial" panose="020B0604020202020204" pitchFamily="34" charset="0"/>
                      </a:endParaRPr>
                    </a:p>
                  </a:txBody>
                  <a:tcPr marL="180000" anchor="ctr"/>
                </a:tc>
                <a:tc>
                  <a:txBody>
                    <a:bodyPr/>
                    <a:lstStyle/>
                    <a:p>
                      <a:pPr algn="l"/>
                      <a:r>
                        <a:rPr lang="en-US" sz="1800"/>
                        <a:t>Definition</a:t>
                      </a:r>
                      <a:endParaRPr lang="en-US" sz="1800">
                        <a:latin typeface="Arial" panose="020B0604020202020204" pitchFamily="34" charset="0"/>
                        <a:cs typeface="Arial" panose="020B0604020202020204" pitchFamily="34" charset="0"/>
                      </a:endParaRPr>
                    </a:p>
                  </a:txBody>
                  <a:tcPr marL="180000" anchor="ctr"/>
                </a:tc>
                <a:tc>
                  <a:txBody>
                    <a:bodyPr/>
                    <a:lstStyle/>
                    <a:p>
                      <a:pPr algn="l"/>
                      <a:r>
                        <a:rPr lang="en-US" sz="1800"/>
                        <a:t>Example</a:t>
                      </a:r>
                      <a:endParaRPr lang="en-US" sz="1800">
                        <a:latin typeface="Arial" panose="020B0604020202020204" pitchFamily="34" charset="0"/>
                        <a:cs typeface="Arial" panose="020B0604020202020204" pitchFamily="34" charset="0"/>
                      </a:endParaRPr>
                    </a:p>
                  </a:txBody>
                  <a:tcPr marL="180000" anchor="ctr"/>
                </a:tc>
                <a:extLst>
                  <a:ext uri="{0D108BD9-81ED-4DB2-BD59-A6C34878D82A}">
                    <a16:rowId xmlns:a16="http://schemas.microsoft.com/office/drawing/2014/main" val="2716143637"/>
                  </a:ext>
                </a:extLst>
              </a:tr>
              <a:tr h="997030">
                <a:tc>
                  <a:txBody>
                    <a:bodyPr/>
                    <a:lstStyle/>
                    <a:p>
                      <a:pPr algn="l">
                        <a:lnSpc>
                          <a:spcPct val="150000"/>
                        </a:lnSpc>
                      </a:pPr>
                      <a:r>
                        <a:rPr lang="en-AU" sz="1800"/>
                        <a:t>Interpretive modality</a:t>
                      </a:r>
                      <a:endParaRPr lang="en-AU" sz="1800">
                        <a:latin typeface="Arial" panose="020B0604020202020204" pitchFamily="34" charset="0"/>
                        <a:cs typeface="Arial" panose="020B0604020202020204" pitchFamily="34" charset="0"/>
                      </a:endParaRPr>
                    </a:p>
                  </a:txBody>
                  <a:tcPr marL="180000" anchor="ctr"/>
                </a:tc>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800" dirty="0"/>
                        <a:t>Modal verbs to express shifts in belief or uncertainty</a:t>
                      </a:r>
                      <a:endParaRPr lang="en-AU" sz="1800" dirty="0">
                        <a:latin typeface="Arial" panose="020B0604020202020204" pitchFamily="34" charset="0"/>
                        <a:cs typeface="Arial" panose="020B0604020202020204" pitchFamily="34" charset="0"/>
                      </a:endParaRPr>
                    </a:p>
                  </a:txBody>
                  <a:tcPr marL="180000" anchor="ctr"/>
                </a:tc>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800" dirty="0"/>
                        <a:t>I might have misread the tone on my first reading.</a:t>
                      </a:r>
                      <a:endParaRPr lang="en-AU" sz="1800" dirty="0">
                        <a:latin typeface="Arial" panose="020B0604020202020204" pitchFamily="34" charset="0"/>
                        <a:cs typeface="Arial" panose="020B0604020202020204" pitchFamily="34" charset="0"/>
                      </a:endParaRPr>
                    </a:p>
                  </a:txBody>
                  <a:tcPr marL="180000" anchor="ctr"/>
                </a:tc>
                <a:extLst>
                  <a:ext uri="{0D108BD9-81ED-4DB2-BD59-A6C34878D82A}">
                    <a16:rowId xmlns:a16="http://schemas.microsoft.com/office/drawing/2014/main" val="3681413387"/>
                  </a:ext>
                </a:extLst>
              </a:tr>
              <a:tr h="997030">
                <a:tc>
                  <a:txBody>
                    <a:bodyPr/>
                    <a:lstStyle/>
                    <a:p>
                      <a:pPr algn="l">
                        <a:lnSpc>
                          <a:spcPct val="150000"/>
                        </a:lnSpc>
                      </a:pPr>
                      <a:r>
                        <a:rPr lang="en-AU" sz="1800"/>
                        <a:t>Quotations as triggers</a:t>
                      </a:r>
                      <a:endParaRPr lang="en-AU" sz="1800">
                        <a:latin typeface="Arial" panose="020B0604020202020204" pitchFamily="34" charset="0"/>
                        <a:cs typeface="Arial" panose="020B0604020202020204" pitchFamily="34" charset="0"/>
                      </a:endParaRPr>
                    </a:p>
                  </a:txBody>
                  <a:tcPr marL="180000" anchor="ctr"/>
                </a:tc>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800" dirty="0"/>
                        <a:t>Use of specific quotes to unpack understanding</a:t>
                      </a:r>
                      <a:endParaRPr lang="en-AU" sz="1800" dirty="0">
                        <a:latin typeface="Arial" panose="020B0604020202020204" pitchFamily="34" charset="0"/>
                        <a:cs typeface="Arial" panose="020B0604020202020204" pitchFamily="34" charset="0"/>
                      </a:endParaRPr>
                    </a:p>
                  </a:txBody>
                  <a:tcPr marL="180000" anchor="ctr"/>
                </a:tc>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800" dirty="0"/>
                        <a:t>‘You never stopped listening' helped me see how love can be quiet but deep.</a:t>
                      </a:r>
                      <a:endParaRPr lang="en-AU" sz="1800" dirty="0">
                        <a:latin typeface="Arial" panose="020B0604020202020204" pitchFamily="34" charset="0"/>
                        <a:cs typeface="Arial" panose="020B0604020202020204" pitchFamily="34" charset="0"/>
                      </a:endParaRPr>
                    </a:p>
                  </a:txBody>
                  <a:tcPr marL="180000" anchor="ctr"/>
                </a:tc>
                <a:extLst>
                  <a:ext uri="{0D108BD9-81ED-4DB2-BD59-A6C34878D82A}">
                    <a16:rowId xmlns:a16="http://schemas.microsoft.com/office/drawing/2014/main" val="2673074008"/>
                  </a:ext>
                </a:extLst>
              </a:tr>
              <a:tr h="997030">
                <a:tc>
                  <a:txBody>
                    <a:bodyPr/>
                    <a:lstStyle/>
                    <a:p>
                      <a:pPr algn="l">
                        <a:lnSpc>
                          <a:spcPct val="150000"/>
                        </a:lnSpc>
                      </a:pPr>
                      <a:r>
                        <a:rPr lang="en-AU" sz="1800"/>
                        <a:t>Evaluative language</a:t>
                      </a:r>
                      <a:endParaRPr lang="en-AU" sz="1800">
                        <a:latin typeface="Arial" panose="020B0604020202020204" pitchFamily="34" charset="0"/>
                        <a:cs typeface="Arial" panose="020B0604020202020204" pitchFamily="34" charset="0"/>
                      </a:endParaRPr>
                    </a:p>
                  </a:txBody>
                  <a:tcPr marL="180000" anchor="ctr"/>
                </a:tc>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800"/>
                        <a:t>Words that assess ideas or actions: powerful, authentic, limited</a:t>
                      </a:r>
                      <a:endParaRPr lang="en-AU" sz="1800">
                        <a:latin typeface="Arial" panose="020B0604020202020204" pitchFamily="34" charset="0"/>
                        <a:cs typeface="Arial" panose="020B0604020202020204" pitchFamily="34" charset="0"/>
                      </a:endParaRPr>
                    </a:p>
                  </a:txBody>
                  <a:tcPr marL="180000" anchor="ctr"/>
                </a:tc>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800" dirty="0"/>
                        <a:t>Dalton’s language was raw and authentic, which deepened my empathy.</a:t>
                      </a:r>
                      <a:endParaRPr lang="en-AU" sz="1800" dirty="0">
                        <a:latin typeface="Arial" panose="020B0604020202020204" pitchFamily="34" charset="0"/>
                        <a:cs typeface="Arial" panose="020B0604020202020204" pitchFamily="34" charset="0"/>
                      </a:endParaRPr>
                    </a:p>
                  </a:txBody>
                  <a:tcPr marL="180000" anchor="ctr"/>
                </a:tc>
                <a:extLst>
                  <a:ext uri="{0D108BD9-81ED-4DB2-BD59-A6C34878D82A}">
                    <a16:rowId xmlns:a16="http://schemas.microsoft.com/office/drawing/2014/main" val="1427808371"/>
                  </a:ext>
                </a:extLst>
              </a:tr>
              <a:tr h="997030">
                <a:tc>
                  <a:txBody>
                    <a:bodyPr/>
                    <a:lstStyle/>
                    <a:p>
                      <a:pPr algn="l">
                        <a:lnSpc>
                          <a:spcPct val="150000"/>
                        </a:lnSpc>
                      </a:pPr>
                      <a:r>
                        <a:rPr lang="en-AU" sz="1800"/>
                        <a:t>Complex sentence structure</a:t>
                      </a:r>
                      <a:endParaRPr lang="en-AU" sz="1800">
                        <a:latin typeface="Arial" panose="020B0604020202020204" pitchFamily="34" charset="0"/>
                        <a:cs typeface="Arial" panose="020B0604020202020204" pitchFamily="34" charset="0"/>
                      </a:endParaRPr>
                    </a:p>
                  </a:txBody>
                  <a:tcPr marL="180000" anchor="ctr"/>
                </a:tc>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800"/>
                        <a:t>Shows layered thinking and growth</a:t>
                      </a:r>
                      <a:endParaRPr lang="en-AU" sz="1800">
                        <a:latin typeface="Arial" panose="020B0604020202020204" pitchFamily="34" charset="0"/>
                        <a:cs typeface="Arial" panose="020B0604020202020204" pitchFamily="34" charset="0"/>
                      </a:endParaRPr>
                    </a:p>
                  </a:txBody>
                  <a:tcPr marL="180000" anchor="ctr"/>
                </a:tc>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800" dirty="0"/>
                        <a:t>Although I initially misunderstood his tone, </a:t>
                      </a:r>
                      <a:br>
                        <a:rPr lang="en-AU" sz="1800" dirty="0"/>
                      </a:br>
                      <a:r>
                        <a:rPr lang="en-AU" sz="1800" dirty="0"/>
                        <a:t>I now see the subtle defiance.</a:t>
                      </a:r>
                      <a:endParaRPr lang="en-AU" sz="1800" dirty="0">
                        <a:latin typeface="Arial" panose="020B0604020202020204" pitchFamily="34" charset="0"/>
                        <a:cs typeface="Arial" panose="020B0604020202020204" pitchFamily="34" charset="0"/>
                      </a:endParaRPr>
                    </a:p>
                  </a:txBody>
                  <a:tcPr marL="180000" anchor="ctr"/>
                </a:tc>
                <a:extLst>
                  <a:ext uri="{0D108BD9-81ED-4DB2-BD59-A6C34878D82A}">
                    <a16:rowId xmlns:a16="http://schemas.microsoft.com/office/drawing/2014/main" val="389584526"/>
                  </a:ext>
                </a:extLst>
              </a:tr>
            </a:tbl>
          </a:graphicData>
        </a:graphic>
      </p:graphicFrame>
      <p:sp>
        <p:nvSpPr>
          <p:cNvPr id="2" name="Slide Number Placeholder 1">
            <a:extLst>
              <a:ext uri="{FF2B5EF4-FFF2-40B4-BE49-F238E27FC236}">
                <a16:creationId xmlns:a16="http://schemas.microsoft.com/office/drawing/2014/main" id="{C0CA3A3A-F51F-19CB-C3FA-DEA6BF5E508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226004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29FD6-E444-63C3-D3D7-BB7B0F3E94F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C47B739-621B-AAF2-BE32-889123E14C5E}"/>
              </a:ext>
            </a:extLst>
          </p:cNvPr>
          <p:cNvSpPr>
            <a:spLocks noGrp="1"/>
          </p:cNvSpPr>
          <p:nvPr>
            <p:ph type="ctrTitle"/>
          </p:nvPr>
        </p:nvSpPr>
        <p:spPr>
          <a:xfrm>
            <a:off x="539999" y="2836054"/>
            <a:ext cx="6255979" cy="2033997"/>
          </a:xfrm>
        </p:spPr>
        <p:txBody>
          <a:bodyPr/>
          <a:lstStyle/>
          <a:p>
            <a:br>
              <a:rPr lang="en-AU" dirty="0">
                <a:cs typeface="Arial"/>
              </a:rPr>
            </a:br>
            <a:r>
              <a:rPr lang="en-AU" dirty="0">
                <a:latin typeface="+mj-lt"/>
                <a:cs typeface="Arial"/>
              </a:rPr>
              <a:t>Phase 3a, sequence 1 – </a:t>
            </a:r>
            <a:r>
              <a:rPr lang="en-AU" dirty="0">
                <a:cs typeface="Arial"/>
              </a:rPr>
              <a:t>preparing </a:t>
            </a:r>
            <a:r>
              <a:rPr lang="en-AU" dirty="0">
                <a:latin typeface="+mj-lt"/>
                <a:cs typeface="Arial"/>
              </a:rPr>
              <a:t>for </a:t>
            </a:r>
            <a:r>
              <a:rPr lang="en-AU" dirty="0">
                <a:cs typeface="Arial"/>
              </a:rPr>
              <a:t>engagement with Trent Dalton's 'Dear Kath'</a:t>
            </a:r>
            <a:endParaRPr lang="en-AU" dirty="0">
              <a:latin typeface="+mj-lt"/>
              <a:cs typeface="Arial"/>
            </a:endParaRPr>
          </a:p>
        </p:txBody>
      </p:sp>
      <p:pic>
        <p:nvPicPr>
          <p:cNvPr id="10" name="Picture Placeholder 4">
            <a:extLst>
              <a:ext uri="{FF2B5EF4-FFF2-40B4-BE49-F238E27FC236}">
                <a16:creationId xmlns:a16="http://schemas.microsoft.com/office/drawing/2014/main" id="{C87DB723-BD56-5085-BF04-4D967507ED65}"/>
              </a:ext>
              <a:ext uri="{C183D7F6-B498-43B3-948B-1728B52AA6E4}">
                <adec:decorative xmlns:adec="http://schemas.microsoft.com/office/drawing/2017/decorative" val="1"/>
              </a:ext>
            </a:extLst>
          </p:cNvPr>
          <p:cNvPicPr>
            <a:picLocks noChangeAspect="1"/>
          </p:cNvPicPr>
          <p:nvPr/>
        </p:nvPicPr>
        <p:blipFill>
          <a:blip r:embed="rId3"/>
          <a:srcRect l="25386" r="25386"/>
          <a:stretch>
            <a:fillRect/>
          </a:stretch>
        </p:blipFill>
        <p:spPr>
          <a:xfrm>
            <a:off x="7127875" y="0"/>
            <a:ext cx="5064125" cy="6858000"/>
          </a:xfrm>
          <a:prstGeom prst="rect">
            <a:avLst/>
          </a:prstGeom>
        </p:spPr>
      </p:pic>
      <p:sp>
        <p:nvSpPr>
          <p:cNvPr id="8" name="TextBox 7">
            <a:extLst>
              <a:ext uri="{FF2B5EF4-FFF2-40B4-BE49-F238E27FC236}">
                <a16:creationId xmlns:a16="http://schemas.microsoft.com/office/drawing/2014/main" id="{8CEA8540-F4D5-F3EA-457B-EDD705DBF7AA}"/>
              </a:ext>
              <a:ext uri="{C183D7F6-B498-43B3-948B-1728B52AA6E4}">
                <adec:decorative xmlns:adec="http://schemas.microsoft.com/office/drawing/2017/decorative" val="1"/>
              </a:ext>
            </a:extLst>
          </p:cNvPr>
          <p:cNvSpPr txBox="1"/>
          <p:nvPr/>
        </p:nvSpPr>
        <p:spPr>
          <a:xfrm>
            <a:off x="7683501" y="6235700"/>
            <a:ext cx="4318000" cy="393700"/>
          </a:xfrm>
          <a:prstGeom prst="rect">
            <a:avLst/>
          </a:prstGeom>
          <a:solidFill>
            <a:schemeClr val="bg1"/>
          </a:solidFill>
        </p:spPr>
        <p:txBody>
          <a:bodyPr wrap="square" anchor="ctr" anchorCtr="0">
            <a:noAutofit/>
          </a:bodyPr>
          <a:lstStyle/>
          <a:p>
            <a:pPr algn="ctr"/>
            <a:r>
              <a:rPr lang="en-AU" sz="1200" b="0" i="0" u="sng" strike="noStrike" dirty="0">
                <a:solidFill>
                  <a:schemeClr val="accent2"/>
                </a:solidFill>
                <a:effectLst/>
                <a:hlinkClick r:id="rId4"/>
              </a:rPr>
              <a:t>Taking notes with a pencil </a:t>
            </a:r>
            <a:r>
              <a:rPr lang="en-AU" sz="1200" b="0" i="0" u="none" strike="noStrike" dirty="0">
                <a:effectLst/>
              </a:rPr>
              <a:t>by Thought </a:t>
            </a:r>
            <a:r>
              <a:rPr lang="en-AU" sz="1200" b="0" i="0" u="none" strike="noStrike" dirty="0" err="1">
                <a:effectLst/>
              </a:rPr>
              <a:t>Catalog</a:t>
            </a:r>
            <a:r>
              <a:rPr lang="en-AU" sz="1200" b="0" i="0" u="none" strike="noStrike" dirty="0">
                <a:effectLst/>
              </a:rPr>
              <a:t> on </a:t>
            </a:r>
            <a:r>
              <a:rPr lang="en-AU" sz="1200" b="0" i="0" dirty="0">
                <a:solidFill>
                  <a:srgbClr val="767676"/>
                </a:solidFill>
                <a:effectLst/>
                <a:hlinkClick r:id="rId5"/>
              </a:rPr>
              <a:t>Unsplash</a:t>
            </a:r>
            <a:endParaRPr lang="en-AU" sz="1200" b="0" i="0" u="none" strike="noStrike" dirty="0">
              <a:solidFill>
                <a:schemeClr val="bg1"/>
              </a:solidFill>
              <a:effectLst/>
            </a:endParaRPr>
          </a:p>
        </p:txBody>
      </p:sp>
    </p:spTree>
    <p:extLst>
      <p:ext uri="{BB962C8B-B14F-4D97-AF65-F5344CB8AC3E}">
        <p14:creationId xmlns:p14="http://schemas.microsoft.com/office/powerpoint/2010/main" val="75953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06ADE-54AF-FCB7-4DC2-B6D06BE203F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2B2D344-10FA-0196-C1AC-0304A5FE6EFA}"/>
              </a:ext>
            </a:extLst>
          </p:cNvPr>
          <p:cNvSpPr>
            <a:spLocks noGrp="1"/>
          </p:cNvSpPr>
          <p:nvPr>
            <p:ph type="title"/>
          </p:nvPr>
        </p:nvSpPr>
        <p:spPr>
          <a:xfrm>
            <a:off x="359998" y="374515"/>
            <a:ext cx="10260002" cy="522000"/>
          </a:xfrm>
        </p:spPr>
        <p:txBody>
          <a:bodyPr/>
          <a:lstStyle/>
          <a:p>
            <a:r>
              <a:rPr lang="en-AU" dirty="0"/>
              <a:t>Learning intentions and success criteria </a:t>
            </a:r>
            <a:r>
              <a:rPr lang="en-AU" dirty="0">
                <a:solidFill>
                  <a:schemeClr val="bg1"/>
                </a:solidFill>
              </a:rPr>
              <a:t>(2)</a:t>
            </a:r>
          </a:p>
        </p:txBody>
      </p:sp>
      <p:sp>
        <p:nvSpPr>
          <p:cNvPr id="3" name="TextBox 2">
            <a:extLst>
              <a:ext uri="{FF2B5EF4-FFF2-40B4-BE49-F238E27FC236}">
                <a16:creationId xmlns:a16="http://schemas.microsoft.com/office/drawing/2014/main" id="{1374ACAA-3127-D8A8-D929-2D6555555952}"/>
              </a:ext>
            </a:extLst>
          </p:cNvPr>
          <p:cNvSpPr txBox="1"/>
          <p:nvPr/>
        </p:nvSpPr>
        <p:spPr>
          <a:xfrm>
            <a:off x="359998" y="1950173"/>
            <a:ext cx="11303000" cy="380950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b="1" dirty="0">
                <a:solidFill>
                  <a:schemeClr val="accent1"/>
                </a:solidFill>
                <a:latin typeface="Arial" panose="020B0604020202020204" pitchFamily="34" charset="0"/>
                <a:cs typeface="Arial" panose="020B0604020202020204" pitchFamily="34" charset="0"/>
              </a:rPr>
              <a:t>We are learning to</a:t>
            </a:r>
            <a:r>
              <a:rPr lang="en-AU" b="1" dirty="0">
                <a:solidFill>
                  <a:schemeClr val="accent1"/>
                </a:solidFill>
                <a:latin typeface="Arial" panose="020B0604020202020204" pitchFamily="34" charset="0"/>
                <a:ea typeface="+mn-lt"/>
                <a:cs typeface="Arial" panose="020B0604020202020204" pitchFamily="34" charset="0"/>
              </a:rPr>
              <a:t>:</a:t>
            </a:r>
          </a:p>
          <a:p>
            <a:pPr marL="342900" indent="-342900">
              <a:lnSpc>
                <a:spcPct val="150000"/>
              </a:lnSpc>
              <a:buFont typeface="Arial" panose="020B0604020202020204" pitchFamily="34" charset="0"/>
              <a:buChar char="•"/>
            </a:pPr>
            <a:r>
              <a:rPr lang="en-AU" dirty="0">
                <a:latin typeface="Arial" panose="020B0604020202020204" pitchFamily="34" charset="0"/>
                <a:cs typeface="Arial" panose="020B0604020202020204" pitchFamily="34" charset="0"/>
              </a:rPr>
              <a:t>structure a reflection that shows growth in understanding</a:t>
            </a:r>
          </a:p>
          <a:p>
            <a:pPr marL="342900" indent="-342900">
              <a:lnSpc>
                <a:spcPct val="150000"/>
              </a:lnSpc>
              <a:buFont typeface="Arial" panose="020B0604020202020204" pitchFamily="34" charset="0"/>
              <a:buChar char="•"/>
            </a:pPr>
            <a:r>
              <a:rPr lang="en-AU" dirty="0">
                <a:latin typeface="Arial" panose="020B0604020202020204" pitchFamily="34" charset="0"/>
                <a:cs typeface="Arial" panose="020B0604020202020204" pitchFamily="34" charset="0"/>
              </a:rPr>
              <a:t>use language to reflect personally and critically on a text.</a:t>
            </a:r>
          </a:p>
          <a:p>
            <a:pPr>
              <a:lnSpc>
                <a:spcPct val="150000"/>
              </a:lnSpc>
            </a:pPr>
            <a:r>
              <a:rPr lang="en-AU" b="1" dirty="0">
                <a:solidFill>
                  <a:schemeClr val="accent1"/>
                </a:solidFill>
                <a:latin typeface="Arial" panose="020B0604020202020204" pitchFamily="34" charset="0"/>
                <a:cs typeface="Arial" panose="020B0604020202020204" pitchFamily="34" charset="0"/>
              </a:rPr>
              <a:t>We can:</a:t>
            </a:r>
            <a:endParaRPr lang="en-US" dirty="0">
              <a:solidFill>
                <a:schemeClr val="accent1"/>
              </a:solidFill>
              <a:latin typeface="Arial" panose="020B0604020202020204" pitchFamily="34" charset="0"/>
              <a:cs typeface="Arial" panose="020B0604020202020204" pitchFamily="34" charset="0"/>
            </a:endParaRPr>
          </a:p>
          <a:p>
            <a:pPr marL="342900" indent="-342900">
              <a:lnSpc>
                <a:spcPct val="150000"/>
              </a:lnSpc>
              <a:buFont typeface="Arial"/>
              <a:buChar char="•"/>
            </a:pPr>
            <a:r>
              <a:rPr lang="en-AU" dirty="0">
                <a:latin typeface="Arial"/>
                <a:ea typeface="+mn-lt"/>
                <a:cs typeface="Arial"/>
              </a:rPr>
              <a:t>[classroom teacher to insert success criteria]</a:t>
            </a:r>
          </a:p>
          <a:p>
            <a:pPr marL="342900" indent="-342900">
              <a:lnSpc>
                <a:spcPct val="150000"/>
              </a:lnSpc>
              <a:buFont typeface="Arial"/>
              <a:buChar char="•"/>
            </a:pPr>
            <a:r>
              <a:rPr lang="en-AU" dirty="0">
                <a:latin typeface="Arial"/>
                <a:ea typeface="+mn-lt"/>
                <a:cs typeface="Arial"/>
              </a:rPr>
              <a:t>[classroom teacher to insert success criteria]</a:t>
            </a:r>
            <a:endParaRPr lang="en-US" dirty="0">
              <a:latin typeface="Arial"/>
              <a:ea typeface="+mn-lt"/>
              <a:cs typeface="Arial"/>
            </a:endParaRPr>
          </a:p>
          <a:p>
            <a:pPr marL="342900" indent="-342900">
              <a:lnSpc>
                <a:spcPct val="150000"/>
              </a:lnSpc>
              <a:buFont typeface="Arial"/>
              <a:buChar char="•"/>
            </a:pPr>
            <a:r>
              <a:rPr lang="en-AU" dirty="0">
                <a:latin typeface="Arial"/>
                <a:ea typeface="+mn-lt"/>
                <a:cs typeface="Arial"/>
              </a:rPr>
              <a:t>[classroom teacher to insert success criteria].</a:t>
            </a:r>
            <a:endParaRPr lang="en-AU" dirty="0">
              <a:latin typeface="Arial"/>
              <a:cs typeface="Arial"/>
            </a:endParaRPr>
          </a:p>
        </p:txBody>
      </p:sp>
      <p:sp>
        <p:nvSpPr>
          <p:cNvPr id="2" name="Slide Number Placeholder 1">
            <a:extLst>
              <a:ext uri="{FF2B5EF4-FFF2-40B4-BE49-F238E27FC236}">
                <a16:creationId xmlns:a16="http://schemas.microsoft.com/office/drawing/2014/main" id="{B998B3BF-C34A-4188-4F7B-1193352A41A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126251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31994-AC0D-EC35-F72B-2C2D7CBE67A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F87A30C-34DE-2517-2046-F0AC2B03B918}"/>
              </a:ext>
            </a:extLst>
          </p:cNvPr>
          <p:cNvSpPr>
            <a:spLocks noGrp="1"/>
          </p:cNvSpPr>
          <p:nvPr>
            <p:ph type="ctrTitle"/>
          </p:nvPr>
        </p:nvSpPr>
        <p:spPr/>
        <p:txBody>
          <a:bodyPr/>
          <a:lstStyle/>
          <a:p>
            <a:r>
              <a:rPr lang="en-AU" dirty="0"/>
              <a:t>Annotated reflective sample</a:t>
            </a:r>
          </a:p>
        </p:txBody>
      </p:sp>
    </p:spTree>
    <p:extLst>
      <p:ext uri="{BB962C8B-B14F-4D97-AF65-F5344CB8AC3E}">
        <p14:creationId xmlns:p14="http://schemas.microsoft.com/office/powerpoint/2010/main" val="242998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04AC0-A024-37C1-C5E9-725FADAE06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EE4085-64F2-E172-A951-CE440F1F0C1B}"/>
              </a:ext>
            </a:extLst>
          </p:cNvPr>
          <p:cNvSpPr>
            <a:spLocks noGrp="1"/>
          </p:cNvSpPr>
          <p:nvPr>
            <p:ph type="title"/>
          </p:nvPr>
        </p:nvSpPr>
        <p:spPr/>
        <p:txBody>
          <a:bodyPr/>
          <a:lstStyle/>
          <a:p>
            <a:r>
              <a:rPr lang="en-US" dirty="0"/>
              <a:t>Student sample response </a:t>
            </a:r>
            <a:r>
              <a:rPr lang="en-US" dirty="0">
                <a:solidFill>
                  <a:schemeClr val="bg1"/>
                </a:solidFill>
              </a:rPr>
              <a:t>(1)</a:t>
            </a:r>
          </a:p>
        </p:txBody>
      </p:sp>
      <p:sp>
        <p:nvSpPr>
          <p:cNvPr id="5" name="Text Placeholder 4">
            <a:extLst>
              <a:ext uri="{FF2B5EF4-FFF2-40B4-BE49-F238E27FC236}">
                <a16:creationId xmlns:a16="http://schemas.microsoft.com/office/drawing/2014/main" id="{3ADC7925-8CCA-A7AE-6BE4-BEDAB5D138E5}"/>
              </a:ext>
            </a:extLst>
          </p:cNvPr>
          <p:cNvSpPr>
            <a:spLocks noGrp="1"/>
          </p:cNvSpPr>
          <p:nvPr>
            <p:ph type="body" sz="quarter" idx="18"/>
          </p:nvPr>
        </p:nvSpPr>
        <p:spPr/>
        <p:txBody>
          <a:bodyPr/>
          <a:lstStyle/>
          <a:p>
            <a:r>
              <a:rPr lang="en-US" dirty="0"/>
              <a:t>Writing reflectively about reading</a:t>
            </a:r>
          </a:p>
        </p:txBody>
      </p:sp>
      <p:sp>
        <p:nvSpPr>
          <p:cNvPr id="9" name="Text Placeholder 3">
            <a:extLst>
              <a:ext uri="{FF2B5EF4-FFF2-40B4-BE49-F238E27FC236}">
                <a16:creationId xmlns:a16="http://schemas.microsoft.com/office/drawing/2014/main" id="{658A7E93-8100-AEF0-4FAE-E35495A05BDA}"/>
              </a:ext>
            </a:extLst>
          </p:cNvPr>
          <p:cNvSpPr txBox="1">
            <a:spLocks/>
          </p:cNvSpPr>
          <p:nvPr/>
        </p:nvSpPr>
        <p:spPr>
          <a:xfrm>
            <a:off x="354000" y="1745496"/>
            <a:ext cx="5088857" cy="4659543"/>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100" dirty="0"/>
              <a:t>When I first read ‘Dear Kath’ I think </a:t>
            </a:r>
            <a:r>
              <a:rPr lang="en-AU" sz="2100" dirty="0">
                <a:highlight>
                  <a:srgbClr val="FBDBE7"/>
                </a:highlight>
              </a:rPr>
              <a:t>I didn’t really understand what it was about</a:t>
            </a:r>
            <a:r>
              <a:rPr lang="en-AU" sz="2100" dirty="0"/>
              <a:t>. I thought it was just a sad letter to a family member, and I didn’t feel much connection to it. But </a:t>
            </a:r>
            <a:r>
              <a:rPr lang="en-AU" sz="2100" dirty="0">
                <a:highlight>
                  <a:srgbClr val="FBDBE7"/>
                </a:highlight>
              </a:rPr>
              <a:t>when we read it again and the teacher explained who Kath was</a:t>
            </a:r>
            <a:r>
              <a:rPr lang="en-AU" sz="2100" dirty="0"/>
              <a:t>, I </a:t>
            </a:r>
            <a:r>
              <a:rPr lang="en-AU" sz="2100" dirty="0">
                <a:highlight>
                  <a:srgbClr val="8AF384"/>
                </a:highlight>
              </a:rPr>
              <a:t>started to realise</a:t>
            </a:r>
            <a:r>
              <a:rPr lang="en-AU" sz="2100" dirty="0"/>
              <a:t> it was more </a:t>
            </a:r>
            <a:r>
              <a:rPr lang="en-AU" sz="2100" dirty="0">
                <a:highlight>
                  <a:srgbClr val="FBE1A7"/>
                </a:highlight>
              </a:rPr>
              <a:t>about the way</a:t>
            </a:r>
            <a:r>
              <a:rPr lang="en-AU" sz="2100" dirty="0"/>
              <a:t> she supported him and how much that meant. </a:t>
            </a:r>
          </a:p>
        </p:txBody>
      </p:sp>
      <p:sp>
        <p:nvSpPr>
          <p:cNvPr id="10" name="Rectangle 9">
            <a:extLst>
              <a:ext uri="{FF2B5EF4-FFF2-40B4-BE49-F238E27FC236}">
                <a16:creationId xmlns:a16="http://schemas.microsoft.com/office/drawing/2014/main" id="{3624B1EE-3FA0-C640-2EB5-DBB55C3A8D7C}"/>
              </a:ext>
            </a:extLst>
          </p:cNvPr>
          <p:cNvSpPr/>
          <p:nvPr/>
        </p:nvSpPr>
        <p:spPr>
          <a:xfrm>
            <a:off x="6096000" y="0"/>
            <a:ext cx="6096000" cy="6858000"/>
          </a:xfrm>
          <a:prstGeom prst="rect">
            <a:avLst/>
          </a:prstGeom>
          <a:solidFill>
            <a:schemeClr val="accent4">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rIns="251999" rtlCol="0" anchor="ctr"/>
          <a:lstStyle/>
          <a:p>
            <a:pPr>
              <a:lnSpc>
                <a:spcPct val="150000"/>
              </a:lnSpc>
              <a:spcAft>
                <a:spcPts val="500"/>
              </a:spcAft>
            </a:pPr>
            <a:r>
              <a:rPr lang="en-AU" sz="2100" dirty="0">
                <a:solidFill>
                  <a:schemeClr val="tx1"/>
                </a:solidFill>
                <a:highlight>
                  <a:srgbClr val="FBDBE7"/>
                </a:highlight>
              </a:rPr>
              <a:t>Shows developing awareness of how context and background knowledge shapes understanding.</a:t>
            </a:r>
          </a:p>
          <a:p>
            <a:pPr>
              <a:lnSpc>
                <a:spcPct val="150000"/>
              </a:lnSpc>
            </a:pPr>
            <a:r>
              <a:rPr lang="en-AU" sz="2100" dirty="0">
                <a:solidFill>
                  <a:schemeClr val="tx1"/>
                </a:solidFill>
                <a:highlight>
                  <a:srgbClr val="8AF384"/>
                </a:highlight>
              </a:rPr>
              <a:t>Verb tense - use past tense for reflective writing, such as ‘started’ to realise’.</a:t>
            </a:r>
          </a:p>
          <a:p>
            <a:pPr>
              <a:lnSpc>
                <a:spcPct val="150000"/>
              </a:lnSpc>
            </a:pPr>
            <a:r>
              <a:rPr lang="en-AU" sz="2100" b="1" dirty="0">
                <a:solidFill>
                  <a:schemeClr val="tx1"/>
                </a:solidFill>
                <a:cs typeface="Arial"/>
              </a:rPr>
              <a:t>Next time </a:t>
            </a:r>
            <a:r>
              <a:rPr lang="en-AU" sz="2100" dirty="0">
                <a:solidFill>
                  <a:schemeClr val="tx1"/>
                </a:solidFill>
                <a:cs typeface="Arial"/>
              </a:rPr>
              <a:t>specifically explain what changed in your understanding and make sure to extend your vocabulary, for example, using the words from the table ‘</a:t>
            </a:r>
            <a:r>
              <a:rPr lang="en-AU" sz="2100" b="1" dirty="0">
                <a:solidFill>
                  <a:schemeClr val="tx1"/>
                </a:solidFill>
                <a:cs typeface="Arial"/>
              </a:rPr>
              <a:t>reflection vocabulary bank’</a:t>
            </a:r>
            <a:r>
              <a:rPr lang="en-AU" sz="2100" dirty="0">
                <a:solidFill>
                  <a:schemeClr val="tx1"/>
                </a:solidFill>
                <a:cs typeface="Arial"/>
              </a:rPr>
              <a:t> in</a:t>
            </a:r>
            <a:r>
              <a:rPr lang="en-AU" sz="2100" b="1" dirty="0">
                <a:solidFill>
                  <a:schemeClr val="tx1"/>
                </a:solidFill>
              </a:rPr>
              <a:t> Phase 3a, activity 2 – writing reflectively about the core text – student sample.</a:t>
            </a:r>
          </a:p>
        </p:txBody>
      </p:sp>
      <p:sp>
        <p:nvSpPr>
          <p:cNvPr id="11" name="Slide Number Placeholder 1">
            <a:extLst>
              <a:ext uri="{FF2B5EF4-FFF2-40B4-BE49-F238E27FC236}">
                <a16:creationId xmlns:a16="http://schemas.microsoft.com/office/drawing/2014/main" id="{A172F693-21C6-808A-94C0-A0F2412ED798}"/>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26</a:t>
            </a:fld>
            <a:endParaRPr lang="en-AU"/>
          </a:p>
        </p:txBody>
      </p:sp>
    </p:spTree>
    <p:extLst>
      <p:ext uri="{BB962C8B-B14F-4D97-AF65-F5344CB8AC3E}">
        <p14:creationId xmlns:p14="http://schemas.microsoft.com/office/powerpoint/2010/main" val="199534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0E661-F0A8-D0C7-B78D-17117C7FF6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B9A18F-4235-8AD8-EB39-886A419702A8}"/>
              </a:ext>
            </a:extLst>
          </p:cNvPr>
          <p:cNvSpPr>
            <a:spLocks noGrp="1"/>
          </p:cNvSpPr>
          <p:nvPr>
            <p:ph type="title"/>
          </p:nvPr>
        </p:nvSpPr>
        <p:spPr/>
        <p:txBody>
          <a:bodyPr/>
          <a:lstStyle/>
          <a:p>
            <a:r>
              <a:rPr lang="en-US" dirty="0"/>
              <a:t>Student sample response </a:t>
            </a:r>
            <a:r>
              <a:rPr lang="en-US" dirty="0">
                <a:solidFill>
                  <a:schemeClr val="bg1"/>
                </a:solidFill>
              </a:rPr>
              <a:t>(2)</a:t>
            </a:r>
          </a:p>
        </p:txBody>
      </p:sp>
      <p:sp>
        <p:nvSpPr>
          <p:cNvPr id="5" name="Text Placeholder 4">
            <a:extLst>
              <a:ext uri="{FF2B5EF4-FFF2-40B4-BE49-F238E27FC236}">
                <a16:creationId xmlns:a16="http://schemas.microsoft.com/office/drawing/2014/main" id="{DE16E9EC-1ECA-3360-6EB8-4BCB32263832}"/>
              </a:ext>
            </a:extLst>
          </p:cNvPr>
          <p:cNvSpPr>
            <a:spLocks noGrp="1"/>
          </p:cNvSpPr>
          <p:nvPr>
            <p:ph type="body" sz="quarter" idx="18"/>
          </p:nvPr>
        </p:nvSpPr>
        <p:spPr/>
        <p:txBody>
          <a:bodyPr/>
          <a:lstStyle/>
          <a:p>
            <a:r>
              <a:rPr lang="en-US" dirty="0"/>
              <a:t>Writing reflectively about reading</a:t>
            </a:r>
          </a:p>
        </p:txBody>
      </p:sp>
      <p:sp>
        <p:nvSpPr>
          <p:cNvPr id="4" name="Text Placeholder 3">
            <a:extLst>
              <a:ext uri="{FF2B5EF4-FFF2-40B4-BE49-F238E27FC236}">
                <a16:creationId xmlns:a16="http://schemas.microsoft.com/office/drawing/2014/main" id="{9FB2354B-592D-3E75-C8D2-0BE49FFD057E}"/>
              </a:ext>
            </a:extLst>
          </p:cNvPr>
          <p:cNvSpPr txBox="1">
            <a:spLocks/>
          </p:cNvSpPr>
          <p:nvPr/>
        </p:nvSpPr>
        <p:spPr>
          <a:xfrm>
            <a:off x="354000" y="1552029"/>
            <a:ext cx="5640400" cy="4659543"/>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100" dirty="0"/>
              <a:t>The part that said </a:t>
            </a:r>
            <a:r>
              <a:rPr lang="en-AU" sz="2100" dirty="0">
                <a:highlight>
                  <a:srgbClr val="DBCCEC"/>
                </a:highlight>
              </a:rPr>
              <a:t>“You gave me the gift of being seen”</a:t>
            </a:r>
            <a:r>
              <a:rPr lang="en-AU" sz="2100" dirty="0"/>
              <a:t> made me think a lot. The quote helped me realise how powerful it is when someone recognises your worth, even if </a:t>
            </a:r>
            <a:r>
              <a:rPr lang="en-AU" sz="2100" dirty="0">
                <a:highlight>
                  <a:srgbClr val="8AF384"/>
                </a:highlight>
              </a:rPr>
              <a:t>there</a:t>
            </a:r>
            <a:r>
              <a:rPr lang="en-AU" sz="2100" dirty="0"/>
              <a:t> not a big part of your everyday life. </a:t>
            </a:r>
            <a:r>
              <a:rPr lang="en-AU" sz="2100" dirty="0">
                <a:highlight>
                  <a:srgbClr val="FBE1A7"/>
                </a:highlight>
              </a:rPr>
              <a:t>I think people should admire </a:t>
            </a:r>
            <a:r>
              <a:rPr lang="en-AU" sz="2100" dirty="0"/>
              <a:t>quiet strength more because it’s more real than fame or success. </a:t>
            </a:r>
            <a:r>
              <a:rPr lang="en-AU" sz="2100" dirty="0">
                <a:highlight>
                  <a:srgbClr val="FFDAB6"/>
                </a:highlight>
              </a:rPr>
              <a:t>Some people might disagree</a:t>
            </a:r>
            <a:r>
              <a:rPr lang="en-AU" sz="2100" dirty="0"/>
              <a:t>, but in my opinion, Kath’s actions prove that everyday people are just as important as celebrities. </a:t>
            </a:r>
          </a:p>
        </p:txBody>
      </p:sp>
      <p:sp>
        <p:nvSpPr>
          <p:cNvPr id="6" name="Rectangle 5">
            <a:extLst>
              <a:ext uri="{FF2B5EF4-FFF2-40B4-BE49-F238E27FC236}">
                <a16:creationId xmlns:a16="http://schemas.microsoft.com/office/drawing/2014/main" id="{F9DD3B8D-0A16-8B03-8199-D23687809793}"/>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accent4">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rIns="251999" rtlCol="0" anchor="ctr"/>
          <a:lstStyle/>
          <a:p>
            <a:endParaRPr lang="en-AU" sz="2100" dirty="0">
              <a:highlight>
                <a:srgbClr val="FBDBE7"/>
              </a:highlight>
            </a:endParaRPr>
          </a:p>
        </p:txBody>
      </p:sp>
      <p:sp>
        <p:nvSpPr>
          <p:cNvPr id="13" name="TextBox 12">
            <a:extLst>
              <a:ext uri="{FF2B5EF4-FFF2-40B4-BE49-F238E27FC236}">
                <a16:creationId xmlns:a16="http://schemas.microsoft.com/office/drawing/2014/main" id="{A6F8EF17-6C9B-92FB-0367-6B50D9158759}"/>
              </a:ext>
            </a:extLst>
          </p:cNvPr>
          <p:cNvSpPr txBox="1"/>
          <p:nvPr/>
        </p:nvSpPr>
        <p:spPr>
          <a:xfrm>
            <a:off x="6497971" y="1552029"/>
            <a:ext cx="5292057" cy="4064318"/>
          </a:xfrm>
          <a:prstGeom prst="rect">
            <a:avLst/>
          </a:prstGeom>
          <a:noFill/>
        </p:spPr>
        <p:txBody>
          <a:bodyPr wrap="square">
            <a:spAutoFit/>
          </a:bodyPr>
          <a:lstStyle/>
          <a:p>
            <a:pPr>
              <a:lnSpc>
                <a:spcPct val="150000"/>
              </a:lnSpc>
              <a:spcAft>
                <a:spcPts val="600"/>
              </a:spcAft>
            </a:pPr>
            <a:r>
              <a:rPr lang="en-AU" sz="2100" dirty="0">
                <a:highlight>
                  <a:srgbClr val="DBCCEC"/>
                </a:highlight>
              </a:rPr>
              <a:t>Good use of a quote and linking your personal interpretation </a:t>
            </a:r>
          </a:p>
          <a:p>
            <a:pPr>
              <a:lnSpc>
                <a:spcPct val="150000"/>
              </a:lnSpc>
              <a:spcAft>
                <a:spcPts val="600"/>
              </a:spcAft>
            </a:pPr>
            <a:r>
              <a:rPr lang="en-AU" sz="2100" dirty="0">
                <a:highlight>
                  <a:srgbClr val="8AF384"/>
                </a:highlight>
              </a:rPr>
              <a:t>Homophones</a:t>
            </a:r>
            <a:r>
              <a:rPr lang="en-AU" sz="2100" dirty="0"/>
              <a:t> - ‘</a:t>
            </a:r>
            <a:r>
              <a:rPr lang="en-AU" sz="2100" dirty="0">
                <a:latin typeface="Arial" panose="020B0604020202020204" pitchFamily="34" charset="0"/>
                <a:cs typeface="Arial" panose="020B0604020202020204" pitchFamily="34" charset="0"/>
              </a:rPr>
              <a:t>there</a:t>
            </a:r>
            <a:r>
              <a:rPr lang="en-AU" sz="2100" dirty="0"/>
              <a:t>’ should be ‘they’re’ (they are). There indicates place/location.</a:t>
            </a:r>
          </a:p>
          <a:p>
            <a:pPr>
              <a:lnSpc>
                <a:spcPct val="150000"/>
              </a:lnSpc>
              <a:spcAft>
                <a:spcPts val="600"/>
              </a:spcAft>
            </a:pPr>
            <a:r>
              <a:rPr lang="en-AU" sz="2100" dirty="0"/>
              <a:t>These are examples of </a:t>
            </a:r>
            <a:r>
              <a:rPr lang="en-AU" sz="2100" dirty="0">
                <a:highlight>
                  <a:srgbClr val="FBE1A7"/>
                </a:highlight>
              </a:rPr>
              <a:t>persuasive </a:t>
            </a:r>
            <a:r>
              <a:rPr lang="en-AU" sz="2100" dirty="0"/>
              <a:t>and </a:t>
            </a:r>
            <a:r>
              <a:rPr lang="en-AU" sz="2100" dirty="0">
                <a:highlight>
                  <a:srgbClr val="FFDAB6"/>
                </a:highlight>
              </a:rPr>
              <a:t>discursive</a:t>
            </a:r>
            <a:r>
              <a:rPr lang="en-AU" sz="2100" dirty="0">
                <a:highlight>
                  <a:srgbClr val="FBE1A7"/>
                </a:highlight>
              </a:rPr>
              <a:t> </a:t>
            </a:r>
            <a:r>
              <a:rPr lang="en-AU" sz="2100" dirty="0"/>
              <a:t>sentence stems. For reflective writing, focus on writing about your growth and experience of the text.</a:t>
            </a:r>
          </a:p>
        </p:txBody>
      </p:sp>
      <p:sp>
        <p:nvSpPr>
          <p:cNvPr id="14" name="Slide Number Placeholder 1">
            <a:extLst>
              <a:ext uri="{FF2B5EF4-FFF2-40B4-BE49-F238E27FC236}">
                <a16:creationId xmlns:a16="http://schemas.microsoft.com/office/drawing/2014/main" id="{7F6B2250-C80C-EED2-2FD5-D28612FC6248}"/>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27</a:t>
            </a:fld>
            <a:endParaRPr lang="en-AU"/>
          </a:p>
        </p:txBody>
      </p:sp>
    </p:spTree>
    <p:extLst>
      <p:ext uri="{BB962C8B-B14F-4D97-AF65-F5344CB8AC3E}">
        <p14:creationId xmlns:p14="http://schemas.microsoft.com/office/powerpoint/2010/main" val="78102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18FBC-5664-9585-9E3F-0335EB0D6E75}"/>
            </a:ext>
          </a:extLst>
        </p:cNvPr>
        <p:cNvGrpSpPr/>
        <p:nvPr/>
      </p:nvGrpSpPr>
      <p:grpSpPr>
        <a:xfrm>
          <a:off x="0" y="0"/>
          <a:ext cx="0" cy="0"/>
          <a:chOff x="0" y="0"/>
          <a:chExt cx="0" cy="0"/>
        </a:xfrm>
      </p:grpSpPr>
      <p:sp>
        <p:nvSpPr>
          <p:cNvPr id="18" name="Title 2">
            <a:extLst>
              <a:ext uri="{FF2B5EF4-FFF2-40B4-BE49-F238E27FC236}">
                <a16:creationId xmlns:a16="http://schemas.microsoft.com/office/drawing/2014/main" id="{63C36ACF-84B3-59DD-5293-8A96BA16CFD1}"/>
              </a:ext>
            </a:extLst>
          </p:cNvPr>
          <p:cNvSpPr>
            <a:spLocks noGrp="1"/>
          </p:cNvSpPr>
          <p:nvPr>
            <p:ph type="title"/>
          </p:nvPr>
        </p:nvSpPr>
        <p:spPr>
          <a:xfrm>
            <a:off x="360000" y="360000"/>
            <a:ext cx="11484000" cy="545601"/>
          </a:xfrm>
        </p:spPr>
        <p:txBody>
          <a:bodyPr/>
          <a:lstStyle/>
          <a:p>
            <a:r>
              <a:rPr lang="en-US" dirty="0"/>
              <a:t>Student sample response </a:t>
            </a:r>
            <a:r>
              <a:rPr lang="en-US" dirty="0">
                <a:solidFill>
                  <a:schemeClr val="bg1"/>
                </a:solidFill>
              </a:rPr>
              <a:t>(3)</a:t>
            </a:r>
          </a:p>
        </p:txBody>
      </p:sp>
      <p:sp>
        <p:nvSpPr>
          <p:cNvPr id="19" name="Text Placeholder 4">
            <a:extLst>
              <a:ext uri="{FF2B5EF4-FFF2-40B4-BE49-F238E27FC236}">
                <a16:creationId xmlns:a16="http://schemas.microsoft.com/office/drawing/2014/main" id="{BCDAAF45-6CF8-F242-2B1D-0336EA6DACC2}"/>
              </a:ext>
            </a:extLst>
          </p:cNvPr>
          <p:cNvSpPr>
            <a:spLocks noGrp="1"/>
          </p:cNvSpPr>
          <p:nvPr>
            <p:ph type="body" sz="quarter" idx="18"/>
          </p:nvPr>
        </p:nvSpPr>
        <p:spPr>
          <a:xfrm>
            <a:off x="360000" y="982520"/>
            <a:ext cx="11484000" cy="310015"/>
          </a:xfrm>
        </p:spPr>
        <p:txBody>
          <a:bodyPr/>
          <a:lstStyle/>
          <a:p>
            <a:r>
              <a:rPr lang="en-US" dirty="0"/>
              <a:t>Writing reflectively about reading</a:t>
            </a:r>
          </a:p>
        </p:txBody>
      </p:sp>
      <p:sp>
        <p:nvSpPr>
          <p:cNvPr id="20" name="Text Placeholder 3">
            <a:extLst>
              <a:ext uri="{FF2B5EF4-FFF2-40B4-BE49-F238E27FC236}">
                <a16:creationId xmlns:a16="http://schemas.microsoft.com/office/drawing/2014/main" id="{FFC78787-AAEF-D92B-5395-170476937B27}"/>
              </a:ext>
            </a:extLst>
          </p:cNvPr>
          <p:cNvSpPr txBox="1">
            <a:spLocks/>
          </p:cNvSpPr>
          <p:nvPr/>
        </p:nvSpPr>
        <p:spPr>
          <a:xfrm>
            <a:off x="354000" y="1552029"/>
            <a:ext cx="5640400" cy="4659543"/>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100" dirty="0"/>
              <a:t>That is what I believe Dalton is trying to say. This made me remember people in my own life who do small things that </a:t>
            </a:r>
            <a:r>
              <a:rPr lang="en-AU" sz="2100" dirty="0">
                <a:highlight>
                  <a:srgbClr val="FBDBE7"/>
                </a:highlight>
              </a:rPr>
              <a:t>actually really </a:t>
            </a:r>
            <a:r>
              <a:rPr lang="en-AU" sz="2100" dirty="0"/>
              <a:t>helped me. I try to explain that in this writing but I’m not sure </a:t>
            </a:r>
            <a:r>
              <a:rPr lang="en-AU" sz="2100" dirty="0">
                <a:highlight>
                  <a:srgbClr val="DBCCEC"/>
                </a:highlight>
              </a:rPr>
              <a:t>if I do it properly</a:t>
            </a:r>
            <a:r>
              <a:rPr lang="en-AU" sz="2100" dirty="0"/>
              <a:t>. </a:t>
            </a:r>
            <a:r>
              <a:rPr lang="en-AU" sz="2100" dirty="0">
                <a:highlight>
                  <a:srgbClr val="FBE1A7"/>
                </a:highlight>
              </a:rPr>
              <a:t>I want to try and write with more emotion and honesty </a:t>
            </a:r>
            <a:r>
              <a:rPr lang="en-AU" sz="2100" dirty="0"/>
              <a:t>like Dalton does, but I also feel like sometimes I’m arguing a point instead of focusing just on what I learned. I’ll keep working on that.</a:t>
            </a:r>
          </a:p>
        </p:txBody>
      </p:sp>
      <p:sp>
        <p:nvSpPr>
          <p:cNvPr id="21" name="Rectangle 20">
            <a:extLst>
              <a:ext uri="{FF2B5EF4-FFF2-40B4-BE49-F238E27FC236}">
                <a16:creationId xmlns:a16="http://schemas.microsoft.com/office/drawing/2014/main" id="{30662FF9-C29D-671B-9400-EB2553D1F17B}"/>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accent4">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rIns="251999" rtlCol="0" anchor="ctr"/>
          <a:lstStyle/>
          <a:p>
            <a:endParaRPr lang="en-AU" sz="2100" dirty="0">
              <a:highlight>
                <a:srgbClr val="FBDBE7"/>
              </a:highlight>
            </a:endParaRPr>
          </a:p>
        </p:txBody>
      </p:sp>
      <p:sp>
        <p:nvSpPr>
          <p:cNvPr id="24" name="TextBox 23">
            <a:extLst>
              <a:ext uri="{FF2B5EF4-FFF2-40B4-BE49-F238E27FC236}">
                <a16:creationId xmlns:a16="http://schemas.microsoft.com/office/drawing/2014/main" id="{96FD2816-9F5D-8770-C8F4-27F696557926}"/>
              </a:ext>
            </a:extLst>
          </p:cNvPr>
          <p:cNvSpPr txBox="1"/>
          <p:nvPr/>
        </p:nvSpPr>
        <p:spPr>
          <a:xfrm>
            <a:off x="6500973" y="912093"/>
            <a:ext cx="5108825" cy="5033814"/>
          </a:xfrm>
          <a:prstGeom prst="rect">
            <a:avLst/>
          </a:prstGeom>
          <a:noFill/>
        </p:spPr>
        <p:txBody>
          <a:bodyPr wrap="square">
            <a:spAutoFit/>
          </a:bodyPr>
          <a:lstStyle/>
          <a:p>
            <a:pPr>
              <a:lnSpc>
                <a:spcPct val="150000"/>
              </a:lnSpc>
              <a:spcAft>
                <a:spcPts val="600"/>
              </a:spcAft>
            </a:pPr>
            <a:r>
              <a:rPr lang="en-AU" sz="2100" dirty="0">
                <a:latin typeface="Arial" panose="020B0604020202020204" pitchFamily="34" charset="0"/>
                <a:cs typeface="Arial" panose="020B0604020202020204" pitchFamily="34" charset="0"/>
              </a:rPr>
              <a:t>Be careful of </a:t>
            </a:r>
            <a:r>
              <a:rPr lang="en-AU" sz="2100" dirty="0">
                <a:highlight>
                  <a:srgbClr val="FBDBE7"/>
                </a:highlight>
                <a:latin typeface="Arial" panose="020B0604020202020204" pitchFamily="34" charset="0"/>
                <a:cs typeface="Arial" panose="020B0604020202020204" pitchFamily="34" charset="0"/>
              </a:rPr>
              <a:t>repetition ‘actually really’ </a:t>
            </a:r>
            <a:r>
              <a:rPr lang="en-AU" sz="2100" dirty="0">
                <a:latin typeface="Arial" panose="020B0604020202020204" pitchFamily="34" charset="0"/>
                <a:cs typeface="Arial" panose="020B0604020202020204" pitchFamily="34" charset="0"/>
              </a:rPr>
              <a:t>means the same thing.</a:t>
            </a:r>
          </a:p>
          <a:p>
            <a:pPr>
              <a:lnSpc>
                <a:spcPct val="150000"/>
              </a:lnSpc>
              <a:spcAft>
                <a:spcPts val="600"/>
              </a:spcAft>
            </a:pPr>
            <a:r>
              <a:rPr lang="en-AU" sz="2100" dirty="0">
                <a:highlight>
                  <a:srgbClr val="DBCCEC"/>
                </a:highlight>
                <a:latin typeface="Arial" panose="020B0604020202020204" pitchFamily="34" charset="0"/>
                <a:cs typeface="Arial" panose="020B0604020202020204" pitchFamily="34" charset="0"/>
              </a:rPr>
              <a:t>‘… if I do it properly</a:t>
            </a:r>
            <a:r>
              <a:rPr lang="en-AU" sz="2100" dirty="0">
                <a:latin typeface="Arial" panose="020B0604020202020204" pitchFamily="34" charset="0"/>
                <a:cs typeface="Arial" panose="020B0604020202020204" pitchFamily="34" charset="0"/>
              </a:rPr>
              <a:t>.’ - consider a more precise or formal version e.g. ‘… but I’m not sure I did it effectively.’</a:t>
            </a:r>
          </a:p>
          <a:p>
            <a:pPr>
              <a:lnSpc>
                <a:spcPct val="150000"/>
              </a:lnSpc>
              <a:spcAft>
                <a:spcPts val="600"/>
              </a:spcAft>
            </a:pPr>
            <a:r>
              <a:rPr lang="en-AU" sz="2100" dirty="0">
                <a:highlight>
                  <a:srgbClr val="FBE1A7"/>
                </a:highlight>
                <a:latin typeface="Arial" panose="020B0604020202020204" pitchFamily="34" charset="0"/>
                <a:cs typeface="Arial" panose="020B0604020202020204" pitchFamily="34" charset="0"/>
              </a:rPr>
              <a:t>Great self awareness, try shifting from persuading the reader </a:t>
            </a:r>
            <a:r>
              <a:rPr lang="en-AU" sz="2100" dirty="0">
                <a:latin typeface="Arial" panose="020B0604020202020204" pitchFamily="34" charset="0"/>
                <a:cs typeface="Arial" panose="020B0604020202020204" pitchFamily="34" charset="0"/>
              </a:rPr>
              <a:t>about Dalton’s writing. Use reflective writing stems to stay focused on how your thinking changed.</a:t>
            </a:r>
          </a:p>
        </p:txBody>
      </p:sp>
      <p:sp>
        <p:nvSpPr>
          <p:cNvPr id="25" name="Slide Number Placeholder 1">
            <a:extLst>
              <a:ext uri="{FF2B5EF4-FFF2-40B4-BE49-F238E27FC236}">
                <a16:creationId xmlns:a16="http://schemas.microsoft.com/office/drawing/2014/main" id="{049BF015-C305-82D7-66E7-3668F84D6C9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28</a:t>
            </a:fld>
            <a:endParaRPr lang="en-AU"/>
          </a:p>
        </p:txBody>
      </p:sp>
    </p:spTree>
    <p:extLst>
      <p:ext uri="{BB962C8B-B14F-4D97-AF65-F5344CB8AC3E}">
        <p14:creationId xmlns:p14="http://schemas.microsoft.com/office/powerpoint/2010/main" val="171548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Chunking and sequencing learning</a:t>
            </a:r>
          </a:p>
        </p:txBody>
      </p:sp>
    </p:spTree>
    <p:extLst>
      <p:ext uri="{BB962C8B-B14F-4D97-AF65-F5344CB8AC3E}">
        <p14:creationId xmlns:p14="http://schemas.microsoft.com/office/powerpoint/2010/main" val="397598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39999" y="3295068"/>
            <a:ext cx="5225801" cy="2033997"/>
          </a:xfrm>
        </p:spPr>
        <p:txBody>
          <a:bodyPr/>
          <a:lstStyle/>
          <a:p>
            <a:r>
              <a:rPr lang="en-AU" dirty="0">
                <a:latin typeface="+mj-lt"/>
                <a:cs typeface="Arial"/>
              </a:rPr>
              <a:t>Phase 2, sequence </a:t>
            </a:r>
            <a:r>
              <a:rPr lang="en-AU" dirty="0">
                <a:cs typeface="Arial"/>
              </a:rPr>
              <a:t>5 </a:t>
            </a:r>
            <a:r>
              <a:rPr lang="en-AU" dirty="0">
                <a:latin typeface="+mj-lt"/>
                <a:cs typeface="Arial"/>
              </a:rPr>
              <a:t>– developing understanding of reflective writing</a:t>
            </a:r>
          </a:p>
        </p:txBody>
      </p:sp>
      <p:pic>
        <p:nvPicPr>
          <p:cNvPr id="10" name="Picture Placeholder 4">
            <a:extLst>
              <a:ext uri="{FF2B5EF4-FFF2-40B4-BE49-F238E27FC236}">
                <a16:creationId xmlns:a16="http://schemas.microsoft.com/office/drawing/2014/main" id="{BF0CF803-E616-9F90-0B45-1485409B7129}"/>
              </a:ext>
              <a:ext uri="{C183D7F6-B498-43B3-948B-1728B52AA6E4}">
                <adec:decorative xmlns:adec="http://schemas.microsoft.com/office/drawing/2017/decorative" val="1"/>
              </a:ext>
            </a:extLst>
          </p:cNvPr>
          <p:cNvPicPr>
            <a:picLocks noChangeAspect="1"/>
          </p:cNvPicPr>
          <p:nvPr/>
        </p:nvPicPr>
        <p:blipFill>
          <a:blip r:embed="rId3"/>
          <a:srcRect l="25386" r="25386"/>
          <a:stretch>
            <a:fillRect/>
          </a:stretch>
        </p:blipFill>
        <p:spPr>
          <a:xfrm>
            <a:off x="7127875" y="0"/>
            <a:ext cx="5064125" cy="6858000"/>
          </a:xfrm>
          <a:prstGeom prst="rect">
            <a:avLst/>
          </a:prstGeom>
        </p:spPr>
      </p:pic>
      <p:sp>
        <p:nvSpPr>
          <p:cNvPr id="2" name="TextBox 1">
            <a:extLst>
              <a:ext uri="{FF2B5EF4-FFF2-40B4-BE49-F238E27FC236}">
                <a16:creationId xmlns:a16="http://schemas.microsoft.com/office/drawing/2014/main" id="{873D387B-B788-D6B6-33E7-774178A93641}"/>
              </a:ext>
              <a:ext uri="{C183D7F6-B498-43B3-948B-1728B52AA6E4}">
                <adec:decorative xmlns:adec="http://schemas.microsoft.com/office/drawing/2017/decorative" val="1"/>
              </a:ext>
            </a:extLst>
          </p:cNvPr>
          <p:cNvSpPr txBox="1"/>
          <p:nvPr/>
        </p:nvSpPr>
        <p:spPr>
          <a:xfrm>
            <a:off x="7683501" y="6235700"/>
            <a:ext cx="4318000" cy="393700"/>
          </a:xfrm>
          <a:prstGeom prst="rect">
            <a:avLst/>
          </a:prstGeom>
          <a:solidFill>
            <a:schemeClr val="bg1"/>
          </a:solidFill>
        </p:spPr>
        <p:txBody>
          <a:bodyPr wrap="square" anchor="ctr" anchorCtr="0">
            <a:noAutofit/>
          </a:bodyPr>
          <a:lstStyle/>
          <a:p>
            <a:pPr algn="ctr"/>
            <a:r>
              <a:rPr lang="en-AU" sz="1200" b="0" i="0" u="sng" strike="noStrike" dirty="0">
                <a:solidFill>
                  <a:schemeClr val="accent2"/>
                </a:solidFill>
                <a:effectLst/>
                <a:hlinkClick r:id="rId4"/>
              </a:rPr>
              <a:t>Taking notes with a pencil </a:t>
            </a:r>
            <a:r>
              <a:rPr lang="en-AU" sz="1200" b="0" i="0" u="none" strike="noStrike" dirty="0">
                <a:effectLst/>
              </a:rPr>
              <a:t>by Thought </a:t>
            </a:r>
            <a:r>
              <a:rPr lang="en-AU" sz="1200" b="0" i="0" u="none" strike="noStrike" dirty="0" err="1">
                <a:effectLst/>
              </a:rPr>
              <a:t>Catalog</a:t>
            </a:r>
            <a:r>
              <a:rPr lang="en-AU" sz="1200" b="0" i="0" u="none" strike="noStrike" dirty="0">
                <a:effectLst/>
              </a:rPr>
              <a:t> on </a:t>
            </a:r>
            <a:r>
              <a:rPr lang="en-AU" sz="1200" b="0" i="0" dirty="0">
                <a:solidFill>
                  <a:srgbClr val="767676"/>
                </a:solidFill>
                <a:effectLst/>
                <a:hlinkClick r:id="rId5"/>
              </a:rPr>
              <a:t>Unsplash</a:t>
            </a:r>
            <a:endParaRPr lang="en-AU" sz="1200" b="0" i="0" u="none" strike="noStrike" dirty="0">
              <a:solidFill>
                <a:schemeClr val="bg1"/>
              </a:solidFill>
              <a:effectLst/>
            </a:endParaRPr>
          </a:p>
        </p:txBody>
      </p:sp>
    </p:spTree>
    <p:extLst>
      <p:ext uri="{BB962C8B-B14F-4D97-AF65-F5344CB8AC3E}">
        <p14:creationId xmlns:p14="http://schemas.microsoft.com/office/powerpoint/2010/main" val="77396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31AE5D-332B-2517-4F61-63E73C978D96}"/>
              </a:ext>
            </a:extLst>
          </p:cNvPr>
          <p:cNvSpPr>
            <a:spLocks noGrp="1"/>
          </p:cNvSpPr>
          <p:nvPr>
            <p:ph type="title"/>
          </p:nvPr>
        </p:nvSpPr>
        <p:spPr/>
        <p:txBody>
          <a:bodyPr/>
          <a:lstStyle/>
          <a:p>
            <a:r>
              <a:rPr lang="en-US" dirty="0"/>
              <a:t>Modelled writing</a:t>
            </a:r>
          </a:p>
        </p:txBody>
      </p:sp>
      <p:sp>
        <p:nvSpPr>
          <p:cNvPr id="3" name="Round Same-side Corner of Rectangle 2">
            <a:extLst>
              <a:ext uri="{FF2B5EF4-FFF2-40B4-BE49-F238E27FC236}">
                <a16:creationId xmlns:a16="http://schemas.microsoft.com/office/drawing/2014/main" id="{CC387810-A716-9D69-52FA-65C7822F5518}"/>
              </a:ext>
            </a:extLst>
          </p:cNvPr>
          <p:cNvSpPr/>
          <p:nvPr/>
        </p:nvSpPr>
        <p:spPr>
          <a:xfrm>
            <a:off x="360000" y="1279254"/>
            <a:ext cx="2126346" cy="1027416"/>
          </a:xfrm>
          <a:prstGeom prst="round2SameRect">
            <a:avLst>
              <a:gd name="adj1" fmla="val 11018"/>
              <a:gd name="adj2" fmla="val 0"/>
            </a:avLst>
          </a:prstGeom>
          <a:solidFill>
            <a:schemeClr val="accent4"/>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tlCol="0" anchor="ctr" anchorCtr="1"/>
          <a:lstStyle/>
          <a:p>
            <a:pPr marL="342900" lvl="0" indent="-342900">
              <a:lnSpc>
                <a:spcPct val="150000"/>
              </a:lnSpc>
              <a:buFont typeface="+mj-lt"/>
              <a:buAutoNum type="arabicPeriod"/>
            </a:pPr>
            <a:r>
              <a:rPr lang="en-GB" sz="1600" b="1" dirty="0">
                <a:solidFill>
                  <a:schemeClr val="tx1"/>
                </a:solidFill>
                <a:cs typeface="Arial"/>
              </a:rPr>
              <a:t>Revisit the experience </a:t>
            </a:r>
          </a:p>
        </p:txBody>
      </p:sp>
      <p:sp>
        <p:nvSpPr>
          <p:cNvPr id="4" name="Rectangle 3">
            <a:extLst>
              <a:ext uri="{FF2B5EF4-FFF2-40B4-BE49-F238E27FC236}">
                <a16:creationId xmlns:a16="http://schemas.microsoft.com/office/drawing/2014/main" id="{40C6C369-71A9-AE20-9F57-7FB047DBBF57}"/>
              </a:ext>
            </a:extLst>
          </p:cNvPr>
          <p:cNvSpPr/>
          <p:nvPr/>
        </p:nvSpPr>
        <p:spPr>
          <a:xfrm>
            <a:off x="360000" y="2306670"/>
            <a:ext cx="2126346" cy="3983378"/>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08000" tIns="288000" rIns="108000" rtlCol="0" anchor="t" anchorCtr="0"/>
          <a:lstStyle/>
          <a:p>
            <a:pPr marL="285750" indent="-285750">
              <a:lnSpc>
                <a:spcPct val="150000"/>
              </a:lnSpc>
              <a:buFont typeface="Arial" panose="020B0604020202020204" pitchFamily="34" charset="0"/>
              <a:buChar char="•"/>
            </a:pPr>
            <a:r>
              <a:rPr lang="en-US" sz="1600" dirty="0">
                <a:solidFill>
                  <a:schemeClr val="tx1"/>
                </a:solidFill>
              </a:rPr>
              <a:t>At first, I thought.. </a:t>
            </a:r>
          </a:p>
          <a:p>
            <a:pPr marL="285750" indent="-285750">
              <a:lnSpc>
                <a:spcPct val="150000"/>
              </a:lnSpc>
              <a:buFont typeface="Arial" panose="020B0604020202020204" pitchFamily="34" charset="0"/>
              <a:buChar char="•"/>
            </a:pPr>
            <a:r>
              <a:rPr lang="en-US" sz="1600" dirty="0">
                <a:solidFill>
                  <a:schemeClr val="tx1"/>
                </a:solidFill>
              </a:rPr>
              <a:t>My first impression was</a:t>
            </a:r>
          </a:p>
          <a:p>
            <a:pPr marL="285750" indent="-285750">
              <a:lnSpc>
                <a:spcPct val="150000"/>
              </a:lnSpc>
              <a:buFont typeface="Arial" panose="020B0604020202020204" pitchFamily="34" charset="0"/>
              <a:buChar char="•"/>
            </a:pPr>
            <a:r>
              <a:rPr lang="en-US" sz="1600" dirty="0">
                <a:solidFill>
                  <a:schemeClr val="tx1"/>
                </a:solidFill>
              </a:rPr>
              <a:t>I expected it to be about…</a:t>
            </a:r>
          </a:p>
        </p:txBody>
      </p:sp>
      <p:sp>
        <p:nvSpPr>
          <p:cNvPr id="7" name="Round Same-side Corner of Rectangle 6">
            <a:extLst>
              <a:ext uri="{FF2B5EF4-FFF2-40B4-BE49-F238E27FC236}">
                <a16:creationId xmlns:a16="http://schemas.microsoft.com/office/drawing/2014/main" id="{F43F9A6F-8C81-7300-143B-E25CC6A681E2}"/>
              </a:ext>
            </a:extLst>
          </p:cNvPr>
          <p:cNvSpPr/>
          <p:nvPr/>
        </p:nvSpPr>
        <p:spPr>
          <a:xfrm>
            <a:off x="2675764" y="1279254"/>
            <a:ext cx="2126346" cy="1027416"/>
          </a:xfrm>
          <a:prstGeom prst="round2SameRect">
            <a:avLst>
              <a:gd name="adj1" fmla="val 11018"/>
              <a:gd name="adj2" fmla="val 0"/>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tlCol="0" anchor="ctr" anchorCtr="1"/>
          <a:lstStyle/>
          <a:p>
            <a:pPr marL="342900" lvl="0" indent="-342900">
              <a:lnSpc>
                <a:spcPct val="150000"/>
              </a:lnSpc>
              <a:buFont typeface="+mj-lt"/>
              <a:buAutoNum type="arabicPeriod" startAt="2"/>
            </a:pPr>
            <a:r>
              <a:rPr lang="en-GB" sz="1600" b="1" dirty="0">
                <a:solidFill>
                  <a:schemeClr val="tx1"/>
                </a:solidFill>
                <a:cs typeface="Arial"/>
              </a:rPr>
              <a:t>Describe what changed</a:t>
            </a:r>
          </a:p>
        </p:txBody>
      </p:sp>
      <p:sp>
        <p:nvSpPr>
          <p:cNvPr id="6" name="Rectangle 5">
            <a:extLst>
              <a:ext uri="{FF2B5EF4-FFF2-40B4-BE49-F238E27FC236}">
                <a16:creationId xmlns:a16="http://schemas.microsoft.com/office/drawing/2014/main" id="{0D0EC8BA-D976-312E-BB91-29DEF08F0A73}"/>
              </a:ext>
            </a:extLst>
          </p:cNvPr>
          <p:cNvSpPr/>
          <p:nvPr/>
        </p:nvSpPr>
        <p:spPr>
          <a:xfrm>
            <a:off x="2675764" y="2306670"/>
            <a:ext cx="2126346" cy="398337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08000" tIns="288000" rIns="108000" rtlCol="0" anchor="t" anchorCtr="0"/>
          <a:lstStyle/>
          <a:p>
            <a:pPr marL="285750" indent="-285750">
              <a:lnSpc>
                <a:spcPct val="150000"/>
              </a:lnSpc>
              <a:buFont typeface="Arial" panose="020B0604020202020204" pitchFamily="34" charset="0"/>
              <a:buChar char="•"/>
            </a:pPr>
            <a:r>
              <a:rPr lang="en-US" sz="1600" dirty="0">
                <a:solidFill>
                  <a:schemeClr val="tx1"/>
                </a:solidFill>
              </a:rPr>
              <a:t>After reading/</a:t>
            </a:r>
            <a:br>
              <a:rPr lang="en-US" sz="1600" dirty="0">
                <a:solidFill>
                  <a:schemeClr val="tx1"/>
                </a:solidFill>
              </a:rPr>
            </a:br>
            <a:r>
              <a:rPr lang="en-US" sz="1600" dirty="0">
                <a:solidFill>
                  <a:schemeClr val="tx1"/>
                </a:solidFill>
              </a:rPr>
              <a:t>discussing I </a:t>
            </a:r>
            <a:r>
              <a:rPr lang="en-US" sz="1600" dirty="0" err="1">
                <a:solidFill>
                  <a:schemeClr val="tx1"/>
                </a:solidFill>
              </a:rPr>
              <a:t>realised</a:t>
            </a:r>
            <a:r>
              <a:rPr lang="en-US" sz="1600" dirty="0">
                <a:solidFill>
                  <a:schemeClr val="tx1"/>
                </a:solidFill>
              </a:rPr>
              <a:t>… </a:t>
            </a:r>
          </a:p>
          <a:p>
            <a:pPr marL="285750" indent="-285750">
              <a:lnSpc>
                <a:spcPct val="150000"/>
              </a:lnSpc>
              <a:buFont typeface="Arial" panose="020B0604020202020204" pitchFamily="34" charset="0"/>
              <a:buChar char="•"/>
            </a:pPr>
            <a:r>
              <a:rPr lang="en-US" sz="1600" dirty="0">
                <a:solidFill>
                  <a:schemeClr val="tx1"/>
                </a:solidFill>
              </a:rPr>
              <a:t>This helped me understand that…</a:t>
            </a:r>
          </a:p>
          <a:p>
            <a:pPr marL="285750" indent="-285750">
              <a:lnSpc>
                <a:spcPct val="150000"/>
              </a:lnSpc>
              <a:buFont typeface="Arial" panose="020B0604020202020204" pitchFamily="34" charset="0"/>
              <a:buChar char="•"/>
            </a:pPr>
            <a:r>
              <a:rPr lang="en-US" sz="1600" dirty="0">
                <a:solidFill>
                  <a:schemeClr val="tx1"/>
                </a:solidFill>
              </a:rPr>
              <a:t>Then I started to see…</a:t>
            </a:r>
          </a:p>
        </p:txBody>
      </p:sp>
      <p:sp>
        <p:nvSpPr>
          <p:cNvPr id="10" name="Round Same-side Corner of Rectangle 9">
            <a:extLst>
              <a:ext uri="{FF2B5EF4-FFF2-40B4-BE49-F238E27FC236}">
                <a16:creationId xmlns:a16="http://schemas.microsoft.com/office/drawing/2014/main" id="{DA60E1E2-8A27-A9D0-5B6D-B592995D65F6}"/>
              </a:ext>
            </a:extLst>
          </p:cNvPr>
          <p:cNvSpPr/>
          <p:nvPr/>
        </p:nvSpPr>
        <p:spPr>
          <a:xfrm>
            <a:off x="4991528" y="1279254"/>
            <a:ext cx="2126346" cy="1027416"/>
          </a:xfrm>
          <a:prstGeom prst="round2SameRect">
            <a:avLst>
              <a:gd name="adj1" fmla="val 11018"/>
              <a:gd name="adj2" fmla="val 0"/>
            </a:avLst>
          </a:prstGeom>
          <a:solidFill>
            <a:srgbClr val="FBE1A7"/>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tlCol="0" anchor="ctr" anchorCtr="1"/>
          <a:lstStyle/>
          <a:p>
            <a:pPr marL="342900" lvl="0" indent="-342900">
              <a:lnSpc>
                <a:spcPct val="150000"/>
              </a:lnSpc>
              <a:buFont typeface="+mj-lt"/>
              <a:buAutoNum type="arabicPeriod" startAt="3"/>
            </a:pPr>
            <a:r>
              <a:rPr lang="en-GB" sz="1600" b="1" dirty="0">
                <a:solidFill>
                  <a:schemeClr val="tx1"/>
                </a:solidFill>
                <a:cs typeface="Arial"/>
              </a:rPr>
              <a:t>Make personal connections</a:t>
            </a:r>
          </a:p>
        </p:txBody>
      </p:sp>
      <p:sp>
        <p:nvSpPr>
          <p:cNvPr id="8" name="Rectangle 7">
            <a:extLst>
              <a:ext uri="{FF2B5EF4-FFF2-40B4-BE49-F238E27FC236}">
                <a16:creationId xmlns:a16="http://schemas.microsoft.com/office/drawing/2014/main" id="{E94631B8-DC92-F98A-D497-F8AE9E938556}"/>
              </a:ext>
            </a:extLst>
          </p:cNvPr>
          <p:cNvSpPr/>
          <p:nvPr/>
        </p:nvSpPr>
        <p:spPr>
          <a:xfrm>
            <a:off x="4991528" y="2306670"/>
            <a:ext cx="2126346" cy="398337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08000" tIns="288000" rIns="108000" rtlCol="0" anchor="t" anchorCtr="0"/>
          <a:lstStyle/>
          <a:p>
            <a:pPr marL="285750" indent="-285750">
              <a:lnSpc>
                <a:spcPct val="150000"/>
              </a:lnSpc>
              <a:buFont typeface="Arial" panose="020B0604020202020204" pitchFamily="34" charset="0"/>
              <a:buChar char="•"/>
            </a:pPr>
            <a:r>
              <a:rPr lang="en-GB" sz="1600" dirty="0">
                <a:solidFill>
                  <a:schemeClr val="tx1"/>
                </a:solidFill>
              </a:rPr>
              <a:t>This reminded me of…</a:t>
            </a:r>
          </a:p>
          <a:p>
            <a:pPr marL="285750" indent="-285750">
              <a:lnSpc>
                <a:spcPct val="150000"/>
              </a:lnSpc>
              <a:buFont typeface="Arial" panose="020B0604020202020204" pitchFamily="34" charset="0"/>
              <a:buChar char="•"/>
            </a:pPr>
            <a:r>
              <a:rPr lang="en-GB" sz="1600" dirty="0">
                <a:solidFill>
                  <a:schemeClr val="tx1"/>
                </a:solidFill>
              </a:rPr>
              <a:t>It made me reflect on…</a:t>
            </a:r>
          </a:p>
          <a:p>
            <a:pPr marL="285750" indent="-285750">
              <a:lnSpc>
                <a:spcPct val="150000"/>
              </a:lnSpc>
              <a:buFont typeface="Arial" panose="020B0604020202020204" pitchFamily="34" charset="0"/>
              <a:buChar char="•"/>
            </a:pPr>
            <a:r>
              <a:rPr lang="en-GB" sz="1600" dirty="0">
                <a:solidFill>
                  <a:schemeClr val="tx1"/>
                </a:solidFill>
              </a:rPr>
              <a:t>I’ve felt something similar when…</a:t>
            </a:r>
          </a:p>
        </p:txBody>
      </p:sp>
      <p:sp>
        <p:nvSpPr>
          <p:cNvPr id="12" name="Round Same-side Corner of Rectangle 11">
            <a:extLst>
              <a:ext uri="{FF2B5EF4-FFF2-40B4-BE49-F238E27FC236}">
                <a16:creationId xmlns:a16="http://schemas.microsoft.com/office/drawing/2014/main" id="{FB7B11CC-820E-3846-7586-B1884EF113FB}"/>
              </a:ext>
            </a:extLst>
          </p:cNvPr>
          <p:cNvSpPr/>
          <p:nvPr/>
        </p:nvSpPr>
        <p:spPr>
          <a:xfrm>
            <a:off x="7307292" y="1279254"/>
            <a:ext cx="2126346" cy="1027416"/>
          </a:xfrm>
          <a:prstGeom prst="round2SameRect">
            <a:avLst>
              <a:gd name="adj1" fmla="val 11018"/>
              <a:gd name="adj2" fmla="val 0"/>
            </a:avLst>
          </a:prstGeom>
          <a:solidFill>
            <a:srgbClr val="DBCCEC"/>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288000" rtlCol="0" anchor="ctr" anchorCtr="1"/>
          <a:lstStyle/>
          <a:p>
            <a:pPr marL="342900" indent="-342900">
              <a:lnSpc>
                <a:spcPct val="150000"/>
              </a:lnSpc>
              <a:buFont typeface="+mj-lt"/>
              <a:buAutoNum type="arabicPeriod" startAt="4"/>
            </a:pPr>
            <a:r>
              <a:rPr lang="en-GB" sz="1600" b="1" dirty="0">
                <a:solidFill>
                  <a:schemeClr val="tx1"/>
                </a:solidFill>
                <a:cs typeface="Arial"/>
              </a:rPr>
              <a:t>Unpack </a:t>
            </a:r>
            <a:br>
              <a:rPr lang="en-GB" sz="1600" b="1" dirty="0">
                <a:solidFill>
                  <a:schemeClr val="tx1"/>
                </a:solidFill>
                <a:cs typeface="Arial"/>
              </a:rPr>
            </a:br>
            <a:r>
              <a:rPr lang="en-GB" sz="1600" b="1" dirty="0">
                <a:solidFill>
                  <a:schemeClr val="tx1"/>
                </a:solidFill>
                <a:cs typeface="Arial"/>
              </a:rPr>
              <a:t>Meaning</a:t>
            </a:r>
          </a:p>
        </p:txBody>
      </p:sp>
      <p:sp>
        <p:nvSpPr>
          <p:cNvPr id="11" name="Rectangle 10">
            <a:extLst>
              <a:ext uri="{FF2B5EF4-FFF2-40B4-BE49-F238E27FC236}">
                <a16:creationId xmlns:a16="http://schemas.microsoft.com/office/drawing/2014/main" id="{3416DD39-3F7E-4458-DC95-3A2366167A57}"/>
              </a:ext>
            </a:extLst>
          </p:cNvPr>
          <p:cNvSpPr/>
          <p:nvPr/>
        </p:nvSpPr>
        <p:spPr>
          <a:xfrm>
            <a:off x="7307292" y="2306670"/>
            <a:ext cx="2126346" cy="398337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08000" tIns="288000" rIns="108000" rtlCol="0" anchor="t" anchorCtr="0"/>
          <a:lstStyle/>
          <a:p>
            <a:pPr marL="285750" indent="-285750">
              <a:lnSpc>
                <a:spcPct val="150000"/>
              </a:lnSpc>
              <a:buFont typeface="Arial" panose="020B0604020202020204" pitchFamily="34" charset="0"/>
              <a:buChar char="•"/>
            </a:pPr>
            <a:r>
              <a:rPr lang="en-GB" sz="1600" dirty="0">
                <a:solidFill>
                  <a:schemeClr val="tx1"/>
                </a:solidFill>
              </a:rPr>
              <a:t>The quote ‘      ’ stood out because….</a:t>
            </a:r>
          </a:p>
          <a:p>
            <a:pPr marL="285750" indent="-285750">
              <a:lnSpc>
                <a:spcPct val="150000"/>
              </a:lnSpc>
              <a:buFont typeface="Arial" panose="020B0604020202020204" pitchFamily="34" charset="0"/>
              <a:buChar char="•"/>
            </a:pPr>
            <a:r>
              <a:rPr lang="en-GB" sz="1600" dirty="0">
                <a:solidFill>
                  <a:schemeClr val="tx1"/>
                </a:solidFill>
              </a:rPr>
              <a:t>This shows that….</a:t>
            </a:r>
          </a:p>
          <a:p>
            <a:pPr marL="285750" indent="-285750">
              <a:lnSpc>
                <a:spcPct val="150000"/>
              </a:lnSpc>
              <a:buFont typeface="Arial" panose="020B0604020202020204" pitchFamily="34" charset="0"/>
              <a:buChar char="•"/>
            </a:pPr>
            <a:r>
              <a:rPr lang="en-GB" sz="1600" dirty="0">
                <a:solidFill>
                  <a:schemeClr val="tx1"/>
                </a:solidFill>
              </a:rPr>
              <a:t>This made me think more deeply about…</a:t>
            </a:r>
          </a:p>
        </p:txBody>
      </p:sp>
      <p:sp>
        <p:nvSpPr>
          <p:cNvPr id="14" name="Round Same-side Corner of Rectangle 13">
            <a:extLst>
              <a:ext uri="{FF2B5EF4-FFF2-40B4-BE49-F238E27FC236}">
                <a16:creationId xmlns:a16="http://schemas.microsoft.com/office/drawing/2014/main" id="{CA069421-722E-99BF-477B-9E8548C157D6}"/>
              </a:ext>
            </a:extLst>
          </p:cNvPr>
          <p:cNvSpPr/>
          <p:nvPr/>
        </p:nvSpPr>
        <p:spPr>
          <a:xfrm>
            <a:off x="9623056" y="1279254"/>
            <a:ext cx="2126346" cy="1027416"/>
          </a:xfrm>
          <a:prstGeom prst="round2SameRect">
            <a:avLst>
              <a:gd name="adj1" fmla="val 11018"/>
              <a:gd name="adj2" fmla="val 0"/>
            </a:avLst>
          </a:prstGeom>
          <a:solidFill>
            <a:srgbClr val="EDF9E0"/>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288000" rtlCol="0" anchor="ctr" anchorCtr="1"/>
          <a:lstStyle/>
          <a:p>
            <a:pPr marL="342900" indent="-342900">
              <a:lnSpc>
                <a:spcPct val="150000"/>
              </a:lnSpc>
              <a:buFont typeface="+mj-lt"/>
              <a:buAutoNum type="arabicPeriod" startAt="5"/>
            </a:pPr>
            <a:r>
              <a:rPr lang="en-GB" sz="1600" b="1" dirty="0">
                <a:solidFill>
                  <a:schemeClr val="tx1"/>
                </a:solidFill>
                <a:cs typeface="Arial"/>
              </a:rPr>
              <a:t>Reflect forward</a:t>
            </a:r>
          </a:p>
        </p:txBody>
      </p:sp>
      <p:sp>
        <p:nvSpPr>
          <p:cNvPr id="13" name="Rectangle 12">
            <a:extLst>
              <a:ext uri="{FF2B5EF4-FFF2-40B4-BE49-F238E27FC236}">
                <a16:creationId xmlns:a16="http://schemas.microsoft.com/office/drawing/2014/main" id="{082E0859-E1EF-8BFF-A476-A95E84F07030}"/>
              </a:ext>
            </a:extLst>
          </p:cNvPr>
          <p:cNvSpPr/>
          <p:nvPr/>
        </p:nvSpPr>
        <p:spPr>
          <a:xfrm>
            <a:off x="9623056" y="2306670"/>
            <a:ext cx="2126346" cy="398337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108000" tIns="288000" rIns="108000" rtlCol="0" anchor="t" anchorCtr="0"/>
          <a:lstStyle/>
          <a:p>
            <a:pPr marL="285750" indent="-285750">
              <a:lnSpc>
                <a:spcPct val="150000"/>
              </a:lnSpc>
              <a:buFont typeface="Arial" panose="020B0604020202020204" pitchFamily="34" charset="0"/>
              <a:buChar char="•"/>
            </a:pPr>
            <a:r>
              <a:rPr lang="en-GB" sz="1600" dirty="0">
                <a:solidFill>
                  <a:schemeClr val="tx1"/>
                </a:solidFill>
              </a:rPr>
              <a:t>Next time I read something like this, I will… </a:t>
            </a:r>
          </a:p>
          <a:p>
            <a:pPr marL="285750" indent="-285750">
              <a:lnSpc>
                <a:spcPct val="150000"/>
              </a:lnSpc>
              <a:buFont typeface="Arial" panose="020B0604020202020204" pitchFamily="34" charset="0"/>
              <a:buChar char="•"/>
            </a:pPr>
            <a:r>
              <a:rPr lang="en-GB" sz="1600" dirty="0">
                <a:solidFill>
                  <a:schemeClr val="tx1"/>
                </a:solidFill>
              </a:rPr>
              <a:t>This changed how I see… </a:t>
            </a:r>
          </a:p>
          <a:p>
            <a:pPr marL="285750" indent="-285750">
              <a:lnSpc>
                <a:spcPct val="150000"/>
              </a:lnSpc>
              <a:buFont typeface="Arial" panose="020B0604020202020204" pitchFamily="34" charset="0"/>
              <a:buChar char="•"/>
            </a:pPr>
            <a:r>
              <a:rPr lang="en-GB" sz="1600" dirty="0">
                <a:solidFill>
                  <a:schemeClr val="tx1"/>
                </a:solidFill>
              </a:rPr>
              <a:t>In the future, I want to remember that…. </a:t>
            </a:r>
          </a:p>
        </p:txBody>
      </p:sp>
      <p:sp>
        <p:nvSpPr>
          <p:cNvPr id="21" name="Slide Number Placeholder 1">
            <a:extLst>
              <a:ext uri="{FF2B5EF4-FFF2-40B4-BE49-F238E27FC236}">
                <a16:creationId xmlns:a16="http://schemas.microsoft.com/office/drawing/2014/main" id="{9AF39C63-8AA8-96B1-033B-3FCE6C9819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30</a:t>
            </a:fld>
            <a:endParaRPr lang="en-AU"/>
          </a:p>
        </p:txBody>
      </p:sp>
    </p:spTree>
    <p:extLst>
      <p:ext uri="{BB962C8B-B14F-4D97-AF65-F5344CB8AC3E}">
        <p14:creationId xmlns:p14="http://schemas.microsoft.com/office/powerpoint/2010/main" val="213321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A43CD-5D0B-CF4A-7D4A-ED05ABDD2052}"/>
              </a:ext>
            </a:extLst>
          </p:cNvPr>
          <p:cNvSpPr>
            <a:spLocks noGrp="1"/>
          </p:cNvSpPr>
          <p:nvPr>
            <p:ph type="title"/>
          </p:nvPr>
        </p:nvSpPr>
        <p:spPr/>
        <p:txBody>
          <a:bodyPr/>
          <a:lstStyle/>
          <a:p>
            <a:r>
              <a:rPr lang="en-AU" dirty="0"/>
              <a:t>Phrases for reflective writing</a:t>
            </a:r>
          </a:p>
        </p:txBody>
      </p:sp>
      <p:sp>
        <p:nvSpPr>
          <p:cNvPr id="4" name="Text Placeholder 3">
            <a:extLst>
              <a:ext uri="{FF2B5EF4-FFF2-40B4-BE49-F238E27FC236}">
                <a16:creationId xmlns:a16="http://schemas.microsoft.com/office/drawing/2014/main" id="{1DCC4AD8-1E15-6D0F-86EA-D46AAB348106}"/>
              </a:ext>
            </a:extLst>
          </p:cNvPr>
          <p:cNvSpPr>
            <a:spLocks noGrp="1"/>
          </p:cNvSpPr>
          <p:nvPr>
            <p:ph type="body" sz="quarter" idx="18"/>
          </p:nvPr>
        </p:nvSpPr>
        <p:spPr/>
        <p:txBody>
          <a:bodyPr/>
          <a:lstStyle/>
          <a:p>
            <a:r>
              <a:rPr lang="en-AU" dirty="0"/>
              <a:t>Sentence starters</a:t>
            </a:r>
          </a:p>
        </p:txBody>
      </p:sp>
      <p:sp>
        <p:nvSpPr>
          <p:cNvPr id="5" name="Text Placeholder 4">
            <a:extLst>
              <a:ext uri="{FF2B5EF4-FFF2-40B4-BE49-F238E27FC236}">
                <a16:creationId xmlns:a16="http://schemas.microsoft.com/office/drawing/2014/main" id="{55C42F5D-FA4B-6573-D8A4-4FD0E338DDD7}"/>
              </a:ext>
            </a:extLst>
          </p:cNvPr>
          <p:cNvSpPr>
            <a:spLocks noGrp="1"/>
          </p:cNvSpPr>
          <p:nvPr>
            <p:ph type="body" sz="quarter" idx="17"/>
          </p:nvPr>
        </p:nvSpPr>
        <p:spPr>
          <a:xfrm>
            <a:off x="360000" y="1567086"/>
            <a:ext cx="11484000" cy="4840694"/>
          </a:xfrm>
        </p:spPr>
        <p:txBody>
          <a:bodyPr numCol="2" spcCol="180000"/>
          <a:lstStyle/>
          <a:p>
            <a:r>
              <a:rPr lang="en-AU" sz="1800" dirty="0"/>
              <a:t>At first, I thought.. </a:t>
            </a:r>
          </a:p>
          <a:p>
            <a:r>
              <a:rPr lang="en-AU" sz="1800" dirty="0"/>
              <a:t>I expected that…</a:t>
            </a:r>
          </a:p>
          <a:p>
            <a:r>
              <a:rPr lang="en-AU" sz="1800" dirty="0"/>
              <a:t>I learned that...</a:t>
            </a:r>
          </a:p>
          <a:p>
            <a:r>
              <a:rPr lang="en-AU" sz="1800" dirty="0"/>
              <a:t>This experience taught me...</a:t>
            </a:r>
          </a:p>
          <a:p>
            <a:r>
              <a:rPr lang="en-AU" sz="1800" dirty="0"/>
              <a:t>I felt...</a:t>
            </a:r>
          </a:p>
          <a:p>
            <a:r>
              <a:rPr lang="en-AU" sz="1800" dirty="0"/>
              <a:t>Looking back, I can see...</a:t>
            </a:r>
          </a:p>
          <a:p>
            <a:r>
              <a:rPr lang="en-AU" sz="1800" dirty="0"/>
              <a:t>One thing I discovered is...</a:t>
            </a:r>
          </a:p>
          <a:p>
            <a:r>
              <a:rPr lang="en-AU" sz="1800" dirty="0"/>
              <a:t>I realised that...</a:t>
            </a:r>
          </a:p>
          <a:p>
            <a:r>
              <a:rPr lang="en-AU" sz="1800" dirty="0">
                <a:latin typeface="Arial" panose="020B0604020202020204" pitchFamily="34" charset="0"/>
                <a:cs typeface="Arial" panose="020B0604020202020204" pitchFamily="34" charset="0"/>
              </a:rPr>
              <a:t>This made me think about...</a:t>
            </a:r>
          </a:p>
          <a:p>
            <a:r>
              <a:rPr lang="en-AU" sz="1800" dirty="0"/>
              <a:t>I was surprised by...</a:t>
            </a:r>
          </a:p>
          <a:p>
            <a:r>
              <a:rPr lang="en-AU" sz="1800" dirty="0"/>
              <a:t>I will apply this insight by... </a:t>
            </a:r>
          </a:p>
          <a:p>
            <a:r>
              <a:rPr lang="en-AU" sz="1800" dirty="0"/>
              <a:t>I found it challenging to...</a:t>
            </a:r>
          </a:p>
          <a:p>
            <a:r>
              <a:rPr lang="en-AU" sz="1800" dirty="0"/>
              <a:t>In the future, I would...</a:t>
            </a:r>
          </a:p>
          <a:p>
            <a:r>
              <a:rPr lang="en-AU" sz="1800" dirty="0"/>
              <a:t>This reflects my growth in...</a:t>
            </a:r>
          </a:p>
          <a:p>
            <a:r>
              <a:rPr lang="en-AU" sz="1800" dirty="0"/>
              <a:t>I connected this experience to...</a:t>
            </a:r>
          </a:p>
          <a:p>
            <a:r>
              <a:rPr lang="en-AU" sz="1800" dirty="0"/>
              <a:t>I appreciate...</a:t>
            </a:r>
          </a:p>
          <a:p>
            <a:r>
              <a:rPr lang="en-AU" sz="1800" dirty="0"/>
              <a:t>This experience has shaped my understanding of...</a:t>
            </a:r>
          </a:p>
        </p:txBody>
      </p:sp>
      <p:sp>
        <p:nvSpPr>
          <p:cNvPr id="2" name="Slide Number Placeholder 1">
            <a:extLst>
              <a:ext uri="{FF2B5EF4-FFF2-40B4-BE49-F238E27FC236}">
                <a16:creationId xmlns:a16="http://schemas.microsoft.com/office/drawing/2014/main" id="{4C575971-6945-B14E-4A3A-E61717B09A4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31</a:t>
            </a:fld>
            <a:endParaRPr lang="en-AU"/>
          </a:p>
        </p:txBody>
      </p:sp>
    </p:spTree>
    <p:extLst>
      <p:ext uri="{BB962C8B-B14F-4D97-AF65-F5344CB8AC3E}">
        <p14:creationId xmlns:p14="http://schemas.microsoft.com/office/powerpoint/2010/main" val="241864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D428F7-901F-152E-1CD3-3AC69D294A5E}"/>
              </a:ext>
            </a:extLst>
          </p:cNvPr>
          <p:cNvSpPr>
            <a:spLocks noGrp="1"/>
          </p:cNvSpPr>
          <p:nvPr>
            <p:ph type="title"/>
          </p:nvPr>
        </p:nvSpPr>
        <p:spPr/>
        <p:txBody>
          <a:bodyPr/>
          <a:lstStyle/>
          <a:p>
            <a:r>
              <a:rPr lang="en-US" dirty="0"/>
              <a:t>Sequencing ideas</a:t>
            </a:r>
          </a:p>
        </p:txBody>
      </p:sp>
      <p:sp>
        <p:nvSpPr>
          <p:cNvPr id="4" name="Text Placeholder 3">
            <a:extLst>
              <a:ext uri="{FF2B5EF4-FFF2-40B4-BE49-F238E27FC236}">
                <a16:creationId xmlns:a16="http://schemas.microsoft.com/office/drawing/2014/main" id="{FC00FA6E-E460-01A9-CB32-B24123438881}"/>
              </a:ext>
            </a:extLst>
          </p:cNvPr>
          <p:cNvSpPr>
            <a:spLocks noGrp="1"/>
          </p:cNvSpPr>
          <p:nvPr>
            <p:ph type="body" sz="quarter" idx="18"/>
          </p:nvPr>
        </p:nvSpPr>
        <p:spPr/>
        <p:txBody>
          <a:bodyPr/>
          <a:lstStyle/>
          <a:p>
            <a:r>
              <a:rPr lang="en-US" dirty="0"/>
              <a:t>Checking for understanding</a:t>
            </a:r>
          </a:p>
        </p:txBody>
      </p:sp>
      <p:sp>
        <p:nvSpPr>
          <p:cNvPr id="5" name="Text Placeholder 4">
            <a:extLst>
              <a:ext uri="{FF2B5EF4-FFF2-40B4-BE49-F238E27FC236}">
                <a16:creationId xmlns:a16="http://schemas.microsoft.com/office/drawing/2014/main" id="{F6E5E474-9FA0-BBA0-84E9-CD372549BF1D}"/>
              </a:ext>
            </a:extLst>
          </p:cNvPr>
          <p:cNvSpPr>
            <a:spLocks noGrp="1"/>
          </p:cNvSpPr>
          <p:nvPr>
            <p:ph type="body" sz="quarter" idx="17"/>
          </p:nvPr>
        </p:nvSpPr>
        <p:spPr>
          <a:xfrm>
            <a:off x="360000" y="2021894"/>
            <a:ext cx="10900476" cy="1447983"/>
          </a:xfrm>
        </p:spPr>
        <p:txBody>
          <a:bodyPr numCol="2" spcCol="108000"/>
          <a:lstStyle/>
          <a:p>
            <a:pPr marL="342900" indent="-342900">
              <a:buFont typeface="Arial" panose="020B0604020202020204" pitchFamily="34" charset="0"/>
              <a:buChar char="•"/>
            </a:pPr>
            <a:r>
              <a:rPr lang="en-US" dirty="0"/>
              <a:t>Before - ‘Before reading, I thought…’ </a:t>
            </a:r>
          </a:p>
          <a:p>
            <a:pPr marL="342900" indent="-342900">
              <a:buFont typeface="Arial" panose="020B0604020202020204" pitchFamily="34" charset="0"/>
              <a:buChar char="•"/>
            </a:pPr>
            <a:r>
              <a:rPr lang="en-US" dirty="0"/>
              <a:t>During - ‘When I read </a:t>
            </a:r>
            <a:r>
              <a:rPr lang="en-US" i="1" dirty="0"/>
              <a:t>Dear Kath, </a:t>
            </a:r>
            <a:r>
              <a:rPr lang="en-US" dirty="0"/>
              <a:t>I felt…’ </a:t>
            </a:r>
          </a:p>
          <a:p>
            <a:pPr marL="342900" indent="-342900">
              <a:buFont typeface="Arial" panose="020B0604020202020204" pitchFamily="34" charset="0"/>
              <a:buChar char="•"/>
            </a:pPr>
            <a:r>
              <a:rPr lang="en-US" dirty="0"/>
              <a:t>After - ‘Now I understand that…’</a:t>
            </a:r>
          </a:p>
          <a:p>
            <a:pPr marL="342900" indent="-342900">
              <a:buFont typeface="Arial" panose="020B0604020202020204" pitchFamily="34" charset="0"/>
              <a:buChar char="•"/>
            </a:pPr>
            <a:r>
              <a:rPr lang="en-US" dirty="0"/>
              <a:t>Future - ‘Next time I will…’</a:t>
            </a:r>
          </a:p>
        </p:txBody>
      </p:sp>
      <p:sp>
        <p:nvSpPr>
          <p:cNvPr id="10" name="TextBox 9">
            <a:extLst>
              <a:ext uri="{FF2B5EF4-FFF2-40B4-BE49-F238E27FC236}">
                <a16:creationId xmlns:a16="http://schemas.microsoft.com/office/drawing/2014/main" id="{53E1FDE8-08E3-827C-E796-2A71EC20380A}"/>
              </a:ext>
            </a:extLst>
          </p:cNvPr>
          <p:cNvSpPr txBox="1"/>
          <p:nvPr/>
        </p:nvSpPr>
        <p:spPr>
          <a:xfrm>
            <a:off x="355070" y="3579206"/>
            <a:ext cx="5470377" cy="1280470"/>
          </a:xfrm>
          <a:prstGeom prst="roundRect">
            <a:avLst>
              <a:gd name="adj" fmla="val 0"/>
            </a:avLst>
          </a:prstGeom>
          <a:solidFill>
            <a:schemeClr val="accent4"/>
          </a:solidFill>
        </p:spPr>
        <p:txBody>
          <a:bodyPr wrap="none" lIns="1332000" tIns="0" rIns="0" bIns="0" rtlCol="0" anchor="ctr" anchorCtr="0">
            <a:noAutofit/>
          </a:bodyPr>
          <a:lstStyle/>
          <a:p>
            <a:r>
              <a:rPr lang="en-US" sz="1800" dirty="0"/>
              <a:t>1. We will say these aloud together</a:t>
            </a:r>
          </a:p>
        </p:txBody>
      </p:sp>
      <p:sp>
        <p:nvSpPr>
          <p:cNvPr id="11" name="TextBox 10">
            <a:extLst>
              <a:ext uri="{FF2B5EF4-FFF2-40B4-BE49-F238E27FC236}">
                <a16:creationId xmlns:a16="http://schemas.microsoft.com/office/drawing/2014/main" id="{ADE5C30C-93F6-4F84-0FD9-688A04128E27}"/>
              </a:ext>
            </a:extLst>
          </p:cNvPr>
          <p:cNvSpPr txBox="1"/>
          <p:nvPr/>
        </p:nvSpPr>
        <p:spPr>
          <a:xfrm>
            <a:off x="6005227" y="3579206"/>
            <a:ext cx="5591562" cy="1280470"/>
          </a:xfrm>
          <a:prstGeom prst="roundRect">
            <a:avLst>
              <a:gd name="adj" fmla="val 0"/>
            </a:avLst>
          </a:prstGeom>
          <a:solidFill>
            <a:schemeClr val="accent4"/>
          </a:solidFill>
        </p:spPr>
        <p:txBody>
          <a:bodyPr wrap="none" lIns="1332000" tIns="0" rIns="0" bIns="0" rtlCol="0" anchor="ctr" anchorCtr="0">
            <a:noAutofit/>
          </a:bodyPr>
          <a:lstStyle/>
          <a:p>
            <a:r>
              <a:rPr lang="en-US" sz="1800" dirty="0"/>
              <a:t>2. You will write one sentence for each</a:t>
            </a:r>
          </a:p>
        </p:txBody>
      </p:sp>
      <p:pic>
        <p:nvPicPr>
          <p:cNvPr id="7" name="Graphic 6">
            <a:extLst>
              <a:ext uri="{FF2B5EF4-FFF2-40B4-BE49-F238E27FC236}">
                <a16:creationId xmlns:a16="http://schemas.microsoft.com/office/drawing/2014/main" id="{346EF045-C7A3-28A3-6B4A-DAE6ABE00E0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4850" y="3736789"/>
            <a:ext cx="965304" cy="965304"/>
          </a:xfrm>
          <a:prstGeom prst="rect">
            <a:avLst/>
          </a:prstGeom>
        </p:spPr>
      </p:pic>
      <p:pic>
        <p:nvPicPr>
          <p:cNvPr id="9" name="Graphic 8">
            <a:extLst>
              <a:ext uri="{FF2B5EF4-FFF2-40B4-BE49-F238E27FC236}">
                <a16:creationId xmlns:a16="http://schemas.microsoft.com/office/drawing/2014/main" id="{176584E2-4C9A-4679-34C2-9C272ACDB9B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00880" y="3796065"/>
            <a:ext cx="846753" cy="846753"/>
          </a:xfrm>
          <a:prstGeom prst="rect">
            <a:avLst/>
          </a:prstGeom>
        </p:spPr>
      </p:pic>
      <p:sp>
        <p:nvSpPr>
          <p:cNvPr id="2" name="Slide Number Placeholder 1">
            <a:extLst>
              <a:ext uri="{FF2B5EF4-FFF2-40B4-BE49-F238E27FC236}">
                <a16:creationId xmlns:a16="http://schemas.microsoft.com/office/drawing/2014/main" id="{92437116-B2F3-D87D-1A56-BEAE55E1F292}"/>
              </a:ext>
            </a:extLst>
          </p:cNvPr>
          <p:cNvSpPr>
            <a:spLocks noGrp="1"/>
          </p:cNvSpPr>
          <p:nvPr>
            <p:ph type="sldNum" sz="quarter" idx="12"/>
          </p:nvPr>
        </p:nvSpPr>
        <p:spPr/>
        <p:txBody>
          <a:bodyPr/>
          <a:lstStyle/>
          <a:p>
            <a:fld id="{10A01DC5-1685-4615-8240-15192985C6A2}" type="slidenum">
              <a:rPr lang="en-AU" smtClean="0"/>
              <a:t>32</a:t>
            </a:fld>
            <a:endParaRPr lang="en-AU"/>
          </a:p>
        </p:txBody>
      </p:sp>
    </p:spTree>
    <p:extLst>
      <p:ext uri="{BB962C8B-B14F-4D97-AF65-F5344CB8AC3E}">
        <p14:creationId xmlns:p14="http://schemas.microsoft.com/office/powerpoint/2010/main" val="289397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a:xfrm>
            <a:off x="335826" y="390823"/>
            <a:ext cx="10080000" cy="521412"/>
          </a:xfrm>
        </p:spPr>
        <p:txBody>
          <a:bodyPr/>
          <a:lstStyle/>
          <a:p>
            <a:r>
              <a:rPr lang="en-AU" dirty="0"/>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428085"/>
            <a:ext cx="11471999" cy="1484765"/>
          </a:xfrm>
          <a:prstGeom prst="rect">
            <a:avLst/>
          </a:prstGeom>
          <a:noFill/>
        </p:spPr>
        <p:txBody>
          <a:bodyPr wrap="square" lIns="0">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latin typeface="Public Sans Light"/>
                <a:ea typeface="+mn-ea"/>
                <a:cs typeface="+mn-cs"/>
              </a:rPr>
              <a:t>This presentation contains NSW Curriculum and syllabus content. </a:t>
            </a:r>
            <a:r>
              <a:rPr kumimoji="0" lang="en-AU" sz="1100" b="0" i="0" u="none" strike="noStrike" kern="1200" cap="none" spc="0" normalizeH="0" baseline="0" noProof="0" dirty="0">
                <a:ln>
                  <a:noFill/>
                </a:ln>
                <a:solidFill>
                  <a:srgbClr val="CCEDFD"/>
                </a:solidFill>
                <a:effectLst/>
                <a:uLnTx/>
                <a:uFillTx/>
                <a:latin typeface="Public Sans Light"/>
                <a:ea typeface="+mn-ea"/>
                <a:cs typeface="+mn-cs"/>
              </a:rPr>
              <a:t>The</a:t>
            </a:r>
            <a:r>
              <a:rPr kumimoji="0" lang="en-AU" sz="1100" b="0" i="0" u="none" strike="noStrike" kern="1200" cap="none" spc="0" normalizeH="0" baseline="0" noProof="0" dirty="0">
                <a:ln>
                  <a:noFill/>
                </a:ln>
                <a:solidFill>
                  <a:srgbClr val="FFFFFF"/>
                </a:solidFill>
                <a:effectLst/>
                <a:uLnTx/>
                <a:uFillTx/>
                <a:latin typeface="Public Sans Light"/>
                <a:ea typeface="+mn-ea"/>
                <a:cs typeface="+mn-cs"/>
              </a:rPr>
              <a:t>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latin typeface="Public Sans Light"/>
                <a:ea typeface="+mn-ea"/>
                <a:cs typeface="+mn-cs"/>
              </a:rPr>
              <a:t>Please refer to the NESA Copyright Disclaimer for more information </a:t>
            </a:r>
            <a:r>
              <a:rPr kumimoji="0" lang="en-AU" sz="1100" b="0" i="0" u="none" strike="noStrike" kern="1200" cap="none" spc="0" normalizeH="0" baseline="0" noProof="0" dirty="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100" b="0" i="0" u="none" strike="noStrike" kern="1200" cap="none" spc="0" normalizeH="0" baseline="0" noProof="0" dirty="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100" b="0" i="0" u="none" strike="noStrike" kern="1200" cap="none" spc="0" normalizeH="0" baseline="0" noProof="0" dirty="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100" b="0" i="0" u="none" strike="noStrike" kern="1200" cap="none" spc="0" normalizeH="0" baseline="0" noProof="0" dirty="0">
                <a:ln>
                  <a:noFill/>
                </a:ln>
                <a:solidFill>
                  <a:srgbClr val="CBEDFD"/>
                </a:solidFill>
                <a:effectLst/>
                <a:uLnTx/>
                <a:uFillTx/>
                <a:latin typeface="Public Sans Light"/>
                <a:ea typeface="+mn-ea"/>
                <a:cs typeface="+mn-cs"/>
              </a:rPr>
              <a:t> </a:t>
            </a:r>
            <a:r>
              <a:rPr kumimoji="0" lang="en-AU" sz="1100" b="0" i="0" u="none" strike="noStrike" kern="1200" cap="none" spc="0" normalizeH="0" baseline="0" noProof="0" dirty="0">
                <a:ln>
                  <a:noFill/>
                </a:ln>
                <a:solidFill>
                  <a:srgbClr val="FFFFFF"/>
                </a:solidFill>
                <a:effectLst/>
                <a:uLnTx/>
                <a:uFillTx/>
                <a:latin typeface="Public Sans Light"/>
                <a:ea typeface="+mn-ea"/>
                <a:cs typeface="+mn-cs"/>
              </a:rPr>
              <a:t>and the NSW Curriculum website </a:t>
            </a:r>
            <a:r>
              <a:rPr kumimoji="0" lang="en-AU" sz="1100" b="0" i="0" u="none" strike="noStrike" kern="1200" cap="none" spc="0" normalizeH="0" baseline="0" noProof="0" dirty="0">
                <a:ln>
                  <a:noFill/>
                </a:ln>
                <a:solidFill>
                  <a:srgbClr val="CBEDFD"/>
                </a:solidFill>
                <a:effectLst/>
                <a:uLnTx/>
                <a:uFillTx/>
                <a:latin typeface="Public Sans Light"/>
                <a:ea typeface="+mn-ea"/>
                <a:cs typeface="+mn-cs"/>
                <a:hlinkClick r:id="rId5">
                  <a:extLst>
                    <a:ext uri="{A12FA001-AC4F-418D-AE19-62706E023703}">
                      <ahyp:hlinkClr xmlns:ahyp="http://schemas.microsoft.com/office/drawing/2018/hyperlinkcolor" val="tx"/>
                    </a:ext>
                  </a:extLst>
                </a:hlinkClick>
              </a:rPr>
              <a:t>https://curriculum.nsw.edu.au</a:t>
            </a:r>
            <a:r>
              <a:rPr kumimoji="0" lang="en-AU" sz="1100" b="0" i="0" u="none" strike="noStrike" kern="1200" cap="none" spc="0" normalizeH="0" baseline="0" noProof="0" dirty="0">
                <a:ln>
                  <a:noFill/>
                </a:ln>
                <a:solidFill>
                  <a:srgbClr val="FFFFFF"/>
                </a:solidFill>
                <a:effectLst/>
                <a:uLnTx/>
                <a:uFillTx/>
                <a:latin typeface="Public Sans Light"/>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35826" y="3332942"/>
            <a:ext cx="11328009" cy="2927351"/>
          </a:xfrm>
        </p:spPr>
        <p:txBody>
          <a:bodyPr vert="horz" lIns="0" tIns="0" rIns="0" bIns="0" rtlCol="0" anchor="t">
            <a:noAutofit/>
          </a:bodyPr>
          <a:lstStyle/>
          <a:p>
            <a:r>
              <a:rPr lang="en-AU" sz="1100" dirty="0">
                <a:hlinkClick r:id="rId6"/>
              </a:rPr>
              <a:t>English Standard 11–12 Syllabus </a:t>
            </a:r>
            <a:r>
              <a:rPr lang="en-AU" sz="1100" dirty="0"/>
              <a:t>© NSW Education Standards Authority (NESA) for and on behalf of the Crown in right of the State of New South Wales, 2024.</a:t>
            </a:r>
          </a:p>
          <a:p>
            <a:r>
              <a:rPr lang="en-AU" sz="1100" dirty="0"/>
              <a:t>Australian Education Research Organisation (AERO) (2024a) </a:t>
            </a:r>
            <a:r>
              <a:rPr lang="en-AU" sz="1100" dirty="0">
                <a:hlinkClick r:id="rId7"/>
              </a:rPr>
              <a:t>Explain learning objectives</a:t>
            </a:r>
            <a:r>
              <a:rPr lang="en-AU" sz="1100" dirty="0"/>
              <a:t>, AERO, accessed 6 June 2025.</a:t>
            </a:r>
          </a:p>
          <a:p>
            <a:pPr>
              <a:lnSpc>
                <a:spcPct val="100000"/>
              </a:lnSpc>
              <a:spcAft>
                <a:spcPts val="600"/>
              </a:spcAft>
            </a:pPr>
            <a:r>
              <a:rPr lang="en-AU" sz="1100" dirty="0"/>
              <a:t>AERO (Australian Education Research Organisation) (2024b) </a:t>
            </a:r>
            <a:r>
              <a:rPr lang="en-AU" sz="1100" dirty="0">
                <a:hlinkClick r:id="rId8"/>
              </a:rPr>
              <a:t>Why explicit instruction works</a:t>
            </a:r>
            <a:r>
              <a:rPr lang="en-AU" sz="1100" dirty="0"/>
              <a:t>, AERO website, accessed 6 June 2025..</a:t>
            </a:r>
          </a:p>
          <a:p>
            <a:pPr>
              <a:lnSpc>
                <a:spcPct val="100000"/>
              </a:lnSpc>
              <a:spcAft>
                <a:spcPts val="600"/>
              </a:spcAft>
            </a:pPr>
            <a:r>
              <a:rPr lang="en-AU" sz="1100" dirty="0">
                <a:latin typeface="Arial"/>
                <a:cs typeface="Arial"/>
              </a:rPr>
              <a:t>Black P and Wiliam D (2018) ‘</a:t>
            </a:r>
            <a:r>
              <a:rPr lang="en-AU" sz="1100" dirty="0">
                <a:latin typeface="Arial"/>
                <a:cs typeface="Arial"/>
                <a:hlinkClick r:id="rId9"/>
              </a:rPr>
              <a:t>Classroom assessment and pedagogy</a:t>
            </a:r>
            <a:r>
              <a:rPr lang="en-AU" sz="1100" dirty="0">
                <a:latin typeface="Arial"/>
                <a:cs typeface="Arial"/>
              </a:rPr>
              <a:t>’, Assessment in Education Principles Policy and Practice, 25(1):1–25.</a:t>
            </a:r>
          </a:p>
          <a:p>
            <a:pPr>
              <a:lnSpc>
                <a:spcPct val="100000"/>
              </a:lnSpc>
              <a:spcAft>
                <a:spcPts val="600"/>
              </a:spcAft>
            </a:pPr>
            <a:r>
              <a:rPr lang="en-AU" sz="1100" dirty="0"/>
              <a:t>CESE (Centre for Education Statistics and Evaluation) (2017) </a:t>
            </a:r>
            <a:r>
              <a:rPr lang="en-AU" sz="1100" dirty="0">
                <a:hlinkClick r:id="rId10"/>
              </a:rPr>
              <a:t>Cognitive load theory: Research that teachers really need to understand</a:t>
            </a:r>
            <a:r>
              <a:rPr lang="en-AU" sz="1100" dirty="0"/>
              <a:t>, NSW Department of Education, accessed 6 June 2025.</a:t>
            </a:r>
          </a:p>
          <a:p>
            <a:pPr>
              <a:lnSpc>
                <a:spcPct val="100000"/>
              </a:lnSpc>
              <a:spcAft>
                <a:spcPts val="600"/>
              </a:spcAft>
            </a:pPr>
            <a:r>
              <a:rPr lang="en-AU" sz="1100" dirty="0"/>
              <a:t>Clarke S (2014) Outstanding formative assessment: culture and practice, Hodder Education, Great Britain.</a:t>
            </a:r>
          </a:p>
          <a:p>
            <a:pPr>
              <a:lnSpc>
                <a:spcPct val="100000"/>
              </a:lnSpc>
              <a:spcAft>
                <a:spcPts val="600"/>
              </a:spcAft>
            </a:pPr>
            <a:r>
              <a:rPr lang="en-AU" sz="1100" dirty="0"/>
              <a:t>Clarke S, Timperley H, Hattie J (2003) Unlocking formative assessment: Practical strategies for enhancing students’ learning in the primary and intermediate classroom, Hodder Moa Beckett, Auckland NZ, 2003.</a:t>
            </a:r>
          </a:p>
          <a:p>
            <a:r>
              <a:rPr lang="en-AU" sz="1100" dirty="0">
                <a:latin typeface="Arial"/>
                <a:cs typeface="Arial"/>
              </a:rPr>
              <a:t>Dalton T (2021) </a:t>
            </a:r>
            <a:r>
              <a:rPr lang="en-AU" sz="1100" i="1" dirty="0">
                <a:latin typeface="Arial"/>
                <a:cs typeface="Arial"/>
              </a:rPr>
              <a:t>Love Stories, </a:t>
            </a:r>
            <a:r>
              <a:rPr lang="en-AU" sz="1100" dirty="0" err="1">
                <a:latin typeface="Arial"/>
                <a:cs typeface="Arial"/>
              </a:rPr>
              <a:t>HarperCollins</a:t>
            </a:r>
            <a:r>
              <a:rPr lang="en-AU" sz="1100" i="1" dirty="0" err="1">
                <a:latin typeface="Arial"/>
                <a:cs typeface="Arial"/>
              </a:rPr>
              <a:t>Publishers</a:t>
            </a:r>
            <a:r>
              <a:rPr lang="en-AU" sz="1100" dirty="0">
                <a:latin typeface="Arial"/>
                <a:cs typeface="Arial"/>
              </a:rPr>
              <a:t>, Sydney.</a:t>
            </a:r>
            <a:r>
              <a:rPr lang="en-AU" sz="1100" i="1" dirty="0">
                <a:latin typeface="Arial"/>
                <a:cs typeface="Arial"/>
              </a:rPr>
              <a:t> </a:t>
            </a:r>
            <a:r>
              <a:rPr lang="en-AU" sz="1100" dirty="0">
                <a:latin typeface="Arial"/>
                <a:cs typeface="Arial"/>
              </a:rPr>
              <a:t>This has been made possible as permission has been granted by </a:t>
            </a:r>
            <a:r>
              <a:rPr lang="en-AU" sz="1100" dirty="0" err="1">
                <a:latin typeface="Arial"/>
                <a:cs typeface="Arial"/>
              </a:rPr>
              <a:t>HarperCollins</a:t>
            </a:r>
            <a:r>
              <a:rPr lang="en-AU" sz="1100" i="1" dirty="0" err="1">
                <a:latin typeface="Arial"/>
                <a:cs typeface="Arial"/>
              </a:rPr>
              <a:t>Publishers</a:t>
            </a:r>
            <a:r>
              <a:rPr lang="en-AU" sz="1100" dirty="0">
                <a:latin typeface="Arial"/>
                <a:cs typeface="Arial"/>
              </a:rPr>
              <a:t> Pty Ltd. The extracts contained in this resource are licensed up until March 2029.  </a:t>
            </a:r>
            <a:endParaRPr lang="en-AU" sz="1100" dirty="0"/>
          </a:p>
          <a:p>
            <a:pPr>
              <a:lnSpc>
                <a:spcPct val="100000"/>
              </a:lnSpc>
              <a:spcAft>
                <a:spcPts val="600"/>
              </a:spcAft>
            </a:pPr>
            <a:r>
              <a:rPr lang="en-AU" sz="1100" dirty="0">
                <a:latin typeface="Arial"/>
                <a:cs typeface="Arial"/>
              </a:rPr>
              <a:t>Griffin P (2018) Assessment for teaching, Cambridge University Press. </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33</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AA8664-0DEF-C272-496C-8D73E0CF1EDD}"/>
              </a:ext>
            </a:extLst>
          </p:cNvPr>
          <p:cNvSpPr>
            <a:spLocks noGrp="1"/>
          </p:cNvSpPr>
          <p:nvPr>
            <p:ph type="title"/>
          </p:nvPr>
        </p:nvSpPr>
        <p:spPr>
          <a:xfrm>
            <a:off x="360000" y="360001"/>
            <a:ext cx="10080000" cy="521412"/>
          </a:xfrm>
        </p:spPr>
        <p:txBody>
          <a:bodyPr/>
          <a:lstStyle/>
          <a:p>
            <a:r>
              <a:rPr lang="en-AU" dirty="0"/>
              <a:t>References (2)</a:t>
            </a:r>
          </a:p>
        </p:txBody>
      </p:sp>
      <p:sp>
        <p:nvSpPr>
          <p:cNvPr id="5" name="TextBox 4">
            <a:extLst>
              <a:ext uri="{FF2B5EF4-FFF2-40B4-BE49-F238E27FC236}">
                <a16:creationId xmlns:a16="http://schemas.microsoft.com/office/drawing/2014/main" id="{FEE24A4D-36A2-3870-3321-B73D8AC51F1F}"/>
              </a:ext>
            </a:extLst>
          </p:cNvPr>
          <p:cNvSpPr txBox="1"/>
          <p:nvPr/>
        </p:nvSpPr>
        <p:spPr>
          <a:xfrm>
            <a:off x="335826" y="1428085"/>
            <a:ext cx="11471999" cy="1484765"/>
          </a:xfrm>
          <a:prstGeom prst="rect">
            <a:avLst/>
          </a:prstGeom>
          <a:noFill/>
        </p:spPr>
        <p:txBody>
          <a:bodyPr wrap="square" lIns="0">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This presentation contains NSW Curriculum and syllabus content. </a:t>
            </a:r>
            <a:r>
              <a:rPr kumimoji="0" lang="en-AU" sz="1100" b="0" i="0" u="none" strike="noStrike" kern="1200" cap="none" spc="0" normalizeH="0" baseline="0" noProof="0" dirty="0">
                <a:ln>
                  <a:noFill/>
                </a:ln>
                <a:solidFill>
                  <a:srgbClr val="CCEDFD"/>
                </a:solidFill>
                <a:effectLst/>
                <a:uLnTx/>
                <a:uFillTx/>
                <a:latin typeface="Arial" panose="020B0604020202020204" pitchFamily="34" charset="0"/>
                <a:cs typeface="Arial" panose="020B0604020202020204" pitchFamily="34" charset="0"/>
              </a:rPr>
              <a:t>The</a:t>
            </a:r>
            <a:r>
              <a:rPr kumimoji="0" lang="en-AU"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Please refer to the NESA Copyright Disclaimer for more information </a:t>
            </a:r>
            <a:r>
              <a:rPr kumimoji="0" lang="en-AU" sz="11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NESA holds the only official and up-to-date versions of the NSW Curriculum and syllabus documents. Please visit the NSW Education Standards Authority (NESA) website </a:t>
            </a:r>
            <a:r>
              <a:rPr kumimoji="0" lang="en-AU" sz="11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https://educationstandards.nsw.edu.au/wps/portal/nesa/home</a:t>
            </a:r>
            <a:r>
              <a:rPr kumimoji="0" lang="en-AU" sz="11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rPr>
              <a:t> </a:t>
            </a:r>
            <a:r>
              <a:rPr kumimoji="0" lang="en-AU"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and the NSW Curriculum website </a:t>
            </a:r>
            <a:r>
              <a:rPr kumimoji="0" lang="en-AU" sz="11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https://curriculum.nsw.edu.au</a:t>
            </a:r>
            <a:r>
              <a:rPr kumimoji="0" lang="en-AU"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4" name="Content Placeholder 3">
            <a:extLst>
              <a:ext uri="{FF2B5EF4-FFF2-40B4-BE49-F238E27FC236}">
                <a16:creationId xmlns:a16="http://schemas.microsoft.com/office/drawing/2014/main" id="{5D6BA6CF-409C-EC1B-831B-98CCD29C396C}"/>
              </a:ext>
            </a:extLst>
          </p:cNvPr>
          <p:cNvSpPr>
            <a:spLocks noGrp="1"/>
          </p:cNvSpPr>
          <p:nvPr>
            <p:ph idx="1"/>
          </p:nvPr>
        </p:nvSpPr>
        <p:spPr>
          <a:xfrm>
            <a:off x="360000" y="3428999"/>
            <a:ext cx="11484000" cy="2927351"/>
          </a:xfrm>
        </p:spPr>
        <p:txBody>
          <a:bodyPr vert="horz" lIns="0" tIns="0" rIns="0" bIns="0" rtlCol="0" anchor="t">
            <a:noAutofit/>
          </a:bodyPr>
          <a:lstStyle/>
          <a:p>
            <a:pPr>
              <a:spcAft>
                <a:spcPts val="400"/>
              </a:spcAft>
            </a:pPr>
            <a:r>
              <a:rPr lang="en-AU" sz="1100" dirty="0"/>
              <a:t>State of New South Wales (Department of Education) (2024.) </a:t>
            </a:r>
            <a:r>
              <a:rPr lang="en-AU" sz="1100" dirty="0">
                <a:hlinkClick r:id="rId5"/>
              </a:rPr>
              <a:t>Explicit teaching strategies</a:t>
            </a:r>
            <a:r>
              <a:rPr lang="en-AU" sz="1100" dirty="0"/>
              <a:t>, NSW Department of Education website, accessed 6 June 2025. </a:t>
            </a:r>
            <a:endParaRPr lang="en-US" sz="1100" dirty="0"/>
          </a:p>
          <a:p>
            <a:pPr>
              <a:spcAft>
                <a:spcPts val="400"/>
              </a:spcAft>
            </a:pPr>
            <a:r>
              <a:rPr lang="en-AU" sz="1100" dirty="0"/>
              <a:t>——(2024) the </a:t>
            </a:r>
            <a:r>
              <a:rPr lang="en-AU" sz="1100" dirty="0">
                <a:hlinkClick r:id="rId6"/>
              </a:rPr>
              <a:t>Explicit teaching – Driving learning and engagement</a:t>
            </a:r>
            <a:r>
              <a:rPr lang="en-AU" sz="1100" dirty="0"/>
              <a:t>, Centre for Education Statistics and Evaluation website, accessed 6 June 2025. </a:t>
            </a:r>
            <a:endParaRPr lang="en-US" sz="1100" dirty="0"/>
          </a:p>
          <a:p>
            <a:pPr>
              <a:spcAft>
                <a:spcPts val="400"/>
              </a:spcAft>
            </a:pPr>
            <a:r>
              <a:rPr lang="en-AU" sz="1100" dirty="0"/>
              <a:t>——(n.d.) </a:t>
            </a:r>
            <a:r>
              <a:rPr lang="en-AU" sz="1100" dirty="0">
                <a:hlinkClick r:id="rId7"/>
              </a:rPr>
              <a:t>Digital Learning Selector</a:t>
            </a:r>
            <a:r>
              <a:rPr lang="en-AU" sz="1100" dirty="0"/>
              <a:t>, NSW Department of Education website, accessed 6 June 2025.</a:t>
            </a:r>
          </a:p>
          <a:p>
            <a:pPr>
              <a:spcAft>
                <a:spcPts val="400"/>
              </a:spcAft>
            </a:pPr>
            <a:r>
              <a:rPr lang="en-AU" sz="1100" dirty="0"/>
              <a:t>——(2023) ‘</a:t>
            </a:r>
            <a:r>
              <a:rPr lang="en-AU" sz="1100" dirty="0">
                <a:hlinkClick r:id="rId8"/>
              </a:rPr>
              <a:t>Textual concepts</a:t>
            </a:r>
            <a:r>
              <a:rPr lang="en-AU" sz="1100" dirty="0"/>
              <a:t>’, NSW Department of Education website, accessed 6 June 2025.</a:t>
            </a:r>
          </a:p>
          <a:p>
            <a:pPr>
              <a:spcAft>
                <a:spcPts val="400"/>
              </a:spcAft>
            </a:pPr>
            <a:r>
              <a:rPr lang="en-AU" sz="1100" dirty="0"/>
              <a:t>——(2024) </a:t>
            </a:r>
            <a:r>
              <a:rPr lang="en-AU" sz="1100" dirty="0">
                <a:hlinkClick r:id="rId9"/>
              </a:rPr>
              <a:t>Seeing through a text – Year 7, Term 2</a:t>
            </a:r>
            <a:r>
              <a:rPr lang="en-AU" sz="1100" dirty="0"/>
              <a:t>, </a:t>
            </a:r>
            <a:r>
              <a:rPr lang="en-AU" sz="1100" dirty="0">
                <a:hlinkClick r:id="rId10"/>
              </a:rPr>
              <a:t>Planning programming and assessing English 7–12</a:t>
            </a:r>
            <a:r>
              <a:rPr lang="en-AU" sz="1100" dirty="0"/>
              <a:t>, NSW Department of Education website, accessed 5 May 2025.</a:t>
            </a:r>
          </a:p>
          <a:p>
            <a:pPr>
              <a:spcAft>
                <a:spcPts val="400"/>
              </a:spcAft>
            </a:pPr>
            <a:r>
              <a:rPr lang="en-AU" sz="1100" dirty="0"/>
              <a:t>——(2024) </a:t>
            </a:r>
            <a:r>
              <a:rPr lang="en-AU" sz="1100" dirty="0">
                <a:hlinkClick r:id="rId11"/>
              </a:rPr>
              <a:t>Powerful youth voices – Year 7, Term 1</a:t>
            </a:r>
            <a:r>
              <a:rPr lang="en-AU" sz="1100" dirty="0"/>
              <a:t>, </a:t>
            </a:r>
            <a:r>
              <a:rPr lang="en-AU" sz="1100" dirty="0">
                <a:hlinkClick r:id="rId10"/>
              </a:rPr>
              <a:t>Planning, programming and assessing English 7-12</a:t>
            </a:r>
            <a:r>
              <a:rPr lang="en-AU" sz="1100" dirty="0"/>
              <a:t>, NSW Department of Education website, accessed 5 May 2025.</a:t>
            </a:r>
          </a:p>
          <a:p>
            <a:pPr>
              <a:spcAft>
                <a:spcPts val="400"/>
              </a:spcAft>
            </a:pPr>
            <a:r>
              <a:rPr lang="en-AU" sz="1100" dirty="0"/>
              <a:t>——(2024) </a:t>
            </a:r>
            <a:r>
              <a:rPr lang="en-AU" sz="1100" dirty="0">
                <a:hlinkClick r:id="rId12"/>
              </a:rPr>
              <a:t>Transport me to the ‘real' – Year 8, Term 2</a:t>
            </a:r>
            <a:r>
              <a:rPr lang="en-AU" sz="1100" dirty="0"/>
              <a:t>, </a:t>
            </a:r>
            <a:r>
              <a:rPr lang="en-AU" sz="1100" dirty="0">
                <a:hlinkClick r:id="rId10"/>
              </a:rPr>
              <a:t>Planning, programming and assessing English 7–12</a:t>
            </a:r>
            <a:r>
              <a:rPr lang="en-AU" sz="1100" dirty="0"/>
              <a:t>, NSW Department of Education website, accessed 5 May 2025.</a:t>
            </a:r>
          </a:p>
          <a:p>
            <a:pPr>
              <a:spcAft>
                <a:spcPts val="400"/>
              </a:spcAft>
            </a:pPr>
            <a:r>
              <a:rPr lang="en-AU" sz="1100" dirty="0"/>
              <a:t>Thought </a:t>
            </a:r>
            <a:r>
              <a:rPr lang="en-AU" sz="1100" dirty="0" err="1"/>
              <a:t>Catalog</a:t>
            </a:r>
            <a:r>
              <a:rPr lang="en-AU" sz="1100" dirty="0"/>
              <a:t> (2017) </a:t>
            </a:r>
            <a:r>
              <a:rPr lang="en-AU" sz="1100" dirty="0">
                <a:hlinkClick r:id="rId13"/>
              </a:rPr>
              <a:t>Taking notes with a pencil</a:t>
            </a:r>
            <a:r>
              <a:rPr lang="en-AU" sz="1100" dirty="0"/>
              <a:t>, [image], </a:t>
            </a:r>
            <a:r>
              <a:rPr lang="en-AU" sz="1100" dirty="0">
                <a:hlinkClick r:id="rId14"/>
              </a:rPr>
              <a:t>Unsplash</a:t>
            </a:r>
            <a:r>
              <a:rPr lang="en-AU" sz="1100" dirty="0"/>
              <a:t> website, accessed 2 May 2025.</a:t>
            </a:r>
          </a:p>
          <a:p>
            <a:pPr>
              <a:spcAft>
                <a:spcPts val="400"/>
              </a:spcAft>
            </a:pPr>
            <a:r>
              <a:rPr lang="en-AU" sz="1100" dirty="0"/>
              <a:t>Wiliam D (2014) ‘</a:t>
            </a:r>
            <a:r>
              <a:rPr lang="en-AU" sz="1100" dirty="0">
                <a:hlinkClick r:id="rId15"/>
              </a:rPr>
              <a:t>The right questions, the right way </a:t>
            </a:r>
            <a:r>
              <a:rPr lang="en-AU" sz="1100" dirty="0"/>
              <a:t>’, Educational Leadership, 71(6).</a:t>
            </a:r>
          </a:p>
        </p:txBody>
      </p:sp>
      <p:sp>
        <p:nvSpPr>
          <p:cNvPr id="2" name="Slide Number Placeholder 1">
            <a:extLst>
              <a:ext uri="{FF2B5EF4-FFF2-40B4-BE49-F238E27FC236}">
                <a16:creationId xmlns:a16="http://schemas.microsoft.com/office/drawing/2014/main" id="{FA32BFB1-7543-0774-12F4-BCCFB362A5CB}"/>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34</a:t>
            </a:fld>
            <a:endParaRPr lang="en-AU"/>
          </a:p>
        </p:txBody>
      </p:sp>
    </p:spTree>
    <p:extLst>
      <p:ext uri="{BB962C8B-B14F-4D97-AF65-F5344CB8AC3E}">
        <p14:creationId xmlns:p14="http://schemas.microsoft.com/office/powerpoint/2010/main" val="1313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2025.</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35</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t>Sharing learning intentions and success criteria</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 </a:t>
            </a:r>
            <a:r>
              <a:rPr lang="en-AU" dirty="0">
                <a:solidFill>
                  <a:schemeClr val="bg1"/>
                </a:solidFill>
              </a:rPr>
              <a:t>(1)</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841674"/>
            <a:ext cx="11303000" cy="317465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dirty="0">
                <a:solidFill>
                  <a:schemeClr val="accent1"/>
                </a:solidFill>
                <a:latin typeface="Arial" panose="020B0604020202020204" pitchFamily="34" charset="0"/>
                <a:cs typeface="Arial" panose="020B0604020202020204" pitchFamily="34" charset="0"/>
              </a:rPr>
              <a:t>We are learning to</a:t>
            </a:r>
            <a:r>
              <a:rPr lang="en-AU" sz="2000" b="1" dirty="0">
                <a:solidFill>
                  <a:schemeClr val="accent1"/>
                </a:solidFill>
                <a:latin typeface="Arial" panose="020B0604020202020204" pitchFamily="34" charset="0"/>
                <a:ea typeface="+mn-lt"/>
                <a:cs typeface="Arial" panose="020B0604020202020204" pitchFamily="34" charset="0"/>
              </a:rPr>
              <a:t>:</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understand and use the key features of reflective writing</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use language to reflect personally and critically on a text.</a:t>
            </a:r>
          </a:p>
          <a:p>
            <a:pPr>
              <a:lnSpc>
                <a:spcPct val="150000"/>
              </a:lnSpc>
            </a:pPr>
            <a:r>
              <a:rPr lang="en-AU" sz="2000" b="1" dirty="0">
                <a:solidFill>
                  <a:schemeClr val="accent1"/>
                </a:solidFill>
                <a:latin typeface="Arial" panose="020B0604020202020204" pitchFamily="34" charset="0"/>
                <a:cs typeface="Arial" panose="020B0604020202020204" pitchFamily="34" charset="0"/>
              </a:rPr>
              <a:t>We can:</a:t>
            </a:r>
            <a:endParaRPr lang="en-US" sz="2000" dirty="0">
              <a:solidFill>
                <a:schemeClr val="accent1"/>
              </a:solidFill>
              <a:latin typeface="Arial" panose="020B0604020202020204" pitchFamily="34" charset="0"/>
              <a:cs typeface="Arial" panose="020B0604020202020204" pitchFamily="34" charset="0"/>
            </a:endParaRPr>
          </a:p>
          <a:p>
            <a:pPr marL="342900" indent="-342900">
              <a:lnSpc>
                <a:spcPct val="150000"/>
              </a:lnSpc>
              <a:buFont typeface="Arial"/>
              <a:buChar char="•"/>
            </a:pPr>
            <a:r>
              <a:rPr lang="en-AU" sz="2000" dirty="0">
                <a:latin typeface="Arial"/>
                <a:ea typeface="+mn-lt"/>
                <a:cs typeface="Arial"/>
              </a:rPr>
              <a:t>[classroom teacher to insert success criteria]</a:t>
            </a:r>
          </a:p>
          <a:p>
            <a:pPr marL="342900" indent="-342900">
              <a:lnSpc>
                <a:spcPct val="150000"/>
              </a:lnSpc>
              <a:buFont typeface="Arial"/>
              <a:buChar char="•"/>
            </a:pPr>
            <a:r>
              <a:rPr lang="en-AU" sz="2000" dirty="0">
                <a:latin typeface="Arial"/>
                <a:ea typeface="+mn-lt"/>
                <a:cs typeface="Arial"/>
              </a:rPr>
              <a:t>[classroom teacher to insert success criteria]</a:t>
            </a:r>
            <a:endParaRPr lang="en-US" sz="2000" dirty="0">
              <a:latin typeface="Arial"/>
              <a:ea typeface="+mn-lt"/>
              <a:cs typeface="Arial"/>
            </a:endParaRPr>
          </a:p>
          <a:p>
            <a:pPr marL="342900" indent="-342900">
              <a:lnSpc>
                <a:spcPct val="150000"/>
              </a:lnSpc>
              <a:buFont typeface="Arial"/>
              <a:buChar char="•"/>
            </a:pPr>
            <a:r>
              <a:rPr lang="en-AU" sz="2000" dirty="0">
                <a:latin typeface="Arial"/>
                <a:ea typeface="+mn-lt"/>
                <a:cs typeface="Arial"/>
              </a:rPr>
              <a:t>[classroom teacher to insert success criteria].</a:t>
            </a:r>
            <a:endParaRPr lang="en-AU" sz="2000" dirty="0">
              <a:latin typeface="Arial"/>
              <a:cs typeface="Arial"/>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64896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3686881"/>
            <a:ext cx="11291998" cy="800681"/>
          </a:xfrm>
        </p:spPr>
        <p:txBody>
          <a:bodyPr/>
          <a:lstStyle/>
          <a:p>
            <a:r>
              <a:rPr lang="en-AU" dirty="0"/>
              <a:t>Gradual release of responsibility - definitions, modelled practice and experimenting</a:t>
            </a:r>
          </a:p>
        </p:txBody>
      </p:sp>
    </p:spTree>
    <p:extLst>
      <p:ext uri="{BB962C8B-B14F-4D97-AF65-F5344CB8AC3E}">
        <p14:creationId xmlns:p14="http://schemas.microsoft.com/office/powerpoint/2010/main" val="412292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6AAAD4-7B81-026B-DED5-B5D2C90E9A0C}"/>
              </a:ext>
            </a:extLst>
          </p:cNvPr>
          <p:cNvSpPr>
            <a:spLocks noGrp="1"/>
          </p:cNvSpPr>
          <p:nvPr>
            <p:ph type="title"/>
          </p:nvPr>
        </p:nvSpPr>
        <p:spPr/>
        <p:txBody>
          <a:bodyPr/>
          <a:lstStyle/>
          <a:p>
            <a:r>
              <a:rPr lang="en-AU" dirty="0"/>
              <a:t>Activating prior knowledge – brainstorm</a:t>
            </a:r>
          </a:p>
        </p:txBody>
      </p:sp>
      <p:sp>
        <p:nvSpPr>
          <p:cNvPr id="4" name="Text Placeholder 3">
            <a:extLst>
              <a:ext uri="{FF2B5EF4-FFF2-40B4-BE49-F238E27FC236}">
                <a16:creationId xmlns:a16="http://schemas.microsoft.com/office/drawing/2014/main" id="{EB70F3C7-C27B-CC9F-C011-EA55DB1A9377}"/>
              </a:ext>
            </a:extLst>
          </p:cNvPr>
          <p:cNvSpPr>
            <a:spLocks noGrp="1"/>
          </p:cNvSpPr>
          <p:nvPr>
            <p:ph type="body" sz="quarter" idx="18"/>
          </p:nvPr>
        </p:nvSpPr>
        <p:spPr/>
        <p:txBody>
          <a:bodyPr/>
          <a:lstStyle/>
          <a:p>
            <a:r>
              <a:rPr lang="en-AU" dirty="0"/>
              <a:t>What do we associate with the word ‘reflect’?</a:t>
            </a:r>
          </a:p>
        </p:txBody>
      </p:sp>
      <p:sp>
        <p:nvSpPr>
          <p:cNvPr id="5" name="Text Placeholder 4">
            <a:extLst>
              <a:ext uri="{FF2B5EF4-FFF2-40B4-BE49-F238E27FC236}">
                <a16:creationId xmlns:a16="http://schemas.microsoft.com/office/drawing/2014/main" id="{832401E0-FFC4-31E6-2858-CA0F31969785}"/>
              </a:ext>
            </a:extLst>
          </p:cNvPr>
          <p:cNvSpPr>
            <a:spLocks noGrp="1"/>
          </p:cNvSpPr>
          <p:nvPr>
            <p:ph type="body" sz="quarter" idx="17"/>
          </p:nvPr>
        </p:nvSpPr>
        <p:spPr>
          <a:xfrm>
            <a:off x="360000" y="2044928"/>
            <a:ext cx="7221900" cy="3830552"/>
          </a:xfrm>
        </p:spPr>
        <p:txBody>
          <a:bodyPr/>
          <a:lstStyle/>
          <a:p>
            <a:pPr>
              <a:spcAft>
                <a:spcPts val="600"/>
              </a:spcAft>
            </a:pPr>
            <a:r>
              <a:rPr lang="en-AU" dirty="0"/>
              <a:t>In your English books, answer the questions:</a:t>
            </a:r>
          </a:p>
          <a:p>
            <a:pPr marL="457200" indent="-457200">
              <a:spcAft>
                <a:spcPts val="600"/>
              </a:spcAft>
              <a:buFont typeface="+mj-lt"/>
              <a:buAutoNum type="arabicPeriod"/>
            </a:pPr>
            <a:r>
              <a:rPr lang="en-AU" dirty="0"/>
              <a:t>When have you been asked to write reflectively in the past?</a:t>
            </a:r>
          </a:p>
          <a:p>
            <a:pPr marL="457200" indent="-457200">
              <a:spcAft>
                <a:spcPts val="600"/>
              </a:spcAft>
              <a:buFont typeface="+mj-lt"/>
              <a:buAutoNum type="arabicPeriod"/>
            </a:pPr>
            <a:r>
              <a:rPr lang="en-AU" dirty="0"/>
              <a:t>What are some possible reasons for writing reflectively?</a:t>
            </a:r>
          </a:p>
          <a:p>
            <a:pPr marL="457200" indent="-457200">
              <a:spcAft>
                <a:spcPts val="600"/>
              </a:spcAft>
              <a:buFont typeface="+mj-lt"/>
              <a:buAutoNum type="arabicPeriod"/>
            </a:pPr>
            <a:r>
              <a:rPr lang="en-AU" dirty="0"/>
              <a:t>What are some features of reflective writing that you may have used in the past? </a:t>
            </a:r>
          </a:p>
          <a:p>
            <a:pPr marL="457200" indent="-457200">
              <a:spcAft>
                <a:spcPts val="600"/>
              </a:spcAft>
              <a:buFont typeface="+mj-lt"/>
              <a:buAutoNum type="arabicPeriod"/>
            </a:pPr>
            <a:r>
              <a:rPr lang="en-AU" dirty="0"/>
              <a:t>What are some synonyms?</a:t>
            </a:r>
          </a:p>
          <a:p>
            <a:pPr marL="457200" indent="-457200">
              <a:spcAft>
                <a:spcPts val="600"/>
              </a:spcAft>
              <a:buFont typeface="+mj-lt"/>
              <a:buAutoNum type="arabicPeriod"/>
            </a:pPr>
            <a:r>
              <a:rPr lang="en-AU" dirty="0"/>
              <a:t>Do you associate any symbols with reflection?</a:t>
            </a:r>
          </a:p>
        </p:txBody>
      </p:sp>
      <p:pic>
        <p:nvPicPr>
          <p:cNvPr id="6" name="Graphic 5" descr="Brain outline">
            <a:extLst>
              <a:ext uri="{FF2B5EF4-FFF2-40B4-BE49-F238E27FC236}">
                <a16:creationId xmlns:a16="http://schemas.microsoft.com/office/drawing/2014/main" id="{394CC618-E579-3A5D-F922-9BE99527C800}"/>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48335" y="1981428"/>
            <a:ext cx="3817863" cy="3830552"/>
          </a:xfrm>
          <a:prstGeom prst="rect">
            <a:avLst/>
          </a:prstGeom>
        </p:spPr>
      </p:pic>
      <p:sp>
        <p:nvSpPr>
          <p:cNvPr id="2" name="Slide Number Placeholder 1">
            <a:extLst>
              <a:ext uri="{FF2B5EF4-FFF2-40B4-BE49-F238E27FC236}">
                <a16:creationId xmlns:a16="http://schemas.microsoft.com/office/drawing/2014/main" id="{B49FB25E-A0A6-A958-FD5A-DF5B4A3C08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21690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4AFA10-3668-5767-3B40-94C5D16FE669}"/>
              </a:ext>
            </a:extLst>
          </p:cNvPr>
          <p:cNvSpPr>
            <a:spLocks noGrp="1"/>
          </p:cNvSpPr>
          <p:nvPr>
            <p:ph type="title"/>
          </p:nvPr>
        </p:nvSpPr>
        <p:spPr/>
        <p:txBody>
          <a:bodyPr/>
          <a:lstStyle/>
          <a:p>
            <a:r>
              <a:rPr lang="en-US" dirty="0"/>
              <a:t>What is reflective writing?</a:t>
            </a:r>
          </a:p>
        </p:txBody>
      </p:sp>
      <p:sp>
        <p:nvSpPr>
          <p:cNvPr id="4" name="Text Placeholder 3">
            <a:extLst>
              <a:ext uri="{FF2B5EF4-FFF2-40B4-BE49-F238E27FC236}">
                <a16:creationId xmlns:a16="http://schemas.microsoft.com/office/drawing/2014/main" id="{603F8497-F2B2-9126-E1A9-3D50B409F8DA}"/>
              </a:ext>
            </a:extLst>
          </p:cNvPr>
          <p:cNvSpPr>
            <a:spLocks noGrp="1"/>
          </p:cNvSpPr>
          <p:nvPr>
            <p:ph type="body" sz="quarter" idx="18"/>
          </p:nvPr>
        </p:nvSpPr>
        <p:spPr/>
        <p:txBody>
          <a:bodyPr/>
          <a:lstStyle/>
          <a:p>
            <a:r>
              <a:rPr lang="en-AU" dirty="0"/>
              <a:t>Developing a shared definition and understanding of meaning </a:t>
            </a:r>
            <a:endParaRPr lang="en-US" dirty="0"/>
          </a:p>
        </p:txBody>
      </p:sp>
      <p:sp>
        <p:nvSpPr>
          <p:cNvPr id="13" name="Text Placeholder 4">
            <a:extLst>
              <a:ext uri="{FF2B5EF4-FFF2-40B4-BE49-F238E27FC236}">
                <a16:creationId xmlns:a16="http://schemas.microsoft.com/office/drawing/2014/main" id="{D77A9D9B-5E70-8370-5E3D-3B444B4F2A06}"/>
              </a:ext>
            </a:extLst>
          </p:cNvPr>
          <p:cNvSpPr txBox="1">
            <a:spLocks/>
          </p:cNvSpPr>
          <p:nvPr/>
        </p:nvSpPr>
        <p:spPr>
          <a:xfrm>
            <a:off x="1362268" y="1759267"/>
            <a:ext cx="10635291" cy="630973"/>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dirty="0"/>
              <a:t>Before you write, </a:t>
            </a:r>
            <a:r>
              <a:rPr lang="en-US" b="1" dirty="0"/>
              <a:t>THINK</a:t>
            </a:r>
            <a:r>
              <a:rPr lang="en-US" dirty="0"/>
              <a:t> about what you learned from the brainstorm.</a:t>
            </a:r>
            <a:endParaRPr lang="en-US" sz="2200" dirty="0"/>
          </a:p>
        </p:txBody>
      </p:sp>
      <p:sp>
        <p:nvSpPr>
          <p:cNvPr id="18" name="Text Placeholder 4">
            <a:extLst>
              <a:ext uri="{FF2B5EF4-FFF2-40B4-BE49-F238E27FC236}">
                <a16:creationId xmlns:a16="http://schemas.microsoft.com/office/drawing/2014/main" id="{1C204E07-DD20-038F-A2C6-A25E418BAED6}"/>
              </a:ext>
            </a:extLst>
          </p:cNvPr>
          <p:cNvSpPr txBox="1">
            <a:spLocks/>
          </p:cNvSpPr>
          <p:nvPr/>
        </p:nvSpPr>
        <p:spPr>
          <a:xfrm>
            <a:off x="1362268" y="2824493"/>
            <a:ext cx="10635291" cy="630973"/>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2"/>
            </a:pPr>
            <a:r>
              <a:rPr lang="en-US" dirty="0"/>
              <a:t>In your groups, </a:t>
            </a:r>
            <a:r>
              <a:rPr lang="en-US" b="1" dirty="0"/>
              <a:t>IDENTIFY</a:t>
            </a:r>
            <a:r>
              <a:rPr lang="en-US" dirty="0"/>
              <a:t> 3 things a reflection does.</a:t>
            </a:r>
          </a:p>
        </p:txBody>
      </p:sp>
      <p:sp>
        <p:nvSpPr>
          <p:cNvPr id="19" name="Text Placeholder 4">
            <a:extLst>
              <a:ext uri="{FF2B5EF4-FFF2-40B4-BE49-F238E27FC236}">
                <a16:creationId xmlns:a16="http://schemas.microsoft.com/office/drawing/2014/main" id="{44453889-FC61-1FAE-A002-25CFCF99A7E5}"/>
              </a:ext>
            </a:extLst>
          </p:cNvPr>
          <p:cNvSpPr txBox="1">
            <a:spLocks/>
          </p:cNvSpPr>
          <p:nvPr/>
        </p:nvSpPr>
        <p:spPr>
          <a:xfrm>
            <a:off x="1362268" y="3887226"/>
            <a:ext cx="10635291" cy="630973"/>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pPr>
            <a:r>
              <a:rPr lang="en-US" b="1" dirty="0"/>
              <a:t>SHARE</a:t>
            </a:r>
            <a:r>
              <a:rPr lang="en-US" dirty="0"/>
              <a:t> your list with another group. </a:t>
            </a:r>
          </a:p>
        </p:txBody>
      </p:sp>
      <p:sp>
        <p:nvSpPr>
          <p:cNvPr id="20" name="Text Placeholder 4">
            <a:extLst>
              <a:ext uri="{FF2B5EF4-FFF2-40B4-BE49-F238E27FC236}">
                <a16:creationId xmlns:a16="http://schemas.microsoft.com/office/drawing/2014/main" id="{8001052C-89DD-F015-25AE-ECFD0A9B0ADB}"/>
              </a:ext>
            </a:extLst>
          </p:cNvPr>
          <p:cNvSpPr txBox="1">
            <a:spLocks/>
          </p:cNvSpPr>
          <p:nvPr/>
        </p:nvSpPr>
        <p:spPr>
          <a:xfrm>
            <a:off x="1362269" y="5061604"/>
            <a:ext cx="10359832" cy="630973"/>
          </a:xfrm>
          <a:prstGeom prst="rect">
            <a:avLst/>
          </a:prstGeom>
        </p:spPr>
        <p:txBody>
          <a:bodyPr anchor="ctr" anchorCtr="0"/>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4"/>
            </a:pPr>
            <a:r>
              <a:rPr lang="en-US" dirty="0"/>
              <a:t>Using the combined lists, develop a group </a:t>
            </a:r>
            <a:r>
              <a:rPr lang="en-US" b="1" dirty="0"/>
              <a:t>DEFINITION</a:t>
            </a:r>
            <a:r>
              <a:rPr lang="en-US" dirty="0"/>
              <a:t> for </a:t>
            </a:r>
            <a:r>
              <a:rPr lang="en-AU" dirty="0">
                <a:ea typeface="Calibri" panose="020F0502020204030204" pitchFamily="34" charset="0"/>
              </a:rPr>
              <a:t>‘reflection’ and consider how this could apply to a piece of writing. Share with the class.</a:t>
            </a:r>
            <a:endParaRPr lang="en-US" dirty="0"/>
          </a:p>
        </p:txBody>
      </p:sp>
      <p:grpSp>
        <p:nvGrpSpPr>
          <p:cNvPr id="32" name="Group 31">
            <a:extLst>
              <a:ext uri="{FF2B5EF4-FFF2-40B4-BE49-F238E27FC236}">
                <a16:creationId xmlns:a16="http://schemas.microsoft.com/office/drawing/2014/main" id="{A12CBF36-8B2D-931A-4A0C-3D54F40DA891}"/>
              </a:ext>
              <a:ext uri="{C183D7F6-B498-43B3-948B-1728B52AA6E4}">
                <adec:decorative xmlns:adec="http://schemas.microsoft.com/office/drawing/2017/decorative" val="1"/>
              </a:ext>
            </a:extLst>
          </p:cNvPr>
          <p:cNvGrpSpPr/>
          <p:nvPr/>
        </p:nvGrpSpPr>
        <p:grpSpPr>
          <a:xfrm>
            <a:off x="435493" y="1725503"/>
            <a:ext cx="698500" cy="698500"/>
            <a:chOff x="435493" y="1662278"/>
            <a:chExt cx="698500" cy="698500"/>
          </a:xfrm>
        </p:grpSpPr>
        <p:sp>
          <p:nvSpPr>
            <p:cNvPr id="21" name="Oval 20">
              <a:extLst>
                <a:ext uri="{FF2B5EF4-FFF2-40B4-BE49-F238E27FC236}">
                  <a16:creationId xmlns:a16="http://schemas.microsoft.com/office/drawing/2014/main" id="{FF2F9386-168D-B959-0DC6-90416F105E78}"/>
                </a:ext>
                <a:ext uri="{C183D7F6-B498-43B3-948B-1728B52AA6E4}">
                  <adec:decorative xmlns:adec="http://schemas.microsoft.com/office/drawing/2017/decorative" val="1"/>
                </a:ext>
              </a:extLst>
            </p:cNvPr>
            <p:cNvSpPr/>
            <p:nvPr/>
          </p:nvSpPr>
          <p:spPr>
            <a:xfrm>
              <a:off x="435493" y="1662278"/>
              <a:ext cx="698500" cy="6985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F1684527-E572-925D-E7D7-9627F2EBCAE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328" y="1756267"/>
              <a:ext cx="508831" cy="510523"/>
            </a:xfrm>
            <a:prstGeom prst="rect">
              <a:avLst/>
            </a:prstGeom>
          </p:spPr>
        </p:pic>
      </p:grpSp>
      <p:grpSp>
        <p:nvGrpSpPr>
          <p:cNvPr id="31" name="Group 30">
            <a:extLst>
              <a:ext uri="{FF2B5EF4-FFF2-40B4-BE49-F238E27FC236}">
                <a16:creationId xmlns:a16="http://schemas.microsoft.com/office/drawing/2014/main" id="{50EF9CB2-7614-1469-74C3-E5986935DD9A}"/>
              </a:ext>
              <a:ext uri="{C183D7F6-B498-43B3-948B-1728B52AA6E4}">
                <adec:decorative xmlns:adec="http://schemas.microsoft.com/office/drawing/2017/decorative" val="1"/>
              </a:ext>
            </a:extLst>
          </p:cNvPr>
          <p:cNvGrpSpPr/>
          <p:nvPr/>
        </p:nvGrpSpPr>
        <p:grpSpPr>
          <a:xfrm>
            <a:off x="435493" y="2790729"/>
            <a:ext cx="698500" cy="698500"/>
            <a:chOff x="435493" y="2746611"/>
            <a:chExt cx="698500" cy="698500"/>
          </a:xfrm>
        </p:grpSpPr>
        <p:sp>
          <p:nvSpPr>
            <p:cNvPr id="22" name="Oval 21">
              <a:extLst>
                <a:ext uri="{FF2B5EF4-FFF2-40B4-BE49-F238E27FC236}">
                  <a16:creationId xmlns:a16="http://schemas.microsoft.com/office/drawing/2014/main" id="{31140E5F-85DF-17CE-6322-448AE8718623}"/>
                </a:ext>
                <a:ext uri="{C183D7F6-B498-43B3-948B-1728B52AA6E4}">
                  <adec:decorative xmlns:adec="http://schemas.microsoft.com/office/drawing/2017/decorative" val="1"/>
                </a:ext>
              </a:extLst>
            </p:cNvPr>
            <p:cNvSpPr/>
            <p:nvPr/>
          </p:nvSpPr>
          <p:spPr>
            <a:xfrm>
              <a:off x="435493" y="2746611"/>
              <a:ext cx="698500" cy="6985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B4177031-9FDE-FFAC-C969-866534886D5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344" y="2832621"/>
              <a:ext cx="433038" cy="526479"/>
            </a:xfrm>
            <a:prstGeom prst="rect">
              <a:avLst/>
            </a:prstGeom>
          </p:spPr>
        </p:pic>
      </p:grpSp>
      <p:grpSp>
        <p:nvGrpSpPr>
          <p:cNvPr id="30" name="Group 29">
            <a:extLst>
              <a:ext uri="{FF2B5EF4-FFF2-40B4-BE49-F238E27FC236}">
                <a16:creationId xmlns:a16="http://schemas.microsoft.com/office/drawing/2014/main" id="{8E2D23CE-7096-DA5C-EA96-AC2F58787A00}"/>
              </a:ext>
              <a:ext uri="{C183D7F6-B498-43B3-948B-1728B52AA6E4}">
                <adec:decorative xmlns:adec="http://schemas.microsoft.com/office/drawing/2017/decorative" val="1"/>
              </a:ext>
            </a:extLst>
          </p:cNvPr>
          <p:cNvGrpSpPr/>
          <p:nvPr/>
        </p:nvGrpSpPr>
        <p:grpSpPr>
          <a:xfrm>
            <a:off x="435493" y="3853462"/>
            <a:ext cx="698500" cy="698500"/>
            <a:chOff x="435493" y="3976600"/>
            <a:chExt cx="698500" cy="698500"/>
          </a:xfrm>
        </p:grpSpPr>
        <p:sp>
          <p:nvSpPr>
            <p:cNvPr id="23" name="Oval 22">
              <a:extLst>
                <a:ext uri="{FF2B5EF4-FFF2-40B4-BE49-F238E27FC236}">
                  <a16:creationId xmlns:a16="http://schemas.microsoft.com/office/drawing/2014/main" id="{ED677A5B-3F49-A6C8-24D0-7F5756FD3374}"/>
                </a:ext>
                <a:ext uri="{C183D7F6-B498-43B3-948B-1728B52AA6E4}">
                  <adec:decorative xmlns:adec="http://schemas.microsoft.com/office/drawing/2017/decorative" val="1"/>
                </a:ext>
              </a:extLst>
            </p:cNvPr>
            <p:cNvSpPr/>
            <p:nvPr/>
          </p:nvSpPr>
          <p:spPr>
            <a:xfrm>
              <a:off x="435493" y="3976600"/>
              <a:ext cx="698500" cy="6985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31D15BFA-986A-8459-616F-0AE3C119465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3551" y="4006566"/>
              <a:ext cx="622383" cy="622383"/>
            </a:xfrm>
            <a:prstGeom prst="rect">
              <a:avLst/>
            </a:prstGeom>
          </p:spPr>
        </p:pic>
      </p:grpSp>
      <p:grpSp>
        <p:nvGrpSpPr>
          <p:cNvPr id="29" name="Group 28">
            <a:extLst>
              <a:ext uri="{FF2B5EF4-FFF2-40B4-BE49-F238E27FC236}">
                <a16:creationId xmlns:a16="http://schemas.microsoft.com/office/drawing/2014/main" id="{98E01F28-F240-67F1-E576-273EDF90E4CB}"/>
              </a:ext>
              <a:ext uri="{C183D7F6-B498-43B3-948B-1728B52AA6E4}">
                <adec:decorative xmlns:adec="http://schemas.microsoft.com/office/drawing/2017/decorative" val="1"/>
              </a:ext>
            </a:extLst>
          </p:cNvPr>
          <p:cNvGrpSpPr/>
          <p:nvPr/>
        </p:nvGrpSpPr>
        <p:grpSpPr>
          <a:xfrm>
            <a:off x="435493" y="5027840"/>
            <a:ext cx="698500" cy="698500"/>
            <a:chOff x="435493" y="5174221"/>
            <a:chExt cx="698500" cy="698500"/>
          </a:xfrm>
        </p:grpSpPr>
        <p:sp>
          <p:nvSpPr>
            <p:cNvPr id="26" name="Oval 25">
              <a:extLst>
                <a:ext uri="{FF2B5EF4-FFF2-40B4-BE49-F238E27FC236}">
                  <a16:creationId xmlns:a16="http://schemas.microsoft.com/office/drawing/2014/main" id="{2CBB8899-30B2-745F-8F1B-37117C386DEA}"/>
                </a:ext>
                <a:ext uri="{C183D7F6-B498-43B3-948B-1728B52AA6E4}">
                  <adec:decorative xmlns:adec="http://schemas.microsoft.com/office/drawing/2017/decorative" val="1"/>
                </a:ext>
              </a:extLst>
            </p:cNvPr>
            <p:cNvSpPr/>
            <p:nvPr/>
          </p:nvSpPr>
          <p:spPr>
            <a:xfrm>
              <a:off x="435493" y="5174221"/>
              <a:ext cx="698500" cy="6985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DFC260A6-D0ED-1CDA-E67D-523687C03C35}"/>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0328" y="5308263"/>
              <a:ext cx="457200" cy="457200"/>
            </a:xfrm>
            <a:prstGeom prst="rect">
              <a:avLst/>
            </a:prstGeom>
          </p:spPr>
        </p:pic>
      </p:grpSp>
      <p:sp>
        <p:nvSpPr>
          <p:cNvPr id="2" name="Slide Number Placeholder 1">
            <a:extLst>
              <a:ext uri="{FF2B5EF4-FFF2-40B4-BE49-F238E27FC236}">
                <a16:creationId xmlns:a16="http://schemas.microsoft.com/office/drawing/2014/main" id="{0E267FD6-FD4C-3786-7469-2D08AA9AF864}"/>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22149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6AAAD4-7B81-026B-DED5-B5D2C90E9A0C}"/>
              </a:ext>
            </a:extLst>
          </p:cNvPr>
          <p:cNvSpPr>
            <a:spLocks noGrp="1"/>
          </p:cNvSpPr>
          <p:nvPr>
            <p:ph type="title"/>
          </p:nvPr>
        </p:nvSpPr>
        <p:spPr/>
        <p:txBody>
          <a:bodyPr/>
          <a:lstStyle/>
          <a:p>
            <a:r>
              <a:rPr lang="en-AU"/>
              <a:t>Types of reflective writing</a:t>
            </a:r>
          </a:p>
        </p:txBody>
      </p:sp>
      <p:sp>
        <p:nvSpPr>
          <p:cNvPr id="4" name="Text Placeholder 3">
            <a:extLst>
              <a:ext uri="{FF2B5EF4-FFF2-40B4-BE49-F238E27FC236}">
                <a16:creationId xmlns:a16="http://schemas.microsoft.com/office/drawing/2014/main" id="{EB70F3C7-C27B-CC9F-C011-EA55DB1A9377}"/>
              </a:ext>
            </a:extLst>
          </p:cNvPr>
          <p:cNvSpPr>
            <a:spLocks noGrp="1"/>
          </p:cNvSpPr>
          <p:nvPr>
            <p:ph type="body" sz="quarter" idx="18"/>
          </p:nvPr>
        </p:nvSpPr>
        <p:spPr/>
        <p:txBody>
          <a:bodyPr/>
          <a:lstStyle/>
          <a:p>
            <a:r>
              <a:rPr lang="en-AU"/>
              <a:t>How might we write reflectively?</a:t>
            </a:r>
          </a:p>
        </p:txBody>
      </p:sp>
      <p:sp>
        <p:nvSpPr>
          <p:cNvPr id="5" name="Text Placeholder 4">
            <a:extLst>
              <a:ext uri="{FF2B5EF4-FFF2-40B4-BE49-F238E27FC236}">
                <a16:creationId xmlns:a16="http://schemas.microsoft.com/office/drawing/2014/main" id="{832401E0-FFC4-31E6-2858-CA0F31969785}"/>
              </a:ext>
            </a:extLst>
          </p:cNvPr>
          <p:cNvSpPr>
            <a:spLocks noGrp="1"/>
          </p:cNvSpPr>
          <p:nvPr>
            <p:ph type="body" sz="quarter" idx="17"/>
          </p:nvPr>
        </p:nvSpPr>
        <p:spPr/>
        <p:txBody>
          <a:bodyPr/>
          <a:lstStyle/>
          <a:p>
            <a:pPr>
              <a:spcAft>
                <a:spcPts val="600"/>
              </a:spcAft>
            </a:pPr>
            <a:r>
              <a:rPr lang="en-AU" sz="1800" dirty="0"/>
              <a:t>There are many ways that we can reflect in English. For example, you might be asked to reflect on:</a:t>
            </a:r>
          </a:p>
          <a:p>
            <a:pPr marL="342900" indent="-342900">
              <a:spcAft>
                <a:spcPts val="600"/>
              </a:spcAft>
              <a:buFont typeface="Arial" panose="020B0604020202020204" pitchFamily="34" charset="0"/>
              <a:buChar char="•"/>
            </a:pPr>
            <a:r>
              <a:rPr lang="en-AU" sz="1800" dirty="0"/>
              <a:t>your own work, such as the language, forms and features you have chosen to use in a specific composition</a:t>
            </a:r>
          </a:p>
          <a:p>
            <a:pPr marL="342900" indent="-342900">
              <a:spcAft>
                <a:spcPts val="600"/>
              </a:spcAft>
              <a:buFont typeface="Arial" panose="020B0604020202020204" pitchFamily="34" charset="0"/>
              <a:buChar char="•"/>
            </a:pPr>
            <a:r>
              <a:rPr lang="en-AU" sz="1800" dirty="0"/>
              <a:t>your thought process; how an idea came about as you were planning your composition</a:t>
            </a:r>
          </a:p>
          <a:p>
            <a:pPr marL="342900" indent="-342900">
              <a:spcAft>
                <a:spcPts val="600"/>
              </a:spcAft>
              <a:buFont typeface="Arial" panose="020B0604020202020204" pitchFamily="34" charset="0"/>
              <a:buChar char="•"/>
            </a:pPr>
            <a:r>
              <a:rPr lang="en-AU" sz="1800" dirty="0"/>
              <a:t>how model or core texts have inspired your composition process</a:t>
            </a:r>
          </a:p>
          <a:p>
            <a:pPr marL="342900" indent="-342900">
              <a:spcAft>
                <a:spcPts val="600"/>
              </a:spcAft>
              <a:buFont typeface="Arial" panose="020B0604020202020204" pitchFamily="34" charset="0"/>
              <a:buChar char="•"/>
            </a:pPr>
            <a:r>
              <a:rPr lang="en-AU" sz="1800" dirty="0"/>
              <a:t>your composition process, including how you have planned, monitored and revised a piece of work</a:t>
            </a:r>
          </a:p>
          <a:p>
            <a:pPr marL="342900" indent="-342900">
              <a:spcAft>
                <a:spcPts val="600"/>
              </a:spcAft>
              <a:buFont typeface="Arial" panose="020B0604020202020204" pitchFamily="34" charset="0"/>
              <a:buChar char="•"/>
            </a:pPr>
            <a:r>
              <a:rPr lang="en-AU" sz="1800" dirty="0"/>
              <a:t>your engagement with the composition process, such as whether you have enjoyed the process, what you have liked or what you have learned</a:t>
            </a:r>
          </a:p>
          <a:p>
            <a:pPr marL="342900" indent="-342900">
              <a:spcAft>
                <a:spcPts val="600"/>
              </a:spcAft>
              <a:buFont typeface="Arial" panose="020B0604020202020204" pitchFamily="34" charset="0"/>
              <a:buChar char="•"/>
            </a:pPr>
            <a:r>
              <a:rPr lang="en-AU" sz="1800" dirty="0"/>
              <a:t>your judgement, opinion or evaluation of your piece of work. Is it a good piece of work? Why or why not? </a:t>
            </a:r>
          </a:p>
        </p:txBody>
      </p:sp>
      <p:sp>
        <p:nvSpPr>
          <p:cNvPr id="2" name="Slide Number Placeholder 1">
            <a:extLst>
              <a:ext uri="{FF2B5EF4-FFF2-40B4-BE49-F238E27FC236}">
                <a16:creationId xmlns:a16="http://schemas.microsoft.com/office/drawing/2014/main" id="{B49FB25E-A0A6-A958-FD5A-DF5B4A3C08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10133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SharedWithUsers xmlns="094ce8ca-8c20-4eb0-bb23-b47a1c76b753">
      <UserInfo>
        <DisplayName/>
        <AccountId xsi:nil="true"/>
        <AccountType/>
      </UserInfo>
    </SharedWithUsers>
  </documentManagement>
</p:properties>
</file>

<file path=customXml/itemProps1.xml><?xml version="1.0" encoding="utf-8"?>
<ds:datastoreItem xmlns:ds="http://schemas.openxmlformats.org/officeDocument/2006/customXml" ds:itemID="{043E0393-07DF-41B2-A78A-9440BF9C5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3.xml><?xml version="1.0" encoding="utf-8"?>
<ds:datastoreItem xmlns:ds="http://schemas.openxmlformats.org/officeDocument/2006/customXml" ds:itemID="{3680DAA2-907E-4CB5-B016-D0DA35A045BF}">
  <ds:schemaRefs>
    <ds:schemaRef ds:uri="http://schemas.microsoft.com/office/2006/metadata/properties"/>
    <ds:schemaRef ds:uri="http://purl.org/dc/dcmitype/"/>
    <ds:schemaRef ds:uri="http://schemas.microsoft.com/office/2006/documentManagement/types"/>
    <ds:schemaRef ds:uri="98740c54-966f-451d-a76c-e38eb7fddd55"/>
    <ds:schemaRef ds:uri="094ce8ca-8c20-4eb0-bb23-b47a1c76b753"/>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142</TotalTime>
  <Words>6860</Words>
  <Application>Microsoft Office PowerPoint</Application>
  <PresentationFormat>Widescreen</PresentationFormat>
  <Paragraphs>487</Paragraphs>
  <Slides>35</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Roboto</vt:lpstr>
      <vt:lpstr>Calibri</vt:lpstr>
      <vt:lpstr>Arial</vt:lpstr>
      <vt:lpstr>Public Sans</vt:lpstr>
      <vt:lpstr>Times New Roman</vt:lpstr>
      <vt:lpstr>Public Sans Light</vt:lpstr>
      <vt:lpstr>Aptos</vt:lpstr>
      <vt:lpstr>Symbol</vt:lpstr>
      <vt:lpstr>1_NSWG Corporate</vt:lpstr>
      <vt:lpstr>Instructions for use</vt:lpstr>
      <vt:lpstr>Phase 2 – Reflective writing</vt:lpstr>
      <vt:lpstr>Phase 2, sequence 5 – developing understanding of reflective writing</vt:lpstr>
      <vt:lpstr>Sharing learning intentions and success criteria</vt:lpstr>
      <vt:lpstr>Learning intentions and success criteria (1)</vt:lpstr>
      <vt:lpstr>Gradual release of responsibility - definitions, modelled practice and experimenting</vt:lpstr>
      <vt:lpstr>Activating prior knowledge – brainstorm</vt:lpstr>
      <vt:lpstr>What is reflective writing?</vt:lpstr>
      <vt:lpstr>Types of reflective writing</vt:lpstr>
      <vt:lpstr>What are the features of reflective writing?</vt:lpstr>
      <vt:lpstr>What are codes and conventions?</vt:lpstr>
      <vt:lpstr>Reflective ways of writing (1)</vt:lpstr>
      <vt:lpstr>Reflective ways of writing (2)</vt:lpstr>
      <vt:lpstr>Reflective ways of writing (3)</vt:lpstr>
      <vt:lpstr>Establishing a personal voice</vt:lpstr>
      <vt:lpstr>Using evaluative language</vt:lpstr>
      <vt:lpstr>Bank of evaluative verbs (1)</vt:lpstr>
      <vt:lpstr>Bank of evaluative verbs (2)</vt:lpstr>
      <vt:lpstr>Bank of evaluative verbs (3)</vt:lpstr>
      <vt:lpstr>Bank of evaluative adverbs</vt:lpstr>
      <vt:lpstr>Grammar that builds reflection</vt:lpstr>
      <vt:lpstr>Language for questioning and belief changes</vt:lpstr>
      <vt:lpstr> Phase 3a, sequence 1 – preparing for engagement with Trent Dalton's 'Dear Kath'</vt:lpstr>
      <vt:lpstr>Learning intentions and success criteria (2)</vt:lpstr>
      <vt:lpstr>Annotated reflective sample</vt:lpstr>
      <vt:lpstr>Student sample response (1)</vt:lpstr>
      <vt:lpstr>Student sample response (2)</vt:lpstr>
      <vt:lpstr>Student sample response (3)</vt:lpstr>
      <vt:lpstr>Chunking and sequencing learning</vt:lpstr>
      <vt:lpstr>Modelled writing</vt:lpstr>
      <vt:lpstr>Phrases for reflective writing</vt:lpstr>
      <vt:lpstr>Sequencing ideas</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2 reflective writing – English Standard 11.1</dc:title>
  <dc:creator>NSW Department of Education</dc:creator>
  <dcterms:created xsi:type="dcterms:W3CDTF">2022-12-14T10:07:55Z</dcterms:created>
  <dcterms:modified xsi:type="dcterms:W3CDTF">2025-10-02T01:29:48Z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