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Lst>
  <p:notesMasterIdLst>
    <p:notesMasterId r:id="rId31"/>
  </p:notesMasterIdLst>
  <p:handoutMasterIdLst>
    <p:handoutMasterId r:id="rId32"/>
  </p:handoutMasterIdLst>
  <p:sldIdLst>
    <p:sldId id="26530" r:id="rId5"/>
    <p:sldId id="26562" r:id="rId6"/>
    <p:sldId id="26532" r:id="rId7"/>
    <p:sldId id="26533" r:id="rId8"/>
    <p:sldId id="26563" r:id="rId9"/>
    <p:sldId id="26453" r:id="rId10"/>
    <p:sldId id="26451" r:id="rId11"/>
    <p:sldId id="26546" r:id="rId12"/>
    <p:sldId id="26561" r:id="rId13"/>
    <p:sldId id="26557" r:id="rId14"/>
    <p:sldId id="26558" r:id="rId15"/>
    <p:sldId id="412" r:id="rId16"/>
    <p:sldId id="385" r:id="rId17"/>
    <p:sldId id="378" r:id="rId18"/>
    <p:sldId id="400" r:id="rId19"/>
    <p:sldId id="401" r:id="rId20"/>
    <p:sldId id="26559" r:id="rId21"/>
    <p:sldId id="26449" r:id="rId22"/>
    <p:sldId id="26564" r:id="rId23"/>
    <p:sldId id="26565" r:id="rId24"/>
    <p:sldId id="26538" r:id="rId25"/>
    <p:sldId id="26461" r:id="rId26"/>
    <p:sldId id="26566" r:id="rId27"/>
    <p:sldId id="26518" r:id="rId28"/>
    <p:sldId id="26509" r:id="rId29"/>
    <p:sldId id="26510" r:id="rId30"/>
  </p:sldIdLst>
  <p:sldSz cx="12192000" cy="6858000"/>
  <p:notesSz cx="6858000" cy="9144000"/>
  <p:embeddedFontLst>
    <p:embeddedFont>
      <p:font typeface="Public Sans" pitchFamily="2" charset="0"/>
      <p:regular r:id="rId33"/>
      <p:bold r:id="rId34"/>
      <p:italic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1E2EE51A-5546-AF2B-793E-7E7568D8A34A}" name="Kyra Rose" initials="KR" userId="S::kyra.rose@det.nsw.edu.au::e07a1653-7d96-4136-a464-a8f8d6b7e062" providerId="AD"/>
  <p188:author id="{F82D3E25-634B-5491-737F-A8863CAD57EF}" name="Keira Brooks" initials="KB" userId="S::KEIRA.BROOKS@det.nsw.edu.au::e2ff3e5f-4c54-49fe-9545-a0ddbe9b96a3" providerId="AD"/>
  <p188:author id="{E3E9C953-CB69-97F7-C81D-BD54E4E869E4}" name="Keira Brooks" initials="KB" userId="S::keira.brooks@det.nsw.edu.au::e2ff3e5f-4c54-49fe-9545-a0ddbe9b96a3" providerId="AD"/>
  <p188:author id="{55A6C75A-7153-A7FA-AB60-4EB992A208B8}" name="Kyra Rose" initials="KR" userId="S::Kyra.Rose@det.nsw.edu.au::e07a1653-7d96-4136-a464-a8f8d6b7e062" providerId="AD"/>
  <p188:author id="{8FF74E67-D783-1AFC-D590-3DD6E717F055}" name="Mark McDonald" initials="MM" userId="S::Mark.McDonald22@det.nsw.edu.au::450f036d-e46d-4f0c-a6d9-4ab68b2a8b10" providerId="AD"/>
  <p188:author id="{591D627A-CA51-3CA4-C049-D92FDE42A1FD}" name="Chloe Sheehan" initials="CS" userId="S::Chloe.Nicol12@det.nsw.edu.au::bb699023-8008-4f87-83a4-7dc694ddcb8f"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A8C8C5D5-CD1E-264A-FD17-5D8399ADEDA9}" name="Kylie Davis" initials="KD" userId="S::Kylie.Davis28@det.nsw.edu.au::7921ae33-6528-458f-bbd6-4afd26153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15E20-80D1-4937-8BAA-7C5BAF7E6824}" v="1" dt="2025-10-02T00:59:51.490"/>
    <p1510:client id="{A3E8E1D4-4B4A-431D-AFC3-CA7939016BC8}" v="5" dt="2025-10-01T06:45:58.30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p:restoredTop sz="95119" autoAdjust="0"/>
  </p:normalViewPr>
  <p:slideViewPr>
    <p:cSldViewPr snapToGrid="0">
      <p:cViewPr varScale="1">
        <p:scale>
          <a:sx n="102" d="100"/>
          <a:sy n="102" d="100"/>
        </p:scale>
        <p:origin x="126" y="55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8dK79-xKE7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546?clearCache=98a8c6b4-e88e-58ce-e75-453a915d455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policy-library/policies/pd-2002-004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english/planning-programming-and-assessing-english-7-10/how-to-use-english-core-texts#:~:text=and%20licencing%20information.-,Selecting%20texts,-When%20considering%20texts" TargetMode="External"/><Relationship Id="rId5" Type="http://schemas.openxmlformats.org/officeDocument/2006/relationships/hyperlink" Target="https://education.nsw.gov.au/teaching-and-learning/curriculum/leading-curriculum-k-12/explaining-curriculum-pcc/texts-used-in-classrooms/text-selection-notification" TargetMode="External"/><Relationship Id="rId4" Type="http://schemas.openxmlformats.org/officeDocument/2006/relationships/hyperlink" Target="https://education.nsw.gov.au/policy-library/policies/pd-2005-0290-03#section3:~:text=Comply%20with%20audiovisual%20material%20requiremen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US" b="0">
                <a:latin typeface="Public Sans"/>
              </a:rPr>
              <a:t>The following slides have been provided to support students or classes who require further revision of the features of discursive writing. If they are not required for your class, simply skip or ‘hide’ these slides. </a:t>
            </a:r>
          </a:p>
          <a:p>
            <a:endParaRPr lang="en-AU" b="1"/>
          </a:p>
          <a:p>
            <a:r>
              <a:rPr lang="en-AU">
                <a:latin typeface="Public Sans"/>
              </a:rPr>
              <a:t>This slide should be used in conjunction with </a:t>
            </a:r>
            <a:r>
              <a:rPr lang="en-AU" b="1">
                <a:latin typeface="Public Sans"/>
              </a:rPr>
              <a:t>Phase 2, sequence 3. I</a:t>
            </a:r>
            <a:r>
              <a:rPr lang="en-AU">
                <a:latin typeface="Public Sans"/>
              </a:rPr>
              <a:t>f this is the first time you are introducing students to discursive writing, you may wish to hide or remove this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10459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Calibri"/>
                <a:ea typeface="Calibri"/>
                <a:cs typeface="Calibri"/>
              </a:rPr>
              <a:t>Teacher note: </a:t>
            </a:r>
            <a:r>
              <a:rPr lang="en-AU">
                <a:latin typeface="Public Sans"/>
              </a:rPr>
              <a:t>this slide should be used in conjunction with </a:t>
            </a:r>
            <a:r>
              <a:rPr lang="en-AU" b="1">
                <a:latin typeface="Public Sans"/>
              </a:rPr>
              <a:t>Phase 2, sequence 3. </a:t>
            </a:r>
            <a:r>
              <a:rPr lang="en-US" b="1">
                <a:latin typeface="Calibri"/>
                <a:ea typeface="Calibri"/>
                <a:cs typeface="Calibri"/>
              </a:rPr>
              <a:t>U</a:t>
            </a:r>
            <a:r>
              <a:rPr lang="en-US">
                <a:latin typeface="Calibri"/>
                <a:ea typeface="Calibri"/>
                <a:cs typeface="Calibri"/>
              </a:rPr>
              <a:t>se this slide to support students to research the definitions and explain how they're connected to the word 'discursive’.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a:latin typeface="Calibri"/>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atin typeface="Calibri"/>
                <a:ea typeface="Calibri"/>
                <a:cs typeface="Calibri"/>
              </a:rPr>
              <a:t>Animate the NESA definition to be revealed after the 2 questions are completed.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8100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this slide should be used in conjunction with </a:t>
            </a:r>
            <a:r>
              <a:rPr lang="en-AU" b="1">
                <a:latin typeface="Public Sans"/>
              </a:rPr>
              <a:t>Phase 2, sequence 3. </a:t>
            </a:r>
            <a:r>
              <a:rPr lang="en-AU">
                <a:latin typeface="Public Sans"/>
              </a:rPr>
              <a:t>As the class reads through this slide, students could highlight and annotate the key information provided. Consider animating the text on the slide to manage student cognitive load.</a:t>
            </a:r>
            <a:endParaRPr lang="en-US">
              <a:latin typeface="Public Sans"/>
            </a:endParaRPr>
          </a:p>
          <a:p>
            <a:endParaRPr lang="en-US"/>
          </a:p>
          <a:p>
            <a:r>
              <a:rPr lang="en-US">
                <a:latin typeface="Calibri"/>
                <a:ea typeface="Calibri"/>
                <a:cs typeface="Calibri"/>
              </a:rPr>
              <a:t>You may choose to supplement this information with: </a:t>
            </a:r>
            <a:r>
              <a:rPr lang="en-AU">
                <a:latin typeface="Arial"/>
                <a:ea typeface="+mn-lt"/>
                <a:cs typeface="Arial"/>
                <a:hlinkClick r:id="rId3"/>
              </a:rPr>
              <a:t>How to tell an anecdote in English’ [video], </a:t>
            </a:r>
            <a:r>
              <a:rPr lang="en-AU">
                <a:latin typeface="Arial"/>
                <a:ea typeface="+mn-lt"/>
                <a:cs typeface="Arial"/>
              </a:rPr>
              <a:t>https://www.youtube.com/watch?v=8dK79-xKE7o</a:t>
            </a:r>
            <a:endParaRPr lang="en-US">
              <a:latin typeface="Arial"/>
              <a:ea typeface="Calibri"/>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82560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AU" sz="1800" b="1" kern="1200">
                <a:solidFill>
                  <a:srgbClr val="000000"/>
                </a:solidFill>
                <a:effectLst/>
                <a:latin typeface="Public Sans"/>
              </a:rPr>
              <a:t>Teacher note: </a:t>
            </a:r>
            <a:r>
              <a:rPr lang="en-AU" sz="1800">
                <a:latin typeface="Public Sans"/>
              </a:rPr>
              <a:t>this slide should be used in conjunction with </a:t>
            </a:r>
            <a:r>
              <a:rPr lang="en-AU" sz="1800" b="1">
                <a:latin typeface="Public Sans"/>
              </a:rPr>
              <a:t>Phase 2, sequence 3. </a:t>
            </a:r>
            <a:endParaRPr lang="en-AU" sz="1800" b="1" kern="1200">
              <a:solidFill>
                <a:srgbClr val="000000"/>
              </a:solidFill>
              <a:effectLst/>
              <a:latin typeface="Public Sans"/>
            </a:endParaRPr>
          </a:p>
          <a:p>
            <a:pPr marL="0" marR="0" indent="0" algn="l" rtl="0" eaLnBrk="1" fontAlgn="auto" latinLnBrk="0" hangingPunct="1">
              <a:spcBef>
                <a:spcPts val="0"/>
              </a:spcBef>
              <a:spcAft>
                <a:spcPts val="0"/>
              </a:spcAft>
            </a:pPr>
            <a:br>
              <a:rPr lang="en-AU" sz="1800" b="0" kern="1200">
                <a:effectLst/>
                <a:latin typeface="Arial" panose="020B0604020202020204" pitchFamily="34" charset="0"/>
                <a:ea typeface="Calibri" panose="020F0502020204030204" pitchFamily="34" charset="0"/>
                <a:cs typeface="Arial"/>
              </a:rPr>
            </a:br>
            <a:r>
              <a:rPr lang="en-AU" sz="1800" b="1" kern="1200">
                <a:solidFill>
                  <a:srgbClr val="000000"/>
                </a:solidFill>
                <a:effectLst/>
                <a:latin typeface="Arial"/>
                <a:ea typeface="Calibri"/>
                <a:cs typeface="Arial"/>
              </a:rPr>
              <a:t>Differentiation note: </a:t>
            </a:r>
            <a:r>
              <a:rPr lang="en-AU" sz="1800" b="0" kern="1200">
                <a:solidFill>
                  <a:srgbClr val="000000"/>
                </a:solidFill>
                <a:effectLst/>
                <a:latin typeface="Arial"/>
                <a:ea typeface="Calibri"/>
                <a:cs typeface="Arial"/>
              </a:rPr>
              <a:t>The language used to describe the types of humour and the concepts themselves may be challenging. To support student understanding, provide examples of each and ensure students have a written record of the definition and example to refer to. Additionally, regular use of this language in context will assist student understanding and retention. </a:t>
            </a:r>
            <a:endParaRPr lang="en-AU">
              <a:latin typeface="Arial"/>
              <a:ea typeface="Calibri"/>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84511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a:solidFill>
                  <a:srgbClr val="000000"/>
                </a:solidFill>
                <a:effectLst/>
                <a:latin typeface="Public Sans"/>
              </a:rPr>
              <a:t>Teacher note: </a:t>
            </a:r>
            <a:r>
              <a:rPr lang="en-AU">
                <a:latin typeface="Public Sans"/>
              </a:rPr>
              <a:t>this slide should be used in conjunction with </a:t>
            </a:r>
            <a:r>
              <a:rPr lang="en-AU" b="1">
                <a:latin typeface="Public Sans"/>
              </a:rPr>
              <a:t>Phase 2, sequence 3.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0">
                <a:latin typeface="Public Sans"/>
              </a:rPr>
              <a:t>Read through the information on the slide and ask students for examples before revealing the ones on the slide (animate these).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8873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AU">
                <a:latin typeface="Public Sans"/>
              </a:rPr>
              <a:t>this slide should be used in conjunction with </a:t>
            </a:r>
            <a:r>
              <a:rPr lang="en-AU" b="1">
                <a:latin typeface="Public Sans"/>
              </a:rPr>
              <a:t>Phase 2, sequence 3. </a:t>
            </a:r>
            <a:r>
              <a:rPr lang="en-US" b="0">
                <a:latin typeface="Public Sans"/>
              </a:rPr>
              <a:t>You could print these definitions for students to paste into their workbooks and refer back to as they </a:t>
            </a:r>
            <a:r>
              <a:rPr lang="en-US" b="0" err="1">
                <a:latin typeface="Public Sans"/>
              </a:rPr>
              <a:t>practise</a:t>
            </a:r>
            <a:r>
              <a:rPr lang="en-US" b="0">
                <a:latin typeface="Public Sans"/>
              </a:rPr>
              <a:t> their discursive writing.</a:t>
            </a:r>
          </a:p>
          <a:p>
            <a:br>
              <a:rPr lang="en-US" b="0"/>
            </a:br>
            <a:r>
              <a:rPr lang="en-US" b="0">
                <a:latin typeface="Public Sans"/>
              </a:rPr>
              <a:t>This and the following slide could also be used to develop a checking for understanding activity, consider a short quiz or utilizing a digital quiz platform students are familiar with and using the information on these slides to develop a quiz.</a:t>
            </a:r>
            <a:endParaRPr lang="en-AU" b="1">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31234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latin typeface="Public Sans"/>
              </a:rPr>
              <a:t>Teacher note: </a:t>
            </a:r>
            <a:r>
              <a:rPr lang="en-AU">
                <a:latin typeface="Public Sans"/>
              </a:rPr>
              <a:t>this slide should be used in conjunction with </a:t>
            </a:r>
            <a:r>
              <a:rPr lang="en-AU" b="1">
                <a:latin typeface="Public Sans"/>
              </a:rPr>
              <a:t>Phase 2, sequence 3. </a:t>
            </a:r>
            <a:r>
              <a:rPr lang="en-US" b="0">
                <a:latin typeface="Public Sans"/>
              </a:rPr>
              <a:t>You could print these definitions for students to paste into their workbooks and refer back to as they </a:t>
            </a:r>
            <a:r>
              <a:rPr lang="en-US" b="0" err="1">
                <a:latin typeface="Public Sans"/>
              </a:rPr>
              <a:t>practise</a:t>
            </a:r>
            <a:r>
              <a:rPr lang="en-US" b="0">
                <a:latin typeface="Public Sans"/>
              </a:rPr>
              <a:t> their discursive writing.</a:t>
            </a:r>
            <a:endParaRPr lang="en-AU" b="1">
              <a:latin typeface="Public Sans"/>
            </a:endParaRP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90022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DF506-B143-360B-C5D9-CD2DB43F1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81EA3-E947-2ED6-CE84-5F0C1FD46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1C0F6-73D8-6C62-17E9-947D9371F815}"/>
              </a:ext>
            </a:extLst>
          </p:cNvPr>
          <p:cNvSpPr>
            <a:spLocks noGrp="1"/>
          </p:cNvSpPr>
          <p:nvPr>
            <p:ph type="body" idx="1"/>
          </p:nvPr>
        </p:nvSpPr>
        <p:spPr/>
        <p:txBody>
          <a:bodyPr/>
          <a:lstStyle/>
          <a:p>
            <a:pPr algn="l" rtl="0" fontAlgn="base">
              <a:buNone/>
            </a:pPr>
            <a:r>
              <a:rPr lang="en-AU" b="1" dirty="0">
                <a:latin typeface="Arial"/>
                <a:cs typeface="Arial"/>
              </a:rPr>
              <a:t>Teachers note:</a:t>
            </a:r>
            <a:r>
              <a:rPr lang="en-AU" b="0" dirty="0">
                <a:latin typeface="Arial"/>
                <a:cs typeface="Arial"/>
              </a:rPr>
              <a:t> this slide has been used to identify the resources which may be used alongside </a:t>
            </a:r>
            <a:r>
              <a:rPr lang="en-AU" sz="1600" b="1" dirty="0">
                <a:effectLst/>
                <a:latin typeface="Arial"/>
                <a:cs typeface="Arial"/>
              </a:rPr>
              <a:t>Phase 2, sequence 6a</a:t>
            </a:r>
            <a:r>
              <a:rPr lang="en-AU" sz="1600" b="0" dirty="0">
                <a:effectLst/>
                <a:latin typeface="+mn-lt"/>
              </a:rPr>
              <a:t>. </a:t>
            </a:r>
            <a:r>
              <a:rPr lang="en-AU" sz="1600" b="0" i="0" u="none" strike="noStrike" dirty="0">
                <a:solidFill>
                  <a:srgbClr val="000000"/>
                </a:solidFill>
                <a:effectLst/>
                <a:latin typeface="+mn-lt"/>
              </a:rPr>
              <a:t>It should be deleted or hidden prior to sharing with students using in a classroom setting.</a:t>
            </a:r>
            <a:r>
              <a:rPr lang="en-US" sz="1600" b="0" i="0" dirty="0">
                <a:solidFill>
                  <a:srgbClr val="444444"/>
                </a:solidFill>
                <a:effectLst/>
                <a:latin typeface="+mn-lt"/>
              </a:rPr>
              <a:t>​ </a:t>
            </a:r>
          </a:p>
          <a:p>
            <a:pPr algn="l" rtl="0" fontAlgn="base"/>
            <a:r>
              <a:rPr lang="en-AU" sz="1600" b="0" i="0" dirty="0">
                <a:solidFill>
                  <a:srgbClr val="444444"/>
                </a:solidFill>
                <a:effectLst/>
                <a:latin typeface="+mn-lt"/>
              </a:rPr>
              <a:t>​</a:t>
            </a:r>
            <a:endParaRPr lang="en-AU" sz="1600" b="0" i="0" dirty="0">
              <a:solidFill>
                <a:srgbClr val="444444"/>
              </a:solidFill>
              <a:effectLst/>
              <a:latin typeface="+mn-lt"/>
              <a:cs typeface="Arial"/>
            </a:endParaRPr>
          </a:p>
          <a:p>
            <a:pPr>
              <a:spcBef>
                <a:spcPts val="1200"/>
              </a:spcBef>
              <a:spcAft>
                <a:spcPts val="600"/>
              </a:spcAft>
              <a:buNone/>
            </a:pPr>
            <a:endParaRPr lang="en-AU" dirty="0"/>
          </a:p>
        </p:txBody>
      </p:sp>
      <p:sp>
        <p:nvSpPr>
          <p:cNvPr id="4" name="Slide Number Placeholder 3">
            <a:extLst>
              <a:ext uri="{FF2B5EF4-FFF2-40B4-BE49-F238E27FC236}">
                <a16:creationId xmlns:a16="http://schemas.microsoft.com/office/drawing/2014/main" id="{7717F90B-E89C-65F1-FE77-C2DF493975C6}"/>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65341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1200"/>
              </a:spcAft>
              <a:buClrTx/>
              <a:buSzTx/>
              <a:buFontTx/>
              <a:buNone/>
              <a:tabLst/>
              <a:defRPr/>
            </a:pPr>
            <a:r>
              <a:rPr lang="en-AU" b="1" i="0" dirty="0">
                <a:effectLst/>
                <a:latin typeface="Public Sans" pitchFamily="2" charset="0"/>
              </a:rPr>
              <a:t>Teacher note: </a:t>
            </a:r>
            <a:r>
              <a:rPr lang="en-AU" b="0" i="0" dirty="0">
                <a:effectLst/>
                <a:latin typeface="Public Sans" pitchFamily="2" charset="0"/>
              </a:rPr>
              <a:t>the following slides are to be used in conjunction with </a:t>
            </a:r>
            <a:r>
              <a:rPr lang="en-AU" sz="1600" b="1" dirty="0">
                <a:effectLst/>
                <a:latin typeface="Arial" panose="020B0604020202020204" pitchFamily="34" charset="0"/>
                <a:ea typeface="Calibri" panose="020F0502020204030204" pitchFamily="34" charset="0"/>
              </a:rPr>
              <a:t>Phase 2, sequence 6a – initial exploration Core text 1</a:t>
            </a:r>
            <a:r>
              <a:rPr lang="en-AU" sz="1600" b="0" i="0" dirty="0">
                <a:effectLst/>
                <a:latin typeface="Arial" panose="020B0604020202020204" pitchFamily="34" charset="0"/>
                <a:ea typeface="Calibri" panose="020F0502020204030204" pitchFamily="34" charset="0"/>
              </a:rPr>
              <a:t>. They outline the context of Trent Dalton and the first of the ‘Dear Kath’ letters from the </a:t>
            </a:r>
            <a:r>
              <a:rPr lang="en-AU" sz="1600" b="0" i="1" dirty="0">
                <a:effectLst/>
                <a:latin typeface="Arial" panose="020B0604020202020204" pitchFamily="34" charset="0"/>
                <a:ea typeface="Calibri" panose="020F0502020204030204" pitchFamily="34" charset="0"/>
              </a:rPr>
              <a:t>Love Stories </a:t>
            </a:r>
            <a:r>
              <a:rPr lang="en-AU" sz="1600" b="0" i="0" dirty="0">
                <a:effectLst/>
                <a:latin typeface="Arial" panose="020B0604020202020204" pitchFamily="34" charset="0"/>
                <a:ea typeface="Calibri" panose="020F0502020204030204" pitchFamily="34" charset="0"/>
              </a:rPr>
              <a:t>collection.</a:t>
            </a:r>
            <a:endParaRPr lang="en-AU" sz="1600" dirty="0">
              <a:effectLst/>
              <a:latin typeface="Arial" panose="020B0604020202020204" pitchFamily="34" charset="0"/>
              <a:ea typeface="Calibri" panose="020F0502020204030204" pitchFamily="34" charset="0"/>
            </a:endParaRPr>
          </a:p>
          <a:p>
            <a:endParaRPr lang="en-AU" b="0" i="0" dirty="0">
              <a:effectLst/>
              <a:latin typeface="Public Sans"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191867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97997-8F11-12E2-CA4E-E815A131D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6858-6765-DD89-A974-BFC5761C8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4E4E9-96A1-6402-5446-18D651CA6CDE}"/>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1200"/>
              </a:spcAft>
              <a:buClrTx/>
              <a:buSzTx/>
              <a:buFontTx/>
              <a:buNone/>
              <a:tabLst/>
              <a:defRPr/>
            </a:pPr>
            <a:r>
              <a:rPr lang="en-US" b="1" dirty="0">
                <a:latin typeface="Arial"/>
                <a:cs typeface="Arial"/>
              </a:rPr>
              <a:t>Teacher note: </a:t>
            </a:r>
            <a:r>
              <a:rPr lang="en-AU" dirty="0"/>
              <a:t>this slide is to be used in conjunction with support </a:t>
            </a:r>
            <a:r>
              <a:rPr lang="en-AU" sz="1600" b="1" dirty="0">
                <a:effectLst/>
                <a:latin typeface="Arial" panose="020B0604020202020204" pitchFamily="34" charset="0"/>
                <a:ea typeface="Calibri" panose="020F0502020204030204" pitchFamily="34" charset="0"/>
              </a:rPr>
              <a:t>Phase 2, sequence 6a – initial exploration of Core text 1</a:t>
            </a:r>
            <a:endParaRPr lang="en-AU" sz="1600" dirty="0">
              <a:effectLst/>
              <a:latin typeface="Arial" panose="020B0604020202020204" pitchFamily="34" charset="0"/>
              <a:ea typeface="Calibri" panose="020F0502020204030204" pitchFamily="34" charset="0"/>
            </a:endParaRPr>
          </a:p>
          <a:p>
            <a:pPr>
              <a:lnSpc>
                <a:spcPct val="150000"/>
              </a:lnSpc>
              <a:spcAft>
                <a:spcPts val="1200"/>
              </a:spcAft>
              <a:defRPr/>
            </a:pPr>
            <a:endParaRPr lang="en-AU" sz="1200" dirty="0">
              <a:solidFill>
                <a:srgbClr val="00B0F0"/>
              </a:solidFill>
            </a:endParaRPr>
          </a:p>
          <a:p>
            <a:pPr>
              <a:lnSpc>
                <a:spcPct val="150000"/>
              </a:lnSpc>
              <a:spcAft>
                <a:spcPts val="1200"/>
              </a:spcAft>
              <a:defRPr/>
            </a:pPr>
            <a:endParaRPr lang="en-AU" dirty="0">
              <a:solidFill>
                <a:srgbClr val="00B0F0"/>
              </a:solidFill>
            </a:endParaRPr>
          </a:p>
          <a:p>
            <a:pPr>
              <a:lnSpc>
                <a:spcPct val="150000"/>
              </a:lnSpc>
              <a:spcAft>
                <a:spcPts val="1200"/>
              </a:spcAft>
              <a:defRPr/>
            </a:pPr>
            <a:endParaRPr lang="en-US" b="0" i="1" dirty="0"/>
          </a:p>
        </p:txBody>
      </p:sp>
      <p:sp>
        <p:nvSpPr>
          <p:cNvPr id="4" name="Slide Number Placeholder 3">
            <a:extLst>
              <a:ext uri="{FF2B5EF4-FFF2-40B4-BE49-F238E27FC236}">
                <a16:creationId xmlns:a16="http://schemas.microsoft.com/office/drawing/2014/main" id="{9D9589DB-64DD-367B-618F-EC45F87E7D29}"/>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414447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A0A3A-F91A-DB65-497E-3F2F4EBDA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31FC5-CDD5-CDDD-4335-BA680753F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CA079-155F-5DD3-031A-53A65DC2DE9A}"/>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1200"/>
              </a:spcAft>
              <a:buClrTx/>
              <a:buSzTx/>
              <a:buFontTx/>
              <a:buNone/>
              <a:tabLst/>
              <a:defRPr/>
            </a:pPr>
            <a:r>
              <a:rPr lang="en-AU" b="1" i="0" dirty="0">
                <a:effectLst/>
                <a:latin typeface="Public Sans" pitchFamily="2" charset="0"/>
              </a:rPr>
              <a:t>Teacher note: </a:t>
            </a:r>
            <a:r>
              <a:rPr lang="en-AU" b="0" i="0" dirty="0">
                <a:effectLst/>
                <a:latin typeface="Public Sans" pitchFamily="2" charset="0"/>
              </a:rPr>
              <a:t>the following slides are to be used in conjunction with </a:t>
            </a:r>
            <a:r>
              <a:rPr lang="en-AU" sz="1600" b="1" dirty="0">
                <a:effectLst/>
                <a:latin typeface="Arial" panose="020B0604020202020204" pitchFamily="34" charset="0"/>
                <a:ea typeface="Calibri" panose="020F0502020204030204" pitchFamily="34" charset="0"/>
              </a:rPr>
              <a:t>Phase 2, sequence 2</a:t>
            </a:r>
            <a:r>
              <a:rPr lang="en-AU" sz="1600" b="0" i="0" dirty="0">
                <a:effectLst/>
                <a:latin typeface="Arial" panose="020B0604020202020204" pitchFamily="34" charset="0"/>
                <a:ea typeface="Calibri" panose="020F0502020204030204" pitchFamily="34" charset="0"/>
              </a:rPr>
              <a:t>. </a:t>
            </a:r>
            <a:endParaRPr lang="en-AU" b="0" i="0" dirty="0">
              <a:effectLst/>
              <a:latin typeface="Public Sans" pitchFamily="2" charset="0"/>
            </a:endParaRPr>
          </a:p>
        </p:txBody>
      </p:sp>
      <p:sp>
        <p:nvSpPr>
          <p:cNvPr id="4" name="Slide Number Placeholder 3">
            <a:extLst>
              <a:ext uri="{FF2B5EF4-FFF2-40B4-BE49-F238E27FC236}">
                <a16:creationId xmlns:a16="http://schemas.microsoft.com/office/drawing/2014/main" id="{7001FF0D-1FBA-4343-647B-1BC591F4CE27}"/>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758574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2ECDB-DF9E-CBE6-7982-8E82C9D4B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3488A-83EA-936A-0EB8-0255F867F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E6C22-F580-5BBE-4703-9BE2D92474F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Arial"/>
                <a:cs typeface="Arial"/>
              </a:rPr>
              <a:t>Teacher note: </a:t>
            </a:r>
            <a:r>
              <a:rPr lang="en-AU" dirty="0"/>
              <a:t>this slide is to be used in conjunction with support </a:t>
            </a:r>
            <a:r>
              <a:rPr lang="en-AU" sz="1600" b="1" dirty="0">
                <a:effectLst/>
                <a:latin typeface="Arial" panose="020B0604020202020204" pitchFamily="34" charset="0"/>
                <a:ea typeface="Calibri" panose="020F0502020204030204" pitchFamily="34" charset="0"/>
              </a:rPr>
              <a:t>Phase 2, sequence 6a – initial exploration of Core text 1.</a:t>
            </a:r>
            <a:endParaRPr lang="en-AU" sz="16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CB52A23D-F5AF-C4ED-777D-A8E07DD97BB1}"/>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973056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BBF5-CDA2-71DF-7212-AB2AC49D7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DCEBA-7E4C-43F8-A8AA-20DB43657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A9807-FAAA-1D52-F128-F680A4A0F730}"/>
              </a:ext>
            </a:extLst>
          </p:cNvPr>
          <p:cNvSpPr>
            <a:spLocks noGrp="1"/>
          </p:cNvSpPr>
          <p:nvPr>
            <p:ph type="body" idx="1"/>
          </p:nvPr>
        </p:nvSpPr>
        <p:spPr/>
        <p:txBody>
          <a:bodyPr/>
          <a:lstStyle/>
          <a:p>
            <a:r>
              <a:rPr lang="en-AU" b="1" dirty="0"/>
              <a:t>Teacher note: </a:t>
            </a:r>
            <a:r>
              <a:rPr lang="en-AU" b="0" dirty="0"/>
              <a:t>this section is to be used in conjunction with </a:t>
            </a:r>
            <a:r>
              <a:rPr lang="en-AU" b="1" dirty="0"/>
              <a:t>Phase 3b, sequence 10 (O’Neill) </a:t>
            </a:r>
            <a:r>
              <a:rPr lang="en-AU" sz="1600" dirty="0">
                <a:latin typeface="+mn-lt"/>
              </a:rPr>
              <a:t>and </a:t>
            </a:r>
            <a:r>
              <a:rPr lang="en-AU" sz="1600" b="1" dirty="0">
                <a:latin typeface="+mn-lt"/>
              </a:rPr>
              <a:t>Phase 3b, activity 12 – Dalton’s take on the importance of vulnerability. </a:t>
            </a:r>
            <a:endParaRPr lang="en-AU" b="1" dirty="0"/>
          </a:p>
        </p:txBody>
      </p:sp>
      <p:sp>
        <p:nvSpPr>
          <p:cNvPr id="4" name="Slide Number Placeholder 3">
            <a:extLst>
              <a:ext uri="{FF2B5EF4-FFF2-40B4-BE49-F238E27FC236}">
                <a16:creationId xmlns:a16="http://schemas.microsoft.com/office/drawing/2014/main" id="{03325FE9-87BF-9E71-E11F-6F1EC0A0C091}"/>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385624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3C10-D064-5ABF-7CFB-5B32DB9A3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40DA0-C75C-5CC1-4F21-3BF1A184C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FB14C-5ECC-DA0B-40D3-0584FAE06859}"/>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 </a:t>
            </a:r>
            <a:r>
              <a:rPr lang="en-AU" dirty="0"/>
              <a:t>this slide is to be used in conjunction with </a:t>
            </a:r>
            <a:r>
              <a:rPr lang="en-AU" b="1" dirty="0"/>
              <a:t>Phase 3b, sequence 10 (O’Neill) </a:t>
            </a:r>
            <a:r>
              <a:rPr lang="en-AU" sz="1600" dirty="0">
                <a:latin typeface="+mn-lt"/>
              </a:rPr>
              <a:t>and </a:t>
            </a:r>
            <a:r>
              <a:rPr lang="en-AU" sz="1600" b="1" dirty="0">
                <a:latin typeface="+mn-lt"/>
              </a:rPr>
              <a:t>Phase 3b, activity 12 – Dalton’s take on the importance of vulnerability. </a:t>
            </a:r>
            <a:endParaRPr lang="en-AU" dirty="0"/>
          </a:p>
          <a:p>
            <a:endParaRPr lang="en-AU" dirty="0">
              <a:latin typeface="Arial" panose="020B0604020202020204" pitchFamily="34" charset="0"/>
              <a:cs typeface="Arial" panose="020B0604020202020204" pitchFamily="34" charset="0"/>
            </a:endParaRPr>
          </a:p>
          <a:p>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
              <a:buNone/>
              <a:defRPr/>
            </a:pPr>
            <a:endParaRPr lang="en-AU" b="0" strike="noStrike" dirty="0">
              <a:latin typeface="+mn-lt"/>
              <a:cs typeface="Arial"/>
            </a:endParaRPr>
          </a:p>
          <a:p>
            <a:pPr marL="0" indent="0" algn="ctr">
              <a:buFont typeface="Arial" panose="020B0604020202020204" pitchFamily="34" charset="0"/>
              <a:buNone/>
              <a:defRPr/>
            </a:pPr>
            <a:r>
              <a:rPr lang="en-AU" b="0" i="1" strike="noStrike" dirty="0">
                <a:latin typeface="+mn-lt"/>
                <a:cs typeface="Arial"/>
              </a:rPr>
              <a:t>- identify key concepts and vocabulary related to vulnerability and storytelling from the interview extract</a:t>
            </a:r>
          </a:p>
          <a:p>
            <a:pPr marL="0" indent="0" algn="ctr">
              <a:buFont typeface="Arial" panose="020B0604020202020204" pitchFamily="34" charset="0"/>
              <a:buNone/>
              <a:defRPr/>
            </a:pPr>
            <a:r>
              <a:rPr lang="en-AU" b="0" i="1" strike="noStrike" dirty="0">
                <a:latin typeface="+mn-lt"/>
                <a:cs typeface="Arial"/>
              </a:rPr>
              <a:t>- answer comprehension questions, using specific quotes from the interview to support their responses</a:t>
            </a:r>
          </a:p>
          <a:p>
            <a:pPr marL="0" indent="0" algn="ctr">
              <a:buFont typeface="Arial" panose="020B0604020202020204" pitchFamily="34" charset="0"/>
              <a:buNone/>
              <a:defRPr/>
            </a:pPr>
            <a:r>
              <a:rPr lang="en-AU" b="0" i="1" strike="noStrike" dirty="0">
                <a:latin typeface="+mn-lt"/>
                <a:cs typeface="Arial"/>
              </a:rPr>
              <a:t> - analyse the language devices used by Dalton and explain their significance in relation to vulnerability and personal storytelling</a:t>
            </a:r>
          </a:p>
          <a:p>
            <a:pPr marL="0" indent="0" algn="ctr">
              <a:buFont typeface="Arial" panose="020B0604020202020204" pitchFamily="34" charset="0"/>
              <a:buNone/>
              <a:defRPr/>
            </a:pPr>
            <a:r>
              <a:rPr lang="en-AU" b="0" i="1" strike="noStrike" dirty="0">
                <a:latin typeface="+mn-lt"/>
                <a:cs typeface="Arial"/>
              </a:rPr>
              <a:t>- reflect on the impact of listening and sharing stories on emotional understanding and connection with readers</a:t>
            </a:r>
          </a:p>
          <a:p>
            <a:pPr marL="0" indent="0" algn="ctr">
              <a:buFont typeface="Arial" panose="020B0604020202020204" pitchFamily="34" charset="0"/>
              <a:buNone/>
              <a:defRPr/>
            </a:pPr>
            <a:r>
              <a:rPr lang="en-AU" b="0" i="1" strike="noStrike" dirty="0">
                <a:latin typeface="+mn-lt"/>
                <a:cs typeface="Arial"/>
              </a:rPr>
              <a:t>- use the vocabulary table to enhance their understanding of key terms related to the interview.</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latin typeface="+mn-lt"/>
              </a:rPr>
              <a:t>LISC is referred to regularly to check for understanding, provide feedback or as a self-assessment tool (Wiliam and Leahy 2015). </a:t>
            </a:r>
          </a:p>
          <a:p>
            <a:pPr marL="171450" indent="-171450">
              <a:buFont typeface="Arial"/>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endParaRPr lang="en-AU" b="1" dirty="0">
              <a:cs typeface="Calibri"/>
            </a:endParaRPr>
          </a:p>
        </p:txBody>
      </p:sp>
      <p:sp>
        <p:nvSpPr>
          <p:cNvPr id="4" name="Slide Number Placeholder 3">
            <a:extLst>
              <a:ext uri="{FF2B5EF4-FFF2-40B4-BE49-F238E27FC236}">
                <a16:creationId xmlns:a16="http://schemas.microsoft.com/office/drawing/2014/main" id="{42FBB0EF-A79A-031A-AAFA-A810FDC8882C}"/>
              </a:ext>
            </a:extLst>
          </p:cNvPr>
          <p:cNvSpPr>
            <a:spLocks noGrp="1"/>
          </p:cNvSpPr>
          <p:nvPr>
            <p:ph type="sldNum" sz="quarter" idx="5"/>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2721188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B83EB-1AEA-D294-733F-5FB2DA2F2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72A9D-EE03-C45E-27C8-5258D3BB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39F03-FCB4-A36A-9430-412D6F401B27}"/>
              </a:ext>
            </a:extLst>
          </p:cNvPr>
          <p:cNvSpPr>
            <a:spLocks noGrp="1"/>
          </p:cNvSpPr>
          <p:nvPr>
            <p:ph type="body" idx="1"/>
          </p:nvPr>
        </p:nvSpPr>
        <p:spPr/>
        <p:txBody>
          <a:bodyPr/>
          <a:lstStyle/>
          <a:p>
            <a:pPr marL="0" indent="0">
              <a:buFont typeface="+mj-lt"/>
              <a:buNone/>
            </a:pPr>
            <a:r>
              <a:rPr lang="en-US" b="1" dirty="0">
                <a:latin typeface="Arial"/>
                <a:cs typeface="Arial"/>
              </a:rPr>
              <a:t>Teacher note: </a:t>
            </a:r>
            <a:r>
              <a:rPr lang="en-AU" dirty="0"/>
              <a:t>this slide is to be used in conjunction with </a:t>
            </a:r>
            <a:r>
              <a:rPr lang="en-AU" b="1" dirty="0"/>
              <a:t>Phase 3b, sequence 10 (O’Neill) </a:t>
            </a:r>
            <a:r>
              <a:rPr lang="en-AU" sz="1600" dirty="0">
                <a:latin typeface="+mn-lt"/>
              </a:rPr>
              <a:t>and </a:t>
            </a:r>
            <a:r>
              <a:rPr lang="en-AU" sz="1600" b="1" dirty="0">
                <a:latin typeface="+mn-lt"/>
              </a:rPr>
              <a:t>Phase 3b, activity 12 – Dalton’s take on the importance of vulnerability. </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AU" sz="1600" b="1" dirty="0">
              <a:solidFill>
                <a:srgbClr val="000000"/>
              </a:solidFill>
              <a:effectLst/>
              <a:latin typeface="+mn-lt"/>
              <a:ea typeface="Calibri" panose="020F0502020204030204" pitchFamily="34" charset="0"/>
            </a:endParaRPr>
          </a:p>
          <a:p>
            <a:pPr>
              <a:lnSpc>
                <a:spcPct val="150000"/>
              </a:lnSpc>
              <a:spcBef>
                <a:spcPts val="1200"/>
              </a:spcBef>
              <a:spcAft>
                <a:spcPts val="600"/>
              </a:spcAft>
            </a:pPr>
            <a:r>
              <a:rPr lang="en-AU" sz="1600" b="0" dirty="0">
                <a:solidFill>
                  <a:srgbClr val="000000"/>
                </a:solidFill>
                <a:effectLst/>
                <a:latin typeface="+mn-lt"/>
                <a:ea typeface="Calibri" panose="020F0502020204030204" pitchFamily="34" charset="0"/>
              </a:rPr>
              <a:t>Depending</a:t>
            </a:r>
            <a:r>
              <a:rPr lang="en-AU" sz="1600" b="1" dirty="0">
                <a:solidFill>
                  <a:srgbClr val="000000"/>
                </a:solidFill>
                <a:effectLst/>
                <a:latin typeface="+mn-lt"/>
                <a:ea typeface="Calibri" panose="020F0502020204030204" pitchFamily="34" charset="0"/>
              </a:rPr>
              <a:t> </a:t>
            </a:r>
            <a:r>
              <a:rPr lang="en-AU" sz="1600" dirty="0">
                <a:solidFill>
                  <a:srgbClr val="000000"/>
                </a:solidFill>
                <a:effectLst/>
                <a:latin typeface="+mn-lt"/>
                <a:ea typeface="Calibri" panose="020F0502020204030204" pitchFamily="34" charset="0"/>
              </a:rPr>
              <a:t>on student need, you may choose to provide timestamps, a transcript and model the locating and answering of a question. Where possible, ensure technology is booked in advance to allow students to their own device to listen to the interview, pause and rewind as needed. You may choose to modify the delivery of this activity, students could complete in pairs or as part of a </a:t>
            </a:r>
            <a:r>
              <a:rPr lang="en-AU" sz="1600" u="sng" dirty="0">
                <a:solidFill>
                  <a:srgbClr val="000000"/>
                </a:solidFill>
                <a:effectLst/>
                <a:latin typeface="+mn-lt"/>
                <a:ea typeface="Calibri" panose="020F0502020204030204" pitchFamily="34" charset="0"/>
                <a:hlinkClick r:id="rId3"/>
              </a:rPr>
              <a:t>Jigsaw</a:t>
            </a:r>
            <a:r>
              <a:rPr lang="en-AU" sz="1600" dirty="0">
                <a:solidFill>
                  <a:srgbClr val="000000"/>
                </a:solidFill>
                <a:effectLst/>
                <a:latin typeface="+mn-lt"/>
                <a:ea typeface="Calibri" panose="020F0502020204030204" pitchFamily="34" charset="0"/>
              </a:rPr>
              <a:t>.</a:t>
            </a:r>
            <a:endParaRPr lang="en-AU" sz="1600" dirty="0">
              <a:effectLst/>
              <a:latin typeface="+mn-lt"/>
              <a:ea typeface="Calibri" panose="020F0502020204030204" pitchFamily="34" charset="0"/>
            </a:endParaRPr>
          </a:p>
          <a:p>
            <a:pPr>
              <a:lnSpc>
                <a:spcPct val="150000"/>
              </a:lnSpc>
              <a:spcAft>
                <a:spcPts val="1200"/>
              </a:spcAft>
              <a:defRPr/>
            </a:pPr>
            <a:endParaRPr lang="en-AU" sz="1600" dirty="0">
              <a:solidFill>
                <a:srgbClr val="00B0F0"/>
              </a:solidFill>
              <a:latin typeface="+mn-lt"/>
            </a:endParaRPr>
          </a:p>
          <a:p>
            <a:endParaRPr lang="en-AU" sz="1600" b="1" dirty="0">
              <a:latin typeface="+mn-lt"/>
            </a:endParaRPr>
          </a:p>
          <a:p>
            <a:r>
              <a:rPr lang="en-AU" sz="1600" b="1" dirty="0">
                <a:latin typeface="+mn-lt"/>
              </a:rPr>
              <a:t>Link to interview: </a:t>
            </a:r>
            <a:r>
              <a:rPr lang="en-AU" sz="1600" dirty="0">
                <a:latin typeface="+mn-lt"/>
              </a:rPr>
              <a:t>https://players.brightcove.net/6197335233001/default_default/index.html?videoId=6370449270112</a:t>
            </a:r>
            <a:endParaRPr lang="en-US" sz="1600" b="0" i="1" dirty="0">
              <a:latin typeface="+mn-lt"/>
            </a:endParaRPr>
          </a:p>
        </p:txBody>
      </p:sp>
      <p:sp>
        <p:nvSpPr>
          <p:cNvPr id="4" name="Slide Number Placeholder 3">
            <a:extLst>
              <a:ext uri="{FF2B5EF4-FFF2-40B4-BE49-F238E27FC236}">
                <a16:creationId xmlns:a16="http://schemas.microsoft.com/office/drawing/2014/main" id="{1926BE04-081F-5B95-EAF2-C71C0073A93F}"/>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78274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is for schools' reference only and should be hidden or deleted when used in a classroom setting.</a:t>
            </a:r>
          </a:p>
          <a:p>
            <a:endParaRPr lang="en-AU" dirty="0"/>
          </a:p>
          <a:p>
            <a:r>
              <a:rPr lang="en-AU" sz="1800" b="0" i="0" dirty="0">
                <a:solidFill>
                  <a:srgbClr val="000000"/>
                </a:solidFill>
                <a:effectLst/>
                <a:latin typeface="Arial" panose="020B0604020202020204" pitchFamily="34" charset="0"/>
              </a:rPr>
              <a:t>It is essential all text choices align with the </a:t>
            </a:r>
            <a:r>
              <a:rPr lang="en-AU" sz="1800" b="0" i="0" u="none" dirty="0">
                <a:solidFill>
                  <a:schemeClr val="tx1"/>
                </a:solidFill>
                <a:effectLst/>
                <a:latin typeface="Arial" panose="020B0604020202020204" pitchFamily="34" charset="0"/>
              </a:rPr>
              <a:t> </a:t>
            </a:r>
            <a:r>
              <a:rPr lang="en-AU" sz="1800" b="0" i="0" u="none" strike="noStrike" dirty="0">
                <a:solidFill>
                  <a:srgbClr val="0563C1"/>
                </a:solidFill>
                <a:effectLst/>
                <a:latin typeface="Arial" panose="020B0604020202020204" pitchFamily="34" charset="0"/>
                <a:hlinkClick r:id="rId3">
                  <a:extLst>
                    <a:ext uri="{A12FA001-AC4F-418D-AE19-62706E023703}">
                      <ahyp:hlinkClr xmlns:ahyp="http://schemas.microsoft.com/office/drawing/2018/hyperlinkcolor" val="tx"/>
                    </a:ext>
                  </a:extLst>
                </a:hlinkClick>
              </a:rPr>
              <a:t>Controversial issues in schools</a:t>
            </a:r>
            <a:r>
              <a:rPr lang="en-AU" sz="1800" b="0" i="0" u="none"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 policy</a:t>
            </a:r>
            <a:r>
              <a:rPr lang="en-AU" sz="1800" b="0" i="0" u="none" dirty="0">
                <a:solidFill>
                  <a:schemeClr val="tx1"/>
                </a:solidFill>
                <a:effectLst/>
                <a:latin typeface="Arial" panose="020B0604020202020204" pitchFamily="34" charset="0"/>
              </a:rPr>
              <a:t> and </a:t>
            </a:r>
            <a:r>
              <a:rPr lang="en-AU" sz="1800" b="0" i="0" u="none" strike="noStrike"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comply with audiovisual material requirements</a:t>
            </a:r>
            <a:r>
              <a:rPr lang="en-AU" sz="1800" b="0" i="0" u="none" dirty="0">
                <a:solidFill>
                  <a:schemeClr val="tx1"/>
                </a:solidFill>
                <a:effectLst/>
                <a:latin typeface="Arial" panose="020B0604020202020204" pitchFamily="34" charset="0"/>
              </a:rPr>
              <a:t>. Follow the department’s guidelines for communicating with parents and carers about texts. The templates in </a:t>
            </a:r>
            <a:r>
              <a:rPr lang="en-AU" sz="1800" b="0" i="0" u="none" strike="noStrike" dirty="0">
                <a:solidFill>
                  <a:schemeClr val="tx1"/>
                </a:solidFill>
                <a:effectLst/>
                <a:latin typeface="Arial" panose="020B0604020202020204" pitchFamily="34" charset="0"/>
                <a:hlinkClick r:id="rId5">
                  <a:extLst>
                    <a:ext uri="{A12FA001-AC4F-418D-AE19-62706E023703}">
                      <ahyp:hlinkClr xmlns:ahyp="http://schemas.microsoft.com/office/drawing/2018/hyperlinkcolor" val="tx"/>
                    </a:ext>
                  </a:extLst>
                </a:hlinkClick>
              </a:rPr>
              <a:t>Text selection notification</a:t>
            </a:r>
            <a:r>
              <a:rPr lang="en-AU" sz="1800" b="0" i="0" u="none" dirty="0">
                <a:solidFill>
                  <a:schemeClr val="tx1"/>
                </a:solidFill>
                <a:effectLst/>
                <a:latin typeface="Arial" panose="020B0604020202020204" pitchFamily="34" charset="0"/>
              </a:rPr>
              <a:t> have been created as a guide and should be adapted as necessary to suit each school's specific context. The guidelines for </a:t>
            </a:r>
            <a:r>
              <a:rPr lang="en-AU" sz="1800" b="0" i="0" u="none" strike="noStrike" dirty="0">
                <a:solidFill>
                  <a:schemeClr val="tx1"/>
                </a:solidFill>
                <a:effectLst/>
                <a:latin typeface="Arial" panose="020B0604020202020204" pitchFamily="34" charset="0"/>
                <a:hlinkClick r:id="rId6">
                  <a:extLst>
                    <a:ext uri="{A12FA001-AC4F-418D-AE19-62706E023703}">
                      <ahyp:hlinkClr xmlns:ahyp="http://schemas.microsoft.com/office/drawing/2018/hyperlinkcolor" val="tx"/>
                    </a:ext>
                  </a:extLst>
                </a:hlinkClick>
              </a:rPr>
              <a:t>Selecting texts</a:t>
            </a:r>
            <a:r>
              <a:rPr lang="en-AU" sz="1800" b="0" i="0" u="none" dirty="0">
                <a:solidFill>
                  <a:schemeClr val="tx1"/>
                </a:solidFill>
                <a:effectLst/>
                <a:latin typeface="Arial" panose="020B0604020202020204" pitchFamily="34" charset="0"/>
              </a:rPr>
              <a:t> </a:t>
            </a:r>
            <a:r>
              <a:rPr lang="en-AU" sz="1800" b="0" i="0" dirty="0">
                <a:solidFill>
                  <a:srgbClr val="000000"/>
                </a:solidFill>
                <a:effectLst/>
                <a:latin typeface="Arial" panose="020B0604020202020204" pitchFamily="34" charset="0"/>
              </a:rPr>
              <a:t>for English 7–10 are also relevant for Stage 6. </a:t>
            </a:r>
          </a:p>
          <a:p>
            <a:endParaRPr lang="en-AU" sz="1800" b="0" i="0" dirty="0">
              <a:solidFill>
                <a:srgbClr val="000000"/>
              </a:solidFill>
              <a:effectLst/>
              <a:latin typeface="Arial" panose="020B0604020202020204" pitchFamily="34" charset="0"/>
            </a:endParaRPr>
          </a:p>
          <a:p>
            <a:r>
              <a:rPr lang="en-AU" sz="1800" b="1" i="0" dirty="0">
                <a:solidFill>
                  <a:srgbClr val="000000"/>
                </a:solidFill>
                <a:effectLst/>
                <a:latin typeface="Arial" panose="020B0604020202020204" pitchFamily="34" charset="0"/>
              </a:rPr>
              <a:t>Controversial issues in schools policy: </a:t>
            </a:r>
            <a:r>
              <a:rPr lang="en-AU" sz="1800" b="0" i="0" dirty="0">
                <a:solidFill>
                  <a:srgbClr val="000000"/>
                </a:solidFill>
                <a:effectLst/>
                <a:latin typeface="Arial" panose="020B0604020202020204" pitchFamily="34" charset="0"/>
              </a:rPr>
              <a:t>https://education.nsw.gov.au/policy-library/policies/pd-2005-0290-03.html</a:t>
            </a:r>
          </a:p>
          <a:p>
            <a:r>
              <a:rPr lang="en-AU" sz="1800" b="1" i="0" dirty="0">
                <a:solidFill>
                  <a:srgbClr val="000000"/>
                </a:solidFill>
                <a:effectLst/>
                <a:latin typeface="Arial" panose="020B0604020202020204" pitchFamily="34" charset="0"/>
              </a:rPr>
              <a:t>Audiovisual material requirements</a:t>
            </a:r>
            <a:r>
              <a:rPr lang="en-AU" sz="1800" b="0" i="0" dirty="0">
                <a:solidFill>
                  <a:srgbClr val="000000"/>
                </a:solidFill>
                <a:effectLst/>
                <a:latin typeface="Arial" panose="020B0604020202020204" pitchFamily="34" charset="0"/>
              </a:rPr>
              <a:t>: https://education.nsw.gov.au/policy-library/policies/pd-2005-0290-03.html#:~:text=Comply%20with%20audiovisual%20material%20requirements</a:t>
            </a:r>
          </a:p>
          <a:p>
            <a:r>
              <a:rPr lang="en-AU" sz="1800" b="1" i="0" dirty="0">
                <a:solidFill>
                  <a:srgbClr val="000000"/>
                </a:solidFill>
                <a:effectLst/>
                <a:latin typeface="Arial" panose="020B0604020202020204" pitchFamily="34" charset="0"/>
              </a:rPr>
              <a:t>Text selection notification: </a:t>
            </a:r>
            <a:r>
              <a:rPr lang="en-AU" sz="1800" b="0" i="0" dirty="0">
                <a:solidFill>
                  <a:srgbClr val="000000"/>
                </a:solidFill>
                <a:effectLst/>
                <a:latin typeface="Arial" panose="020B0604020202020204" pitchFamily="34" charset="0"/>
              </a:rPr>
              <a:t>https://education.nsw.gov.au/teaching-and-learning/curriculum/leading-curriculum-k-12/explaining-curriculum-pcc/texts-used-in-classrooms/text-selection-notification</a:t>
            </a:r>
          </a:p>
          <a:p>
            <a:r>
              <a:rPr lang="en-AU" sz="1800" b="1" i="0" dirty="0">
                <a:solidFill>
                  <a:srgbClr val="000000"/>
                </a:solidFill>
                <a:effectLst/>
                <a:latin typeface="Arial" panose="020B0604020202020204" pitchFamily="34" charset="0"/>
              </a:rPr>
              <a:t>Selecting texts: </a:t>
            </a:r>
            <a:r>
              <a:rPr lang="en-AU" sz="1800" b="0" i="0" dirty="0">
                <a:solidFill>
                  <a:srgbClr val="000000"/>
                </a:solidFill>
                <a:effectLst/>
                <a:latin typeface="Arial" panose="020B0604020202020204" pitchFamily="34" charset="0"/>
              </a:rPr>
              <a:t>https://education.nsw.gov.au/teaching-and-learning/curriculum/english/planning-programming-and-assessing-english-7-10/how-to-use-english-core-texts#Selecting2:~:text=and%20licencing%20information.-,Selecting%20texts,-When%20considering%20texts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751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AU" dirty="0"/>
              <a:t>: this slide is for teachers' reference only and should be hidden or deleted when used in a classroom setting.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Standard text requirements: </a:t>
            </a:r>
            <a:r>
              <a:rPr lang="en-AU" b="0" dirty="0"/>
              <a:t>https://curriculum.nsw.edu.au/learning-areas/english/english-standard-11-12-2024/overview/course#:~:text=study%20of%20literature.-,Text%20requirements,-There%20are%20no</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General capabilities downloads page: </a:t>
            </a:r>
            <a:r>
              <a:rPr lang="en-AU" b="0" dirty="0"/>
              <a:t>https://v9.australiancurriculum.edu.au/downloads/general-capabilities#accordion-afa194f119-item-6336db4ee7</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Australian Curriculum: </a:t>
            </a:r>
            <a:r>
              <a:rPr lang="en-AU" b="0" dirty="0"/>
              <a:t>https://v9.australiancurriculum.edu.au/downloads/general-capabilities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9751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BB2CE-72D9-F7C7-5132-80E411747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87F36-AD24-DD03-5F7E-858852B42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3DB15-6CBB-7D6C-3B83-A127B828831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this section is designed to support </a:t>
            </a:r>
            <a:r>
              <a:rPr lang="en-AU" b="1"/>
              <a:t>Phase 2, sequence 2 </a:t>
            </a:r>
            <a:r>
              <a:rPr lang="en-AU"/>
              <a:t>and </a:t>
            </a:r>
            <a:r>
              <a:rPr lang="en-AU" b="1"/>
              <a:t>Phase 2, activity 2 – influences on Dalton’s writing</a:t>
            </a:r>
            <a:r>
              <a:rPr lang="en-AU"/>
              <a:t>. </a:t>
            </a:r>
            <a:endParaRPr lang="en-AU">
              <a:solidFill>
                <a:srgbClr val="00B0F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a:effectLst/>
              <a:latin typeface="Public Sans" pitchFamily="2" charset="0"/>
            </a:endParaRPr>
          </a:p>
          <a:p>
            <a:endParaRPr lang="en-AU"/>
          </a:p>
        </p:txBody>
      </p:sp>
      <p:sp>
        <p:nvSpPr>
          <p:cNvPr id="4" name="Slide Number Placeholder 3">
            <a:extLst>
              <a:ext uri="{FF2B5EF4-FFF2-40B4-BE49-F238E27FC236}">
                <a16:creationId xmlns:a16="http://schemas.microsoft.com/office/drawing/2014/main" id="{32E0A216-2FB7-64FB-591E-533765C31927}"/>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03194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E711D-9168-5293-3753-587E80AA5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009CD-1C73-C345-5367-0F07E488F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579C64-43EA-1687-E04E-9AFEF532B086}"/>
              </a:ext>
            </a:extLst>
          </p:cNvPr>
          <p:cNvSpPr>
            <a:spLocks noGrp="1"/>
          </p:cNvSpPr>
          <p:nvPr>
            <p:ph type="body" idx="1"/>
          </p:nvPr>
        </p:nvSpPr>
        <p:spPr/>
        <p:txBody>
          <a:bodyPr/>
          <a:lstStyle/>
          <a:p>
            <a:pPr>
              <a:lnSpc>
                <a:spcPct val="150000"/>
              </a:lnSpc>
              <a:spcAft>
                <a:spcPts val="1200"/>
              </a:spcAft>
              <a:defRPr/>
            </a:pPr>
            <a:r>
              <a:rPr lang="en-AU" b="1" dirty="0">
                <a:latin typeface="Arial" panose="020B0604020202020204" pitchFamily="34" charset="0"/>
                <a:cs typeface="Arial" panose="020B0604020202020204" pitchFamily="34" charset="0"/>
              </a:rPr>
              <a:t>Teacher note: </a:t>
            </a:r>
            <a:r>
              <a:rPr lang="en-AU" dirty="0"/>
              <a:t>this slide is to be used in conjunction with/to support </a:t>
            </a:r>
            <a:r>
              <a:rPr lang="en-AU" b="1" dirty="0"/>
              <a:t>Phase 2, sequence 2 </a:t>
            </a:r>
            <a:r>
              <a:rPr lang="en-AU" dirty="0"/>
              <a:t>and </a:t>
            </a:r>
            <a:r>
              <a:rPr lang="en-AU" b="1" dirty="0"/>
              <a:t>Phase 2, activity 2 – influences on Dalton’s writing</a:t>
            </a:r>
            <a:r>
              <a:rPr lang="en-AU" dirty="0"/>
              <a:t>. </a:t>
            </a:r>
            <a:endParaRPr lang="en-AU" dirty="0">
              <a:solidFill>
                <a:srgbClr val="00B0F0"/>
              </a:solidFill>
            </a:endParaRPr>
          </a:p>
          <a:p>
            <a:endParaRPr lang="en-AU" dirty="0">
              <a:latin typeface="Arial" panose="020B0604020202020204" pitchFamily="34" charset="0"/>
              <a:cs typeface="Arial" panose="020B0604020202020204" pitchFamily="34" charset="0"/>
            </a:endParaRPr>
          </a:p>
          <a:p>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
              <a:buNone/>
              <a:defRPr/>
            </a:pPr>
            <a:endParaRPr lang="en-AU" b="0" strike="noStrike" dirty="0">
              <a:latin typeface="+mn-lt"/>
              <a:cs typeface="Arial"/>
            </a:endParaRPr>
          </a:p>
          <a:p>
            <a:pPr marL="0" indent="0" algn="ctr">
              <a:buFont typeface="Arial" panose="020B0604020202020204" pitchFamily="34" charset="0"/>
              <a:buNone/>
              <a:defRPr/>
            </a:pPr>
            <a:r>
              <a:rPr lang="en-AU" b="0" i="1" strike="noStrike" dirty="0">
                <a:latin typeface="+mn-lt"/>
                <a:cs typeface="Arial"/>
              </a:rPr>
              <a:t>- identify key information from a podcast interview</a:t>
            </a:r>
          </a:p>
          <a:p>
            <a:pPr marL="0" indent="0" algn="ctr">
              <a:buFont typeface="Arial" panose="020B0604020202020204" pitchFamily="34" charset="0"/>
              <a:buNone/>
              <a:defRPr/>
            </a:pPr>
            <a:r>
              <a:rPr lang="en-AU" b="0" i="1" strike="noStrike" dirty="0">
                <a:latin typeface="+mn-lt"/>
                <a:cs typeface="Arial"/>
              </a:rPr>
              <a:t>- research and articulate the influences of various writers on Trent Dalton</a:t>
            </a:r>
          </a:p>
          <a:p>
            <a:pPr marL="0" indent="0" algn="ctr">
              <a:buFont typeface="Arial" panose="020B0604020202020204" pitchFamily="34" charset="0"/>
              <a:buNone/>
              <a:defRPr/>
            </a:pPr>
            <a:r>
              <a:rPr lang="en-AU" b="0" i="1" strike="noStrike" dirty="0">
                <a:latin typeface="+mn-lt"/>
                <a:cs typeface="Arial"/>
              </a:rPr>
              <a:t>- participate in peer discussions to gather diverse insights and refine my understanding.</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latin typeface="+mn-lt"/>
              </a:rPr>
              <a:t>LISC is referred to regularly to check for understanding, provide feedback or as a self-assessment tool (Wiliam and Leahy 2015). </a:t>
            </a:r>
          </a:p>
          <a:p>
            <a:pPr marL="171450" indent="-171450">
              <a:buFont typeface="Arial"/>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pPr marL="0" indent="0">
              <a:buFont typeface="Arial" panose="020B0604020202020204" pitchFamily="34" charset="0"/>
              <a:buNone/>
            </a:pPr>
            <a:endParaRPr lang="en-AU" b="1" dirty="0">
              <a:cs typeface="Calibri"/>
            </a:endParaRPr>
          </a:p>
        </p:txBody>
      </p:sp>
      <p:sp>
        <p:nvSpPr>
          <p:cNvPr id="4" name="Slide Number Placeholder 3">
            <a:extLst>
              <a:ext uri="{FF2B5EF4-FFF2-40B4-BE49-F238E27FC236}">
                <a16:creationId xmlns:a16="http://schemas.microsoft.com/office/drawing/2014/main" id="{4265B95F-E8C8-FF4D-B53F-C8BEF318BC1B}"/>
              </a:ext>
            </a:extLst>
          </p:cNvPr>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84582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B74DD-85FB-CAFE-90D2-AA22EE679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69C79-A72D-2DEF-722C-A6A596706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29DAD-FF65-8590-7860-B14C9A156B5B}"/>
              </a:ext>
            </a:extLst>
          </p:cNvPr>
          <p:cNvSpPr>
            <a:spLocks noGrp="1"/>
          </p:cNvSpPr>
          <p:nvPr>
            <p:ph type="body" idx="1"/>
          </p:nvPr>
        </p:nvSpPr>
        <p:spPr/>
        <p:txBody>
          <a:bodyPr/>
          <a:lstStyle/>
          <a:p>
            <a:pPr>
              <a:lnSpc>
                <a:spcPct val="150000"/>
              </a:lnSpc>
              <a:spcAft>
                <a:spcPts val="1200"/>
              </a:spcAft>
              <a:defRPr/>
            </a:pPr>
            <a:r>
              <a:rPr lang="en-US" b="1">
                <a:latin typeface="Arial"/>
                <a:cs typeface="Arial"/>
              </a:rPr>
              <a:t>Teacher note: </a:t>
            </a:r>
            <a:r>
              <a:rPr lang="en-AU"/>
              <a:t>this slide is to be used in conjunction with support </a:t>
            </a:r>
            <a:r>
              <a:rPr lang="en-AU" b="1"/>
              <a:t>Phase 2, sequence 2 </a:t>
            </a:r>
            <a:r>
              <a:rPr lang="en-AU"/>
              <a:t>and </a:t>
            </a:r>
            <a:r>
              <a:rPr lang="en-AU" b="1"/>
              <a:t>Phase 2, activity 2 – influences on Dalton’s writing</a:t>
            </a:r>
            <a:r>
              <a:rPr lang="en-AU"/>
              <a:t>. </a:t>
            </a:r>
            <a:endParaRPr lang="en-AU">
              <a:solidFill>
                <a:srgbClr val="00B0F0"/>
              </a:solidFill>
            </a:endParaRPr>
          </a:p>
          <a:p>
            <a:pPr>
              <a:lnSpc>
                <a:spcPct val="150000"/>
              </a:lnSpc>
              <a:spcAft>
                <a:spcPts val="1200"/>
              </a:spcAft>
              <a:defRPr/>
            </a:pPr>
            <a:endParaRPr lang="en-AU">
              <a:solidFill>
                <a:srgbClr val="00B0F0"/>
              </a:solidFill>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800" b="0">
                <a:solidFill>
                  <a:srgbClr val="000000"/>
                </a:solidFill>
                <a:effectLst/>
                <a:latin typeface="Arial" panose="020B0604020202020204" pitchFamily="34" charset="0"/>
                <a:ea typeface="Calibri" panose="020F0502020204030204" pitchFamily="34" charset="0"/>
              </a:rPr>
              <a:t>There</a:t>
            </a:r>
            <a:r>
              <a:rPr lang="en-AU" sz="1800" b="1">
                <a:solidFill>
                  <a:srgbClr val="000000"/>
                </a:solidFill>
                <a:effectLst/>
                <a:latin typeface="Arial" panose="020B0604020202020204" pitchFamily="34" charset="0"/>
                <a:ea typeface="Calibri" panose="020F0502020204030204" pitchFamily="34" charset="0"/>
              </a:rPr>
              <a:t> </a:t>
            </a:r>
            <a:r>
              <a:rPr lang="en-AU" sz="1800">
                <a:solidFill>
                  <a:srgbClr val="000000"/>
                </a:solidFill>
                <a:effectLst/>
                <a:latin typeface="Arial" panose="020B0604020202020204" pitchFamily="34" charset="0"/>
                <a:ea typeface="Calibri" panose="020F0502020204030204" pitchFamily="34" charset="0"/>
              </a:rPr>
              <a:t>are research and listening elements to this activity, ensure devices for student use are organised prior. This activity can be completed by students independently or in small groups as outlined below. Edit the instructions to reflect the option that best suits your context. Depending on student need, you may model the locating and answering of a question, provide a transcript, timestamps and glossary of unfamiliar terms.</a:t>
            </a:r>
          </a:p>
          <a:p>
            <a:pPr marL="0" marR="0" lvl="0" indent="0" algn="l" defTabSz="1219170" rtl="0" eaLnBrk="1" fontAlgn="auto" latinLnBrk="0" hangingPunct="1">
              <a:lnSpc>
                <a:spcPct val="150000"/>
              </a:lnSpc>
              <a:spcBef>
                <a:spcPts val="0"/>
              </a:spcBef>
              <a:spcAft>
                <a:spcPts val="1200"/>
              </a:spcAft>
              <a:buClrTx/>
              <a:buSzTx/>
              <a:buFontTx/>
              <a:buNone/>
              <a:tabLst/>
              <a:defRPr/>
            </a:pPr>
            <a:endParaRPr lang="en-AU" sz="180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0"/>
              </a:spcBef>
              <a:spcAft>
                <a:spcPts val="1200"/>
              </a:spcAft>
              <a:buClrTx/>
              <a:buSzTx/>
              <a:buFontTx/>
              <a:buNone/>
              <a:tabLst/>
              <a:defRPr/>
            </a:pPr>
            <a:r>
              <a:rPr lang="en-AU" sz="1800">
                <a:solidFill>
                  <a:srgbClr val="00B0F0"/>
                </a:solidFill>
              </a:rPr>
              <a:t>Students are to be assigned a question from those in the activity.</a:t>
            </a:r>
            <a:endParaRPr lang="en-AU" sz="1800">
              <a:effectLst/>
              <a:latin typeface="Arial" panose="020B0604020202020204" pitchFamily="34" charset="0"/>
              <a:ea typeface="Calibri" panose="020F0502020204030204" pitchFamily="34" charset="0"/>
            </a:endParaRPr>
          </a:p>
          <a:p>
            <a:endParaRPr lang="en-AU" b="1"/>
          </a:p>
          <a:p>
            <a:r>
              <a:rPr lang="en-AU" b="1"/>
              <a:t>Link to interview: </a:t>
            </a:r>
            <a:r>
              <a:rPr lang="en-AU" b="0"/>
              <a:t>https://players.brightcove.net/6197335233001/default_default/index.html?videoId=6370448782112</a:t>
            </a:r>
            <a:endParaRPr lang="en-US" b="0" i="1"/>
          </a:p>
        </p:txBody>
      </p:sp>
      <p:sp>
        <p:nvSpPr>
          <p:cNvPr id="4" name="Slide Number Placeholder 3">
            <a:extLst>
              <a:ext uri="{FF2B5EF4-FFF2-40B4-BE49-F238E27FC236}">
                <a16:creationId xmlns:a16="http://schemas.microsoft.com/office/drawing/2014/main" id="{C6A9FBE3-48D4-652A-959E-D79669D26FDF}"/>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70368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AU" b="1" dirty="0">
                <a:latin typeface="Arial"/>
                <a:cs typeface="Arial"/>
              </a:rPr>
              <a:t>Teachers note:</a:t>
            </a:r>
            <a:r>
              <a:rPr lang="en-AU" b="0" dirty="0">
                <a:latin typeface="Arial"/>
                <a:cs typeface="Arial"/>
              </a:rPr>
              <a:t> this slide has been used to identify the resources which may be used alongside </a:t>
            </a:r>
            <a:r>
              <a:rPr lang="en-AU" sz="1600" b="1" dirty="0">
                <a:effectLst/>
                <a:latin typeface="Arial"/>
                <a:cs typeface="Arial"/>
              </a:rPr>
              <a:t>Phase 2, sequence </a:t>
            </a:r>
            <a:r>
              <a:rPr lang="en-AU" b="1" dirty="0">
                <a:latin typeface="Arial"/>
                <a:cs typeface="Arial"/>
              </a:rPr>
              <a:t>3</a:t>
            </a:r>
            <a:r>
              <a:rPr lang="en-AU" sz="1600" b="0" dirty="0">
                <a:effectLst/>
                <a:latin typeface="+mn-lt"/>
              </a:rPr>
              <a:t>. </a:t>
            </a:r>
            <a:r>
              <a:rPr lang="en-AU" sz="1600" b="0" i="0" u="none" strike="noStrike" dirty="0">
                <a:solidFill>
                  <a:srgbClr val="000000"/>
                </a:solidFill>
                <a:effectLst/>
                <a:latin typeface="+mn-lt"/>
              </a:rPr>
              <a:t>It should be deleted or hidden prior to sharing with students using in a classroom setting.</a:t>
            </a:r>
            <a:r>
              <a:rPr lang="en-US" sz="1600" b="0" i="0" dirty="0">
                <a:solidFill>
                  <a:srgbClr val="444444"/>
                </a:solidFill>
                <a:effectLst/>
                <a:latin typeface="+mn-lt"/>
              </a:rPr>
              <a:t>​ </a:t>
            </a:r>
          </a:p>
          <a:p>
            <a:pPr algn="l" rtl="0" fontAlgn="base"/>
            <a:r>
              <a:rPr lang="en-AU" sz="1600" b="0" i="0" dirty="0">
                <a:solidFill>
                  <a:srgbClr val="444444"/>
                </a:solidFill>
                <a:effectLst/>
                <a:latin typeface="+mn-lt"/>
              </a:rPr>
              <a:t>​</a:t>
            </a:r>
            <a:endParaRPr lang="en-AU" sz="1600" b="0" i="0" dirty="0">
              <a:solidFill>
                <a:srgbClr val="444444"/>
              </a:solidFill>
              <a:effectLst/>
              <a:latin typeface="+mn-lt"/>
              <a:cs typeface="Arial"/>
            </a:endParaRPr>
          </a:p>
          <a:p>
            <a:pPr>
              <a:spcBef>
                <a:spcPts val="1200"/>
              </a:spcBef>
              <a:spcAft>
                <a:spcPts val="600"/>
              </a:spcAft>
              <a:buNone/>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0E464-EE9D-23E4-1811-A81FDD6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1CF2F-28AD-DA7A-6CBE-99B325152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90103-042E-3DDD-8D33-1AAFF34DA9C6}"/>
              </a:ext>
            </a:extLst>
          </p:cNvPr>
          <p:cNvSpPr>
            <a:spLocks noGrp="1"/>
          </p:cNvSpPr>
          <p:nvPr>
            <p:ph type="body" idx="1"/>
          </p:nvPr>
        </p:nvSpPr>
        <p:spPr/>
        <p:txBody>
          <a:bodyPr/>
          <a:lstStyle/>
          <a:p>
            <a:pPr>
              <a:lnSpc>
                <a:spcPct val="150000"/>
              </a:lnSpc>
              <a:spcAft>
                <a:spcPts val="1200"/>
              </a:spcAft>
              <a:defRPr/>
            </a:pPr>
            <a:r>
              <a:rPr lang="en-AU" b="1" dirty="0">
                <a:latin typeface="Arial" panose="020B0604020202020204" pitchFamily="34" charset="0"/>
                <a:cs typeface="Arial" panose="020B0604020202020204" pitchFamily="34" charset="0"/>
              </a:rPr>
              <a:t>Teacher note: </a:t>
            </a:r>
            <a:r>
              <a:rPr lang="en-AU" dirty="0"/>
              <a:t>this slide is to be used in conjunction with/to support </a:t>
            </a:r>
            <a:r>
              <a:rPr lang="en-AU" b="1" dirty="0"/>
              <a:t>Phase 2, sequence 3.</a:t>
            </a:r>
          </a:p>
          <a:p>
            <a:pPr>
              <a:lnSpc>
                <a:spcPct val="150000"/>
              </a:lnSpc>
              <a:spcAft>
                <a:spcPts val="1200"/>
              </a:spcAft>
              <a:defRPr/>
            </a:pPr>
            <a:endParaRPr lang="en-AU" dirty="0">
              <a:latin typeface="Arial" panose="020B0604020202020204" pitchFamily="34" charset="0"/>
              <a:cs typeface="Arial" panose="020B0604020202020204" pitchFamily="34" charset="0"/>
            </a:endParaRPr>
          </a:p>
          <a:p>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
              <a:buNone/>
              <a:defRPr/>
            </a:pPr>
            <a:endParaRPr lang="en-AU" b="0" strike="noStrike" dirty="0">
              <a:latin typeface="+mn-lt"/>
              <a:cs typeface="Arial"/>
            </a:endParaRPr>
          </a:p>
          <a:p>
            <a:pPr marL="0" indent="0" algn="ctr">
              <a:buFont typeface="Arial" panose="020B0604020202020204" pitchFamily="34" charset="0"/>
              <a:buNone/>
              <a:defRPr/>
            </a:pPr>
            <a:r>
              <a:rPr lang="en-AU" b="0" i="1" strike="noStrike" dirty="0">
                <a:latin typeface="+mn-lt"/>
                <a:cs typeface="Arial"/>
              </a:rPr>
              <a:t>- work collaboratively to define discursive writing</a:t>
            </a:r>
          </a:p>
          <a:p>
            <a:pPr marL="0" indent="0" algn="ctr">
              <a:buFont typeface="Arial" panose="020B0604020202020204" pitchFamily="34" charset="0"/>
              <a:buNone/>
              <a:defRPr/>
            </a:pPr>
            <a:r>
              <a:rPr lang="en-AU" b="0" i="1" strike="noStrike" dirty="0">
                <a:latin typeface="+mn-lt"/>
                <a:cs typeface="Arial"/>
              </a:rPr>
              <a:t>- explain what it means to write in the discursive form</a:t>
            </a:r>
          </a:p>
          <a:p>
            <a:pPr marL="0" indent="0" algn="ctr">
              <a:buFont typeface="Arial" panose="020B0604020202020204" pitchFamily="34" charset="0"/>
              <a:buNone/>
              <a:defRPr/>
            </a:pPr>
            <a:r>
              <a:rPr lang="en-AU" b="0" i="1" strike="noStrike" dirty="0">
                <a:latin typeface="+mn-lt"/>
                <a:cs typeface="Arial"/>
              </a:rPr>
              <a:t>- argue for the significance of a range of discursive features in engaging the audience.</a:t>
            </a:r>
          </a:p>
          <a:p>
            <a:pPr marL="0" indent="0" algn="ctr">
              <a:buFont typeface="Arial" panose="020B0604020202020204" pitchFamily="34" charset="0"/>
              <a:buNone/>
              <a:defRPr/>
            </a:pPr>
            <a:r>
              <a:rPr lang="en-AU" b="0" i="1" strike="noStrike" dirty="0">
                <a:latin typeface="+mn-lt"/>
                <a:cs typeface="Arial"/>
              </a:rPr>
              <a:t>.</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latin typeface="+mn-lt"/>
              </a:rPr>
              <a:t>LISC is referred to regularly to check for understanding, provide feedback or as a self-assessment tool (Wiliam and Leahy 2015). </a:t>
            </a:r>
          </a:p>
          <a:p>
            <a:pPr marL="171450" indent="-171450">
              <a:buFont typeface="Arial"/>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pPr marL="0" indent="0">
              <a:buFont typeface="Arial" panose="020B0604020202020204" pitchFamily="34" charset="0"/>
              <a:buNone/>
            </a:pPr>
            <a:endParaRPr lang="en-AU" b="1" dirty="0">
              <a:cs typeface="Calibri"/>
            </a:endParaRPr>
          </a:p>
        </p:txBody>
      </p:sp>
      <p:sp>
        <p:nvSpPr>
          <p:cNvPr id="4" name="Slide Number Placeholder 3">
            <a:extLst>
              <a:ext uri="{FF2B5EF4-FFF2-40B4-BE49-F238E27FC236}">
                <a16:creationId xmlns:a16="http://schemas.microsoft.com/office/drawing/2014/main" id="{5978407A-7114-E5F4-955C-436E8DE1FEAF}"/>
              </a:ext>
            </a:extLst>
          </p:cNvPr>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358259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0913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064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881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20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73224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10997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71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8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7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60365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46921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91079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403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426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4868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3521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03658453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661" r:id="rId13"/>
    <p:sldLayoutId id="2147483703" r:id="rId14"/>
    <p:sldLayoutId id="2147483702" r:id="rId15"/>
    <p:sldLayoutId id="2147483728" r:id="rId16"/>
    <p:sldLayoutId id="2147483729" r:id="rId17"/>
    <p:sldLayoutId id="2147483731" r:id="rId18"/>
    <p:sldLayoutId id="2147483730" r:id="rId19"/>
    <p:sldLayoutId id="2147483732" r:id="rId20"/>
    <p:sldLayoutId id="2147483740" r:id="rId21"/>
    <p:sldLayoutId id="2147483715" r:id="rId22"/>
    <p:sldLayoutId id="2147483736" r:id="rId23"/>
    <p:sldLayoutId id="2147483737" r:id="rId24"/>
    <p:sldLayoutId id="2147483738" r:id="rId25"/>
    <p:sldLayoutId id="2147483716" r:id="rId26"/>
    <p:sldLayoutId id="2147483717" r:id="rId27"/>
    <p:sldLayoutId id="2147483718" r:id="rId28"/>
    <p:sldLayoutId id="2147483719" r:id="rId29"/>
    <p:sldLayoutId id="2147483742" r:id="rId30"/>
    <p:sldLayoutId id="2147483720" r:id="rId31"/>
    <p:sldLayoutId id="2147483733" r:id="rId32"/>
    <p:sldLayoutId id="2147483721" r:id="rId33"/>
    <p:sldLayoutId id="2147483734" r:id="rId34"/>
    <p:sldLayoutId id="2147483722" r:id="rId35"/>
    <p:sldLayoutId id="2147483735" r:id="rId36"/>
    <p:sldLayoutId id="2147483723" r:id="rId37"/>
    <p:sldLayoutId id="2147483724" r:id="rId38"/>
    <p:sldLayoutId id="2147483743" r:id="rId39"/>
    <p:sldLayoutId id="2147483744" r:id="rId40"/>
    <p:sldLayoutId id="2147483745" r:id="rId41"/>
    <p:sldLayoutId id="2147483746" r:id="rId42"/>
    <p:sldLayoutId id="2147483747" r:id="rId43"/>
    <p:sldLayoutId id="2147483750"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harpercollins.com.au/trentdalt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harpercollins.com.au/trentdalt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players.brightcove.net/6197335233001/default_default/index.html?videoId=6370449270112"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edresearch.edu.au/guides-resources/practice-guides/explain-learning-objectives"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australiancurriculum.edu.au/downloads/general-capabilities#accordion-afa194f119-item-6336db4ee7" TargetMode="External"/><Relationship Id="rId12" Type="http://schemas.openxmlformats.org/officeDocument/2006/relationships/hyperlink" Target="https://www.youtube.com/watch?v=8dK79-xKE7o"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hyperlink" Target="https://curriculum.nsw.edu.au/learning-areas/english/english-standard-11-12-2024/overview" TargetMode="External"/><Relationship Id="rId11" Type="http://schemas.openxmlformats.org/officeDocument/2006/relationships/hyperlink" Target="https://www.researchgate.net/publication/323964092_Classroom_assessment_and_pedagogy" TargetMode="External"/><Relationship Id="rId5" Type="http://schemas.openxmlformats.org/officeDocument/2006/relationships/hyperlink" Target="https://curriculum.nsw.edu.au/" TargetMode="External"/><Relationship Id="rId10" Type="http://schemas.openxmlformats.org/officeDocument/2006/relationships/hyperlink" Target="https://www.aitsl.edu.au/docs/default-source/feedback/aitsl-learning-intentions-and-success-criteria-strategy.pdf?sfvrsn=382dec3c_2"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edresearch.edu.au/summaries-explainers/explainers/explicit-instructio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images.unsplash.com/photo-1653038417354-ee6bd03740eb?q=80&amp;w=2340&amp;auto=format&amp;fit=crop&amp;ixlib=rb-4.0.3&amp;ixid=M3wxMjA3fDB8MHxwaG90by1wYWdlfHx8fGVufDB8fHx8fA%3D%3D" TargetMode="External"/><Relationship Id="rId3" Type="http://schemas.openxmlformats.org/officeDocument/2006/relationships/hyperlink" Target="https://education.nsw.gov.au/about-us/education-data-and-research/cese/publications/research-reports/what-works-best-2020-update/explicit-teaching-driving-learning-and-engagement" TargetMode="External"/><Relationship Id="rId7" Type="http://schemas.openxmlformats.org/officeDocument/2006/relationships/hyperlink" Target="https://app.education.nsw.gov.au/digital-learning-selector/LearningActivity/Browser?cache_id=f77b0"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hyperlink" Target="https://education.nsw.gov.au/teaching-and-learning/curriculum/explicit-teaching/explicit-teaching-strategies" TargetMode="External"/><Relationship Id="rId11" Type="http://schemas.openxmlformats.org/officeDocument/2006/relationships/hyperlink" Target="https://curriculum.nsw.edu.au/" TargetMode="External"/><Relationship Id="rId5" Type="http://schemas.openxmlformats.org/officeDocument/2006/relationships/hyperlink" Target="https://curriculum.nsw.edu.au/resources/glossary" TargetMode="External"/><Relationship Id="rId10" Type="http://schemas.openxmlformats.org/officeDocument/2006/relationships/hyperlink" Target="https://educationstandards.nsw.edu.au/wps/portal/nesa/home" TargetMode="External"/><Relationship Id="rId4" Type="http://schemas.openxmlformats.org/officeDocument/2006/relationships/hyperlink" Target="https://educationstandards.nsw.edu.au/wps/portal/nesa/k-10/diversity-in-learning/special-education/collaborative-curriculum-planning" TargetMode="External"/><Relationship Id="rId9" Type="http://schemas.openxmlformats.org/officeDocument/2006/relationships/hyperlink" Target="https://educationstandards.nsw.edu.au/wps/portal/nesa/mini-footer/copyrigh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frankbouffard?utm_content=creditCopyText&amp;utm_medium=referral&amp;utm_source=unsplash" TargetMode="External"/><Relationship Id="rId4" Type="http://schemas.openxmlformats.org/officeDocument/2006/relationships/hyperlink" Target="https://unsplash.com/photos/balck-corded-headphones-HADKIO0EFXQ"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7044878211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images.unsplash.com/photo-1653038417354-ee6bd03740eb?q=80&amp;w=2340&amp;auto=format&amp;fit=crop&amp;ixlib=rb-4.0.3&amp;ixid=M3wxMjA3fDB8MHxwaG90by1wYWdlfHx8fGVufDB8fHx8fA%3D%3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4" name="Picture Placeholder 6">
            <a:extLst>
              <a:ext uri="{FF2B5EF4-FFF2-40B4-BE49-F238E27FC236}">
                <a16:creationId xmlns:a16="http://schemas.microsoft.com/office/drawing/2014/main" id="{2EC50B0A-3AEA-4FCA-D549-01F78342FED2}"/>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‘Reading to Write: Transition to English Standard’ – Year 11, Term 1.</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6344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A66EA4-3165-E13C-0A02-2A1D850A3184}"/>
              </a:ext>
            </a:extLst>
          </p:cNvPr>
          <p:cNvSpPr>
            <a:spLocks noGrp="1"/>
          </p:cNvSpPr>
          <p:nvPr>
            <p:ph type="title"/>
          </p:nvPr>
        </p:nvSpPr>
        <p:spPr/>
        <p:txBody>
          <a:bodyPr/>
          <a:lstStyle/>
          <a:p>
            <a:r>
              <a:rPr lang="en-AU" dirty="0">
                <a:latin typeface="+mj-lt"/>
                <a:cs typeface="Arial" panose="020B0604020202020204" pitchFamily="34" charset="0"/>
              </a:rPr>
              <a:t>Class brainstorm</a:t>
            </a:r>
          </a:p>
        </p:txBody>
      </p:sp>
      <p:sp>
        <p:nvSpPr>
          <p:cNvPr id="3" name="Text Placeholder 2">
            <a:extLst>
              <a:ext uri="{FF2B5EF4-FFF2-40B4-BE49-F238E27FC236}">
                <a16:creationId xmlns:a16="http://schemas.microsoft.com/office/drawing/2014/main" id="{9A86C35D-0DF8-9C30-0B1D-B643333EF3B8}"/>
              </a:ext>
            </a:extLst>
          </p:cNvPr>
          <p:cNvSpPr>
            <a:spLocks noGrp="1"/>
          </p:cNvSpPr>
          <p:nvPr>
            <p:ph type="body" sz="quarter" idx="18"/>
          </p:nvPr>
        </p:nvSpPr>
        <p:spPr/>
        <p:txBody>
          <a:bodyPr/>
          <a:lstStyle/>
          <a:p>
            <a:r>
              <a:rPr lang="en-AU" dirty="0"/>
              <a:t>What does it mean to write discursively?</a:t>
            </a:r>
          </a:p>
        </p:txBody>
      </p:sp>
      <p:sp>
        <p:nvSpPr>
          <p:cNvPr id="10" name="Thought Bubble: Cloud 9" descr="Navy blue thought bubble">
            <a:extLst>
              <a:ext uri="{FF2B5EF4-FFF2-40B4-BE49-F238E27FC236}">
                <a16:creationId xmlns:a16="http://schemas.microsoft.com/office/drawing/2014/main" id="{AB31D699-9949-EF0F-5AD0-D865EF6B8AB9}"/>
              </a:ext>
            </a:extLst>
          </p:cNvPr>
          <p:cNvSpPr/>
          <p:nvPr/>
        </p:nvSpPr>
        <p:spPr>
          <a:xfrm>
            <a:off x="3192379" y="1564302"/>
            <a:ext cx="5807242" cy="390606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1BC6E86-EA12-EF5D-B26A-D961FB3FE5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10</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38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D9FA-EC94-A0E9-EF54-83356B745D99}"/>
              </a:ext>
            </a:extLst>
          </p:cNvPr>
          <p:cNvSpPr>
            <a:spLocks noGrp="1"/>
          </p:cNvSpPr>
          <p:nvPr>
            <p:ph type="title"/>
          </p:nvPr>
        </p:nvSpPr>
        <p:spPr/>
        <p:txBody>
          <a:bodyPr/>
          <a:lstStyle/>
          <a:p>
            <a:r>
              <a:rPr lang="en-AU" dirty="0">
                <a:latin typeface="+mj-lt"/>
                <a:cs typeface="Arial" panose="020B0604020202020204" pitchFamily="34" charset="0"/>
              </a:rPr>
              <a:t>Defining similar words</a:t>
            </a:r>
          </a:p>
        </p:txBody>
      </p:sp>
      <p:sp>
        <p:nvSpPr>
          <p:cNvPr id="3" name="Content Placeholder 2">
            <a:extLst>
              <a:ext uri="{FF2B5EF4-FFF2-40B4-BE49-F238E27FC236}">
                <a16:creationId xmlns:a16="http://schemas.microsoft.com/office/drawing/2014/main" id="{E9DDD4E3-5E01-2BEA-EDF0-588A22CC2EC8}"/>
              </a:ext>
            </a:extLst>
          </p:cNvPr>
          <p:cNvSpPr>
            <a:spLocks noGrp="1"/>
          </p:cNvSpPr>
          <p:nvPr>
            <p:ph type="body" sz="quarter" idx="18"/>
          </p:nvPr>
        </p:nvSpPr>
        <p:spPr/>
        <p:txBody>
          <a:bodyPr/>
          <a:lstStyle/>
          <a:p>
            <a:r>
              <a:rPr lang="en-US" dirty="0">
                <a:latin typeface="+mj-lt"/>
                <a:cs typeface="Arial" panose="020B0604020202020204" pitchFamily="34" charset="0"/>
              </a:rPr>
              <a:t>Morphology</a:t>
            </a:r>
            <a:endParaRPr lang="en-AU" dirty="0">
              <a:latin typeface="+mj-lt"/>
              <a:cs typeface="Arial" panose="020B0604020202020204" pitchFamily="34" charset="0"/>
            </a:endParaRPr>
          </a:p>
        </p:txBody>
      </p:sp>
      <p:sp>
        <p:nvSpPr>
          <p:cNvPr id="10" name="Text Placeholder 4">
            <a:extLst>
              <a:ext uri="{FF2B5EF4-FFF2-40B4-BE49-F238E27FC236}">
                <a16:creationId xmlns:a16="http://schemas.microsoft.com/office/drawing/2014/main" id="{A6FEC9FB-9EDC-14B3-B5AB-7AFD8F2A9EE9}"/>
              </a:ext>
            </a:extLst>
          </p:cNvPr>
          <p:cNvSpPr>
            <a:spLocks noGrp="1"/>
          </p:cNvSpPr>
          <p:nvPr>
            <p:ph type="body" sz="quarter" idx="17"/>
          </p:nvPr>
        </p:nvSpPr>
        <p:spPr>
          <a:xfrm>
            <a:off x="360000" y="1567087"/>
            <a:ext cx="11484000" cy="2822034"/>
          </a:xfrm>
        </p:spPr>
        <p:txBody>
          <a:bodyPr/>
          <a:lstStyle/>
          <a:p>
            <a:pPr marL="342900" indent="-342900">
              <a:buFont typeface="+mj-lt"/>
              <a:buAutoNum type="arabicPeriod"/>
            </a:pPr>
            <a:r>
              <a:rPr lang="en-AU" sz="1800" dirty="0">
                <a:latin typeface="+mn-lt"/>
                <a:cs typeface="Arial" panose="020B0604020202020204" pitchFamily="34" charset="0"/>
              </a:rPr>
              <a:t>In your books, define each of the following words that are morphologically connected (in other words, they use similar word elements and letter groupings) to the word </a:t>
            </a:r>
            <a:r>
              <a:rPr lang="en-AU" sz="1800" b="1" dirty="0">
                <a:latin typeface="+mn-lt"/>
                <a:cs typeface="Arial" panose="020B0604020202020204" pitchFamily="34" charset="0"/>
              </a:rPr>
              <a:t>discursive</a:t>
            </a:r>
            <a:r>
              <a:rPr lang="en-AU" sz="1800" dirty="0">
                <a:latin typeface="+mn-lt"/>
                <a:cs typeface="Arial" panose="020B0604020202020204" pitchFamily="34" charset="0"/>
              </a:rPr>
              <a:t>:</a:t>
            </a:r>
          </a:p>
          <a:p>
            <a:pPr marL="702900" lvl="4" indent="-342900">
              <a:buFont typeface="+mj-lt"/>
              <a:buAutoNum type="alphaLcPeriod"/>
            </a:pPr>
            <a:r>
              <a:rPr lang="en-AU" dirty="0">
                <a:latin typeface="+mn-lt"/>
                <a:cs typeface="Arial" panose="020B0604020202020204" pitchFamily="34" charset="0"/>
              </a:rPr>
              <a:t>discuss</a:t>
            </a:r>
          </a:p>
          <a:p>
            <a:pPr marL="702900" lvl="4" indent="-342900">
              <a:buFont typeface="+mj-lt"/>
              <a:buAutoNum type="alphaLcPeriod"/>
            </a:pPr>
            <a:r>
              <a:rPr lang="en-AU" dirty="0">
                <a:latin typeface="+mn-lt"/>
                <a:cs typeface="Arial" panose="020B0604020202020204" pitchFamily="34" charset="0"/>
              </a:rPr>
              <a:t>discussion</a:t>
            </a:r>
          </a:p>
          <a:p>
            <a:pPr marL="702900" lvl="4" indent="-342900">
              <a:buFont typeface="+mj-lt"/>
              <a:buAutoNum type="alphaLcPeriod"/>
            </a:pPr>
            <a:r>
              <a:rPr lang="en-AU" dirty="0">
                <a:latin typeface="+mn-lt"/>
                <a:cs typeface="Arial" panose="020B0604020202020204" pitchFamily="34" charset="0"/>
              </a:rPr>
              <a:t>discourse.</a:t>
            </a:r>
          </a:p>
          <a:p>
            <a:pPr marL="342900" indent="-342900">
              <a:buFont typeface="+mj-lt"/>
              <a:buAutoNum type="arabicPeriod"/>
            </a:pPr>
            <a:r>
              <a:rPr lang="en-AU" sz="1800" dirty="0">
                <a:latin typeface="+mn-lt"/>
                <a:cs typeface="Arial" panose="020B0604020202020204" pitchFamily="34" charset="0"/>
              </a:rPr>
              <a:t>Based on these definitions, what do you think </a:t>
            </a:r>
            <a:r>
              <a:rPr lang="en-AU" sz="1800" b="1" dirty="0">
                <a:latin typeface="+mn-lt"/>
                <a:cs typeface="Arial" panose="020B0604020202020204" pitchFamily="34" charset="0"/>
              </a:rPr>
              <a:t>discursive writing</a:t>
            </a:r>
            <a:r>
              <a:rPr lang="en-AU" sz="1800" dirty="0">
                <a:latin typeface="+mn-lt"/>
                <a:cs typeface="Arial" panose="020B0604020202020204" pitchFamily="34" charset="0"/>
              </a:rPr>
              <a:t> might be?</a:t>
            </a:r>
          </a:p>
        </p:txBody>
      </p:sp>
      <p:sp>
        <p:nvSpPr>
          <p:cNvPr id="11" name="Text Placeholder 4">
            <a:extLst>
              <a:ext uri="{FF2B5EF4-FFF2-40B4-BE49-F238E27FC236}">
                <a16:creationId xmlns:a16="http://schemas.microsoft.com/office/drawing/2014/main" id="{2DB5055E-1F43-F96D-4430-A8589A4AE183}"/>
              </a:ext>
            </a:extLst>
          </p:cNvPr>
          <p:cNvSpPr txBox="1">
            <a:spLocks/>
          </p:cNvSpPr>
          <p:nvPr/>
        </p:nvSpPr>
        <p:spPr>
          <a:xfrm>
            <a:off x="348000" y="4612124"/>
            <a:ext cx="11483998" cy="1575316"/>
          </a:xfrm>
          <a:prstGeom prst="rect">
            <a:avLst/>
          </a:prstGeom>
          <a:solidFill>
            <a:schemeClr val="accent4"/>
          </a:solidFill>
        </p:spPr>
        <p:txBody>
          <a:bodyPr vert="horz" lIns="288000" tIns="72000" rIns="14400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cs typeface="Arial" panose="020B0604020202020204" pitchFamily="34" charset="0"/>
              </a:rPr>
              <a:t>Discursive texts are texts whose primary focus is to explore an idea or variety of topics. </a:t>
            </a:r>
            <a:br>
              <a:rPr lang="en-AU" dirty="0">
                <a:cs typeface="Arial" panose="020B0604020202020204" pitchFamily="34" charset="0"/>
              </a:rPr>
            </a:br>
            <a:r>
              <a:rPr lang="en-AU" dirty="0">
                <a:cs typeface="Arial" panose="020B0604020202020204" pitchFamily="34" charset="0"/>
              </a:rPr>
              <a:t>These texts involve the discussion of an idea(s) or opinion(s) without the direct intention of persuading the reader, listener or viewer to adopt any single point of view. (NESA 2022)</a:t>
            </a:r>
            <a:endParaRPr lang="en-AU" dirty="0">
              <a:solidFill>
                <a:schemeClr val="accent2"/>
              </a:solidFill>
              <a:cs typeface="Arial" panose="020B0604020202020204" pitchFamily="34" charset="0"/>
            </a:endParaRPr>
          </a:p>
        </p:txBody>
      </p:sp>
      <p:sp>
        <p:nvSpPr>
          <p:cNvPr id="4" name="Slide Number Placeholder 3">
            <a:extLst>
              <a:ext uri="{FF2B5EF4-FFF2-40B4-BE49-F238E27FC236}">
                <a16:creationId xmlns:a16="http://schemas.microsoft.com/office/drawing/2014/main" id="{2761DDEE-A00F-B394-338C-DC9F3B91C6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11</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39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9A3F-B437-8D71-0A90-D0E5E472D86C}"/>
              </a:ext>
            </a:extLst>
          </p:cNvPr>
          <p:cNvSpPr>
            <a:spLocks noGrp="1"/>
          </p:cNvSpPr>
          <p:nvPr>
            <p:ph type="title"/>
          </p:nvPr>
        </p:nvSpPr>
        <p:spPr>
          <a:xfrm>
            <a:off x="360363" y="360363"/>
            <a:ext cx="6182679" cy="544512"/>
          </a:xfrm>
        </p:spPr>
        <p:txBody>
          <a:bodyPr/>
          <a:lstStyle/>
          <a:p>
            <a:pPr>
              <a:tabLst>
                <a:tab pos="4216400" algn="l"/>
              </a:tabLst>
            </a:pPr>
            <a:r>
              <a:rPr lang="en-AU" sz="2800" dirty="0"/>
              <a:t>Anecdotes and discursive writing </a:t>
            </a:r>
            <a:r>
              <a:rPr lang="en-AU" sz="2800" dirty="0">
                <a:solidFill>
                  <a:schemeClr val="bg1"/>
                </a:solidFill>
              </a:rPr>
              <a:t>(1)</a:t>
            </a:r>
          </a:p>
        </p:txBody>
      </p:sp>
      <p:sp>
        <p:nvSpPr>
          <p:cNvPr id="8" name="Text Placeholder 7">
            <a:extLst>
              <a:ext uri="{FF2B5EF4-FFF2-40B4-BE49-F238E27FC236}">
                <a16:creationId xmlns:a16="http://schemas.microsoft.com/office/drawing/2014/main" id="{2974D4BA-E0AC-4EDB-31F0-D3FECE564B4F}"/>
              </a:ext>
            </a:extLst>
          </p:cNvPr>
          <p:cNvSpPr>
            <a:spLocks noGrp="1"/>
          </p:cNvSpPr>
          <p:nvPr>
            <p:ph type="body" sz="quarter" idx="18"/>
          </p:nvPr>
        </p:nvSpPr>
        <p:spPr>
          <a:xfrm>
            <a:off x="360363" y="840730"/>
            <a:ext cx="5288597" cy="309562"/>
          </a:xfrm>
        </p:spPr>
        <p:txBody>
          <a:bodyPr/>
          <a:lstStyle/>
          <a:p>
            <a:r>
              <a:rPr lang="en-AU" sz="1600" dirty="0"/>
              <a:t>Why are anecdotes a key feature of discursive texts?</a:t>
            </a:r>
          </a:p>
        </p:txBody>
      </p:sp>
      <p:sp>
        <p:nvSpPr>
          <p:cNvPr id="13" name="Text Placeholder 12">
            <a:extLst>
              <a:ext uri="{FF2B5EF4-FFF2-40B4-BE49-F238E27FC236}">
                <a16:creationId xmlns:a16="http://schemas.microsoft.com/office/drawing/2014/main" id="{40FF1985-6FA9-2370-83AE-A1419563C445}"/>
              </a:ext>
            </a:extLst>
          </p:cNvPr>
          <p:cNvSpPr>
            <a:spLocks noGrp="1"/>
          </p:cNvSpPr>
          <p:nvPr>
            <p:ph type="body" sz="quarter" idx="17"/>
          </p:nvPr>
        </p:nvSpPr>
        <p:spPr>
          <a:xfrm>
            <a:off x="360000" y="1567086"/>
            <a:ext cx="5288960" cy="4807835"/>
          </a:xfrm>
        </p:spPr>
        <p:txBody>
          <a:bodyPr/>
          <a:lstStyle/>
          <a:p>
            <a:r>
              <a:rPr lang="en-AU" sz="1600" dirty="0"/>
              <a:t>Anecdotes are an important feature of discursive writing. In discursive writing, anecdotes can help to:</a:t>
            </a:r>
          </a:p>
          <a:p>
            <a:pPr marL="285750" indent="-285750">
              <a:buFont typeface="Arial" panose="020B0604020202020204" pitchFamily="34" charset="0"/>
              <a:buChar char="•"/>
            </a:pPr>
            <a:r>
              <a:rPr lang="en-AU" sz="1600" dirty="0"/>
              <a:t>create a conversational tone</a:t>
            </a:r>
          </a:p>
          <a:p>
            <a:pPr marL="285750" indent="-285750">
              <a:buFont typeface="Arial" panose="020B0604020202020204" pitchFamily="34" charset="0"/>
              <a:buChar char="•"/>
            </a:pPr>
            <a:r>
              <a:rPr lang="en-AU" sz="1600" dirty="0"/>
              <a:t>build a connection between the writer/speaker and reader/listener</a:t>
            </a:r>
          </a:p>
          <a:p>
            <a:pPr marL="285750" indent="-285750">
              <a:buFont typeface="Arial" panose="020B0604020202020204" pitchFamily="34" charset="0"/>
              <a:buChar char="•"/>
            </a:pPr>
            <a:r>
              <a:rPr lang="en-AU" sz="1600" dirty="0"/>
              <a:t>craft an engaging personal voice</a:t>
            </a:r>
          </a:p>
          <a:p>
            <a:pPr marL="285750" indent="-285750">
              <a:buFont typeface="Arial" panose="020B0604020202020204" pitchFamily="34" charset="0"/>
              <a:buChar char="•"/>
            </a:pPr>
            <a:r>
              <a:rPr lang="en-AU" sz="1600" dirty="0"/>
              <a:t>build authority over the subject matter of the discursive piece by demonstrating personal experience and understanding</a:t>
            </a:r>
          </a:p>
          <a:p>
            <a:pPr marL="285750" indent="-285750">
              <a:buFont typeface="Arial" panose="020B0604020202020204" pitchFamily="34" charset="0"/>
              <a:buChar char="•"/>
            </a:pPr>
            <a:r>
              <a:rPr lang="en-AU" sz="1600" dirty="0"/>
              <a:t>build connections between personal experiences and the bigger ideas being explored.</a:t>
            </a:r>
          </a:p>
        </p:txBody>
      </p:sp>
      <p:sp>
        <p:nvSpPr>
          <p:cNvPr id="14" name="Text Placeholder 4">
            <a:extLst>
              <a:ext uri="{FF2B5EF4-FFF2-40B4-BE49-F238E27FC236}">
                <a16:creationId xmlns:a16="http://schemas.microsoft.com/office/drawing/2014/main" id="{12D36AD9-A64B-6F6C-D0E3-3C0538545AAA}"/>
              </a:ext>
            </a:extLst>
          </p:cNvPr>
          <p:cNvSpPr txBox="1">
            <a:spLocks/>
          </p:cNvSpPr>
          <p:nvPr/>
        </p:nvSpPr>
        <p:spPr>
          <a:xfrm>
            <a:off x="5916166" y="1"/>
            <a:ext cx="6275834" cy="6858000"/>
          </a:xfrm>
          <a:prstGeom prst="rect">
            <a:avLst/>
          </a:prstGeom>
          <a:solidFill>
            <a:schemeClr val="accent4"/>
          </a:solidFill>
        </p:spPr>
        <p:txBody>
          <a:bodyPr vert="horz" lIns="216000" tIns="0" rIns="216000" bIns="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600" dirty="0">
                <a:cs typeface="Arial" panose="020B0604020202020204" pitchFamily="34" charset="0"/>
              </a:rPr>
              <a:t>The register is usually informal and written in a way someone speaks.</a:t>
            </a:r>
          </a:p>
          <a:p>
            <a:pPr marL="285750" indent="-285750">
              <a:buFont typeface="Arial" panose="020B0604020202020204" pitchFamily="34" charset="0"/>
              <a:buChar char="•"/>
            </a:pPr>
            <a:r>
              <a:rPr lang="en-AU" sz="1600" dirty="0">
                <a:cs typeface="Arial" panose="020B0604020202020204" pitchFamily="34" charset="0"/>
              </a:rPr>
              <a:t>Mostly written in first person (because you are talking about something that happened to you).</a:t>
            </a:r>
          </a:p>
          <a:p>
            <a:pPr marL="285750" indent="-285750">
              <a:buFont typeface="Arial" panose="020B0604020202020204" pitchFamily="34" charset="0"/>
              <a:buChar char="•"/>
            </a:pPr>
            <a:r>
              <a:rPr lang="en-AU" sz="1600" dirty="0">
                <a:cs typeface="Arial" panose="020B0604020202020204" pitchFamily="34" charset="0"/>
              </a:rPr>
              <a:t>Sometimes written in third person (if the anecdote is about someone else).</a:t>
            </a:r>
          </a:p>
          <a:p>
            <a:pPr marL="285750" indent="-285750">
              <a:buFont typeface="Arial" panose="020B0604020202020204" pitchFamily="34" charset="0"/>
              <a:buChar char="•"/>
            </a:pPr>
            <a:r>
              <a:rPr lang="en-AU" sz="1600" dirty="0">
                <a:cs typeface="Arial" panose="020B0604020202020204" pitchFamily="34" charset="0"/>
              </a:rPr>
              <a:t>They can vary in tone depending on the subject matter (from something serious to something more light-hearted or humorous).</a:t>
            </a:r>
          </a:p>
          <a:p>
            <a:pPr marL="285750" indent="-285750">
              <a:buFont typeface="Arial" panose="020B0604020202020204" pitchFamily="34" charset="0"/>
              <a:buChar char="•"/>
            </a:pPr>
            <a:r>
              <a:rPr lang="en-AU" sz="1600" dirty="0">
                <a:cs typeface="Arial" panose="020B0604020202020204" pitchFamily="34" charset="0"/>
              </a:rPr>
              <a:t>Are mostly written in past tense (but can be in present tense – more on this later!).</a:t>
            </a:r>
          </a:p>
          <a:p>
            <a:pPr marL="285750" indent="-285750">
              <a:buFont typeface="Arial" panose="020B0604020202020204" pitchFamily="34" charset="0"/>
              <a:buChar char="•"/>
            </a:pPr>
            <a:r>
              <a:rPr lang="en-AU" sz="1600" dirty="0">
                <a:cs typeface="Arial" panose="020B0604020202020204" pitchFamily="34" charset="0"/>
              </a:rPr>
              <a:t>They may often include hyperbole or exaggeration.</a:t>
            </a:r>
          </a:p>
          <a:p>
            <a:pPr marL="285750" indent="-285750">
              <a:buFont typeface="Arial" panose="020B0604020202020204" pitchFamily="34" charset="0"/>
              <a:buChar char="•"/>
            </a:pPr>
            <a:r>
              <a:rPr lang="en-AU" sz="1600" dirty="0">
                <a:cs typeface="Arial" panose="020B0604020202020204" pitchFamily="34" charset="0"/>
              </a:rPr>
              <a:t>Temporal connectives (words such as ‘then’ or ‘after’) are used to indicate a chronological sequence of events.</a:t>
            </a:r>
          </a:p>
        </p:txBody>
      </p:sp>
      <p:sp>
        <p:nvSpPr>
          <p:cNvPr id="4" name="Slide Number Placeholder 3">
            <a:extLst>
              <a:ext uri="{FF2B5EF4-FFF2-40B4-BE49-F238E27FC236}">
                <a16:creationId xmlns:a16="http://schemas.microsoft.com/office/drawing/2014/main" id="{E7328526-88E7-3FAE-FE03-F9E616C3C65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4509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F9335-B3DC-DC44-46B9-44204B0D7F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13</a:t>
            </a:fld>
            <a:endParaRPr lang="en-AU">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E3A4BE7B-A8E7-9313-0FFB-3F2AC369E466}"/>
              </a:ext>
            </a:extLst>
          </p:cNvPr>
          <p:cNvSpPr>
            <a:spLocks noGrp="1"/>
          </p:cNvSpPr>
          <p:nvPr>
            <p:ph type="title"/>
          </p:nvPr>
        </p:nvSpPr>
        <p:spPr>
          <a:xfrm>
            <a:off x="360000" y="360000"/>
            <a:ext cx="5868080" cy="545601"/>
          </a:xfrm>
        </p:spPr>
        <p:txBody>
          <a:bodyPr/>
          <a:lstStyle/>
          <a:p>
            <a:r>
              <a:rPr lang="en-US" sz="2800" dirty="0"/>
              <a:t>Anecdotes and discursive writing </a:t>
            </a:r>
            <a:r>
              <a:rPr lang="en-AU" sz="2800" dirty="0">
                <a:solidFill>
                  <a:schemeClr val="bg1"/>
                </a:solidFill>
              </a:rPr>
              <a:t>(2)</a:t>
            </a:r>
            <a:endParaRPr lang="en-US" sz="2800" dirty="0"/>
          </a:p>
        </p:txBody>
      </p:sp>
      <p:sp>
        <p:nvSpPr>
          <p:cNvPr id="12" name="Text Placeholder 11">
            <a:extLst>
              <a:ext uri="{FF2B5EF4-FFF2-40B4-BE49-F238E27FC236}">
                <a16:creationId xmlns:a16="http://schemas.microsoft.com/office/drawing/2014/main" id="{D37B8A48-E5EB-8041-0D98-AF7BA63EECA8}"/>
              </a:ext>
            </a:extLst>
          </p:cNvPr>
          <p:cNvSpPr>
            <a:spLocks noGrp="1"/>
          </p:cNvSpPr>
          <p:nvPr>
            <p:ph type="body" sz="quarter" idx="18"/>
          </p:nvPr>
        </p:nvSpPr>
        <p:spPr>
          <a:xfrm>
            <a:off x="359999" y="840730"/>
            <a:ext cx="3013121" cy="310015"/>
          </a:xfrm>
        </p:spPr>
        <p:txBody>
          <a:bodyPr/>
          <a:lstStyle/>
          <a:p>
            <a:r>
              <a:rPr lang="en-US" sz="1600" dirty="0"/>
              <a:t>Engaging the audience</a:t>
            </a:r>
            <a:endParaRPr lang="en-AU" sz="1600" dirty="0"/>
          </a:p>
        </p:txBody>
      </p:sp>
      <p:sp>
        <p:nvSpPr>
          <p:cNvPr id="14" name="Text Placeholder 12">
            <a:extLst>
              <a:ext uri="{FF2B5EF4-FFF2-40B4-BE49-F238E27FC236}">
                <a16:creationId xmlns:a16="http://schemas.microsoft.com/office/drawing/2014/main" id="{3757F1EB-EC2D-DD16-0B8E-5F341597BB4E}"/>
              </a:ext>
            </a:extLst>
          </p:cNvPr>
          <p:cNvSpPr>
            <a:spLocks noGrp="1"/>
          </p:cNvSpPr>
          <p:nvPr>
            <p:ph type="body" sz="quarter" idx="17"/>
          </p:nvPr>
        </p:nvSpPr>
        <p:spPr>
          <a:xfrm>
            <a:off x="360000" y="1567086"/>
            <a:ext cx="5288960" cy="4807835"/>
          </a:xfrm>
        </p:spPr>
        <p:txBody>
          <a:bodyPr/>
          <a:lstStyle/>
          <a:p>
            <a:r>
              <a:rPr lang="en-US" sz="1600" dirty="0">
                <a:cs typeface="Arial" panose="020B0604020202020204" pitchFamily="34" charset="0"/>
              </a:rPr>
              <a:t>There are many different types of </a:t>
            </a:r>
            <a:r>
              <a:rPr lang="en-US" sz="1600" dirty="0" err="1">
                <a:cs typeface="Arial" panose="020B0604020202020204" pitchFamily="34" charset="0"/>
              </a:rPr>
              <a:t>humour</a:t>
            </a:r>
            <a:r>
              <a:rPr lang="en-US" sz="1600" dirty="0">
                <a:cs typeface="Arial" panose="020B0604020202020204" pitchFamily="34" charset="0"/>
              </a:rPr>
              <a:t> that can be used in discursive writing, including:</a:t>
            </a:r>
          </a:p>
          <a:p>
            <a:pPr marL="285750" indent="-285750">
              <a:buFont typeface="Arial" panose="020B0604020202020204" pitchFamily="34" charset="0"/>
              <a:buChar char="•"/>
            </a:pPr>
            <a:r>
              <a:rPr lang="en-US" sz="1600" b="1" dirty="0">
                <a:cs typeface="Arial" panose="020B0604020202020204" pitchFamily="34" charset="0"/>
              </a:rPr>
              <a:t>Dark </a:t>
            </a:r>
            <a:r>
              <a:rPr lang="en-US" sz="1600" b="1" dirty="0" err="1">
                <a:cs typeface="Arial" panose="020B0604020202020204" pitchFamily="34" charset="0"/>
              </a:rPr>
              <a:t>humour</a:t>
            </a:r>
            <a:r>
              <a:rPr lang="en-US" sz="1600" b="1" dirty="0">
                <a:cs typeface="Arial" panose="020B0604020202020204" pitchFamily="34" charset="0"/>
              </a:rPr>
              <a:t> </a:t>
            </a:r>
            <a:r>
              <a:rPr lang="en-US" sz="1600" dirty="0">
                <a:cs typeface="Arial" panose="020B0604020202020204" pitchFamily="34" charset="0"/>
              </a:rPr>
              <a:t>– makes light of topics that are often morbid, serious or taboo such as death</a:t>
            </a:r>
          </a:p>
          <a:p>
            <a:pPr marL="285750" indent="-285750">
              <a:buFont typeface="Arial" panose="020B0604020202020204" pitchFamily="34" charset="0"/>
              <a:buChar char="•"/>
            </a:pPr>
            <a:r>
              <a:rPr lang="en-US" sz="1600" b="1" dirty="0">
                <a:cs typeface="Arial" panose="020B0604020202020204" pitchFamily="34" charset="0"/>
              </a:rPr>
              <a:t>Self-deprecating </a:t>
            </a:r>
            <a:r>
              <a:rPr lang="en-US" sz="1600" dirty="0">
                <a:cs typeface="Arial" panose="020B0604020202020204" pitchFamily="34" charset="0"/>
              </a:rPr>
              <a:t>–</a:t>
            </a:r>
            <a:r>
              <a:rPr lang="en-US" sz="1600" b="1" dirty="0">
                <a:cs typeface="Arial" panose="020B0604020202020204" pitchFamily="34" charset="0"/>
              </a:rPr>
              <a:t> </a:t>
            </a:r>
            <a:r>
              <a:rPr lang="en-US" sz="1600" dirty="0">
                <a:cs typeface="Arial" panose="020B0604020202020204" pitchFamily="34" charset="0"/>
              </a:rPr>
              <a:t>belittling yourself or your actions to help the audience feel more positive</a:t>
            </a:r>
          </a:p>
          <a:p>
            <a:pPr marL="285750" indent="-285750">
              <a:buFont typeface="Arial" panose="020B0604020202020204" pitchFamily="34" charset="0"/>
              <a:buChar char="•"/>
            </a:pPr>
            <a:r>
              <a:rPr lang="en-US" sz="1600" b="1" dirty="0">
                <a:cs typeface="Arial" panose="020B0604020202020204" pitchFamily="34" charset="0"/>
              </a:rPr>
              <a:t>Dry </a:t>
            </a:r>
            <a:r>
              <a:rPr lang="en-US" sz="1600" b="1" dirty="0" err="1">
                <a:cs typeface="Arial" panose="020B0604020202020204" pitchFamily="34" charset="0"/>
              </a:rPr>
              <a:t>humour</a:t>
            </a:r>
            <a:r>
              <a:rPr lang="en-US" sz="1600" b="1" dirty="0">
                <a:cs typeface="Arial" panose="020B0604020202020204" pitchFamily="34" charset="0"/>
              </a:rPr>
              <a:t> </a:t>
            </a:r>
            <a:r>
              <a:rPr lang="en-US" sz="1600" dirty="0">
                <a:cs typeface="Arial" panose="020B0604020202020204" pitchFamily="34" charset="0"/>
              </a:rPr>
              <a:t>–</a:t>
            </a:r>
            <a:r>
              <a:rPr lang="en-US" sz="1600" b="1" dirty="0">
                <a:cs typeface="Arial" panose="020B0604020202020204" pitchFamily="34" charset="0"/>
              </a:rPr>
              <a:t> </a:t>
            </a:r>
            <a:r>
              <a:rPr lang="en-US" sz="1600" dirty="0">
                <a:cs typeface="Arial" panose="020B0604020202020204" pitchFamily="34" charset="0"/>
              </a:rPr>
              <a:t>deliberately emotionless or deadpan delivery, similar to sarcasm, satire or wit</a:t>
            </a:r>
          </a:p>
          <a:p>
            <a:pPr marL="285750" indent="-285750">
              <a:buFont typeface="Arial" panose="020B0604020202020204" pitchFamily="34" charset="0"/>
              <a:buChar char="•"/>
            </a:pPr>
            <a:r>
              <a:rPr lang="en-US" sz="1600" b="1" dirty="0">
                <a:cs typeface="Arial" panose="020B0604020202020204" pitchFamily="34" charset="0"/>
              </a:rPr>
              <a:t>Observational </a:t>
            </a:r>
            <a:r>
              <a:rPr lang="en-US" sz="1600" b="1" dirty="0" err="1">
                <a:cs typeface="Arial" panose="020B0604020202020204" pitchFamily="34" charset="0"/>
              </a:rPr>
              <a:t>humour</a:t>
            </a:r>
            <a:r>
              <a:rPr lang="en-US" sz="1600" b="1" dirty="0">
                <a:cs typeface="Arial" panose="020B0604020202020204" pitchFamily="34" charset="0"/>
              </a:rPr>
              <a:t> </a:t>
            </a:r>
            <a:r>
              <a:rPr lang="en-US" sz="1600" dirty="0">
                <a:cs typeface="Arial" panose="020B0604020202020204" pitchFamily="34" charset="0"/>
              </a:rPr>
              <a:t>– using examples from everyday life that are funny and relatable.</a:t>
            </a:r>
            <a:endParaRPr lang="en-AU" sz="1600" dirty="0">
              <a:cs typeface="Arial" panose="020B0604020202020204" pitchFamily="34" charset="0"/>
            </a:endParaRPr>
          </a:p>
        </p:txBody>
      </p:sp>
      <p:sp>
        <p:nvSpPr>
          <p:cNvPr id="15" name="Text Placeholder 4">
            <a:extLst>
              <a:ext uri="{FF2B5EF4-FFF2-40B4-BE49-F238E27FC236}">
                <a16:creationId xmlns:a16="http://schemas.microsoft.com/office/drawing/2014/main" id="{9A697F99-EA06-5025-EC03-B0AC21ADA71F}"/>
              </a:ext>
            </a:extLst>
          </p:cNvPr>
          <p:cNvSpPr txBox="1">
            <a:spLocks/>
          </p:cNvSpPr>
          <p:nvPr/>
        </p:nvSpPr>
        <p:spPr>
          <a:xfrm>
            <a:off x="5916166" y="1"/>
            <a:ext cx="6275834" cy="6858000"/>
          </a:xfrm>
          <a:prstGeom prst="rect">
            <a:avLst/>
          </a:prstGeom>
          <a:solidFill>
            <a:schemeClr val="accent4"/>
          </a:solidFill>
        </p:spPr>
        <p:txBody>
          <a:bodyPr vert="horz" lIns="216000" tIns="0" rIns="216000" bIns="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cs typeface="Arial" panose="020B0604020202020204" pitchFamily="34" charset="0"/>
              </a:rPr>
              <a:t>There are also many different ways to create </a:t>
            </a:r>
            <a:r>
              <a:rPr lang="en-US" sz="1600" dirty="0" err="1">
                <a:cs typeface="Arial" panose="020B0604020202020204" pitchFamily="34" charset="0"/>
              </a:rPr>
              <a:t>humour</a:t>
            </a:r>
            <a:r>
              <a:rPr lang="en-US" sz="1600" dirty="0">
                <a:cs typeface="Arial" panose="020B0604020202020204" pitchFamily="34" charset="0"/>
              </a:rPr>
              <a:t>, including:</a:t>
            </a:r>
          </a:p>
          <a:p>
            <a:pPr marL="285750" indent="-285750">
              <a:buFont typeface="Arial" panose="020B0604020202020204" pitchFamily="34" charset="0"/>
              <a:buChar char="•"/>
            </a:pPr>
            <a:r>
              <a:rPr lang="en-US" sz="1600" b="1" dirty="0">
                <a:cs typeface="Arial" panose="020B0604020202020204" pitchFamily="34" charset="0"/>
              </a:rPr>
              <a:t>Exaggeration </a:t>
            </a:r>
            <a:r>
              <a:rPr lang="en-US" sz="1600" dirty="0">
                <a:cs typeface="Arial" panose="020B0604020202020204" pitchFamily="34" charset="0"/>
              </a:rPr>
              <a:t>– representing something as being bigger, smaller, better or worse than it actually is</a:t>
            </a:r>
          </a:p>
          <a:p>
            <a:pPr marL="285750" indent="-285750">
              <a:buFont typeface="Arial" panose="020B0604020202020204" pitchFamily="34" charset="0"/>
              <a:buChar char="•"/>
            </a:pPr>
            <a:r>
              <a:rPr lang="en-US" sz="1600" b="1" dirty="0">
                <a:cs typeface="Arial" panose="020B0604020202020204" pitchFamily="34" charset="0"/>
              </a:rPr>
              <a:t>Misdirection </a:t>
            </a:r>
            <a:r>
              <a:rPr lang="en-US" sz="1600" dirty="0">
                <a:cs typeface="Arial" panose="020B0604020202020204" pitchFamily="34" charset="0"/>
              </a:rPr>
              <a:t>–</a:t>
            </a:r>
            <a:r>
              <a:rPr lang="en-US" sz="1600" b="1" dirty="0">
                <a:cs typeface="Arial" panose="020B0604020202020204" pitchFamily="34" charset="0"/>
              </a:rPr>
              <a:t> </a:t>
            </a:r>
            <a:r>
              <a:rPr lang="en-US" sz="1600" dirty="0">
                <a:cs typeface="Arial" panose="020B0604020202020204" pitchFamily="34" charset="0"/>
              </a:rPr>
              <a:t>deliberately taking the story in an unexpected direction to surprise the audience</a:t>
            </a:r>
          </a:p>
          <a:p>
            <a:pPr marL="285750" indent="-285750">
              <a:buFont typeface="Arial" panose="020B0604020202020204" pitchFamily="34" charset="0"/>
              <a:buChar char="•"/>
            </a:pPr>
            <a:r>
              <a:rPr lang="en-US" sz="1600" b="1" dirty="0">
                <a:cs typeface="Arial" panose="020B0604020202020204" pitchFamily="34" charset="0"/>
              </a:rPr>
              <a:t>Puns</a:t>
            </a:r>
            <a:r>
              <a:rPr lang="en-US" sz="1600" dirty="0">
                <a:cs typeface="Arial" panose="020B0604020202020204" pitchFamily="34" charset="0"/>
              </a:rPr>
              <a:t> – play on the multiple meanings of words or phrases that sound similar but have different meanings</a:t>
            </a:r>
          </a:p>
          <a:p>
            <a:pPr marL="285750" indent="-285750">
              <a:buFont typeface="Arial" panose="020B0604020202020204" pitchFamily="34" charset="0"/>
              <a:buChar char="•"/>
            </a:pPr>
            <a:r>
              <a:rPr lang="en-US" sz="1600" b="1" dirty="0">
                <a:cs typeface="Arial" panose="020B0604020202020204" pitchFamily="34" charset="0"/>
              </a:rPr>
              <a:t>Sarcasm</a:t>
            </a:r>
            <a:r>
              <a:rPr lang="en-US" sz="1600" dirty="0">
                <a:cs typeface="Arial" panose="020B0604020202020204" pitchFamily="34" charset="0"/>
              </a:rPr>
              <a:t> – mocking or making fun of something by saying the opposite of what you really mean</a:t>
            </a:r>
          </a:p>
          <a:p>
            <a:pPr marL="285750" indent="-285750">
              <a:buFont typeface="Arial" panose="020B0604020202020204" pitchFamily="34" charset="0"/>
              <a:buChar char="•"/>
            </a:pPr>
            <a:r>
              <a:rPr lang="en-US" sz="1600" b="1" dirty="0">
                <a:cs typeface="Arial" panose="020B0604020202020204" pitchFamily="34" charset="0"/>
              </a:rPr>
              <a:t>Satire</a:t>
            </a:r>
            <a:r>
              <a:rPr lang="en-US" sz="1600" dirty="0">
                <a:cs typeface="Arial" panose="020B0604020202020204" pitchFamily="34" charset="0"/>
              </a:rPr>
              <a:t> – using irony, exaggeration or ridicule to </a:t>
            </a:r>
            <a:r>
              <a:rPr lang="en-US" sz="1600" dirty="0" err="1">
                <a:cs typeface="Arial" panose="020B0604020202020204" pitchFamily="34" charset="0"/>
              </a:rPr>
              <a:t>criticise</a:t>
            </a:r>
            <a:r>
              <a:rPr lang="en-US" sz="1600" dirty="0">
                <a:cs typeface="Arial" panose="020B0604020202020204" pitchFamily="34" charset="0"/>
              </a:rPr>
              <a:t> or make fun of something serious, such as politics</a:t>
            </a:r>
          </a:p>
          <a:p>
            <a:pPr marL="285750" indent="-285750">
              <a:buFont typeface="Arial" panose="020B0604020202020204" pitchFamily="34" charset="0"/>
              <a:buChar char="•"/>
            </a:pPr>
            <a:r>
              <a:rPr lang="en-US" sz="1600" b="1" dirty="0">
                <a:cs typeface="Arial" panose="020B0604020202020204" pitchFamily="34" charset="0"/>
              </a:rPr>
              <a:t>Parody</a:t>
            </a:r>
            <a:r>
              <a:rPr lang="en-US" sz="1600" dirty="0">
                <a:cs typeface="Arial" panose="020B0604020202020204" pitchFamily="34" charset="0"/>
              </a:rPr>
              <a:t> – imitating or mimicking a specific style, genre or work in a humorous way.</a:t>
            </a:r>
          </a:p>
        </p:txBody>
      </p:sp>
    </p:spTree>
    <p:extLst>
      <p:ext uri="{BB962C8B-B14F-4D97-AF65-F5344CB8AC3E}">
        <p14:creationId xmlns:p14="http://schemas.microsoft.com/office/powerpoint/2010/main" val="91228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CCE7-0AEC-B787-1700-4C0D296799B2}"/>
              </a:ext>
            </a:extLst>
          </p:cNvPr>
          <p:cNvSpPr>
            <a:spLocks noGrp="1"/>
          </p:cNvSpPr>
          <p:nvPr>
            <p:ph type="title"/>
          </p:nvPr>
        </p:nvSpPr>
        <p:spPr/>
        <p:txBody>
          <a:bodyPr/>
          <a:lstStyle/>
          <a:p>
            <a:r>
              <a:rPr lang="en-US" dirty="0">
                <a:latin typeface="+mj-lt"/>
                <a:cs typeface="Arial" panose="020B0604020202020204" pitchFamily="34" charset="0"/>
              </a:rPr>
              <a:t>Modality in persuasive and discursive writing</a:t>
            </a:r>
            <a:endParaRPr lang="en-AU" dirty="0">
              <a:latin typeface="+mj-lt"/>
              <a:cs typeface="Arial" panose="020B0604020202020204" pitchFamily="34" charset="0"/>
            </a:endParaRPr>
          </a:p>
        </p:txBody>
      </p:sp>
      <p:sp>
        <p:nvSpPr>
          <p:cNvPr id="5" name="Text Placeholder 4">
            <a:extLst>
              <a:ext uri="{FF2B5EF4-FFF2-40B4-BE49-F238E27FC236}">
                <a16:creationId xmlns:a16="http://schemas.microsoft.com/office/drawing/2014/main" id="{861002C3-CB01-A86D-5BD5-9AA92F87C488}"/>
              </a:ext>
            </a:extLst>
          </p:cNvPr>
          <p:cNvSpPr>
            <a:spLocks noGrp="1"/>
          </p:cNvSpPr>
          <p:nvPr>
            <p:ph type="body" sz="quarter" idx="18"/>
          </p:nvPr>
        </p:nvSpPr>
        <p:spPr/>
        <p:txBody>
          <a:bodyPr/>
          <a:lstStyle/>
          <a:p>
            <a:r>
              <a:rPr lang="en-US" dirty="0">
                <a:latin typeface="+mj-lt"/>
                <a:cs typeface="Arial" panose="020B0604020202020204" pitchFamily="34" charset="0"/>
              </a:rPr>
              <a:t>Adapting modality to purpose and form</a:t>
            </a:r>
            <a:endParaRPr lang="en-AU" dirty="0">
              <a:latin typeface="+mj-lt"/>
              <a:cs typeface="Arial" panose="020B0604020202020204" pitchFamily="34" charset="0"/>
            </a:endParaRPr>
          </a:p>
        </p:txBody>
      </p:sp>
      <p:graphicFrame>
        <p:nvGraphicFramePr>
          <p:cNvPr id="3" name="Content Placeholder 5">
            <a:extLst>
              <a:ext uri="{FF2B5EF4-FFF2-40B4-BE49-F238E27FC236}">
                <a16:creationId xmlns:a16="http://schemas.microsoft.com/office/drawing/2014/main" id="{697C3430-C0BF-9BC0-6DDD-037C21370F4D}"/>
              </a:ext>
            </a:extLst>
          </p:cNvPr>
          <p:cNvGraphicFramePr>
            <a:graphicFrameLocks/>
          </p:cNvGraphicFramePr>
          <p:nvPr>
            <p:extLst>
              <p:ext uri="{D42A27DB-BD31-4B8C-83A1-F6EECF244321}">
                <p14:modId xmlns:p14="http://schemas.microsoft.com/office/powerpoint/2010/main" val="3864849616"/>
              </p:ext>
            </p:extLst>
          </p:nvPr>
        </p:nvGraphicFramePr>
        <p:xfrm>
          <a:off x="348000" y="1543495"/>
          <a:ext cx="11600160" cy="4874745"/>
        </p:xfrm>
        <a:graphic>
          <a:graphicData uri="http://schemas.openxmlformats.org/drawingml/2006/table">
            <a:tbl>
              <a:tblPr firstRow="1" bandRow="1">
                <a:tableStyleId>{69012ECD-51FC-41F1-AA8D-1B2483CD663E}</a:tableStyleId>
              </a:tblPr>
              <a:tblGrid>
                <a:gridCol w="5313540">
                  <a:extLst>
                    <a:ext uri="{9D8B030D-6E8A-4147-A177-3AD203B41FA5}">
                      <a16:colId xmlns:a16="http://schemas.microsoft.com/office/drawing/2014/main" val="1757157263"/>
                    </a:ext>
                  </a:extLst>
                </a:gridCol>
                <a:gridCol w="6286620">
                  <a:extLst>
                    <a:ext uri="{9D8B030D-6E8A-4147-A177-3AD203B41FA5}">
                      <a16:colId xmlns:a16="http://schemas.microsoft.com/office/drawing/2014/main" val="3845378168"/>
                    </a:ext>
                  </a:extLst>
                </a:gridCol>
              </a:tblGrid>
              <a:tr h="390987">
                <a:tc>
                  <a:txBody>
                    <a:bodyPr/>
                    <a:lstStyle/>
                    <a:p>
                      <a:r>
                        <a:rPr lang="en-US" dirty="0"/>
                        <a:t>Modality of persuasive texts</a:t>
                      </a:r>
                      <a:endParaRPr lang="en-AU" dirty="0">
                        <a:latin typeface="+mj-lt"/>
                        <a:cs typeface="Arial" panose="020B0604020202020204" pitchFamily="34" charset="0"/>
                      </a:endParaRPr>
                    </a:p>
                  </a:txBody>
                  <a:tcPr/>
                </a:tc>
                <a:tc>
                  <a:txBody>
                    <a:bodyPr/>
                    <a:lstStyle/>
                    <a:p>
                      <a:r>
                        <a:rPr lang="en-US" dirty="0"/>
                        <a:t>Modality of discursive texts</a:t>
                      </a:r>
                      <a:endParaRPr lang="en-AU" dirty="0">
                        <a:latin typeface="+mj-lt"/>
                        <a:cs typeface="Arial" panose="020B0604020202020204" pitchFamily="34" charset="0"/>
                      </a:endParaRPr>
                    </a:p>
                  </a:txBody>
                  <a:tcPr/>
                </a:tc>
                <a:extLst>
                  <a:ext uri="{0D108BD9-81ED-4DB2-BD59-A6C34878D82A}">
                    <a16:rowId xmlns:a16="http://schemas.microsoft.com/office/drawing/2014/main" val="2203715502"/>
                  </a:ext>
                </a:extLst>
              </a:tr>
              <a:tr h="1673972">
                <a:tc>
                  <a:txBody>
                    <a:bodyPr/>
                    <a:lstStyle/>
                    <a:p>
                      <a:pPr>
                        <a:lnSpc>
                          <a:spcPct val="150000"/>
                        </a:lnSpc>
                        <a:spcAft>
                          <a:spcPts val="600"/>
                        </a:spcAft>
                      </a:pPr>
                      <a:r>
                        <a:rPr lang="en-US" sz="1600" b="0" kern="1200" dirty="0">
                          <a:solidFill>
                            <a:schemeClr val="tx1"/>
                          </a:solidFill>
                          <a:effectLst/>
                        </a:rPr>
                        <a:t>Persuasive texts usually use </a:t>
                      </a:r>
                      <a:r>
                        <a:rPr lang="en-US" sz="1600" b="1" kern="1200" dirty="0">
                          <a:solidFill>
                            <a:schemeClr val="tx1"/>
                          </a:solidFill>
                          <a:effectLst/>
                        </a:rPr>
                        <a:t>high modality </a:t>
                      </a:r>
                      <a:r>
                        <a:rPr lang="en-US" sz="1600" b="0" kern="1200" dirty="0">
                          <a:solidFill>
                            <a:schemeClr val="tx1"/>
                          </a:solidFill>
                          <a:effectLst/>
                        </a:rPr>
                        <a:t>language to convince a reader of a particular opinion or way of thinking on an issue.</a:t>
                      </a:r>
                      <a:endParaRPr lang="en-US" sz="1600" b="0" i="0" kern="1200" dirty="0">
                        <a:solidFill>
                          <a:schemeClr val="tx1"/>
                        </a:solidFill>
                        <a:effectLst/>
                        <a:latin typeface="+mn-lt"/>
                        <a:ea typeface="+mn-ea"/>
                        <a:cs typeface="Arial" panose="020B0604020202020204" pitchFamily="34" charset="0"/>
                      </a:endParaRPr>
                    </a:p>
                  </a:txBody>
                  <a:tcPr/>
                </a:tc>
                <a:tc>
                  <a:txBody>
                    <a:bodyPr/>
                    <a:lstStyle/>
                    <a:p>
                      <a:pPr>
                        <a:lnSpc>
                          <a:spcPct val="150000"/>
                        </a:lnSpc>
                        <a:spcAft>
                          <a:spcPts val="600"/>
                        </a:spcAft>
                      </a:pPr>
                      <a:r>
                        <a:rPr lang="en-US" sz="1600" dirty="0"/>
                        <a:t>Discursive texts usually use </a:t>
                      </a:r>
                      <a:r>
                        <a:rPr lang="en-US" sz="1600" b="1" dirty="0"/>
                        <a:t>low or medium modality </a:t>
                      </a:r>
                      <a:r>
                        <a:rPr lang="en-US" sz="1600" b="0" dirty="0"/>
                        <a:t>language </a:t>
                      </a:r>
                      <a:r>
                        <a:rPr lang="en-US" sz="1600" dirty="0"/>
                        <a:t>since their primary focus is to explore an idea or variety of topics without the direct intention of persuading the reader to adopt a particular point of view.</a:t>
                      </a:r>
                      <a:endParaRPr lang="en-US" sz="1600" dirty="0">
                        <a:latin typeface="+mn-lt"/>
                        <a:cs typeface="Arial" panose="020B0604020202020204" pitchFamily="34" charset="0"/>
                      </a:endParaRPr>
                    </a:p>
                  </a:txBody>
                  <a:tcPr/>
                </a:tc>
                <a:extLst>
                  <a:ext uri="{0D108BD9-81ED-4DB2-BD59-A6C34878D82A}">
                    <a16:rowId xmlns:a16="http://schemas.microsoft.com/office/drawing/2014/main" val="3927771767"/>
                  </a:ext>
                </a:extLst>
              </a:tr>
              <a:tr h="2809786">
                <a:tc>
                  <a:txBody>
                    <a:bodyPr/>
                    <a:lstStyle/>
                    <a:p>
                      <a:pPr>
                        <a:lnSpc>
                          <a:spcPct val="150000"/>
                        </a:lnSpc>
                        <a:spcAft>
                          <a:spcPts val="600"/>
                        </a:spcAft>
                      </a:pPr>
                      <a:r>
                        <a:rPr lang="en-US" sz="1600" b="0" kern="1200" dirty="0">
                          <a:solidFill>
                            <a:schemeClr val="tx1"/>
                          </a:solidFill>
                          <a:effectLst/>
                        </a:rPr>
                        <a:t>For example:</a:t>
                      </a:r>
                    </a:p>
                    <a:p>
                      <a:pPr marL="285750" indent="-285750">
                        <a:lnSpc>
                          <a:spcPct val="150000"/>
                        </a:lnSpc>
                        <a:spcAft>
                          <a:spcPts val="600"/>
                        </a:spcAft>
                        <a:buFont typeface="Arial" panose="020B0604020202020204" pitchFamily="34" charset="0"/>
                        <a:buChar char="•"/>
                      </a:pPr>
                      <a:r>
                        <a:rPr lang="en-AU" sz="1600" b="0" kern="1200" dirty="0">
                          <a:solidFill>
                            <a:schemeClr val="tx1"/>
                          </a:solidFill>
                          <a:effectLst/>
                        </a:rPr>
                        <a:t>You </a:t>
                      </a:r>
                      <a:r>
                        <a:rPr lang="en-AU" sz="1600" b="1" kern="1200" dirty="0">
                          <a:solidFill>
                            <a:schemeClr val="tx1"/>
                          </a:solidFill>
                          <a:effectLst/>
                        </a:rPr>
                        <a:t>must</a:t>
                      </a:r>
                      <a:r>
                        <a:rPr lang="en-AU" sz="1600" b="0" kern="1200" dirty="0">
                          <a:solidFill>
                            <a:schemeClr val="tx1"/>
                          </a:solidFill>
                          <a:effectLst/>
                        </a:rPr>
                        <a:t> understand the importance of staying connected to family and friends.</a:t>
                      </a:r>
                    </a:p>
                    <a:p>
                      <a:pPr marL="285750" indent="-285750">
                        <a:lnSpc>
                          <a:spcPct val="150000"/>
                        </a:lnSpc>
                        <a:spcAft>
                          <a:spcPts val="600"/>
                        </a:spcAft>
                        <a:buFont typeface="Arial" panose="020B0604020202020204" pitchFamily="34" charset="0"/>
                        <a:buChar char="•"/>
                      </a:pPr>
                      <a:r>
                        <a:rPr lang="en-AU" sz="1600" b="0" kern="1200" dirty="0">
                          <a:solidFill>
                            <a:schemeClr val="tx1"/>
                          </a:solidFill>
                          <a:effectLst/>
                        </a:rPr>
                        <a:t>You </a:t>
                      </a:r>
                      <a:r>
                        <a:rPr lang="en-AU" sz="1600" b="1" kern="1200" dirty="0">
                          <a:solidFill>
                            <a:schemeClr val="tx1"/>
                          </a:solidFill>
                          <a:effectLst/>
                        </a:rPr>
                        <a:t>should always </a:t>
                      </a:r>
                      <a:r>
                        <a:rPr lang="en-AU" sz="1600" b="0" kern="1200" dirty="0">
                          <a:solidFill>
                            <a:schemeClr val="tx1"/>
                          </a:solidFill>
                          <a:effectLst/>
                        </a:rPr>
                        <a:t>cherish the moments we shared.</a:t>
                      </a:r>
                    </a:p>
                    <a:p>
                      <a:pPr marL="285750" indent="-285750">
                        <a:lnSpc>
                          <a:spcPct val="150000"/>
                        </a:lnSpc>
                        <a:spcAft>
                          <a:spcPts val="600"/>
                        </a:spcAft>
                        <a:buFont typeface="Arial" panose="020B0604020202020204" pitchFamily="34" charset="0"/>
                        <a:buChar char="•"/>
                      </a:pPr>
                      <a:r>
                        <a:rPr lang="en-AU" sz="1600" b="0" kern="1200" dirty="0">
                          <a:solidFill>
                            <a:schemeClr val="tx1"/>
                          </a:solidFill>
                          <a:effectLst/>
                        </a:rPr>
                        <a:t>We </a:t>
                      </a:r>
                      <a:r>
                        <a:rPr lang="en-AU" sz="1600" b="1" kern="1200" dirty="0">
                          <a:solidFill>
                            <a:schemeClr val="tx1"/>
                          </a:solidFill>
                          <a:effectLst/>
                        </a:rPr>
                        <a:t>cannot forget </a:t>
                      </a:r>
                      <a:r>
                        <a:rPr lang="en-AU" sz="1600" b="0" kern="1200" dirty="0">
                          <a:solidFill>
                            <a:schemeClr val="tx1"/>
                          </a:solidFill>
                          <a:effectLst/>
                        </a:rPr>
                        <a:t>the lessons learned from our past.</a:t>
                      </a:r>
                      <a:endParaRPr lang="en-AU" sz="1600" b="0" i="0" kern="1200" dirty="0">
                        <a:solidFill>
                          <a:schemeClr val="tx1"/>
                        </a:solidFill>
                        <a:effectLst/>
                        <a:latin typeface="+mn-lt"/>
                        <a:ea typeface="+mn-ea"/>
                        <a:cs typeface="+mn-cs"/>
                      </a:endParaRPr>
                    </a:p>
                  </a:txBody>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US" sz="1600" dirty="0"/>
                        <a:t>For example:</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600" b="0" kern="1200" dirty="0">
                          <a:solidFill>
                            <a:schemeClr val="tx1"/>
                          </a:solidFill>
                          <a:effectLst/>
                        </a:rPr>
                        <a:t>Staying connected to family </a:t>
                      </a:r>
                      <a:r>
                        <a:rPr lang="en-AU" sz="1600" b="1" kern="1200" dirty="0">
                          <a:solidFill>
                            <a:schemeClr val="tx1"/>
                          </a:solidFill>
                          <a:effectLst/>
                        </a:rPr>
                        <a:t>can</a:t>
                      </a:r>
                      <a:r>
                        <a:rPr lang="en-AU" sz="1600" b="0" kern="1200" dirty="0">
                          <a:solidFill>
                            <a:schemeClr val="tx1"/>
                          </a:solidFill>
                          <a:effectLst/>
                        </a:rPr>
                        <a:t> lead to a more fulfilling life.</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600" b="0" kern="1200" dirty="0">
                          <a:solidFill>
                            <a:schemeClr val="tx1"/>
                          </a:solidFill>
                          <a:effectLst/>
                        </a:rPr>
                        <a:t>Cherishing moments with loved ones </a:t>
                      </a:r>
                      <a:r>
                        <a:rPr lang="en-AU" sz="1600" b="1" kern="1200" dirty="0">
                          <a:solidFill>
                            <a:schemeClr val="tx1"/>
                          </a:solidFill>
                          <a:effectLst/>
                        </a:rPr>
                        <a:t>may help us </a:t>
                      </a:r>
                      <a:r>
                        <a:rPr lang="en-AU" sz="1600" b="0" kern="1200" dirty="0">
                          <a:solidFill>
                            <a:schemeClr val="tx1"/>
                          </a:solidFill>
                          <a:effectLst/>
                        </a:rPr>
                        <a:t>appreciate our relationships more.</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600" b="0" kern="1200" dirty="0">
                          <a:solidFill>
                            <a:schemeClr val="tx1"/>
                          </a:solidFill>
                          <a:effectLst/>
                        </a:rPr>
                        <a:t>Reflecting on our past </a:t>
                      </a:r>
                      <a:r>
                        <a:rPr lang="en-AU" sz="1600" b="1" kern="1200" dirty="0">
                          <a:solidFill>
                            <a:schemeClr val="tx1"/>
                          </a:solidFill>
                          <a:effectLst/>
                        </a:rPr>
                        <a:t>might offer </a:t>
                      </a:r>
                      <a:r>
                        <a:rPr lang="en-AU" sz="1600" b="0" kern="1200" dirty="0">
                          <a:solidFill>
                            <a:schemeClr val="tx1"/>
                          </a:solidFill>
                          <a:effectLst/>
                        </a:rPr>
                        <a:t>valuable insights into our present.</a:t>
                      </a:r>
                      <a:endParaRPr lang="en-AU" sz="1600" dirty="0">
                        <a:latin typeface="+mn-lt"/>
                      </a:endParaRPr>
                    </a:p>
                  </a:txBody>
                  <a:tcPr/>
                </a:tc>
                <a:extLst>
                  <a:ext uri="{0D108BD9-81ED-4DB2-BD59-A6C34878D82A}">
                    <a16:rowId xmlns:a16="http://schemas.microsoft.com/office/drawing/2014/main" val="2780744590"/>
                  </a:ext>
                </a:extLst>
              </a:tr>
            </a:tbl>
          </a:graphicData>
        </a:graphic>
      </p:graphicFrame>
      <p:sp>
        <p:nvSpPr>
          <p:cNvPr id="4" name="Slide Number Placeholder 3">
            <a:extLst>
              <a:ext uri="{FF2B5EF4-FFF2-40B4-BE49-F238E27FC236}">
                <a16:creationId xmlns:a16="http://schemas.microsoft.com/office/drawing/2014/main" id="{13100672-9B7D-13A7-D30E-9855E7799F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14</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7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42F5-AD67-90F3-F822-022B5883642A}"/>
              </a:ext>
            </a:extLst>
          </p:cNvPr>
          <p:cNvSpPr>
            <a:spLocks noGrp="1"/>
          </p:cNvSpPr>
          <p:nvPr>
            <p:ph type="title"/>
          </p:nvPr>
        </p:nvSpPr>
        <p:spPr/>
        <p:txBody>
          <a:bodyPr/>
          <a:lstStyle/>
          <a:p>
            <a:r>
              <a:rPr lang="en-US" dirty="0">
                <a:latin typeface="+mj-lt"/>
                <a:cs typeface="Arial" panose="020B0604020202020204" pitchFamily="34" charset="0"/>
              </a:rPr>
              <a:t>Revision of discursive features (1)</a:t>
            </a:r>
            <a:endParaRPr lang="en-AU" dirty="0">
              <a:latin typeface="+mj-lt"/>
              <a:cs typeface="Arial" panose="020B0604020202020204" pitchFamily="34" charset="0"/>
            </a:endParaRPr>
          </a:p>
        </p:txBody>
      </p:sp>
      <p:sp>
        <p:nvSpPr>
          <p:cNvPr id="3" name="Content Placeholder 2">
            <a:extLst>
              <a:ext uri="{FF2B5EF4-FFF2-40B4-BE49-F238E27FC236}">
                <a16:creationId xmlns:a16="http://schemas.microsoft.com/office/drawing/2014/main" id="{7CAA5F60-A964-2A0C-8C0D-0DB735ED4AF0}"/>
              </a:ext>
            </a:extLst>
          </p:cNvPr>
          <p:cNvSpPr>
            <a:spLocks noGrp="1"/>
          </p:cNvSpPr>
          <p:nvPr>
            <p:ph type="body" sz="quarter" idx="18"/>
          </p:nvPr>
        </p:nvSpPr>
        <p:spPr/>
        <p:txBody>
          <a:bodyPr vert="horz" lIns="0" tIns="0" rIns="0" bIns="0" rtlCol="0" anchor="t">
            <a:noAutofit/>
          </a:bodyPr>
          <a:lstStyle/>
          <a:p>
            <a:r>
              <a:rPr lang="en-US" dirty="0">
                <a:latin typeface="+mj-lt"/>
                <a:cs typeface="Arial"/>
              </a:rPr>
              <a:t>Key definitions</a:t>
            </a:r>
            <a:endParaRPr lang="en-AU" dirty="0">
              <a:latin typeface="+mj-lt"/>
              <a:cs typeface="Arial"/>
            </a:endParaRPr>
          </a:p>
        </p:txBody>
      </p:sp>
      <p:sp>
        <p:nvSpPr>
          <p:cNvPr id="5" name="Text Placeholder 4">
            <a:extLst>
              <a:ext uri="{FF2B5EF4-FFF2-40B4-BE49-F238E27FC236}">
                <a16:creationId xmlns:a16="http://schemas.microsoft.com/office/drawing/2014/main" id="{934A0D9C-03E0-4413-54C0-57DD66CFFB09}"/>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b="1" dirty="0">
                <a:latin typeface="+mn-lt"/>
                <a:ea typeface="Calibri" panose="020F0502020204030204" pitchFamily="34" charset="0"/>
                <a:cs typeface="Arial"/>
              </a:rPr>
              <a:t>F</a:t>
            </a:r>
            <a:r>
              <a:rPr lang="en-AU" sz="1800" b="1" dirty="0">
                <a:effectLst/>
                <a:latin typeface="+mn-lt"/>
                <a:ea typeface="Calibri" panose="020F0502020204030204" pitchFamily="34" charset="0"/>
                <a:cs typeface="Arial"/>
              </a:rPr>
              <a:t>irst-person pronouns and inclusive language for personal voice</a:t>
            </a:r>
            <a:r>
              <a:rPr lang="en-AU" sz="1800" dirty="0">
                <a:effectLst/>
                <a:latin typeface="+mn-lt"/>
                <a:ea typeface="Calibri" panose="020F0502020204030204" pitchFamily="34" charset="0"/>
                <a:cs typeface="Arial"/>
              </a:rPr>
              <a:t> –</a:t>
            </a:r>
            <a:r>
              <a:rPr lang="en-AU" sz="1800" dirty="0">
                <a:latin typeface="+mn-lt"/>
                <a:ea typeface="Calibri" panose="020F0502020204030204" pitchFamily="34" charset="0"/>
                <a:cs typeface="Arial"/>
              </a:rPr>
              <a:t> </a:t>
            </a:r>
            <a:r>
              <a:rPr lang="en-AU" sz="1800" dirty="0">
                <a:effectLst/>
                <a:latin typeface="+mn-lt"/>
                <a:ea typeface="Calibri" panose="020F0502020204030204" pitchFamily="34" charset="0"/>
                <a:cs typeface="Arial"/>
              </a:rPr>
              <a:t> </a:t>
            </a:r>
            <a:r>
              <a:rPr lang="en-US" sz="1800" dirty="0">
                <a:latin typeface="+mn-lt"/>
                <a:cs typeface="Arial"/>
              </a:rPr>
              <a:t>using pronouns such as </a:t>
            </a:r>
            <a:r>
              <a:rPr lang="en-US" sz="1800" b="1" dirty="0">
                <a:latin typeface="+mn-lt"/>
                <a:cs typeface="Arial"/>
              </a:rPr>
              <a:t>I</a:t>
            </a:r>
            <a:r>
              <a:rPr lang="en-US" sz="1800" dirty="0">
                <a:latin typeface="+mn-lt"/>
                <a:cs typeface="Arial"/>
              </a:rPr>
              <a:t>, </a:t>
            </a:r>
            <a:r>
              <a:rPr lang="en-US" sz="1800" b="1" dirty="0">
                <a:latin typeface="+mn-lt"/>
                <a:cs typeface="Arial"/>
              </a:rPr>
              <a:t>me</a:t>
            </a:r>
            <a:r>
              <a:rPr lang="en-US" sz="1800" dirty="0">
                <a:latin typeface="+mn-lt"/>
                <a:cs typeface="Arial"/>
              </a:rPr>
              <a:t>, </a:t>
            </a:r>
            <a:r>
              <a:rPr lang="en-US" sz="1800" b="1" dirty="0">
                <a:latin typeface="+mn-lt"/>
                <a:cs typeface="Arial"/>
              </a:rPr>
              <a:t>us</a:t>
            </a:r>
            <a:r>
              <a:rPr lang="en-US" sz="1800" dirty="0">
                <a:latin typeface="+mn-lt"/>
                <a:cs typeface="Arial"/>
              </a:rPr>
              <a:t>, </a:t>
            </a:r>
            <a:r>
              <a:rPr lang="en-US" sz="1800" b="1" dirty="0">
                <a:latin typeface="+mn-lt"/>
                <a:cs typeface="Arial"/>
              </a:rPr>
              <a:t>our</a:t>
            </a:r>
            <a:r>
              <a:rPr lang="en-US" sz="1800" dirty="0">
                <a:latin typeface="+mn-lt"/>
                <a:cs typeface="Arial"/>
              </a:rPr>
              <a:t> and </a:t>
            </a:r>
            <a:r>
              <a:rPr lang="en-US" sz="1800" b="1" dirty="0">
                <a:latin typeface="+mn-lt"/>
                <a:cs typeface="Arial"/>
              </a:rPr>
              <a:t>we</a:t>
            </a:r>
            <a:r>
              <a:rPr lang="en-US" sz="1800" dirty="0">
                <a:latin typeface="+mn-lt"/>
                <a:cs typeface="Arial"/>
              </a:rPr>
              <a:t> to give your personal perspective on the topic</a:t>
            </a:r>
            <a:endParaRPr lang="en-AU" sz="1800" dirty="0">
              <a:effectLst/>
              <a:latin typeface="+mn-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S</a:t>
            </a:r>
            <a:r>
              <a:rPr lang="en-AU" sz="1800" b="1" dirty="0">
                <a:effectLst/>
                <a:latin typeface="+mn-lt"/>
                <a:ea typeface="Calibri" panose="020F0502020204030204" pitchFamily="34" charset="0"/>
                <a:cs typeface="Arial"/>
              </a:rPr>
              <a:t>econd-person pronouns to directly address the audience</a:t>
            </a:r>
            <a:r>
              <a:rPr lang="en-AU" sz="1800" dirty="0">
                <a:effectLst/>
                <a:latin typeface="+mn-lt"/>
                <a:ea typeface="Calibri" panose="020F0502020204030204" pitchFamily="34" charset="0"/>
                <a:cs typeface="Arial"/>
              </a:rPr>
              <a:t> – </a:t>
            </a:r>
            <a:r>
              <a:rPr lang="en-US" sz="1800" dirty="0">
                <a:latin typeface="+mn-lt"/>
                <a:cs typeface="Arial"/>
              </a:rPr>
              <a:t>using pronouns such as </a:t>
            </a:r>
            <a:r>
              <a:rPr lang="en-US" sz="1800" b="1" dirty="0">
                <a:latin typeface="+mn-lt"/>
                <a:cs typeface="Arial"/>
              </a:rPr>
              <a:t>you</a:t>
            </a:r>
            <a:r>
              <a:rPr lang="en-US" sz="1800" dirty="0">
                <a:latin typeface="+mn-lt"/>
                <a:cs typeface="Arial"/>
              </a:rPr>
              <a:t>, </a:t>
            </a:r>
            <a:r>
              <a:rPr lang="en-US" sz="1800" b="1" dirty="0">
                <a:latin typeface="+mn-lt"/>
                <a:cs typeface="Arial"/>
              </a:rPr>
              <a:t>your</a:t>
            </a:r>
            <a:r>
              <a:rPr lang="en-US" sz="1800" dirty="0">
                <a:latin typeface="+mn-lt"/>
                <a:cs typeface="Arial"/>
              </a:rPr>
              <a:t> or </a:t>
            </a:r>
            <a:r>
              <a:rPr lang="en-US" sz="1800" b="1" dirty="0">
                <a:latin typeface="+mn-lt"/>
                <a:cs typeface="Arial"/>
              </a:rPr>
              <a:t>yours</a:t>
            </a:r>
            <a:r>
              <a:rPr lang="en-US" sz="1800" dirty="0">
                <a:latin typeface="+mn-lt"/>
                <a:cs typeface="Arial"/>
              </a:rPr>
              <a:t> to directly address your intended audience</a:t>
            </a:r>
            <a:endParaRPr lang="en-AU" sz="1800" dirty="0">
              <a:latin typeface="+mn-lt"/>
              <a:cs typeface="Arial"/>
            </a:endParaRPr>
          </a:p>
          <a:p>
            <a:pPr marL="285750" indent="-285750">
              <a:buFont typeface="Arial" panose="020B0604020202020204" pitchFamily="34" charset="0"/>
              <a:buChar char="•"/>
            </a:pPr>
            <a:r>
              <a:rPr lang="en-AU" sz="1800" b="1" dirty="0">
                <a:effectLst/>
                <a:latin typeface="+mn-lt"/>
                <a:ea typeface="Calibri" panose="020F0502020204030204" pitchFamily="34" charset="0"/>
                <a:cs typeface="Arial"/>
              </a:rPr>
              <a:t>Anecdote</a:t>
            </a:r>
            <a:r>
              <a:rPr lang="en-AU" sz="1800" dirty="0">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AU" sz="1800" dirty="0">
                <a:latin typeface="+mn-lt"/>
                <a:cs typeface="Arial"/>
              </a:rPr>
              <a:t>a short, amusing or interesting story about a real person or event</a:t>
            </a:r>
          </a:p>
          <a:p>
            <a:pPr marL="285750" indent="-285750">
              <a:buFont typeface="Arial" panose="020B0604020202020204" pitchFamily="34" charset="0"/>
              <a:buChar char="•"/>
            </a:pPr>
            <a:r>
              <a:rPr lang="en-AU" sz="1800" b="1" dirty="0">
                <a:latin typeface="+mn-lt"/>
                <a:ea typeface="Calibri" panose="020F0502020204030204" pitchFamily="34" charset="0"/>
                <a:cs typeface="Arial"/>
              </a:rPr>
              <a:t>Sequencing words</a:t>
            </a:r>
            <a:r>
              <a:rPr lang="en-AU" sz="1800" dirty="0">
                <a:latin typeface="+mn-lt"/>
                <a:ea typeface="Calibri" panose="020F0502020204030204" pitchFamily="34" charset="0"/>
                <a:cs typeface="Arial"/>
              </a:rPr>
              <a:t> – </a:t>
            </a:r>
            <a:r>
              <a:rPr lang="en-US" sz="1800" dirty="0">
                <a:latin typeface="+mn-lt"/>
                <a:cs typeface="Arial"/>
              </a:rPr>
              <a:t>words such as </a:t>
            </a:r>
            <a:r>
              <a:rPr lang="en-US" sz="1800" b="1" dirty="0">
                <a:latin typeface="+mn-lt"/>
                <a:cs typeface="Arial"/>
              </a:rPr>
              <a:t>first</a:t>
            </a:r>
            <a:r>
              <a:rPr lang="en-US" sz="1800" dirty="0">
                <a:latin typeface="+mn-lt"/>
                <a:cs typeface="Arial"/>
              </a:rPr>
              <a:t>, </a:t>
            </a:r>
            <a:r>
              <a:rPr lang="en-US" sz="1800" b="1" dirty="0">
                <a:latin typeface="+mn-lt"/>
                <a:cs typeface="Arial"/>
              </a:rPr>
              <a:t>then</a:t>
            </a:r>
            <a:r>
              <a:rPr lang="en-US" sz="1800" dirty="0">
                <a:latin typeface="+mn-lt"/>
                <a:cs typeface="Arial"/>
              </a:rPr>
              <a:t>, </a:t>
            </a:r>
            <a:r>
              <a:rPr lang="en-US" sz="1800" b="1" dirty="0">
                <a:latin typeface="+mn-lt"/>
                <a:cs typeface="Arial"/>
              </a:rPr>
              <a:t>next</a:t>
            </a:r>
            <a:r>
              <a:rPr lang="en-US" sz="1800" dirty="0">
                <a:latin typeface="+mn-lt"/>
                <a:cs typeface="Arial"/>
              </a:rPr>
              <a:t> or </a:t>
            </a:r>
            <a:r>
              <a:rPr lang="en-US" sz="1800" b="1" dirty="0">
                <a:latin typeface="+mn-lt"/>
                <a:cs typeface="Arial"/>
              </a:rPr>
              <a:t>finally</a:t>
            </a:r>
            <a:r>
              <a:rPr lang="en-US" sz="1800" dirty="0">
                <a:latin typeface="+mn-lt"/>
                <a:cs typeface="Arial"/>
              </a:rPr>
              <a:t> that help the audience understand the order of the events that are happening in a story</a:t>
            </a:r>
            <a:endParaRPr lang="en-AU" sz="1800" dirty="0">
              <a:latin typeface="+mn-lt"/>
              <a:cs typeface="Arial"/>
            </a:endParaRPr>
          </a:p>
        </p:txBody>
      </p:sp>
      <p:sp>
        <p:nvSpPr>
          <p:cNvPr id="4" name="Slide Number Placeholder 3">
            <a:extLst>
              <a:ext uri="{FF2B5EF4-FFF2-40B4-BE49-F238E27FC236}">
                <a16:creationId xmlns:a16="http://schemas.microsoft.com/office/drawing/2014/main" id="{3D6AADE9-C937-9EEE-C443-7C9AD47197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15</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8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42F5-AD67-90F3-F822-022B5883642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Revision of discursive features (2)</a:t>
            </a:r>
            <a:endParaRPr lang="en-AU" dirty="0"/>
          </a:p>
        </p:txBody>
      </p:sp>
      <p:sp>
        <p:nvSpPr>
          <p:cNvPr id="3" name="Content Placeholder 2">
            <a:extLst>
              <a:ext uri="{FF2B5EF4-FFF2-40B4-BE49-F238E27FC236}">
                <a16:creationId xmlns:a16="http://schemas.microsoft.com/office/drawing/2014/main" id="{7CAA5F60-A964-2A0C-8C0D-0DB735ED4AF0}"/>
              </a:ext>
            </a:extLst>
          </p:cNvPr>
          <p:cNvSpPr>
            <a:spLocks noGrp="1"/>
          </p:cNvSpPr>
          <p:nvPr>
            <p:ph type="body" sz="quarter" idx="18"/>
          </p:nvPr>
        </p:nvSpPr>
        <p:spPr/>
        <p:txBody>
          <a:bodyPr vert="horz" lIns="0" tIns="0" rIns="0" bIns="0" rtlCol="0" anchor="t">
            <a:noAutofit/>
          </a:bodyPr>
          <a:lstStyle/>
          <a:p>
            <a:r>
              <a:rPr lang="en-US" dirty="0"/>
              <a:t>Key definitions</a:t>
            </a:r>
            <a:endParaRPr lang="en-AU" dirty="0"/>
          </a:p>
        </p:txBody>
      </p:sp>
      <p:sp>
        <p:nvSpPr>
          <p:cNvPr id="5" name="Text Placeholder 4">
            <a:extLst>
              <a:ext uri="{FF2B5EF4-FFF2-40B4-BE49-F238E27FC236}">
                <a16:creationId xmlns:a16="http://schemas.microsoft.com/office/drawing/2014/main" id="{934A0D9C-03E0-4413-54C0-57DD66CFFB09}"/>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b="1" dirty="0">
                <a:latin typeface="+mn-lt"/>
                <a:ea typeface="Calibri" panose="020F0502020204030204" pitchFamily="34" charset="0"/>
                <a:cs typeface="Arial"/>
              </a:rPr>
              <a:t>Temporal connectives</a:t>
            </a:r>
            <a:r>
              <a:rPr lang="en-AU" sz="1800" dirty="0">
                <a:latin typeface="+mn-lt"/>
                <a:ea typeface="Calibri" panose="020F0502020204030204" pitchFamily="34" charset="0"/>
                <a:cs typeface="Arial"/>
              </a:rPr>
              <a:t> – words </a:t>
            </a:r>
            <a:r>
              <a:rPr lang="en-US" sz="1800" dirty="0">
                <a:latin typeface="+mn-lt"/>
                <a:cs typeface="Arial" panose="020B0604020202020204" pitchFamily="34" charset="0"/>
              </a:rPr>
              <a:t>such as </a:t>
            </a:r>
            <a:r>
              <a:rPr lang="en-US" sz="1800" b="1" dirty="0">
                <a:latin typeface="+mn-lt"/>
                <a:cs typeface="Arial" panose="020B0604020202020204" pitchFamily="34" charset="0"/>
              </a:rPr>
              <a:t>first</a:t>
            </a:r>
            <a:r>
              <a:rPr lang="en-US" sz="1800" dirty="0">
                <a:latin typeface="+mn-lt"/>
                <a:cs typeface="Arial" panose="020B0604020202020204" pitchFamily="34" charset="0"/>
              </a:rPr>
              <a:t>, </a:t>
            </a:r>
            <a:r>
              <a:rPr lang="en-US" sz="1800" b="1" dirty="0">
                <a:latin typeface="+mn-lt"/>
                <a:cs typeface="Arial" panose="020B0604020202020204" pitchFamily="34" charset="0"/>
              </a:rPr>
              <a:t>then</a:t>
            </a:r>
            <a:r>
              <a:rPr lang="en-US" sz="1800" dirty="0">
                <a:latin typeface="+mn-lt"/>
                <a:cs typeface="Arial" panose="020B0604020202020204" pitchFamily="34" charset="0"/>
              </a:rPr>
              <a:t>, </a:t>
            </a:r>
            <a:r>
              <a:rPr lang="en-US" sz="1800" b="1" dirty="0">
                <a:latin typeface="+mn-lt"/>
                <a:cs typeface="Arial" panose="020B0604020202020204" pitchFamily="34" charset="0"/>
              </a:rPr>
              <a:t>next</a:t>
            </a:r>
            <a:r>
              <a:rPr lang="en-US" sz="1800" dirty="0">
                <a:latin typeface="+mn-lt"/>
                <a:cs typeface="Arial" panose="020B0604020202020204" pitchFamily="34" charset="0"/>
              </a:rPr>
              <a:t> or </a:t>
            </a:r>
            <a:r>
              <a:rPr lang="en-US" sz="1800" b="1" dirty="0">
                <a:latin typeface="+mn-lt"/>
                <a:cs typeface="Arial" panose="020B0604020202020204" pitchFamily="34" charset="0"/>
              </a:rPr>
              <a:t>finally</a:t>
            </a:r>
            <a:r>
              <a:rPr lang="en-US" sz="1800" dirty="0">
                <a:latin typeface="+mn-lt"/>
                <a:cs typeface="Arial" panose="020B0604020202020204" pitchFamily="34" charset="0"/>
              </a:rPr>
              <a:t> that help the audience understand the order of the events that are happening in a story</a:t>
            </a:r>
            <a:endParaRPr lang="en-AU" sz="1800" b="1" dirty="0">
              <a:latin typeface="+mn-lt"/>
              <a:ea typeface="Calibri" panose="020F0502020204030204" pitchFamily="34" charset="0"/>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Causal connectives </a:t>
            </a:r>
            <a:r>
              <a:rPr lang="en-AU" sz="1800" dirty="0">
                <a:latin typeface="+mn-lt"/>
                <a:ea typeface="Calibri" panose="020F0502020204030204" pitchFamily="34" charset="0"/>
                <a:cs typeface="Arial"/>
              </a:rPr>
              <a:t>– </a:t>
            </a:r>
            <a:r>
              <a:rPr lang="en-US" sz="1800" dirty="0">
                <a:latin typeface="+mn-lt"/>
                <a:cs typeface="Arial"/>
              </a:rPr>
              <a:t>words such as </a:t>
            </a:r>
            <a:r>
              <a:rPr lang="en-US" sz="1800" b="1" dirty="0">
                <a:latin typeface="+mn-lt"/>
                <a:cs typeface="Arial"/>
              </a:rPr>
              <a:t>however</a:t>
            </a:r>
            <a:r>
              <a:rPr lang="en-US" sz="1800" dirty="0">
                <a:latin typeface="+mn-lt"/>
                <a:cs typeface="Arial"/>
              </a:rPr>
              <a:t>, </a:t>
            </a:r>
            <a:r>
              <a:rPr lang="en-US" sz="1800" b="1" dirty="0">
                <a:latin typeface="+mn-lt"/>
                <a:cs typeface="Arial"/>
              </a:rPr>
              <a:t>so</a:t>
            </a:r>
            <a:r>
              <a:rPr lang="en-US" sz="1800" dirty="0">
                <a:latin typeface="+mn-lt"/>
                <a:cs typeface="Arial"/>
              </a:rPr>
              <a:t> and </a:t>
            </a:r>
            <a:r>
              <a:rPr lang="en-US" sz="1800" b="1" dirty="0">
                <a:latin typeface="+mn-lt"/>
                <a:cs typeface="Arial"/>
              </a:rPr>
              <a:t>because</a:t>
            </a:r>
            <a:r>
              <a:rPr lang="en-US" sz="1800" dirty="0">
                <a:latin typeface="+mn-lt"/>
                <a:cs typeface="Arial"/>
              </a:rPr>
              <a:t> that connect ideas between clauses, sentences or paragraphs</a:t>
            </a:r>
            <a:endParaRPr lang="en-AU" sz="1800" dirty="0">
              <a:effectLst/>
              <a:latin typeface="+mn-lt"/>
              <a:ea typeface="Calibri" panose="020F0502020204030204" pitchFamily="34" charset="0"/>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P</a:t>
            </a:r>
            <a:r>
              <a:rPr lang="en-AU" sz="1800" b="1" dirty="0">
                <a:effectLst/>
                <a:latin typeface="+mn-lt"/>
                <a:ea typeface="Calibri" panose="020F0502020204030204" pitchFamily="34" charset="0"/>
                <a:cs typeface="Arial"/>
              </a:rPr>
              <a:t>recise vocabulary</a:t>
            </a:r>
            <a:r>
              <a:rPr lang="en-AU" sz="1800" b="1" kern="1200" dirty="0">
                <a:solidFill>
                  <a:srgbClr val="22272B"/>
                </a:solidFill>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US" sz="1800" dirty="0">
                <a:latin typeface="+mn-lt"/>
                <a:cs typeface="Arial"/>
              </a:rPr>
              <a:t>use the most specific and relevant words to clearly and succinctly convey an idea or point of view</a:t>
            </a:r>
            <a:endParaRPr lang="en-AU" sz="1800" dirty="0">
              <a:latin typeface="+mn-lt"/>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R</a:t>
            </a:r>
            <a:r>
              <a:rPr lang="en-AU" sz="1800" b="1" dirty="0">
                <a:effectLst/>
                <a:latin typeface="+mn-lt"/>
                <a:ea typeface="Calibri" panose="020F0502020204030204" pitchFamily="34" charset="0"/>
                <a:cs typeface="Arial"/>
              </a:rPr>
              <a:t>hetorical questions</a:t>
            </a:r>
            <a:r>
              <a:rPr lang="en-AU" sz="1800" b="1" kern="1200" dirty="0">
                <a:solidFill>
                  <a:srgbClr val="22272B"/>
                </a:solidFill>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US" sz="1800" dirty="0">
                <a:latin typeface="+mn-lt"/>
                <a:cs typeface="Arial"/>
              </a:rPr>
              <a:t>questions that don’t require an answer that are used to provoke thought, make a point or create a dramatic effect for the audience</a:t>
            </a:r>
            <a:endParaRPr lang="en-AU" sz="1800" dirty="0">
              <a:latin typeface="+mn-lt"/>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Conversational tone </a:t>
            </a:r>
            <a:r>
              <a:rPr lang="en-AU" sz="1800" dirty="0">
                <a:latin typeface="+mn-lt"/>
                <a:ea typeface="Calibri" panose="020F0502020204030204" pitchFamily="34" charset="0"/>
                <a:cs typeface="Arial"/>
              </a:rPr>
              <a:t>– </a:t>
            </a:r>
            <a:r>
              <a:rPr lang="en-US" sz="1800" dirty="0">
                <a:latin typeface="+mn-lt"/>
                <a:cs typeface="Arial"/>
              </a:rPr>
              <a:t>a casual and informal tone of writing that uses short sentences and contractions to ‘sound’ like you’re talking to a friend</a:t>
            </a:r>
          </a:p>
        </p:txBody>
      </p:sp>
      <p:sp>
        <p:nvSpPr>
          <p:cNvPr id="4" name="Slide Number Placeholder 3">
            <a:extLst>
              <a:ext uri="{FF2B5EF4-FFF2-40B4-BE49-F238E27FC236}">
                <a16:creationId xmlns:a16="http://schemas.microsoft.com/office/drawing/2014/main" id="{3D6AADE9-C937-9EEE-C443-7C9AD47197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6742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5D12A-C117-F854-B1DA-C9ABAC5699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F74EDD5-BE9B-C962-A011-64FF5BF7733E}"/>
              </a:ext>
            </a:extLst>
          </p:cNvPr>
          <p:cNvSpPr>
            <a:spLocks noGrp="1"/>
          </p:cNvSpPr>
          <p:nvPr>
            <p:ph type="ctrTitle"/>
          </p:nvPr>
        </p:nvSpPr>
        <p:spPr>
          <a:xfrm>
            <a:off x="539999" y="2850568"/>
            <a:ext cx="6255979" cy="2033997"/>
          </a:xfrm>
        </p:spPr>
        <p:txBody>
          <a:bodyPr/>
          <a:lstStyle/>
          <a:p>
            <a:r>
              <a:rPr lang="en-AU" dirty="0">
                <a:latin typeface="+mj-lt"/>
              </a:rPr>
              <a:t>Phase </a:t>
            </a:r>
            <a:r>
              <a:rPr lang="en-AU" dirty="0"/>
              <a:t>2</a:t>
            </a:r>
            <a:r>
              <a:rPr lang="en-AU" dirty="0">
                <a:latin typeface="+mj-lt"/>
              </a:rPr>
              <a:t>, sequence 6a – initial exploration of </a:t>
            </a:r>
            <a:r>
              <a:rPr lang="en-AU" dirty="0"/>
              <a:t>Core text 1 – ‘Dear Kath’ by Trent Dalton</a:t>
            </a:r>
            <a:endParaRPr lang="en-AU" dirty="0">
              <a:latin typeface="+mj-lt"/>
            </a:endParaRPr>
          </a:p>
        </p:txBody>
      </p:sp>
      <p:pic>
        <p:nvPicPr>
          <p:cNvPr id="5" name="Picture Placeholder 4">
            <a:extLst>
              <a:ext uri="{FF2B5EF4-FFF2-40B4-BE49-F238E27FC236}">
                <a16:creationId xmlns:a16="http://schemas.microsoft.com/office/drawing/2014/main" id="{4A17CCB3-60DE-CDD5-40CB-682B4C746209}"/>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prstGeom prst="rect">
            <a:avLst/>
          </a:prstGeom>
        </p:spPr>
      </p:pic>
      <p:sp>
        <p:nvSpPr>
          <p:cNvPr id="9" name="Text Placeholder 5">
            <a:extLst>
              <a:ext uri="{FF2B5EF4-FFF2-40B4-BE49-F238E27FC236}">
                <a16:creationId xmlns:a16="http://schemas.microsoft.com/office/drawing/2014/main" id="{63100EC6-64D6-7C91-8527-DA6440CB5808}"/>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156761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AD92-A3DB-F679-0A33-4C2CD375A5F4}"/>
              </a:ext>
            </a:extLst>
          </p:cNvPr>
          <p:cNvSpPr>
            <a:spLocks noGrp="1"/>
          </p:cNvSpPr>
          <p:nvPr>
            <p:ph type="ctrTitle"/>
          </p:nvPr>
        </p:nvSpPr>
        <p:spPr>
          <a:xfrm>
            <a:off x="540000" y="3214441"/>
            <a:ext cx="8959600" cy="800681"/>
          </a:xfrm>
        </p:spPr>
        <p:txBody>
          <a:bodyPr/>
          <a:lstStyle/>
          <a:p>
            <a:r>
              <a:rPr lang="en-AU" dirty="0"/>
              <a:t>Introducing: Trent Dalton’s text ‘Dear Kath’</a:t>
            </a:r>
            <a:br>
              <a:rPr lang="en-AU" dirty="0"/>
            </a:br>
            <a:br>
              <a:rPr lang="en-AU" dirty="0"/>
            </a:br>
            <a:r>
              <a:rPr lang="en-AU" dirty="0"/>
              <a:t> </a:t>
            </a:r>
          </a:p>
        </p:txBody>
      </p:sp>
      <p:sp>
        <p:nvSpPr>
          <p:cNvPr id="3" name="Text Placeholder 3">
            <a:extLst>
              <a:ext uri="{FF2B5EF4-FFF2-40B4-BE49-F238E27FC236}">
                <a16:creationId xmlns:a16="http://schemas.microsoft.com/office/drawing/2014/main" id="{80E8CCF1-E11A-F2A4-DB25-A45AAF81FF2B}"/>
              </a:ext>
            </a:extLst>
          </p:cNvPr>
          <p:cNvSpPr txBox="1">
            <a:spLocks/>
          </p:cNvSpPr>
          <p:nvPr/>
        </p:nvSpPr>
        <p:spPr>
          <a:xfrm>
            <a:off x="540000" y="4925698"/>
            <a:ext cx="6255975" cy="360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Building contextual understanding of Core text 1</a:t>
            </a:r>
          </a:p>
        </p:txBody>
      </p:sp>
    </p:spTree>
    <p:extLst>
      <p:ext uri="{BB962C8B-B14F-4D97-AF65-F5344CB8AC3E}">
        <p14:creationId xmlns:p14="http://schemas.microsoft.com/office/powerpoint/2010/main" val="37599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18261-45E3-D734-4B6F-6BDF609E84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502CBB-56C1-B074-0DB5-2BB61F23CBD6}"/>
              </a:ext>
            </a:extLst>
          </p:cNvPr>
          <p:cNvSpPr>
            <a:spLocks noGrp="1"/>
          </p:cNvSpPr>
          <p:nvPr>
            <p:ph type="title"/>
          </p:nvPr>
        </p:nvSpPr>
        <p:spPr/>
        <p:txBody>
          <a:bodyPr/>
          <a:lstStyle/>
          <a:p>
            <a:r>
              <a:rPr lang="en-AU" dirty="0"/>
              <a:t>Who is Trent Dalton?</a:t>
            </a:r>
          </a:p>
        </p:txBody>
      </p:sp>
      <p:sp>
        <p:nvSpPr>
          <p:cNvPr id="9" name="Text Placeholder 8">
            <a:extLst>
              <a:ext uri="{FF2B5EF4-FFF2-40B4-BE49-F238E27FC236}">
                <a16:creationId xmlns:a16="http://schemas.microsoft.com/office/drawing/2014/main" id="{1F785EE9-7989-0055-93F3-F424751B89FD}"/>
              </a:ext>
            </a:extLst>
          </p:cNvPr>
          <p:cNvSpPr>
            <a:spLocks noGrp="1"/>
          </p:cNvSpPr>
          <p:nvPr>
            <p:ph type="body" sz="quarter" idx="18"/>
          </p:nvPr>
        </p:nvSpPr>
        <p:spPr/>
        <p:txBody>
          <a:bodyPr/>
          <a:lstStyle/>
          <a:p>
            <a:r>
              <a:rPr lang="en-AU" dirty="0"/>
              <a:t>Author context</a:t>
            </a:r>
          </a:p>
        </p:txBody>
      </p:sp>
      <p:sp>
        <p:nvSpPr>
          <p:cNvPr id="4" name="Text Placeholder 3">
            <a:extLst>
              <a:ext uri="{FF2B5EF4-FFF2-40B4-BE49-F238E27FC236}">
                <a16:creationId xmlns:a16="http://schemas.microsoft.com/office/drawing/2014/main" id="{8D5A73C3-39AF-B3F9-2886-8C441F3498C9}"/>
              </a:ext>
            </a:extLst>
          </p:cNvPr>
          <p:cNvSpPr>
            <a:spLocks noGrp="1"/>
          </p:cNvSpPr>
          <p:nvPr>
            <p:ph sz="quarter" idx="19"/>
          </p:nvPr>
        </p:nvSpPr>
        <p:spPr>
          <a:xfrm>
            <a:off x="359999" y="1562471"/>
            <a:ext cx="5542597" cy="4814518"/>
          </a:xfrm>
        </p:spPr>
        <p:txBody>
          <a:bodyPr/>
          <a:lstStyle/>
          <a:p>
            <a:r>
              <a:rPr lang="en-AU" dirty="0"/>
              <a:t>Trent Dalton is a Brisbane-based Australian journalist and author. He has written numerous works of fiction and non-fiction, including </a:t>
            </a:r>
            <a:r>
              <a:rPr lang="en-AU" i="1" dirty="0"/>
              <a:t>Boy Swallows Universe</a:t>
            </a:r>
            <a:r>
              <a:rPr lang="en-AU" dirty="0"/>
              <a:t> and </a:t>
            </a:r>
            <a:r>
              <a:rPr lang="en-AU" i="1" dirty="0"/>
              <a:t>Lola in the Mirror. </a:t>
            </a:r>
            <a:endParaRPr lang="en-AU" dirty="0"/>
          </a:p>
          <a:p>
            <a:r>
              <a:rPr lang="en-AU" dirty="0"/>
              <a:t>Dalton is an observer of the world around him. He draws on both his own experience and those he encounters in his literary works.</a:t>
            </a:r>
          </a:p>
          <a:p>
            <a:endParaRPr lang="en-AU" dirty="0"/>
          </a:p>
          <a:p>
            <a:endParaRPr lang="en-AU" dirty="0"/>
          </a:p>
        </p:txBody>
      </p:sp>
      <p:pic>
        <p:nvPicPr>
          <p:cNvPr id="14" name="Picture Placeholder 13">
            <a:extLst>
              <a:ext uri="{FF2B5EF4-FFF2-40B4-BE49-F238E27FC236}">
                <a16:creationId xmlns:a16="http://schemas.microsoft.com/office/drawing/2014/main" id="{B3AF5674-23B4-1BD0-5472-1BF913227639}"/>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7020" r="7020" b="10684"/>
          <a:stretch>
            <a:fillRect/>
          </a:stretch>
        </p:blipFill>
        <p:spPr>
          <a:xfrm>
            <a:off x="6324599" y="1562470"/>
            <a:ext cx="5507038" cy="4300150"/>
          </a:xfrm>
        </p:spPr>
      </p:pic>
      <p:sp>
        <p:nvSpPr>
          <p:cNvPr id="15" name="TextBox 14">
            <a:extLst>
              <a:ext uri="{FF2B5EF4-FFF2-40B4-BE49-F238E27FC236}">
                <a16:creationId xmlns:a16="http://schemas.microsoft.com/office/drawing/2014/main" id="{452793D0-3E69-4F1E-4B00-A92C2DF29CEC}"/>
              </a:ext>
              <a:ext uri="{C183D7F6-B498-43B3-948B-1728B52AA6E4}">
                <adec:decorative xmlns:adec="http://schemas.microsoft.com/office/drawing/2017/decorative" val="1"/>
              </a:ext>
            </a:extLst>
          </p:cNvPr>
          <p:cNvSpPr txBox="1"/>
          <p:nvPr/>
        </p:nvSpPr>
        <p:spPr>
          <a:xfrm>
            <a:off x="6837680" y="5921804"/>
            <a:ext cx="5006317" cy="455185"/>
          </a:xfrm>
          <a:prstGeom prst="rect">
            <a:avLst/>
          </a:prstGeom>
          <a:noFill/>
        </p:spPr>
        <p:txBody>
          <a:bodyPr wrap="square" lIns="0" tIns="0" rIns="0" bIns="0" rtlCol="0">
            <a:noAutofit/>
          </a:bodyPr>
          <a:lstStyle/>
          <a:p>
            <a:pPr algn="r"/>
            <a:r>
              <a:rPr lang="en-AU" sz="1050" dirty="0"/>
              <a:t>Trent Dalton photograph from </a:t>
            </a:r>
            <a:r>
              <a:rPr lang="it-IT" sz="1050" dirty="0">
                <a:hlinkClick r:id="rId4"/>
              </a:rPr>
              <a:t>TRENT DALTON   - HarperCollins Australia :HarperCollins Australia</a:t>
            </a:r>
            <a:endParaRPr lang="en-AU" sz="1050" dirty="0"/>
          </a:p>
        </p:txBody>
      </p:sp>
      <p:sp>
        <p:nvSpPr>
          <p:cNvPr id="2" name="Slide Number Placeholder 1">
            <a:extLst>
              <a:ext uri="{FF2B5EF4-FFF2-40B4-BE49-F238E27FC236}">
                <a16:creationId xmlns:a16="http://schemas.microsoft.com/office/drawing/2014/main" id="{046BF396-4F1C-DB68-B104-3F561A815A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1574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16FB-3ED4-5877-94A5-3D097A2C8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00465-7FBC-DD0D-CCB7-E7F006F19F38}"/>
              </a:ext>
            </a:extLst>
          </p:cNvPr>
          <p:cNvSpPr>
            <a:spLocks noGrp="1"/>
          </p:cNvSpPr>
          <p:nvPr>
            <p:ph type="ctrTitle"/>
          </p:nvPr>
        </p:nvSpPr>
        <p:spPr/>
        <p:txBody>
          <a:bodyPr/>
          <a:lstStyle/>
          <a:p>
            <a:r>
              <a:rPr lang="en-AU" dirty="0"/>
              <a:t>Phase 2 – Trent Dalton – In conversation and discursive writing</a:t>
            </a:r>
            <a:endParaRPr lang="en-US" dirty="0"/>
          </a:p>
        </p:txBody>
      </p:sp>
      <p:sp>
        <p:nvSpPr>
          <p:cNvPr id="3" name="Text Placeholder 2">
            <a:extLst>
              <a:ext uri="{FF2B5EF4-FFF2-40B4-BE49-F238E27FC236}">
                <a16:creationId xmlns:a16="http://schemas.microsoft.com/office/drawing/2014/main" id="{A5982F1A-FA05-4C9D-CC93-0E0D9A32AB7A}"/>
              </a:ext>
            </a:extLst>
          </p:cNvPr>
          <p:cNvSpPr>
            <a:spLocks noGrp="1"/>
          </p:cNvSpPr>
          <p:nvPr>
            <p:ph type="body" sz="quarter" idx="10"/>
          </p:nvPr>
        </p:nvSpPr>
        <p:spPr/>
        <p:txBody>
          <a:bodyPr/>
          <a:lstStyle/>
          <a:p>
            <a:r>
              <a:rPr lang="en-AU" dirty="0">
                <a:solidFill>
                  <a:srgbClr val="CBEDFD"/>
                </a:solidFill>
              </a:rPr>
              <a:t>Stage 6 Standard – 11.1</a:t>
            </a:r>
          </a:p>
        </p:txBody>
      </p:sp>
      <p:sp>
        <p:nvSpPr>
          <p:cNvPr id="7" name="Text Placeholder 6">
            <a:extLst>
              <a:ext uri="{FF2B5EF4-FFF2-40B4-BE49-F238E27FC236}">
                <a16:creationId xmlns:a16="http://schemas.microsoft.com/office/drawing/2014/main" id="{3C7CE07B-16D6-1536-4899-D5A0984A4209}"/>
              </a:ext>
            </a:extLst>
          </p:cNvPr>
          <p:cNvSpPr>
            <a:spLocks noGrp="1"/>
          </p:cNvSpPr>
          <p:nvPr>
            <p:ph type="body" sz="quarter" idx="16"/>
          </p:nvPr>
        </p:nvSpPr>
        <p:spPr>
          <a:xfrm>
            <a:off x="540001" y="5131528"/>
            <a:ext cx="5982720" cy="360000"/>
          </a:xfrm>
        </p:spPr>
        <p:txBody>
          <a:bodyPr/>
          <a:lstStyle/>
          <a:p>
            <a:r>
              <a:rPr lang="en-AU" dirty="0">
                <a:solidFill>
                  <a:srgbClr val="FFFFFF"/>
                </a:solidFill>
              </a:rPr>
              <a:t>‘Reading to write: Transition to English Standard’ – Year 11, Term 1</a:t>
            </a:r>
          </a:p>
          <a:p>
            <a:endParaRPr lang="en-US" dirty="0"/>
          </a:p>
        </p:txBody>
      </p:sp>
      <p:pic>
        <p:nvPicPr>
          <p:cNvPr id="12" name="Picture Placeholder 4">
            <a:extLst>
              <a:ext uri="{FF2B5EF4-FFF2-40B4-BE49-F238E27FC236}">
                <a16:creationId xmlns:a16="http://schemas.microsoft.com/office/drawing/2014/main" id="{9FEDC36A-2669-00CC-9405-DC04E671D7F5}"/>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94" b="94"/>
          <a:stretch/>
        </p:blipFill>
        <p:spPr>
          <a:prstGeom prst="rect">
            <a:avLst/>
          </a:prstGeom>
        </p:spPr>
      </p:pic>
      <p:sp>
        <p:nvSpPr>
          <p:cNvPr id="11" name="Text Placeholder 5">
            <a:extLst>
              <a:ext uri="{FF2B5EF4-FFF2-40B4-BE49-F238E27FC236}">
                <a16:creationId xmlns:a16="http://schemas.microsoft.com/office/drawing/2014/main" id="{1EB6F0DA-5900-456D-B9B1-85A90F19F9A4}"/>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190823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1220B-379B-283E-63FD-591DD7F482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051AD8-601E-F523-DEF9-9EDE7500CE65}"/>
              </a:ext>
            </a:extLst>
          </p:cNvPr>
          <p:cNvSpPr>
            <a:spLocks noGrp="1"/>
          </p:cNvSpPr>
          <p:nvPr>
            <p:ph type="title"/>
          </p:nvPr>
        </p:nvSpPr>
        <p:spPr/>
        <p:txBody>
          <a:bodyPr/>
          <a:lstStyle/>
          <a:p>
            <a:r>
              <a:rPr lang="en-AU" i="1" dirty="0"/>
              <a:t>Love Stories </a:t>
            </a:r>
            <a:r>
              <a:rPr lang="en-AU" dirty="0"/>
              <a:t>and ‘Dear Kath’</a:t>
            </a:r>
          </a:p>
        </p:txBody>
      </p:sp>
      <p:sp>
        <p:nvSpPr>
          <p:cNvPr id="11" name="Text Placeholder 10">
            <a:extLst>
              <a:ext uri="{FF2B5EF4-FFF2-40B4-BE49-F238E27FC236}">
                <a16:creationId xmlns:a16="http://schemas.microsoft.com/office/drawing/2014/main" id="{2A58E373-9FDA-1C4F-10FE-96D96047B521}"/>
              </a:ext>
            </a:extLst>
          </p:cNvPr>
          <p:cNvSpPr>
            <a:spLocks noGrp="1"/>
          </p:cNvSpPr>
          <p:nvPr>
            <p:ph type="body" sz="quarter" idx="18"/>
          </p:nvPr>
        </p:nvSpPr>
        <p:spPr/>
        <p:txBody>
          <a:bodyPr/>
          <a:lstStyle/>
          <a:p>
            <a:r>
              <a:rPr lang="en-AU" dirty="0"/>
              <a:t>Building contextual understanding</a:t>
            </a:r>
          </a:p>
        </p:txBody>
      </p:sp>
      <p:sp>
        <p:nvSpPr>
          <p:cNvPr id="13" name="Text Placeholder 3">
            <a:extLst>
              <a:ext uri="{FF2B5EF4-FFF2-40B4-BE49-F238E27FC236}">
                <a16:creationId xmlns:a16="http://schemas.microsoft.com/office/drawing/2014/main" id="{960E472C-99F6-2524-9E8D-FD306FBF596A}"/>
              </a:ext>
            </a:extLst>
          </p:cNvPr>
          <p:cNvSpPr txBox="1">
            <a:spLocks/>
          </p:cNvSpPr>
          <p:nvPr/>
        </p:nvSpPr>
        <p:spPr>
          <a:xfrm>
            <a:off x="359999" y="1562471"/>
            <a:ext cx="6162721" cy="48145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Trent Dalton recorded and compiled the </a:t>
            </a:r>
            <a:r>
              <a:rPr lang="en-AU" i="1" dirty="0"/>
              <a:t>Love Stories </a:t>
            </a:r>
            <a:r>
              <a:rPr lang="en-AU" dirty="0"/>
              <a:t>collection whilst sitting on the streets of Brisbane during the period of the Covid pandemic. He invited passers-by to tell him a love story, which he typed on the Olivetti typewriter he speaks of in the first ‘Dear Kath’ letter.</a:t>
            </a:r>
          </a:p>
          <a:p>
            <a:r>
              <a:rPr lang="en-AU" dirty="0"/>
              <a:t>Dalton wanted to remind people of the power of love and connection during a time that was very bleak and isolating for many people. The first ‘Dear Kath’ letter opens the collection and establishes its purpose. </a:t>
            </a:r>
          </a:p>
        </p:txBody>
      </p:sp>
      <p:pic>
        <p:nvPicPr>
          <p:cNvPr id="14" name="Picture 13">
            <a:extLst>
              <a:ext uri="{FF2B5EF4-FFF2-40B4-BE49-F238E27FC236}">
                <a16:creationId xmlns:a16="http://schemas.microsoft.com/office/drawing/2014/main" id="{A354C797-7997-3F04-1493-F4C15B264A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32795" y="826475"/>
            <a:ext cx="3514725" cy="4826888"/>
          </a:xfrm>
          <a:prstGeom prst="rect">
            <a:avLst/>
          </a:prstGeom>
        </p:spPr>
      </p:pic>
      <p:sp>
        <p:nvSpPr>
          <p:cNvPr id="16" name="TextBox 15">
            <a:extLst>
              <a:ext uri="{FF2B5EF4-FFF2-40B4-BE49-F238E27FC236}">
                <a16:creationId xmlns:a16="http://schemas.microsoft.com/office/drawing/2014/main" id="{578D4911-9FCE-8298-563E-9784247A513A}"/>
              </a:ext>
              <a:ext uri="{C183D7F6-B498-43B3-948B-1728B52AA6E4}">
                <adec:decorative xmlns:adec="http://schemas.microsoft.com/office/drawing/2017/decorative" val="1"/>
              </a:ext>
            </a:extLst>
          </p:cNvPr>
          <p:cNvSpPr txBox="1"/>
          <p:nvPr/>
        </p:nvSpPr>
        <p:spPr>
          <a:xfrm>
            <a:off x="6614160" y="5787020"/>
            <a:ext cx="4733360" cy="415498"/>
          </a:xfrm>
          <a:prstGeom prst="rect">
            <a:avLst/>
          </a:prstGeom>
          <a:noFill/>
        </p:spPr>
        <p:txBody>
          <a:bodyPr wrap="square" rIns="0">
            <a:spAutoFit/>
          </a:bodyPr>
          <a:lstStyle/>
          <a:p>
            <a:pPr algn="r"/>
            <a:r>
              <a:rPr lang="en-AU" sz="1050" i="1" dirty="0"/>
              <a:t>Love Stories </a:t>
            </a:r>
            <a:r>
              <a:rPr lang="en-AU" sz="1050" dirty="0"/>
              <a:t>cover </a:t>
            </a:r>
            <a:endParaRPr lang="it-IT" sz="1050" dirty="0">
              <a:hlinkClick r:id="rId4"/>
            </a:endParaRPr>
          </a:p>
          <a:p>
            <a:pPr algn="r"/>
            <a:r>
              <a:rPr lang="it-IT" sz="1050" dirty="0">
                <a:hlinkClick r:id="rId4"/>
              </a:rPr>
              <a:t>TRENT DALTON   - HarperCollins Australia :HarperCollins Australia</a:t>
            </a:r>
            <a:endParaRPr lang="en-AU" sz="1050" dirty="0"/>
          </a:p>
        </p:txBody>
      </p:sp>
      <p:sp>
        <p:nvSpPr>
          <p:cNvPr id="2" name="Slide Number Placeholder 1">
            <a:extLst>
              <a:ext uri="{FF2B5EF4-FFF2-40B4-BE49-F238E27FC236}">
                <a16:creationId xmlns:a16="http://schemas.microsoft.com/office/drawing/2014/main" id="{F4FCFBDC-3395-5410-CFEE-733AFC77D1F6}"/>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29093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9568-CF60-366D-BF65-05DAFDFEA8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72BA5D-D6E0-4244-0D60-B0046286292E}"/>
              </a:ext>
            </a:extLst>
          </p:cNvPr>
          <p:cNvSpPr>
            <a:spLocks noGrp="1"/>
          </p:cNvSpPr>
          <p:nvPr>
            <p:ph type="ctrTitle"/>
          </p:nvPr>
        </p:nvSpPr>
        <p:spPr/>
        <p:txBody>
          <a:bodyPr/>
          <a:lstStyle/>
          <a:p>
            <a:r>
              <a:rPr lang="en-AU" dirty="0"/>
              <a:t>In conversation with writers – podcast </a:t>
            </a:r>
            <a:r>
              <a:rPr lang="en-AU" dirty="0">
                <a:solidFill>
                  <a:schemeClr val="accent1"/>
                </a:solidFill>
              </a:rPr>
              <a:t>(2)</a:t>
            </a:r>
          </a:p>
        </p:txBody>
      </p:sp>
      <p:sp>
        <p:nvSpPr>
          <p:cNvPr id="2" name="Text Placeholder 1">
            <a:extLst>
              <a:ext uri="{FF2B5EF4-FFF2-40B4-BE49-F238E27FC236}">
                <a16:creationId xmlns:a16="http://schemas.microsoft.com/office/drawing/2014/main" id="{BA2E3A27-8148-A574-F73F-00D1E96F11FF}"/>
              </a:ext>
            </a:extLst>
          </p:cNvPr>
          <p:cNvSpPr>
            <a:spLocks noGrp="1"/>
          </p:cNvSpPr>
          <p:nvPr>
            <p:ph type="body" sz="quarter" idx="10"/>
          </p:nvPr>
        </p:nvSpPr>
        <p:spPr/>
        <p:txBody>
          <a:bodyPr/>
          <a:lstStyle/>
          <a:p>
            <a:r>
              <a:rPr lang="en-AU" dirty="0"/>
              <a:t>Dalton – Part 2 – ‘On listening'</a:t>
            </a:r>
            <a:endParaRPr lang="en-US" dirty="0"/>
          </a:p>
        </p:txBody>
      </p:sp>
      <p:sp>
        <p:nvSpPr>
          <p:cNvPr id="4" name="Text Placeholder 3">
            <a:extLst>
              <a:ext uri="{FF2B5EF4-FFF2-40B4-BE49-F238E27FC236}">
                <a16:creationId xmlns:a16="http://schemas.microsoft.com/office/drawing/2014/main" id="{9888CD66-F073-5B2C-945B-E4A3CACF4A1A}"/>
              </a:ext>
            </a:extLst>
          </p:cNvPr>
          <p:cNvSpPr>
            <a:spLocks noGrp="1"/>
          </p:cNvSpPr>
          <p:nvPr>
            <p:ph type="body" sz="quarter" idx="14"/>
          </p:nvPr>
        </p:nvSpPr>
        <p:spPr/>
        <p:txBody>
          <a:bodyPr/>
          <a:lstStyle/>
          <a:p>
            <a:r>
              <a:rPr lang="en-AU" dirty="0">
                <a:latin typeface="+mj-lt"/>
              </a:rPr>
              <a:t>Reading to write: Transition to English Standard</a:t>
            </a:r>
          </a:p>
          <a:p>
            <a:endParaRPr lang="en-AU" dirty="0"/>
          </a:p>
        </p:txBody>
      </p:sp>
      <p:pic>
        <p:nvPicPr>
          <p:cNvPr id="11" name="Picture Placeholder 9">
            <a:extLst>
              <a:ext uri="{FF2B5EF4-FFF2-40B4-BE49-F238E27FC236}">
                <a16:creationId xmlns:a16="http://schemas.microsoft.com/office/drawing/2014/main" id="{6730F1F8-8D16-6FA7-8B64-F30CD2563A9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p:pic>
      <p:sp>
        <p:nvSpPr>
          <p:cNvPr id="12" name="Text Placeholder 5">
            <a:extLst>
              <a:ext uri="{FF2B5EF4-FFF2-40B4-BE49-F238E27FC236}">
                <a16:creationId xmlns:a16="http://schemas.microsoft.com/office/drawing/2014/main" id="{014F7CF9-1196-EDBF-262F-3CE87531F965}"/>
              </a:ext>
              <a:ext uri="{C183D7F6-B498-43B3-948B-1728B52AA6E4}">
                <adec:decorative xmlns:adec="http://schemas.microsoft.com/office/drawing/2017/decorative" val="1"/>
              </a:ext>
            </a:extLst>
          </p:cNvPr>
          <p:cNvSpPr txBox="1">
            <a:spLocks/>
          </p:cNvSpPr>
          <p:nvPr/>
        </p:nvSpPr>
        <p:spPr>
          <a:xfrm>
            <a:off x="9113520" y="6348091"/>
            <a:ext cx="292282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a:t>
            </a:r>
            <a:r>
              <a:rPr lang="en-AU" sz="1100" dirty="0">
                <a:solidFill>
                  <a:schemeClr val="tx1"/>
                </a:solidFill>
              </a:rPr>
              <a:t> 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117652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B772-F48A-33C3-C660-4C298B8CBC7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FCCF9-1DAC-B853-CDC6-C6F7FEBFF5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
        <p:nvSpPr>
          <p:cNvPr id="5" name="Title 4">
            <a:extLst>
              <a:ext uri="{FF2B5EF4-FFF2-40B4-BE49-F238E27FC236}">
                <a16:creationId xmlns:a16="http://schemas.microsoft.com/office/drawing/2014/main" id="{0DF11CFF-76B3-6C07-10F8-720C92A71A6F}"/>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6A74B2E2-F6C6-AF2D-A017-4FE1B50DBF7B}"/>
              </a:ext>
            </a:extLst>
          </p:cNvPr>
          <p:cNvSpPr txBox="1"/>
          <p:nvPr/>
        </p:nvSpPr>
        <p:spPr>
          <a:xfrm>
            <a:off x="359998" y="1968974"/>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a:solidFill>
                  <a:schemeClr val="accent1"/>
                </a:solidFill>
                <a:latin typeface="+mj-lt"/>
                <a:cs typeface="Arial" panose="020B0604020202020204" pitchFamily="34" charset="0"/>
              </a:rPr>
              <a:t>We are learning to</a:t>
            </a:r>
            <a:r>
              <a:rPr lang="en-AU" sz="2000" b="1">
                <a:solidFill>
                  <a:schemeClr val="accent1"/>
                </a:solidFill>
                <a:latin typeface="+mj-lt"/>
                <a:ea typeface="+mn-lt"/>
                <a:cs typeface="Arial" panose="020B0604020202020204" pitchFamily="34" charset="0"/>
              </a:rPr>
              <a:t>:</a:t>
            </a:r>
          </a:p>
          <a:p>
            <a:pPr marL="342900" indent="-342900">
              <a:lnSpc>
                <a:spcPct val="150000"/>
              </a:lnSpc>
              <a:buFont typeface="Arial"/>
              <a:buChar char="•"/>
            </a:pPr>
            <a:r>
              <a:rPr lang="en-AU" sz="2000">
                <a:ea typeface="+mn-lt"/>
                <a:cs typeface="Arial" panose="020B0604020202020204" pitchFamily="34" charset="0"/>
              </a:rPr>
              <a:t>understand the importance of vulnerability and storytelling in creating deep human connections</a:t>
            </a:r>
          </a:p>
          <a:p>
            <a:pPr marL="342900" indent="-342900">
              <a:lnSpc>
                <a:spcPct val="150000"/>
              </a:lnSpc>
              <a:buFont typeface="Arial"/>
              <a:buChar char="•"/>
            </a:pPr>
            <a:r>
              <a:rPr lang="en-AU" sz="2000">
                <a:ea typeface="+mn-lt"/>
                <a:cs typeface="Arial" panose="020B0604020202020204" pitchFamily="34" charset="0"/>
              </a:rPr>
              <a:t>develop skills in active listening and note-taking to support comprehension and analysis of spoken texts.</a:t>
            </a:r>
          </a:p>
          <a:p>
            <a:pPr>
              <a:lnSpc>
                <a:spcPct val="150000"/>
              </a:lnSpc>
            </a:pPr>
            <a:endParaRPr lang="en-AU" sz="2000">
              <a:ea typeface="+mn-lt"/>
              <a:cs typeface="Arial" panose="020B0604020202020204" pitchFamily="34" charset="0"/>
            </a:endParaRPr>
          </a:p>
          <a:p>
            <a:pPr>
              <a:lnSpc>
                <a:spcPct val="150000"/>
              </a:lnSpc>
            </a:pPr>
            <a:r>
              <a:rPr lang="en-AU" sz="2000" b="1">
                <a:solidFill>
                  <a:schemeClr val="accent1"/>
                </a:solidFill>
                <a:latin typeface="+mj-lt"/>
                <a:cs typeface="Arial" panose="020B0604020202020204" pitchFamily="34" charset="0"/>
              </a:rPr>
              <a:t>We can:</a:t>
            </a:r>
            <a:endParaRPr lang="en-US" sz="2000">
              <a:solidFill>
                <a:schemeClr val="accent1"/>
              </a:solidFill>
              <a:latin typeface="+mj-lt"/>
              <a:cs typeface="Arial" panose="020B0604020202020204" pitchFamily="34" charset="0"/>
            </a:endParaRPr>
          </a:p>
          <a:p>
            <a:pPr marL="342900" indent="-342900">
              <a:lnSpc>
                <a:spcPct val="150000"/>
              </a:lnSpc>
              <a:buFont typeface="Arial"/>
              <a:buChar char="•"/>
            </a:pPr>
            <a:r>
              <a:rPr lang="en-AU" sz="2000">
                <a:latin typeface="Arial"/>
                <a:cs typeface="Arial"/>
              </a:rPr>
              <a:t>[classroom teacher to insert sample success criteria]</a:t>
            </a:r>
          </a:p>
          <a:p>
            <a:pPr marL="342900" indent="-342900">
              <a:lnSpc>
                <a:spcPct val="150000"/>
              </a:lnSpc>
              <a:buFont typeface="Arial"/>
              <a:buChar char="•"/>
            </a:pPr>
            <a:r>
              <a:rPr lang="en-AU" sz="2000">
                <a:latin typeface="Arial"/>
                <a:cs typeface="Arial"/>
              </a:rPr>
              <a:t>[classroom teacher to insert sample success criteria]</a:t>
            </a:r>
          </a:p>
          <a:p>
            <a:pPr marL="342900" indent="-342900">
              <a:lnSpc>
                <a:spcPct val="150000"/>
              </a:lnSpc>
              <a:buFont typeface="Arial"/>
              <a:buChar char="•"/>
            </a:pPr>
            <a:r>
              <a:rPr lang="en-AU" sz="2000">
                <a:latin typeface="Arial"/>
                <a:cs typeface="Arial"/>
              </a:rPr>
              <a:t>[classroom teacher to insert sample success criteria].</a:t>
            </a:r>
            <a:endParaRPr lang="en-US" sz="2000">
              <a:latin typeface="Arial"/>
              <a:cs typeface="Arial"/>
            </a:endParaRPr>
          </a:p>
          <a:p>
            <a:pPr marL="342900" indent="-342900">
              <a:lnSpc>
                <a:spcPct val="150000"/>
              </a:lnSpc>
              <a:buFont typeface="Arial"/>
              <a:buChar char="•"/>
            </a:pPr>
            <a:endParaRPr lang="en-US" sz="2000">
              <a:latin typeface="Arial"/>
              <a:cs typeface="Arial"/>
            </a:endParaRPr>
          </a:p>
        </p:txBody>
      </p:sp>
    </p:spTree>
    <p:extLst>
      <p:ext uri="{BB962C8B-B14F-4D97-AF65-F5344CB8AC3E}">
        <p14:creationId xmlns:p14="http://schemas.microsoft.com/office/powerpoint/2010/main" val="235029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001C-3A1D-7CC7-DD2C-CB99EE74C7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BA5F15-1552-083A-3465-7CBA2CD1B058}"/>
              </a:ext>
            </a:extLst>
          </p:cNvPr>
          <p:cNvSpPr>
            <a:spLocks noGrp="1"/>
          </p:cNvSpPr>
          <p:nvPr>
            <p:ph type="title"/>
          </p:nvPr>
        </p:nvSpPr>
        <p:spPr/>
        <p:txBody>
          <a:bodyPr/>
          <a:lstStyle/>
          <a:p>
            <a:r>
              <a:rPr lang="en-AU" dirty="0"/>
              <a:t>Dalton on the gift of the typewriter</a:t>
            </a:r>
          </a:p>
        </p:txBody>
      </p:sp>
      <p:sp>
        <p:nvSpPr>
          <p:cNvPr id="4" name="Text Placeholder 3">
            <a:extLst>
              <a:ext uri="{FF2B5EF4-FFF2-40B4-BE49-F238E27FC236}">
                <a16:creationId xmlns:a16="http://schemas.microsoft.com/office/drawing/2014/main" id="{EA699A72-008F-26D2-3635-6DE06858E9EF}"/>
              </a:ext>
            </a:extLst>
          </p:cNvPr>
          <p:cNvSpPr>
            <a:spLocks noGrp="1"/>
          </p:cNvSpPr>
          <p:nvPr>
            <p:ph type="body" sz="quarter" idx="18"/>
          </p:nvPr>
        </p:nvSpPr>
        <p:spPr/>
        <p:txBody>
          <a:bodyPr/>
          <a:lstStyle/>
          <a:p>
            <a:r>
              <a:rPr lang="en-AU" dirty="0"/>
              <a:t>Listening activity</a:t>
            </a:r>
          </a:p>
        </p:txBody>
      </p:sp>
      <p:sp>
        <p:nvSpPr>
          <p:cNvPr id="12" name="Text Placeholder 4">
            <a:extLst>
              <a:ext uri="{FF2B5EF4-FFF2-40B4-BE49-F238E27FC236}">
                <a16:creationId xmlns:a16="http://schemas.microsoft.com/office/drawing/2014/main" id="{6C0F743C-A881-770E-E03C-B3A387041869}"/>
              </a:ext>
            </a:extLst>
          </p:cNvPr>
          <p:cNvSpPr>
            <a:spLocks noGrp="1"/>
          </p:cNvSpPr>
          <p:nvPr>
            <p:ph type="body" sz="quarter" idx="17"/>
          </p:nvPr>
        </p:nvSpPr>
        <p:spPr>
          <a:xfrm>
            <a:off x="360000" y="1887118"/>
            <a:ext cx="5908717" cy="4224114"/>
          </a:xfrm>
        </p:spPr>
        <p:txBody>
          <a:bodyPr vert="horz" lIns="0" tIns="0" rIns="0" bIns="0" rtlCol="0" anchor="t">
            <a:noAutofit/>
          </a:bodyPr>
          <a:lstStyle/>
          <a:p>
            <a:pPr marL="457200" indent="-457200">
              <a:buFont typeface="+mj-lt"/>
              <a:buAutoNum type="arabicPeriod"/>
            </a:pPr>
            <a:r>
              <a:rPr lang="en-AU" sz="1800" dirty="0"/>
              <a:t>Read the questions, highlighting key words and phrases to listen for. </a:t>
            </a:r>
          </a:p>
          <a:p>
            <a:pPr marL="457200" indent="-457200">
              <a:buFont typeface="+mj-lt"/>
              <a:buAutoNum type="arabicPeriod"/>
            </a:pPr>
            <a:r>
              <a:rPr lang="en-AU" sz="1800" dirty="0"/>
              <a:t>Listen to the podcast extract.</a:t>
            </a:r>
          </a:p>
          <a:p>
            <a:pPr marL="457200" indent="-457200">
              <a:buFont typeface="+mj-lt"/>
              <a:buAutoNum type="arabicPeriod"/>
            </a:pPr>
            <a:r>
              <a:rPr lang="en-AU" sz="1800" dirty="0"/>
              <a:t>Listen to the podcast extract a second time. Take notes in your English book to support you in answering your question.</a:t>
            </a:r>
          </a:p>
          <a:p>
            <a:pPr marL="457200" indent="-457200">
              <a:buFont typeface="+mj-lt"/>
              <a:buAutoNum type="arabicPeriod"/>
            </a:pPr>
            <a:r>
              <a:rPr lang="en-AU" sz="1800" dirty="0"/>
              <a:t>Complete the questions in </a:t>
            </a:r>
            <a:r>
              <a:rPr lang="en-AU" sz="1800" b="1" dirty="0"/>
              <a:t>Phase 3b, activity 9 – Dalton’s take on the importance of vulnerability. </a:t>
            </a:r>
          </a:p>
          <a:p>
            <a:endParaRPr lang="en-AU" sz="1800" dirty="0"/>
          </a:p>
        </p:txBody>
      </p:sp>
      <p:pic>
        <p:nvPicPr>
          <p:cNvPr id="13" name="Picture 4">
            <a:extLst>
              <a:ext uri="{FF2B5EF4-FFF2-40B4-BE49-F238E27FC236}">
                <a16:creationId xmlns:a16="http://schemas.microsoft.com/office/drawing/2014/main" id="{F68D0BC3-1115-8789-E38E-2C8D78D013D4}"/>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5199" y="2117199"/>
            <a:ext cx="5366573" cy="318720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92BD6C-74C1-C611-9F5A-8FA5486EF1A9}"/>
              </a:ext>
            </a:extLst>
          </p:cNvPr>
          <p:cNvSpPr txBox="1"/>
          <p:nvPr/>
        </p:nvSpPr>
        <p:spPr>
          <a:xfrm>
            <a:off x="7983679" y="2496409"/>
            <a:ext cx="2753998" cy="1893339"/>
          </a:xfrm>
          <a:prstGeom prst="rect">
            <a:avLst/>
          </a:prstGeom>
          <a:noFill/>
        </p:spPr>
        <p:txBody>
          <a:bodyPr wrap="square">
            <a:spAutoFit/>
          </a:bodyPr>
          <a:lstStyle/>
          <a:p>
            <a:pPr>
              <a:lnSpc>
                <a:spcPct val="150000"/>
              </a:lnSpc>
              <a:spcAft>
                <a:spcPts val="1200"/>
              </a:spcAft>
            </a:pPr>
            <a:r>
              <a:rPr lang="en-AU" sz="1600" dirty="0"/>
              <a:t>Listen to the podcast – </a:t>
            </a:r>
            <a:br>
              <a:rPr lang="en-AU" sz="1600" dirty="0"/>
            </a:br>
            <a:r>
              <a:rPr lang="en-AU" sz="1600" dirty="0"/>
              <a:t>In conversation with writers – </a:t>
            </a:r>
            <a:r>
              <a:rPr lang="en-AU" sz="1600" dirty="0">
                <a:hlinkClick r:id="rId4" tooltip="https://players.brightcove.net/6197335233001/default_default/index.html?videoid=6370449270112"/>
              </a:rPr>
              <a:t>In conversation with writers – Dalton – Part 2 – On listening </a:t>
            </a:r>
            <a:r>
              <a:rPr lang="en-AU" sz="1600" dirty="0">
                <a:hlinkClick r:id="rId4"/>
              </a:rPr>
              <a:t>(6:36-14:25)</a:t>
            </a:r>
            <a:endParaRPr lang="en-AU" sz="1600" dirty="0"/>
          </a:p>
        </p:txBody>
      </p:sp>
      <p:cxnSp>
        <p:nvCxnSpPr>
          <p:cNvPr id="15" name="Straight Connector 14">
            <a:extLst>
              <a:ext uri="{FF2B5EF4-FFF2-40B4-BE49-F238E27FC236}">
                <a16:creationId xmlns:a16="http://schemas.microsoft.com/office/drawing/2014/main" id="{73FFDEF2-0C79-FD82-86A4-6B923CFE3740}"/>
              </a:ext>
              <a:ext uri="{C183D7F6-B498-43B3-948B-1728B52AA6E4}">
                <adec:decorative xmlns:adec="http://schemas.microsoft.com/office/drawing/2017/decorative" val="1"/>
              </a:ext>
            </a:extLst>
          </p:cNvPr>
          <p:cNvCxnSpPr>
            <a:cxnSpLocks/>
          </p:cNvCxnSpPr>
          <p:nvPr/>
        </p:nvCxnSpPr>
        <p:spPr>
          <a:xfrm>
            <a:off x="6492237" y="1887118"/>
            <a:ext cx="0" cy="409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E4E4E45-199A-E103-E4CC-E093CBD760E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8864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00000"/>
              </a:lnSpc>
            </a:pPr>
            <a:r>
              <a:rPr lang="en-AU" sz="1100" dirty="0">
                <a:hlinkClick r:id="rId6"/>
              </a:rPr>
              <a:t>English Standard 11–12 Syllabus </a:t>
            </a:r>
            <a:r>
              <a:rPr lang="en-AU" sz="1100" dirty="0"/>
              <a:t>© NSW Education Standards Authority (NESA) for and on behalf of the Crown in right of the State of New South Wales, 2024.</a:t>
            </a:r>
          </a:p>
          <a:p>
            <a:r>
              <a:rPr lang="en-AU" sz="1100" dirty="0"/>
              <a:t>Australian Curriculum, Assessment and Reporting Authority (ACARA) (2020), Literacy: About the general capability, </a:t>
            </a:r>
            <a:r>
              <a:rPr lang="en-AU" sz="1100" dirty="0">
                <a:hlinkClick r:id="rId7" tooltip="https://www.australiancurriculum.edu.au/downloads/general-capabilities#accordion-afa194f119-item-6336db4ee7"/>
              </a:rPr>
              <a:t>General capabilities | V9 Australian Curriculum</a:t>
            </a:r>
            <a:r>
              <a:rPr lang="en-AU" sz="1100" dirty="0"/>
              <a:t>, ACARA website, accessed 23 July 2025.</a:t>
            </a:r>
          </a:p>
          <a:p>
            <a:pPr>
              <a:lnSpc>
                <a:spcPct val="100000"/>
              </a:lnSpc>
            </a:pPr>
            <a:r>
              <a:rPr lang="en-AU" sz="1100" dirty="0"/>
              <a:t>Australian Education Research Organisation (AERO) (2024a) </a:t>
            </a:r>
            <a:r>
              <a:rPr lang="en-AU" sz="1100" dirty="0">
                <a:hlinkClick r:id="rId8"/>
              </a:rPr>
              <a:t>Explain learning objectives</a:t>
            </a:r>
            <a:r>
              <a:rPr lang="en-AU" sz="1100" dirty="0"/>
              <a:t>, AERO website, accessed 19 May 2025.</a:t>
            </a:r>
          </a:p>
          <a:p>
            <a:pPr>
              <a:lnSpc>
                <a:spcPct val="100000"/>
              </a:lnSpc>
            </a:pPr>
            <a:r>
              <a:rPr lang="en-AU" sz="1100" dirty="0"/>
              <a:t>Australian Education Research Organisation (AERO) (2024b) </a:t>
            </a:r>
            <a:r>
              <a:rPr lang="en-AU" sz="1100" dirty="0">
                <a:hlinkClick r:id="rId9"/>
              </a:rPr>
              <a:t>Why explicit instruction works</a:t>
            </a:r>
            <a:r>
              <a:rPr lang="en-AU" sz="1100" dirty="0"/>
              <a:t>, AERO website, accessed 19 May 2025.</a:t>
            </a:r>
          </a:p>
          <a:p>
            <a:pPr>
              <a:lnSpc>
                <a:spcPct val="100000"/>
              </a:lnSpc>
            </a:pPr>
            <a:r>
              <a:rPr lang="en-AU" sz="1100" dirty="0"/>
              <a:t>Australian Institute for Teaching and School Leadership Limited (AITSL) (n.d.) </a:t>
            </a:r>
            <a:r>
              <a:rPr lang="en-AU" sz="1100" dirty="0">
                <a:hlinkClick r:id="rId10"/>
              </a:rPr>
              <a:t>Learning intentions and success criteria [PDF 251KB],</a:t>
            </a:r>
            <a:r>
              <a:rPr lang="en-AU" sz="1100" dirty="0"/>
              <a:t> AITSL, accessed 02 May 2025.</a:t>
            </a:r>
          </a:p>
          <a:p>
            <a:pPr>
              <a:spcAft>
                <a:spcPts val="600"/>
              </a:spcAft>
            </a:pPr>
            <a:r>
              <a:rPr lang="en-AU" sz="1100" dirty="0"/>
              <a:t>Black P and Wiliam D (2018) ‘</a:t>
            </a:r>
            <a:r>
              <a:rPr lang="en-AU" sz="1100" dirty="0">
                <a:hlinkClick r:id="rId11"/>
              </a:rPr>
              <a:t>Classroom assessment and pedagogy</a:t>
            </a:r>
            <a:r>
              <a:rPr lang="en-AU" sz="1100" dirty="0"/>
              <a:t>’, Assessment in Education Principles Policy and Practice, 25(1):1–25.</a:t>
            </a:r>
          </a:p>
          <a:p>
            <a:pPr>
              <a:spcAft>
                <a:spcPts val="600"/>
              </a:spcAft>
            </a:pPr>
            <a:r>
              <a:rPr lang="en-AU" sz="1100" dirty="0">
                <a:latin typeface="Arial" panose="020B0604020202020204" pitchFamily="34" charset="0"/>
                <a:ea typeface="+mn-lt"/>
                <a:cs typeface="Arial" panose="020B0604020202020204" pitchFamily="34" charset="0"/>
              </a:rPr>
              <a:t>British Council (26 May 2023) ‘</a:t>
            </a:r>
            <a:r>
              <a:rPr lang="en-AU" sz="1100" dirty="0">
                <a:latin typeface="Arial" panose="020B0604020202020204" pitchFamily="34" charset="0"/>
                <a:ea typeface="+mn-lt"/>
                <a:cs typeface="Arial" panose="020B0604020202020204" pitchFamily="34" charset="0"/>
                <a:hlinkClick r:id="rId12"/>
              </a:rPr>
              <a:t>How to tell an anecdote in English’ [video], </a:t>
            </a:r>
            <a:r>
              <a:rPr lang="en-AU" sz="1100" i="1" dirty="0">
                <a:latin typeface="Arial" panose="020B0604020202020204" pitchFamily="34" charset="0"/>
                <a:ea typeface="+mn-lt"/>
                <a:cs typeface="Arial" panose="020B0604020202020204" pitchFamily="34" charset="0"/>
              </a:rPr>
              <a:t>British Council | </a:t>
            </a:r>
            <a:r>
              <a:rPr lang="en-AU" sz="1100" i="1" dirty="0" err="1">
                <a:latin typeface="Arial" panose="020B0604020202020204" pitchFamily="34" charset="0"/>
                <a:ea typeface="+mn-lt"/>
                <a:cs typeface="Arial" panose="020B0604020202020204" pitchFamily="34" charset="0"/>
              </a:rPr>
              <a:t>LearnEnglish</a:t>
            </a:r>
            <a:r>
              <a:rPr lang="en-AU" sz="1100" dirty="0">
                <a:latin typeface="Arial" panose="020B0604020202020204" pitchFamily="34" charset="0"/>
                <a:ea typeface="+mn-lt"/>
                <a:cs typeface="Arial" panose="020B0604020202020204" pitchFamily="34" charset="0"/>
              </a:rPr>
              <a:t>, YouTube, accessed 2 June 2025. </a:t>
            </a:r>
          </a:p>
          <a:p>
            <a:pPr>
              <a:lnSpc>
                <a:spcPct val="100000"/>
              </a:lnSpc>
            </a:pPr>
            <a:endParaRPr lang="en-AU" sz="1100" dirty="0"/>
          </a:p>
        </p:txBody>
      </p:sp>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(2)</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00000"/>
              </a:lnSpc>
              <a:spcAft>
                <a:spcPts val="600"/>
              </a:spcAft>
            </a:pPr>
            <a:r>
              <a:rPr lang="en-AU" sz="1100" dirty="0"/>
              <a:t>CESE (Centre for Education Statistics and Evaluation) (2024) the </a:t>
            </a:r>
            <a:r>
              <a:rPr lang="en-AU" sz="1100" dirty="0">
                <a:hlinkClick r:id="rId3"/>
              </a:rPr>
              <a:t>Explicit teaching – Driving learning and engagement</a:t>
            </a:r>
            <a:r>
              <a:rPr lang="en-AU" sz="1100" dirty="0"/>
              <a:t>, Centre for Education Statistics and Evaluation website, accessed 19 May 2025. </a:t>
            </a:r>
            <a:endParaRPr lang="en-AU" sz="1100" dirty="0">
              <a:latin typeface="Arial" panose="020B0604020202020204" pitchFamily="34" charset="0"/>
              <a:ea typeface="+mn-lt"/>
              <a:cs typeface="Arial" panose="020B0604020202020204" pitchFamily="34" charset="0"/>
            </a:endParaRPr>
          </a:p>
          <a:p>
            <a:pPr>
              <a:lnSpc>
                <a:spcPct val="100000"/>
              </a:lnSpc>
              <a:spcAft>
                <a:spcPts val="600"/>
              </a:spcAft>
            </a:pPr>
            <a:r>
              <a:rPr lang="en-AU" sz="1100" dirty="0"/>
              <a:t>Dalton T (2021) ‘Dear Kath’ </a:t>
            </a:r>
            <a:r>
              <a:rPr lang="en-AU" sz="1100" i="1" dirty="0"/>
              <a:t>Love Stories</a:t>
            </a:r>
            <a:r>
              <a:rPr lang="en-AU" sz="1100" dirty="0"/>
              <a:t>, </a:t>
            </a:r>
            <a:r>
              <a:rPr lang="en-AU" sz="1100" dirty="0" err="1"/>
              <a:t>HarperCollins</a:t>
            </a:r>
            <a:r>
              <a:rPr lang="en-AU" sz="1100" i="1" dirty="0" err="1"/>
              <a:t>Publishers</a:t>
            </a:r>
            <a:r>
              <a:rPr lang="en-AU" sz="1100" dirty="0"/>
              <a:t>, Sydney.</a:t>
            </a:r>
          </a:p>
          <a:p>
            <a:pPr>
              <a:lnSpc>
                <a:spcPct val="100000"/>
              </a:lnSpc>
              <a:spcAft>
                <a:spcPts val="600"/>
              </a:spcAft>
            </a:pPr>
            <a:r>
              <a:rPr lang="en-AU" sz="1100" dirty="0"/>
              <a:t>NSW Education Standards Authority (NESA) (n.d.) </a:t>
            </a:r>
            <a:r>
              <a:rPr lang="en-AU" sz="1100" dirty="0">
                <a:hlinkClick r:id="rId4"/>
              </a:rPr>
              <a:t>Collaborative curriculum planning</a:t>
            </a:r>
            <a:r>
              <a:rPr lang="en-AU" sz="1100" dirty="0"/>
              <a:t>, NESA website, accessed 19 May 2025.</a:t>
            </a:r>
          </a:p>
          <a:p>
            <a:pPr>
              <a:lnSpc>
                <a:spcPct val="100000"/>
              </a:lnSpc>
              <a:spcAft>
                <a:spcPts val="600"/>
              </a:spcAft>
            </a:pPr>
            <a:r>
              <a:rPr lang="en-AU" sz="1100" dirty="0"/>
              <a:t>–––</a:t>
            </a:r>
            <a:r>
              <a:rPr lang="en-AU" sz="1100" dirty="0">
                <a:latin typeface="Arial" panose="020B0604020202020204" pitchFamily="34" charset="0"/>
                <a:ea typeface="+mn-lt"/>
                <a:cs typeface="Arial" panose="020B0604020202020204" pitchFamily="34" charset="0"/>
              </a:rPr>
              <a:t> (2024) ‘</a:t>
            </a:r>
            <a:r>
              <a:rPr lang="en-AU" sz="1100" dirty="0">
                <a:latin typeface="Arial" panose="020B0604020202020204" pitchFamily="34" charset="0"/>
                <a:ea typeface="+mn-lt"/>
                <a:cs typeface="Arial" panose="020B0604020202020204" pitchFamily="34" charset="0"/>
                <a:hlinkClick r:id="rId5"/>
              </a:rPr>
              <a:t>Glossary</a:t>
            </a:r>
            <a:r>
              <a:rPr lang="en-AU" sz="1100" dirty="0">
                <a:latin typeface="Arial" panose="020B0604020202020204" pitchFamily="34" charset="0"/>
                <a:ea typeface="+mn-lt"/>
                <a:cs typeface="Arial" panose="020B0604020202020204" pitchFamily="34" charset="0"/>
              </a:rPr>
              <a:t>’, </a:t>
            </a:r>
            <a:r>
              <a:rPr lang="en-AU" sz="1100" i="1" dirty="0">
                <a:latin typeface="Arial" panose="020B0604020202020204" pitchFamily="34" charset="0"/>
                <a:ea typeface="+mn-lt"/>
                <a:cs typeface="Arial" panose="020B0604020202020204" pitchFamily="34" charset="0"/>
              </a:rPr>
              <a:t>Resources</a:t>
            </a:r>
            <a:r>
              <a:rPr lang="en-AU" sz="1100" dirty="0">
                <a:latin typeface="Arial" panose="020B0604020202020204" pitchFamily="34" charset="0"/>
                <a:ea typeface="+mn-lt"/>
                <a:cs typeface="Arial" panose="020B0604020202020204" pitchFamily="34" charset="0"/>
              </a:rPr>
              <a:t>, NESA website, accessed 19 May 2025.</a:t>
            </a:r>
            <a:endParaRPr lang="en-AU" sz="1100" dirty="0"/>
          </a:p>
          <a:p>
            <a:pPr>
              <a:lnSpc>
                <a:spcPct val="100000"/>
              </a:lnSpc>
              <a:spcAft>
                <a:spcPts val="600"/>
              </a:spcAft>
            </a:pPr>
            <a:r>
              <a:rPr lang="en-AU" sz="1100" dirty="0"/>
              <a:t>State of New South Wales (Department of Education) (2024.) </a:t>
            </a:r>
            <a:r>
              <a:rPr lang="en-AU" sz="1100" dirty="0">
                <a:hlinkClick r:id="rId6"/>
              </a:rPr>
              <a:t>Explicit teaching strategies</a:t>
            </a:r>
            <a:r>
              <a:rPr lang="en-AU" sz="1100" dirty="0"/>
              <a:t>, NSW Department of Education website, accessed 19 May 2025. </a:t>
            </a:r>
          </a:p>
          <a:p>
            <a:pPr>
              <a:lnSpc>
                <a:spcPct val="100000"/>
              </a:lnSpc>
              <a:spcAft>
                <a:spcPts val="600"/>
              </a:spcAft>
            </a:pPr>
            <a:r>
              <a:rPr lang="en-AU" sz="1100" dirty="0"/>
              <a:t>––– (n.d.) </a:t>
            </a:r>
            <a:r>
              <a:rPr lang="en-AU" sz="1100" dirty="0">
                <a:hlinkClick r:id="rId7"/>
              </a:rPr>
              <a:t>Digital Learning Selector</a:t>
            </a:r>
            <a:r>
              <a:rPr lang="en-AU" sz="1100" dirty="0"/>
              <a:t>, NSW Department of Education website, accessed 19 May 2025. </a:t>
            </a:r>
          </a:p>
          <a:p>
            <a:r>
              <a:rPr lang="en-AU" sz="1100" dirty="0"/>
              <a:t>Winkler M (May 2022) </a:t>
            </a:r>
            <a:r>
              <a:rPr lang="en-AU" sz="1100" dirty="0">
                <a:hlinkClick r:id="rId8"/>
              </a:rPr>
              <a:t>Love</a:t>
            </a:r>
            <a:r>
              <a:rPr lang="en-AU" sz="1100" dirty="0"/>
              <a:t>, [image], </a:t>
            </a:r>
            <a:r>
              <a:rPr lang="en-AU" sz="1100" dirty="0" err="1"/>
              <a:t>Unsplash</a:t>
            </a:r>
            <a:r>
              <a:rPr lang="en-AU" sz="1100" dirty="0"/>
              <a:t> website, accessed 5 May 2025. </a:t>
            </a:r>
          </a:p>
          <a:p>
            <a:endParaRPr lang="en-AU" sz="1100" dirty="0">
              <a:latin typeface="Arial" panose="020B0604020202020204" pitchFamily="34" charset="0"/>
              <a:ea typeface="+mn-lt"/>
              <a:cs typeface="Arial" panose="020B0604020202020204" pitchFamily="34" charset="0"/>
            </a:endParaRPr>
          </a:p>
          <a:p>
            <a:endParaRPr lang="en-AU" sz="1100" dirty="0">
              <a:latin typeface="Arial" panose="020B0604020202020204" pitchFamily="34" charset="0"/>
              <a:ea typeface="+mn-lt"/>
              <a:cs typeface="Arial" panose="020B0604020202020204" pitchFamily="34" charset="0"/>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44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9">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10">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11">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235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A41EB-DD02-0C59-3361-7C843DD6DE54}"/>
              </a:ext>
            </a:extLst>
          </p:cNvPr>
          <p:cNvSpPr>
            <a:spLocks noGrp="1"/>
          </p:cNvSpPr>
          <p:nvPr>
            <p:ph type="title"/>
          </p:nvPr>
        </p:nvSpPr>
        <p:spPr/>
        <p:txBody>
          <a:bodyPr/>
          <a:lstStyle/>
          <a:p>
            <a:r>
              <a:rPr lang="en-AU" dirty="0"/>
              <a:t>Licence agreement details</a:t>
            </a:r>
          </a:p>
        </p:txBody>
      </p:sp>
      <p:sp>
        <p:nvSpPr>
          <p:cNvPr id="4" name="Text Placeholder 3">
            <a:extLst>
              <a:ext uri="{FF2B5EF4-FFF2-40B4-BE49-F238E27FC236}">
                <a16:creationId xmlns:a16="http://schemas.microsoft.com/office/drawing/2014/main" id="{A8C2C71D-DDCE-DF55-ADF6-0DD0F9AF3274}"/>
              </a:ext>
            </a:extLst>
          </p:cNvPr>
          <p:cNvSpPr>
            <a:spLocks noGrp="1"/>
          </p:cNvSpPr>
          <p:nvPr>
            <p:ph type="body" sz="quarter" idx="18"/>
          </p:nvPr>
        </p:nvSpPr>
        <p:spPr/>
        <p:txBody>
          <a:bodyPr/>
          <a:lstStyle/>
          <a:p>
            <a:r>
              <a:rPr lang="en-AU" dirty="0"/>
              <a:t>Core text 1 – Dear Kath</a:t>
            </a:r>
          </a:p>
        </p:txBody>
      </p:sp>
      <p:sp>
        <p:nvSpPr>
          <p:cNvPr id="8" name="Text Placeholder 4">
            <a:extLst>
              <a:ext uri="{FF2B5EF4-FFF2-40B4-BE49-F238E27FC236}">
                <a16:creationId xmlns:a16="http://schemas.microsoft.com/office/drawing/2014/main" id="{E61E3EF7-2ECA-EF06-4D09-E068CD3127DF}"/>
              </a:ext>
            </a:extLst>
          </p:cNvPr>
          <p:cNvSpPr txBox="1">
            <a:spLocks/>
          </p:cNvSpPr>
          <p:nvPr/>
        </p:nvSpPr>
        <p:spPr>
          <a:xfrm>
            <a:off x="359999" y="1690165"/>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dirty="0"/>
              <a:t>Dalton, T (2021) ‘Dear Kath’ Love Stories, </a:t>
            </a:r>
            <a:r>
              <a:rPr lang="en-AU" dirty="0" err="1"/>
              <a:t>HarperCollins</a:t>
            </a:r>
            <a:r>
              <a:rPr lang="en-AU" i="1" dirty="0" err="1"/>
              <a:t>Publishers</a:t>
            </a:r>
            <a:r>
              <a:rPr lang="en-AU" dirty="0"/>
              <a:t>, Sydney. ISBN 9781460760932.</a:t>
            </a:r>
          </a:p>
          <a:p>
            <a:pPr>
              <a:spcBef>
                <a:spcPts val="1200"/>
              </a:spcBef>
              <a:spcAft>
                <a:spcPts val="600"/>
              </a:spcAft>
            </a:pPr>
            <a:r>
              <a:rPr lang="en-AU" dirty="0"/>
              <a:t>The use of this text has been made possible as permission has been granted by </a:t>
            </a:r>
            <a:r>
              <a:rPr lang="en-AU" dirty="0" err="1"/>
              <a:t>HarperCollins</a:t>
            </a:r>
            <a:r>
              <a:rPr lang="en-AU" i="1" dirty="0" err="1"/>
              <a:t>Publishers</a:t>
            </a:r>
            <a:r>
              <a:rPr lang="en-AU" dirty="0"/>
              <a:t> Australia Pty Ltd. Reproduced and made available for copying and communication by NSW Department of Education for its educational purposes with the permission of </a:t>
            </a:r>
            <a:r>
              <a:rPr lang="en-AU" dirty="0" err="1"/>
              <a:t>HarperCollins</a:t>
            </a:r>
            <a:r>
              <a:rPr lang="en-AU" i="1" dirty="0" err="1"/>
              <a:t>Publishers</a:t>
            </a:r>
            <a:r>
              <a:rPr lang="en-AU" dirty="0"/>
              <a:t>. The extract contained in this resource is licensed up until March 2029.  </a:t>
            </a:r>
          </a:p>
          <a:p>
            <a:endParaRPr lang="en-AU" dirty="0"/>
          </a:p>
        </p:txBody>
      </p:sp>
      <p:sp>
        <p:nvSpPr>
          <p:cNvPr id="2" name="Slide Number Placeholder 1">
            <a:extLst>
              <a:ext uri="{FF2B5EF4-FFF2-40B4-BE49-F238E27FC236}">
                <a16:creationId xmlns:a16="http://schemas.microsoft.com/office/drawing/2014/main" id="{F3BBF794-213E-259D-86C1-4C60C1623D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24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761A9-148F-5887-32E9-141672BEF055}"/>
              </a:ext>
            </a:extLst>
          </p:cNvPr>
          <p:cNvSpPr>
            <a:spLocks noGrp="1"/>
          </p:cNvSpPr>
          <p:nvPr>
            <p:ph type="title"/>
          </p:nvPr>
        </p:nvSpPr>
        <p:spPr/>
        <p:txBody>
          <a:bodyPr/>
          <a:lstStyle/>
          <a:p>
            <a:r>
              <a:rPr lang="en-AU" dirty="0"/>
              <a:t>Text complexity </a:t>
            </a:r>
          </a:p>
        </p:txBody>
      </p:sp>
      <p:sp>
        <p:nvSpPr>
          <p:cNvPr id="4" name="Text Placeholder 3">
            <a:extLst>
              <a:ext uri="{FF2B5EF4-FFF2-40B4-BE49-F238E27FC236}">
                <a16:creationId xmlns:a16="http://schemas.microsoft.com/office/drawing/2014/main" id="{95464586-7352-0FE3-E550-288461CE6566}"/>
              </a:ext>
            </a:extLst>
          </p:cNvPr>
          <p:cNvSpPr>
            <a:spLocks noGrp="1"/>
          </p:cNvSpPr>
          <p:nvPr>
            <p:ph type="body" sz="quarter" idx="18"/>
          </p:nvPr>
        </p:nvSpPr>
        <p:spPr/>
        <p:txBody>
          <a:bodyPr/>
          <a:lstStyle/>
          <a:p>
            <a:r>
              <a:rPr lang="en-AU" dirty="0"/>
              <a:t>Core text 1 – Dear Kath</a:t>
            </a:r>
          </a:p>
        </p:txBody>
      </p:sp>
      <p:sp>
        <p:nvSpPr>
          <p:cNvPr id="9" name="Text Placeholder 4">
            <a:extLst>
              <a:ext uri="{FF2B5EF4-FFF2-40B4-BE49-F238E27FC236}">
                <a16:creationId xmlns:a16="http://schemas.microsoft.com/office/drawing/2014/main" id="{3BEE8AC1-0372-25F7-5743-777AB02C6601}"/>
              </a:ext>
            </a:extLst>
          </p:cNvPr>
          <p:cNvSpPr>
            <a:spLocks noGrp="1"/>
          </p:cNvSpPr>
          <p:nvPr>
            <p:ph type="body" sz="quarter" idx="17"/>
          </p:nvPr>
        </p:nvSpPr>
        <p:spPr/>
        <p:txBody>
          <a:bodyPr/>
          <a:lstStyle/>
          <a:p>
            <a:r>
              <a:rPr lang="en-AU" dirty="0"/>
              <a:t>The text ‘Dear Kath’ helps meet the text requirements for English Standard 11–12 as it is an Australian text that is widely regarded as quality literature and explores a range of social, cultural and gender perspectives.</a:t>
            </a:r>
          </a:p>
          <a:p>
            <a:r>
              <a:rPr lang="en-AU" dirty="0"/>
              <a:t>The text contains a range of markers which align to the moderately complex to highly complex level of the Text Complexity scale as per the ‘Literacy: About the general capability’ document which can be downloaded on the General capabilities downloads page of the Australian Curriculum webpage.  It provides students with the opportunities to consider enduring human emotions using sophisticated rhetorical devices to portray multiple characters and perspectives. The text also addresses the complex emotions associated with loss and grief, using figurative and idiomatic language, time-shifts and rhetorical devices. </a:t>
            </a:r>
          </a:p>
        </p:txBody>
      </p:sp>
      <p:sp>
        <p:nvSpPr>
          <p:cNvPr id="2" name="Slide Number Placeholder 1">
            <a:extLst>
              <a:ext uri="{FF2B5EF4-FFF2-40B4-BE49-F238E27FC236}">
                <a16:creationId xmlns:a16="http://schemas.microsoft.com/office/drawing/2014/main" id="{40B6CD0F-2FB4-3F55-EF10-E7329FD604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8761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D58-6935-B705-6D85-7B10E8CB2BD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25E1262-17B9-DAD4-FF91-654638AD8EA9}"/>
              </a:ext>
            </a:extLst>
          </p:cNvPr>
          <p:cNvSpPr>
            <a:spLocks noGrp="1"/>
          </p:cNvSpPr>
          <p:nvPr>
            <p:ph type="ctrTitle"/>
          </p:nvPr>
        </p:nvSpPr>
        <p:spPr/>
        <p:txBody>
          <a:bodyPr/>
          <a:lstStyle/>
          <a:p>
            <a:r>
              <a:rPr lang="en-AU" dirty="0"/>
              <a:t>In conversation with writers – podcast </a:t>
            </a:r>
            <a:r>
              <a:rPr lang="en-AU" dirty="0">
                <a:solidFill>
                  <a:schemeClr val="accent1"/>
                </a:solidFill>
              </a:rPr>
              <a:t>(1)</a:t>
            </a:r>
            <a:endParaRPr lang="en-US" dirty="0">
              <a:solidFill>
                <a:schemeClr val="accent1"/>
              </a:solidFill>
            </a:endParaRPr>
          </a:p>
        </p:txBody>
      </p:sp>
      <p:sp>
        <p:nvSpPr>
          <p:cNvPr id="16" name="Text Placeholder 15">
            <a:extLst>
              <a:ext uri="{FF2B5EF4-FFF2-40B4-BE49-F238E27FC236}">
                <a16:creationId xmlns:a16="http://schemas.microsoft.com/office/drawing/2014/main" id="{4E4889D3-9FD1-D091-E820-8ADCBBBBFC03}"/>
              </a:ext>
            </a:extLst>
          </p:cNvPr>
          <p:cNvSpPr>
            <a:spLocks noGrp="1"/>
          </p:cNvSpPr>
          <p:nvPr>
            <p:ph type="body" sz="quarter" idx="10"/>
          </p:nvPr>
        </p:nvSpPr>
        <p:spPr/>
        <p:txBody>
          <a:bodyPr/>
          <a:lstStyle/>
          <a:p>
            <a:r>
              <a:rPr lang="en-US" dirty="0"/>
              <a:t>Dalton – Part 3 – On inspiration</a:t>
            </a:r>
          </a:p>
        </p:txBody>
      </p:sp>
      <p:sp>
        <p:nvSpPr>
          <p:cNvPr id="19" name="Text Placeholder 18">
            <a:extLst>
              <a:ext uri="{FF2B5EF4-FFF2-40B4-BE49-F238E27FC236}">
                <a16:creationId xmlns:a16="http://schemas.microsoft.com/office/drawing/2014/main" id="{4E33E2C9-3CB3-8032-11B7-39005A861EDD}"/>
              </a:ext>
            </a:extLst>
          </p:cNvPr>
          <p:cNvSpPr>
            <a:spLocks noGrp="1"/>
          </p:cNvSpPr>
          <p:nvPr>
            <p:ph type="body" sz="quarter" idx="16"/>
          </p:nvPr>
        </p:nvSpPr>
        <p:spPr/>
        <p:txBody>
          <a:bodyPr/>
          <a:lstStyle/>
          <a:p>
            <a:r>
              <a:rPr lang="en-AU" dirty="0"/>
              <a:t>Phase 2, sequence 2 </a:t>
            </a:r>
          </a:p>
        </p:txBody>
      </p:sp>
      <p:pic>
        <p:nvPicPr>
          <p:cNvPr id="10" name="Picture Placeholder 9">
            <a:extLst>
              <a:ext uri="{FF2B5EF4-FFF2-40B4-BE49-F238E27FC236}">
                <a16:creationId xmlns:a16="http://schemas.microsoft.com/office/drawing/2014/main" id="{90983033-52FA-B57E-69CC-D33C562D891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p:pic>
      <p:sp>
        <p:nvSpPr>
          <p:cNvPr id="20" name="Text Placeholder 5">
            <a:extLst>
              <a:ext uri="{FF2B5EF4-FFF2-40B4-BE49-F238E27FC236}">
                <a16:creationId xmlns:a16="http://schemas.microsoft.com/office/drawing/2014/main" id="{2FD0290D-BE72-DC46-5AE0-68036834EF76}"/>
              </a:ext>
              <a:ext uri="{C183D7F6-B498-43B3-948B-1728B52AA6E4}">
                <adec:decorative xmlns:adec="http://schemas.microsoft.com/office/drawing/2017/decorative" val="1"/>
              </a:ext>
            </a:extLst>
          </p:cNvPr>
          <p:cNvSpPr txBox="1">
            <a:spLocks/>
          </p:cNvSpPr>
          <p:nvPr/>
        </p:nvSpPr>
        <p:spPr>
          <a:xfrm>
            <a:off x="9113520" y="6348091"/>
            <a:ext cx="292282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chemeClr val="accent2"/>
                </a:solidFill>
                <a:hlinkClick r:id="rId4"/>
              </a:rPr>
              <a:t>At work</a:t>
            </a:r>
            <a:r>
              <a:rPr lang="en-AU" sz="1100" dirty="0">
                <a:solidFill>
                  <a:schemeClr val="tx1"/>
                </a:solidFill>
              </a:rPr>
              <a:t> by </a:t>
            </a:r>
            <a:r>
              <a:rPr lang="en-AU" sz="1100" dirty="0">
                <a:solidFill>
                  <a:srgbClr val="767676"/>
                </a:solidFill>
                <a:hlinkClick r:id="rId5"/>
              </a:rPr>
              <a:t>Francis Bouffard</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28356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B120D-5626-59E1-E989-027758E2B7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91722A-E286-584C-0AAC-0C642E373B1F}"/>
              </a:ext>
            </a:extLst>
          </p:cNvPr>
          <p:cNvSpPr>
            <a:spLocks noGrp="1"/>
          </p:cNvSpPr>
          <p:nvPr>
            <p:ph type="title"/>
          </p:nvPr>
        </p:nvSpPr>
        <p:spPr/>
        <p:txBody>
          <a:bodyPr/>
          <a:lstStyle/>
          <a:p>
            <a:r>
              <a:rPr lang="en-AU" dirty="0">
                <a:latin typeface="+mj-lt"/>
              </a:rPr>
              <a:t>Learning intentions and success criteria (1)</a:t>
            </a:r>
          </a:p>
        </p:txBody>
      </p:sp>
      <p:sp>
        <p:nvSpPr>
          <p:cNvPr id="10" name="TextBox 9">
            <a:extLst>
              <a:ext uri="{FF2B5EF4-FFF2-40B4-BE49-F238E27FC236}">
                <a16:creationId xmlns:a16="http://schemas.microsoft.com/office/drawing/2014/main" id="{9479E2AF-C0C8-D7E9-46DC-0DD28B3AAD35}"/>
              </a:ext>
            </a:extLst>
          </p:cNvPr>
          <p:cNvSpPr txBox="1"/>
          <p:nvPr/>
        </p:nvSpPr>
        <p:spPr>
          <a:xfrm>
            <a:off x="348003" y="1909282"/>
            <a:ext cx="11495994" cy="3728585"/>
          </a:xfrm>
          <a:prstGeom prst="rect">
            <a:avLst/>
          </a:prstGeom>
          <a:noFill/>
        </p:spPr>
        <p:txBody>
          <a:bodyPr wrap="square">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the influences on Trent Dalton's writing through a podcast interview</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develop listening and note-taking skills</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engage in collaborative discussions to enhance comprehension.</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latin typeface="Arial"/>
                <a:cs typeface="Arial"/>
              </a:rPr>
              <a:t>[classroom teacher to insert sample success criteria]</a:t>
            </a:r>
            <a:endParaRPr lang="en-US" sz="2000" dirty="0">
              <a:latin typeface="Arial"/>
              <a:cs typeface="Arial"/>
            </a:endParaRPr>
          </a:p>
          <a:p>
            <a:pPr marL="342900" indent="-342900">
              <a:lnSpc>
                <a:spcPct val="150000"/>
              </a:lnSpc>
              <a:buFont typeface="Arial"/>
              <a:buChar char="•"/>
            </a:pPr>
            <a:r>
              <a:rPr lang="en-AU" sz="2000" dirty="0">
                <a:latin typeface="Arial"/>
                <a:ea typeface="+mn-lt"/>
                <a:cs typeface="Arial"/>
              </a:rPr>
              <a:t>[classroom teacher to insert sample success criteria]</a:t>
            </a:r>
            <a:endParaRPr lang="en-US" sz="2000" dirty="0">
              <a:latin typeface="Arial"/>
              <a:ea typeface="+mn-lt"/>
              <a:cs typeface="Arial"/>
            </a:endParaRPr>
          </a:p>
          <a:p>
            <a:pPr marL="342900" indent="-342900">
              <a:lnSpc>
                <a:spcPct val="150000"/>
              </a:lnSpc>
              <a:buFont typeface="Arial"/>
              <a:buChar char="•"/>
            </a:pPr>
            <a:r>
              <a:rPr lang="en-AU" sz="2000" dirty="0">
                <a:latin typeface="Arial"/>
                <a:ea typeface="+mn-lt"/>
                <a:cs typeface="Arial"/>
              </a:rPr>
              <a:t>[classroom teacher to insert sample success criteria].</a:t>
            </a:r>
            <a:endParaRPr lang="en-AU" sz="2000" dirty="0">
              <a:cs typeface="Arial" panose="020B0604020202020204" pitchFamily="34" charset="0"/>
            </a:endParaRPr>
          </a:p>
        </p:txBody>
      </p:sp>
      <p:sp>
        <p:nvSpPr>
          <p:cNvPr id="2" name="Slide Number Placeholder 1">
            <a:extLst>
              <a:ext uri="{FF2B5EF4-FFF2-40B4-BE49-F238E27FC236}">
                <a16:creationId xmlns:a16="http://schemas.microsoft.com/office/drawing/2014/main" id="{A56B8E6E-FA05-1C8B-22D3-A6273507A0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35829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ECB4E-A020-C3BB-5CFC-4C4D0E9A62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A48E30-BCAC-0C05-8BF9-821FCFD33070}"/>
              </a:ext>
            </a:extLst>
          </p:cNvPr>
          <p:cNvSpPr>
            <a:spLocks noGrp="1"/>
          </p:cNvSpPr>
          <p:nvPr>
            <p:ph type="title"/>
          </p:nvPr>
        </p:nvSpPr>
        <p:spPr/>
        <p:txBody>
          <a:bodyPr/>
          <a:lstStyle/>
          <a:p>
            <a:r>
              <a:rPr lang="en-AU" dirty="0"/>
              <a:t>Influences on Dalton’s writing</a:t>
            </a:r>
          </a:p>
        </p:txBody>
      </p:sp>
      <p:sp>
        <p:nvSpPr>
          <p:cNvPr id="4" name="Text Placeholder 3">
            <a:extLst>
              <a:ext uri="{FF2B5EF4-FFF2-40B4-BE49-F238E27FC236}">
                <a16:creationId xmlns:a16="http://schemas.microsoft.com/office/drawing/2014/main" id="{1E6398D9-0D3F-8824-1D81-26DEECE657F1}"/>
              </a:ext>
            </a:extLst>
          </p:cNvPr>
          <p:cNvSpPr>
            <a:spLocks noGrp="1"/>
          </p:cNvSpPr>
          <p:nvPr>
            <p:ph type="body" sz="quarter" idx="18"/>
          </p:nvPr>
        </p:nvSpPr>
        <p:spPr/>
        <p:txBody>
          <a:bodyPr/>
          <a:lstStyle/>
          <a:p>
            <a:r>
              <a:rPr lang="en-AU" dirty="0"/>
              <a:t>Listening activity</a:t>
            </a:r>
          </a:p>
        </p:txBody>
      </p:sp>
      <p:sp>
        <p:nvSpPr>
          <p:cNvPr id="5" name="Text Placeholder 4">
            <a:extLst>
              <a:ext uri="{FF2B5EF4-FFF2-40B4-BE49-F238E27FC236}">
                <a16:creationId xmlns:a16="http://schemas.microsoft.com/office/drawing/2014/main" id="{F582BC82-A4F2-B30C-AD91-F68A3D635B23}"/>
              </a:ext>
            </a:extLst>
          </p:cNvPr>
          <p:cNvSpPr>
            <a:spLocks noGrp="1"/>
          </p:cNvSpPr>
          <p:nvPr>
            <p:ph type="body" sz="quarter" idx="17"/>
          </p:nvPr>
        </p:nvSpPr>
        <p:spPr>
          <a:xfrm>
            <a:off x="360000" y="1887118"/>
            <a:ext cx="5908717" cy="4224114"/>
          </a:xfrm>
        </p:spPr>
        <p:txBody>
          <a:bodyPr vert="horz" lIns="0" tIns="0" rIns="0" bIns="0" rtlCol="0" anchor="t">
            <a:noAutofit/>
          </a:bodyPr>
          <a:lstStyle/>
          <a:p>
            <a:pPr marL="457200" indent="-457200">
              <a:buFont typeface="+mj-lt"/>
              <a:buAutoNum type="arabicPeriod"/>
            </a:pPr>
            <a:r>
              <a:rPr lang="en-AU" sz="1800" dirty="0"/>
              <a:t>Read your assigned question.</a:t>
            </a:r>
          </a:p>
          <a:p>
            <a:pPr marL="457200" indent="-457200">
              <a:buFont typeface="+mj-lt"/>
              <a:buAutoNum type="arabicPeriod"/>
            </a:pPr>
            <a:r>
              <a:rPr lang="en-AU" sz="1800" dirty="0"/>
              <a:t>Listen to the extract from </a:t>
            </a:r>
            <a:r>
              <a:rPr lang="en-AU" sz="1800" dirty="0">
                <a:hlinkClick r:id="rId3" tooltip="https://players.brightcove.net/6197335233001/default_default/index.html?videoid=6370448782112"/>
              </a:rPr>
              <a:t>In conversation with writers – Dalton – Part 3 – On inspiration (2:41–8:23)</a:t>
            </a:r>
            <a:r>
              <a:rPr lang="en-AU" sz="1800" dirty="0"/>
              <a:t>. </a:t>
            </a:r>
          </a:p>
          <a:p>
            <a:pPr marL="457200" indent="-457200">
              <a:buFont typeface="+mj-lt"/>
              <a:buAutoNum type="arabicPeriod"/>
            </a:pPr>
            <a:r>
              <a:rPr lang="en-AU" sz="1800" dirty="0"/>
              <a:t>Listen to the podcast extract for a second time. </a:t>
            </a:r>
            <a:br>
              <a:rPr lang="en-AU" sz="1800" dirty="0"/>
            </a:br>
            <a:r>
              <a:rPr lang="en-AU" sz="1800" dirty="0"/>
              <a:t>Take notes in your English book to support you in answering your question.</a:t>
            </a:r>
          </a:p>
          <a:p>
            <a:pPr marL="457200" indent="-457200">
              <a:buFont typeface="+mj-lt"/>
              <a:buAutoNum type="arabicPeriod"/>
            </a:pPr>
            <a:r>
              <a:rPr lang="en-AU" sz="1800" dirty="0"/>
              <a:t>Complete the questions in </a:t>
            </a:r>
            <a:r>
              <a:rPr lang="en-AU" sz="1800" b="1" dirty="0"/>
              <a:t>Phase 2, activity 2 – influences on Dalton’s writing</a:t>
            </a:r>
            <a:r>
              <a:rPr lang="en-AU" sz="1800" dirty="0"/>
              <a:t>. </a:t>
            </a:r>
          </a:p>
        </p:txBody>
      </p:sp>
      <p:pic>
        <p:nvPicPr>
          <p:cNvPr id="11" name="Picture 4">
            <a:extLst>
              <a:ext uri="{FF2B5EF4-FFF2-40B4-BE49-F238E27FC236}">
                <a16:creationId xmlns:a16="http://schemas.microsoft.com/office/drawing/2014/main" id="{1247C609-A76E-54F1-2435-53A5839BA9ED}"/>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5199" y="2117199"/>
            <a:ext cx="5366573" cy="318720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E455424-9B98-E97C-8F15-0182CA3EE10D}"/>
              </a:ext>
            </a:extLst>
          </p:cNvPr>
          <p:cNvSpPr txBox="1"/>
          <p:nvPr/>
        </p:nvSpPr>
        <p:spPr>
          <a:xfrm>
            <a:off x="7983679" y="2496409"/>
            <a:ext cx="2753998" cy="1893339"/>
          </a:xfrm>
          <a:prstGeom prst="rect">
            <a:avLst/>
          </a:prstGeom>
          <a:noFill/>
        </p:spPr>
        <p:txBody>
          <a:bodyPr wrap="square">
            <a:spAutoFit/>
          </a:bodyPr>
          <a:lstStyle/>
          <a:p>
            <a:pPr>
              <a:lnSpc>
                <a:spcPct val="150000"/>
              </a:lnSpc>
              <a:spcAft>
                <a:spcPts val="1200"/>
              </a:spcAft>
            </a:pPr>
            <a:r>
              <a:rPr lang="en-AU" sz="1600" dirty="0"/>
              <a:t>Listen to the podcast – </a:t>
            </a:r>
            <a:br>
              <a:rPr lang="en-AU" sz="1600" dirty="0"/>
            </a:br>
            <a:r>
              <a:rPr lang="en-AU" sz="1600" dirty="0"/>
              <a:t>In conversation with writers – </a:t>
            </a:r>
            <a:r>
              <a:rPr lang="en-AU" sz="1600" dirty="0">
                <a:hlinkClick r:id="rId3" tooltip="https://players.brightcove.net/6197335233001/default_default/index.html?videoid=6370448782112"/>
              </a:rPr>
              <a:t>In conversation with writers – Dalton – Part 3 – On inspiration (2:41–8:23)</a:t>
            </a:r>
            <a:endParaRPr lang="en-AU" sz="1600" dirty="0"/>
          </a:p>
        </p:txBody>
      </p:sp>
      <p:cxnSp>
        <p:nvCxnSpPr>
          <p:cNvPr id="14" name="Straight Connector 13">
            <a:extLst>
              <a:ext uri="{FF2B5EF4-FFF2-40B4-BE49-F238E27FC236}">
                <a16:creationId xmlns:a16="http://schemas.microsoft.com/office/drawing/2014/main" id="{17838B3A-FBAD-E928-772C-8141666717DF}"/>
              </a:ext>
              <a:ext uri="{C183D7F6-B498-43B3-948B-1728B52AA6E4}">
                <adec:decorative xmlns:adec="http://schemas.microsoft.com/office/drawing/2017/decorative" val="1"/>
              </a:ext>
            </a:extLst>
          </p:cNvPr>
          <p:cNvCxnSpPr>
            <a:cxnSpLocks/>
          </p:cNvCxnSpPr>
          <p:nvPr/>
        </p:nvCxnSpPr>
        <p:spPr>
          <a:xfrm>
            <a:off x="6492237" y="1887118"/>
            <a:ext cx="0" cy="409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ADA4D28-6C86-5860-1EDE-91DE13D61B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29099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39999" y="2850568"/>
            <a:ext cx="5169921" cy="2033997"/>
          </a:xfrm>
        </p:spPr>
        <p:txBody>
          <a:bodyPr/>
          <a:lstStyle/>
          <a:p>
            <a:r>
              <a:rPr lang="en-AU" dirty="0">
                <a:latin typeface="+mj-lt"/>
              </a:rPr>
              <a:t>Phase </a:t>
            </a:r>
            <a:r>
              <a:rPr lang="en-AU" dirty="0"/>
              <a:t>2</a:t>
            </a:r>
            <a:r>
              <a:rPr lang="en-AU" dirty="0">
                <a:latin typeface="+mj-lt"/>
              </a:rPr>
              <a:t>, sequence </a:t>
            </a:r>
            <a:r>
              <a:rPr lang="en-AU" dirty="0"/>
              <a:t>3 </a:t>
            </a:r>
            <a:r>
              <a:rPr lang="en-AU" dirty="0">
                <a:latin typeface="+mj-lt"/>
              </a:rPr>
              <a:t>–</a:t>
            </a:r>
            <a:r>
              <a:rPr lang="en-AU" dirty="0"/>
              <a:t>What does it mean to write discursively?</a:t>
            </a:r>
            <a:endParaRPr lang="en-AU" dirty="0">
              <a:latin typeface="+mj-lt"/>
              <a:cs typeface="Arial"/>
            </a:endParaRPr>
          </a:p>
        </p:txBody>
      </p:sp>
      <p:pic>
        <p:nvPicPr>
          <p:cNvPr id="13" name="Picture Placeholder 4">
            <a:extLst>
              <a:ext uri="{FF2B5EF4-FFF2-40B4-BE49-F238E27FC236}">
                <a16:creationId xmlns:a16="http://schemas.microsoft.com/office/drawing/2014/main" id="{BA7C3BC1-AEE2-AF07-A734-517F6EF2B6A4}"/>
              </a:ext>
              <a:ext uri="{C183D7F6-B498-43B3-948B-1728B52AA6E4}">
                <adec:decorative xmlns:adec="http://schemas.microsoft.com/office/drawing/2017/decorative" val="1"/>
              </a:ext>
            </a:extLst>
          </p:cNvPr>
          <p:cNvPicPr>
            <a:picLocks noChangeAspect="1"/>
          </p:cNvPicPr>
          <p:nvPr/>
        </p:nvPicPr>
        <p:blipFill>
          <a:blip r:embed="rId3"/>
          <a:srcRect t="94" b="94"/>
          <a:stretch/>
        </p:blipFill>
        <p:spPr>
          <a:xfrm>
            <a:off x="7128000" y="0"/>
            <a:ext cx="5064000" cy="6858000"/>
          </a:xfrm>
          <a:prstGeom prst="rect">
            <a:avLst/>
          </a:prstGeom>
        </p:spPr>
      </p:pic>
      <p:sp>
        <p:nvSpPr>
          <p:cNvPr id="14" name="Text Placeholder 5">
            <a:extLst>
              <a:ext uri="{FF2B5EF4-FFF2-40B4-BE49-F238E27FC236}">
                <a16:creationId xmlns:a16="http://schemas.microsoft.com/office/drawing/2014/main" id="{204AE55D-8D5D-2415-68D7-C9A9A56520EE}"/>
              </a:ext>
              <a:ext uri="{C183D7F6-B498-43B3-948B-1728B52AA6E4}">
                <adec:decorative xmlns:adec="http://schemas.microsoft.com/office/drawing/2017/decorative" val="1"/>
              </a:ext>
            </a:extLst>
          </p:cNvPr>
          <p:cNvSpPr txBox="1">
            <a:spLocks/>
          </p:cNvSpPr>
          <p:nvPr/>
        </p:nvSpPr>
        <p:spPr>
          <a:xfrm>
            <a:off x="8829040" y="6348091"/>
            <a:ext cx="3207302"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Arial"/>
                <a:cs typeface="Arial"/>
                <a:hlinkClick r:id="rId4"/>
              </a:rPr>
              <a:t>Type Writer photo</a:t>
            </a:r>
            <a:r>
              <a:rPr lang="en-US" sz="1100" dirty="0">
                <a:latin typeface="Arial"/>
                <a:cs typeface="Arial"/>
              </a:rPr>
              <a:t> </a:t>
            </a:r>
            <a:r>
              <a:rPr lang="en-US" sz="1100" dirty="0">
                <a:solidFill>
                  <a:schemeClr val="tx1"/>
                </a:solidFill>
                <a:latin typeface="Arial"/>
                <a:cs typeface="Arial"/>
              </a:rPr>
              <a:t>by Marcus Winkler </a:t>
            </a:r>
            <a:r>
              <a:rPr lang="en-US" sz="1100" dirty="0" err="1">
                <a:latin typeface="Arial"/>
                <a:cs typeface="Arial"/>
                <a:hlinkClick r:id="rId5"/>
              </a:rPr>
              <a:t>Unsplash</a:t>
            </a:r>
            <a:endParaRPr lang="en-US" sz="1100" dirty="0">
              <a:latin typeface="Arial"/>
              <a:cs typeface="Arial"/>
            </a:endParaRPr>
          </a:p>
        </p:txBody>
      </p:sp>
    </p:spTree>
    <p:extLst>
      <p:ext uri="{BB962C8B-B14F-4D97-AF65-F5344CB8AC3E}">
        <p14:creationId xmlns:p14="http://schemas.microsoft.com/office/powerpoint/2010/main" val="77396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6E3E3-7137-1280-101F-796C84960CE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B491D7-2839-D7F0-E86A-5871C24671FB}"/>
              </a:ext>
            </a:extLst>
          </p:cNvPr>
          <p:cNvSpPr>
            <a:spLocks noGrp="1"/>
          </p:cNvSpPr>
          <p:nvPr>
            <p:ph type="title"/>
          </p:nvPr>
        </p:nvSpPr>
        <p:spPr/>
        <p:txBody>
          <a:bodyPr/>
          <a:lstStyle/>
          <a:p>
            <a:r>
              <a:rPr lang="en-AU" dirty="0">
                <a:latin typeface="+mj-lt"/>
              </a:rPr>
              <a:t>Learning intentions and success criteria (2)</a:t>
            </a:r>
          </a:p>
        </p:txBody>
      </p:sp>
      <p:sp>
        <p:nvSpPr>
          <p:cNvPr id="3" name="TextBox 2">
            <a:extLst>
              <a:ext uri="{FF2B5EF4-FFF2-40B4-BE49-F238E27FC236}">
                <a16:creationId xmlns:a16="http://schemas.microsoft.com/office/drawing/2014/main" id="{B2EC28D5-FFB2-ACC0-FACC-CA5860D32AF1}"/>
              </a:ext>
            </a:extLst>
          </p:cNvPr>
          <p:cNvSpPr txBox="1"/>
          <p:nvPr/>
        </p:nvSpPr>
        <p:spPr>
          <a:xfrm>
            <a:off x="370416" y="1894417"/>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what it means to write discursively</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recognise the features of discursive writing</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how these features shape audience engagement.</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latin typeface="Arial"/>
                <a:cs typeface="Arial"/>
              </a:rPr>
              <a:t>[classroom teacher to insert sample success criteria]</a:t>
            </a:r>
            <a:endParaRPr lang="en-US" sz="2000" dirty="0">
              <a:latin typeface="Arial"/>
              <a:cs typeface="Arial"/>
            </a:endParaRPr>
          </a:p>
          <a:p>
            <a:pPr marL="342900" indent="-342900">
              <a:lnSpc>
                <a:spcPct val="150000"/>
              </a:lnSpc>
              <a:buFont typeface="Arial"/>
              <a:buChar char="•"/>
            </a:pPr>
            <a:r>
              <a:rPr lang="en-AU" sz="2000" dirty="0">
                <a:latin typeface="Arial"/>
                <a:ea typeface="+mn-lt"/>
                <a:cs typeface="Arial"/>
              </a:rPr>
              <a:t>[classroom teacher to insert sample success criteria]</a:t>
            </a:r>
            <a:endParaRPr lang="en-US" sz="2000" dirty="0">
              <a:latin typeface="Arial"/>
              <a:ea typeface="+mn-lt"/>
              <a:cs typeface="Arial"/>
            </a:endParaRPr>
          </a:p>
          <a:p>
            <a:pPr marL="342900" indent="-342900">
              <a:lnSpc>
                <a:spcPct val="150000"/>
              </a:lnSpc>
              <a:buFont typeface="Arial"/>
              <a:buChar char="•"/>
            </a:pPr>
            <a:r>
              <a:rPr lang="en-AU" sz="2000" dirty="0">
                <a:latin typeface="Arial"/>
                <a:ea typeface="+mn-lt"/>
                <a:cs typeface="Arial"/>
              </a:rPr>
              <a:t>[classroom teacher to insert sample success criteria].</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DD188C97-9D1B-70D4-8C27-BD1A4BD657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903012268"/>
      </p:ext>
    </p:extLst>
  </p:cSld>
  <p:clrMapOvr>
    <a:masterClrMapping/>
  </p:clrMapOvr>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3680DAA2-907E-4CB5-B016-D0DA35A045BF}">
  <ds:schemaRefs>
    <ds:schemaRef ds:uri="094ce8ca-8c20-4eb0-bb23-b47a1c76b753"/>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98740c54-966f-451d-a76c-e38eb7fddd55"/>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204D999C-3B79-41A6-AA7B-0DB8C363A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261</TotalTime>
  <Words>5135</Words>
  <Application>Microsoft Office PowerPoint</Application>
  <PresentationFormat>Widescreen</PresentationFormat>
  <Paragraphs>333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Public Sans</vt:lpstr>
      <vt:lpstr>Calibri</vt:lpstr>
      <vt:lpstr>Arial</vt:lpstr>
      <vt:lpstr>Times New Roman</vt:lpstr>
      <vt:lpstr>1_NSWG Corporate</vt:lpstr>
      <vt:lpstr>Instructions for use</vt:lpstr>
      <vt:lpstr>Phase 2 – Trent Dalton – In conversation and discursive writing</vt:lpstr>
      <vt:lpstr>Licence agreement details</vt:lpstr>
      <vt:lpstr>Text complexity </vt:lpstr>
      <vt:lpstr>In conversation with writers – podcast (1)</vt:lpstr>
      <vt:lpstr>Learning intentions and success criteria (1)</vt:lpstr>
      <vt:lpstr>Influences on Dalton’s writing</vt:lpstr>
      <vt:lpstr>Phase 2, sequence 3 –What does it mean to write discursively?</vt:lpstr>
      <vt:lpstr>Learning intentions and success criteria (2)</vt:lpstr>
      <vt:lpstr>Class brainstorm</vt:lpstr>
      <vt:lpstr>Defining similar words</vt:lpstr>
      <vt:lpstr>Anecdotes and discursive writing (1)</vt:lpstr>
      <vt:lpstr>Anecdotes and discursive writing (2)</vt:lpstr>
      <vt:lpstr>Modality in persuasive and discursive writing</vt:lpstr>
      <vt:lpstr>Revision of discursive features (1)</vt:lpstr>
      <vt:lpstr>Revision of discursive features (2)</vt:lpstr>
      <vt:lpstr>Phase 2, sequence 6a – initial exploration of Core text 1 – ‘Dear Kath’ by Trent Dalton</vt:lpstr>
      <vt:lpstr>Introducing: Trent Dalton’s text ‘Dear Kath’   </vt:lpstr>
      <vt:lpstr>Who is Trent Dalton?</vt:lpstr>
      <vt:lpstr>Love Stories and ‘Dear Kath’</vt:lpstr>
      <vt:lpstr>In conversation with writers – podcast (2)</vt:lpstr>
      <vt:lpstr>Learning intentions and success criteria</vt:lpstr>
      <vt:lpstr>Dalton on the gift of the typewriter</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Dalton discursive writing – English Standard 11.1 </dc:title>
  <dc:creator>NSW Department of Education</dc:creator>
  <dcterms:created xsi:type="dcterms:W3CDTF">2024-02-26T22:45:54Z</dcterms:created>
  <dcterms:modified xsi:type="dcterms:W3CDTF">2025-10-02T01:00:03Z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