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775" r:id="rId2"/>
  </p:sldMasterIdLst>
  <p:notesMasterIdLst>
    <p:notesMasterId r:id="rId24"/>
  </p:notesMasterIdLst>
  <p:handoutMasterIdLst>
    <p:handoutMasterId r:id="rId25"/>
  </p:handoutMasterIdLst>
  <p:sldIdLst>
    <p:sldId id="26381" r:id="rId3"/>
    <p:sldId id="266" r:id="rId4"/>
    <p:sldId id="26540" r:id="rId5"/>
    <p:sldId id="26539" r:id="rId6"/>
    <p:sldId id="26512" r:id="rId7"/>
    <p:sldId id="26383" r:id="rId8"/>
    <p:sldId id="2141411596" r:id="rId9"/>
    <p:sldId id="271" r:id="rId10"/>
    <p:sldId id="2141411589" r:id="rId11"/>
    <p:sldId id="26395" r:id="rId12"/>
    <p:sldId id="26393" r:id="rId13"/>
    <p:sldId id="26394" r:id="rId14"/>
    <p:sldId id="26415" r:id="rId15"/>
    <p:sldId id="2141411597" r:id="rId16"/>
    <p:sldId id="26396" r:id="rId17"/>
    <p:sldId id="26397" r:id="rId18"/>
    <p:sldId id="26398" r:id="rId19"/>
    <p:sldId id="2141411600" r:id="rId20"/>
    <p:sldId id="2141411599" r:id="rId21"/>
    <p:sldId id="2141411601" r:id="rId22"/>
    <p:sldId id="361" r:id="rId23"/>
  </p:sldIdLst>
  <p:sldSz cx="12192000" cy="6858000"/>
  <p:notesSz cx="6858000" cy="9144000"/>
  <p:embeddedFontLst>
    <p:embeddedFont>
      <p:font typeface="Public Sans" pitchFamily="2" charset="0"/>
      <p:regular r:id="rId26"/>
      <p:bold r:id="rId27"/>
      <p:italic r:id="rId28"/>
      <p:boldItalic r:id="rId29"/>
    </p:embeddedFont>
    <p:embeddedFont>
      <p:font typeface="Public Sans Light" pitchFamily="2" charset="0"/>
      <p:regular r:id="rId30"/>
      <p: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F82D3E25-634B-5491-737F-A8863CAD57EF}" name="Keira Brooks" initials="KB" userId="S::KEIRA.BROOKS@det.nsw.edu.au::e2ff3e5f-4c54-49fe-9545-a0ddbe9b96a3" providerId="AD"/>
  <p188:author id="{36E5C144-FD43-C0CD-A471-6F81BE7959D8}" name="Tina Seckold" initials="TS" userId="S::TINA.SECKOLD@det.nsw.edu.au::a9a07086-eed4-4be1-92c9-41980dbbde72" providerId="AD"/>
  <p188:author id="{7AD4B447-7F0D-42AF-0FDE-FAE33A397EB1}" name="Danielle De Redder" initials="DD" userId="S::Danielle.deRedder@det.nsw.edu.au::90c2f8e5-e57e-4891-92e6-f485cbc59344" providerId="AD"/>
  <p188:author id="{55A6C75A-7153-A7FA-AB60-4EB992A208B8}" name="Kyra Rose" initials="" userId="S::Kyra.Rose@det.nsw.edu.au::e07a1653-7d96-4136-a464-a8f8d6b7e062" providerId="AD"/>
  <p188:author id="{47A0A261-E083-988C-1612-1D078C51298F}" name="Kylee Brooke (Kylee Brooke)" initials="KB" userId="S::Kylee.Brooke1@det.nsw.edu.au::5dd07fc1-e096-4373-b260-46830dd0e5ca" providerId="AD"/>
  <p188:author id="{D02A9D7F-57B1-B101-768D-9F9CCB42179F}" name="Francesca Gazzola" initials="FG" userId="S::FRANCESCA.GAZZOLA@det.nsw.edu.au::eb71f741-dadb-429a-b279-0f7afbe3ada0" providerId="AD"/>
  <p188:author id="{ED268D8D-C200-8163-C804-560A446ACDD4}" name="Clare Matthews" initials="CM" userId="Clare Matthews" providerId="None"/>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A244FDA9-46CB-3E9F-9D35-B88B8650E64C}" name="Clare Matthews" initials="CM" userId="S::clare.f.matthews@det.nsw.edu.au::b9003554-d734-49fd-b77c-681d2b3d99ca" providerId="AD"/>
  <p188:author id="{A8C8C5D5-CD1E-264A-FD17-5D8399ADEDA9}" name="Kylie Davis" initials="KD" userId="S::Kylie.Davis28@det.nsw.edu.au::7921ae33-6528-458f-bbd6-4afd26153ed1" providerId="AD"/>
  <p188:author id="{4CD4BBED-CFF9-3CF8-1871-5957001149DE}" name="James Clarke" initials="JC" userId="S::James.Clarke39@det.nsw.edu.au::d49db774-61e5-43e4-b7fa-8604ba23d5ac" providerId="AD"/>
  <p188:author id="{891DFDF4-8EFC-2531-3005-37651726765B}" name="Clare Matthews" initials="" userId="S::CLARE.F.MATTHEWS@det.nsw.edu.au::b9003554-d734-49fd-b77c-681d2b3d99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7AE08-64F9-44EB-89B7-37A3706DD647}" v="1" dt="2025-12-09T03:06:44.60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357" autoAdjust="0"/>
  </p:normalViewPr>
  <p:slideViewPr>
    <p:cSldViewPr snapToGrid="0">
      <p:cViewPr varScale="1">
        <p:scale>
          <a:sx n="54" d="100"/>
          <a:sy n="54" d="100"/>
        </p:scale>
        <p:origin x="2064" y="6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eguardian.com/culture/2023/feb/05/helen-garner-on-happiness-its-taken-me-80-years-to-figure-out-its-not-a-tranquil-sunlit-real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urriculum.nsw.edu.au/learning-areas/english/english-advanced-11-12-2024/overview"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australiancurriculum.edu.au/downloads/general-capabilitie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ducationstandards.nsw.edu.au/wps/portal/nesa/k-10/diversity-in-learning/special-education/collaborative-curriculum-planning" TargetMode="Externa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l</a:t>
            </a:r>
            <a:r>
              <a:rPr lang="en-AU" dirty="0"/>
              <a:t>inks </a:t>
            </a:r>
          </a:p>
          <a:p>
            <a:r>
              <a:rPr lang="en-AU" dirty="0"/>
              <a:t>Planning, programming and assessing English 11–12: https://education.nsw.gov.au/teaching-and-learning/curriculum/english/planning-programming-and-assessing-english-11-12</a:t>
            </a:r>
          </a:p>
          <a:p>
            <a:r>
              <a:rPr lang="en-AU" dirty="0"/>
              <a:t>English Advanced: https://education.nsw.gov.au/teaching-and-learning/curriculum/english/planning-programming-and-assessing-english-11-12/english-advanced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latin typeface="Public Sans"/>
              </a:rPr>
              <a:t>the purpose of this slide is to provide support for </a:t>
            </a:r>
            <a:r>
              <a:rPr lang="en-AU" b="1" dirty="0">
                <a:latin typeface="Public Sans"/>
              </a:rPr>
              <a:t>Phase 3b, sequence 3 – </a:t>
            </a:r>
            <a:r>
              <a:rPr lang="en-AU" sz="1600" b="1" kern="1200" dirty="0">
                <a:solidFill>
                  <a:schemeClr val="tx1"/>
                </a:solidFill>
                <a:effectLst/>
                <a:latin typeface="Public Sans" pitchFamily="2" charset="0"/>
                <a:ea typeface="+mn-ea"/>
                <a:cs typeface="+mn-cs"/>
              </a:rPr>
              <a:t>engaging personally and critically with the language forms and features of a discursive text. </a:t>
            </a:r>
            <a:r>
              <a:rPr lang="en-AU" b="0" dirty="0"/>
              <a:t>The rhetorical question that opens this discursive text is an effective ‘hook’ as happiness is relevant to everyone. The use of 2</a:t>
            </a:r>
            <a:r>
              <a:rPr lang="en-AU" b="0" baseline="30000" dirty="0"/>
              <a:t>nd</a:t>
            </a:r>
            <a:r>
              <a:rPr lang="en-AU" b="0" dirty="0"/>
              <a:t> person POV is also effective, as asking the reader questions directly is an effective way to hook their interest and position them to think about it for themselves.</a:t>
            </a:r>
          </a:p>
          <a:p>
            <a:endParaRPr lang="en-AU" b="0" dirty="0"/>
          </a:p>
          <a:p>
            <a:r>
              <a:rPr lang="en-AU" dirty="0"/>
              <a:t>Teachers could also point out the mixed metaphor here. ‘Tranquil sunlit realm’ </a:t>
            </a:r>
            <a:r>
              <a:rPr lang="en-AU" b="1" i="1" dirty="0"/>
              <a:t>cliched image creates a humorous tone </a:t>
            </a:r>
            <a:r>
              <a:rPr lang="en-AU" dirty="0"/>
              <a:t>– evokes ideas of a nirvana of happiness with somewhat religious connotations. This is juxtaposed with the imagery of the Ladder symbolising a hierarchy of achievement and striving for improvement and success, as well as social status. </a:t>
            </a:r>
          </a:p>
          <a:p>
            <a:r>
              <a:rPr lang="en-AU" b="1" i="1" dirty="0"/>
              <a:t>Colloquialisms and an informal tone </a:t>
            </a:r>
            <a:r>
              <a:rPr lang="en-AU" dirty="0"/>
              <a:t>are also created by the use of contractions (it’s, can’t, you’re, you’ve)</a:t>
            </a:r>
          </a:p>
          <a:p>
            <a:endParaRPr lang="en-AU" dirty="0"/>
          </a:p>
          <a:p>
            <a:r>
              <a:rPr lang="en-AU" dirty="0"/>
              <a:t>Students could identify that the </a:t>
            </a:r>
            <a:r>
              <a:rPr lang="en-AU" b="1" dirty="0"/>
              <a:t>Purpose</a:t>
            </a:r>
            <a:r>
              <a:rPr lang="en-AU" dirty="0"/>
              <a:t> seems to be to pique the reader’s interest to think about the nature of happiness, what it is and what makes people happy. She foreshadows her central argument or </a:t>
            </a:r>
            <a:r>
              <a:rPr lang="en-AU" b="1" dirty="0"/>
              <a:t>Thesis </a:t>
            </a:r>
            <a:r>
              <a:rPr lang="en-AU" dirty="0"/>
              <a:t>which is that happiness is not set or fixed, not something you can work towards. Paradoxically, she says it is something that just happens in the little moments and is fleeting.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13589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latin typeface="Public Sans"/>
              </a:rPr>
              <a:t>the purpose of this slide is to provide support for </a:t>
            </a:r>
            <a:r>
              <a:rPr lang="en-AU" b="1" dirty="0">
                <a:latin typeface="Public Sans"/>
              </a:rPr>
              <a:t>Phase 3b, sequence 3 – </a:t>
            </a:r>
            <a:r>
              <a:rPr lang="en-AU" sz="1600" b="1" kern="1200" dirty="0">
                <a:solidFill>
                  <a:schemeClr val="tx1"/>
                </a:solidFill>
                <a:effectLst/>
                <a:latin typeface="Public Sans" pitchFamily="2" charset="0"/>
                <a:ea typeface="+mn-ea"/>
                <a:cs typeface="+mn-cs"/>
              </a:rPr>
              <a:t>engaging personally and critically with the language forms and features of a discursive text. </a:t>
            </a:r>
            <a:r>
              <a:rPr lang="en-AU" b="0" dirty="0"/>
              <a:t>This slide identifies the structure that might be typically found in an introduction after the ‘hook’ which engages the reader. She states her </a:t>
            </a:r>
            <a:r>
              <a:rPr lang="en-AU" b="1" i="1" dirty="0"/>
              <a:t>thesis</a:t>
            </a:r>
            <a:r>
              <a:rPr lang="en-AU" b="0" dirty="0"/>
              <a:t> then </a:t>
            </a:r>
            <a:r>
              <a:rPr lang="en-AU" b="1" i="1" dirty="0"/>
              <a:t>previews her main ideas </a:t>
            </a:r>
            <a:r>
              <a:rPr lang="en-AU" b="0" dirty="0"/>
              <a:t>(in bold font) , ending with another engaging hook sentence.  </a:t>
            </a:r>
            <a:r>
              <a:rPr lang="en-AU" dirty="0"/>
              <a:t>The sentence in red font here </a:t>
            </a:r>
            <a:r>
              <a:rPr lang="en-AU" b="1" i="1" dirty="0"/>
              <a:t>outlines the key concept or thesis </a:t>
            </a:r>
            <a:r>
              <a:rPr lang="en-AU" dirty="0"/>
              <a:t>that her discursive text explores. She is aware that happiness is fleeting, so she is going to concentrate her attention on ‘small, random stab of extreme interestingness’. Students might summarise her key idea or argument in their own words here. </a:t>
            </a:r>
          </a:p>
          <a:p>
            <a:r>
              <a:rPr lang="en-AU" dirty="0"/>
              <a:t>Students could discuss how the rest of this introduction previews the kinds of observations that she plans to discuss and the</a:t>
            </a:r>
            <a:r>
              <a:rPr lang="en-AU" b="1" i="1" dirty="0"/>
              <a:t> purpose</a:t>
            </a:r>
            <a:r>
              <a:rPr lang="en-AU" dirty="0"/>
              <a:t>, which is to explore the concept of happiness in everyday experiences. ‘The things I’m about to lose’ highlights her age in a matter of fact way that is poignant but not maudlin or self pitying. This highlights the paradox of happiness, that it can be found in moments that also contain grief, sorrow and loss… </a:t>
            </a:r>
          </a:p>
          <a:p>
            <a:endParaRPr lang="en-AU" dirty="0"/>
          </a:p>
          <a:p>
            <a:r>
              <a:rPr lang="en-AU" b="1" i="1" dirty="0"/>
              <a:t>Cohesion</a:t>
            </a:r>
            <a:r>
              <a:rPr lang="en-AU" dirty="0"/>
              <a:t> – teachers could point out the personal pronoun ‘it’ which creates </a:t>
            </a:r>
            <a:r>
              <a:rPr lang="en-AU" b="1" i="1" dirty="0"/>
              <a:t>cohesion between paragraphs </a:t>
            </a:r>
            <a:r>
              <a:rPr lang="en-AU" dirty="0"/>
              <a:t>by referring back to the concept of happiness that was set up in paragraph 1. Students could highlight how cohesion is created between paragraph 1 and 2 in which the pronoun ‘it’ refers back to her central question about ‘what is happiness anyway’. (lexical chains) </a:t>
            </a:r>
          </a:p>
          <a:p>
            <a:r>
              <a:rPr lang="en-AU" b="1" i="1" dirty="0"/>
              <a:t>Cohesion within the paragraph </a:t>
            </a:r>
            <a:r>
              <a:rPr lang="en-AU" dirty="0"/>
              <a:t>is also created between the 1</a:t>
            </a:r>
            <a:r>
              <a:rPr lang="en-AU" baseline="30000" dirty="0"/>
              <a:t>st</a:t>
            </a:r>
            <a:r>
              <a:rPr lang="en-AU" dirty="0"/>
              <a:t> 2 sentences in this paragraph. The sentences that follow the thesis statement preview the kinds of everyday experiences that Garner plans to focus her attention upon, in order to create a appreciate small moments of interest and awareness of the uniqueness and special quality that can be found in the everyday.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258310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latin typeface="Public Sans"/>
              </a:rPr>
              <a:t>th</a:t>
            </a:r>
            <a:r>
              <a:rPr lang="en-AU" dirty="0">
                <a:latin typeface="Public Sans"/>
              </a:rPr>
              <a:t>e purpose of this slide is to provide support for </a:t>
            </a:r>
            <a:r>
              <a:rPr lang="en-AU" sz="1600" b="1" u="none" kern="1200" dirty="0">
                <a:solidFill>
                  <a:schemeClr val="tx1"/>
                </a:solidFill>
                <a:effectLst/>
                <a:latin typeface="Public Sans" pitchFamily="2" charset="0"/>
                <a:ea typeface="+mn-ea"/>
                <a:cs typeface="+mn-cs"/>
              </a:rPr>
              <a:t>Phase 3b, sequence 3 – engaging personally and critically with the language forms and features of a discursive text </a:t>
            </a:r>
            <a:endParaRPr lang="en-AU" sz="1600" u="none" kern="1200" dirty="0">
              <a:solidFill>
                <a:schemeClr val="tx1"/>
              </a:solidFill>
              <a:effectLst/>
              <a:latin typeface="Public Sans" pitchFamily="2" charset="0"/>
              <a:ea typeface="+mn-ea"/>
              <a:cs typeface="+mn-cs"/>
            </a:endParaRPr>
          </a:p>
          <a:p>
            <a:r>
              <a:rPr lang="en-AU" dirty="0"/>
              <a:t>The anecdotal observations of everyday life create a specific sense of place through noun groups (highlighted in blue). The vivid verbs and verb groups are highlighted through red font. Note the explicit place names (in bold) evoking a sense of an inner-Melbourne setting and the use of </a:t>
            </a:r>
            <a:r>
              <a:rPr lang="en-AU" b="1" i="0" dirty="0"/>
              <a:t>colloquial language </a:t>
            </a:r>
            <a:r>
              <a:rPr lang="en-AU" dirty="0"/>
              <a:t>to also create a personal tone. (‘don’t’, ‘footy’, ‘bout’ of gardening) highlighting the importance of connection to place. </a:t>
            </a:r>
            <a:r>
              <a:rPr lang="en-AU" b="0" i="0" dirty="0"/>
              <a:t>and contractions </a:t>
            </a:r>
          </a:p>
          <a:p>
            <a:endParaRPr lang="en-AU" b="0" i="0" dirty="0"/>
          </a:p>
          <a:p>
            <a:r>
              <a:rPr lang="en-AU" b="0" i="0" dirty="0"/>
              <a:t>The </a:t>
            </a:r>
            <a:r>
              <a:rPr lang="en-AU" b="1" i="1" dirty="0"/>
              <a:t>ironic humour </a:t>
            </a:r>
            <a:r>
              <a:rPr lang="en-AU" b="0" i="0" dirty="0"/>
              <a:t>in ‘Resentment is like taking poison and hoping that someone else will die’ reinforces the positive and life-affirming message of the text as a whole as well as helping to evoke the setting by showing the kind of quirky sense of humour of the residents of Coburg.</a:t>
            </a:r>
          </a:p>
          <a:p>
            <a:endParaRPr lang="en-AU" b="0" i="0" dirty="0"/>
          </a:p>
          <a:p>
            <a:r>
              <a:rPr lang="en-AU" b="0" i="0" dirty="0"/>
              <a:t>Note the use of </a:t>
            </a:r>
            <a:r>
              <a:rPr lang="en-AU" b="1" i="1" dirty="0"/>
              <a:t>present tense verbs</a:t>
            </a:r>
            <a:r>
              <a:rPr lang="en-AU" b="0" i="0" dirty="0"/>
              <a:t>, for example, ‘resentment</a:t>
            </a:r>
            <a:r>
              <a:rPr lang="en-AU" b="1" i="0" dirty="0"/>
              <a:t> is’, </a:t>
            </a:r>
            <a:r>
              <a:rPr lang="en-AU" b="0" i="0" dirty="0"/>
              <a:t>create a sense of immediacy to connect with the reader.</a:t>
            </a: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941932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latin typeface="Public Sans"/>
              </a:rPr>
              <a:t>th</a:t>
            </a:r>
            <a:r>
              <a:rPr lang="en-AU">
                <a:latin typeface="Public Sans"/>
              </a:rPr>
              <a:t>e purpose of this slide is to provide support for </a:t>
            </a:r>
            <a:r>
              <a:rPr lang="en-AU" sz="1600" b="1" u="none" kern="1200">
                <a:solidFill>
                  <a:schemeClr val="tx1"/>
                </a:solidFill>
                <a:effectLst/>
                <a:latin typeface="Public Sans" pitchFamily="2" charset="0"/>
                <a:ea typeface="+mn-ea"/>
                <a:cs typeface="+mn-cs"/>
              </a:rPr>
              <a:t>Phase 3b, sequence 3 – engaging personally and critically with the language forms and features of a discursive text </a:t>
            </a:r>
            <a:endParaRPr lang="en-AU" sz="1600" u="none" kern="1200">
              <a:solidFill>
                <a:schemeClr val="tx1"/>
              </a:solidFill>
              <a:effectLst/>
              <a:latin typeface="Public Sans" pitchFamily="2"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a:t>The </a:t>
            </a:r>
            <a:r>
              <a:rPr lang="en-AU" b="1" i="0"/>
              <a:t>specificity of imagery </a:t>
            </a:r>
            <a:r>
              <a:rPr lang="en-AU" b="0" i="0"/>
              <a:t>continues, as The Age is a Melbourne newspaper, similar to The Sydney Morning Herald, evoking a strong sense of connection to place. Allusions to age and death recur with the imagery of the death notice in the Age – the tone throughout is acceptance of the inevitability of death and celebration of life.</a:t>
            </a:r>
          </a:p>
          <a:p>
            <a:endParaRPr lang="en-AU"/>
          </a:p>
          <a:p>
            <a:r>
              <a:rPr lang="en-AU"/>
              <a:t>Students might also note the emotive language and simple diction in ‘our champion’ where the 1</a:t>
            </a:r>
            <a:r>
              <a:rPr lang="en-AU" baseline="30000"/>
              <a:t>st</a:t>
            </a:r>
            <a:r>
              <a:rPr lang="en-AU"/>
              <a:t> person plural pronoun creates a sense of connection with the reader, evoking a poignant tone.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12438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b="0">
                <a:latin typeface="Public Sans"/>
              </a:rPr>
              <a:t>th</a:t>
            </a:r>
            <a:r>
              <a:rPr lang="en-AU">
                <a:latin typeface="Public Sans"/>
              </a:rPr>
              <a:t>e purpose of this slide is to provide support for </a:t>
            </a:r>
            <a:r>
              <a:rPr lang="en-AU" sz="1600" b="1" u="none" kern="1200">
                <a:solidFill>
                  <a:schemeClr val="tx1"/>
                </a:solidFill>
                <a:effectLst/>
                <a:latin typeface="Public Sans" pitchFamily="2" charset="0"/>
                <a:ea typeface="+mn-ea"/>
                <a:cs typeface="+mn-cs"/>
              </a:rPr>
              <a:t>Phase 3b, sequence 3 – engaging personally and critically with the language forms and features of a discursive text </a:t>
            </a:r>
            <a:endParaRPr lang="en-AU" sz="1600" u="none" kern="1200">
              <a:solidFill>
                <a:schemeClr val="tx1"/>
              </a:solidFill>
              <a:effectLst/>
              <a:latin typeface="Public Sans" pitchFamily="2" charset="0"/>
              <a:ea typeface="+mn-ea"/>
              <a:cs typeface="+mn-cs"/>
            </a:endParaRPr>
          </a:p>
          <a:p>
            <a:r>
              <a:rPr lang="en-AU"/>
              <a:t>The </a:t>
            </a:r>
            <a:r>
              <a:rPr lang="en-AU" b="1" i="1"/>
              <a:t>emotive language </a:t>
            </a:r>
            <a:r>
              <a:rPr lang="en-AU"/>
              <a:t>here creates a </a:t>
            </a:r>
            <a:r>
              <a:rPr lang="en-AU" b="1" i="1"/>
              <a:t>poignant contrast </a:t>
            </a:r>
            <a:r>
              <a:rPr lang="en-AU"/>
              <a:t>between the </a:t>
            </a:r>
            <a:r>
              <a:rPr lang="en-AU" b="1" i="1"/>
              <a:t>harsh connotations </a:t>
            </a:r>
            <a:r>
              <a:rPr lang="en-AU"/>
              <a:t>of ‘loneliness’ and ‘the murdered man’s mother’, reflecting the tragedies and suffering of people in this world. This is </a:t>
            </a:r>
            <a:r>
              <a:rPr lang="en-AU" b="1" i="1"/>
              <a:t>contrasted </a:t>
            </a:r>
            <a:r>
              <a:rPr lang="en-AU"/>
              <a:t>to the </a:t>
            </a:r>
            <a:r>
              <a:rPr lang="en-AU" b="1" i="1"/>
              <a:t>imagery of empathy and human connection </a:t>
            </a:r>
            <a:r>
              <a:rPr lang="en-AU"/>
              <a:t>in ‘sitting shoulder to shoulder’ and ‘how hard she hugs me.’ </a:t>
            </a:r>
          </a:p>
          <a:p>
            <a:r>
              <a:rPr lang="en-AU"/>
              <a:t>Although the emotive language is strong, the tone is not maudlin or sensationalist. The everyday language creates a tone of acceptance and clear-eyed observation. Together with the beautiful and lyrical language, the text overall is a celebration of life.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790539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1" u="none"/>
              <a:t> </a:t>
            </a:r>
            <a:r>
              <a:rPr lang="en-AU">
                <a:latin typeface="Public Sans"/>
              </a:rPr>
              <a:t>the purpose of this slide is to provide support for </a:t>
            </a:r>
            <a:r>
              <a:rPr lang="en-AU" b="1">
                <a:latin typeface="Public Sans"/>
              </a:rPr>
              <a:t>Phase </a:t>
            </a:r>
            <a:r>
              <a:rPr lang="en-AU" sz="1600" b="1" u="none" kern="1200">
                <a:solidFill>
                  <a:schemeClr val="tx1"/>
                </a:solidFill>
                <a:effectLst/>
                <a:latin typeface="Public Sans" pitchFamily="2" charset="0"/>
                <a:ea typeface="+mn-ea"/>
                <a:cs typeface="+mn-cs"/>
              </a:rPr>
              <a:t>3b, sequence 3 – engaging personally and critically with the language forms and features of a discursive text </a:t>
            </a:r>
            <a:endParaRPr lang="en-AU" sz="1600" u="none" kern="1200">
              <a:solidFill>
                <a:schemeClr val="tx1"/>
              </a:solidFill>
              <a:effectLst/>
              <a:latin typeface="Public Sans" pitchFamily="2" charset="0"/>
              <a:ea typeface="+mn-ea"/>
              <a:cs typeface="+mn-cs"/>
            </a:endParaRPr>
          </a:p>
          <a:p>
            <a:r>
              <a:rPr lang="en-AU" sz="1600" kern="1200">
                <a:solidFill>
                  <a:schemeClr val="tx1"/>
                </a:solidFill>
                <a:effectLst/>
                <a:latin typeface="Public Sans" pitchFamily="2" charset="0"/>
                <a:ea typeface="+mn-ea"/>
                <a:cs typeface="+mn-cs"/>
              </a:rPr>
              <a:t> </a:t>
            </a:r>
            <a:r>
              <a:rPr lang="en-AU" b="0"/>
              <a:t>Effective questioning at point of need would be effective to ascertain students’ knowledge of vocabulary terms such as ‘idiom’ and ‘vernacular’ </a:t>
            </a:r>
            <a:r>
              <a:rPr lang="en-AU" b="1"/>
              <a:t>.</a:t>
            </a:r>
          </a:p>
          <a:p>
            <a:r>
              <a:rPr lang="en-AU" b="1"/>
              <a:t> </a:t>
            </a:r>
          </a:p>
          <a:p>
            <a:r>
              <a:rPr lang="en-AU"/>
              <a:t>Students could discuss how the use of Australian colloquial phrases (colloquial expressions that are part of the Australian vernacular) help create a unique personal voice. Teachers could also highlight the cohesion which is created throughout the text by referring back to the central idea about finding wonder, contentment and happiness in the little things in life. (link to her thesis is colour coded in 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946885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latin typeface="Public Sans"/>
              </a:rPr>
              <a:t>the purpose of this slide is to provide support for </a:t>
            </a:r>
            <a:r>
              <a:rPr lang="en-AU" b="1">
                <a:latin typeface="Public Sans"/>
              </a:rPr>
              <a:t>Phase </a:t>
            </a:r>
            <a:r>
              <a:rPr lang="en-AU" sz="1600" b="1" u="none" kern="1200">
                <a:solidFill>
                  <a:schemeClr val="tx1"/>
                </a:solidFill>
                <a:effectLst/>
                <a:latin typeface="Public Sans" pitchFamily="2" charset="0"/>
                <a:ea typeface="+mn-ea"/>
                <a:cs typeface="+mn-cs"/>
              </a:rPr>
              <a:t>3b, sequence 3 – engaging personally and critically with the language forms and features of a discursive text. </a:t>
            </a:r>
            <a:r>
              <a:rPr lang="en-AU" sz="1600" b="0" u="none" kern="1200">
                <a:solidFill>
                  <a:schemeClr val="tx1"/>
                </a:solidFill>
                <a:effectLst/>
                <a:latin typeface="Public Sans" pitchFamily="2" charset="0"/>
                <a:ea typeface="+mn-ea"/>
                <a:cs typeface="+mn-cs"/>
              </a:rPr>
              <a:t>T</a:t>
            </a:r>
            <a:r>
              <a:rPr lang="en-AU"/>
              <a:t>eachers could also point out the </a:t>
            </a:r>
            <a:r>
              <a:rPr lang="en-AU" b="1" i="1"/>
              <a:t>rule of 3s </a:t>
            </a:r>
            <a:r>
              <a:rPr lang="en-AU"/>
              <a:t>in ‘every note, every pause, every beautiful American place-name’ which slows the pace and emphasises the lingering sense of both loss and beauty in the song. The sadness of the allusion to him ‘leaving’ is contrasted with the hopeful imagery of light. </a:t>
            </a:r>
          </a:p>
          <a:p>
            <a:r>
              <a:rPr lang="en-AU"/>
              <a:t>Students could also discuss the paradox and ambiguity which is celebrated throughout the text.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49521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Phase 3b, sequence 4 – responding creatively and reflectively to the reading of a core text</a:t>
            </a:r>
            <a:r>
              <a:rPr lang="en-AU" b="0"/>
              <a:t> includes additional instruction for this activity. </a:t>
            </a:r>
            <a:r>
              <a:rPr lang="en-AU" b="1"/>
              <a:t>Phase 3b, activity 5 – responding creatively to ‘what makes me happy now’ </a:t>
            </a:r>
            <a:r>
              <a:rPr lang="en-AU" b="0"/>
              <a:t>has also been provided to chunk and sequence this activity for teachers and students.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126740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A9E6A-8266-F085-91AD-605CAF104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949B3-87B0-C847-BDE8-E02BFFF8B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3CA198-E63C-4CBB-2711-26F7A896B666}"/>
              </a:ext>
            </a:extLst>
          </p:cNvPr>
          <p:cNvSpPr>
            <a:spLocks noGrp="1"/>
          </p:cNvSpPr>
          <p:nvPr>
            <p:ph type="body" idx="1"/>
          </p:nvPr>
        </p:nvSpPr>
        <p:spPr/>
        <p:txBody>
          <a:bodyPr/>
          <a:lstStyle/>
          <a:p>
            <a:r>
              <a:rPr lang="en-AU" b="1"/>
              <a:t>Teacher note: Phase 3b, sequence 4 – responding creatively and reflectively to the reading of a core text</a:t>
            </a:r>
            <a:r>
              <a:rPr lang="en-AU" b="0"/>
              <a:t> includes additional instructions for this activity. </a:t>
            </a:r>
            <a:r>
              <a:rPr lang="en-AU" b="1"/>
              <a:t>Phase 3b, activity 5 – responding creatively to ‘what makes me happy now’ </a:t>
            </a:r>
            <a:r>
              <a:rPr lang="en-AU" b="0"/>
              <a:t>has also been provided to chunk and sequence this activity for teachers and students. </a:t>
            </a:r>
            <a:endParaRPr lang="en-AU" b="1"/>
          </a:p>
        </p:txBody>
      </p:sp>
      <p:sp>
        <p:nvSpPr>
          <p:cNvPr id="4" name="Slide Number Placeholder 3">
            <a:extLst>
              <a:ext uri="{FF2B5EF4-FFF2-40B4-BE49-F238E27FC236}">
                <a16:creationId xmlns:a16="http://schemas.microsoft.com/office/drawing/2014/main" id="{529C5FA1-F30D-2346-D476-33B3677B6008}"/>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27255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the purpose of this PowerPoint is to provide support for </a:t>
            </a:r>
            <a:r>
              <a:rPr lang="en-AU" b="1" dirty="0">
                <a:latin typeface="Public Sans"/>
              </a:rPr>
              <a:t>Phase 3b, sequence 3 – </a:t>
            </a:r>
            <a:r>
              <a:rPr lang="en-AU" sz="1600" b="1" kern="1200" dirty="0">
                <a:solidFill>
                  <a:schemeClr val="tx1"/>
                </a:solidFill>
                <a:effectLst/>
                <a:latin typeface="Public Sans" pitchFamily="2" charset="0"/>
                <a:ea typeface="+mn-ea"/>
                <a:cs typeface="+mn-cs"/>
              </a:rPr>
              <a:t>engaging personally and critically with the language forms and features of a discursive text.  </a:t>
            </a:r>
            <a:r>
              <a:rPr lang="en-AU" b="0" dirty="0">
                <a:latin typeface="Public Sans"/>
              </a:rPr>
              <a:t>It</a:t>
            </a:r>
            <a:r>
              <a:rPr lang="en-AU" dirty="0">
                <a:latin typeface="Public Sans"/>
              </a:rPr>
              <a:t> should be used to help students identify </a:t>
            </a:r>
            <a:r>
              <a:rPr lang="en-AU" sz="1600" b="0" kern="1200" dirty="0">
                <a:solidFill>
                  <a:schemeClr val="tx1"/>
                </a:solidFill>
                <a:effectLst/>
                <a:latin typeface="Public Sans" pitchFamily="2" charset="0"/>
                <a:ea typeface="+mn-ea"/>
                <a:cs typeface="+mn-cs"/>
              </a:rPr>
              <a:t>the difference between text features of persuasive and discursive texts.</a:t>
            </a: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122511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3B3A6-D0C7-8DFB-227B-CF6CCA1ED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04729-9F04-5000-314C-BC0A0D86D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3FBEF-969B-1EF3-1E8F-BEAF9915FCE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E50EDF6-6F45-B4D2-E353-7DFA72F22745}"/>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2033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sz="1600" dirty="0">
                <a:effectLst/>
                <a:latin typeface="Arial" panose="020B0604020202020204" pitchFamily="34" charset="0"/>
                <a:ea typeface="Calibri" panose="020F0502020204030204" pitchFamily="34" charset="0"/>
              </a:rPr>
              <a:t>Garner H (2023) </a:t>
            </a:r>
            <a:r>
              <a:rPr lang="en-AU" sz="1600" u="sng" dirty="0">
                <a:solidFill>
                  <a:srgbClr val="001C4A"/>
                </a:solidFill>
                <a:effectLst/>
                <a:latin typeface="Arial" panose="020B0604020202020204" pitchFamily="34" charset="0"/>
                <a:ea typeface="Calibri" panose="020F0502020204030204" pitchFamily="34" charset="0"/>
                <a:hlinkClick r:id="rId3"/>
              </a:rPr>
              <a:t>Helen Garner on happiness: ‘It’s taken me 80 years to figure out it’s not a tranquil, sunlit realm’</a:t>
            </a:r>
            <a:r>
              <a:rPr lang="en-AU" sz="1050" dirty="0">
                <a:effectLst/>
                <a:latin typeface="Arial" panose="020B0604020202020204" pitchFamily="34" charset="0"/>
                <a:ea typeface="Calibri" panose="020F0502020204030204" pitchFamily="34" charset="0"/>
              </a:rPr>
              <a:t> </a:t>
            </a:r>
            <a:r>
              <a:rPr lang="en-AU" sz="1600" dirty="0">
                <a:effectLst/>
                <a:latin typeface="Arial" panose="020B0604020202020204" pitchFamily="34" charset="0"/>
                <a:ea typeface="Calibri" panose="020F0502020204030204" pitchFamily="34" charset="0"/>
              </a:rPr>
              <a:t> – https://www.theguardian.com/culture/2023/feb/05/helen-garner-on-happiness-its-taken-me-80-years-to-figure-out-its-not-a-tranquil-sunlit-realm</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40761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b="0" dirty="0">
                <a:latin typeface="Public Sans"/>
              </a:rPr>
              <a:t>this slide details the text complexity of the text.</a:t>
            </a:r>
          </a:p>
          <a:p>
            <a:endParaRPr lang="en-AU" b="1" dirty="0">
              <a:latin typeface="Public Sans"/>
            </a:endParaRPr>
          </a:p>
          <a:p>
            <a:r>
              <a:rPr lang="en-AU" b="0" dirty="0"/>
              <a:t>English Advanced 11-12 Syllabus – </a:t>
            </a:r>
            <a:r>
              <a:rPr lang="en-AU" dirty="0">
                <a:hlinkClick r:id="rId3"/>
              </a:rPr>
              <a:t>https://curriculum.nsw.edu.au/learning-areas/english/english-advanced-11-12-2024/overview</a:t>
            </a:r>
            <a:endParaRPr lang="en-AU" dirty="0"/>
          </a:p>
          <a:p>
            <a:r>
              <a:rPr lang="en-AU" dirty="0"/>
              <a:t>Australian Curriculum – </a:t>
            </a:r>
            <a:r>
              <a:rPr lang="en-AU" dirty="0">
                <a:hlinkClick r:id="rId4"/>
              </a:rPr>
              <a:t>https://www.australiancurriculum.edu.au/downloads/general-capabilities</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22746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a:t>
            </a:r>
            <a:r>
              <a:rPr lang="en-AU">
                <a:latin typeface="Public Sans"/>
              </a:rPr>
              <a:t>: this slide has been used to identify the explicit teaching strategies sharing learning intentions and sharing success criteria. This slide could be deleted or hidden when using this content in a classroom setting. Alternatively, the teacher could discuss the educational benefit of the process of sharing learning intentions and success criteria and discussing the significance of this learning process.  </a:t>
            </a:r>
            <a:endParaRPr lang="en-AU" b="1">
              <a:latin typeface="Public Sans"/>
            </a:endParaRPr>
          </a:p>
          <a:p>
            <a:endParaRPr lang="en-AU">
              <a:latin typeface="Public Sans"/>
            </a:endParaRPr>
          </a:p>
          <a:p>
            <a:pPr marL="285750" indent="-285750">
              <a:buFont typeface="Arial"/>
              <a:buChar char="•"/>
            </a:pPr>
            <a:r>
              <a:rPr lang="en-AU">
                <a:latin typeface="Public Sans"/>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a:latin typeface="Public Sans"/>
              </a:rPr>
              <a:t>When learning intentions are used with success criteria, students have a clear idea of the learning goal and how to get there (AERO 2024). </a:t>
            </a:r>
          </a:p>
          <a:p>
            <a:pPr marL="285750" indent="-285750">
              <a:buFont typeface="Arial"/>
              <a:buChar char="•"/>
            </a:pPr>
            <a:r>
              <a:rPr lang="en-AU">
                <a:latin typeface="Public Sans"/>
              </a:rPr>
              <a:t>The success criteria</a:t>
            </a:r>
            <a:r>
              <a:rPr lang="en-AU" b="1">
                <a:latin typeface="Public Sans"/>
              </a:rPr>
              <a:t> </a:t>
            </a:r>
            <a:r>
              <a:rPr lang="en-AU">
                <a:latin typeface="Public Sans"/>
              </a:rPr>
              <a:t>break the learning intention into smaller and more manageable actions. They show students what they must do, say, make, create or perform to demonstrate their learning (Griffin 2018).</a:t>
            </a:r>
          </a:p>
          <a:p>
            <a:pPr marL="285750" indent="-285750">
              <a:buFont typeface="Arial"/>
              <a:buChar char="•"/>
            </a:pPr>
            <a:r>
              <a:rPr lang="en-AU">
                <a:latin typeface="Public Sans"/>
              </a:rPr>
              <a:t>Success criteria are communicated to students in ways they understand. Teachers use their expertise to guide student thinking and often model and use exemplars to show students what success 'looks like’ (DoE 2025). </a:t>
            </a:r>
          </a:p>
          <a:p>
            <a:pPr marL="285750" indent="-285750">
              <a:buFont typeface="Arial"/>
              <a:buChar char="•"/>
            </a:pPr>
            <a:r>
              <a:rPr lang="en-AU">
                <a:latin typeface="Public Sans"/>
              </a:rPr>
              <a:t>The sample learning intentions and success criteria (LISC) on the following slide are aligned to the syllabus. </a:t>
            </a:r>
          </a:p>
          <a:p>
            <a:pPr marL="285750" indent="-285750">
              <a:buFont typeface="Arial"/>
              <a:buChar char="•"/>
            </a:pPr>
            <a:r>
              <a:rPr lang="en-AU">
                <a:latin typeface="Public Sans"/>
              </a:rPr>
              <a:t>When designing LISC for students working above or below stage level, or towards Life Skills outcomes, draw on the collaborative curriculum planning process to ensure LISC is differentiated and aligned with the relevant syllabus outcomes. </a:t>
            </a:r>
          </a:p>
          <a:p>
            <a:endParaRPr lang="en-AU">
              <a:latin typeface="Public Sans"/>
            </a:endParaRPr>
          </a:p>
          <a:p>
            <a:r>
              <a:rPr lang="en-AU">
                <a:latin typeface="Public Sans"/>
              </a:rPr>
              <a:t>For more information, see:</a:t>
            </a:r>
          </a:p>
          <a:p>
            <a:r>
              <a:rPr lang="en-AU" b="1">
                <a:latin typeface="Public Sans"/>
              </a:rPr>
              <a:t>AITSL: </a:t>
            </a:r>
            <a:r>
              <a:rPr lang="en-AU">
                <a:latin typeface="Public Sans"/>
                <a:hlinkClick r:id="rId3"/>
              </a:rPr>
              <a:t>https://www.aitsl.edu.au/docs/default-source/feedback/aitsl-learning-intentions-and-success-criteria-strategy.pdf?sfvrsn=382dec3c_2</a:t>
            </a:r>
            <a:endParaRPr lang="en-AU">
              <a:latin typeface="Public Sans"/>
            </a:endParaRPr>
          </a:p>
          <a:p>
            <a:r>
              <a:rPr lang="en-AU" b="1">
                <a:latin typeface="Public Sans"/>
              </a:rPr>
              <a:t>Sharing learning intentions:  </a:t>
            </a:r>
            <a:r>
              <a:rPr lang="en-AU">
                <a:latin typeface="Public Sans"/>
                <a:hlinkClick r:id="rId4"/>
              </a:rPr>
              <a:t>https://education.nsw.gov.au/teaching-and-learning/curriculum/explicit-teaching/explicit-teaching-strategies/sharing-learning-intentions</a:t>
            </a:r>
            <a:r>
              <a:rPr lang="en-AU">
                <a:latin typeface="Public Sans"/>
              </a:rPr>
              <a:t> </a:t>
            </a:r>
          </a:p>
          <a:p>
            <a:r>
              <a:rPr lang="en-AU" b="1">
                <a:latin typeface="Public Sans"/>
              </a:rPr>
              <a:t>Sharing success criteria: </a:t>
            </a:r>
            <a:r>
              <a:rPr lang="en-AU">
                <a:latin typeface="Public Sans"/>
                <a:hlinkClick r:id="rId5"/>
              </a:rPr>
              <a:t>https://education.nsw.gov.au/teaching-and-learning/curriculum/explicit-teaching/explicit-teaching-strategies/sharing-success-criteria</a:t>
            </a:r>
            <a:endParaRPr lang="en-AU">
              <a:latin typeface="Public Sans"/>
            </a:endParaRPr>
          </a:p>
          <a:p>
            <a:r>
              <a:rPr lang="en-AU" b="1">
                <a:latin typeface="Public Sans"/>
              </a:rPr>
              <a:t>Collaborative curriculum planning: </a:t>
            </a:r>
            <a:r>
              <a:rPr lang="en-AU">
                <a:latin typeface="Public Sans"/>
                <a:hlinkClick r:id="rId6"/>
              </a:rPr>
              <a:t>https://educationstandards.nsw.edu.au/wps/portal/nesa/k-10/diversity-in-learning/special-education/collaborative-curriculum-planning</a:t>
            </a:r>
            <a:endParaRPr lang="en-AU">
              <a:latin typeface="Public Sans"/>
            </a:endParaRPr>
          </a:p>
          <a:p>
            <a:endParaRPr lang="en-AU"/>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88585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adapt the provided learning intention and below sample success criteria, as required, to suit the needs of your students. </a:t>
            </a:r>
          </a:p>
          <a:p>
            <a:endParaRPr lang="en-AU" dirty="0">
              <a:latin typeface="Arial"/>
              <a:cs typeface="Arial"/>
            </a:endParaRPr>
          </a:p>
          <a:p>
            <a:pPr marL="0" indent="0">
              <a:buFont typeface="Arial" panose="020B0604020202020204" pitchFamily="34" charset="0"/>
              <a:buNone/>
            </a:pPr>
            <a:r>
              <a:rPr lang="en-AU" i="1" dirty="0">
                <a:latin typeface="Arial"/>
                <a:cs typeface="Arial"/>
              </a:rPr>
              <a:t>- engage in a class discussion, identifying and analysing discursive language forms and features in the core text  </a:t>
            </a:r>
          </a:p>
          <a:p>
            <a:pPr marL="0" indent="0">
              <a:buFont typeface="Arial" panose="020B0604020202020204" pitchFamily="34" charset="0"/>
              <a:buNone/>
            </a:pPr>
            <a:r>
              <a:rPr lang="en-AU" i="1" dirty="0">
                <a:latin typeface="Arial"/>
                <a:cs typeface="Arial"/>
              </a:rPr>
              <a:t>- analyse how a composer uses discursive language to achieve a specific purpose </a:t>
            </a:r>
          </a:p>
          <a:p>
            <a:pPr marL="0" indent="0">
              <a:buFont typeface="Arial" panose="020B0604020202020204" pitchFamily="34" charset="0"/>
              <a:buNone/>
            </a:pPr>
            <a:r>
              <a:rPr lang="en-AU" i="1" dirty="0">
                <a:latin typeface="Arial"/>
                <a:cs typeface="Arial"/>
              </a:rPr>
              <a:t>- compose a paragraph analysing    one example of a discursive feature in the core text</a:t>
            </a:r>
          </a:p>
          <a:p>
            <a:pPr marL="0" indent="0">
              <a:buFont typeface="Arial" panose="020B0604020202020204" pitchFamily="34" charset="0"/>
              <a:buNone/>
            </a:pPr>
            <a:r>
              <a:rPr lang="en-AU" i="1" dirty="0">
                <a:latin typeface="Arial"/>
                <a:cs typeface="Arial"/>
              </a:rPr>
              <a:t>- analyse how a composer uses language to achieve a specific purpose.</a:t>
            </a:r>
            <a:endParaRPr lang="en-AU" b="1" i="1" dirty="0">
              <a:latin typeface="Arial"/>
              <a:cs typeface="Arial"/>
            </a:endParaRPr>
          </a:p>
          <a:p>
            <a:endParaRPr lang="en-AU" i="1" dirty="0">
              <a:latin typeface="Arial"/>
              <a:cs typeface="Arial"/>
            </a:endParaRPr>
          </a:p>
          <a:p>
            <a:pPr marL="285750" indent="-285750">
              <a:buFont typeface="Arial"/>
              <a:buChar char="•"/>
            </a:pPr>
            <a:r>
              <a:rPr lang="en-AU" dirty="0">
                <a:latin typeface="Arial"/>
                <a:cs typeface="Arial"/>
              </a:rPr>
              <a:t>LISC is usually shared first or early in the lesson and is explained by the teacher who checks for understanding (DoE 2025). </a:t>
            </a:r>
          </a:p>
          <a:p>
            <a:pPr marL="285750" indent="-285750">
              <a:buFont typeface="Arial"/>
              <a:buChar char="•"/>
            </a:pPr>
            <a:r>
              <a:rPr lang="en-AU" dirty="0">
                <a:latin typeface="Arial"/>
                <a:cs typeface="Arial"/>
              </a:rPr>
              <a:t>LISC is referred to regularly to check for understanding, provide feedback or as a self-assessment tool (Wiliam and Leahy 2015). </a:t>
            </a:r>
          </a:p>
          <a:p>
            <a:pPr marL="285750" indent="-285750">
              <a:buFont typeface="Arial"/>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t>For more information, see –</a:t>
            </a:r>
          </a:p>
          <a:p>
            <a:r>
              <a:rPr lang="en-AU" b="1" dirty="0"/>
              <a:t>Sharing learning intentions and success criteria – </a:t>
            </a:r>
            <a:r>
              <a:rPr lang="en-AU" dirty="0">
                <a:hlinkClick r:id="rId3"/>
              </a:rPr>
              <a:t>https –//education.nsw.gov.au/content/dam/main-education/documents/teaching-and-learning/curriculum/explicit-teaching/explicit-teaching-technique-guide-lisc-sharing.pdf</a:t>
            </a:r>
            <a:r>
              <a:rPr lang="en-AU" dirty="0"/>
              <a:t> </a:t>
            </a:r>
          </a:p>
          <a:p>
            <a:r>
              <a:rPr lang="en-AU" b="1" dirty="0"/>
              <a:t>Planning learning intentions and success criteria – </a:t>
            </a:r>
            <a:r>
              <a:rPr lang="en-AU" dirty="0">
                <a:hlinkClick r:id="rId4"/>
              </a:rPr>
              <a:t>https –//education.nsw.gov.au/content/dam/main-education/documents/teaching-and-learning/curriculum/explicit-teaching/explicit-teaching-technique-guide-lisc-planning.pdf</a:t>
            </a:r>
            <a:endParaRPr lang="en-AU" dirty="0"/>
          </a:p>
          <a:p>
            <a:endParaRPr lang="en-AU" b="1" dirty="0">
              <a:latin typeface="Arial"/>
              <a:cs typeface="Arial"/>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this slide includes instructions for how to decode the annotations in this PowerPoint. Hide this slide from students.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18682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Teacher note: </a:t>
            </a:r>
            <a:r>
              <a:rPr lang="en-US" b="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ese slides are to be used in conjunction with </a:t>
            </a:r>
            <a:r>
              <a:rPr lang="en-US" b="1" dirty="0">
                <a:latin typeface="Arial" panose="020B0604020202020204" pitchFamily="34" charset="0"/>
                <a:cs typeface="Arial" panose="020B0604020202020204" pitchFamily="34" charset="0"/>
              </a:rPr>
              <a:t>Phase 3b, sequence </a:t>
            </a:r>
            <a:r>
              <a:rPr lang="en-US" dirty="0">
                <a:latin typeface="Arial" panose="020B0604020202020204" pitchFamily="34" charset="0"/>
                <a:cs typeface="Arial" panose="020B0604020202020204" pitchFamily="34" charset="0"/>
              </a:rPr>
              <a:t>3 – </a:t>
            </a:r>
            <a:r>
              <a:rPr lang="en-AU" sz="1600" b="1" kern="1200" dirty="0">
                <a:solidFill>
                  <a:schemeClr val="tx1"/>
                </a:solidFill>
                <a:effectLst/>
                <a:latin typeface="Public Sans" pitchFamily="2" charset="0"/>
                <a:ea typeface="+mn-ea"/>
                <a:cs typeface="+mn-cs"/>
              </a:rPr>
              <a:t>engaging personally and critically with the language forms and features of a discursive text</a:t>
            </a:r>
            <a:r>
              <a:rPr lang="en-US" dirty="0">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69649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latin typeface="Public Sans"/>
              </a:rPr>
              <a:t>the purpose of this slide is to provide support for </a:t>
            </a:r>
            <a:r>
              <a:rPr lang="en-AU" b="1" dirty="0">
                <a:latin typeface="Public Sans"/>
              </a:rPr>
              <a:t>Phase 3b, sequence 3 – </a:t>
            </a:r>
            <a:r>
              <a:rPr lang="en-AU" sz="1600" b="1" kern="1200" dirty="0">
                <a:solidFill>
                  <a:schemeClr val="tx1"/>
                </a:solidFill>
                <a:effectLst/>
                <a:latin typeface="Public Sans" pitchFamily="2" charset="0"/>
                <a:ea typeface="+mn-ea"/>
                <a:cs typeface="+mn-cs"/>
              </a:rPr>
              <a:t>engaging personally and critically with the language forms and features of a discursive text.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Teachers could also point out that the </a:t>
            </a:r>
            <a:r>
              <a:rPr lang="en-AU" b="1" i="1" dirty="0"/>
              <a:t>personal voice </a:t>
            </a:r>
            <a:r>
              <a:rPr lang="en-AU" dirty="0"/>
              <a:t>is created from the beginning by the tone of the title. The </a:t>
            </a:r>
            <a:r>
              <a:rPr lang="en-AU" b="1" i="1" dirty="0"/>
              <a:t>colloquialisms </a:t>
            </a:r>
            <a:r>
              <a:rPr lang="en-AU" dirty="0"/>
              <a:t>‘Eg figure out’ and </a:t>
            </a:r>
            <a:r>
              <a:rPr lang="en-AU" b="1" i="1" dirty="0"/>
              <a:t>1</a:t>
            </a:r>
            <a:r>
              <a:rPr lang="en-AU" b="1" i="1" baseline="30000" dirty="0"/>
              <a:t>st</a:t>
            </a:r>
            <a:r>
              <a:rPr lang="en-AU" b="1" i="1" dirty="0"/>
              <a:t> person POV </a:t>
            </a:r>
            <a:r>
              <a:rPr lang="en-AU" dirty="0"/>
              <a:t>are language devices that can be seen throughout the article. Throughout the discussion of the article, class discussion should reinforce that her language choices support the PURPOSE of her text. She creates a </a:t>
            </a:r>
            <a:r>
              <a:rPr lang="en-AU" b="1" i="1" dirty="0"/>
              <a:t>personal voice </a:t>
            </a:r>
            <a:r>
              <a:rPr lang="en-AU" dirty="0"/>
              <a:t>in order to hook the reader and position them to </a:t>
            </a:r>
            <a:r>
              <a:rPr lang="en-AU" b="1" i="0" dirty="0"/>
              <a:t>engage personally </a:t>
            </a:r>
            <a:r>
              <a:rPr lang="en-AU" dirty="0"/>
              <a:t>with the text – to think about what makes </a:t>
            </a:r>
            <a:r>
              <a:rPr lang="en-AU" b="1" dirty="0"/>
              <a:t>them </a:t>
            </a:r>
            <a:r>
              <a:rPr lang="en-AU" dirty="0"/>
              <a:t>happy. </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50695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17589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68280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30484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16645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97836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74413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04998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8819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58800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200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326328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39288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78982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692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165934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163894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46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9734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58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33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04562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24433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6883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49080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7090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096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66098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30079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74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0813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6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441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285256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78511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0430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3549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378977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47114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6238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643507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251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theme" Target="../theme/theme2.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image" Target="../media/image4.png"/><Relationship Id="rId8" Type="http://schemas.openxmlformats.org/officeDocument/2006/relationships/slideLayout" Target="../slideLayouts/slideLayout18.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58966221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 id="2147483814" r:id="rId39"/>
    <p:sldLayoutId id="2147483815" r:id="rId40"/>
    <p:sldLayoutId id="2147483816"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english/planning-programming-and-assessing-english-11-12/english-advanced"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education.nsw.gov.au/teaching-and-learning/curriculum/english/planning-programming-and-assessing-english-11-12"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educationstandards.nsw.edu.au/wps/portal/nesa/mini-footer/copyright" TargetMode="External"/><Relationship Id="rId3" Type="http://schemas.openxmlformats.org/officeDocument/2006/relationships/hyperlink" Target="https://curriculum.nsw.edu.au/learning-areas/english/english-advanced-11-12-2024/overview/course" TargetMode="External"/><Relationship Id="rId7" Type="http://schemas.openxmlformats.org/officeDocument/2006/relationships/hyperlink" Target="https://www.theguardian.com/culture/2023/feb/05/helen-garner-on-happiness-its-taken-me-80-years-to-figure-out-its-not-a-tranquil-sunlit-realm"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researchgate.net/publication/323964092_Classroom_assessment_and_pedagogy" TargetMode="External"/><Relationship Id="rId5" Type="http://schemas.openxmlformats.org/officeDocument/2006/relationships/hyperlink" Target="https://www.edresearch.edu.au/summaries-explainers/explainers/explicit-instruction" TargetMode="External"/><Relationship Id="rId10" Type="http://schemas.openxmlformats.org/officeDocument/2006/relationships/hyperlink" Target="https://curriculum.nsw.edu.au/" TargetMode="External"/><Relationship Id="rId4" Type="http://schemas.openxmlformats.org/officeDocument/2006/relationships/hyperlink" Target="https://www.edresearch.edu.au/guides-resources/practice-guides/explain-learning-objectives" TargetMode="External"/><Relationship Id="rId9"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photos/orange-and-blue-sky-with-clouds-U4tC-9eS03M?utm_content=creditCopyText&amp;utm_medium=referral&amp;utm_source=unsplash" TargetMode="External"/><Relationship Id="rId4" Type="http://schemas.openxmlformats.org/officeDocument/2006/relationships/hyperlink" Target="https://unsplash.com/@zedlord?utm_content=creditCopyText&amp;utm_medium=referral&amp;utm_source=unsplash"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ascd.org/el/articles/the-right-questions-the-right-way" TargetMode="External"/><Relationship Id="rId3" Type="http://schemas.openxmlformats.org/officeDocument/2006/relationships/hyperlink" Target="https://unsplash.com/photos/orange-and-blue-sky-with-clouds-U4tC-9eS03M" TargetMode="External"/><Relationship Id="rId7" Type="http://schemas.openxmlformats.org/officeDocument/2006/relationships/hyperlink" Target="https://app.education.nsw.gov.au/digital-learning-selector/LearningActivity/Browser?cache_id=f77b0"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s://education.nsw.gov.au/teaching-and-learning/curriculum/explicit-teaching/explicit-teaching-strategies" TargetMode="External"/><Relationship Id="rId11" Type="http://schemas.openxmlformats.org/officeDocument/2006/relationships/hyperlink" Target="https://curriculum.nsw.edu.au/" TargetMode="External"/><Relationship Id="rId5" Type="http://schemas.openxmlformats.org/officeDocument/2006/relationships/hyperlink" Target="https://curriculum.nsw.edu.au/resources/glossary" TargetMode="External"/><Relationship Id="rId10" Type="http://schemas.openxmlformats.org/officeDocument/2006/relationships/hyperlink" Target="https://educationstandards.nsw.edu.au/wps/portal/nesa/home" TargetMode="External"/><Relationship Id="rId4" Type="http://schemas.openxmlformats.org/officeDocument/2006/relationships/hyperlink" Target="https://unsplash.com/license" TargetMode="External"/><Relationship Id="rId9" Type="http://schemas.openxmlformats.org/officeDocument/2006/relationships/hyperlink" Target="https://educationstandards.nsw.edu.au/wps/portal/nesa/mini-footer/copyright"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uardian.com/culture/2023/feb/05/helen-garner-on-happiness-its-taken-me-80-years-to-figure-out-its-not-a-tranquil-sunlit-realm"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https://www.australiancurriculum.edu.au/downloads/general-capabilities#accordion-afa194f119-item-6336db4ee7"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hyperlink" Target="https://curriculum.nsw.edu.au/learning-areas/english/english-advanced-11-12-2024/overview" TargetMode="External"/><Relationship Id="rId5" Type="http://schemas.openxmlformats.org/officeDocument/2006/relationships/hyperlink" Target="https://curriculum.nsw.edu.au/learning-areas/english/english-advanced-11-12-2024/overview/course#texts-authored-by-aboriginal-andor-torres-strait-islander-peoples-english_advanced_11_12_2024:~:text=study%20of%20literature.-,Text%20requirements,-There%20are%20no" TargetMode="External"/><Relationship Id="rId4" Type="http://schemas.openxmlformats.org/officeDocument/2006/relationships/hyperlink" Target="https://www.australiancurriculum.edu.au/downloads/general-capabiliti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ea typeface="+mn-lt"/>
                <a:cs typeface="+mn-lt"/>
              </a:rPr>
              <a:t>This resource is not a teaching and learning program. It should be used in conjunction with 11.1 – Reading to write: Transition to English Advanced program, available on the </a:t>
            </a:r>
            <a:r>
              <a:rPr lang="en-AU" sz="1800" dirty="0">
                <a:ea typeface="+mn-lt"/>
                <a:cs typeface="+mn-lt"/>
                <a:hlinkClick r:id="rId3"/>
              </a:rPr>
              <a:t>English Advanced</a:t>
            </a:r>
            <a:r>
              <a:rPr lang="en-AU" sz="1800" dirty="0">
                <a:ea typeface="+mn-lt"/>
                <a:cs typeface="+mn-lt"/>
              </a:rPr>
              <a:t> page of </a:t>
            </a:r>
            <a:r>
              <a:rPr lang="en-AU" sz="1800" dirty="0">
                <a:ea typeface="+mn-lt"/>
                <a:cs typeface="+mn-lt"/>
                <a:hlinkClick r:id="rId4"/>
              </a:rPr>
              <a:t>Planning, programming and assessing English 11–12</a:t>
            </a:r>
            <a:r>
              <a:rPr lang="en-AU" sz="1800" dirty="0">
                <a:ea typeface="+mn-lt"/>
                <a:cs typeface="+mn-lt"/>
              </a:rPr>
              <a:t> .</a:t>
            </a:r>
            <a:endParaRPr lang="en-AU" sz="1800" dirty="0">
              <a:solidFill>
                <a:srgbClr val="22272B"/>
              </a:solidFill>
            </a:endParaRPr>
          </a:p>
          <a:p>
            <a:pPr marL="342900" indent="-342900">
              <a:lnSpc>
                <a:spcPct val="150000"/>
              </a:lnSpc>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lnSpc>
                <a:spcPct val="150000"/>
              </a:lnSpc>
              <a:buFont typeface="Arial"/>
              <a:buChar char="•"/>
            </a:pPr>
            <a:r>
              <a:rPr lang="en-AU" sz="1800" dirty="0">
                <a:solidFill>
                  <a:srgbClr val="22272B"/>
                </a:solidFill>
              </a:rPr>
              <a:t>Save a copy of the file to make changes to the slide deck. Go to </a:t>
            </a:r>
            <a:r>
              <a:rPr lang="en-AU" sz="1800" b="1" dirty="0">
                <a:solidFill>
                  <a:srgbClr val="22272B"/>
                </a:solidFill>
              </a:rPr>
              <a:t>File &gt; Download a Copy </a:t>
            </a:r>
            <a:r>
              <a:rPr lang="en-AU" sz="1800" dirty="0">
                <a:solidFill>
                  <a:srgbClr val="22272B"/>
                </a:solidFill>
              </a:rPr>
              <a:t>(this downloads a copy to the computer to edit in the PowerPoint app).</a:t>
            </a:r>
          </a:p>
          <a:p>
            <a:pPr marL="342900" indent="-342900">
              <a:lnSpc>
                <a:spcPct val="150000"/>
              </a:lnSpc>
              <a:buFont typeface="Arial"/>
              <a:buChar char="•"/>
            </a:pPr>
            <a:r>
              <a:rPr lang="en-AU" sz="1800" dirty="0">
                <a:solidFill>
                  <a:srgbClr val="22272B"/>
                </a:solidFill>
              </a:rPr>
              <a:t>To convert the PowerPoint to Google Slides:</a:t>
            </a:r>
          </a:p>
          <a:p>
            <a:pPr marL="913765" lvl="1" indent="-457200">
              <a:lnSpc>
                <a:spcPct val="150000"/>
              </a:lnSpc>
              <a:buFont typeface="+mj-lt"/>
              <a:buAutoNum type="arabicPeriod"/>
            </a:pPr>
            <a:r>
              <a:rPr lang="en-AU" dirty="0">
                <a:solidFill>
                  <a:srgbClr val="22272B"/>
                </a:solidFill>
              </a:rPr>
              <a:t>Upload the file into Google Drive and open it.</a:t>
            </a:r>
          </a:p>
          <a:p>
            <a:pPr marL="913765" lvl="1" indent="-457200">
              <a:lnSpc>
                <a:spcPct val="150000"/>
              </a:lnSpc>
              <a:buFont typeface="+mj-lt"/>
              <a:buAutoNum type="arabicPeriod"/>
            </a:pPr>
            <a:r>
              <a:rPr lang="en-AU" dirty="0">
                <a:solidFill>
                  <a:srgbClr val="22272B"/>
                </a:solidFill>
              </a:rPr>
              <a:t>Go to </a:t>
            </a:r>
            <a:r>
              <a:rPr lang="en-AU" b="1" dirty="0">
                <a:solidFill>
                  <a:srgbClr val="22272B"/>
                </a:solidFill>
              </a:rPr>
              <a:t>File &gt; Save as Google Slides</a:t>
            </a:r>
            <a:r>
              <a:rPr lang="en-AU" dirty="0">
                <a:solidFill>
                  <a:srgbClr val="22272B"/>
                </a:solidFill>
              </a:rPr>
              <a:t>.</a:t>
            </a:r>
          </a:p>
          <a:p>
            <a:pPr marL="456565" lvl="1">
              <a:lnSpc>
                <a:spcPct val="150000"/>
              </a:lnSpc>
            </a:pPr>
            <a:r>
              <a:rPr lang="en-AU" sz="1600" dirty="0">
                <a:solidFill>
                  <a:srgbClr val="22272B"/>
                </a:solidFill>
              </a:rPr>
              <a:t>(Note – conversion may cause formatting changes in the slides.)</a:t>
            </a:r>
          </a:p>
          <a:p>
            <a:endParaRPr lang="en-AU" sz="1800" dirty="0"/>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a:xfrm>
            <a:off x="11124000" y="6516000"/>
            <a:ext cx="713999" cy="94120"/>
          </a:xfrm>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12B19-7EAE-8626-B8F7-BB1A5EA55A2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D34025-2DC2-66AD-F8BC-62181DA9E2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
        <p:nvSpPr>
          <p:cNvPr id="11" name="Title 10">
            <a:extLst>
              <a:ext uri="{FF2B5EF4-FFF2-40B4-BE49-F238E27FC236}">
                <a16:creationId xmlns:a16="http://schemas.microsoft.com/office/drawing/2014/main" id="{9C308A7C-61A4-1D89-AF52-F7E514884163}"/>
              </a:ext>
            </a:extLst>
          </p:cNvPr>
          <p:cNvSpPr>
            <a:spLocks noGrp="1"/>
          </p:cNvSpPr>
          <p:nvPr>
            <p:ph type="title"/>
          </p:nvPr>
        </p:nvSpPr>
        <p:spPr>
          <a:xfrm>
            <a:off x="359999" y="360000"/>
            <a:ext cx="11483999" cy="545601"/>
          </a:xfrm>
        </p:spPr>
        <p:txBody>
          <a:bodyPr/>
          <a:lstStyle/>
          <a:p>
            <a:r>
              <a:rPr lang="en-AU"/>
              <a:t>Hooking the reader</a:t>
            </a:r>
          </a:p>
        </p:txBody>
      </p:sp>
      <p:sp>
        <p:nvSpPr>
          <p:cNvPr id="13" name="Text Placeholder 12">
            <a:extLst>
              <a:ext uri="{FF2B5EF4-FFF2-40B4-BE49-F238E27FC236}">
                <a16:creationId xmlns:a16="http://schemas.microsoft.com/office/drawing/2014/main" id="{161AF8A2-FCBE-D802-B513-F4FE9363813C}"/>
              </a:ext>
            </a:extLst>
          </p:cNvPr>
          <p:cNvSpPr>
            <a:spLocks noGrp="1"/>
          </p:cNvSpPr>
          <p:nvPr>
            <p:ph type="body" sz="quarter" idx="18"/>
          </p:nvPr>
        </p:nvSpPr>
        <p:spPr>
          <a:xfrm>
            <a:off x="360000" y="982520"/>
            <a:ext cx="11483998" cy="356423"/>
          </a:xfrm>
        </p:spPr>
        <p:txBody>
          <a:bodyPr/>
          <a:lstStyle/>
          <a:p>
            <a:r>
              <a:rPr lang="en-AU"/>
              <a:t>Creating a personal connection in the opening of a discursive text</a:t>
            </a:r>
          </a:p>
        </p:txBody>
      </p:sp>
      <p:sp>
        <p:nvSpPr>
          <p:cNvPr id="12" name="Text Placeholder 11">
            <a:extLst>
              <a:ext uri="{FF2B5EF4-FFF2-40B4-BE49-F238E27FC236}">
                <a16:creationId xmlns:a16="http://schemas.microsoft.com/office/drawing/2014/main" id="{ED812DBB-B0AB-D7D4-A3EF-B32D3C558281}"/>
              </a:ext>
            </a:extLst>
          </p:cNvPr>
          <p:cNvSpPr>
            <a:spLocks noGrp="1"/>
          </p:cNvSpPr>
          <p:nvPr>
            <p:ph type="body" sz="quarter" idx="17"/>
          </p:nvPr>
        </p:nvSpPr>
        <p:spPr/>
        <p:txBody>
          <a:bodyPr/>
          <a:lstStyle/>
          <a:p>
            <a:r>
              <a:rPr lang="en-AU"/>
              <a:t>The </a:t>
            </a:r>
            <a:r>
              <a:rPr lang="en-AU">
                <a:solidFill>
                  <a:schemeClr val="tx2"/>
                </a:solidFill>
              </a:rPr>
              <a:t>rhetorical questions </a:t>
            </a:r>
            <a:r>
              <a:rPr lang="en-AU"/>
              <a:t>below state the central question that immediately hooks the reader.</a:t>
            </a:r>
            <a:r>
              <a:rPr lang="en-AU">
                <a:solidFill>
                  <a:schemeClr val="tx2"/>
                </a:solidFill>
              </a:rPr>
              <a:t> </a:t>
            </a:r>
            <a:r>
              <a:rPr lang="en-AU">
                <a:solidFill>
                  <a:schemeClr val="accent2"/>
                </a:solidFill>
              </a:rPr>
              <a:t>Personal pronouns </a:t>
            </a:r>
            <a:r>
              <a:rPr lang="en-AU"/>
              <a:t>are used to create a personal connection with the reader.  The cumulative use of </a:t>
            </a:r>
            <a:r>
              <a:rPr lang="en-AU">
                <a:solidFill>
                  <a:schemeClr val="accent2"/>
                </a:solidFill>
              </a:rPr>
              <a:t>second-person point of view</a:t>
            </a:r>
            <a:r>
              <a:rPr lang="en-AU"/>
              <a:t> engages the reader, positioning them to reflect on what makes them happy.</a:t>
            </a:r>
          </a:p>
          <a:p>
            <a:r>
              <a:rPr lang="en-AU">
                <a:solidFill>
                  <a:srgbClr val="FF0000"/>
                </a:solidFill>
              </a:rPr>
              <a:t>‘What is happiness, anyway? Does anybody know?</a:t>
            </a:r>
            <a:r>
              <a:rPr lang="en-AU"/>
              <a:t> It’s taken me 80 years to figure out that it’s not a tranquil, sunlit realm at the top of the ladder </a:t>
            </a:r>
            <a:r>
              <a:rPr lang="en-AU">
                <a:solidFill>
                  <a:schemeClr val="accent2"/>
                </a:solidFill>
              </a:rPr>
              <a:t>you’ve</a:t>
            </a:r>
            <a:r>
              <a:rPr lang="en-AU"/>
              <a:t> spent </a:t>
            </a:r>
            <a:r>
              <a:rPr lang="en-AU">
                <a:solidFill>
                  <a:schemeClr val="accent2"/>
                </a:solidFill>
              </a:rPr>
              <a:t>your </a:t>
            </a:r>
            <a:r>
              <a:rPr lang="en-AU"/>
              <a:t>whole life hauling </a:t>
            </a:r>
            <a:r>
              <a:rPr lang="en-AU">
                <a:solidFill>
                  <a:schemeClr val="accent1">
                    <a:lumMod val="50000"/>
                    <a:lumOff val="50000"/>
                  </a:schemeClr>
                </a:solidFill>
              </a:rPr>
              <a:t>yourself</a:t>
            </a:r>
            <a:r>
              <a:rPr lang="en-AU"/>
              <a:t> up, rung by rung. It’s more like the thing that Christians call grace: </a:t>
            </a:r>
            <a:r>
              <a:rPr lang="en-AU">
                <a:solidFill>
                  <a:schemeClr val="accent2"/>
                </a:solidFill>
              </a:rPr>
              <a:t>you</a:t>
            </a:r>
            <a:r>
              <a:rPr lang="en-AU"/>
              <a:t> can’t earn it, </a:t>
            </a:r>
            <a:r>
              <a:rPr lang="en-AU">
                <a:solidFill>
                  <a:schemeClr val="accent2"/>
                </a:solidFill>
              </a:rPr>
              <a:t>you</a:t>
            </a:r>
            <a:r>
              <a:rPr lang="en-AU"/>
              <a:t> can’t strive for it, it’s not a reward for virtue. It exists all right, it will be given to </a:t>
            </a:r>
            <a:r>
              <a:rPr lang="en-AU">
                <a:solidFill>
                  <a:schemeClr val="accent2"/>
                </a:solidFill>
              </a:rPr>
              <a:t>you, </a:t>
            </a:r>
            <a:r>
              <a:rPr lang="en-AU"/>
              <a:t>but it’s fluid, it’s evasive, it’s out of reach. It’s something </a:t>
            </a:r>
            <a:r>
              <a:rPr lang="en-AU">
                <a:solidFill>
                  <a:schemeClr val="accent2"/>
                </a:solidFill>
              </a:rPr>
              <a:t>you </a:t>
            </a:r>
            <a:r>
              <a:rPr lang="en-AU"/>
              <a:t>glimpse in the corner of </a:t>
            </a:r>
            <a:r>
              <a:rPr lang="en-AU">
                <a:solidFill>
                  <a:schemeClr val="accent2"/>
                </a:solidFill>
              </a:rPr>
              <a:t>your</a:t>
            </a:r>
            <a:r>
              <a:rPr lang="en-AU"/>
              <a:t> eye until one day </a:t>
            </a:r>
            <a:r>
              <a:rPr lang="en-AU">
                <a:solidFill>
                  <a:schemeClr val="accent2"/>
                </a:solidFill>
              </a:rPr>
              <a:t>you’re</a:t>
            </a:r>
            <a:r>
              <a:rPr lang="en-AU"/>
              <a:t> up to </a:t>
            </a:r>
            <a:r>
              <a:rPr lang="en-AU">
                <a:solidFill>
                  <a:schemeClr val="accent2"/>
                </a:solidFill>
              </a:rPr>
              <a:t>your </a:t>
            </a:r>
            <a:r>
              <a:rPr lang="en-AU"/>
              <a:t>neck in it. And before </a:t>
            </a:r>
            <a:r>
              <a:rPr lang="en-AU">
                <a:solidFill>
                  <a:schemeClr val="accent2"/>
                </a:solidFill>
              </a:rPr>
              <a:t>you’ve</a:t>
            </a:r>
            <a:r>
              <a:rPr lang="en-AU"/>
              <a:t> had time to take a big gasp and name it, it’s gone.’</a:t>
            </a:r>
          </a:p>
        </p:txBody>
      </p:sp>
    </p:spTree>
    <p:extLst>
      <p:ext uri="{BB962C8B-B14F-4D97-AF65-F5344CB8AC3E}">
        <p14:creationId xmlns:p14="http://schemas.microsoft.com/office/powerpoint/2010/main" val="321063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D9E400-3CCF-FA18-1759-C06A4389DF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
        <p:nvSpPr>
          <p:cNvPr id="3" name="Title 2">
            <a:extLst>
              <a:ext uri="{FF2B5EF4-FFF2-40B4-BE49-F238E27FC236}">
                <a16:creationId xmlns:a16="http://schemas.microsoft.com/office/drawing/2014/main" id="{485CF269-F30F-BABA-7B5C-7FE2E0CB2C1E}"/>
              </a:ext>
            </a:extLst>
          </p:cNvPr>
          <p:cNvSpPr>
            <a:spLocks noGrp="1"/>
          </p:cNvSpPr>
          <p:nvPr>
            <p:ph type="title"/>
          </p:nvPr>
        </p:nvSpPr>
        <p:spPr/>
        <p:txBody>
          <a:bodyPr/>
          <a:lstStyle/>
          <a:p>
            <a:r>
              <a:rPr lang="en-AU"/>
              <a:t>Establishing your thesis</a:t>
            </a:r>
          </a:p>
        </p:txBody>
      </p:sp>
      <p:sp>
        <p:nvSpPr>
          <p:cNvPr id="4" name="Text Placeholder 3">
            <a:extLst>
              <a:ext uri="{FF2B5EF4-FFF2-40B4-BE49-F238E27FC236}">
                <a16:creationId xmlns:a16="http://schemas.microsoft.com/office/drawing/2014/main" id="{042910DA-0EFF-5B74-2069-770579C264CD}"/>
              </a:ext>
            </a:extLst>
          </p:cNvPr>
          <p:cNvSpPr>
            <a:spLocks noGrp="1"/>
          </p:cNvSpPr>
          <p:nvPr>
            <p:ph type="body" sz="quarter" idx="18"/>
          </p:nvPr>
        </p:nvSpPr>
        <p:spPr/>
        <p:txBody>
          <a:bodyPr/>
          <a:lstStyle/>
          <a:p>
            <a:r>
              <a:rPr lang="en-AU"/>
              <a:t>Articulating the key issue or idea that the discursive text will explore</a:t>
            </a:r>
          </a:p>
        </p:txBody>
      </p:sp>
      <p:sp>
        <p:nvSpPr>
          <p:cNvPr id="5" name="Text Placeholder 4">
            <a:extLst>
              <a:ext uri="{FF2B5EF4-FFF2-40B4-BE49-F238E27FC236}">
                <a16:creationId xmlns:a16="http://schemas.microsoft.com/office/drawing/2014/main" id="{B569ADC5-9C62-03F0-DCB3-83FC73657C9F}"/>
              </a:ext>
            </a:extLst>
          </p:cNvPr>
          <p:cNvSpPr>
            <a:spLocks noGrp="1"/>
          </p:cNvSpPr>
          <p:nvPr>
            <p:ph type="body" sz="quarter" idx="17"/>
          </p:nvPr>
        </p:nvSpPr>
        <p:spPr/>
        <p:txBody>
          <a:bodyPr/>
          <a:lstStyle/>
          <a:p>
            <a:r>
              <a:rPr lang="en-AU"/>
              <a:t>The </a:t>
            </a:r>
            <a:r>
              <a:rPr lang="en-AU">
                <a:solidFill>
                  <a:schemeClr val="tx2"/>
                </a:solidFill>
              </a:rPr>
              <a:t>thesis </a:t>
            </a:r>
            <a:r>
              <a:rPr lang="en-AU"/>
              <a:t>outlines her main idea. She </a:t>
            </a:r>
            <a:r>
              <a:rPr lang="en-AU" b="1"/>
              <a:t>previews</a:t>
            </a:r>
            <a:r>
              <a:rPr lang="en-AU"/>
              <a:t> examples from everyday life, ending with a </a:t>
            </a:r>
            <a:r>
              <a:rPr lang="en-AU">
                <a:solidFill>
                  <a:schemeClr val="accent2"/>
                </a:solidFill>
              </a:rPr>
              <a:t>tone of self-deprecating humour, </a:t>
            </a:r>
            <a:r>
              <a:rPr lang="en-AU"/>
              <a:t>as seen in the title, ‘It’s taken me 80 years to figure out it’s not a tranquil, sunlit realm.’</a:t>
            </a:r>
          </a:p>
          <a:p>
            <a:r>
              <a:rPr lang="en-AU"/>
              <a:t>‘So I’m not going to spend what’s left of my life hanging round waiting for it. </a:t>
            </a:r>
            <a:r>
              <a:rPr lang="en-AU">
                <a:solidFill>
                  <a:schemeClr val="tx2"/>
                </a:solidFill>
              </a:rPr>
              <a:t>I’m going to settle for small, random stabs of extreme interestingness – moments of intense awareness of the things I’m about to lose, and of gladness that they exist. </a:t>
            </a:r>
            <a:r>
              <a:rPr lang="en-AU"/>
              <a:t>Things that remind me of other things. Tiny scenes. </a:t>
            </a:r>
            <a:r>
              <a:rPr lang="en-AU" b="1"/>
              <a:t>Words that people choose, their accidentally biblical turns of phrase. Hand-lettered signs, quotes from books, offhand remarks that make me think of dead people, or of living ones I can no longer stand the sight of</a:t>
            </a:r>
            <a:r>
              <a:rPr lang="en-AU"/>
              <a:t>. I plan to keep writing them down, praising them, arranging them like stepping stones into the dark. Maybe they’ll lead me somewhere good </a:t>
            </a:r>
            <a:r>
              <a:rPr lang="en-AU">
                <a:solidFill>
                  <a:schemeClr val="accent2"/>
                </a:solidFill>
              </a:rPr>
              <a:t>before I shrivel up and blow away.’</a:t>
            </a:r>
          </a:p>
        </p:txBody>
      </p:sp>
    </p:spTree>
    <p:extLst>
      <p:ext uri="{BB962C8B-B14F-4D97-AF65-F5344CB8AC3E}">
        <p14:creationId xmlns:p14="http://schemas.microsoft.com/office/powerpoint/2010/main" val="391014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626617-DA83-5D55-5E2C-9099BCC681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
        <p:nvSpPr>
          <p:cNvPr id="3" name="Title 2">
            <a:extLst>
              <a:ext uri="{FF2B5EF4-FFF2-40B4-BE49-F238E27FC236}">
                <a16:creationId xmlns:a16="http://schemas.microsoft.com/office/drawing/2014/main" id="{D831AF30-0DAA-E9D5-F55B-ABC528BDA97F}"/>
              </a:ext>
            </a:extLst>
          </p:cNvPr>
          <p:cNvSpPr>
            <a:spLocks noGrp="1"/>
          </p:cNvSpPr>
          <p:nvPr>
            <p:ph type="title"/>
          </p:nvPr>
        </p:nvSpPr>
        <p:spPr/>
        <p:txBody>
          <a:bodyPr/>
          <a:lstStyle/>
          <a:p>
            <a:r>
              <a:rPr lang="en-AU"/>
              <a:t>Anecdotal observations</a:t>
            </a:r>
          </a:p>
        </p:txBody>
      </p:sp>
      <p:sp>
        <p:nvSpPr>
          <p:cNvPr id="4" name="Text Placeholder 3">
            <a:extLst>
              <a:ext uri="{FF2B5EF4-FFF2-40B4-BE49-F238E27FC236}">
                <a16:creationId xmlns:a16="http://schemas.microsoft.com/office/drawing/2014/main" id="{F4ABA0AF-1E2C-DE58-C4D4-B8DFA436DF82}"/>
              </a:ext>
            </a:extLst>
          </p:cNvPr>
          <p:cNvSpPr>
            <a:spLocks noGrp="1"/>
          </p:cNvSpPr>
          <p:nvPr>
            <p:ph type="body" sz="quarter" idx="18"/>
          </p:nvPr>
        </p:nvSpPr>
        <p:spPr/>
        <p:txBody>
          <a:bodyPr/>
          <a:lstStyle/>
          <a:p>
            <a:r>
              <a:rPr lang="en-AU"/>
              <a:t>Sense of place created by noun groups, vivid verbs and verb groups</a:t>
            </a:r>
          </a:p>
        </p:txBody>
      </p:sp>
      <p:sp>
        <p:nvSpPr>
          <p:cNvPr id="5" name="Text Placeholder 4">
            <a:extLst>
              <a:ext uri="{FF2B5EF4-FFF2-40B4-BE49-F238E27FC236}">
                <a16:creationId xmlns:a16="http://schemas.microsoft.com/office/drawing/2014/main" id="{6ABB961E-A533-0B3E-184C-F6D500CAAFCA}"/>
              </a:ext>
            </a:extLst>
          </p:cNvPr>
          <p:cNvSpPr>
            <a:spLocks noGrp="1"/>
          </p:cNvSpPr>
          <p:nvPr>
            <p:ph type="body" sz="quarter" idx="17"/>
          </p:nvPr>
        </p:nvSpPr>
        <p:spPr/>
        <p:txBody>
          <a:bodyPr/>
          <a:lstStyle/>
          <a:p>
            <a:r>
              <a:rPr lang="en-AU" dirty="0"/>
              <a:t>The anecdotal observations of everyday life create a specific sense of place through </a:t>
            </a:r>
            <a:r>
              <a:rPr lang="en-AU" dirty="0">
                <a:solidFill>
                  <a:schemeClr val="accent2"/>
                </a:solidFill>
              </a:rPr>
              <a:t>noun groups </a:t>
            </a:r>
            <a:r>
              <a:rPr lang="en-AU" dirty="0"/>
              <a:t>and </a:t>
            </a:r>
            <a:r>
              <a:rPr lang="en-AU" dirty="0">
                <a:solidFill>
                  <a:schemeClr val="tx2"/>
                </a:solidFill>
              </a:rPr>
              <a:t>vivid verbs and verb groups</a:t>
            </a:r>
            <a:r>
              <a:rPr lang="en-AU" dirty="0"/>
              <a:t>. Note the </a:t>
            </a:r>
            <a:r>
              <a:rPr lang="en-AU" b="1" dirty="0"/>
              <a:t>explicit place names </a:t>
            </a:r>
            <a:r>
              <a:rPr lang="en-AU" dirty="0"/>
              <a:t>evoking a sense of an inner-Melbourne setting.</a:t>
            </a:r>
          </a:p>
          <a:p>
            <a:r>
              <a:rPr lang="en-AU" dirty="0"/>
              <a:t>‘On a </a:t>
            </a:r>
            <a:r>
              <a:rPr lang="en-AU" dirty="0">
                <a:solidFill>
                  <a:schemeClr val="accent2"/>
                </a:solidFill>
              </a:rPr>
              <a:t>shop window</a:t>
            </a:r>
            <a:r>
              <a:rPr lang="en-AU" dirty="0"/>
              <a:t>, somewhere up in </a:t>
            </a:r>
            <a:r>
              <a:rPr lang="en-AU" b="1" dirty="0"/>
              <a:t>Coburg</a:t>
            </a:r>
            <a:r>
              <a:rPr lang="en-AU" dirty="0"/>
              <a:t>: ‘</a:t>
            </a:r>
            <a:r>
              <a:rPr lang="en-AU" dirty="0">
                <a:solidFill>
                  <a:schemeClr val="accent2"/>
                </a:solidFill>
              </a:rPr>
              <a:t>Halal Meats</a:t>
            </a:r>
            <a:r>
              <a:rPr lang="en-AU" dirty="0"/>
              <a:t>, All the Fishes and Groceries.’ </a:t>
            </a:r>
          </a:p>
          <a:p>
            <a:r>
              <a:rPr lang="en-AU" dirty="0"/>
              <a:t>‘Resentment is like </a:t>
            </a:r>
            <a:r>
              <a:rPr lang="en-AU" dirty="0">
                <a:solidFill>
                  <a:srgbClr val="FF0000"/>
                </a:solidFill>
              </a:rPr>
              <a:t>taking poison </a:t>
            </a:r>
            <a:r>
              <a:rPr lang="en-AU" dirty="0"/>
              <a:t>and </a:t>
            </a:r>
            <a:r>
              <a:rPr lang="en-AU" dirty="0">
                <a:solidFill>
                  <a:srgbClr val="FF0000"/>
                </a:solidFill>
              </a:rPr>
              <a:t>hoping</a:t>
            </a:r>
            <a:r>
              <a:rPr lang="en-AU" dirty="0"/>
              <a:t> that </a:t>
            </a:r>
            <a:r>
              <a:rPr lang="en-AU" dirty="0">
                <a:solidFill>
                  <a:schemeClr val="accent2"/>
                </a:solidFill>
              </a:rPr>
              <a:t>someone else </a:t>
            </a:r>
            <a:r>
              <a:rPr lang="en-AU" dirty="0"/>
              <a:t>will die.’</a:t>
            </a:r>
          </a:p>
          <a:p>
            <a:r>
              <a:rPr lang="en-AU" dirty="0"/>
              <a:t>‘The under-16s</a:t>
            </a:r>
            <a:r>
              <a:rPr lang="en-AU" b="1" dirty="0"/>
              <a:t> </a:t>
            </a:r>
            <a:r>
              <a:rPr lang="en-AU" dirty="0">
                <a:solidFill>
                  <a:schemeClr val="accent2"/>
                </a:solidFill>
              </a:rPr>
              <a:t>footy</a:t>
            </a:r>
            <a:r>
              <a:rPr lang="en-AU" b="1" dirty="0">
                <a:solidFill>
                  <a:schemeClr val="accent2"/>
                </a:solidFill>
              </a:rPr>
              <a:t> </a:t>
            </a:r>
            <a:r>
              <a:rPr lang="en-AU" dirty="0">
                <a:solidFill>
                  <a:schemeClr val="accent2"/>
                </a:solidFill>
              </a:rPr>
              <a:t>coach </a:t>
            </a:r>
            <a:r>
              <a:rPr lang="en-AU" dirty="0">
                <a:solidFill>
                  <a:schemeClr val="tx2"/>
                </a:solidFill>
              </a:rPr>
              <a:t>leaning</a:t>
            </a:r>
            <a:r>
              <a:rPr lang="en-AU" dirty="0"/>
              <a:t> on the fence and muttering between </a:t>
            </a:r>
            <a:r>
              <a:rPr lang="en-AU" dirty="0">
                <a:solidFill>
                  <a:schemeClr val="accent2"/>
                </a:solidFill>
              </a:rPr>
              <a:t>clenched teeth</a:t>
            </a:r>
            <a:r>
              <a:rPr lang="en-AU" dirty="0"/>
              <a:t>, “Don’t </a:t>
            </a:r>
            <a:r>
              <a:rPr lang="en-AU" dirty="0">
                <a:solidFill>
                  <a:schemeClr val="tx2"/>
                </a:solidFill>
              </a:rPr>
              <a:t>turn your back</a:t>
            </a:r>
            <a:r>
              <a:rPr lang="en-AU" dirty="0"/>
              <a:t> on the play.’’’</a:t>
            </a:r>
          </a:p>
          <a:p>
            <a:endParaRPr lang="en-AU" dirty="0"/>
          </a:p>
          <a:p>
            <a:endParaRPr lang="en-AU" dirty="0"/>
          </a:p>
        </p:txBody>
      </p:sp>
    </p:spTree>
    <p:extLst>
      <p:ext uri="{BB962C8B-B14F-4D97-AF65-F5344CB8AC3E}">
        <p14:creationId xmlns:p14="http://schemas.microsoft.com/office/powerpoint/2010/main" val="105946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CC3729-3859-9AC2-862B-B683A2BE83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
        <p:nvSpPr>
          <p:cNvPr id="3" name="Title 2">
            <a:extLst>
              <a:ext uri="{FF2B5EF4-FFF2-40B4-BE49-F238E27FC236}">
                <a16:creationId xmlns:a16="http://schemas.microsoft.com/office/drawing/2014/main" id="{E77C7A74-5C51-7BF5-5CC9-7705CA5FBEA5}"/>
              </a:ext>
            </a:extLst>
          </p:cNvPr>
          <p:cNvSpPr>
            <a:spLocks noGrp="1"/>
          </p:cNvSpPr>
          <p:nvPr>
            <p:ph type="title"/>
          </p:nvPr>
        </p:nvSpPr>
        <p:spPr/>
        <p:txBody>
          <a:bodyPr/>
          <a:lstStyle/>
          <a:p>
            <a:r>
              <a:rPr lang="en-AU"/>
              <a:t>Personal voice</a:t>
            </a:r>
          </a:p>
        </p:txBody>
      </p:sp>
      <p:sp>
        <p:nvSpPr>
          <p:cNvPr id="4" name="Text Placeholder 3">
            <a:extLst>
              <a:ext uri="{FF2B5EF4-FFF2-40B4-BE49-F238E27FC236}">
                <a16:creationId xmlns:a16="http://schemas.microsoft.com/office/drawing/2014/main" id="{7DF79C51-8C7E-38EE-BDB1-ACBDF2EEB822}"/>
              </a:ext>
            </a:extLst>
          </p:cNvPr>
          <p:cNvSpPr>
            <a:spLocks noGrp="1"/>
          </p:cNvSpPr>
          <p:nvPr>
            <p:ph type="body" sz="quarter" idx="18"/>
          </p:nvPr>
        </p:nvSpPr>
        <p:spPr/>
        <p:txBody>
          <a:bodyPr/>
          <a:lstStyle/>
          <a:p>
            <a:r>
              <a:rPr lang="en-AU"/>
              <a:t>Figurative language</a:t>
            </a:r>
          </a:p>
        </p:txBody>
      </p:sp>
      <p:sp>
        <p:nvSpPr>
          <p:cNvPr id="5" name="Text Placeholder 4">
            <a:extLst>
              <a:ext uri="{FF2B5EF4-FFF2-40B4-BE49-F238E27FC236}">
                <a16:creationId xmlns:a16="http://schemas.microsoft.com/office/drawing/2014/main" id="{2E20FF46-76D9-6020-C49C-483F031E29C9}"/>
              </a:ext>
            </a:extLst>
          </p:cNvPr>
          <p:cNvSpPr>
            <a:spLocks noGrp="1"/>
          </p:cNvSpPr>
          <p:nvPr>
            <p:ph type="body" sz="quarter" idx="17"/>
          </p:nvPr>
        </p:nvSpPr>
        <p:spPr/>
        <p:txBody>
          <a:bodyPr/>
          <a:lstStyle/>
          <a:p>
            <a:r>
              <a:rPr lang="en-AU"/>
              <a:t>Note the use of </a:t>
            </a:r>
            <a:r>
              <a:rPr lang="en-AU">
                <a:solidFill>
                  <a:schemeClr val="accent2"/>
                </a:solidFill>
              </a:rPr>
              <a:t>colloquial language </a:t>
            </a:r>
            <a:r>
              <a:rPr lang="en-AU"/>
              <a:t>to also create a personal tone, whilst the </a:t>
            </a:r>
            <a:r>
              <a:rPr lang="en-AU" b="1"/>
              <a:t>specific imagery </a:t>
            </a:r>
            <a:r>
              <a:rPr lang="en-AU"/>
              <a:t>continues to create a strong sense of place. The </a:t>
            </a:r>
            <a:r>
              <a:rPr lang="en-AU">
                <a:solidFill>
                  <a:schemeClr val="tx2"/>
                </a:solidFill>
              </a:rPr>
              <a:t>figurative language </a:t>
            </a:r>
            <a:r>
              <a:rPr lang="en-AU"/>
              <a:t>in the </a:t>
            </a:r>
            <a:r>
              <a:rPr lang="en-AU">
                <a:solidFill>
                  <a:schemeClr val="tx2"/>
                </a:solidFill>
              </a:rPr>
              <a:t>simile </a:t>
            </a:r>
            <a:r>
              <a:rPr lang="en-AU"/>
              <a:t>humorously juxtaposes</a:t>
            </a:r>
            <a:r>
              <a:rPr lang="en-AU">
                <a:solidFill>
                  <a:schemeClr val="tx2"/>
                </a:solidFill>
              </a:rPr>
              <a:t> </a:t>
            </a:r>
            <a:r>
              <a:rPr lang="en-AU"/>
              <a:t>the image of a footy player with a rhythmic gymnast. </a:t>
            </a:r>
          </a:p>
          <a:p>
            <a:r>
              <a:rPr lang="en-AU"/>
              <a:t>‘The fact that the </a:t>
            </a:r>
            <a:r>
              <a:rPr lang="en-AU">
                <a:solidFill>
                  <a:srgbClr val="0070C0"/>
                </a:solidFill>
              </a:rPr>
              <a:t>footy </a:t>
            </a:r>
            <a:r>
              <a:rPr lang="en-AU"/>
              <a:t>season exists, that it’s coming around again. The poetry of </a:t>
            </a:r>
            <a:r>
              <a:rPr lang="en-AU">
                <a:solidFill>
                  <a:schemeClr val="accent2"/>
                </a:solidFill>
              </a:rPr>
              <a:t>footy </a:t>
            </a:r>
            <a:r>
              <a:rPr lang="en-AU"/>
              <a:t>journalism: a player who “slides out of the pack </a:t>
            </a:r>
            <a:r>
              <a:rPr lang="en-AU">
                <a:solidFill>
                  <a:schemeClr val="tx2"/>
                </a:solidFill>
              </a:rPr>
              <a:t>like a gymnast’s ribbon”.’</a:t>
            </a:r>
          </a:p>
          <a:p>
            <a:r>
              <a:rPr lang="en-AU"/>
              <a:t>‘A family who, in </a:t>
            </a:r>
            <a:r>
              <a:rPr lang="en-AU" b="1"/>
              <a:t>the Age </a:t>
            </a:r>
            <a:r>
              <a:rPr lang="en-AU"/>
              <a:t>death notices, salutes their father in two words: “Our champion.”’</a:t>
            </a:r>
          </a:p>
          <a:p>
            <a:endParaRPr lang="en-AU"/>
          </a:p>
        </p:txBody>
      </p:sp>
    </p:spTree>
    <p:extLst>
      <p:ext uri="{BB962C8B-B14F-4D97-AF65-F5344CB8AC3E}">
        <p14:creationId xmlns:p14="http://schemas.microsoft.com/office/powerpoint/2010/main" val="358783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9B57CB-02B1-4A5A-A253-CECEBBB2586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
        <p:nvSpPr>
          <p:cNvPr id="3" name="Title 2">
            <a:extLst>
              <a:ext uri="{FF2B5EF4-FFF2-40B4-BE49-F238E27FC236}">
                <a16:creationId xmlns:a16="http://schemas.microsoft.com/office/drawing/2014/main" id="{75E4D680-76D9-0732-D51A-1DCBEE337FC5}"/>
              </a:ext>
            </a:extLst>
          </p:cNvPr>
          <p:cNvSpPr>
            <a:spLocks noGrp="1"/>
          </p:cNvSpPr>
          <p:nvPr>
            <p:ph type="title"/>
          </p:nvPr>
        </p:nvSpPr>
        <p:spPr/>
        <p:txBody>
          <a:bodyPr/>
          <a:lstStyle/>
          <a:p>
            <a:r>
              <a:rPr lang="en-AU"/>
              <a:t>Paradox</a:t>
            </a:r>
          </a:p>
        </p:txBody>
      </p:sp>
      <p:sp>
        <p:nvSpPr>
          <p:cNvPr id="4" name="Text Placeholder 3">
            <a:extLst>
              <a:ext uri="{FF2B5EF4-FFF2-40B4-BE49-F238E27FC236}">
                <a16:creationId xmlns:a16="http://schemas.microsoft.com/office/drawing/2014/main" id="{EB40CCBA-262A-E94B-C89B-D0962E8E76CE}"/>
              </a:ext>
            </a:extLst>
          </p:cNvPr>
          <p:cNvSpPr>
            <a:spLocks noGrp="1"/>
          </p:cNvSpPr>
          <p:nvPr>
            <p:ph type="body" sz="quarter" idx="18"/>
          </p:nvPr>
        </p:nvSpPr>
        <p:spPr/>
        <p:txBody>
          <a:bodyPr/>
          <a:lstStyle/>
          <a:p>
            <a:r>
              <a:rPr lang="en-AU"/>
              <a:t>Juxtaposition</a:t>
            </a:r>
          </a:p>
        </p:txBody>
      </p:sp>
      <p:sp>
        <p:nvSpPr>
          <p:cNvPr id="5" name="Text Placeholder 4">
            <a:extLst>
              <a:ext uri="{FF2B5EF4-FFF2-40B4-BE49-F238E27FC236}">
                <a16:creationId xmlns:a16="http://schemas.microsoft.com/office/drawing/2014/main" id="{7D5AE3C7-2961-9253-A5C1-64485AAD638E}"/>
              </a:ext>
            </a:extLst>
          </p:cNvPr>
          <p:cNvSpPr>
            <a:spLocks noGrp="1"/>
          </p:cNvSpPr>
          <p:nvPr>
            <p:ph type="body" sz="quarter" idx="17"/>
          </p:nvPr>
        </p:nvSpPr>
        <p:spPr/>
        <p:txBody>
          <a:bodyPr/>
          <a:lstStyle/>
          <a:p>
            <a:r>
              <a:rPr lang="en-AU" dirty="0"/>
              <a:t>The</a:t>
            </a:r>
            <a:r>
              <a:rPr lang="en-AU" dirty="0">
                <a:solidFill>
                  <a:schemeClr val="accent2"/>
                </a:solidFill>
              </a:rPr>
              <a:t> juxtaposition </a:t>
            </a:r>
            <a:r>
              <a:rPr lang="en-AU" dirty="0"/>
              <a:t>of seemingly contradictory imagery reflects the contradictions and paradox inherent in human experiences. The </a:t>
            </a:r>
            <a:r>
              <a:rPr lang="en-AU" dirty="0">
                <a:solidFill>
                  <a:schemeClr val="tx2"/>
                </a:solidFill>
              </a:rPr>
              <a:t>emotive language</a:t>
            </a:r>
            <a:r>
              <a:rPr lang="en-AU" dirty="0"/>
              <a:t> evokes the importance of human connection that her thesis establishes.</a:t>
            </a:r>
          </a:p>
          <a:p>
            <a:r>
              <a:rPr lang="en-AU" dirty="0"/>
              <a:t>‘The closing words of an article about a theatre company: “For the </a:t>
            </a:r>
            <a:r>
              <a:rPr lang="en-AU" dirty="0">
                <a:solidFill>
                  <a:schemeClr val="accent2"/>
                </a:solidFill>
              </a:rPr>
              <a:t>loneliness</a:t>
            </a:r>
            <a:r>
              <a:rPr lang="en-AU" dirty="0"/>
              <a:t>. For the </a:t>
            </a:r>
            <a:r>
              <a:rPr lang="en-AU" dirty="0">
                <a:solidFill>
                  <a:schemeClr val="accent2"/>
                </a:solidFill>
              </a:rPr>
              <a:t>forgiveness.” ‘</a:t>
            </a:r>
          </a:p>
          <a:p>
            <a:r>
              <a:rPr lang="en-AU" dirty="0">
                <a:solidFill>
                  <a:schemeClr val="tx2"/>
                </a:solidFill>
              </a:rPr>
              <a:t>‘Sitting shoulder to shoulder </a:t>
            </a:r>
            <a:r>
              <a:rPr lang="en-AU" dirty="0"/>
              <a:t>with the </a:t>
            </a:r>
            <a:r>
              <a:rPr lang="en-AU" dirty="0">
                <a:solidFill>
                  <a:schemeClr val="accent2"/>
                </a:solidFill>
              </a:rPr>
              <a:t>murdered man’s mother, </a:t>
            </a:r>
            <a:r>
              <a:rPr lang="en-AU" dirty="0"/>
              <a:t>leafing through magazines, </a:t>
            </a:r>
            <a:r>
              <a:rPr lang="en-AU" dirty="0">
                <a:solidFill>
                  <a:schemeClr val="accent2"/>
                </a:solidFill>
              </a:rPr>
              <a:t>laughing and sighing over trashy celebrities and pretty, ill-cut Chinese garments you can buy online. </a:t>
            </a:r>
            <a:r>
              <a:rPr lang="en-AU" dirty="0">
                <a:solidFill>
                  <a:schemeClr val="tx2"/>
                </a:solidFill>
              </a:rPr>
              <a:t>How hard she hugs me, when I leave.’</a:t>
            </a:r>
          </a:p>
          <a:p>
            <a:endParaRPr lang="en-AU" dirty="0"/>
          </a:p>
        </p:txBody>
      </p:sp>
    </p:spTree>
    <p:extLst>
      <p:ext uri="{BB962C8B-B14F-4D97-AF65-F5344CB8AC3E}">
        <p14:creationId xmlns:p14="http://schemas.microsoft.com/office/powerpoint/2010/main" val="46631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8F8675-49BF-8872-51FE-685A47C704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
        <p:nvSpPr>
          <p:cNvPr id="3" name="Title 2">
            <a:extLst>
              <a:ext uri="{FF2B5EF4-FFF2-40B4-BE49-F238E27FC236}">
                <a16:creationId xmlns:a16="http://schemas.microsoft.com/office/drawing/2014/main" id="{45CE4413-2F2E-82C4-7E87-C3A0BDEF2DC1}"/>
              </a:ext>
            </a:extLst>
          </p:cNvPr>
          <p:cNvSpPr>
            <a:spLocks noGrp="1"/>
          </p:cNvSpPr>
          <p:nvPr>
            <p:ph type="title"/>
          </p:nvPr>
        </p:nvSpPr>
        <p:spPr/>
        <p:txBody>
          <a:bodyPr/>
          <a:lstStyle/>
          <a:p>
            <a:r>
              <a:rPr lang="en-AU"/>
              <a:t>Australian vernacular</a:t>
            </a:r>
          </a:p>
        </p:txBody>
      </p:sp>
      <p:sp>
        <p:nvSpPr>
          <p:cNvPr id="4" name="Text Placeholder 3">
            <a:extLst>
              <a:ext uri="{FF2B5EF4-FFF2-40B4-BE49-F238E27FC236}">
                <a16:creationId xmlns:a16="http://schemas.microsoft.com/office/drawing/2014/main" id="{080CB3A2-C8A8-AEE4-28CE-751FC3A64B8E}"/>
              </a:ext>
            </a:extLst>
          </p:cNvPr>
          <p:cNvSpPr>
            <a:spLocks noGrp="1"/>
          </p:cNvSpPr>
          <p:nvPr>
            <p:ph type="body" sz="quarter" idx="18"/>
          </p:nvPr>
        </p:nvSpPr>
        <p:spPr/>
        <p:txBody>
          <a:bodyPr/>
          <a:lstStyle/>
          <a:p>
            <a:r>
              <a:rPr lang="en-AU"/>
              <a:t>Colloquialisms creating a unique personal voice</a:t>
            </a:r>
          </a:p>
        </p:txBody>
      </p:sp>
      <p:sp>
        <p:nvSpPr>
          <p:cNvPr id="5" name="Text Placeholder 4">
            <a:extLst>
              <a:ext uri="{FF2B5EF4-FFF2-40B4-BE49-F238E27FC236}">
                <a16:creationId xmlns:a16="http://schemas.microsoft.com/office/drawing/2014/main" id="{FF8588A2-C54B-072E-36AE-ACA249ABBD90}"/>
              </a:ext>
            </a:extLst>
          </p:cNvPr>
          <p:cNvSpPr>
            <a:spLocks noGrp="1"/>
          </p:cNvSpPr>
          <p:nvPr>
            <p:ph type="body" sz="quarter" idx="17"/>
          </p:nvPr>
        </p:nvSpPr>
        <p:spPr/>
        <p:txBody>
          <a:bodyPr/>
          <a:lstStyle/>
          <a:p>
            <a:r>
              <a:rPr lang="en-AU">
                <a:solidFill>
                  <a:schemeClr val="accent2"/>
                </a:solidFill>
              </a:rPr>
              <a:t>Idiomatic phrases (colloquial expressions that are part of the Australian vernacular) </a:t>
            </a:r>
            <a:r>
              <a:rPr lang="en-AU"/>
              <a:t>help create a unique personal voice. </a:t>
            </a:r>
            <a:r>
              <a:rPr lang="en-AU">
                <a:solidFill>
                  <a:schemeClr val="tx2"/>
                </a:solidFill>
              </a:rPr>
              <a:t>Cohesion</a:t>
            </a:r>
            <a:r>
              <a:rPr lang="en-AU"/>
              <a:t> is also created by </a:t>
            </a:r>
            <a:r>
              <a:rPr lang="en-AU">
                <a:solidFill>
                  <a:schemeClr val="tx2"/>
                </a:solidFill>
              </a:rPr>
              <a:t>linking to her central thesis</a:t>
            </a:r>
            <a:r>
              <a:rPr lang="en-AU"/>
              <a:t> about finding wonder, contentment and happiness in the little things in life. </a:t>
            </a:r>
          </a:p>
          <a:p>
            <a:r>
              <a:rPr lang="en-AU"/>
              <a:t>‘How one of </a:t>
            </a:r>
            <a:r>
              <a:rPr lang="en-AU">
                <a:solidFill>
                  <a:schemeClr val="accent2"/>
                </a:solidFill>
              </a:rPr>
              <a:t>our chooks </a:t>
            </a:r>
            <a:r>
              <a:rPr lang="en-AU"/>
              <a:t>crouches and shivers and tramples with her feet when I open the gate. </a:t>
            </a:r>
          </a:p>
          <a:p>
            <a:r>
              <a:rPr lang="en-AU"/>
              <a:t>My granddaughter getting </a:t>
            </a:r>
            <a:r>
              <a:rPr lang="en-AU">
                <a:solidFill>
                  <a:schemeClr val="accent2"/>
                </a:solidFill>
              </a:rPr>
              <a:t>a mullet </a:t>
            </a:r>
            <a:r>
              <a:rPr lang="en-AU"/>
              <a:t>and a job making cocktails and a</a:t>
            </a:r>
            <a:r>
              <a:rPr lang="en-AU">
                <a:solidFill>
                  <a:schemeClr val="accent2"/>
                </a:solidFill>
              </a:rPr>
              <a:t> gig </a:t>
            </a:r>
            <a:r>
              <a:rPr lang="en-AU"/>
              <a:t>singing jazz in a bar. </a:t>
            </a:r>
          </a:p>
          <a:p>
            <a:r>
              <a:rPr lang="en-AU"/>
              <a:t>Finding a clean </a:t>
            </a:r>
            <a:r>
              <a:rPr lang="en-AU">
                <a:solidFill>
                  <a:schemeClr val="accent2"/>
                </a:solidFill>
              </a:rPr>
              <a:t>hanky </a:t>
            </a:r>
            <a:r>
              <a:rPr lang="en-AU"/>
              <a:t>in my apron pocket. </a:t>
            </a:r>
          </a:p>
          <a:p>
            <a:r>
              <a:rPr lang="en-AU">
                <a:solidFill>
                  <a:schemeClr val="tx2"/>
                </a:solidFill>
              </a:rPr>
              <a:t>Learning how little it takes to please me.’</a:t>
            </a:r>
          </a:p>
        </p:txBody>
      </p:sp>
    </p:spTree>
    <p:extLst>
      <p:ext uri="{BB962C8B-B14F-4D97-AF65-F5344CB8AC3E}">
        <p14:creationId xmlns:p14="http://schemas.microsoft.com/office/powerpoint/2010/main" val="209658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0C4B19-DC2D-8791-0302-DB3D03BA89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
        <p:nvSpPr>
          <p:cNvPr id="3" name="Title 2">
            <a:extLst>
              <a:ext uri="{FF2B5EF4-FFF2-40B4-BE49-F238E27FC236}">
                <a16:creationId xmlns:a16="http://schemas.microsoft.com/office/drawing/2014/main" id="{6393CFB5-886E-7539-D3A1-437AD7C90082}"/>
              </a:ext>
            </a:extLst>
          </p:cNvPr>
          <p:cNvSpPr>
            <a:spLocks noGrp="1"/>
          </p:cNvSpPr>
          <p:nvPr>
            <p:ph type="title"/>
          </p:nvPr>
        </p:nvSpPr>
        <p:spPr/>
        <p:txBody>
          <a:bodyPr/>
          <a:lstStyle/>
          <a:p>
            <a:r>
              <a:rPr lang="en-AU"/>
              <a:t>Tone</a:t>
            </a:r>
          </a:p>
        </p:txBody>
      </p:sp>
      <p:sp>
        <p:nvSpPr>
          <p:cNvPr id="4" name="Text Placeholder 3">
            <a:extLst>
              <a:ext uri="{FF2B5EF4-FFF2-40B4-BE49-F238E27FC236}">
                <a16:creationId xmlns:a16="http://schemas.microsoft.com/office/drawing/2014/main" id="{6DB31EF0-9262-EAA9-327E-B25AEBA45BB3}"/>
              </a:ext>
            </a:extLst>
          </p:cNvPr>
          <p:cNvSpPr>
            <a:spLocks noGrp="1"/>
          </p:cNvSpPr>
          <p:nvPr>
            <p:ph type="body" sz="quarter" idx="18"/>
          </p:nvPr>
        </p:nvSpPr>
        <p:spPr/>
        <p:txBody>
          <a:bodyPr/>
          <a:lstStyle/>
          <a:p>
            <a:r>
              <a:rPr lang="en-AU"/>
              <a:t>Creating symbolism through an anecdote</a:t>
            </a:r>
          </a:p>
        </p:txBody>
      </p:sp>
      <p:sp>
        <p:nvSpPr>
          <p:cNvPr id="5" name="Text Placeholder 4">
            <a:extLst>
              <a:ext uri="{FF2B5EF4-FFF2-40B4-BE49-F238E27FC236}">
                <a16:creationId xmlns:a16="http://schemas.microsoft.com/office/drawing/2014/main" id="{EAF44022-611E-FB76-216E-DEF6C64DBDBB}"/>
              </a:ext>
            </a:extLst>
          </p:cNvPr>
          <p:cNvSpPr>
            <a:spLocks noGrp="1"/>
          </p:cNvSpPr>
          <p:nvPr>
            <p:ph type="body" sz="quarter" idx="17"/>
          </p:nvPr>
        </p:nvSpPr>
        <p:spPr/>
        <p:txBody>
          <a:bodyPr/>
          <a:lstStyle/>
          <a:p>
            <a:r>
              <a:rPr lang="en-AU"/>
              <a:t>The closing, whilst creating a </a:t>
            </a:r>
            <a:r>
              <a:rPr lang="en-AU">
                <a:solidFill>
                  <a:srgbClr val="FF0000"/>
                </a:solidFill>
              </a:rPr>
              <a:t>wistful tone </a:t>
            </a:r>
            <a:r>
              <a:rPr lang="en-AU"/>
              <a:t>through the allusion to loss and transience, is also a beautiful </a:t>
            </a:r>
            <a:r>
              <a:rPr lang="en-AU">
                <a:solidFill>
                  <a:srgbClr val="FF0000"/>
                </a:solidFill>
              </a:rPr>
              <a:t>image of light, </a:t>
            </a:r>
            <a:r>
              <a:rPr lang="en-AU"/>
              <a:t>symbolising life and hope. Together with the </a:t>
            </a:r>
            <a:r>
              <a:rPr lang="en-AU">
                <a:solidFill>
                  <a:schemeClr val="accent2"/>
                </a:solidFill>
              </a:rPr>
              <a:t>cumulative effect of the lyrical description of the song</a:t>
            </a:r>
            <a:r>
              <a:rPr lang="en-AU"/>
              <a:t>, this evokes the bitter-sweet feeling of experiencing happiness whilst being aware that it is fleeting. </a:t>
            </a:r>
          </a:p>
          <a:p>
            <a:r>
              <a:rPr lang="en-AU"/>
              <a:t>‘Stuck in traffic on Brunswick Road, listening to </a:t>
            </a:r>
            <a:r>
              <a:rPr lang="en-AU">
                <a:solidFill>
                  <a:schemeClr val="accent2"/>
                </a:solidFill>
              </a:rPr>
              <a:t>Glen Campbell singing By the Time I Get to Phoenix</a:t>
            </a:r>
            <a:r>
              <a:rPr lang="en-AU"/>
              <a:t>. I know every note, every pause, every beautiful American place-name – </a:t>
            </a:r>
            <a:r>
              <a:rPr lang="en-AU">
                <a:solidFill>
                  <a:schemeClr val="accent2"/>
                </a:solidFill>
              </a:rPr>
              <a:t>Albuquerque, Oklahoma </a:t>
            </a:r>
            <a:r>
              <a:rPr lang="en-AU"/>
              <a:t>– and the freight of what’s left unsung. Why is he leaving? Why didn’t she believe he would? </a:t>
            </a:r>
            <a:r>
              <a:rPr lang="en-AU">
                <a:solidFill>
                  <a:schemeClr val="accent2"/>
                </a:solidFill>
              </a:rPr>
              <a:t>The singer’s voice hovers over the woman, her door, her work, her bed, while he vanishes down the endless highway </a:t>
            </a:r>
            <a:r>
              <a:rPr lang="en-AU"/>
              <a:t>– </a:t>
            </a:r>
            <a:r>
              <a:rPr lang="en-AU">
                <a:solidFill>
                  <a:schemeClr val="tx2"/>
                </a:solidFill>
              </a:rPr>
              <a:t>he’s a tail-light, a pin-point, and he’s gone.’</a:t>
            </a:r>
          </a:p>
        </p:txBody>
      </p:sp>
    </p:spTree>
    <p:extLst>
      <p:ext uri="{BB962C8B-B14F-4D97-AF65-F5344CB8AC3E}">
        <p14:creationId xmlns:p14="http://schemas.microsoft.com/office/powerpoint/2010/main" val="262911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1F8CD0-9CDA-C60A-E0AE-CC20FAAB9D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58509AE4-B5CC-FA77-5526-B1E21D14AB85}"/>
              </a:ext>
            </a:extLst>
          </p:cNvPr>
          <p:cNvSpPr>
            <a:spLocks noGrp="1"/>
          </p:cNvSpPr>
          <p:nvPr>
            <p:ph type="title"/>
          </p:nvPr>
        </p:nvSpPr>
        <p:spPr/>
        <p:txBody>
          <a:bodyPr/>
          <a:lstStyle/>
          <a:p>
            <a:r>
              <a:rPr lang="en-AU" dirty="0"/>
              <a:t>‘What makes me happy’ </a:t>
            </a:r>
            <a:r>
              <a:rPr lang="en-AU" dirty="0">
                <a:solidFill>
                  <a:schemeClr val="accent1">
                    <a:alpha val="0"/>
                  </a:schemeClr>
                </a:solidFill>
              </a:rPr>
              <a:t>(1)</a:t>
            </a:r>
          </a:p>
        </p:txBody>
      </p:sp>
      <p:sp>
        <p:nvSpPr>
          <p:cNvPr id="4" name="Text Placeholder 3">
            <a:extLst>
              <a:ext uri="{FF2B5EF4-FFF2-40B4-BE49-F238E27FC236}">
                <a16:creationId xmlns:a16="http://schemas.microsoft.com/office/drawing/2014/main" id="{7FA7DB83-F3A7-23B6-61AE-AE69590BF966}"/>
              </a:ext>
            </a:extLst>
          </p:cNvPr>
          <p:cNvSpPr>
            <a:spLocks noGrp="1"/>
          </p:cNvSpPr>
          <p:nvPr>
            <p:ph type="body" sz="quarter" idx="18"/>
          </p:nvPr>
        </p:nvSpPr>
        <p:spPr/>
        <p:txBody>
          <a:bodyPr/>
          <a:lstStyle/>
          <a:p>
            <a:r>
              <a:rPr lang="en-AU"/>
              <a:t>Responding creatively and reflectively to the reading of a core text</a:t>
            </a:r>
          </a:p>
        </p:txBody>
      </p:sp>
      <p:sp>
        <p:nvSpPr>
          <p:cNvPr id="5" name="Text Placeholder 4">
            <a:extLst>
              <a:ext uri="{FF2B5EF4-FFF2-40B4-BE49-F238E27FC236}">
                <a16:creationId xmlns:a16="http://schemas.microsoft.com/office/drawing/2014/main" id="{DE03CD3F-ED49-A062-9245-122F0E81903F}"/>
              </a:ext>
            </a:extLst>
          </p:cNvPr>
          <p:cNvSpPr>
            <a:spLocks noGrp="1"/>
          </p:cNvSpPr>
          <p:nvPr>
            <p:ph type="body" sz="quarter" idx="17"/>
          </p:nvPr>
        </p:nvSpPr>
        <p:spPr/>
        <p:txBody>
          <a:bodyPr/>
          <a:lstStyle/>
          <a:p>
            <a:r>
              <a:rPr lang="en-AU"/>
              <a:t>1. </a:t>
            </a:r>
            <a:r>
              <a:rPr lang="en-AU" sz="1800"/>
              <a:t>On the sticky notes provided, write down:</a:t>
            </a:r>
          </a:p>
          <a:p>
            <a:pPr marL="817200" lvl="4" indent="-457200">
              <a:buFont typeface="+mj-lt"/>
              <a:buAutoNum type="alphaLcParenR"/>
            </a:pPr>
            <a:r>
              <a:rPr lang="en-AU"/>
              <a:t>What made you happy as a child?</a:t>
            </a:r>
          </a:p>
          <a:p>
            <a:pPr marL="817200" lvl="4" indent="-457200">
              <a:buFont typeface="+mj-lt"/>
              <a:buAutoNum type="alphaLcParenR"/>
            </a:pPr>
            <a:r>
              <a:rPr lang="en-AU"/>
              <a:t>What made you happy last week?</a:t>
            </a:r>
          </a:p>
          <a:p>
            <a:pPr marL="817200" lvl="4" indent="-457200">
              <a:buFont typeface="+mj-lt"/>
              <a:buAutoNum type="alphaLcParenR"/>
            </a:pPr>
            <a:r>
              <a:rPr lang="en-AU"/>
              <a:t>What makes you happy today?</a:t>
            </a:r>
          </a:p>
          <a:p>
            <a:pPr marL="817200" lvl="4" indent="-457200">
              <a:buFont typeface="+mj-lt"/>
              <a:buAutoNum type="alphaLcParenR"/>
            </a:pPr>
            <a:r>
              <a:rPr lang="en-AU"/>
              <a:t>What will make you happy in a year from now?</a:t>
            </a:r>
          </a:p>
          <a:p>
            <a:pPr lvl="3" indent="0">
              <a:buNone/>
            </a:pPr>
            <a:r>
              <a:rPr lang="en-AU"/>
              <a:t>2. In small groups, share what you have written on your sticky notes. </a:t>
            </a:r>
          </a:p>
          <a:p>
            <a:pPr lvl="3" indent="0">
              <a:buNone/>
            </a:pPr>
            <a:r>
              <a:rPr lang="en-AU"/>
              <a:t>3. As a group, organise your sticky notes into groups or categories. This could be according to time, experience, topic (for example, sport or food).</a:t>
            </a:r>
          </a:p>
          <a:p>
            <a:pPr lvl="3" indent="0">
              <a:buNone/>
            </a:pPr>
            <a:r>
              <a:rPr lang="en-AU"/>
              <a:t>4. Using the title ‘what makes us happy’, compose a poem with the statements on your sticky notes. Begin each sentence or line with ‘Happiness is …’</a:t>
            </a:r>
          </a:p>
        </p:txBody>
      </p:sp>
    </p:spTree>
    <p:extLst>
      <p:ext uri="{BB962C8B-B14F-4D97-AF65-F5344CB8AC3E}">
        <p14:creationId xmlns:p14="http://schemas.microsoft.com/office/powerpoint/2010/main" val="81863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B3244-CFA4-F920-8AAF-E2A023E189C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4BAE20-D4AD-0E79-7737-C3C3DE22EF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
        <p:nvSpPr>
          <p:cNvPr id="3" name="Title 2">
            <a:extLst>
              <a:ext uri="{FF2B5EF4-FFF2-40B4-BE49-F238E27FC236}">
                <a16:creationId xmlns:a16="http://schemas.microsoft.com/office/drawing/2014/main" id="{C903DFB5-900C-A5BF-5966-1A0E1E0E3D81}"/>
              </a:ext>
            </a:extLst>
          </p:cNvPr>
          <p:cNvSpPr>
            <a:spLocks noGrp="1"/>
          </p:cNvSpPr>
          <p:nvPr>
            <p:ph type="title"/>
          </p:nvPr>
        </p:nvSpPr>
        <p:spPr/>
        <p:txBody>
          <a:bodyPr/>
          <a:lstStyle/>
          <a:p>
            <a:r>
              <a:rPr lang="en-AU" dirty="0"/>
              <a:t>‘What makes me happy’ </a:t>
            </a:r>
            <a:r>
              <a:rPr lang="en-AU" dirty="0">
                <a:solidFill>
                  <a:schemeClr val="accent1">
                    <a:alpha val="0"/>
                  </a:schemeClr>
                </a:solidFill>
              </a:rPr>
              <a:t>(2)</a:t>
            </a:r>
          </a:p>
        </p:txBody>
      </p:sp>
      <p:sp>
        <p:nvSpPr>
          <p:cNvPr id="4" name="Text Placeholder 3">
            <a:extLst>
              <a:ext uri="{FF2B5EF4-FFF2-40B4-BE49-F238E27FC236}">
                <a16:creationId xmlns:a16="http://schemas.microsoft.com/office/drawing/2014/main" id="{09234EDD-5D1D-02AF-0974-9B8CB28C1351}"/>
              </a:ext>
            </a:extLst>
          </p:cNvPr>
          <p:cNvSpPr>
            <a:spLocks noGrp="1"/>
          </p:cNvSpPr>
          <p:nvPr>
            <p:ph type="body" sz="quarter" idx="18"/>
          </p:nvPr>
        </p:nvSpPr>
        <p:spPr/>
        <p:txBody>
          <a:bodyPr/>
          <a:lstStyle/>
          <a:p>
            <a:r>
              <a:rPr lang="en-AU"/>
              <a:t>Responding creatively and reflectively to the reading of a core text</a:t>
            </a:r>
          </a:p>
        </p:txBody>
      </p:sp>
      <p:sp>
        <p:nvSpPr>
          <p:cNvPr id="5" name="Text Placeholder 4">
            <a:extLst>
              <a:ext uri="{FF2B5EF4-FFF2-40B4-BE49-F238E27FC236}">
                <a16:creationId xmlns:a16="http://schemas.microsoft.com/office/drawing/2014/main" id="{4D9DA741-9D51-B9CD-D4B8-B2A56D00E847}"/>
              </a:ext>
            </a:extLst>
          </p:cNvPr>
          <p:cNvSpPr>
            <a:spLocks noGrp="1"/>
          </p:cNvSpPr>
          <p:nvPr>
            <p:ph type="body" sz="quarter" idx="17"/>
          </p:nvPr>
        </p:nvSpPr>
        <p:spPr/>
        <p:txBody>
          <a:bodyPr/>
          <a:lstStyle/>
          <a:p>
            <a:r>
              <a:rPr lang="en-AU" dirty="0"/>
              <a:t>5. Once you have completed your poem, with the peers in your group, discuss:</a:t>
            </a:r>
          </a:p>
          <a:p>
            <a:pPr marL="522900" lvl="4" indent="-342900">
              <a:buFont typeface="+mj-lt"/>
              <a:buAutoNum type="alphaLcParenR"/>
            </a:pPr>
            <a:r>
              <a:rPr lang="en-AU" dirty="0"/>
              <a:t>the overall effect of your poem</a:t>
            </a:r>
          </a:p>
          <a:p>
            <a:pPr marL="522900" lvl="4" indent="-342900">
              <a:buFont typeface="+mj-lt"/>
              <a:buAutoNum type="alphaLcParenR"/>
            </a:pPr>
            <a:r>
              <a:rPr lang="en-AU" dirty="0"/>
              <a:t> how your poem makes you feel about the power of language to express personal, social, historical and/or cultural meanings</a:t>
            </a:r>
          </a:p>
          <a:p>
            <a:pPr marL="522900" lvl="4" indent="-342900">
              <a:buFont typeface="+mj-lt"/>
              <a:buAutoNum type="alphaLcParenR"/>
            </a:pPr>
            <a:r>
              <a:rPr lang="en-AU" dirty="0"/>
              <a:t>how you structured your poem</a:t>
            </a:r>
          </a:p>
          <a:p>
            <a:pPr marL="522900" lvl="4" indent="-342900">
              <a:buFont typeface="+mj-lt"/>
              <a:buAutoNum type="alphaLcParenR"/>
            </a:pPr>
            <a:r>
              <a:rPr lang="en-AU" dirty="0"/>
              <a:t>why you chose to structure your response that way. </a:t>
            </a:r>
          </a:p>
          <a:p>
            <a:pPr lvl="3" indent="0">
              <a:buNone/>
            </a:pPr>
            <a:r>
              <a:rPr lang="en-AU" dirty="0"/>
              <a:t>6. In your writing journal, compose a 150 to 200-word response summarising your group discussion. This response should use appropriate metalanguage for reflecting on the language, form and structure of your poem. </a:t>
            </a:r>
          </a:p>
        </p:txBody>
      </p:sp>
    </p:spTree>
    <p:extLst>
      <p:ext uri="{BB962C8B-B14F-4D97-AF65-F5344CB8AC3E}">
        <p14:creationId xmlns:p14="http://schemas.microsoft.com/office/powerpoint/2010/main" val="268803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 (1)</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00000"/>
              </a:lnSpc>
            </a:pPr>
            <a:r>
              <a:rPr lang="en-AU" dirty="0">
                <a:latin typeface="+mj-lt"/>
                <a:hlinkClick r:id="rId3"/>
              </a:rPr>
              <a:t>English Advanced 11–12</a:t>
            </a:r>
            <a:r>
              <a:rPr lang="en-AU" sz="1200" dirty="0">
                <a:latin typeface="+mj-lt"/>
                <a:hlinkClick r:id="rId3"/>
              </a:rPr>
              <a:t> </a:t>
            </a:r>
            <a:r>
              <a:rPr lang="en-AU" sz="1200" dirty="0">
                <a:latin typeface="+mj-lt"/>
              </a:rPr>
              <a:t>© Syllabus NSW Education Standards Authority (NESA) for and on behalf of the Crown in right of the State of New South Wales, 2024.</a:t>
            </a:r>
          </a:p>
          <a:p>
            <a:pPr>
              <a:lnSpc>
                <a:spcPct val="100000"/>
              </a:lnSpc>
            </a:pPr>
            <a:r>
              <a:rPr lang="en-AU" sz="1200" dirty="0">
                <a:latin typeface="Arial" panose="020B0604020202020204" pitchFamily="34" charset="0"/>
                <a:cs typeface="Arial" panose="020B0604020202020204" pitchFamily="34" charset="0"/>
              </a:rPr>
              <a:t>AERO (Australian Education Research Organisation) (2024a) </a:t>
            </a:r>
            <a:r>
              <a:rPr lang="en-AU" sz="1200" dirty="0">
                <a:solidFill>
                  <a:srgbClr val="146CFD"/>
                </a:solidFill>
                <a:latin typeface="Arial" panose="020B0604020202020204" pitchFamily="34" charset="0"/>
                <a:cs typeface="Arial" panose="020B0604020202020204" pitchFamily="34" charset="0"/>
                <a:hlinkClick r:id="rId4"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sz="1200" dirty="0">
                <a:latin typeface="Arial" panose="020B0604020202020204" pitchFamily="34" charset="0"/>
                <a:cs typeface="Arial" panose="020B0604020202020204" pitchFamily="34" charset="0"/>
              </a:rPr>
              <a:t>, AERO website, accessed 14 November 2025.</a:t>
            </a:r>
          </a:p>
          <a:p>
            <a:pPr>
              <a:lnSpc>
                <a:spcPct val="100000"/>
              </a:lnSpc>
              <a:spcBef>
                <a:spcPts val="600"/>
              </a:spcBef>
              <a:spcAft>
                <a:spcPts val="600"/>
              </a:spcAft>
            </a:pPr>
            <a:r>
              <a:rPr lang="en-AU" sz="1200" dirty="0">
                <a:latin typeface="Arial" panose="020B0604020202020204" pitchFamily="34" charset="0"/>
                <a:cs typeface="Arial" panose="020B0604020202020204" pitchFamily="34" charset="0"/>
              </a:rPr>
              <a:t>AERO (Australian Education Research Organisation) (2024b) </a:t>
            </a:r>
            <a:r>
              <a:rPr lang="en-AU" sz="1200" dirty="0">
                <a:latin typeface="Arial" panose="020B0604020202020204" pitchFamily="34" charset="0"/>
                <a:cs typeface="Arial" panose="020B0604020202020204" pitchFamily="34" charset="0"/>
                <a:hlinkClick r:id="rId5"/>
              </a:rPr>
              <a:t>Why explicit instruction works</a:t>
            </a:r>
            <a:r>
              <a:rPr lang="en-AU" sz="1200" dirty="0">
                <a:latin typeface="Arial" panose="020B0604020202020204" pitchFamily="34" charset="0"/>
                <a:cs typeface="Arial" panose="020B0604020202020204" pitchFamily="34" charset="0"/>
              </a:rPr>
              <a:t>, AERO website, accessed </a:t>
            </a:r>
            <a:r>
              <a:rPr lang="en-AU" dirty="0"/>
              <a:t>14 November 2025.</a:t>
            </a:r>
            <a:r>
              <a:rPr lang="en-AU" sz="1200" dirty="0">
                <a:latin typeface="Arial" panose="020B0604020202020204" pitchFamily="34" charset="0"/>
                <a:cs typeface="Arial" panose="020B0604020202020204" pitchFamily="34" charset="0"/>
              </a:rPr>
              <a:t>.</a:t>
            </a:r>
          </a:p>
          <a:p>
            <a:pPr>
              <a:lnSpc>
                <a:spcPct val="100000"/>
              </a:lnSpc>
              <a:spcBef>
                <a:spcPts val="600"/>
              </a:spcBef>
              <a:spcAft>
                <a:spcPts val="600"/>
              </a:spcAft>
            </a:pPr>
            <a:r>
              <a:rPr lang="en-AU" sz="1200" dirty="0">
                <a:latin typeface="Arial" panose="020B0604020202020204" pitchFamily="34" charset="0"/>
                <a:cs typeface="Arial" panose="020B0604020202020204" pitchFamily="34" charset="0"/>
              </a:rPr>
              <a:t>Black P and Wiliam D (2018) ‘</a:t>
            </a:r>
            <a:r>
              <a:rPr lang="en-AU" sz="1200" dirty="0">
                <a:latin typeface="Arial" panose="020B0604020202020204" pitchFamily="34" charset="0"/>
                <a:cs typeface="Arial" panose="020B0604020202020204" pitchFamily="34" charset="0"/>
                <a:hlinkClick r:id="rId6"/>
              </a:rPr>
              <a:t>Classroom assessment and pedagogy</a:t>
            </a:r>
            <a:r>
              <a:rPr lang="en-AU" sz="1200" dirty="0">
                <a:latin typeface="Arial" panose="020B0604020202020204" pitchFamily="34" charset="0"/>
                <a:cs typeface="Arial" panose="020B0604020202020204" pitchFamily="34" charset="0"/>
              </a:rPr>
              <a:t>’, Assessment in Education Principles Policy and Practice, 25(1):1–25.</a:t>
            </a:r>
          </a:p>
          <a:p>
            <a:pPr>
              <a:spcBef>
                <a:spcPts val="1200"/>
              </a:spcBef>
              <a:spcAft>
                <a:spcPts val="600"/>
              </a:spcAft>
            </a:pPr>
            <a:r>
              <a:rPr lang="en-AU" sz="1200" dirty="0">
                <a:effectLst/>
                <a:latin typeface="Arial" panose="020B0604020202020204" pitchFamily="34" charset="0"/>
                <a:ea typeface="Calibri" panose="020F0502020204030204" pitchFamily="34" charset="0"/>
              </a:rPr>
              <a:t>Garner H (2023) </a:t>
            </a:r>
            <a:r>
              <a:rPr lang="en-AU" sz="1200" u="sng" dirty="0">
                <a:solidFill>
                  <a:srgbClr val="001C4A"/>
                </a:solidFill>
                <a:effectLst/>
                <a:latin typeface="Arial" panose="020B0604020202020204" pitchFamily="34" charset="0"/>
                <a:ea typeface="Calibri" panose="020F0502020204030204" pitchFamily="34" charset="0"/>
                <a:hlinkClick r:id="rId7"/>
              </a:rPr>
              <a:t>Helen Garner on happiness: ‘It’s taken me 80 years to figure out it’s not a tranquil, sunlit realm’</a:t>
            </a:r>
            <a:r>
              <a:rPr lang="en-AU" sz="900" dirty="0">
                <a:effectLst/>
                <a:latin typeface="Arial" panose="020B0604020202020204" pitchFamily="34" charset="0"/>
                <a:ea typeface="Calibri" panose="020F0502020204030204" pitchFamily="34" charset="0"/>
              </a:rPr>
              <a:t>  </a:t>
            </a:r>
            <a:r>
              <a:rPr lang="en-AU" i="1" dirty="0">
                <a:ea typeface="Calibri" panose="020F0502020204030204" pitchFamily="34" charset="0"/>
              </a:rPr>
              <a:t>The Guardian Australia </a:t>
            </a:r>
            <a:r>
              <a:rPr lang="en-AU" dirty="0">
                <a:ea typeface="Calibri" panose="020F0502020204030204" pitchFamily="34" charset="0"/>
              </a:rPr>
              <a:t>website, accessed </a:t>
            </a:r>
            <a:r>
              <a:rPr lang="en-AU" dirty="0"/>
              <a:t>14 November </a:t>
            </a:r>
            <a:r>
              <a:rPr lang="en-AU" dirty="0">
                <a:ea typeface="Calibri" panose="020F0502020204030204" pitchFamily="34" charset="0"/>
              </a:rPr>
              <a:t>2025. </a:t>
            </a:r>
            <a:r>
              <a:rPr lang="en-AU" sz="1200" dirty="0">
                <a:effectLst/>
                <a:latin typeface="Arial" panose="020B0604020202020204" pitchFamily="34" charset="0"/>
                <a:ea typeface="Calibri" panose="020F0502020204030204" pitchFamily="34" charset="0"/>
              </a:rPr>
              <a:t>Reproduced and made available for copying and communication by NSW Department of Education for its educational purposes with the permission of Guardian News &amp; Media Ltd. This resource is licensed up until June 2030.</a:t>
            </a:r>
          </a:p>
          <a:p>
            <a:pPr>
              <a:spcBef>
                <a:spcPts val="1200"/>
              </a:spcBef>
              <a:spcAft>
                <a:spcPts val="600"/>
              </a:spcAft>
              <a:buNone/>
            </a:pPr>
            <a:r>
              <a:rPr lang="en-AU" sz="900" dirty="0">
                <a:effectLst/>
                <a:latin typeface="Arial" panose="020B0604020202020204" pitchFamily="34" charset="0"/>
                <a:ea typeface="Calibri" panose="020F0502020204030204" pitchFamily="34" charset="0"/>
              </a:rPr>
              <a:t> </a:t>
            </a:r>
            <a:endParaRPr lang="en-AU" sz="1050" dirty="0">
              <a:effectLst/>
              <a:latin typeface="Arial" panose="020B0604020202020204" pitchFamily="34" charset="0"/>
              <a:ea typeface="Calibri" panose="020F0502020204030204" pitchFamily="34" charset="0"/>
            </a:endParaRPr>
          </a:p>
          <a:p>
            <a:pPr>
              <a:lnSpc>
                <a:spcPct val="100000"/>
              </a:lnSpc>
              <a:spcBef>
                <a:spcPts val="600"/>
              </a:spcBef>
              <a:spcAft>
                <a:spcPts val="600"/>
              </a:spcAft>
            </a:pPr>
            <a:endParaRPr lang="en-AU"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8">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9">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10">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Tree>
    <p:extLst>
      <p:ext uri="{BB962C8B-B14F-4D97-AF65-F5344CB8AC3E}">
        <p14:creationId xmlns:p14="http://schemas.microsoft.com/office/powerpoint/2010/main" val="367737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6255979" cy="2033997"/>
          </a:xfrm>
        </p:spPr>
        <p:txBody>
          <a:bodyPr anchor="b">
            <a:normAutofit/>
          </a:bodyPr>
          <a:lstStyle/>
          <a:p>
            <a:r>
              <a:rPr lang="en-AU" dirty="0">
                <a:effectLst/>
              </a:rPr>
              <a:t>Phase 3b – text annotations – Garner </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4385568"/>
            <a:ext cx="6255977" cy="426611"/>
          </a:xfrm>
        </p:spPr>
        <p:txBody>
          <a:bodyPr anchor="t">
            <a:normAutofit/>
          </a:bodyPr>
          <a:lstStyle/>
          <a:p>
            <a:r>
              <a:rPr lang="en-AU"/>
              <a:t>Stage 6 English Advanced – 11.1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a:xfrm>
            <a:off x="540000" y="4925698"/>
            <a:ext cx="6255975" cy="360000"/>
          </a:xfrm>
        </p:spPr>
        <p:txBody>
          <a:bodyPr>
            <a:normAutofit fontScale="85000" lnSpcReduction="10000"/>
          </a:bodyPr>
          <a:lstStyle/>
          <a:p>
            <a:pPr>
              <a:lnSpc>
                <a:spcPct val="140000"/>
              </a:lnSpc>
              <a:spcAft>
                <a:spcPts val="600"/>
              </a:spcAft>
            </a:pPr>
            <a:r>
              <a:rPr lang="en-AU"/>
              <a:t>Reading to write: Transition to English  Advanced’  - Year 11, Term 1</a:t>
            </a:r>
          </a:p>
        </p:txBody>
      </p:sp>
      <p:sp>
        <p:nvSpPr>
          <p:cNvPr id="9" name="Text Placeholder 7">
            <a:extLst>
              <a:ext uri="{FF2B5EF4-FFF2-40B4-BE49-F238E27FC236}">
                <a16:creationId xmlns:a16="http://schemas.microsoft.com/office/drawing/2014/main" id="{79ECC75F-ABEC-7CB3-18B2-B8945ADEE216}"/>
              </a:ext>
            </a:extLst>
          </p:cNvPr>
          <p:cNvSpPr>
            <a:spLocks noGrp="1"/>
          </p:cNvSpPr>
          <p:nvPr/>
        </p:nvSpPr>
        <p:spPr>
          <a:xfrm>
            <a:off x="539999" y="5399216"/>
            <a:ext cx="6255975" cy="360000"/>
          </a:xfrm>
          <a:prstGeom prst="rect">
            <a:avLst/>
          </a:prstGeom>
        </p:spPr>
        <p:txBody>
          <a:bodyPr vert="horz" lIns="0" tIns="0" rIns="0" bIns="0" rtlCol="0" anchor="b" anchorCtr="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6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atin typeface="+mj-lt"/>
                <a:cs typeface="Arial"/>
              </a:rPr>
              <a:t>Term 1</a:t>
            </a:r>
            <a:endParaRPr lang="en-AU">
              <a:latin typeface="+mj-lt"/>
            </a:endParaRPr>
          </a:p>
        </p:txBody>
      </p:sp>
      <p:pic>
        <p:nvPicPr>
          <p:cNvPr id="6" name="Picture Placeholder 5">
            <a:extLst>
              <a:ext uri="{FF2B5EF4-FFF2-40B4-BE49-F238E27FC236}">
                <a16:creationId xmlns:a16="http://schemas.microsoft.com/office/drawing/2014/main" id="{71B0C3DC-3B89-B7D9-352F-05EE5CC48437}"/>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b="-1"/>
          <a:stretch>
            <a:fillRect/>
          </a:stretch>
        </p:blipFill>
        <p:spPr>
          <a:xfrm>
            <a:off x="7128000" y="10"/>
            <a:ext cx="5064000" cy="6361601"/>
          </a:xfrm>
          <a:noFill/>
        </p:spPr>
      </p:pic>
      <p:sp>
        <p:nvSpPr>
          <p:cNvPr id="7" name="Rectangle 1">
            <a:extLst>
              <a:ext uri="{FF2B5EF4-FFF2-40B4-BE49-F238E27FC236}">
                <a16:creationId xmlns:a16="http://schemas.microsoft.com/office/drawing/2014/main" id="{95B4F59D-3B2E-2A97-D5B4-FB1FC6338380}"/>
              </a:ext>
              <a:ext uri="{C183D7F6-B498-43B3-948B-1728B52AA6E4}">
                <adec:decorative xmlns:adec="http://schemas.microsoft.com/office/drawing/2017/decorative" val="1"/>
              </a:ext>
            </a:extLst>
          </p:cNvPr>
          <p:cNvSpPr>
            <a:spLocks noChangeArrowheads="1"/>
          </p:cNvSpPr>
          <p:nvPr/>
        </p:nvSpPr>
        <p:spPr bwMode="auto">
          <a:xfrm>
            <a:off x="7824652" y="6451265"/>
            <a:ext cx="37497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Photo by </a:t>
            </a:r>
            <a:r>
              <a:rPr kumimoji="0" lang="en-US" altLang="en-US" sz="1800" b="0" i="0" u="none" strike="noStrike" cap="none" normalizeH="0" baseline="0" err="1">
                <a:ln>
                  <a:noFill/>
                </a:ln>
                <a:solidFill>
                  <a:schemeClr val="tx1"/>
                </a:solidFill>
                <a:effectLst/>
                <a:latin typeface="Arial" panose="020B0604020202020204" pitchFamily="34" charset="0"/>
                <a:hlinkClick r:id="rId4"/>
              </a:rPr>
              <a:t>zenad</a:t>
            </a:r>
            <a:r>
              <a:rPr kumimoji="0" lang="en-US" altLang="en-US" sz="1800" b="0" i="0" u="none" strike="noStrike" cap="none" normalizeH="0" baseline="0">
                <a:ln>
                  <a:noFill/>
                </a:ln>
                <a:solidFill>
                  <a:schemeClr val="tx1"/>
                </a:solidFill>
                <a:effectLst/>
                <a:latin typeface="Arial" panose="020B0604020202020204" pitchFamily="34" charset="0"/>
                <a:hlinkClick r:id="rId4"/>
              </a:rPr>
              <a:t> </a:t>
            </a:r>
            <a:r>
              <a:rPr kumimoji="0" lang="en-US" altLang="en-US" sz="1800" b="0" i="0" u="none" strike="noStrike" cap="none" normalizeH="0" baseline="0" err="1">
                <a:ln>
                  <a:noFill/>
                </a:ln>
                <a:solidFill>
                  <a:schemeClr val="tx1"/>
                </a:solidFill>
                <a:effectLst/>
                <a:latin typeface="Arial" panose="020B0604020202020204" pitchFamily="34" charset="0"/>
                <a:hlinkClick r:id="rId4"/>
              </a:rPr>
              <a:t>nabil</a:t>
            </a:r>
            <a:r>
              <a:rPr kumimoji="0" lang="en-US" altLang="en-US" sz="1800" b="0" i="0" u="none" strike="noStrike" cap="none" normalizeH="0" baseline="0">
                <a:ln>
                  <a:noFill/>
                </a:ln>
                <a:solidFill>
                  <a:schemeClr val="tx1"/>
                </a:solidFill>
                <a:effectLst/>
                <a:latin typeface="Arial" panose="020B0604020202020204" pitchFamily="34" charset="0"/>
              </a:rPr>
              <a:t> on </a:t>
            </a:r>
            <a:r>
              <a:rPr kumimoji="0" lang="en-US" altLang="en-US" sz="1800" b="0" i="0" u="none" strike="noStrike" cap="none" normalizeH="0" baseline="0" err="1">
                <a:ln>
                  <a:noFill/>
                </a:ln>
                <a:solidFill>
                  <a:schemeClr val="tx1"/>
                </a:solidFill>
                <a:effectLst/>
                <a:latin typeface="Arial" panose="020B0604020202020204" pitchFamily="34" charset="0"/>
                <a:hlinkClick r:id="rId5"/>
              </a:rPr>
              <a:t>Unsplash</a:t>
            </a:r>
            <a:r>
              <a:rPr kumimoji="0" lang="en-US" altLang="en-US" sz="1800"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5E23B-0E8F-62BD-BD18-21B849AFAC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EDAFA9-9E51-0C17-CA71-51A053BA84B4}"/>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01F4E982-091C-BFE7-2FC6-0F2CE33A82E6}"/>
              </a:ext>
            </a:extLst>
          </p:cNvPr>
          <p:cNvSpPr>
            <a:spLocks noGrp="1"/>
          </p:cNvSpPr>
          <p:nvPr>
            <p:ph type="title"/>
          </p:nvPr>
        </p:nvSpPr>
        <p:spPr/>
        <p:txBody>
          <a:bodyPr/>
          <a:lstStyle/>
          <a:p>
            <a:r>
              <a:rPr lang="en-AU">
                <a:latin typeface="+mj-lt"/>
              </a:rPr>
              <a:t>References (2)</a:t>
            </a:r>
          </a:p>
        </p:txBody>
      </p:sp>
      <p:sp>
        <p:nvSpPr>
          <p:cNvPr id="4" name="Content Placeholder 3">
            <a:extLst>
              <a:ext uri="{FF2B5EF4-FFF2-40B4-BE49-F238E27FC236}">
                <a16:creationId xmlns:a16="http://schemas.microsoft.com/office/drawing/2014/main" id="{9FDF55F0-952D-2A1A-9FE5-A9D0C58CAE0B}"/>
              </a:ext>
            </a:extLst>
          </p:cNvPr>
          <p:cNvSpPr>
            <a:spLocks noGrp="1"/>
          </p:cNvSpPr>
          <p:nvPr>
            <p:ph idx="1"/>
          </p:nvPr>
        </p:nvSpPr>
        <p:spPr/>
        <p:txBody>
          <a:bodyPr/>
          <a:lstStyle/>
          <a:p>
            <a:pPr>
              <a:lnSpc>
                <a:spcPct val="100000"/>
              </a:lnSpc>
              <a:spcBef>
                <a:spcPts val="600"/>
              </a:spcBef>
              <a:spcAft>
                <a:spcPts val="600"/>
              </a:spcAft>
            </a:pPr>
            <a:r>
              <a:rPr lang="en-AU" dirty="0">
                <a:latin typeface="Arial" panose="020B0604020202020204" pitchFamily="34" charset="0"/>
                <a:cs typeface="Arial" panose="020B0604020202020204" pitchFamily="34" charset="0"/>
              </a:rPr>
              <a:t>Moon B (1992) </a:t>
            </a:r>
            <a:r>
              <a:rPr lang="en-AU" i="1" dirty="0">
                <a:latin typeface="Arial" panose="020B0604020202020204" pitchFamily="34" charset="0"/>
                <a:cs typeface="Arial" panose="020B0604020202020204" pitchFamily="34" charset="0"/>
              </a:rPr>
              <a:t>Literary Terms</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Chalkface</a:t>
            </a:r>
            <a:r>
              <a:rPr lang="en-AU" dirty="0">
                <a:latin typeface="Arial" panose="020B0604020202020204" pitchFamily="34" charset="0"/>
                <a:cs typeface="Arial" panose="020B0604020202020204" pitchFamily="34" charset="0"/>
              </a:rPr>
              <a:t> Press P/L, Cottesloe, WA.</a:t>
            </a:r>
          </a:p>
          <a:p>
            <a:pPr>
              <a:lnSpc>
                <a:spcPct val="100000"/>
              </a:lnSpc>
              <a:spcBef>
                <a:spcPts val="600"/>
              </a:spcBef>
              <a:spcAft>
                <a:spcPts val="600"/>
              </a:spcAft>
            </a:pPr>
            <a:r>
              <a:rPr lang="en-AU" dirty="0"/>
              <a:t>Nabil, Z (2018) ‘</a:t>
            </a:r>
            <a:r>
              <a:rPr lang="en-AU" dirty="0">
                <a:hlinkClick r:id="rId3"/>
              </a:rPr>
              <a:t>Orange and blue sky with clouds</a:t>
            </a:r>
            <a:r>
              <a:rPr lang="en-AU" dirty="0"/>
              <a:t>’ [image] on </a:t>
            </a:r>
            <a:r>
              <a:rPr lang="en-AU" dirty="0" err="1">
                <a:hlinkClick r:id="rId4"/>
              </a:rPr>
              <a:t>Unsplash</a:t>
            </a:r>
            <a:r>
              <a:rPr lang="en-AU" dirty="0"/>
              <a:t>, accessed 14 November 2025</a:t>
            </a:r>
            <a:endParaRPr lang="en-AU"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en-AU" sz="1200" dirty="0">
                <a:latin typeface="Arial" panose="020B0604020202020204" pitchFamily="34" charset="0"/>
                <a:ea typeface="Arial" panose="020B0604020202020204" pitchFamily="34" charset="0"/>
                <a:cs typeface="Arial" panose="020B0604020202020204" pitchFamily="34" charset="0"/>
              </a:rPr>
              <a:t>NSW Education Standards Authority (NESA) (2024) </a:t>
            </a:r>
            <a:r>
              <a:rPr lang="en-AU" sz="1200" dirty="0">
                <a:latin typeface="Arial" panose="020B0604020202020204" pitchFamily="34" charset="0"/>
                <a:ea typeface="Arial" panose="020B0604020202020204" pitchFamily="34" charset="0"/>
                <a:cs typeface="Arial" panose="020B0604020202020204" pitchFamily="34" charset="0"/>
                <a:hlinkClick r:id="rId5"/>
              </a:rPr>
              <a:t>‘Glossary’</a:t>
            </a:r>
            <a:r>
              <a:rPr lang="en-AU" sz="1200" dirty="0">
                <a:latin typeface="Arial" panose="020B0604020202020204" pitchFamily="34" charset="0"/>
                <a:ea typeface="Arial" panose="020B0604020202020204" pitchFamily="34" charset="0"/>
                <a:cs typeface="Arial" panose="020B0604020202020204" pitchFamily="34" charset="0"/>
              </a:rPr>
              <a:t>, NSW Curriculum, NSW Education Standards Authority website, accessed </a:t>
            </a:r>
            <a:r>
              <a:rPr lang="en-AU" dirty="0"/>
              <a:t>14 November 2025.</a:t>
            </a:r>
            <a:r>
              <a:rPr lang="en-AU" sz="1200" dirty="0">
                <a:latin typeface="Arial" panose="020B0604020202020204" pitchFamily="34" charset="0"/>
                <a:ea typeface="Arial" panose="020B0604020202020204" pitchFamily="34" charset="0"/>
                <a:cs typeface="Arial" panose="020B0604020202020204" pitchFamily="34" charset="0"/>
              </a:rPr>
              <a:t>.</a:t>
            </a:r>
          </a:p>
          <a:p>
            <a:pPr>
              <a:lnSpc>
                <a:spcPct val="100000"/>
              </a:lnSpc>
              <a:spcBef>
                <a:spcPts val="600"/>
              </a:spcBef>
              <a:spcAft>
                <a:spcPts val="600"/>
              </a:spcAft>
            </a:pPr>
            <a:r>
              <a:rPr lang="en-AU" sz="1200" dirty="0">
                <a:latin typeface="Arial" panose="020B0604020202020204" pitchFamily="34" charset="0"/>
                <a:cs typeface="Arial" panose="020B0604020202020204" pitchFamily="34" charset="0"/>
              </a:rPr>
              <a:t>State of New South Wales (Department of Education) (2024) </a:t>
            </a:r>
            <a:r>
              <a:rPr lang="en-AU" sz="1200" dirty="0">
                <a:latin typeface="Arial" panose="020B0604020202020204" pitchFamily="34" charset="0"/>
                <a:cs typeface="Arial" panose="020B0604020202020204" pitchFamily="34" charset="0"/>
                <a:hlinkClick r:id="rId6"/>
              </a:rPr>
              <a:t>Explicit teaching strategies</a:t>
            </a:r>
            <a:r>
              <a:rPr lang="en-AU" sz="1200" dirty="0">
                <a:latin typeface="Arial" panose="020B0604020202020204" pitchFamily="34" charset="0"/>
                <a:cs typeface="Arial" panose="020B0604020202020204" pitchFamily="34" charset="0"/>
              </a:rPr>
              <a:t>, NSW Department of Education website, accessed </a:t>
            </a:r>
            <a:r>
              <a:rPr lang="en-AU" dirty="0"/>
              <a:t>14 November 2025.</a:t>
            </a:r>
          </a:p>
          <a:p>
            <a:pPr lvl="0">
              <a:spcAft>
                <a:spcPts val="600"/>
              </a:spcAft>
              <a:defRPr/>
            </a:pPr>
            <a:r>
              <a:rPr lang="en-AU" dirty="0"/>
              <a:t>–––</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(n.d.) </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hlinkClick r:id="rId7"/>
              </a:rPr>
              <a:t>Digital Learning Selector</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NSW Department of Education website, accessed </a:t>
            </a:r>
            <a:r>
              <a:rPr lang="en-AU"/>
              <a:t>14 November </a:t>
            </a:r>
            <a:r>
              <a:rPr kumimoji="0" lang="en-AU" sz="1200" b="0" i="0" u="none" strike="noStrike" kern="1200" cap="none" spc="0" normalizeH="0" baseline="0" noProof="0">
                <a:ln>
                  <a:noFill/>
                </a:ln>
                <a:solidFill>
                  <a:srgbClr val="22272B"/>
                </a:solidFill>
                <a:effectLst/>
                <a:uLnTx/>
                <a:uFillTx/>
                <a:latin typeface="Arial" panose="020B0604020202020204" pitchFamily="34" charset="0"/>
                <a:ea typeface="+mn-ea"/>
                <a:cs typeface="Arial" panose="020B0604020202020204" pitchFamily="34" charset="0"/>
              </a:rPr>
              <a:t>2025</a:t>
            </a:r>
            <a:r>
              <a:rPr kumimoji="0" lang="en-AU" sz="12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a:t>
            </a:r>
            <a:endParaRPr lang="en-AU" sz="1200"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en-AU" sz="1200" dirty="0">
                <a:latin typeface="Arial" panose="020B0604020202020204" pitchFamily="34" charset="0"/>
                <a:ea typeface="Arial" panose="020B0604020202020204" pitchFamily="34" charset="0"/>
                <a:cs typeface="Arial" panose="020B0604020202020204" pitchFamily="34" charset="0"/>
              </a:rPr>
              <a:t>Wiliam D (2014)  </a:t>
            </a:r>
            <a:r>
              <a:rPr lang="en-AU" sz="1200" dirty="0">
                <a:latin typeface="Arial" panose="020B0604020202020204" pitchFamily="34" charset="0"/>
                <a:ea typeface="Arial" panose="020B0604020202020204" pitchFamily="34" charset="0"/>
                <a:cs typeface="Arial" panose="020B0604020202020204" pitchFamily="34" charset="0"/>
                <a:hlinkClick r:id="rId8"/>
              </a:rPr>
              <a:t>The right questions, the right way</a:t>
            </a:r>
            <a:r>
              <a:rPr lang="en-AU" sz="1200" dirty="0">
                <a:latin typeface="Arial" panose="020B0604020202020204" pitchFamily="34" charset="0"/>
                <a:ea typeface="Arial" panose="020B0604020202020204" pitchFamily="34" charset="0"/>
                <a:cs typeface="Arial" panose="020B0604020202020204" pitchFamily="34" charset="0"/>
              </a:rPr>
              <a:t>, Educational Leadership, 71(6):16–19.  </a:t>
            </a:r>
          </a:p>
        </p:txBody>
      </p:sp>
      <p:sp>
        <p:nvSpPr>
          <p:cNvPr id="6" name="TextBox 5">
            <a:extLst>
              <a:ext uri="{FF2B5EF4-FFF2-40B4-BE49-F238E27FC236}">
                <a16:creationId xmlns:a16="http://schemas.microsoft.com/office/drawing/2014/main" id="{925DD088-6856-BE4D-A86E-AA6EE0734E9E}"/>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9">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10">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a:ln>
                  <a:noFill/>
                </a:ln>
                <a:solidFill>
                  <a:srgbClr val="CBEDFD"/>
                </a:solidFill>
                <a:effectLst/>
                <a:uLnTx/>
                <a:uFillTx/>
                <a:latin typeface="Public Sans Light"/>
                <a:ea typeface="+mn-ea"/>
                <a:cs typeface="+mn-cs"/>
                <a:hlinkClick r:id="rId11">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latin typeface="Public Sans Light"/>
                <a:ea typeface="+mn-ea"/>
                <a:cs typeface="+mn-cs"/>
              </a:rPr>
              <a:t>.</a:t>
            </a:r>
          </a:p>
        </p:txBody>
      </p:sp>
    </p:spTree>
    <p:extLst>
      <p:ext uri="{BB962C8B-B14F-4D97-AF65-F5344CB8AC3E}">
        <p14:creationId xmlns:p14="http://schemas.microsoft.com/office/powerpoint/2010/main" val="386235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21</a:t>
            </a:fld>
            <a:endParaRPr lang="en-AU" dirty="0"/>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a:cs typeface="Arial"/>
              </a:rPr>
              <a:t>© </a:t>
            </a:r>
            <a:r>
              <a:rPr lang="en-AU">
                <a:latin typeface="Arial"/>
                <a:cs typeface="Arial"/>
              </a:rPr>
              <a:t>State of New South Wales (Department of Education), 2025</a:t>
            </a:r>
            <a:endParaRPr lang="en-AU"/>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chor="t">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a:solidFill>
                  <a:schemeClr val="bg1"/>
                </a:solidFill>
              </a:rPr>
              <a:t>.</a:t>
            </a:r>
          </a:p>
          <a:p>
            <a:pPr algn="l">
              <a:lnSpc>
                <a:spcPct val="150000"/>
              </a:lnSpc>
              <a:spcAft>
                <a:spcPts val="600"/>
              </a:spcAft>
            </a:pPr>
            <a:r>
              <a:rPr lang="en-AU" sz="1200">
                <a:solidFill>
                  <a:schemeClr val="bg1"/>
                </a:solidFill>
              </a:rPr>
              <a:t>This licence allows you to share and adapt the material for any purpose, even commercially.</a:t>
            </a:r>
          </a:p>
          <a:p>
            <a:pPr algn="l">
              <a:lnSpc>
                <a:spcPct val="150000"/>
              </a:lnSpc>
              <a:spcAft>
                <a:spcPts val="600"/>
              </a:spcAft>
            </a:pPr>
            <a:r>
              <a:rPr lang="en-AU" sz="1200">
                <a:solidFill>
                  <a:schemeClr val="bg1"/>
                </a:solidFill>
              </a:rPr>
              <a:t>Attribution should be given to </a:t>
            </a:r>
            <a:r>
              <a:rPr lang="en-AU" sz="1200">
                <a:solidFill>
                  <a:schemeClr val="bg1"/>
                </a:solidFill>
                <a:latin typeface="Public Sans Light"/>
              </a:rPr>
              <a:t>© </a:t>
            </a:r>
            <a:r>
              <a:rPr lang="en-AU" sz="1200">
                <a:solidFill>
                  <a:schemeClr val="bg1"/>
                </a:solidFill>
              </a:rPr>
              <a:t>State of New South Wales (Department of Education), 2025.</a:t>
            </a:r>
          </a:p>
          <a:p>
            <a:pPr algn="l">
              <a:lnSpc>
                <a:spcPct val="150000"/>
              </a:lnSpc>
            </a:pPr>
            <a:r>
              <a:rPr lang="en-AU" sz="120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err="1">
                <a:solidFill>
                  <a:schemeClr val="bg1"/>
                </a:solidFill>
                <a:latin typeface="+mj-lt"/>
              </a:rPr>
              <a:t>Cth</a:t>
            </a:r>
            <a:r>
              <a:rPr lang="en-AU" sz="120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476F8-BD73-F495-02E0-0E35D53DE8D7}"/>
              </a:ext>
            </a:extLst>
          </p:cNvPr>
          <p:cNvSpPr>
            <a:spLocks noGrp="1"/>
          </p:cNvSpPr>
          <p:nvPr>
            <p:ph type="title"/>
          </p:nvPr>
        </p:nvSpPr>
        <p:spPr/>
        <p:txBody>
          <a:bodyPr/>
          <a:lstStyle/>
          <a:p>
            <a:r>
              <a:rPr lang="en-AU"/>
              <a:t>Licence agreement details</a:t>
            </a:r>
          </a:p>
        </p:txBody>
      </p:sp>
      <p:sp>
        <p:nvSpPr>
          <p:cNvPr id="7" name="Text Placeholder 6">
            <a:extLst>
              <a:ext uri="{FF2B5EF4-FFF2-40B4-BE49-F238E27FC236}">
                <a16:creationId xmlns:a16="http://schemas.microsoft.com/office/drawing/2014/main" id="{C3E781B6-57AF-D10F-87CE-2A8B40E8FC14}"/>
              </a:ext>
            </a:extLst>
          </p:cNvPr>
          <p:cNvSpPr>
            <a:spLocks noGrp="1"/>
          </p:cNvSpPr>
          <p:nvPr>
            <p:ph type="body" sz="quarter" idx="19"/>
          </p:nvPr>
        </p:nvSpPr>
        <p:spPr/>
        <p:txBody>
          <a:bodyPr/>
          <a:lstStyle/>
          <a:p>
            <a:pPr>
              <a:lnSpc>
                <a:spcPct val="150000"/>
              </a:lnSpc>
              <a:spcBef>
                <a:spcPts val="1200"/>
              </a:spcBef>
              <a:spcAft>
                <a:spcPts val="600"/>
              </a:spcAft>
              <a:buNone/>
            </a:pPr>
            <a:r>
              <a:rPr lang="en-AU" sz="2000">
                <a:effectLst/>
                <a:latin typeface="Arial" panose="020B0604020202020204" pitchFamily="34" charset="0"/>
                <a:ea typeface="Calibri" panose="020F0502020204030204" pitchFamily="34" charset="0"/>
              </a:rPr>
              <a:t>Garner H (2023) </a:t>
            </a:r>
            <a:r>
              <a:rPr lang="en-AU" sz="2000" u="sng">
                <a:solidFill>
                  <a:srgbClr val="001C4A"/>
                </a:solidFill>
                <a:effectLst/>
                <a:latin typeface="Arial" panose="020B0604020202020204" pitchFamily="34" charset="0"/>
                <a:ea typeface="Calibri" panose="020F0502020204030204" pitchFamily="34" charset="0"/>
                <a:hlinkClick r:id="rId3"/>
              </a:rPr>
              <a:t>Helen Garner on happiness: ‘It’s taken me 80 years to figure out it’s not a tranquil, sunlit realm’</a:t>
            </a:r>
            <a:r>
              <a:rPr lang="en-AU" sz="1200" u="sng">
                <a:solidFill>
                  <a:srgbClr val="001C4A"/>
                </a:solidFill>
                <a:latin typeface="Arial" panose="020B0604020202020204" pitchFamily="34" charset="0"/>
                <a:ea typeface="Calibri" panose="020F0502020204030204" pitchFamily="34" charset="0"/>
              </a:rPr>
              <a:t>.</a:t>
            </a:r>
            <a:r>
              <a:rPr lang="en-AU" sz="1200">
                <a:effectLst/>
                <a:latin typeface="Arial" panose="020B0604020202020204" pitchFamily="34" charset="0"/>
                <a:ea typeface="Calibri" panose="020F0502020204030204" pitchFamily="34" charset="0"/>
              </a:rPr>
              <a:t>   </a:t>
            </a:r>
            <a:r>
              <a:rPr lang="en-AU" sz="2000">
                <a:effectLst/>
                <a:latin typeface="Arial" panose="020B0604020202020204" pitchFamily="34" charset="0"/>
                <a:ea typeface="Calibri" panose="020F0502020204030204" pitchFamily="34" charset="0"/>
              </a:rPr>
              <a:t> </a:t>
            </a:r>
          </a:p>
          <a:p>
            <a:pPr>
              <a:lnSpc>
                <a:spcPct val="150000"/>
              </a:lnSpc>
              <a:spcBef>
                <a:spcPts val="1200"/>
              </a:spcBef>
              <a:spcAft>
                <a:spcPts val="600"/>
              </a:spcAft>
              <a:buNone/>
            </a:pPr>
            <a:r>
              <a:rPr lang="en-AU" sz="2000">
                <a:effectLst/>
                <a:latin typeface="Arial" panose="020B0604020202020204" pitchFamily="34" charset="0"/>
                <a:ea typeface="Calibri" panose="020F0502020204030204" pitchFamily="34" charset="0"/>
              </a:rPr>
              <a:t>Reproduced and made available for copying and communication by NSW Department of Education for its educational purposes with the permission of Guardian News &amp; Media Ltd. This resource is licensed up until June 2030.</a:t>
            </a:r>
          </a:p>
          <a:p>
            <a:pPr>
              <a:spcBef>
                <a:spcPts val="1200"/>
              </a:spcBef>
              <a:spcAft>
                <a:spcPts val="600"/>
              </a:spcAft>
              <a:buNone/>
            </a:pPr>
            <a:endParaRPr lang="en-AU">
              <a:ea typeface="Calibri" panose="020F0502020204030204" pitchFamily="34" charset="0"/>
            </a:endParaRPr>
          </a:p>
        </p:txBody>
      </p:sp>
      <p:sp>
        <p:nvSpPr>
          <p:cNvPr id="3" name="Slide Number Placeholder 2">
            <a:extLst>
              <a:ext uri="{FF2B5EF4-FFF2-40B4-BE49-F238E27FC236}">
                <a16:creationId xmlns:a16="http://schemas.microsoft.com/office/drawing/2014/main" id="{59B58B6A-D897-F678-7C38-2CBEB93C64C0}"/>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78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66921-762A-23EC-8F61-5B501216552E}"/>
              </a:ext>
            </a:extLst>
          </p:cNvPr>
          <p:cNvSpPr>
            <a:spLocks noGrp="1"/>
          </p:cNvSpPr>
          <p:nvPr>
            <p:ph type="title"/>
          </p:nvPr>
        </p:nvSpPr>
        <p:spPr/>
        <p:txBody>
          <a:bodyPr/>
          <a:lstStyle/>
          <a:p>
            <a:r>
              <a:rPr lang="en-AU"/>
              <a:t>Text complexity details </a:t>
            </a:r>
          </a:p>
        </p:txBody>
      </p:sp>
      <p:sp>
        <p:nvSpPr>
          <p:cNvPr id="7" name="Text Placeholder 6">
            <a:extLst>
              <a:ext uri="{FF2B5EF4-FFF2-40B4-BE49-F238E27FC236}">
                <a16:creationId xmlns:a16="http://schemas.microsoft.com/office/drawing/2014/main" id="{1A922C1E-46E7-6676-EE31-6AEAD620EDF3}"/>
              </a:ext>
            </a:extLst>
          </p:cNvPr>
          <p:cNvSpPr>
            <a:spLocks noGrp="1"/>
          </p:cNvSpPr>
          <p:nvPr>
            <p:ph type="body" sz="quarter" idx="19"/>
          </p:nvPr>
        </p:nvSpPr>
        <p:spPr/>
        <p:txBody>
          <a:bodyPr/>
          <a:lstStyle/>
          <a:p>
            <a:pPr>
              <a:lnSpc>
                <a:spcPct val="150000"/>
              </a:lnSpc>
              <a:spcBef>
                <a:spcPts val="1200"/>
              </a:spcBef>
              <a:spcAft>
                <a:spcPts val="600"/>
              </a:spcAft>
              <a:buNone/>
            </a:pPr>
            <a:r>
              <a:rPr lang="en-AU" sz="2000">
                <a:effectLst/>
                <a:latin typeface="Arial" panose="020B0604020202020204" pitchFamily="34" charset="0"/>
                <a:ea typeface="Calibri" panose="020F0502020204030204" pitchFamily="34" charset="0"/>
              </a:rPr>
              <a:t>This text explores abstract ideas and complex issues and includes longer passages of detailed description using complex sentences. Garner employs a unique discursive structure. The text integrates subtle figurative devices such as idiomatic language, ironic humour and rhetorical devices. Language is used to create lexical cohesion across the text. This aligns to the complex level of the Text Complexity scale as per the ‘Literacy: About the general capability’ document which can be downloaded on the </a:t>
            </a:r>
            <a:r>
              <a:rPr lang="en-AU" sz="2000" u="sng">
                <a:solidFill>
                  <a:srgbClr val="2F5496"/>
                </a:solidFill>
                <a:effectLst/>
                <a:latin typeface="Arial" panose="020B0604020202020204" pitchFamily="34" charset="0"/>
                <a:ea typeface="Calibri" panose="020F0502020204030204" pitchFamily="34" charset="0"/>
                <a:hlinkClick r:id="rId3"/>
              </a:rPr>
              <a:t>General Capabilities</a:t>
            </a:r>
            <a:r>
              <a:rPr lang="en-AU" sz="2000">
                <a:effectLst/>
                <a:latin typeface="Arial" panose="020B0604020202020204" pitchFamily="34" charset="0"/>
                <a:ea typeface="Calibri" panose="020F0502020204030204" pitchFamily="34" charset="0"/>
              </a:rPr>
              <a:t> downloads page of the </a:t>
            </a:r>
            <a:r>
              <a:rPr lang="en-AU" sz="2000" u="sng">
                <a:solidFill>
                  <a:srgbClr val="2F5496"/>
                </a:solidFill>
                <a:effectLst/>
                <a:latin typeface="Arial" panose="020B0604020202020204" pitchFamily="34" charset="0"/>
                <a:ea typeface="Calibri" panose="020F0502020204030204" pitchFamily="34" charset="0"/>
                <a:hlinkClick r:id="rId4"/>
              </a:rPr>
              <a:t>Australian Curriculum</a:t>
            </a:r>
            <a:r>
              <a:rPr lang="en-AU" sz="2000">
                <a:effectLst/>
                <a:latin typeface="Arial" panose="020B0604020202020204" pitchFamily="34" charset="0"/>
                <a:ea typeface="Calibri" panose="020F0502020204030204" pitchFamily="34" charset="0"/>
              </a:rPr>
              <a:t> webpage (Appendix 2: Text complexity). </a:t>
            </a:r>
          </a:p>
          <a:p>
            <a:pPr>
              <a:buNone/>
            </a:pPr>
            <a:r>
              <a:rPr lang="en-AU" sz="2000">
                <a:effectLst/>
                <a:latin typeface="Arial" panose="020B0604020202020204" pitchFamily="34" charset="0"/>
                <a:ea typeface="Calibri" panose="020F0502020204030204" pitchFamily="34" charset="0"/>
              </a:rPr>
              <a:t>This text helps meet the </a:t>
            </a:r>
            <a:r>
              <a:rPr lang="en-AU" sz="2000" u="sng">
                <a:solidFill>
                  <a:srgbClr val="2F5496"/>
                </a:solidFill>
                <a:effectLst/>
                <a:latin typeface="Arial" panose="020B0604020202020204" pitchFamily="34" charset="0"/>
                <a:ea typeface="Calibri" panose="020F0502020204030204" pitchFamily="34" charset="0"/>
                <a:hlinkClick r:id="rId5"/>
              </a:rPr>
              <a:t>Text requirements</a:t>
            </a:r>
            <a:r>
              <a:rPr lang="en-AU" sz="2000">
                <a:effectLst/>
                <a:latin typeface="Arial" panose="020B0604020202020204" pitchFamily="34" charset="0"/>
                <a:ea typeface="Calibri" panose="020F0502020204030204" pitchFamily="34" charset="0"/>
              </a:rPr>
              <a:t> for the </a:t>
            </a:r>
            <a:r>
              <a:rPr lang="en-AU" sz="2000" u="sng">
                <a:solidFill>
                  <a:srgbClr val="2F5496"/>
                </a:solidFill>
                <a:effectLst/>
                <a:latin typeface="Arial" panose="020B0604020202020204" pitchFamily="34" charset="0"/>
                <a:ea typeface="Calibri" panose="020F0502020204030204" pitchFamily="34" charset="0"/>
                <a:hlinkClick r:id="rId6"/>
              </a:rPr>
              <a:t>English Advanced 11–12 Syllabus</a:t>
            </a:r>
            <a:r>
              <a:rPr lang="en-AU" sz="2000">
                <a:effectLst/>
                <a:latin typeface="Arial" panose="020B0604020202020204" pitchFamily="34" charset="0"/>
                <a:ea typeface="Calibri" panose="020F0502020204030204" pitchFamily="34" charset="0"/>
              </a:rPr>
              <a:t> as students are provided with the opportunity to engage with an Australian nonfiction, media text. </a:t>
            </a:r>
            <a:endParaRPr lang="en-AU">
              <a:ea typeface="Calibri" panose="020F0502020204030204" pitchFamily="34" charset="0"/>
            </a:endParaRPr>
          </a:p>
        </p:txBody>
      </p:sp>
      <p:sp>
        <p:nvSpPr>
          <p:cNvPr id="3" name="Slide Number Placeholder 2">
            <a:extLst>
              <a:ext uri="{FF2B5EF4-FFF2-40B4-BE49-F238E27FC236}">
                <a16:creationId xmlns:a16="http://schemas.microsoft.com/office/drawing/2014/main" id="{B4142E44-C5CE-F1BD-3DE4-7C1FE5E29051}"/>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24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Sharing learning intentions and success criteria</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226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444500" y="1765021"/>
            <a:ext cx="11303000" cy="4559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a:solidFill>
                  <a:schemeClr val="accent1"/>
                </a:solidFill>
                <a:latin typeface="Arial" panose="020B0604020202020204" pitchFamily="34" charset="0"/>
                <a:cs typeface="Arial" panose="020B0604020202020204" pitchFamily="34" charset="0"/>
              </a:rPr>
              <a:t>We are learning to</a:t>
            </a:r>
            <a:endParaRPr lang="en-AU" sz="2000" b="1">
              <a:solidFill>
                <a:schemeClr val="accent1"/>
              </a:solidFill>
              <a:latin typeface="Arial" panose="020B0604020202020204" pitchFamily="34" charset="0"/>
              <a:ea typeface="+mn-lt"/>
              <a:cs typeface="Arial" panose="020B0604020202020204" pitchFamily="34" charset="0"/>
            </a:endParaRPr>
          </a:p>
          <a:p>
            <a:pPr marL="342900" indent="-342900">
              <a:lnSpc>
                <a:spcPct val="150000"/>
              </a:lnSpc>
              <a:buFont typeface="Arial" panose="020B0604020202020204" pitchFamily="34" charset="0"/>
              <a:buChar char="•"/>
            </a:pPr>
            <a:r>
              <a:rPr lang="en-AU" sz="2000">
                <a:latin typeface="Arial" panose="020B0604020202020204" pitchFamily="34" charset="0"/>
                <a:cs typeface="Arial" panose="020B0604020202020204" pitchFamily="34" charset="0"/>
              </a:rPr>
              <a:t>understand how language forms and features are used to convey meaning and provoke a response in the audience </a:t>
            </a:r>
          </a:p>
          <a:p>
            <a:pPr marL="342900" indent="-342900">
              <a:lnSpc>
                <a:spcPct val="150000"/>
              </a:lnSpc>
              <a:buFont typeface="Arial" panose="020B0604020202020204" pitchFamily="34" charset="0"/>
              <a:buChar char="•"/>
            </a:pPr>
            <a:r>
              <a:rPr lang="en-AU" sz="2000">
                <a:latin typeface="Arial" panose="020B0604020202020204" pitchFamily="34" charset="0"/>
                <a:cs typeface="Arial" panose="020B0604020202020204" pitchFamily="34" charset="0"/>
              </a:rPr>
              <a:t>explore connections with prior learning on persuasive and discursive texts </a:t>
            </a:r>
          </a:p>
          <a:p>
            <a:pPr marL="342900" indent="-342900">
              <a:lnSpc>
                <a:spcPct val="150000"/>
              </a:lnSpc>
              <a:buFont typeface="Arial" panose="020B0604020202020204" pitchFamily="34" charset="0"/>
              <a:buChar char="•"/>
            </a:pPr>
            <a:r>
              <a:rPr lang="en-AU" sz="2000">
                <a:latin typeface="Arial" panose="020B0604020202020204" pitchFamily="34" charset="0"/>
                <a:cs typeface="Arial" panose="020B0604020202020204" pitchFamily="34" charset="0"/>
              </a:rPr>
              <a:t>consolidate our understanding of authorial purpose in texts.</a:t>
            </a:r>
          </a:p>
          <a:p>
            <a:pPr>
              <a:lnSpc>
                <a:spcPct val="150000"/>
              </a:lnSpc>
            </a:pPr>
            <a:endParaRPr lang="en-AU" sz="2000">
              <a:latin typeface="Arial" panose="020B0604020202020204" pitchFamily="34" charset="0"/>
              <a:cs typeface="Arial" panose="020B0604020202020204" pitchFamily="34" charset="0"/>
            </a:endParaRPr>
          </a:p>
          <a:p>
            <a:pPr>
              <a:lnSpc>
                <a:spcPct val="150000"/>
              </a:lnSpc>
            </a:pPr>
            <a:r>
              <a:rPr lang="en-AU" sz="2000" b="1">
                <a:solidFill>
                  <a:schemeClr val="accent1"/>
                </a:solidFill>
                <a:latin typeface="Arial" panose="020B0604020202020204" pitchFamily="34" charset="0"/>
                <a:cs typeface="Arial" panose="020B0604020202020204" pitchFamily="34" charset="0"/>
              </a:rPr>
              <a:t>We can</a:t>
            </a:r>
            <a:endParaRPr lang="en-US" sz="200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
              <a:buChar char="•"/>
            </a:pPr>
            <a:r>
              <a:rPr lang="en-AU" sz="2000">
                <a:latin typeface="Arial" panose="020B0604020202020204" pitchFamily="34" charset="0"/>
                <a:ea typeface="+mn-lt"/>
                <a:cs typeface="Arial" panose="020B0604020202020204" pitchFamily="34" charset="0"/>
              </a:rPr>
              <a:t>[insert success criteria]</a:t>
            </a:r>
          </a:p>
          <a:p>
            <a:pPr marL="342900" indent="-342900">
              <a:lnSpc>
                <a:spcPct val="150000"/>
              </a:lnSpc>
              <a:buFont typeface="Arial"/>
              <a:buChar char="•"/>
            </a:pPr>
            <a:r>
              <a:rPr lang="en-AU" sz="2000">
                <a:latin typeface="Arial" panose="020B0604020202020204" pitchFamily="34" charset="0"/>
                <a:ea typeface="+mn-lt"/>
                <a:cs typeface="Arial" panose="020B0604020202020204" pitchFamily="34" charset="0"/>
              </a:rPr>
              <a:t>[insert success criteria]</a:t>
            </a:r>
          </a:p>
          <a:p>
            <a:pPr marL="342900" indent="-342900">
              <a:lnSpc>
                <a:spcPct val="150000"/>
              </a:lnSpc>
              <a:buFont typeface="Arial"/>
              <a:buChar char="•"/>
            </a:pPr>
            <a:r>
              <a:rPr lang="en-AU" sz="2000">
                <a:latin typeface="Arial" panose="020B0604020202020204" pitchFamily="34" charset="0"/>
                <a:ea typeface="+mn-lt"/>
                <a:cs typeface="Arial" panose="020B0604020202020204" pitchFamily="34" charset="0"/>
              </a:rPr>
              <a:t>[insert success criteria].</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64896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E9F9-1E8E-F834-7271-249CCDADB4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E0514A-2E49-AAE5-09E1-4093F83109F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3" name="Title 2">
            <a:extLst>
              <a:ext uri="{FF2B5EF4-FFF2-40B4-BE49-F238E27FC236}">
                <a16:creationId xmlns:a16="http://schemas.microsoft.com/office/drawing/2014/main" id="{35E5159A-9CC1-2EB2-8CFB-DB4777A86698}"/>
              </a:ext>
            </a:extLst>
          </p:cNvPr>
          <p:cNvSpPr>
            <a:spLocks noGrp="1"/>
          </p:cNvSpPr>
          <p:nvPr>
            <p:ph type="title"/>
          </p:nvPr>
        </p:nvSpPr>
        <p:spPr/>
        <p:txBody>
          <a:bodyPr/>
          <a:lstStyle/>
          <a:p>
            <a:r>
              <a:rPr lang="en-AU"/>
              <a:t>Structure of each slide</a:t>
            </a:r>
          </a:p>
        </p:txBody>
      </p:sp>
      <p:sp>
        <p:nvSpPr>
          <p:cNvPr id="4" name="Text Placeholder 3">
            <a:extLst>
              <a:ext uri="{FF2B5EF4-FFF2-40B4-BE49-F238E27FC236}">
                <a16:creationId xmlns:a16="http://schemas.microsoft.com/office/drawing/2014/main" id="{71FFE9AD-81E2-5FA0-125C-458641D35589}"/>
              </a:ext>
            </a:extLst>
          </p:cNvPr>
          <p:cNvSpPr>
            <a:spLocks noGrp="1"/>
          </p:cNvSpPr>
          <p:nvPr>
            <p:ph type="body" sz="quarter" idx="18"/>
          </p:nvPr>
        </p:nvSpPr>
        <p:spPr/>
        <p:txBody>
          <a:bodyPr/>
          <a:lstStyle/>
          <a:p>
            <a:r>
              <a:rPr lang="en-AU"/>
              <a:t>How to navigate this PowerPoint</a:t>
            </a:r>
          </a:p>
        </p:txBody>
      </p:sp>
      <p:sp>
        <p:nvSpPr>
          <p:cNvPr id="5" name="Text Placeholder 4">
            <a:extLst>
              <a:ext uri="{FF2B5EF4-FFF2-40B4-BE49-F238E27FC236}">
                <a16:creationId xmlns:a16="http://schemas.microsoft.com/office/drawing/2014/main" id="{FE7F164C-9845-7B96-E216-E1C5B8B8982F}"/>
              </a:ext>
            </a:extLst>
          </p:cNvPr>
          <p:cNvSpPr>
            <a:spLocks noGrp="1"/>
          </p:cNvSpPr>
          <p:nvPr>
            <p:ph type="body" sz="quarter" idx="17"/>
          </p:nvPr>
        </p:nvSpPr>
        <p:spPr/>
        <p:txBody>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At the top of each slide, a brief explanation of the language forms and features used in that part of the </a:t>
            </a:r>
            <a:r>
              <a:rPr lang="en-AU" dirty="0">
                <a:solidFill>
                  <a:srgbClr val="22272B"/>
                </a:solidFill>
              </a:rPr>
              <a:t>discursive essay</a:t>
            </a: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has been given. The language devices are colour coded, </a:t>
            </a:r>
            <a:r>
              <a:rPr lang="en-AU" dirty="0">
                <a:solidFill>
                  <a:srgbClr val="22272B"/>
                </a:solidFill>
              </a:rPr>
              <a:t>for example</a:t>
            </a: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‘The anecdotal observations of everyday life create a specific sense of place through </a:t>
            </a:r>
            <a:r>
              <a:rPr kumimoji="0" lang="en-AU" sz="20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noun groups </a:t>
            </a:r>
            <a:r>
              <a:rPr kumimoji="0" lang="en-AU"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and</a:t>
            </a:r>
            <a:r>
              <a:rPr kumimoji="0" lang="en-AU" sz="20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a:t>
            </a:r>
            <a:r>
              <a:rPr kumimoji="0" lang="en-AU" sz="2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vivid verbs and verb groups</a:t>
            </a: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At the bottom of each slide </a:t>
            </a:r>
            <a:r>
              <a:rPr lang="en-AU" dirty="0">
                <a:solidFill>
                  <a:srgbClr val="22272B"/>
                </a:solidFill>
              </a:rPr>
              <a:t>an</a:t>
            </a: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extract from the article has been quoted, with the language devices colour coded according to the top of the slide, </a:t>
            </a:r>
            <a:r>
              <a:rPr lang="en-AU" dirty="0">
                <a:solidFill>
                  <a:srgbClr val="22272B"/>
                </a:solidFill>
              </a:rPr>
              <a:t>for example</a:t>
            </a: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‘The under-16s </a:t>
            </a:r>
            <a:r>
              <a:rPr kumimoji="0" lang="en-AU"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footy coach </a:t>
            </a:r>
            <a:r>
              <a:rPr kumimoji="0" lang="en-AU" sz="2000" b="0" i="0" u="none" strike="noStrike" kern="1200" cap="none" spc="0" normalizeH="0" baseline="0" noProof="0" dirty="0">
                <a:ln>
                  <a:noFill/>
                </a:ln>
                <a:solidFill>
                  <a:srgbClr val="D7153A"/>
                </a:solidFill>
                <a:effectLst/>
                <a:uLnTx/>
                <a:uFillTx/>
                <a:latin typeface="Arial" panose="020B0604020202020204" pitchFamily="34" charset="0"/>
                <a:ea typeface="+mn-ea"/>
                <a:cs typeface="Arial" panose="020B0604020202020204" pitchFamily="34" charset="0"/>
              </a:rPr>
              <a:t>leaning</a:t>
            </a: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on the fence and muttering between </a:t>
            </a:r>
            <a:r>
              <a:rPr kumimoji="0" lang="en-AU" sz="2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clenched teeth</a:t>
            </a: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“Don’t </a:t>
            </a:r>
            <a:r>
              <a:rPr kumimoji="0" lang="en-AU" sz="2000" b="0" i="0" u="none" strike="noStrike" kern="1200" cap="none" spc="0" normalizeH="0" baseline="0" noProof="0" dirty="0">
                <a:ln>
                  <a:noFill/>
                </a:ln>
                <a:solidFill>
                  <a:srgbClr val="D7153A"/>
                </a:solidFill>
                <a:effectLst/>
                <a:uLnTx/>
                <a:uFillTx/>
                <a:latin typeface="Arial" panose="020B0604020202020204" pitchFamily="34" charset="0"/>
                <a:ea typeface="+mn-ea"/>
                <a:cs typeface="Arial" panose="020B0604020202020204" pitchFamily="34" charset="0"/>
              </a:rPr>
              <a:t>turn your back</a:t>
            </a: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 on the play.”’</a:t>
            </a:r>
            <a:r>
              <a:rPr kumimoji="0" lang="en-AU" sz="2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endParaRPr lang="en-AU" dirty="0">
              <a:solidFill>
                <a:schemeClr val="tx2"/>
              </a:solidFill>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Teacher notes are provided analysing and evaluating the meaning and impact of the examples and giving suggestions for where to access further support. </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kumimoji="0" lang="en-AU" sz="2000" b="0" i="0" u="none" strike="noStrike" kern="1200" cap="none" spc="0" normalizeH="0" baseline="0" noProof="0" dirty="0">
              <a:ln>
                <a:noFill/>
              </a:ln>
              <a:solidFill>
                <a:srgbClr val="146CFD"/>
              </a:solidFill>
              <a:effectLst/>
              <a:uLnTx/>
              <a:uFillTx/>
              <a:latin typeface="Arial" panose="020B0604020202020204" pitchFamily="34" charset="0"/>
              <a:ea typeface="+mn-ea"/>
              <a:cs typeface="Arial" panose="020B0604020202020204" pitchFamily="34" charset="0"/>
            </a:endParaRPr>
          </a:p>
          <a:p>
            <a:endParaRPr lang="en-AU" dirty="0"/>
          </a:p>
        </p:txBody>
      </p:sp>
    </p:spTree>
    <p:extLst>
      <p:ext uri="{BB962C8B-B14F-4D97-AF65-F5344CB8AC3E}">
        <p14:creationId xmlns:p14="http://schemas.microsoft.com/office/powerpoint/2010/main" val="11466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Features of discursive writing</a:t>
            </a:r>
            <a:br>
              <a:rPr lang="en-AU"/>
            </a:br>
            <a:r>
              <a:rPr lang="en-AU" sz="3600"/>
              <a:t>Core text 3 – Helen Garner on happiness: ‘It’s taken me 80 years to figure out it’s not a tranquil, sunlit realm’</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5548C9-4A6E-B7F7-1AA4-C6EA05AC9C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3" name="Title 2">
            <a:extLst>
              <a:ext uri="{FF2B5EF4-FFF2-40B4-BE49-F238E27FC236}">
                <a16:creationId xmlns:a16="http://schemas.microsoft.com/office/drawing/2014/main" id="{98222FE2-7B79-5F0E-41A4-E58B32BE48AC}"/>
              </a:ext>
            </a:extLst>
          </p:cNvPr>
          <p:cNvSpPr>
            <a:spLocks noGrp="1"/>
          </p:cNvSpPr>
          <p:nvPr>
            <p:ph type="title"/>
          </p:nvPr>
        </p:nvSpPr>
        <p:spPr/>
        <p:txBody>
          <a:bodyPr/>
          <a:lstStyle/>
          <a:p>
            <a:r>
              <a:rPr lang="en-AU"/>
              <a:t>Humour in Garner’s title</a:t>
            </a:r>
          </a:p>
        </p:txBody>
      </p:sp>
      <p:sp>
        <p:nvSpPr>
          <p:cNvPr id="4" name="Text Placeholder 3">
            <a:extLst>
              <a:ext uri="{FF2B5EF4-FFF2-40B4-BE49-F238E27FC236}">
                <a16:creationId xmlns:a16="http://schemas.microsoft.com/office/drawing/2014/main" id="{64E6CC29-22EA-88A4-A68B-8D8E6DCD1386}"/>
              </a:ext>
            </a:extLst>
          </p:cNvPr>
          <p:cNvSpPr>
            <a:spLocks noGrp="1"/>
          </p:cNvSpPr>
          <p:nvPr>
            <p:ph type="body" sz="quarter" idx="18"/>
          </p:nvPr>
        </p:nvSpPr>
        <p:spPr/>
        <p:txBody>
          <a:bodyPr/>
          <a:lstStyle/>
          <a:p>
            <a:r>
              <a:rPr lang="en-AU"/>
              <a:t>‘What makes me happy now’</a:t>
            </a:r>
          </a:p>
        </p:txBody>
      </p:sp>
      <p:sp>
        <p:nvSpPr>
          <p:cNvPr id="5" name="Text Placeholder 4">
            <a:extLst>
              <a:ext uri="{FF2B5EF4-FFF2-40B4-BE49-F238E27FC236}">
                <a16:creationId xmlns:a16="http://schemas.microsoft.com/office/drawing/2014/main" id="{BF8FC1F6-396C-E53F-0B94-F7042BCDA07B}"/>
              </a:ext>
            </a:extLst>
          </p:cNvPr>
          <p:cNvSpPr>
            <a:spLocks noGrp="1"/>
          </p:cNvSpPr>
          <p:nvPr>
            <p:ph type="body" sz="quarter" idx="17"/>
          </p:nvPr>
        </p:nvSpPr>
        <p:spPr/>
        <p:txBody>
          <a:bodyPr/>
          <a:lstStyle/>
          <a:p>
            <a:r>
              <a:rPr lang="en-AU"/>
              <a:t>A </a:t>
            </a:r>
            <a:r>
              <a:rPr lang="en-AU">
                <a:solidFill>
                  <a:schemeClr val="accent2"/>
                </a:solidFill>
              </a:rPr>
              <a:t>tone of self-deprecating humour </a:t>
            </a:r>
            <a:r>
              <a:rPr lang="en-AU"/>
              <a:t>is created by the </a:t>
            </a:r>
            <a:r>
              <a:rPr lang="en-AU" b="1"/>
              <a:t>irony</a:t>
            </a:r>
            <a:r>
              <a:rPr lang="en-AU"/>
              <a:t> in the title. Most Guardian readers would be aware that Garner is an intelligent, thoughtful and reflective writer, yet it has taken her 80 years to learn an important truth about happiness. The </a:t>
            </a:r>
            <a:r>
              <a:rPr lang="en-AU">
                <a:solidFill>
                  <a:schemeClr val="tx2"/>
                </a:solidFill>
              </a:rPr>
              <a:t>hyperbole and cliched imagery </a:t>
            </a:r>
            <a:r>
              <a:rPr lang="en-AU" b="1"/>
              <a:t>ironically</a:t>
            </a:r>
            <a:r>
              <a:rPr lang="en-AU"/>
              <a:t> highlights how people’s expectations of happiness are often rooted in fantasy rather than reality. </a:t>
            </a:r>
            <a:endParaRPr lang="en-AU">
              <a:solidFill>
                <a:schemeClr val="tx2"/>
              </a:solidFill>
            </a:endParaRPr>
          </a:p>
          <a:p>
            <a:r>
              <a:rPr lang="en-AU"/>
              <a:t>Helen Garner on happiness: ‘</a:t>
            </a:r>
            <a:r>
              <a:rPr lang="en-AU" b="1"/>
              <a:t>It’s </a:t>
            </a:r>
            <a:r>
              <a:rPr lang="en-AU" b="1">
                <a:solidFill>
                  <a:schemeClr val="accent2"/>
                </a:solidFill>
              </a:rPr>
              <a:t>taken me 80 years to figure out </a:t>
            </a:r>
            <a:r>
              <a:rPr lang="en-AU" b="1"/>
              <a:t>it’s not </a:t>
            </a:r>
            <a:r>
              <a:rPr lang="en-AU" b="1">
                <a:solidFill>
                  <a:srgbClr val="FF0000"/>
                </a:solidFill>
              </a:rPr>
              <a:t>a tranquil, sunlit realm …’</a:t>
            </a:r>
          </a:p>
        </p:txBody>
      </p:sp>
    </p:spTree>
    <p:extLst>
      <p:ext uri="{BB962C8B-B14F-4D97-AF65-F5344CB8AC3E}">
        <p14:creationId xmlns:p14="http://schemas.microsoft.com/office/powerpoint/2010/main" val="406610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2025" id="{0D204D54-3739-415D-BCC1-B7A33FD699A3}" vid="{FB188504-741D-4767-A601-FCF46B82EA82}"/>
    </a:ext>
  </a:extLst>
</a:theme>
</file>

<file path=ppt/theme/theme2.xml><?xml version="1.0" encoding="utf-8"?>
<a:theme xmlns:a="http://schemas.openxmlformats.org/drawingml/2006/main" name="2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5338</Words>
  <Application>Microsoft Office PowerPoint</Application>
  <PresentationFormat>Widescreen</PresentationFormat>
  <Paragraphs>238</Paragraphs>
  <Slides>21</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Times New Roman</vt:lpstr>
      <vt:lpstr>Public Sans Light</vt:lpstr>
      <vt:lpstr>Calibri</vt:lpstr>
      <vt:lpstr>Public Sans</vt:lpstr>
      <vt:lpstr>NSWG Corporate</vt:lpstr>
      <vt:lpstr>2_NSWG Corporate</vt:lpstr>
      <vt:lpstr>Instructions for use</vt:lpstr>
      <vt:lpstr>Phase 3b – text annotations – Garner </vt:lpstr>
      <vt:lpstr>Licence agreement details</vt:lpstr>
      <vt:lpstr>Text complexity details </vt:lpstr>
      <vt:lpstr>Sharing learning intentions and success criteria</vt:lpstr>
      <vt:lpstr>Learning intentions and success criteria</vt:lpstr>
      <vt:lpstr>Structure of each slide</vt:lpstr>
      <vt:lpstr>Features of discursive writing Core text 3 – Helen Garner on happiness: ‘It’s taken me 80 years to figure out it’s not a tranquil, sunlit realm’</vt:lpstr>
      <vt:lpstr>Humour in Garner’s title</vt:lpstr>
      <vt:lpstr>Hooking the reader</vt:lpstr>
      <vt:lpstr>Establishing your thesis</vt:lpstr>
      <vt:lpstr>Anecdotal observations</vt:lpstr>
      <vt:lpstr>Personal voice</vt:lpstr>
      <vt:lpstr>Paradox</vt:lpstr>
      <vt:lpstr>Australian vernacular</vt:lpstr>
      <vt:lpstr>Tone</vt:lpstr>
      <vt:lpstr>‘What makes me happy’ (1)</vt:lpstr>
      <vt:lpstr>‘What makes me happy’ (2)</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3b – Text annotations – Garner – 11.1 Transition to English Advanced</dc:title>
  <dc:creator>NSW Department of Education</dc:creator>
  <dcterms:created xsi:type="dcterms:W3CDTF">2025-12-09T02:15:09Z</dcterms:created>
  <dcterms:modified xsi:type="dcterms:W3CDTF">2025-12-09T03:07:33Z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2025-12-09T02:15:31Z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3be90e92-653f-447b-9686-f9f593d5486e</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