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865" r:id="rId4"/>
  </p:sldMasterIdLst>
  <p:notesMasterIdLst>
    <p:notesMasterId r:id="rId49"/>
  </p:notesMasterIdLst>
  <p:handoutMasterIdLst>
    <p:handoutMasterId r:id="rId50"/>
  </p:handoutMasterIdLst>
  <p:sldIdLst>
    <p:sldId id="2141411650" r:id="rId5"/>
    <p:sldId id="2141411596" r:id="rId6"/>
    <p:sldId id="2141411644" r:id="rId7"/>
    <p:sldId id="2141411645" r:id="rId8"/>
    <p:sldId id="2141411646" r:id="rId9"/>
    <p:sldId id="2141411647" r:id="rId10"/>
    <p:sldId id="2141411648" r:id="rId11"/>
    <p:sldId id="26532" r:id="rId12"/>
    <p:sldId id="26529" r:id="rId13"/>
    <p:sldId id="271" r:id="rId14"/>
    <p:sldId id="2141411590" r:id="rId15"/>
    <p:sldId id="2141411593" r:id="rId16"/>
    <p:sldId id="2141411592" r:id="rId17"/>
    <p:sldId id="2141411598" r:id="rId18"/>
    <p:sldId id="2141411601" r:id="rId19"/>
    <p:sldId id="2141411602" r:id="rId20"/>
    <p:sldId id="2141411594" r:id="rId21"/>
    <p:sldId id="2141411588" r:id="rId22"/>
    <p:sldId id="26405" r:id="rId23"/>
    <p:sldId id="26394" r:id="rId24"/>
    <p:sldId id="2141411587" r:id="rId25"/>
    <p:sldId id="26409" r:id="rId26"/>
    <p:sldId id="26396" r:id="rId27"/>
    <p:sldId id="2141411642" r:id="rId28"/>
    <p:sldId id="26395" r:id="rId29"/>
    <p:sldId id="2141411589" r:id="rId30"/>
    <p:sldId id="26400" r:id="rId31"/>
    <p:sldId id="26404" r:id="rId32"/>
    <p:sldId id="2141411591" r:id="rId33"/>
    <p:sldId id="2141411595" r:id="rId34"/>
    <p:sldId id="2141411599" r:id="rId35"/>
    <p:sldId id="2141411641" r:id="rId36"/>
    <p:sldId id="2141411600" r:id="rId37"/>
    <p:sldId id="26393" r:id="rId38"/>
    <p:sldId id="26398" r:id="rId39"/>
    <p:sldId id="26397" r:id="rId40"/>
    <p:sldId id="26401" r:id="rId41"/>
    <p:sldId id="26402" r:id="rId42"/>
    <p:sldId id="26403" r:id="rId43"/>
    <p:sldId id="26411" r:id="rId44"/>
    <p:sldId id="26412" r:id="rId45"/>
    <p:sldId id="26410" r:id="rId46"/>
    <p:sldId id="2141411649" r:id="rId47"/>
    <p:sldId id="361" r:id="rId48"/>
  </p:sldIdLst>
  <p:sldSz cx="12192000" cy="6858000"/>
  <p:notesSz cx="6858000" cy="9144000"/>
  <p:embeddedFontLst>
    <p:embeddedFont>
      <p:font typeface="Public Sans" pitchFamily="2" charset="0"/>
      <p:regular r:id="rId51"/>
      <p:bold r:id="rId52"/>
      <p:italic r:id="rId53"/>
      <p:boldItalic r:id="rId54"/>
    </p:embeddedFont>
    <p:embeddedFont>
      <p:font typeface="Public Sans Light" pitchFamily="2" charset="0"/>
      <p:regular r:id="rId55"/>
      <p:italic r:id="rId56"/>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36DAC30E-4879-1E86-0F9B-861F8E734C8C}" name="Callan Moroney" initials="CM" userId="S::Callan.Moroney1@det.nsw.edu.au::02196289-64af-40a3-a29d-fdc28ab57c90" providerId="AD"/>
  <p188:author id="{36E5C144-FD43-C0CD-A471-6F81BE7959D8}" name="Tina Seckold" initials="TS" userId="S::TINA.SECKOLD@det.nsw.edu.au::a9a07086-eed4-4be1-92c9-41980dbbde72" providerId="AD"/>
  <p188:author id="{7AD4B447-7F0D-42AF-0FDE-FAE33A397EB1}" name="Danielle De Redder" initials="DD" userId="S::Danielle.deRedder@det.nsw.edu.au::90c2f8e5-e57e-4891-92e6-f485cbc59344" providerId="AD"/>
  <p188:author id="{55A6C75A-7153-A7FA-AB60-4EB992A208B8}" name="Kyra Rose" initials="" userId="S::Kyra.Rose@det.nsw.edu.au::e07a1653-7d96-4136-a464-a8f8d6b7e062" providerId="AD"/>
  <p188:author id="{47A0A261-E083-988C-1612-1D078C51298F}" name="Kylee Brooke (Kylee Brooke)" initials="KB" userId="S::Kylee.Brooke1@det.nsw.edu.au::5dd07fc1-e096-4373-b260-46830dd0e5ca" providerId="AD"/>
  <p188:author id="{D02A9D7F-57B1-B101-768D-9F9CCB42179F}" name="Francesca Gazzola" initials="FG" userId="S::FRANCESCA.GAZZOLA@det.nsw.edu.au::eb71f741-dadb-429a-b279-0f7afbe3ada0" providerId="AD"/>
  <p188:author id="{CE865A87-D75E-CFB1-4E8B-C03768D44590}" name="Danielle De Redder" initials="DR" userId="S::danielle.deredder@det.nsw.edu.au::90c2f8e5-e57e-4891-92e6-f485cbc59344" providerId="AD"/>
  <p188:author id="{ED268D8D-C200-8163-C804-560A446ACDD4}" name="Clare Matthews" initials="CM" userId="Clare Matthews" providerId="None"/>
  <p188:author id="{3912BE91-9AD9-4177-800B-C0871BA72363}" name="Jacquie McWilliam" initials="JM" userId="S::Jacqueline.McWilliam@det.nsw.edu.au::b2c2c0a0-0b64-455c-9e32-28e2d097ad57" providerId="AD"/>
  <p188:author id="{A244FDA9-46CB-3E9F-9D35-B88B8650E64C}" name="Clare Matthews" initials="CM" userId="S::clare.f.matthews@det.nsw.edu.au::b9003554-d734-49fd-b77c-681d2b3d99ca" providerId="AD"/>
  <p188:author id="{CAC3D7B0-C159-BFE2-C2AF-1B134D977725}" name="Alysha Lasaitis" initials="AL" userId="S::alysha.lovett@det.nsw.edu.au::281ef951-0a19-4881-9c90-c228dd163ed3" providerId="AD"/>
  <p188:author id="{184284C6-E871-7A31-CFA0-399DD8A031E2}" name="Callan Moroney" initials="CM" userId="S::callan.moroney1@det.nsw.edu.au::02196289-64af-40a3-a29d-fdc28ab57c90" providerId="AD"/>
  <p188:author id="{A8C8C5D5-CD1E-264A-FD17-5D8399ADEDA9}" name="Kylie Davis" initials="KD" userId="S::Kylie.Davis28@det.nsw.edu.au::7921ae33-6528-458f-bbd6-4afd26153ed1" providerId="AD"/>
  <p188:author id="{891DFDF4-8EFC-2531-3005-37651726765B}" name="Clare Matthews" initials="CM" userId="S::CLARE.F.MATTHEWS@det.nsw.edu.au::b9003554-d734-49fd-b77c-681d2b3d99ca" providerId="AD"/>
  <p188:author id="{A29880FB-22F1-2FCE-171F-45F93F7D7947}" name="Christopher Farlow" initials="CF" userId="S::Christopher.Farlow2@det.nsw.edu.au::1d6e7c80-f391-4c69-991c-b443ceeb163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1458"/>
    <a:srgbClr val="00ACC2"/>
    <a:srgbClr val="64BB47"/>
    <a:srgbClr val="E5F7FC"/>
    <a:srgbClr val="FBDBE7"/>
    <a:srgbClr val="FFFFFF"/>
    <a:srgbClr val="EDF9E0"/>
    <a:srgbClr val="63E2EF"/>
    <a:srgbClr val="00296C"/>
    <a:srgbClr val="146C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F8C5F6-E72F-47B3-92D5-6A34ECC8692A}" v="1" dt="2025-12-09T01:35:48.650"/>
  </p1510:revLst>
</p1510:revInfo>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77" autoAdjust="0"/>
    <p:restoredTop sz="85843" autoAdjust="0"/>
  </p:normalViewPr>
  <p:slideViewPr>
    <p:cSldViewPr snapToGrid="0">
      <p:cViewPr varScale="1">
        <p:scale>
          <a:sx n="78" d="100"/>
          <a:sy n="78" d="100"/>
        </p:scale>
        <p:origin x="1194" y="84"/>
      </p:cViewPr>
      <p:guideLst>
        <p:guide orient="horz" pos="2160"/>
        <p:guide pos="3863"/>
      </p:guideLst>
    </p:cSldViewPr>
  </p:slideViewPr>
  <p:outlineViewPr>
    <p:cViewPr>
      <p:scale>
        <a:sx n="33" d="100"/>
        <a:sy n="33" d="100"/>
      </p:scale>
      <p:origin x="0" y="-12312"/>
    </p:cViewPr>
  </p:outlin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handoutMaster" Target="handoutMasters/handoutMaster1.xml"/><Relationship Id="rId55" Type="http://schemas.openxmlformats.org/officeDocument/2006/relationships/font" Target="fonts/font5.fntdata"/><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font" Target="fonts/font3.fntdata"/><Relationship Id="rId58" Type="http://schemas.openxmlformats.org/officeDocument/2006/relationships/viewProps" Target="viewProps.xml"/><Relationship Id="rId5" Type="http://schemas.openxmlformats.org/officeDocument/2006/relationships/slide" Target="slides/slide1.xml"/><Relationship Id="rId61" Type="http://schemas.microsoft.com/office/2015/10/relationships/revisionInfo" Target="revisionInfo.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font" Target="fonts/font6.fntdata"/><Relationship Id="rId8" Type="http://schemas.openxmlformats.org/officeDocument/2006/relationships/slide" Target="slides/slide4.xml"/><Relationship Id="rId51" Type="http://schemas.openxmlformats.org/officeDocument/2006/relationships/font" Target="fonts/font1.fntdata"/><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font" Target="fonts/font4.fntdata"/><Relationship Id="rId62"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notesMaster" Target="notesMasters/notesMaster1.xml"/><Relationship Id="rId57" Type="http://schemas.openxmlformats.org/officeDocument/2006/relationships/presProps" Target="presProp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font" Target="fonts/font2.fntdata"/><Relationship Id="rId6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9/12/2025</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9/12/2025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Public Sans" pitchFamily="2" charset="0"/>
        <a:ea typeface="+mn-ea"/>
        <a:cs typeface="+mn-cs"/>
      </a:defRPr>
    </a:lvl1pPr>
    <a:lvl2pPr marL="609585" algn="l" defTabSz="1219170" rtl="0" eaLnBrk="1" latinLnBrk="0" hangingPunct="1">
      <a:defRPr sz="1600" kern="1200">
        <a:solidFill>
          <a:schemeClr val="tx1"/>
        </a:solidFill>
        <a:latin typeface="Public Sans" pitchFamily="2" charset="0"/>
        <a:ea typeface="+mn-ea"/>
        <a:cs typeface="+mn-cs"/>
      </a:defRPr>
    </a:lvl2pPr>
    <a:lvl3pPr marL="1219170" algn="l" defTabSz="1219170" rtl="0" eaLnBrk="1" latinLnBrk="0" hangingPunct="1">
      <a:defRPr sz="1600" kern="1200">
        <a:solidFill>
          <a:schemeClr val="tx1"/>
        </a:solidFill>
        <a:latin typeface="Public Sans" pitchFamily="2" charset="0"/>
        <a:ea typeface="+mn-ea"/>
        <a:cs typeface="+mn-cs"/>
      </a:defRPr>
    </a:lvl3pPr>
    <a:lvl4pPr marL="1828754" algn="l" defTabSz="1219170" rtl="0" eaLnBrk="1" latinLnBrk="0" hangingPunct="1">
      <a:defRPr sz="1600" kern="1200">
        <a:solidFill>
          <a:schemeClr val="tx1"/>
        </a:solidFill>
        <a:latin typeface="Public Sans" pitchFamily="2" charset="0"/>
        <a:ea typeface="+mn-ea"/>
        <a:cs typeface="+mn-cs"/>
      </a:defRPr>
    </a:lvl4pPr>
    <a:lvl5pPr marL="2438339" algn="l" defTabSz="1219170" rtl="0" eaLnBrk="1" latinLnBrk="0" hangingPunct="1">
      <a:defRPr sz="1600" kern="1200">
        <a:solidFill>
          <a:schemeClr val="tx1"/>
        </a:solidFill>
        <a:latin typeface="Public Sans"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curriculum.nsw.edu.au/learning-areas/english/english-advanced-11-12-2024/overview"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s://www.australiancurriculum.edu.au/downloads/general-capabilities" TargetMode="Externa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smh.com.au/opinion/noel-pearsons-eulogy-for-gough-whitlam-in-full-20141105-11haeu.html"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aecg.nsw.edu.au/"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education.nsw.gov.au/content/dam/main-education/documents/teaching-and-learning/curriculum/explicit-teaching/explicit-teaching-technique-guide-lisc-sharing.pdf"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s://education.nsw.gov.au/content/dam/main-education/documents/teaching-and-learning/curriculum/explicit-teaching/explicit-teaching-technique-guide-lisc-planning.pdf"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i="0" u="none" strike="noStrike" dirty="0">
                <a:solidFill>
                  <a:srgbClr val="000000"/>
                </a:solidFill>
                <a:effectLst/>
                <a:latin typeface="Public Sans" pitchFamily="2" charset="0"/>
              </a:rPr>
              <a:t>Teacher note: : </a:t>
            </a:r>
            <a:r>
              <a:rPr lang="en-AU" b="0" i="0" u="none" strike="noStrike" dirty="0">
                <a:solidFill>
                  <a:srgbClr val="000000"/>
                </a:solidFill>
                <a:effectLst/>
                <a:latin typeface="Public Sans" pitchFamily="2" charset="0"/>
              </a:rPr>
              <a:t>l</a:t>
            </a:r>
            <a:r>
              <a:rPr lang="en-AU" b="0" dirty="0"/>
              <a:t>in</a:t>
            </a:r>
            <a:r>
              <a:rPr lang="en-AU" dirty="0"/>
              <a:t>ks </a:t>
            </a:r>
          </a:p>
          <a:p>
            <a:r>
              <a:rPr lang="en-AU" dirty="0"/>
              <a:t>Planning, programming and assessing English 11–12: https://education.nsw.gov.au/teaching-and-learning/curriculum/english/planning-programming-and-assessing-english-11-12</a:t>
            </a:r>
          </a:p>
          <a:p>
            <a:r>
              <a:rPr lang="en-AU" dirty="0"/>
              <a:t>English Advanced: https://education.nsw.gov.au/teaching-and-learning/curriculum/english/planning-programming-and-assessing-english-11-12/english-advanced</a:t>
            </a:r>
          </a:p>
          <a:p>
            <a:endParaRPr lang="en-US"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a:t>
            </a:fld>
            <a:endParaRPr lang="en-AU"/>
          </a:p>
        </p:txBody>
      </p:sp>
    </p:spTree>
    <p:extLst>
      <p:ext uri="{BB962C8B-B14F-4D97-AF65-F5344CB8AC3E}">
        <p14:creationId xmlns:p14="http://schemas.microsoft.com/office/powerpoint/2010/main" val="4953717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Teacher note:  </a:t>
            </a:r>
            <a:r>
              <a:rPr lang="en-AU" b="0" i="0" u="none" strike="noStrike" dirty="0">
                <a:solidFill>
                  <a:srgbClr val="000000"/>
                </a:solidFill>
                <a:effectLst/>
                <a:latin typeface="Public Sans" pitchFamily="2" charset="0"/>
              </a:rPr>
              <a:t>these slides are to be used in conjunction with/to support </a:t>
            </a:r>
            <a:r>
              <a:rPr lang="en-AU" b="1" i="0" u="none" strike="noStrike" dirty="0">
                <a:solidFill>
                  <a:srgbClr val="000000"/>
                </a:solidFill>
                <a:effectLst/>
                <a:latin typeface="Public Sans" pitchFamily="2" charset="0"/>
              </a:rPr>
              <a:t>Phase 3a, sequence 4. </a:t>
            </a:r>
            <a:r>
              <a:rPr lang="en-AU" dirty="0"/>
              <a:t>Each slide unpacks just a few of the language or structural features used by Noel Pearson, but the teacher notes may call out examples of others. Teachers should consider the context of their school and classroom and use their professional judgment when considering how many language forms and features to explore, in each example from the eulogy. </a:t>
            </a:r>
          </a:p>
          <a:p>
            <a:r>
              <a:rPr lang="en-AU" dirty="0"/>
              <a:t>The cultural language ‘Aboriginal and/or Torres Strait Islander peoples’ has been used throughout this PowerPoint, in line with consultation advice from the Aboriginal and Communities team within the Department of Education. </a:t>
            </a:r>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10</a:t>
            </a:fld>
            <a:endParaRPr lang="en-AU"/>
          </a:p>
        </p:txBody>
      </p:sp>
    </p:spTree>
    <p:extLst>
      <p:ext uri="{BB962C8B-B14F-4D97-AF65-F5344CB8AC3E}">
        <p14:creationId xmlns:p14="http://schemas.microsoft.com/office/powerpoint/2010/main" val="23840694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1CEC82-CDF0-A945-675F-6870B6518E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2173E2-708F-C3C3-D39E-EBA055121E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0ACE2E-BCCF-C1BD-FA8E-E66F378EA769}"/>
              </a:ext>
            </a:extLst>
          </p:cNvPr>
          <p:cNvSpPr>
            <a:spLocks noGrp="1"/>
          </p:cNvSpPr>
          <p:nvPr>
            <p:ph type="body" idx="1"/>
          </p:nvPr>
        </p:nvSpPr>
        <p:spPr/>
        <p:txBody>
          <a:bodyPr/>
          <a:lstStyle/>
          <a:p>
            <a:r>
              <a:rPr lang="en-AU" b="1" dirty="0"/>
              <a:t>Teacher note: </a:t>
            </a:r>
            <a:r>
              <a:rPr lang="en-AU" b="0" i="0" u="none" strike="noStrike" dirty="0">
                <a:solidFill>
                  <a:srgbClr val="000000"/>
                </a:solidFill>
                <a:effectLst/>
                <a:latin typeface="Public Sans" pitchFamily="2" charset="0"/>
              </a:rPr>
              <a:t>these slides are to be used in conjunction with/to support </a:t>
            </a:r>
            <a:r>
              <a:rPr lang="en-AU" b="1" i="0" u="none" strike="noStrike" dirty="0">
                <a:solidFill>
                  <a:srgbClr val="000000"/>
                </a:solidFill>
                <a:effectLst/>
                <a:latin typeface="Public Sans" pitchFamily="2" charset="0"/>
              </a:rPr>
              <a:t>Phase 3a, sequence 1 – preparing students to access Core text 2 – ‘Eulogy for Gough Whitlam’ by Noel Pearson. </a:t>
            </a:r>
            <a:r>
              <a:rPr lang="en-AU" dirty="0"/>
              <a:t>Each slide unpacks just a few of the persuasive or discursive language or structural features used by Noel Pearson, but the teacher notes may call out examples of others. Teachers should consider the context of their school and classroom and use their professional judgment when considering how many language forms and features to explore, in each example from the eulogy. </a:t>
            </a:r>
          </a:p>
          <a:p>
            <a:endParaRPr lang="en-AU" dirty="0"/>
          </a:p>
        </p:txBody>
      </p:sp>
      <p:sp>
        <p:nvSpPr>
          <p:cNvPr id="4" name="Slide Number Placeholder 3">
            <a:extLst>
              <a:ext uri="{FF2B5EF4-FFF2-40B4-BE49-F238E27FC236}">
                <a16:creationId xmlns:a16="http://schemas.microsoft.com/office/drawing/2014/main" id="{C5E0DE9C-2D78-191A-2887-8F0FE9378E3B}"/>
              </a:ext>
            </a:extLst>
          </p:cNvPr>
          <p:cNvSpPr>
            <a:spLocks noGrp="1"/>
          </p:cNvSpPr>
          <p:nvPr>
            <p:ph type="sldNum" sz="quarter" idx="5"/>
          </p:nvPr>
        </p:nvSpPr>
        <p:spPr/>
        <p:txBody>
          <a:bodyPr/>
          <a:lstStyle/>
          <a:p>
            <a:fld id="{B07158C4-A119-4B78-9DE8-A50001BC31DC}" type="slidenum">
              <a:rPr lang="en-AU" smtClean="0"/>
              <a:pPr/>
              <a:t>11</a:t>
            </a:fld>
            <a:endParaRPr lang="en-AU"/>
          </a:p>
        </p:txBody>
      </p:sp>
    </p:spTree>
    <p:extLst>
      <p:ext uri="{BB962C8B-B14F-4D97-AF65-F5344CB8AC3E}">
        <p14:creationId xmlns:p14="http://schemas.microsoft.com/office/powerpoint/2010/main" val="12290649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E49D4-0A0B-B374-D262-2DCA5C204C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4AB61E-D9DB-BFE7-2D3A-F90C1CB0D1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B62537-7BF4-5756-F4A4-8F778F8D8209}"/>
              </a:ext>
            </a:extLst>
          </p:cNvPr>
          <p:cNvSpPr>
            <a:spLocks noGrp="1"/>
          </p:cNvSpPr>
          <p:nvPr>
            <p:ph type="body" idx="1"/>
          </p:nvPr>
        </p:nvSpPr>
        <p:spPr/>
        <p:txBody>
          <a:bodyPr/>
          <a:lstStyle/>
          <a:p>
            <a:pPr>
              <a:lnSpc>
                <a:spcPct val="150000"/>
              </a:lnSpc>
              <a:spcBef>
                <a:spcPts val="1200"/>
              </a:spcBef>
              <a:spcAft>
                <a:spcPts val="600"/>
              </a:spcAft>
              <a:buNone/>
            </a:pPr>
            <a:r>
              <a:rPr lang="en-AU" sz="1600" b="1" kern="1200" dirty="0">
                <a:solidFill>
                  <a:srgbClr val="000000"/>
                </a:solidFill>
                <a:effectLst/>
                <a:latin typeface="Public Sans" panose="020B0604020202020204" charset="0"/>
                <a:ea typeface="+mn-ea"/>
                <a:cs typeface="+mn-cs"/>
              </a:rPr>
              <a:t>Teacher note: </a:t>
            </a:r>
            <a:r>
              <a:rPr lang="en-AU" sz="1600" b="0" i="0" u="none" strike="noStrike" dirty="0">
                <a:solidFill>
                  <a:srgbClr val="000000"/>
                </a:solidFill>
                <a:effectLst/>
                <a:latin typeface="Public Sans Light" pitchFamily="2" charset="0"/>
              </a:rPr>
              <a:t>this slide is to be used in conjunction with/to support </a:t>
            </a:r>
            <a:r>
              <a:rPr lang="en-AU" sz="1600" b="1" i="0" u="none" strike="noStrike" dirty="0">
                <a:solidFill>
                  <a:srgbClr val="000000"/>
                </a:solidFill>
                <a:effectLst/>
                <a:latin typeface="Public Sans Light" pitchFamily="2" charset="0"/>
              </a:rPr>
              <a:t>Phase 3a, sequence 1. </a:t>
            </a:r>
          </a:p>
          <a:p>
            <a:pPr>
              <a:lnSpc>
                <a:spcPct val="150000"/>
              </a:lnSpc>
              <a:spcBef>
                <a:spcPts val="1200"/>
              </a:spcBef>
              <a:spcAft>
                <a:spcPts val="600"/>
              </a:spcAft>
              <a:buNone/>
            </a:pPr>
            <a:r>
              <a:rPr lang="en-AU" sz="1600" b="0" kern="1200" dirty="0">
                <a:solidFill>
                  <a:srgbClr val="000000"/>
                </a:solidFill>
                <a:effectLst/>
                <a:latin typeface="Public Sans Light" pitchFamily="2" charset="0"/>
                <a:ea typeface="+mn-ea"/>
                <a:cs typeface="+mn-cs"/>
              </a:rPr>
              <a:t>At this point in the learning sequences students have read the Core text ‘Eulogy for Gough Whitlam’, revisited some persuasive writing features </a:t>
            </a:r>
            <a:r>
              <a:rPr lang="en-AU" sz="1600" b="1" dirty="0">
                <a:effectLst/>
                <a:latin typeface="Public Sans Light" pitchFamily="2" charset="0"/>
                <a:ea typeface="Calibri" panose="020F0502020204030204" pitchFamily="34" charset="0"/>
              </a:rPr>
              <a:t>Phase 3a, activity 1 – revisiting the features of persuasive and discursive texts</a:t>
            </a:r>
            <a:r>
              <a:rPr lang="en-AU" sz="1600" b="0" dirty="0">
                <a:effectLst/>
                <a:latin typeface="Public Sans Light" pitchFamily="2" charset="0"/>
                <a:ea typeface="Calibri" panose="020F0502020204030204" pitchFamily="34" charset="0"/>
              </a:rPr>
              <a:t> and explored the context of the text in </a:t>
            </a:r>
            <a:r>
              <a:rPr lang="en-AU" sz="1600" b="1" dirty="0">
                <a:effectLst/>
                <a:latin typeface="Public Sans Light" pitchFamily="2" charset="0"/>
                <a:ea typeface="Calibri" panose="020F0502020204030204" pitchFamily="34" charset="0"/>
              </a:rPr>
              <a:t>Phase 3a, activity 1 – developing an understanding of ‘Eulogy for Gough Whitlam’ </a:t>
            </a:r>
            <a:r>
              <a:rPr lang="en-AU" sz="1600" b="0" dirty="0">
                <a:effectLst/>
                <a:latin typeface="Public Sans Light" pitchFamily="2" charset="0"/>
                <a:ea typeface="Calibri" panose="020F0502020204030204" pitchFamily="34" charset="0"/>
              </a:rPr>
              <a:t>and </a:t>
            </a:r>
            <a:r>
              <a:rPr lang="en-AU" sz="1600" b="1" dirty="0">
                <a:effectLst/>
                <a:latin typeface="Public Sans Light" pitchFamily="2" charset="0"/>
                <a:ea typeface="Calibri" panose="020F0502020204030204" pitchFamily="34" charset="0"/>
              </a:rPr>
              <a:t>Phase 3a, activity 5 – unpacking language features in ‘Eulogy for Gough Whitlam’. </a:t>
            </a:r>
          </a:p>
          <a:p>
            <a:pPr>
              <a:lnSpc>
                <a:spcPct val="150000"/>
              </a:lnSpc>
              <a:spcBef>
                <a:spcPts val="1200"/>
              </a:spcBef>
              <a:spcAft>
                <a:spcPts val="600"/>
              </a:spcAft>
              <a:buNone/>
            </a:pPr>
            <a:r>
              <a:rPr lang="en-AU" sz="1600" b="0" dirty="0">
                <a:effectLst/>
                <a:latin typeface="Public Sans Light" pitchFamily="2" charset="0"/>
                <a:ea typeface="Calibri" panose="020F0502020204030204" pitchFamily="34" charset="0"/>
              </a:rPr>
              <a:t>This slide is provided to give students a reminder of the structural features of persuasive and discursive texts.</a:t>
            </a:r>
            <a:endParaRPr lang="en-AU" sz="1600" b="0" dirty="0">
              <a:latin typeface="Public Sans Light" pitchFamily="2" charset="0"/>
            </a:endParaRPr>
          </a:p>
        </p:txBody>
      </p:sp>
      <p:sp>
        <p:nvSpPr>
          <p:cNvPr id="4" name="Slide Number Placeholder 3">
            <a:extLst>
              <a:ext uri="{FF2B5EF4-FFF2-40B4-BE49-F238E27FC236}">
                <a16:creationId xmlns:a16="http://schemas.microsoft.com/office/drawing/2014/main" id="{4D24B6B1-A011-FA39-4A1D-D3F9CC2C1CC4}"/>
              </a:ext>
            </a:extLst>
          </p:cNvPr>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12</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33293747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sz="1600" b="1" kern="1200" dirty="0">
                <a:solidFill>
                  <a:srgbClr val="000000"/>
                </a:solidFill>
                <a:effectLst/>
                <a:latin typeface="Public Sans" panose="020B0604020202020204" charset="0"/>
                <a:ea typeface="+mn-ea"/>
                <a:cs typeface="+mn-cs"/>
              </a:rPr>
              <a:t>Teacher note: </a:t>
            </a:r>
            <a:r>
              <a:rPr lang="en-AU" b="0" i="0" u="none" strike="noStrike" dirty="0">
                <a:solidFill>
                  <a:srgbClr val="000000"/>
                </a:solidFill>
                <a:effectLst/>
                <a:latin typeface="Public Sans" pitchFamily="2" charset="0"/>
              </a:rPr>
              <a:t>this slide is to be used in conjunction with/to support </a:t>
            </a:r>
            <a:r>
              <a:rPr lang="en-AU" b="1" i="0" u="none" strike="noStrike" dirty="0">
                <a:solidFill>
                  <a:srgbClr val="000000"/>
                </a:solidFill>
                <a:effectLst/>
                <a:latin typeface="Public Sans" pitchFamily="2" charset="0"/>
              </a:rPr>
              <a:t>Phase 3a, sequence 1.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sz="1600" b="1" i="0" u="none" strike="noStrike" kern="1200" dirty="0">
              <a:solidFill>
                <a:srgbClr val="000000"/>
              </a:solidFill>
              <a:effectLst/>
              <a:latin typeface="Public Sans" pitchFamily="2" charset="0"/>
              <a:ea typeface="+mn-ea"/>
              <a:cs typeface="+mn-cs"/>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en-AU" sz="1600" b="0" kern="1200" dirty="0">
                <a:solidFill>
                  <a:srgbClr val="000000"/>
                </a:solidFill>
                <a:effectLst/>
                <a:latin typeface="Public Sans" panose="020B0604020202020204" charset="0"/>
                <a:ea typeface="+mn-ea"/>
                <a:cs typeface="+mn-cs"/>
              </a:rPr>
              <a:t>This slide is provided to give students a reminder of the language forms and features of persuasive and discursive texts. The ‘Eulogy for Gough Whitlam’ has the structure and language features of both textual forms. In the next slides we shall look at these features in the core text. This may be an opportune time to have a class discussion regarding persuasive and discursive texts and hybridity utilising the textual knowledge developed in Stage 5 in your school context.</a:t>
            </a:r>
            <a:endParaRPr lang="en-AU" b="0" dirty="0"/>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13</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22887378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335A59-69A8-5D2B-E4AA-42E5538582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906D32-2918-9234-BF56-6296229EE8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551270-AD77-4998-7355-C85B0FF26B96}"/>
              </a:ext>
            </a:extLst>
          </p:cNvPr>
          <p:cNvSpPr>
            <a:spLocks noGrp="1"/>
          </p:cNvSpPr>
          <p:nvPr>
            <p:ph type="body" idx="1"/>
          </p:nvPr>
        </p:nvSpPr>
        <p:spPr/>
        <p:txBody>
          <a:bodyPr/>
          <a:lstStyle/>
          <a:p>
            <a:pPr>
              <a:spcBef>
                <a:spcPts val="1200"/>
              </a:spcBef>
              <a:spcAft>
                <a:spcPts val="600"/>
              </a:spcAft>
              <a:buNone/>
            </a:pPr>
            <a:r>
              <a:rPr lang="en-AU" sz="1600" b="1" kern="1200" dirty="0">
                <a:solidFill>
                  <a:srgbClr val="000000"/>
                </a:solidFill>
                <a:effectLst/>
                <a:latin typeface="Public Sans" panose="020B0604020202020204" charset="0"/>
                <a:ea typeface="+mn-ea"/>
                <a:cs typeface="+mn-cs"/>
              </a:rPr>
              <a:t>Teacher note: </a:t>
            </a:r>
            <a:r>
              <a:rPr lang="en-AU" sz="1600" b="0" i="0" u="none" strike="noStrike" dirty="0">
                <a:solidFill>
                  <a:srgbClr val="000000"/>
                </a:solidFill>
                <a:effectLst/>
                <a:latin typeface="Public Sans" pitchFamily="2" charset="0"/>
              </a:rPr>
              <a:t>this slide is to be used in conjunction with/to support </a:t>
            </a:r>
            <a:r>
              <a:rPr lang="en-AU" sz="1600" b="1" i="0" u="none" strike="noStrike" dirty="0">
                <a:solidFill>
                  <a:srgbClr val="000000"/>
                </a:solidFill>
                <a:effectLst/>
                <a:latin typeface="Public Sans" pitchFamily="2" charset="0"/>
              </a:rPr>
              <a:t>Phase 3a, sequence 1. </a:t>
            </a:r>
          </a:p>
          <a:p>
            <a:pPr>
              <a:spcBef>
                <a:spcPts val="1200"/>
              </a:spcBef>
              <a:spcAft>
                <a:spcPts val="600"/>
              </a:spcAft>
              <a:buNone/>
            </a:pPr>
            <a:endParaRPr lang="en-AU" sz="1600" b="1" i="0" u="none" strike="noStrike" dirty="0">
              <a:solidFill>
                <a:srgbClr val="000000"/>
              </a:solidFill>
              <a:effectLst/>
              <a:latin typeface="Public Sans" pitchFamily="2" charset="0"/>
            </a:endParaRPr>
          </a:p>
          <a:p>
            <a:pPr>
              <a:spcBef>
                <a:spcPts val="1200"/>
              </a:spcBef>
              <a:spcAft>
                <a:spcPts val="600"/>
              </a:spcAft>
              <a:buNone/>
            </a:pPr>
            <a:r>
              <a:rPr lang="en-AU" sz="1600" b="0" kern="1200" dirty="0">
                <a:solidFill>
                  <a:srgbClr val="000000"/>
                </a:solidFill>
                <a:effectLst/>
                <a:latin typeface="Public Sans" panose="020B0604020202020204" charset="0"/>
                <a:ea typeface="+mn-ea"/>
                <a:cs typeface="+mn-cs"/>
              </a:rPr>
              <a:t>At this point in the learning sequences students have read the Core text ‘Eulogy for Gough Whitlam’, revisited some persuasive writing features </a:t>
            </a:r>
            <a:r>
              <a:rPr lang="en-AU" sz="1600" b="1" dirty="0">
                <a:effectLst/>
                <a:latin typeface="Arial" panose="020B0604020202020204" pitchFamily="34" charset="0"/>
                <a:ea typeface="Calibri" panose="020F0502020204030204" pitchFamily="34" charset="0"/>
              </a:rPr>
              <a:t>Phase 3a, activity 1 – revisiting the features of persuasive texts</a:t>
            </a:r>
            <a:r>
              <a:rPr lang="en-AU" sz="1600" b="0" dirty="0">
                <a:effectLst/>
                <a:latin typeface="Arial" panose="020B0604020202020204" pitchFamily="34" charset="0"/>
                <a:ea typeface="Calibri" panose="020F0502020204030204" pitchFamily="34" charset="0"/>
              </a:rPr>
              <a:t> and explored the context of the text </a:t>
            </a:r>
            <a:r>
              <a:rPr lang="en-AU" sz="1600" b="1" dirty="0">
                <a:effectLst/>
                <a:latin typeface="Arial" panose="020B0604020202020204" pitchFamily="34" charset="0"/>
                <a:ea typeface="Calibri" panose="020F0502020204030204" pitchFamily="34" charset="0"/>
              </a:rPr>
              <a:t>in Phase 3a, activity 2 – developing contextual understanding for ‘Eulogy for Gough Whitlam’. </a:t>
            </a:r>
            <a:r>
              <a:rPr lang="en-AU" sz="1600" b="0" dirty="0">
                <a:effectLst/>
                <a:latin typeface="Arial" panose="020B0604020202020204" pitchFamily="34" charset="0"/>
                <a:ea typeface="Calibri" panose="020F0502020204030204" pitchFamily="34" charset="0"/>
              </a:rPr>
              <a:t>This slide is provided to give students a reminder of the structural features of persuasive and discursive texts.</a:t>
            </a:r>
            <a:endParaRPr lang="en-AU" sz="1600" b="0" dirty="0"/>
          </a:p>
        </p:txBody>
      </p:sp>
      <p:sp>
        <p:nvSpPr>
          <p:cNvPr id="4" name="Slide Number Placeholder 3">
            <a:extLst>
              <a:ext uri="{FF2B5EF4-FFF2-40B4-BE49-F238E27FC236}">
                <a16:creationId xmlns:a16="http://schemas.microsoft.com/office/drawing/2014/main" id="{F098A0A8-A230-F8C2-3558-84D69BD9C039}"/>
              </a:ext>
            </a:extLst>
          </p:cNvPr>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14</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21449940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C570E-1587-CB6A-33C5-5A60474A75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D16551-0A26-CEEE-985E-0176CE34B1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410FBC-8ED5-1DF2-A6B6-596949C35A32}"/>
              </a:ext>
            </a:extLst>
          </p:cNvPr>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t>Teacher note: </a:t>
            </a:r>
            <a:r>
              <a:rPr lang="en-AU" b="0" i="0" u="none" strike="noStrike" dirty="0">
                <a:solidFill>
                  <a:srgbClr val="000000"/>
                </a:solidFill>
                <a:effectLst/>
                <a:latin typeface="Public Sans" pitchFamily="2" charset="0"/>
              </a:rPr>
              <a:t>this next slide is to be used in conjunction with/to support</a:t>
            </a:r>
            <a:r>
              <a:rPr lang="en-AU" b="1" i="0" u="none" strike="noStrike" dirty="0">
                <a:solidFill>
                  <a:srgbClr val="000000"/>
                </a:solidFill>
                <a:effectLst/>
                <a:latin typeface="Public Sans" pitchFamily="2" charset="0"/>
              </a:rPr>
              <a:t> Phase 3a, sequence 2 - developing vocabulary using Core text 2 – ‘Eulogy for Gough Whitlam’ by Noel Pearson. </a:t>
            </a:r>
            <a:r>
              <a:rPr lang="en-AU" b="0" i="0" u="none" strike="noStrike" dirty="0">
                <a:solidFill>
                  <a:srgbClr val="000000"/>
                </a:solidFill>
                <a:effectLst/>
                <a:latin typeface="Public Sans" pitchFamily="2" charset="0"/>
              </a:rPr>
              <a:t>This</a:t>
            </a:r>
            <a:r>
              <a:rPr lang="en-AU" b="1" i="0" u="none" strike="noStrike" dirty="0">
                <a:solidFill>
                  <a:srgbClr val="000000"/>
                </a:solidFill>
                <a:effectLst/>
                <a:latin typeface="Public Sans" pitchFamily="2" charset="0"/>
              </a:rPr>
              <a:t> </a:t>
            </a:r>
            <a:r>
              <a:rPr lang="en-AU" dirty="0"/>
              <a:t>slide unpacks synonyms and antonyms for one of the vocabulary terms unpacked in </a:t>
            </a:r>
            <a:r>
              <a:rPr lang="en-AU" sz="1600" b="1" kern="1200" dirty="0">
                <a:solidFill>
                  <a:schemeClr val="tx1"/>
                </a:solidFill>
                <a:effectLst/>
                <a:latin typeface="Public Sans" pitchFamily="2" charset="0"/>
                <a:ea typeface="+mn-ea"/>
                <a:cs typeface="+mn-cs"/>
              </a:rPr>
              <a:t>Phase 3a, activity 3 – exploring complex vocabulary in ‘Eulogy for Gough Whitlam’</a:t>
            </a:r>
          </a:p>
          <a:p>
            <a:r>
              <a:rPr lang="en-AU" dirty="0"/>
              <a:t>Teachers should consider the context of their school and classroom and use their professional judgment when considering how many language forms and features to explore, in each example from the eulogy. </a:t>
            </a:r>
          </a:p>
          <a:p>
            <a:endParaRPr lang="en-AU" dirty="0"/>
          </a:p>
        </p:txBody>
      </p:sp>
      <p:sp>
        <p:nvSpPr>
          <p:cNvPr id="4" name="Slide Number Placeholder 3">
            <a:extLst>
              <a:ext uri="{FF2B5EF4-FFF2-40B4-BE49-F238E27FC236}">
                <a16:creationId xmlns:a16="http://schemas.microsoft.com/office/drawing/2014/main" id="{ACE0FAAB-8F30-A3FC-431E-52290D2377DA}"/>
              </a:ext>
            </a:extLst>
          </p:cNvPr>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15</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28132828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b="1" dirty="0">
                <a:latin typeface="Arial" panose="020B0604020202020204" pitchFamily="34" charset="0"/>
                <a:cs typeface="Arial" panose="020B0604020202020204" pitchFamily="34" charset="0"/>
              </a:rPr>
              <a:t>Teacher note: </a:t>
            </a:r>
            <a:r>
              <a:rPr lang="en-US" b="0" dirty="0">
                <a:latin typeface="Arial" panose="020B0604020202020204" pitchFamily="34" charset="0"/>
                <a:cs typeface="Arial" panose="020B0604020202020204" pitchFamily="34" charset="0"/>
              </a:rPr>
              <a:t>this slide is to be used in conjunction with </a:t>
            </a:r>
            <a:r>
              <a:rPr lang="en-US" b="1" dirty="0">
                <a:latin typeface="Arial" panose="020B0604020202020204" pitchFamily="34" charset="0"/>
                <a:cs typeface="Arial" panose="020B0604020202020204" pitchFamily="34" charset="0"/>
              </a:rPr>
              <a:t>Phase 3a, sequence 2</a:t>
            </a:r>
            <a:r>
              <a:rPr lang="en-US" b="0" dirty="0">
                <a:latin typeface="Arial" panose="020B0604020202020204" pitchFamily="34" charset="0"/>
                <a:cs typeface="Arial" panose="020B0604020202020204" pitchFamily="34" charset="0"/>
              </a:rPr>
              <a:t>. Explain to students what a word cline is and that it helps us ‘see ‘degrees of  a word’s meaning.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b="0" dirty="0">
              <a:latin typeface="Arial" panose="020B0604020202020204" pitchFamily="34" charset="0"/>
              <a:cs typeface="Arial" panose="020B0604020202020204"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en-US" b="0" dirty="0">
                <a:latin typeface="Arial" panose="020B0604020202020204" pitchFamily="34" charset="0"/>
                <a:cs typeface="Arial" panose="020B0604020202020204" pitchFamily="34" charset="0"/>
              </a:rPr>
              <a:t>In this example from Noel Pearson’s eulogy, the word ‘capricious’ is similar in meaning to ‘changeable, random, unstable’. The opposite of this is ‘steadfast’ which is similar in meaning to very dependable, unwavering, determined, resolute’.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b="0" dirty="0">
              <a:latin typeface="Arial" panose="020B0604020202020204" pitchFamily="34" charset="0"/>
              <a:cs typeface="Arial" panose="020B0604020202020204"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en-US" b="0" dirty="0">
                <a:latin typeface="Arial" panose="020B0604020202020204" pitchFamily="34" charset="0"/>
                <a:cs typeface="Arial" panose="020B0604020202020204" pitchFamily="34" charset="0"/>
              </a:rPr>
              <a:t>‘Hit and </a:t>
            </a:r>
            <a:r>
              <a:rPr lang="en-US" b="0" dirty="0" err="1">
                <a:latin typeface="Arial" panose="020B0604020202020204" pitchFamily="34" charset="0"/>
                <a:cs typeface="Arial" panose="020B0604020202020204" pitchFamily="34" charset="0"/>
              </a:rPr>
              <a:t>miss’</a:t>
            </a:r>
            <a:r>
              <a:rPr lang="en-US" b="0" dirty="0">
                <a:latin typeface="Arial" panose="020B0604020202020204" pitchFamily="34" charset="0"/>
                <a:cs typeface="Arial" panose="020B0604020202020204" pitchFamily="34" charset="0"/>
              </a:rPr>
              <a:t> captures a situation where a person is sometimes reliable and dependable and sometimes fickle and inconsistent.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b="0" dirty="0">
              <a:latin typeface="Arial" panose="020B0604020202020204" pitchFamily="34" charset="0"/>
              <a:cs typeface="Arial" panose="020B0604020202020204"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en-US" b="0" dirty="0">
                <a:latin typeface="Arial" panose="020B0604020202020204" pitchFamily="34" charset="0"/>
                <a:cs typeface="Arial" panose="020B0604020202020204" pitchFamily="34" charset="0"/>
              </a:rPr>
              <a:t>To consolidate understanding , another example might be: </a:t>
            </a:r>
            <a:r>
              <a:rPr lang="en-AU" sz="1600" dirty="0">
                <a:effectLst/>
                <a:latin typeface="Arial" panose="020B0604020202020204" pitchFamily="34" charset="0"/>
                <a:ea typeface="Calibri" panose="020F0502020204030204" pitchFamily="34" charset="0"/>
                <a:cs typeface="Arial" panose="020B0604020202020204" pitchFamily="34" charset="0"/>
              </a:rPr>
              <a:t>Frustrating – difficult – demanding – straining – stressful – nerve-wracking – traumatic</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sz="1600" dirty="0">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en-AU" sz="1600" dirty="0">
                <a:effectLst/>
                <a:latin typeface="Arial" panose="020B0604020202020204" pitchFamily="34" charset="0"/>
                <a:ea typeface="Calibri" panose="020F0502020204030204" pitchFamily="34" charset="0"/>
                <a:cs typeface="Arial" panose="020B0604020202020204" pitchFamily="34" charset="0"/>
              </a:rPr>
              <a:t>Students can work in pairs or small groups to create word clines for other vocabulary terms they have identified in the text and/or explored in </a:t>
            </a:r>
            <a:r>
              <a:rPr lang="en-AU" sz="1600" b="1" dirty="0">
                <a:effectLst/>
                <a:latin typeface="Arial" panose="020B0604020202020204" pitchFamily="34" charset="0"/>
                <a:ea typeface="Calibri" panose="020F0502020204030204" pitchFamily="34" charset="0"/>
                <a:cs typeface="Arial" panose="020B0604020202020204" pitchFamily="34" charset="0"/>
              </a:rPr>
              <a:t>Phase 3a, activity 3 – exploring complex vocabulary in ‘Eulogy for Gough Whitlam’</a:t>
            </a: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For further support: https://education.nsw.gov.au/content/dam/main-education/teaching-and-learning/curriculum/key-learning-areas/english/media/documents/word-clines-english-s2.docx</a:t>
            </a:r>
          </a:p>
          <a:p>
            <a:endParaRPr lang="en-US" dirty="0">
              <a:latin typeface="Public Sans"/>
            </a:endParaRPr>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16</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35256573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EB68C2-655B-88A1-5D7E-D0A846C5A4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60EECE-7453-77D1-C0FE-B56AAC5C32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A747B6-33E1-2DDB-E20C-CA16973F7176}"/>
              </a:ext>
            </a:extLst>
          </p:cNvPr>
          <p:cNvSpPr>
            <a:spLocks noGrp="1"/>
          </p:cNvSpPr>
          <p:nvPr>
            <p:ph type="body" idx="1"/>
          </p:nvPr>
        </p:nvSpPr>
        <p:spPr/>
        <p:txBody>
          <a:bodyPr/>
          <a:lstStyle/>
          <a:p>
            <a:r>
              <a:rPr lang="en-AU" b="1" dirty="0"/>
              <a:t>Teacher note: </a:t>
            </a:r>
            <a:r>
              <a:rPr lang="en-AU" b="0" i="0" u="none" strike="noStrike" dirty="0">
                <a:solidFill>
                  <a:srgbClr val="000000"/>
                </a:solidFill>
                <a:effectLst/>
                <a:latin typeface="Public Sans" pitchFamily="2" charset="0"/>
              </a:rPr>
              <a:t>these slides are to be used in conjunction with/to support </a:t>
            </a:r>
            <a:r>
              <a:rPr lang="en-AU" b="1" i="0" u="none" strike="noStrike" dirty="0">
                <a:solidFill>
                  <a:srgbClr val="000000"/>
                </a:solidFill>
                <a:effectLst/>
                <a:latin typeface="Public Sans" pitchFamily="2" charset="0"/>
              </a:rPr>
              <a:t>Phase 3a, sequence 4. </a:t>
            </a:r>
            <a:r>
              <a:rPr lang="en-AU" dirty="0"/>
              <a:t>Each slide unpacks just a few of the persuasive language or structural features used by Noel Pearson, but the teacher notes may call out examples of others. Teachers should consider the context of their school and classroom and use their professional judgment when considering how many language forms and features to explore, in each example from the eulogy. </a:t>
            </a:r>
          </a:p>
          <a:p>
            <a:endParaRPr lang="en-AU" dirty="0"/>
          </a:p>
        </p:txBody>
      </p:sp>
      <p:sp>
        <p:nvSpPr>
          <p:cNvPr id="4" name="Slide Number Placeholder 3">
            <a:extLst>
              <a:ext uri="{FF2B5EF4-FFF2-40B4-BE49-F238E27FC236}">
                <a16:creationId xmlns:a16="http://schemas.microsoft.com/office/drawing/2014/main" id="{E69EFEC7-213D-5156-B4A4-7BA52DBE81A4}"/>
              </a:ext>
            </a:extLst>
          </p:cNvPr>
          <p:cNvSpPr>
            <a:spLocks noGrp="1"/>
          </p:cNvSpPr>
          <p:nvPr>
            <p:ph type="sldNum" sz="quarter" idx="5"/>
          </p:nvPr>
        </p:nvSpPr>
        <p:spPr/>
        <p:txBody>
          <a:bodyPr/>
          <a:lstStyle/>
          <a:p>
            <a:fld id="{B07158C4-A119-4B78-9DE8-A50001BC31DC}" type="slidenum">
              <a:rPr lang="en-AU" smtClean="0"/>
              <a:pPr/>
              <a:t>17</a:t>
            </a:fld>
            <a:endParaRPr lang="en-AU"/>
          </a:p>
        </p:txBody>
      </p:sp>
    </p:spTree>
    <p:extLst>
      <p:ext uri="{BB962C8B-B14F-4D97-AF65-F5344CB8AC3E}">
        <p14:creationId xmlns:p14="http://schemas.microsoft.com/office/powerpoint/2010/main" val="2340406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Teacher note: </a:t>
            </a:r>
            <a:r>
              <a:rPr lang="en-AU" b="0" dirty="0"/>
              <a:t>this slide includes instructions for understanding the coding of these text annotations. This slide should be hidden from students. </a:t>
            </a:r>
            <a:endParaRPr lang="en-AU" b="1"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18</a:t>
            </a:fld>
            <a:endParaRPr lang="en-AU"/>
          </a:p>
        </p:txBody>
      </p:sp>
    </p:spTree>
    <p:extLst>
      <p:ext uri="{BB962C8B-B14F-4D97-AF65-F5344CB8AC3E}">
        <p14:creationId xmlns:p14="http://schemas.microsoft.com/office/powerpoint/2010/main" val="257763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latin typeface="Arial"/>
                <a:cs typeface="Arial"/>
              </a:rPr>
              <a:t>Teacher note</a:t>
            </a:r>
            <a:r>
              <a:rPr lang="en-AU" dirty="0">
                <a:latin typeface="Arial"/>
                <a:cs typeface="Arial"/>
              </a:rPr>
              <a:t>: </a:t>
            </a:r>
            <a:r>
              <a:rPr lang="en-AU" b="0" i="0" u="none" strike="noStrike" dirty="0">
                <a:solidFill>
                  <a:srgbClr val="000000"/>
                </a:solidFill>
                <a:effectLst/>
                <a:latin typeface="Public Sans" pitchFamily="2" charset="0"/>
              </a:rPr>
              <a:t>this slide is to be used in conjunction with/to support </a:t>
            </a:r>
            <a:r>
              <a:rPr lang="en-AU" b="1" i="0" u="none" strike="noStrike" dirty="0">
                <a:solidFill>
                  <a:srgbClr val="000000"/>
                </a:solidFill>
                <a:effectLst/>
                <a:latin typeface="Public Sans" pitchFamily="2" charset="0"/>
              </a:rPr>
              <a:t>Phase 3a, sequence 4. </a:t>
            </a:r>
            <a:r>
              <a:rPr lang="en-AU" b="0" i="0" u="none" strike="noStrike" dirty="0">
                <a:solidFill>
                  <a:srgbClr val="000000"/>
                </a:solidFill>
                <a:effectLst/>
                <a:latin typeface="Arial"/>
                <a:cs typeface="Arial"/>
              </a:rPr>
              <a:t>T</a:t>
            </a:r>
            <a:r>
              <a:rPr lang="en-AU" dirty="0">
                <a:latin typeface="Arial"/>
                <a:cs typeface="Arial"/>
              </a:rPr>
              <a:t>his slide has been used to identify the explicit teaching learning strategy and should be deleted or hidden when used in a classroom setting. The strategy of connecting learning involves making connections within and across learning. </a:t>
            </a:r>
            <a:endParaRPr lang="en-AU" strike="sngStrike" dirty="0">
              <a:latin typeface="Arial"/>
              <a:cs typeface="Arial"/>
            </a:endParaRP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dirty="0"/>
          </a:p>
          <a:p>
            <a:pPr>
              <a:defRPr/>
            </a:pPr>
            <a:r>
              <a:rPr lang="en-AU" dirty="0"/>
              <a:t>Teacher actively support students to make connections within and across knowledge, skills and understanding as well as to prior learning experiences. Learning is a change to long term memory. Long term memory is a network of overlapping information with many connections (AERO 2024b), which are called schemas (CESE 2017). </a:t>
            </a:r>
          </a:p>
          <a:p>
            <a:endParaRPr lang="en-AU" dirty="0"/>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19</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3250843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buNone/>
            </a:pPr>
            <a:r>
              <a:rPr lang="en-AU" b="1" i="0" u="none" strike="noStrike" dirty="0">
                <a:solidFill>
                  <a:srgbClr val="000000"/>
                </a:solidFill>
                <a:effectLst/>
                <a:latin typeface="Public Sans" pitchFamily="2" charset="0"/>
              </a:rPr>
              <a:t>Teacher note: </a:t>
            </a:r>
            <a:r>
              <a:rPr lang="en-AU" b="0" i="0" u="none" strike="noStrike" dirty="0">
                <a:solidFill>
                  <a:srgbClr val="000000"/>
                </a:solidFill>
                <a:effectLst/>
                <a:latin typeface="Public Sans" pitchFamily="2" charset="0"/>
              </a:rPr>
              <a:t>the purpose of this PowerPoint is to provide support for </a:t>
            </a:r>
            <a:r>
              <a:rPr lang="en-AU" b="1" i="0" u="none" strike="noStrike" dirty="0">
                <a:solidFill>
                  <a:srgbClr val="000000"/>
                </a:solidFill>
                <a:effectLst/>
                <a:latin typeface="Public Sans" pitchFamily="2" charset="0"/>
              </a:rPr>
              <a:t>Phase 3a. </a:t>
            </a:r>
            <a:r>
              <a:rPr lang="en-AU" b="0" i="0" u="none" strike="noStrike" dirty="0">
                <a:solidFill>
                  <a:srgbClr val="000000"/>
                </a:solidFill>
                <a:effectLst/>
                <a:latin typeface="Public Sans" pitchFamily="2" charset="0"/>
              </a:rPr>
              <a:t>It should be used in conjunction with the program and the resource booklet. Teacher notes connecting the learning in these slides to the phase and sequences in the teaching and learning program and resources have been included throughout. </a:t>
            </a:r>
            <a:endParaRPr lang="en-US" b="0" i="0" dirty="0">
              <a:solidFill>
                <a:srgbClr val="444444"/>
              </a:solidFill>
              <a:effectLst/>
              <a:latin typeface="Calibri" panose="020F0502020204030204" pitchFamily="34" charset="0"/>
            </a:endParaRPr>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a:t>
            </a:fld>
            <a:endParaRPr lang="en-AU"/>
          </a:p>
        </p:txBody>
      </p:sp>
    </p:spTree>
    <p:extLst>
      <p:ext uri="{BB962C8B-B14F-4D97-AF65-F5344CB8AC3E}">
        <p14:creationId xmlns:p14="http://schemas.microsoft.com/office/powerpoint/2010/main" val="22352900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Teacher note: </a:t>
            </a:r>
            <a:r>
              <a:rPr lang="en-AU" b="0" i="0" u="none" strike="noStrike" dirty="0">
                <a:solidFill>
                  <a:srgbClr val="000000"/>
                </a:solidFill>
                <a:effectLst/>
                <a:latin typeface="Public Sans" pitchFamily="2" charset="0"/>
              </a:rPr>
              <a:t>this slide is to be used in conjunction with/to support </a:t>
            </a:r>
            <a:r>
              <a:rPr lang="en-AU" b="1" i="0" u="none" strike="noStrike" dirty="0">
                <a:solidFill>
                  <a:srgbClr val="000000"/>
                </a:solidFill>
                <a:effectLst/>
                <a:latin typeface="Public Sans" pitchFamily="2" charset="0"/>
              </a:rPr>
              <a:t>Phase 3a, sequence 4. </a:t>
            </a:r>
            <a:r>
              <a:rPr lang="en-AU" b="0" dirty="0"/>
              <a:t>Noel Pearson </a:t>
            </a:r>
            <a:r>
              <a:rPr lang="en-AU" b="1" i="1" dirty="0"/>
              <a:t>establishes his authority to speak about Whitlam’s legacy (ethos) </a:t>
            </a:r>
            <a:r>
              <a:rPr lang="en-AU" b="0" dirty="0"/>
              <a:t>in the opening of the eulogy, due to his personal identity as well as his role in public life. He refers to himself as one born estranged from the nation’s citizenship.’ This means that at the time of his birth he was not able to access the full rights of an Australian citizen due to his Aboriginality. </a:t>
            </a:r>
          </a:p>
          <a:p>
            <a:endParaRPr lang="en-AU" b="0" dirty="0"/>
          </a:p>
          <a:p>
            <a:r>
              <a:rPr lang="en-AU" dirty="0"/>
              <a:t>In the opening of his eulogy, Noel Pearson uses </a:t>
            </a:r>
            <a:r>
              <a:rPr lang="en-AU" b="1" i="1" dirty="0"/>
              <a:t>emotive language and personal stories </a:t>
            </a:r>
            <a:r>
              <a:rPr lang="en-AU" dirty="0"/>
              <a:t>so the audience can imagine and empathise with his childhood of poverty and discrimination, growing up at a time before the Whitlam government came to power and the anti-discrimination laws came into effect. </a:t>
            </a:r>
          </a:p>
          <a:p>
            <a:r>
              <a:rPr lang="en-AU" dirty="0"/>
              <a:t>The emotive terms ‘humble’ ‘marginal’ ‘poverty and discrimination’ build up a </a:t>
            </a:r>
            <a:r>
              <a:rPr lang="en-AU" b="1" i="1" dirty="0"/>
              <a:t>cumulative effect</a:t>
            </a:r>
            <a:r>
              <a:rPr lang="en-AU" dirty="0"/>
              <a:t>, creating a</a:t>
            </a:r>
            <a:r>
              <a:rPr lang="en-AU" b="1" i="1" dirty="0"/>
              <a:t> tone</a:t>
            </a:r>
            <a:r>
              <a:rPr lang="en-AU" dirty="0"/>
              <a:t> of the relentless discrimination and hardship of his childhood.</a:t>
            </a:r>
          </a:p>
          <a:p>
            <a:endParaRPr lang="en-AU" dirty="0"/>
          </a:p>
          <a:p>
            <a:r>
              <a:rPr lang="en-AU" dirty="0"/>
              <a:t>Students can make connections with prior learning about persuasive language as well as with learning about Aboriginal and/or Torres Strait Islander histories and culture, as well as civics and citizenship, that they may have developed in HSIE subjects in years 7-10. </a:t>
            </a:r>
          </a:p>
          <a:p>
            <a:r>
              <a:rPr lang="en-AU" dirty="0"/>
              <a:t>It is important that students have a clear understanding of the PURPOSE of this text throughout the discussion. In </a:t>
            </a:r>
            <a:r>
              <a:rPr lang="en-AU" b="1" dirty="0"/>
              <a:t>Phase 3a Activity 2</a:t>
            </a:r>
            <a:r>
              <a:rPr lang="en-AU" dirty="0"/>
              <a:t> - developing contextual understanding for ‘Eulogy for Gough Whitlam’ students have made notes on the purpose of this eulogy and they have also been asked for the definition of ‘eulogy’ in </a:t>
            </a:r>
            <a:r>
              <a:rPr lang="en-AU" b="1" dirty="0"/>
              <a:t>Phase 3a Activity 3. </a:t>
            </a:r>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20</a:t>
            </a:fld>
            <a:endParaRPr lang="en-AU"/>
          </a:p>
        </p:txBody>
      </p:sp>
    </p:spTree>
    <p:extLst>
      <p:ext uri="{BB962C8B-B14F-4D97-AF65-F5344CB8AC3E}">
        <p14:creationId xmlns:p14="http://schemas.microsoft.com/office/powerpoint/2010/main" val="29112594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11DFBE-D21A-D22B-4A90-2FC5333206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642F45-79F6-5F67-CE16-651B617176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D9D0FC-5310-BAF6-886F-1515658E0927}"/>
              </a:ext>
            </a:extLst>
          </p:cNvPr>
          <p:cNvSpPr>
            <a:spLocks noGrp="1"/>
          </p:cNvSpPr>
          <p:nvPr>
            <p:ph type="body" idx="1"/>
          </p:nvPr>
        </p:nvSpPr>
        <p:spPr/>
        <p:txBody>
          <a:bodyPr/>
          <a:lstStyle/>
          <a:p>
            <a:r>
              <a:rPr lang="en-AU" b="1" dirty="0"/>
              <a:t>Teacher note: </a:t>
            </a:r>
            <a:r>
              <a:rPr lang="en-AU" b="0" i="0" u="none" strike="noStrike" dirty="0">
                <a:solidFill>
                  <a:srgbClr val="000000"/>
                </a:solidFill>
                <a:effectLst/>
                <a:latin typeface="Public Sans" pitchFamily="2" charset="0"/>
              </a:rPr>
              <a:t>this slide is to be used in conjunction with/to support </a:t>
            </a:r>
            <a:r>
              <a:rPr lang="en-AU" b="1" i="0" u="none" strike="noStrike" dirty="0">
                <a:solidFill>
                  <a:srgbClr val="000000"/>
                </a:solidFill>
                <a:effectLst/>
                <a:latin typeface="Public Sans" pitchFamily="2" charset="0"/>
              </a:rPr>
              <a:t>Phase 3a, sequence 1, </a:t>
            </a:r>
            <a:r>
              <a:rPr lang="en-AU" b="0" i="0" u="none" strike="noStrike" dirty="0">
                <a:solidFill>
                  <a:srgbClr val="000000"/>
                </a:solidFill>
                <a:effectLst/>
                <a:latin typeface="Public Sans" pitchFamily="2" charset="0"/>
              </a:rPr>
              <a:t>specifically </a:t>
            </a:r>
            <a:r>
              <a:rPr lang="en-AU" b="1" i="0" u="none" strike="noStrike" dirty="0">
                <a:solidFill>
                  <a:srgbClr val="000000"/>
                </a:solidFill>
                <a:effectLst/>
                <a:latin typeface="Public Sans" pitchFamily="2" charset="0"/>
              </a:rPr>
              <a:t>Phase 3a, activity 2 – developing an understanding of ‘Eulogy for Gough Whitlam’. </a:t>
            </a:r>
          </a:p>
          <a:p>
            <a:endParaRPr lang="en-AU" b="0" i="0" u="none" strike="noStrike" dirty="0">
              <a:solidFill>
                <a:srgbClr val="000000"/>
              </a:solidFill>
              <a:effectLst/>
              <a:latin typeface="Public Sans" pitchFamily="2" charset="0"/>
            </a:endParaRPr>
          </a:p>
          <a:p>
            <a:r>
              <a:rPr lang="en-AU" b="0" i="0" u="none" strike="noStrike" dirty="0">
                <a:solidFill>
                  <a:srgbClr val="000000"/>
                </a:solidFill>
                <a:effectLst/>
                <a:latin typeface="Public Sans" pitchFamily="2" charset="0"/>
              </a:rPr>
              <a:t>To revise student understanding of the term ‘thesis’ and its role in writing, revisit </a:t>
            </a:r>
            <a:r>
              <a:rPr lang="en-AU" b="1" i="0" u="none" strike="noStrike" dirty="0">
                <a:solidFill>
                  <a:srgbClr val="000000"/>
                </a:solidFill>
                <a:effectLst/>
                <a:latin typeface="Public Sans" pitchFamily="2" charset="0"/>
              </a:rPr>
              <a:t>Novel voices – Year 10, Term 1 Phase 2, resource 3 – developing a thesis </a:t>
            </a:r>
            <a:r>
              <a:rPr lang="en-AU" b="0" i="0" u="none" strike="noStrike" dirty="0">
                <a:solidFill>
                  <a:srgbClr val="000000"/>
                </a:solidFill>
                <a:effectLst/>
                <a:latin typeface="Public Sans" pitchFamily="2" charset="0"/>
              </a:rPr>
              <a:t>and</a:t>
            </a:r>
            <a:r>
              <a:rPr lang="en-AU" b="1" i="0" u="none" strike="noStrike" dirty="0">
                <a:solidFill>
                  <a:srgbClr val="000000"/>
                </a:solidFill>
                <a:effectLst/>
                <a:latin typeface="Public Sans" pitchFamily="2" charset="0"/>
              </a:rPr>
              <a:t> Core formative task 2 – developing a thesis</a:t>
            </a:r>
          </a:p>
          <a:p>
            <a:r>
              <a:rPr lang="en-AU" b="0" i="0" u="none" strike="noStrike" dirty="0">
                <a:solidFill>
                  <a:srgbClr val="000000"/>
                </a:solidFill>
                <a:effectLst/>
                <a:latin typeface="Public Sans" pitchFamily="2" charset="0"/>
              </a:rPr>
              <a:t>Link: https://education.nsw.gov.au/teaching-and-learning/curriculum/english/english-curriculum-resources-k-12/english-7-10-resources/stage-5-year-10-novel-voices</a:t>
            </a:r>
          </a:p>
          <a:p>
            <a:endParaRPr lang="en-AU" b="1" i="0" u="none" strike="noStrike" dirty="0">
              <a:solidFill>
                <a:srgbClr val="000000"/>
              </a:solidFill>
              <a:effectLst/>
              <a:latin typeface="Public Sans" pitchFamily="2" charset="0"/>
            </a:endParaRPr>
          </a:p>
          <a:p>
            <a:r>
              <a:rPr lang="en-AU" dirty="0"/>
              <a:t>In the previous sentence Pearson said that it is ‘no longer the case’ that Aboriginal people must live lives as ‘marginal people’ struggling against ‘discrimination’. In this sentence he clearly </a:t>
            </a:r>
            <a:r>
              <a:rPr lang="en-AU" b="1" i="1" dirty="0"/>
              <a:t>states his thesis</a:t>
            </a:r>
            <a:r>
              <a:rPr lang="en-AU" dirty="0"/>
              <a:t>, that the Whitlam government changed Australia for the better. He states that his government introduced ‘equalities of opportunities’ that were not available to people before Whitlam’s time in government. </a:t>
            </a:r>
          </a:p>
          <a:p>
            <a:endParaRPr lang="en-AU" dirty="0"/>
          </a:p>
          <a:p>
            <a:r>
              <a:rPr lang="en-AU" dirty="0"/>
              <a:t>This has </a:t>
            </a:r>
            <a:r>
              <a:rPr lang="en-AU" b="1" i="1" dirty="0"/>
              <a:t>positive emotional connotations </a:t>
            </a:r>
            <a:r>
              <a:rPr lang="en-AU" dirty="0"/>
              <a:t>that </a:t>
            </a:r>
            <a:r>
              <a:rPr lang="en-AU" b="1" i="1" dirty="0"/>
              <a:t>contrast</a:t>
            </a:r>
            <a:r>
              <a:rPr lang="en-AU" dirty="0"/>
              <a:t> with the negative emotions evoked by the references to ‘discrimination’  Terms such as ‘wood heap’ create </a:t>
            </a:r>
            <a:r>
              <a:rPr lang="en-AU" b="1" i="1" dirty="0"/>
              <a:t>emotive connotations </a:t>
            </a:r>
            <a:r>
              <a:rPr lang="en-AU" dirty="0"/>
              <a:t>of poverty and being literally and figuratively on the outside, a discarded and marginalised people. ‘No partisan brief’ means that Pearson is not committed to one party, Labor or Liberal. </a:t>
            </a:r>
            <a:r>
              <a:rPr lang="en-AU" b="1" i="1" dirty="0"/>
              <a:t>He is asserting his ‘ethos’ </a:t>
            </a:r>
            <a:r>
              <a:rPr lang="en-AU" dirty="0"/>
              <a:t>again as a leader in the Aboriginal community who is not affiliated with any particular political party. </a:t>
            </a:r>
          </a:p>
        </p:txBody>
      </p:sp>
      <p:sp>
        <p:nvSpPr>
          <p:cNvPr id="4" name="Slide Number Placeholder 3">
            <a:extLst>
              <a:ext uri="{FF2B5EF4-FFF2-40B4-BE49-F238E27FC236}">
                <a16:creationId xmlns:a16="http://schemas.microsoft.com/office/drawing/2014/main" id="{A3563499-AF67-317D-9242-9DEF591864FA}"/>
              </a:ext>
            </a:extLst>
          </p:cNvPr>
          <p:cNvSpPr>
            <a:spLocks noGrp="1"/>
          </p:cNvSpPr>
          <p:nvPr>
            <p:ph type="sldNum" sz="quarter" idx="5"/>
          </p:nvPr>
        </p:nvSpPr>
        <p:spPr/>
        <p:txBody>
          <a:bodyPr/>
          <a:lstStyle/>
          <a:p>
            <a:fld id="{B07158C4-A119-4B78-9DE8-A50001BC31DC}" type="slidenum">
              <a:rPr lang="en-AU" smtClean="0"/>
              <a:pPr/>
              <a:t>21</a:t>
            </a:fld>
            <a:endParaRPr lang="en-AU"/>
          </a:p>
        </p:txBody>
      </p:sp>
    </p:spTree>
    <p:extLst>
      <p:ext uri="{BB962C8B-B14F-4D97-AF65-F5344CB8AC3E}">
        <p14:creationId xmlns:p14="http://schemas.microsoft.com/office/powerpoint/2010/main" val="14051924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Teacher note: </a:t>
            </a:r>
            <a:r>
              <a:rPr lang="en-AU" dirty="0"/>
              <a:t>this slide has been used to identify the explicit teaching and learning strategy and should be deleted or hidden when using in a classroom setting. </a:t>
            </a:r>
          </a:p>
          <a:p>
            <a:endParaRPr lang="en-AU" dirty="0"/>
          </a:p>
          <a:p>
            <a:r>
              <a:rPr lang="en-AU" dirty="0"/>
              <a:t>Chunking learning into manageable components reduces demand on students’ working memory. Sequencing those chunks in a logical progression supports students to incorporate new information into their mental model, or schema (AERO 2024a).</a:t>
            </a:r>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22</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2004235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t>Teacher note: </a:t>
            </a:r>
            <a:r>
              <a:rPr lang="en-AU" b="0" i="0" u="none" strike="noStrike" dirty="0">
                <a:solidFill>
                  <a:srgbClr val="000000"/>
                </a:solidFill>
                <a:effectLst/>
                <a:latin typeface="Public Sans" pitchFamily="2" charset="0"/>
              </a:rPr>
              <a:t>this slide is to be used in conjunction with/to support </a:t>
            </a:r>
            <a:r>
              <a:rPr lang="en-AU" b="1" i="0" u="none" strike="noStrike" dirty="0">
                <a:solidFill>
                  <a:srgbClr val="000000"/>
                </a:solidFill>
                <a:effectLst/>
                <a:latin typeface="Public Sans" pitchFamily="2" charset="0"/>
              </a:rPr>
              <a:t>Phase 3a, sequence 4. </a:t>
            </a:r>
            <a:endParaRPr lang="en-AU" b="1" dirty="0"/>
          </a:p>
          <a:p>
            <a:r>
              <a:rPr lang="en-AU" dirty="0"/>
              <a:t>Here the teacher could discuss how </a:t>
            </a:r>
            <a:r>
              <a:rPr lang="en-AU" b="1" i="1" dirty="0"/>
              <a:t>ethos</a:t>
            </a:r>
            <a:r>
              <a:rPr lang="en-AU" dirty="0"/>
              <a:t> is established here through connecting Pearson’s personal experiences with the historical context of the times in which he was growing up. The speech uses </a:t>
            </a:r>
            <a:r>
              <a:rPr lang="en-AU" b="1" i="1" dirty="0"/>
              <a:t>logos</a:t>
            </a:r>
            <a:r>
              <a:rPr lang="en-AU" dirty="0"/>
              <a:t> to communicate to the audience about the lack of control that Aboriginal and/or Torres Strait Islander people had over their own lives at this time as well as creating </a:t>
            </a:r>
            <a:r>
              <a:rPr lang="en-AU" b="1" i="1" dirty="0"/>
              <a:t>pathos </a:t>
            </a:r>
            <a:r>
              <a:rPr lang="en-AU" dirty="0"/>
              <a:t>through emotive language .</a:t>
            </a:r>
          </a:p>
          <a:p>
            <a:endParaRPr lang="en-AU" dirty="0"/>
          </a:p>
          <a:p>
            <a:r>
              <a:rPr lang="en-AU" dirty="0"/>
              <a:t>The </a:t>
            </a:r>
            <a:r>
              <a:rPr lang="en-AU" b="1" i="1" dirty="0"/>
              <a:t>emotive language </a:t>
            </a:r>
            <a:r>
              <a:rPr lang="en-AU" dirty="0"/>
              <a:t>‘nemesis’ and personification of the ‘cold and capricious’ bureaucracy emphasises that political and government decisions have very real consequences on people’s private lives. ‘Bureaucratic apparatus controlling’ and ‘maintained vigil; over the people. Again, the government mechanisms are personified, showing that they are all-powerful and oppressive, controlling every aspect of the lives of Aboriginal and/or Torres Strait Islander peoples.</a:t>
            </a:r>
          </a:p>
          <a:p>
            <a:endParaRPr lang="en-AU" dirty="0"/>
          </a:p>
          <a:p>
            <a:r>
              <a:rPr lang="en-AU" b="1" dirty="0"/>
              <a:t>Phase 3, resource 1 – activating background knowledge </a:t>
            </a:r>
            <a:r>
              <a:rPr lang="en-AU" b="0" dirty="0"/>
              <a:t>has given students more information about the missions and about Joh Bjelke- Petersen’s government. Pearson’s audience would be aware of the meaning of these </a:t>
            </a:r>
            <a:r>
              <a:rPr lang="en-AU" b="1" i="1" dirty="0"/>
              <a:t>historical allusions</a:t>
            </a:r>
            <a:r>
              <a:rPr lang="en-AU" b="0" dirty="0"/>
              <a:t>, which would evoke memories of the injustice, oppression and hardship experienced by Aboriginal and/or Torres Strait Islander peoples in the 20</a:t>
            </a:r>
            <a:r>
              <a:rPr lang="en-AU" b="0" baseline="30000" dirty="0"/>
              <a:t>th</a:t>
            </a:r>
            <a:r>
              <a:rPr lang="en-AU" b="0" dirty="0"/>
              <a:t> century.</a:t>
            </a:r>
          </a:p>
        </p:txBody>
      </p:sp>
      <p:sp>
        <p:nvSpPr>
          <p:cNvPr id="4" name="Slide Number Placeholder 3"/>
          <p:cNvSpPr>
            <a:spLocks noGrp="1"/>
          </p:cNvSpPr>
          <p:nvPr>
            <p:ph type="sldNum" sz="quarter" idx="5"/>
          </p:nvPr>
        </p:nvSpPr>
        <p:spPr/>
        <p:txBody>
          <a:bodyPr/>
          <a:lstStyle/>
          <a:p>
            <a:fld id="{B07158C4-A119-4B78-9DE8-A50001BC31DC}" type="slidenum">
              <a:rPr lang="en-AU" smtClean="0"/>
              <a:pPr/>
              <a:t>23</a:t>
            </a:fld>
            <a:endParaRPr lang="en-AU"/>
          </a:p>
        </p:txBody>
      </p:sp>
    </p:spTree>
    <p:extLst>
      <p:ext uri="{BB962C8B-B14F-4D97-AF65-F5344CB8AC3E}">
        <p14:creationId xmlns:p14="http://schemas.microsoft.com/office/powerpoint/2010/main" val="35391961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910B9-B149-A3F4-631E-7FDA40F4FC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05F4EF-540E-B152-2E79-C017AE215D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1A0D55-3CFA-AD97-2550-392980F93BE9}"/>
              </a:ext>
            </a:extLst>
          </p:cNvPr>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t>Teacher note: </a:t>
            </a:r>
            <a:r>
              <a:rPr lang="en-AU" b="0" i="0" u="none" strike="noStrike" dirty="0">
                <a:solidFill>
                  <a:srgbClr val="000000"/>
                </a:solidFill>
                <a:effectLst/>
                <a:latin typeface="Public Sans" pitchFamily="2" charset="0"/>
              </a:rPr>
              <a:t>this slide is to be used in conjunction with/to support </a:t>
            </a:r>
            <a:r>
              <a:rPr lang="en-AU" b="1" i="0" u="none" strike="noStrike" dirty="0">
                <a:solidFill>
                  <a:srgbClr val="000000"/>
                </a:solidFill>
                <a:effectLst/>
                <a:latin typeface="Public Sans" pitchFamily="2" charset="0"/>
              </a:rPr>
              <a:t>Phase 3a, sequence 4. </a:t>
            </a:r>
            <a:endParaRPr lang="en-AU" b="1" dirty="0"/>
          </a:p>
          <a:p>
            <a:r>
              <a:rPr lang="en-AU" dirty="0"/>
              <a:t>Here the teacher could discuss how </a:t>
            </a:r>
            <a:r>
              <a:rPr lang="en-AU" b="1" i="1" dirty="0"/>
              <a:t>ethos</a:t>
            </a:r>
            <a:r>
              <a:rPr lang="en-AU" dirty="0"/>
              <a:t> is established here through connecting Pearson’s personal experiences with the historical context of the times in which he was growing up. The speech uses </a:t>
            </a:r>
            <a:r>
              <a:rPr lang="en-AU" b="1" i="1" dirty="0"/>
              <a:t>logos</a:t>
            </a:r>
            <a:r>
              <a:rPr lang="en-AU" dirty="0"/>
              <a:t> to communicate to the audience about the lack of control that Aboriginal and/or Torres Strait Islander people had over their own lives at this time as well as creating </a:t>
            </a:r>
            <a:r>
              <a:rPr lang="en-AU" b="1" i="1" dirty="0"/>
              <a:t>pathos </a:t>
            </a:r>
            <a:r>
              <a:rPr lang="en-AU" dirty="0"/>
              <a:t>through emotive language .</a:t>
            </a:r>
          </a:p>
          <a:p>
            <a:endParaRPr lang="en-AU" dirty="0"/>
          </a:p>
          <a:p>
            <a:r>
              <a:rPr lang="en-AU" dirty="0"/>
              <a:t>The </a:t>
            </a:r>
            <a:r>
              <a:rPr lang="en-AU" b="1" i="1" dirty="0"/>
              <a:t>emotive language </a:t>
            </a:r>
            <a:r>
              <a:rPr lang="en-AU" dirty="0"/>
              <a:t>‘nemesis’ and personification of the ‘cold and capricious’ bureaucracy emphasises that political and government decisions have very real consequences on people’s private lives. ‘Bureaucratic apparatus controlling’ and ‘maintained vigil; over the people. Again the government mechanisms are personified, showing that they are all-powerful and oppressive, controlling every aspect of the lives of Aboriginal and/or Torres Strait Islander peoples.</a:t>
            </a:r>
          </a:p>
          <a:p>
            <a:endParaRPr lang="en-AU" dirty="0"/>
          </a:p>
          <a:p>
            <a:r>
              <a:rPr lang="en-AU" b="1" dirty="0"/>
              <a:t>Phase 3, resource 1 – activating background knowledge </a:t>
            </a:r>
            <a:r>
              <a:rPr lang="en-AU" b="0" dirty="0"/>
              <a:t>has given students more information about the missions and about Joh Bjelke- Petersen’s government. Pearson’s audience would be aware of the meaning of these </a:t>
            </a:r>
            <a:r>
              <a:rPr lang="en-AU" b="1" i="1" dirty="0"/>
              <a:t>historical allusions</a:t>
            </a:r>
            <a:r>
              <a:rPr lang="en-AU" b="0" dirty="0"/>
              <a:t>, which would evoke memories of the injustice, oppression and hardship experienced by Aboriginal and/or Torres Strait Islander peoples in the 20</a:t>
            </a:r>
            <a:r>
              <a:rPr lang="en-AU" b="0" baseline="30000" dirty="0"/>
              <a:t>th</a:t>
            </a:r>
            <a:r>
              <a:rPr lang="en-AU" b="0" dirty="0"/>
              <a:t> century.</a:t>
            </a:r>
          </a:p>
        </p:txBody>
      </p:sp>
      <p:sp>
        <p:nvSpPr>
          <p:cNvPr id="4" name="Slide Number Placeholder 3">
            <a:extLst>
              <a:ext uri="{FF2B5EF4-FFF2-40B4-BE49-F238E27FC236}">
                <a16:creationId xmlns:a16="http://schemas.microsoft.com/office/drawing/2014/main" id="{C9621820-299A-3FF5-7F46-FE275CE0A535}"/>
              </a:ext>
            </a:extLst>
          </p:cNvPr>
          <p:cNvSpPr>
            <a:spLocks noGrp="1"/>
          </p:cNvSpPr>
          <p:nvPr>
            <p:ph type="sldNum" sz="quarter" idx="5"/>
          </p:nvPr>
        </p:nvSpPr>
        <p:spPr/>
        <p:txBody>
          <a:bodyPr/>
          <a:lstStyle/>
          <a:p>
            <a:fld id="{B07158C4-A119-4B78-9DE8-A50001BC31DC}" type="slidenum">
              <a:rPr lang="en-AU" smtClean="0"/>
              <a:pPr/>
              <a:t>24</a:t>
            </a:fld>
            <a:endParaRPr lang="en-AU"/>
          </a:p>
        </p:txBody>
      </p:sp>
    </p:spTree>
    <p:extLst>
      <p:ext uri="{BB962C8B-B14F-4D97-AF65-F5344CB8AC3E}">
        <p14:creationId xmlns:p14="http://schemas.microsoft.com/office/powerpoint/2010/main" val="29826116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t>Teacher note: </a:t>
            </a:r>
            <a:r>
              <a:rPr lang="en-AU" b="0" i="0" u="none" strike="noStrike" dirty="0">
                <a:solidFill>
                  <a:srgbClr val="000000"/>
                </a:solidFill>
                <a:effectLst/>
                <a:latin typeface="Public Sans" pitchFamily="2" charset="0"/>
              </a:rPr>
              <a:t>this slide is to be used in conjunction with/to support </a:t>
            </a:r>
            <a:r>
              <a:rPr lang="en-AU" b="1" i="0" u="none" strike="noStrike" dirty="0">
                <a:solidFill>
                  <a:srgbClr val="000000"/>
                </a:solidFill>
                <a:effectLst/>
                <a:latin typeface="Public Sans" pitchFamily="2" charset="0"/>
              </a:rPr>
              <a:t>Phase 3a, sequence 4.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b="1" dirty="0"/>
          </a:p>
          <a:p>
            <a:r>
              <a:rPr lang="en-AU" dirty="0"/>
              <a:t>Pearson uses formal legalistic language to state a fact about Whitlam’s legacy, He makes it clear that this law was designed to outlaw the terrible discrimination and injustice that his father and grandfather had lived under and that Pearson himself was subject to, for the 1</a:t>
            </a:r>
            <a:r>
              <a:rPr lang="en-AU" baseline="30000" dirty="0"/>
              <a:t>st</a:t>
            </a:r>
            <a:r>
              <a:rPr lang="en-AU" dirty="0"/>
              <a:t> 10 years of his life. </a:t>
            </a:r>
          </a:p>
          <a:p>
            <a:r>
              <a:rPr lang="en-AU" b="0" i="0" dirty="0"/>
              <a:t>‘Outlawing the discrimination’ is both </a:t>
            </a:r>
            <a:r>
              <a:rPr lang="en-AU" b="1" i="1" dirty="0"/>
              <a:t>factual and emotive . Logos </a:t>
            </a:r>
            <a:r>
              <a:rPr lang="en-AU" b="0" i="0" dirty="0"/>
              <a:t>here is established through the factual legalistic examples of Whitlam’s legacy. </a:t>
            </a:r>
            <a:r>
              <a:rPr lang="en-AU" b="1" i="1" dirty="0"/>
              <a:t>Ethos </a:t>
            </a:r>
            <a:r>
              <a:rPr lang="en-AU" b="0" i="0" dirty="0"/>
              <a:t>is created by links to his own experience of discrimination   and that of his family . This discrimination became illegal after the Whitlam government passed the 1975 discrimination laws. </a:t>
            </a:r>
          </a:p>
        </p:txBody>
      </p:sp>
      <p:sp>
        <p:nvSpPr>
          <p:cNvPr id="4" name="Slide Number Placeholder 3"/>
          <p:cNvSpPr>
            <a:spLocks noGrp="1"/>
          </p:cNvSpPr>
          <p:nvPr>
            <p:ph type="sldNum" sz="quarter" idx="5"/>
          </p:nvPr>
        </p:nvSpPr>
        <p:spPr/>
        <p:txBody>
          <a:bodyPr/>
          <a:lstStyle/>
          <a:p>
            <a:fld id="{B07158C4-A119-4B78-9DE8-A50001BC31DC}" type="slidenum">
              <a:rPr lang="en-AU" smtClean="0"/>
              <a:pPr/>
              <a:t>25</a:t>
            </a:fld>
            <a:endParaRPr lang="en-AU"/>
          </a:p>
        </p:txBody>
      </p:sp>
    </p:spTree>
    <p:extLst>
      <p:ext uri="{BB962C8B-B14F-4D97-AF65-F5344CB8AC3E}">
        <p14:creationId xmlns:p14="http://schemas.microsoft.com/office/powerpoint/2010/main" val="896748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466ABB-E6C8-48CE-D400-D5EF09E215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C64877-BF5B-E4D9-B086-E135518CCC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AF3534-84AE-47A4-61F8-20B64AE745CD}"/>
              </a:ext>
            </a:extLst>
          </p:cNvPr>
          <p:cNvSpPr>
            <a:spLocks noGrp="1"/>
          </p:cNvSpPr>
          <p:nvPr>
            <p:ph type="body" idx="1"/>
          </p:nvPr>
        </p:nvSpPr>
        <p:spPr/>
        <p:txBody>
          <a:bodyPr/>
          <a:lstStyle/>
          <a:p>
            <a:r>
              <a:rPr lang="en-AU" b="1" dirty="0"/>
              <a:t>Teacher note: </a:t>
            </a:r>
            <a:r>
              <a:rPr lang="en-AU" b="0" i="0" u="none" strike="noStrike" dirty="0">
                <a:solidFill>
                  <a:srgbClr val="000000"/>
                </a:solidFill>
                <a:effectLst/>
                <a:latin typeface="Public Sans" pitchFamily="2" charset="0"/>
              </a:rPr>
              <a:t>this slide is to be used in conjunction with/to support </a:t>
            </a:r>
            <a:r>
              <a:rPr lang="en-AU" b="1" i="0" u="none" strike="noStrike" dirty="0">
                <a:solidFill>
                  <a:srgbClr val="000000"/>
                </a:solidFill>
                <a:effectLst/>
                <a:latin typeface="Public Sans" pitchFamily="2" charset="0"/>
              </a:rPr>
              <a:t>Phase 3a, sequence 4. </a:t>
            </a:r>
          </a:p>
          <a:p>
            <a:r>
              <a:rPr lang="en-AU" b="1" i="1" dirty="0"/>
              <a:t>Cumulative examples </a:t>
            </a:r>
            <a:r>
              <a:rPr lang="en-AU" dirty="0"/>
              <a:t>are given of the various powers that the government had, to interfere with the private lives of Aboriginal people. </a:t>
            </a:r>
          </a:p>
          <a:p>
            <a:r>
              <a:rPr lang="en-AU" dirty="0"/>
              <a:t>The </a:t>
            </a:r>
            <a:r>
              <a:rPr lang="en-AU" b="1" i="1" dirty="0"/>
              <a:t>emotive term </a:t>
            </a:r>
            <a:r>
              <a:rPr lang="en-AU" dirty="0"/>
              <a:t>‘arbitrarily’ creates cohesion with the previous mention of the ‘cold and capricious’ bureaucracy, emphasising that the decision of those in power was often unpredictable and unreasonable, dehumanising the Aboriginal and/or Torres Strait Islander peoples. The last sentence powerfully </a:t>
            </a:r>
            <a:r>
              <a:rPr lang="en-AU" b="1" i="1" dirty="0"/>
              <a:t>contrasts</a:t>
            </a:r>
            <a:r>
              <a:rPr lang="en-AU" dirty="0"/>
              <a:t> the </a:t>
            </a:r>
            <a:r>
              <a:rPr lang="en-AU" b="1" i="1" dirty="0"/>
              <a:t>emotive term</a:t>
            </a:r>
            <a:r>
              <a:rPr lang="en-AU" dirty="0"/>
              <a:t> ‘free’ from the strong negative emotions of ‘discriminations …humiliated and degraded’. This is designed to show just how important and how big a change this law was, in Australian history and in the lives of all its peoples. </a:t>
            </a:r>
          </a:p>
        </p:txBody>
      </p:sp>
      <p:sp>
        <p:nvSpPr>
          <p:cNvPr id="4" name="Slide Number Placeholder 3">
            <a:extLst>
              <a:ext uri="{FF2B5EF4-FFF2-40B4-BE49-F238E27FC236}">
                <a16:creationId xmlns:a16="http://schemas.microsoft.com/office/drawing/2014/main" id="{42E64733-F18B-42B7-D8B9-4F1352315D7A}"/>
              </a:ext>
            </a:extLst>
          </p:cNvPr>
          <p:cNvSpPr>
            <a:spLocks noGrp="1"/>
          </p:cNvSpPr>
          <p:nvPr>
            <p:ph type="sldNum" sz="quarter" idx="5"/>
          </p:nvPr>
        </p:nvSpPr>
        <p:spPr/>
        <p:txBody>
          <a:bodyPr/>
          <a:lstStyle/>
          <a:p>
            <a:fld id="{B07158C4-A119-4B78-9DE8-A50001BC31DC}" type="slidenum">
              <a:rPr lang="en-AU" smtClean="0"/>
              <a:pPr/>
              <a:t>26</a:t>
            </a:fld>
            <a:endParaRPr lang="en-AU"/>
          </a:p>
        </p:txBody>
      </p:sp>
    </p:spTree>
    <p:extLst>
      <p:ext uri="{BB962C8B-B14F-4D97-AF65-F5344CB8AC3E}">
        <p14:creationId xmlns:p14="http://schemas.microsoft.com/office/powerpoint/2010/main" val="5078641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t>Teacher note: </a:t>
            </a:r>
            <a:r>
              <a:rPr lang="en-AU" b="0" i="0" u="none" strike="noStrike" dirty="0">
                <a:solidFill>
                  <a:srgbClr val="000000"/>
                </a:solidFill>
                <a:effectLst/>
                <a:latin typeface="Public Sans" pitchFamily="2" charset="0"/>
              </a:rPr>
              <a:t>this slide is to be used in conjunction with/to support </a:t>
            </a:r>
            <a:r>
              <a:rPr lang="en-AU" b="1" i="0" u="none" strike="noStrike" dirty="0">
                <a:solidFill>
                  <a:srgbClr val="000000"/>
                </a:solidFill>
                <a:effectLst/>
                <a:latin typeface="Public Sans" pitchFamily="2" charset="0"/>
              </a:rPr>
              <a:t>Phase 3a, sequence 4.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dirty="0"/>
          </a:p>
          <a:p>
            <a:pPr marL="0" marR="0" lvl="0" indent="0" algn="l" defTabSz="1219170" rtl="0" eaLnBrk="1" fontAlgn="auto" latinLnBrk="0" hangingPunct="1">
              <a:lnSpc>
                <a:spcPct val="100000"/>
              </a:lnSpc>
              <a:spcBef>
                <a:spcPts val="0"/>
              </a:spcBef>
              <a:spcAft>
                <a:spcPts val="0"/>
              </a:spcAft>
              <a:buClrTx/>
              <a:buSzTx/>
              <a:buFontTx/>
              <a:buNone/>
              <a:tabLst/>
              <a:defRPr/>
            </a:pPr>
            <a:r>
              <a:rPr lang="en-AU" dirty="0"/>
              <a:t>These language features are typical of persuasive texts. </a:t>
            </a:r>
            <a:r>
              <a:rPr lang="en-AU" b="1" i="1" dirty="0"/>
              <a:t>High modality language creates a tone of conviction and authority</a:t>
            </a:r>
            <a:r>
              <a:rPr lang="en-AU" dirty="0"/>
              <a:t>, as Pearson asserts the Whitlam government’s positive legacy. </a:t>
            </a:r>
            <a:r>
              <a:rPr lang="en-AU" b="1" i="1" dirty="0"/>
              <a:t>Humour </a:t>
            </a:r>
            <a:r>
              <a:rPr lang="en-AU" dirty="0"/>
              <a:t>is created through the allusion to a famous Monty Python skit, likening the achievements of the Whitlam government to the achievements of the Roman Empire. </a:t>
            </a:r>
            <a:r>
              <a:rPr lang="en-AU" b="1" i="1" dirty="0"/>
              <a:t>Figurative language </a:t>
            </a:r>
            <a:r>
              <a:rPr lang="en-AU" b="0" i="0" dirty="0"/>
              <a:t>can also be seen </a:t>
            </a:r>
            <a:r>
              <a:rPr lang="en-AU" dirty="0"/>
              <a:t>in the simile of a butterfly, evoking the huge change from the insular and monocultural post-war culture of Australia to the modern cosmopolitan and more multicultural national identity seen after the 1970s.</a:t>
            </a:r>
          </a:p>
        </p:txBody>
      </p:sp>
      <p:sp>
        <p:nvSpPr>
          <p:cNvPr id="4" name="Slide Number Placeholder 3"/>
          <p:cNvSpPr>
            <a:spLocks noGrp="1"/>
          </p:cNvSpPr>
          <p:nvPr>
            <p:ph type="sldNum" sz="quarter" idx="5"/>
          </p:nvPr>
        </p:nvSpPr>
        <p:spPr/>
        <p:txBody>
          <a:bodyPr/>
          <a:lstStyle/>
          <a:p>
            <a:fld id="{B07158C4-A119-4B78-9DE8-A50001BC31DC}" type="slidenum">
              <a:rPr lang="en-AU" smtClean="0"/>
              <a:pPr/>
              <a:t>27</a:t>
            </a:fld>
            <a:endParaRPr lang="en-AU"/>
          </a:p>
        </p:txBody>
      </p:sp>
    </p:spTree>
    <p:extLst>
      <p:ext uri="{BB962C8B-B14F-4D97-AF65-F5344CB8AC3E}">
        <p14:creationId xmlns:p14="http://schemas.microsoft.com/office/powerpoint/2010/main" val="72325260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t>Teacher note: </a:t>
            </a:r>
            <a:r>
              <a:rPr lang="en-AU" b="0" i="0" u="none" strike="noStrike" dirty="0">
                <a:solidFill>
                  <a:srgbClr val="000000"/>
                </a:solidFill>
                <a:effectLst/>
                <a:latin typeface="Public Sans" pitchFamily="2" charset="0"/>
              </a:rPr>
              <a:t>this slide is to be used in conjunction with/to support </a:t>
            </a:r>
            <a:r>
              <a:rPr lang="en-AU" b="1" i="0" u="none" strike="noStrike" dirty="0">
                <a:solidFill>
                  <a:srgbClr val="000000"/>
                </a:solidFill>
                <a:effectLst/>
                <a:latin typeface="Public Sans" pitchFamily="2" charset="0"/>
              </a:rPr>
              <a:t>Phase 3a, sequence 4. </a:t>
            </a:r>
            <a:endParaRPr lang="en-AU" b="1" dirty="0"/>
          </a:p>
          <a:p>
            <a:endParaRPr lang="en-AU" b="1" i="1" dirty="0"/>
          </a:p>
          <a:p>
            <a:r>
              <a:rPr lang="en-AU" b="1" i="1" dirty="0"/>
              <a:t>The coherence </a:t>
            </a:r>
            <a:r>
              <a:rPr lang="en-AU" dirty="0"/>
              <a:t>which is created and sustained by the </a:t>
            </a:r>
            <a:r>
              <a:rPr lang="en-AU" b="1" i="1" dirty="0"/>
              <a:t>repeated motif of the affectionate nickname ‘this old man’. </a:t>
            </a:r>
            <a:r>
              <a:rPr lang="en-AU" b="0" i="1" dirty="0"/>
              <a:t>Again, Pearson uses </a:t>
            </a:r>
            <a:r>
              <a:rPr lang="en-AU" b="1" i="1" dirty="0"/>
              <a:t>contrasting emotive language </a:t>
            </a:r>
            <a:r>
              <a:rPr lang="en-AU" b="0" i="0" dirty="0"/>
              <a:t>together with </a:t>
            </a:r>
            <a:r>
              <a:rPr lang="en-AU" b="1" i="1" dirty="0"/>
              <a:t>nominalisation and high modality language </a:t>
            </a:r>
            <a:r>
              <a:rPr lang="en-AU" b="0" i="0" dirty="0"/>
              <a:t>to</a:t>
            </a:r>
            <a:r>
              <a:rPr lang="en-AU" b="1" i="1" dirty="0"/>
              <a:t> </a:t>
            </a:r>
            <a:r>
              <a:rPr lang="en-AU" b="0" i="0" dirty="0"/>
              <a:t>persuade his audience of the importance and lasting impact of Whitlam’s legislative changes and how his government increased equality and opportunity for all Australians. Note the use of </a:t>
            </a:r>
            <a:r>
              <a:rPr lang="en-AU" b="1" i="1" dirty="0"/>
              <a:t>anaphora, </a:t>
            </a:r>
            <a:r>
              <a:rPr lang="en-AU" b="0" i="0" dirty="0"/>
              <a:t>repeating the phrase ’only those’ to emphasise how important Whitlam was.</a:t>
            </a:r>
            <a:endParaRPr lang="en-AU" b="1" i="1"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28</a:t>
            </a:fld>
            <a:endParaRPr lang="en-AU"/>
          </a:p>
        </p:txBody>
      </p:sp>
    </p:spTree>
    <p:extLst>
      <p:ext uri="{BB962C8B-B14F-4D97-AF65-F5344CB8AC3E}">
        <p14:creationId xmlns:p14="http://schemas.microsoft.com/office/powerpoint/2010/main" val="37499116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35038-7A0A-F226-886F-CC8E40CA15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F52274-8AAA-D699-64CE-A2FC4FB581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8D2B55-013B-D6D9-4357-3B9B560A79E9}"/>
              </a:ext>
            </a:extLst>
          </p:cNvPr>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t>Teacher note: </a:t>
            </a:r>
            <a:r>
              <a:rPr lang="en-AU" b="0" i="0" u="none" strike="noStrike" dirty="0">
                <a:solidFill>
                  <a:srgbClr val="000000"/>
                </a:solidFill>
                <a:effectLst/>
                <a:latin typeface="Public Sans" pitchFamily="2" charset="0"/>
              </a:rPr>
              <a:t>this slide is to be used in conjunction with/to support </a:t>
            </a:r>
            <a:r>
              <a:rPr lang="en-AU" b="1" i="0" u="none" strike="noStrike" dirty="0">
                <a:solidFill>
                  <a:srgbClr val="000000"/>
                </a:solidFill>
                <a:effectLst/>
                <a:latin typeface="Public Sans" pitchFamily="2" charset="0"/>
              </a:rPr>
              <a:t>Phase 3a, sequence 4. </a:t>
            </a:r>
            <a:endParaRPr lang="en-AU" b="1" dirty="0"/>
          </a:p>
          <a:p>
            <a:endParaRPr lang="en-AU" dirty="0"/>
          </a:p>
          <a:p>
            <a:r>
              <a:rPr lang="en-AU" dirty="0"/>
              <a:t>Each slide unpacks just a few of the language or structural features used by Noel Pearson, but the teacher notes may call out examples of others. Teachers should consider the context of their school and classroom and use their professional judgment when considering how many language forms and features to explore, in each example from the eulogy. </a:t>
            </a:r>
          </a:p>
          <a:p>
            <a:endParaRPr lang="en-AU" dirty="0"/>
          </a:p>
        </p:txBody>
      </p:sp>
      <p:sp>
        <p:nvSpPr>
          <p:cNvPr id="4" name="Slide Number Placeholder 3">
            <a:extLst>
              <a:ext uri="{FF2B5EF4-FFF2-40B4-BE49-F238E27FC236}">
                <a16:creationId xmlns:a16="http://schemas.microsoft.com/office/drawing/2014/main" id="{F7848C3D-A39F-0C51-CD03-35CF0CCD44DF}"/>
              </a:ext>
            </a:extLst>
          </p:cNvPr>
          <p:cNvSpPr>
            <a:spLocks noGrp="1"/>
          </p:cNvSpPr>
          <p:nvPr>
            <p:ph type="sldNum" sz="quarter" idx="5"/>
          </p:nvPr>
        </p:nvSpPr>
        <p:spPr/>
        <p:txBody>
          <a:bodyPr/>
          <a:lstStyle/>
          <a:p>
            <a:fld id="{B07158C4-A119-4B78-9DE8-A50001BC31DC}" type="slidenum">
              <a:rPr lang="en-AU" smtClean="0"/>
              <a:pPr/>
              <a:t>29</a:t>
            </a:fld>
            <a:endParaRPr lang="en-AU"/>
          </a:p>
        </p:txBody>
      </p:sp>
    </p:spTree>
    <p:extLst>
      <p:ext uri="{BB962C8B-B14F-4D97-AF65-F5344CB8AC3E}">
        <p14:creationId xmlns:p14="http://schemas.microsoft.com/office/powerpoint/2010/main" val="4020505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i="0" u="none" strike="noStrike" dirty="0">
                <a:solidFill>
                  <a:srgbClr val="000000"/>
                </a:solidFill>
                <a:effectLst/>
                <a:latin typeface="Public Sans" pitchFamily="2" charset="0"/>
              </a:rPr>
              <a:t>Teacher note: </a:t>
            </a:r>
            <a:r>
              <a:rPr lang="en-AU" b="0" dirty="0"/>
              <a:t>English Advanced 11-12 Syllabus – </a:t>
            </a:r>
            <a:r>
              <a:rPr lang="en-AU" dirty="0">
                <a:hlinkClick r:id="rId3"/>
              </a:rPr>
              <a:t>https://curriculum.nsw.edu.au/learning-areas/english/english-advanced-11-12-2024/overview</a:t>
            </a:r>
            <a:endParaRPr lang="en-AU" dirty="0"/>
          </a:p>
          <a:p>
            <a:r>
              <a:rPr lang="en-AU" dirty="0"/>
              <a:t>Australian Curriculum – </a:t>
            </a:r>
            <a:r>
              <a:rPr lang="en-AU" dirty="0">
                <a:hlinkClick r:id="rId4"/>
              </a:rPr>
              <a:t>https://www.australiancurriculum.edu.au/downloads/general-capabilities</a:t>
            </a:r>
            <a:endParaRPr lang="en-AU" dirty="0"/>
          </a:p>
          <a:p>
            <a:endParaRPr lang="en-AU" dirty="0"/>
          </a:p>
          <a:p>
            <a:endParaRPr lang="en-US"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3</a:t>
            </a:fld>
            <a:endParaRPr lang="en-AU"/>
          </a:p>
        </p:txBody>
      </p:sp>
    </p:spTree>
    <p:extLst>
      <p:ext uri="{BB962C8B-B14F-4D97-AF65-F5344CB8AC3E}">
        <p14:creationId xmlns:p14="http://schemas.microsoft.com/office/powerpoint/2010/main" val="306813337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4DB3DD-E857-7620-9795-5F417D3813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71A8DB-449A-E5D5-A569-10644EAB19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0FBAB9-A24C-2CEC-BC4F-184FCBAB03DE}"/>
              </a:ext>
            </a:extLst>
          </p:cNvPr>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t>Teacher note: </a:t>
            </a:r>
            <a:r>
              <a:rPr lang="en-AU" b="0" i="0" u="none" strike="noStrike" dirty="0">
                <a:solidFill>
                  <a:srgbClr val="000000"/>
                </a:solidFill>
                <a:effectLst/>
                <a:latin typeface="Public Sans" pitchFamily="2" charset="0"/>
              </a:rPr>
              <a:t>this slide is to be used in conjunction with/to support </a:t>
            </a:r>
            <a:r>
              <a:rPr lang="en-AU" b="1" i="0" u="none" strike="noStrike" dirty="0">
                <a:solidFill>
                  <a:srgbClr val="000000"/>
                </a:solidFill>
                <a:effectLst/>
                <a:latin typeface="Public Sans" pitchFamily="2" charset="0"/>
              </a:rPr>
              <a:t>Phase 3a, sequence 4. </a:t>
            </a:r>
            <a:endParaRPr lang="en-AU" b="1" dirty="0"/>
          </a:p>
          <a:p>
            <a:endParaRPr lang="en-AU" dirty="0"/>
          </a:p>
          <a:p>
            <a:r>
              <a:rPr lang="en-AU" dirty="0"/>
              <a:t>The </a:t>
            </a:r>
            <a:r>
              <a:rPr lang="en-AU" b="1" i="1" dirty="0"/>
              <a:t>1</a:t>
            </a:r>
            <a:r>
              <a:rPr lang="en-AU" b="1" i="1" baseline="30000" dirty="0"/>
              <a:t>st</a:t>
            </a:r>
            <a:r>
              <a:rPr lang="en-AU" b="1" i="1" dirty="0"/>
              <a:t> person pronoun </a:t>
            </a:r>
            <a:r>
              <a:rPr lang="en-AU" dirty="0"/>
              <a:t>in ‘my signal honour’ here creates a personal connection with the audience. The </a:t>
            </a:r>
            <a:r>
              <a:rPr lang="en-AU" b="1" i="1" dirty="0"/>
              <a:t>tone</a:t>
            </a:r>
            <a:r>
              <a:rPr lang="en-AU" dirty="0"/>
              <a:t> of pride and gratitude here contrasts with the suffering and hardship evoked in his opening paragraph. Teachers could also point out the </a:t>
            </a:r>
            <a:r>
              <a:rPr lang="en-AU" b="1" i="1" dirty="0"/>
              <a:t>hyperbolic language </a:t>
            </a:r>
            <a:r>
              <a:rPr lang="en-AU" dirty="0"/>
              <a:t>in ‘more people than I could ever know’ and ‘immense gratitude’, used to emphasise the importance of Whitlam’s impact on the Aboriginal and/or Torres Strait Islander peoples.</a:t>
            </a:r>
          </a:p>
          <a:p>
            <a:endParaRPr lang="en-AU" dirty="0"/>
          </a:p>
          <a:p>
            <a:r>
              <a:rPr lang="en-AU" dirty="0"/>
              <a:t>The </a:t>
            </a:r>
            <a:r>
              <a:rPr lang="en-AU" b="1" i="1" dirty="0"/>
              <a:t>personal anecdotes </a:t>
            </a:r>
            <a:r>
              <a:rPr lang="en-AU" dirty="0"/>
              <a:t>of taking Whitlam on a tour of his village creates ethos, while the historical allusions set the scene for his reader alluding to a time before anti-discrimination laws had been passed. </a:t>
            </a:r>
          </a:p>
          <a:p>
            <a:endParaRPr lang="en-AU" dirty="0"/>
          </a:p>
          <a:p>
            <a:r>
              <a:rPr lang="en-AU" dirty="0"/>
              <a:t>The personal anecdote uses a </a:t>
            </a:r>
            <a:r>
              <a:rPr lang="en-AU" b="1" i="1" dirty="0"/>
              <a:t>lower modality </a:t>
            </a:r>
            <a:r>
              <a:rPr lang="en-AU" b="0" i="0" dirty="0"/>
              <a:t>to other paragraphs, reflecting the mixture of high and low modality often seen in a discursive text.</a:t>
            </a:r>
            <a:endParaRPr lang="en-AU" b="1" i="1" dirty="0"/>
          </a:p>
        </p:txBody>
      </p:sp>
      <p:sp>
        <p:nvSpPr>
          <p:cNvPr id="4" name="Slide Number Placeholder 3">
            <a:extLst>
              <a:ext uri="{FF2B5EF4-FFF2-40B4-BE49-F238E27FC236}">
                <a16:creationId xmlns:a16="http://schemas.microsoft.com/office/drawing/2014/main" id="{3AAA42EC-9CB1-AE7B-C871-8994D628F133}"/>
              </a:ext>
            </a:extLst>
          </p:cNvPr>
          <p:cNvSpPr>
            <a:spLocks noGrp="1"/>
          </p:cNvSpPr>
          <p:nvPr>
            <p:ph type="sldNum" sz="quarter" idx="5"/>
          </p:nvPr>
        </p:nvSpPr>
        <p:spPr/>
        <p:txBody>
          <a:bodyPr/>
          <a:lstStyle/>
          <a:p>
            <a:fld id="{B07158C4-A119-4B78-9DE8-A50001BC31DC}" type="slidenum">
              <a:rPr lang="en-AU" smtClean="0"/>
              <a:pPr/>
              <a:t>30</a:t>
            </a:fld>
            <a:endParaRPr lang="en-AU"/>
          </a:p>
        </p:txBody>
      </p:sp>
    </p:spTree>
    <p:extLst>
      <p:ext uri="{BB962C8B-B14F-4D97-AF65-F5344CB8AC3E}">
        <p14:creationId xmlns:p14="http://schemas.microsoft.com/office/powerpoint/2010/main" val="243109717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4528EB-8C12-0710-77BB-0F4FB34885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AFA593-501B-6B0B-4392-95FB2D627D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476419-61DC-DDF0-56CD-7F3EAA9EF7DF}"/>
              </a:ext>
            </a:extLst>
          </p:cNvPr>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t>Teacher note: </a:t>
            </a:r>
            <a:r>
              <a:rPr lang="en-AU" b="0" i="0" u="none" strike="noStrike" dirty="0">
                <a:solidFill>
                  <a:srgbClr val="000000"/>
                </a:solidFill>
                <a:effectLst/>
                <a:latin typeface="Public Sans" pitchFamily="2" charset="0"/>
              </a:rPr>
              <a:t>this slide is to be used in conjunction with/to support </a:t>
            </a:r>
            <a:r>
              <a:rPr lang="en-AU" b="1" i="0" u="none" strike="noStrike" dirty="0">
                <a:solidFill>
                  <a:srgbClr val="000000"/>
                </a:solidFill>
                <a:effectLst/>
                <a:latin typeface="Public Sans" pitchFamily="2" charset="0"/>
              </a:rPr>
              <a:t>Phase 3a, sequence 4. </a:t>
            </a:r>
            <a:r>
              <a:rPr lang="en-AU" b="0" i="0" u="none" strike="noStrike" dirty="0">
                <a:solidFill>
                  <a:srgbClr val="000000"/>
                </a:solidFill>
                <a:effectLst/>
                <a:latin typeface="Public Sans" pitchFamily="2" charset="0"/>
              </a:rPr>
              <a:t>T</a:t>
            </a:r>
            <a:r>
              <a:rPr lang="en-AU" b="0" dirty="0"/>
              <a:t>his slide has been used to identify the explicit teaching learning strategy of using effective questioning and should be deleted or hidden when using in a classroom setting. If students cannot adequately respond to this type of question, they should be provided with either whole class instruction in another delivery mode or example, or if only some students are lacking confidence, they could be assisted individually when the class move on to the next stage of learning.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b="0" dirty="0"/>
          </a:p>
          <a:p>
            <a:pPr marL="0" marR="0" lvl="0" indent="0" algn="l" defTabSz="1219170" rtl="0" eaLnBrk="1" fontAlgn="auto" latinLnBrk="0" hangingPunct="1">
              <a:lnSpc>
                <a:spcPct val="100000"/>
              </a:lnSpc>
              <a:spcBef>
                <a:spcPts val="0"/>
              </a:spcBef>
              <a:spcAft>
                <a:spcPts val="0"/>
              </a:spcAft>
              <a:buClrTx/>
              <a:buSzTx/>
              <a:buFontTx/>
              <a:buNone/>
              <a:tabLst/>
              <a:defRPr/>
            </a:pPr>
            <a:r>
              <a:rPr lang="en-AU" dirty="0">
                <a:solidFill>
                  <a:srgbClr val="333333"/>
                </a:solidFill>
                <a:effectLst/>
              </a:rPr>
              <a:t>Teachers analyse the information they collect to make evidence-based instructional decisions. This includes when to move between modelled, guided and independent practice.</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dirty="0">
              <a:solidFill>
                <a:srgbClr val="333333"/>
              </a:solidFill>
              <a:effectLst/>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en-AU" dirty="0">
                <a:solidFill>
                  <a:srgbClr val="333333"/>
                </a:solidFill>
                <a:effectLst/>
              </a:rPr>
              <a:t>Checking understanding requires teachers to collect the responses of all students (William 2014).</a:t>
            </a:r>
          </a:p>
          <a:p>
            <a:endParaRPr lang="en-AU" dirty="0"/>
          </a:p>
        </p:txBody>
      </p:sp>
      <p:sp>
        <p:nvSpPr>
          <p:cNvPr id="4" name="Slide Number Placeholder 3">
            <a:extLst>
              <a:ext uri="{FF2B5EF4-FFF2-40B4-BE49-F238E27FC236}">
                <a16:creationId xmlns:a16="http://schemas.microsoft.com/office/drawing/2014/main" id="{3F0C2065-3B1E-C65D-17B9-179F82D26854}"/>
              </a:ext>
            </a:extLst>
          </p:cNvPr>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31</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372573025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6F9921-27B9-CA46-155B-7D01701B89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06E402-CB22-E02B-547D-0BCE3EE06C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8DF268-EFAA-84CD-BBE1-5264A4F8E265}"/>
              </a:ext>
            </a:extLst>
          </p:cNvPr>
          <p:cNvSpPr>
            <a:spLocks noGrp="1"/>
          </p:cNvSpPr>
          <p:nvPr>
            <p:ph type="body" idx="1"/>
          </p:nvPr>
        </p:nvSpPr>
        <p:spPr/>
        <p:txBody>
          <a:bodyPr/>
          <a:lstStyle/>
          <a:p>
            <a:r>
              <a:rPr lang="en-AU" b="1" dirty="0"/>
              <a:t>Teacher note: </a:t>
            </a:r>
            <a:r>
              <a:rPr lang="en-AU" b="0" dirty="0"/>
              <a:t>this slide is to be used in conjunction with Phase 3a, sequence 4. Use these multiple-choice questions to check for students’ understanding of they key terms in focus. </a:t>
            </a:r>
          </a:p>
          <a:p>
            <a:endParaRPr lang="en-AU" b="1" dirty="0"/>
          </a:p>
          <a:p>
            <a:r>
              <a:rPr lang="en-AU" b="1" dirty="0"/>
              <a:t>Answer – </a:t>
            </a:r>
            <a:r>
              <a:rPr lang="en-AU" b="1" i="1" dirty="0"/>
              <a:t>B) A ‘Compound sentence’ </a:t>
            </a:r>
            <a:r>
              <a:rPr lang="en-AU" b="0" dirty="0"/>
              <a:t>is a sentence that combines two or more independent clauses. Independent clauses contain both a subject and a verb, meaning they can each stand alone as a separate sentence. </a:t>
            </a:r>
            <a:r>
              <a:rPr lang="en-AU" b="1" i="1" dirty="0"/>
              <a:t>For example: </a:t>
            </a:r>
            <a:r>
              <a:rPr lang="en-AU" b="1" dirty="0"/>
              <a:t>Simple sentences: </a:t>
            </a:r>
            <a:r>
              <a:rPr lang="en-AU" b="0" dirty="0"/>
              <a:t>My name is Montoya. I’m here for the interview.</a:t>
            </a:r>
          </a:p>
          <a:p>
            <a:r>
              <a:rPr lang="en-AU" b="1" dirty="0"/>
              <a:t>Compound sentence: </a:t>
            </a:r>
            <a:r>
              <a:rPr lang="en-AU" b="0" dirty="0"/>
              <a:t>My name is Montoya, and I’m here for the interview.</a:t>
            </a:r>
          </a:p>
          <a:p>
            <a:endParaRPr lang="en-AU" b="0" i="0" dirty="0"/>
          </a:p>
          <a:p>
            <a:r>
              <a:rPr lang="en-AU" b="1" i="1" dirty="0"/>
              <a:t>NOTE: C) </a:t>
            </a:r>
            <a:r>
              <a:rPr lang="en-AU" b="0" i="0" dirty="0"/>
              <a:t>gives the definition of a simple sentence. For example, ‘I will love you’ or ‘My name is Montoya’ are both examples of simple sentences.</a:t>
            </a:r>
          </a:p>
        </p:txBody>
      </p:sp>
      <p:sp>
        <p:nvSpPr>
          <p:cNvPr id="4" name="Slide Number Placeholder 3">
            <a:extLst>
              <a:ext uri="{FF2B5EF4-FFF2-40B4-BE49-F238E27FC236}">
                <a16:creationId xmlns:a16="http://schemas.microsoft.com/office/drawing/2014/main" id="{62548DB5-C85F-39E7-8602-9851D219FDF4}"/>
              </a:ext>
            </a:extLst>
          </p:cNvPr>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32</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425772239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t>Teacher note: </a:t>
            </a:r>
            <a:r>
              <a:rPr lang="en-AU" b="0" dirty="0"/>
              <a:t>this slide is to be used in conjunction with Phase 3a, sequence 4. Use these multiple-choice questions to check for students’ understanding of they key terms in focus. </a:t>
            </a:r>
          </a:p>
          <a:p>
            <a:endParaRPr lang="en-AU" b="1" i="1" dirty="0"/>
          </a:p>
          <a:p>
            <a:r>
              <a:rPr lang="en-AU" b="1" i="1" dirty="0"/>
              <a:t>Answer – A) A ‘Complex sentence’ is </a:t>
            </a:r>
            <a:r>
              <a:rPr lang="en-AU" b="0" i="0" dirty="0"/>
              <a:t>a sentence that contains an independent clause (for example, ‘I will love you’) and one or more dependent clauses (for example, ‘until the end of time’). A complex sentence provides more information on your main point by joining one independent clause with at least one dependent clause. Complex sentences allow writers to provide more detail and background information in speech or writing. For example, the complex sentence ‘I will love you until the end of time’ showcases the relationship between the independent clause that can stand on its own (I will love you) and the dependent clause that cannot stand alone (until the end of time).</a:t>
            </a:r>
          </a:p>
          <a:p>
            <a:endParaRPr lang="en-AU" b="0" i="0" dirty="0"/>
          </a:p>
          <a:p>
            <a:r>
              <a:rPr lang="en-AU" b="1" i="1" dirty="0"/>
              <a:t>NOTE: C) </a:t>
            </a:r>
            <a:r>
              <a:rPr lang="en-AU" b="0" i="0" dirty="0"/>
              <a:t>gives the definition of a simple sentence. For example, ‘I will love you’ or ‘My name is Montoya’ are both examples of simple sentences.</a:t>
            </a:r>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33</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111647477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t>Teacher note: </a:t>
            </a:r>
            <a:r>
              <a:rPr lang="en-AU" b="0" i="0" u="none" strike="noStrike" dirty="0">
                <a:solidFill>
                  <a:srgbClr val="000000"/>
                </a:solidFill>
                <a:effectLst/>
                <a:latin typeface="Public Sans" pitchFamily="2" charset="0"/>
              </a:rPr>
              <a:t>this slide is to be used in conjunction with/to support </a:t>
            </a:r>
            <a:r>
              <a:rPr lang="en-AU" b="1" i="0" u="none" strike="noStrike" dirty="0">
                <a:solidFill>
                  <a:srgbClr val="000000"/>
                </a:solidFill>
                <a:effectLst/>
                <a:latin typeface="Public Sans" pitchFamily="2" charset="0"/>
              </a:rPr>
              <a:t>Phase 3a, sequence 4.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b="1" dirty="0"/>
          </a:p>
          <a:p>
            <a:r>
              <a:rPr lang="en-AU" dirty="0"/>
              <a:t>The </a:t>
            </a:r>
            <a:r>
              <a:rPr lang="en-AU" b="1" i="1" dirty="0"/>
              <a:t>first-person pronoun </a:t>
            </a:r>
            <a:r>
              <a:rPr lang="en-AU" dirty="0"/>
              <a:t>in ‘my signal honour’ here creates a personal connection with the audience. The </a:t>
            </a:r>
            <a:r>
              <a:rPr lang="en-AU" b="1" i="1" dirty="0"/>
              <a:t>tone</a:t>
            </a:r>
            <a:r>
              <a:rPr lang="en-AU" dirty="0"/>
              <a:t> of pride and gratitude here contrasts with the suffering and hardship evoked in his opening paragraph. Teachers could also point out the </a:t>
            </a:r>
            <a:r>
              <a:rPr lang="en-AU" b="1" i="1" dirty="0"/>
              <a:t>hyperbolic language </a:t>
            </a:r>
            <a:r>
              <a:rPr lang="en-AU" dirty="0"/>
              <a:t>in ‘more people than I could ever know’ and ‘immense gratitude’, used to emphasise the importance of Whitlam’s impact on the Aboriginal and/or Torres Strait Islander peoples.</a:t>
            </a:r>
          </a:p>
          <a:p>
            <a:r>
              <a:rPr lang="en-AU" dirty="0"/>
              <a:t>The </a:t>
            </a:r>
            <a:r>
              <a:rPr lang="en-AU" b="1" i="1" dirty="0"/>
              <a:t>personal anecdotes </a:t>
            </a:r>
            <a:r>
              <a:rPr lang="en-AU" dirty="0"/>
              <a:t>of taking Whitlam on a tour of his village creates ethos, while the historical allusions set the scene for his reader alluding to a time before anti-discrimination laws had been passed.</a:t>
            </a:r>
          </a:p>
          <a:p>
            <a:r>
              <a:rPr lang="en-AU" dirty="0"/>
              <a:t>This </a:t>
            </a:r>
            <a:r>
              <a:rPr lang="en-AU" b="1" i="1" dirty="0"/>
              <a:t>complex sentence </a:t>
            </a:r>
            <a:r>
              <a:rPr lang="en-AU" b="0" i="0" dirty="0"/>
              <a:t>contains an independent clause ‘my signal honour is to express …. immense gratitude’ and 2 different subordinate clauses, ‘on behalf of more people than I could ever know’ and ‘for the public service of this old man’. Note how Pearson’s use of complex sentence structure adds to the gravitas of his speech, enhancing the ‘ethos’ of his eulogy.</a:t>
            </a:r>
            <a:endParaRPr lang="en-AU" b="1" i="1"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34</a:t>
            </a:fld>
            <a:endParaRPr lang="en-AU"/>
          </a:p>
        </p:txBody>
      </p:sp>
    </p:spTree>
    <p:extLst>
      <p:ext uri="{BB962C8B-B14F-4D97-AF65-F5344CB8AC3E}">
        <p14:creationId xmlns:p14="http://schemas.microsoft.com/office/powerpoint/2010/main" val="33025550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t>Teacher note: </a:t>
            </a:r>
            <a:r>
              <a:rPr lang="en-AU" b="0" i="0" u="none" strike="noStrike" dirty="0">
                <a:solidFill>
                  <a:srgbClr val="000000"/>
                </a:solidFill>
                <a:effectLst/>
                <a:latin typeface="Public Sans" pitchFamily="2" charset="0"/>
              </a:rPr>
              <a:t>this slide is to be used in conjunction with/to support </a:t>
            </a:r>
            <a:r>
              <a:rPr lang="en-AU" b="1" i="0" u="none" strike="noStrike" dirty="0">
                <a:solidFill>
                  <a:srgbClr val="000000"/>
                </a:solidFill>
                <a:effectLst/>
                <a:latin typeface="Public Sans" pitchFamily="2" charset="0"/>
              </a:rPr>
              <a:t>Phase 3a, sequence 4. </a:t>
            </a:r>
            <a:endParaRPr lang="en-AU" b="1" dirty="0"/>
          </a:p>
          <a:p>
            <a:r>
              <a:rPr lang="en-AU" dirty="0"/>
              <a:t>Teachers may wish to check students’ existing knowledge of the story of Wave Hill and Vincent Lingiari’s protest over ownership of the land. They might play the song to students or show them the lyrics on the National Museum of Australia website https://www.nma.gov.au/exhibitions/from-little-things-big-things-grow/song-lyrics. The song tells the story of the many years of protest by Lingiari and the Gurindji people, then alludes to Gough Whitlam, </a:t>
            </a:r>
          </a:p>
          <a:p>
            <a:r>
              <a:rPr lang="en-AU" i="1" dirty="0"/>
              <a:t>‘Till one day a tall stranger appeared in the land</a:t>
            </a:r>
          </a:p>
          <a:p>
            <a:r>
              <a:rPr lang="en-AU" i="1" dirty="0"/>
              <a:t>And he came with lawyers and he came with great ceremony</a:t>
            </a:r>
          </a:p>
          <a:p>
            <a:r>
              <a:rPr lang="en-AU" i="1" dirty="0"/>
              <a:t>And through Vincent’s fingers poured a handful of sand’. </a:t>
            </a:r>
          </a:p>
          <a:p>
            <a:r>
              <a:rPr lang="en-AU" dirty="0"/>
              <a:t>The ‘handful of sand’ or ‘piece of earth itself’ </a:t>
            </a:r>
            <a:r>
              <a:rPr lang="en-AU" b="1" i="1" dirty="0"/>
              <a:t>symbolises</a:t>
            </a:r>
            <a:r>
              <a:rPr lang="en-AU" dirty="0"/>
              <a:t> the </a:t>
            </a:r>
            <a:r>
              <a:rPr lang="en-AU" dirty="0" err="1"/>
              <a:t>Gurinji</a:t>
            </a:r>
            <a:r>
              <a:rPr lang="en-AU" dirty="0"/>
              <a:t> people’s ownership and strong spiritual and cultural belonging to the land.</a:t>
            </a:r>
          </a:p>
          <a:p>
            <a:r>
              <a:rPr lang="en-AU" dirty="0"/>
              <a:t>Teachers might also point out the use of </a:t>
            </a:r>
            <a:r>
              <a:rPr lang="en-AU" b="1" i="1" dirty="0"/>
              <a:t>emotive language and contrast </a:t>
            </a:r>
            <a:r>
              <a:rPr lang="en-AU" dirty="0"/>
              <a:t>that continues through this paragraph, with ‘discrimination’ and ‘malice’ contrasted with ‘protection’. This </a:t>
            </a:r>
            <a:r>
              <a:rPr lang="en-AU" b="1" i="1" dirty="0"/>
              <a:t>historical allusion </a:t>
            </a:r>
            <a:r>
              <a:rPr lang="en-AU" dirty="0"/>
              <a:t>again creates </a:t>
            </a:r>
            <a:r>
              <a:rPr lang="en-AU" b="1" i="1" dirty="0"/>
              <a:t>logos, </a:t>
            </a:r>
            <a:r>
              <a:rPr lang="en-AU" dirty="0"/>
              <a:t>strengthening Pearson’s persuasive argument about the important legacy of Gough Whitlam’s government for Aboriginal and/or Torres Strait Islander peoples.</a:t>
            </a:r>
          </a:p>
        </p:txBody>
      </p:sp>
      <p:sp>
        <p:nvSpPr>
          <p:cNvPr id="4" name="Slide Number Placeholder 3"/>
          <p:cNvSpPr>
            <a:spLocks noGrp="1"/>
          </p:cNvSpPr>
          <p:nvPr>
            <p:ph type="sldNum" sz="quarter" idx="5"/>
          </p:nvPr>
        </p:nvSpPr>
        <p:spPr/>
        <p:txBody>
          <a:bodyPr/>
          <a:lstStyle/>
          <a:p>
            <a:fld id="{B07158C4-A119-4B78-9DE8-A50001BC31DC}" type="slidenum">
              <a:rPr lang="en-AU" smtClean="0"/>
              <a:pPr/>
              <a:t>35</a:t>
            </a:fld>
            <a:endParaRPr lang="en-AU"/>
          </a:p>
        </p:txBody>
      </p:sp>
    </p:spTree>
    <p:extLst>
      <p:ext uri="{BB962C8B-B14F-4D97-AF65-F5344CB8AC3E}">
        <p14:creationId xmlns:p14="http://schemas.microsoft.com/office/powerpoint/2010/main" val="245416246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t>Teacher note: </a:t>
            </a:r>
            <a:r>
              <a:rPr lang="en-AU" b="0" i="0" u="none" strike="noStrike" dirty="0">
                <a:solidFill>
                  <a:srgbClr val="000000"/>
                </a:solidFill>
                <a:effectLst/>
                <a:latin typeface="Public Sans" pitchFamily="2" charset="0"/>
              </a:rPr>
              <a:t>this slide is to be used in conjunction with/to support </a:t>
            </a:r>
            <a:r>
              <a:rPr lang="en-AU" b="1" i="0" u="none" strike="noStrike" dirty="0">
                <a:solidFill>
                  <a:srgbClr val="000000"/>
                </a:solidFill>
                <a:effectLst/>
                <a:latin typeface="Public Sans" pitchFamily="2" charset="0"/>
              </a:rPr>
              <a:t>Phase 3a, sequence 4. </a:t>
            </a:r>
            <a:endParaRPr lang="en-AU" b="1" dirty="0"/>
          </a:p>
          <a:p>
            <a:r>
              <a:rPr lang="en-AU" dirty="0"/>
              <a:t>The </a:t>
            </a:r>
            <a:r>
              <a:rPr lang="en-AU" b="1" i="1" dirty="0"/>
              <a:t>affectionate nickname </a:t>
            </a:r>
            <a:r>
              <a:rPr lang="en-AU" dirty="0"/>
              <a:t>‘this old man’ is repeated throughout, created </a:t>
            </a:r>
            <a:r>
              <a:rPr lang="en-AU" b="1" i="1" dirty="0"/>
              <a:t>ethos</a:t>
            </a:r>
            <a:r>
              <a:rPr lang="en-AU" dirty="0"/>
              <a:t> in Pearson’s speech and emphasising his personal connection with Whitlam. Again, </a:t>
            </a:r>
            <a:r>
              <a:rPr lang="en-AU" b="1" i="1" dirty="0"/>
              <a:t>logos and ethos </a:t>
            </a:r>
            <a:r>
              <a:rPr lang="en-AU" dirty="0"/>
              <a:t>are established through </a:t>
            </a:r>
            <a:r>
              <a:rPr lang="en-AU" b="1" i="1" dirty="0"/>
              <a:t>historical evidence of Whitlam’s legacy </a:t>
            </a:r>
            <a:r>
              <a:rPr lang="en-AU" dirty="0"/>
              <a:t>and how the laws that were passed by his government had long-lasting impacts on Australian society. This impact is positive and constructive, with the </a:t>
            </a:r>
            <a:r>
              <a:rPr lang="en-AU" b="1" i="1" dirty="0"/>
              <a:t>positive connotations </a:t>
            </a:r>
            <a:r>
              <a:rPr lang="en-AU" dirty="0"/>
              <a:t>in evidence such as ‘land and human rights’ </a:t>
            </a:r>
            <a:r>
              <a:rPr lang="en-AU" b="1" i="1" dirty="0"/>
              <a:t>contrasting with the negative emotions and associations </a:t>
            </a:r>
            <a:r>
              <a:rPr lang="en-AU" dirty="0"/>
              <a:t>evoked in the previous section of the speech. </a:t>
            </a:r>
          </a:p>
          <a:p>
            <a:r>
              <a:rPr lang="en-AU" b="1" i="1" dirty="0"/>
              <a:t>Cohesion</a:t>
            </a:r>
            <a:r>
              <a:rPr lang="en-AU" dirty="0"/>
              <a:t> is also created throughout the eulogy by the references to ‘this old man’ (students could also identify and trace the cohesion and coherence created by lexical chains used throughout the eulogy to connect and reinforce the meaning of the text).</a:t>
            </a:r>
          </a:p>
        </p:txBody>
      </p:sp>
      <p:sp>
        <p:nvSpPr>
          <p:cNvPr id="4" name="Slide Number Placeholder 3"/>
          <p:cNvSpPr>
            <a:spLocks noGrp="1"/>
          </p:cNvSpPr>
          <p:nvPr>
            <p:ph type="sldNum" sz="quarter" idx="5"/>
          </p:nvPr>
        </p:nvSpPr>
        <p:spPr/>
        <p:txBody>
          <a:bodyPr/>
          <a:lstStyle/>
          <a:p>
            <a:fld id="{B07158C4-A119-4B78-9DE8-A50001BC31DC}" type="slidenum">
              <a:rPr lang="en-AU" smtClean="0"/>
              <a:pPr/>
              <a:t>36</a:t>
            </a:fld>
            <a:endParaRPr lang="en-AU"/>
          </a:p>
        </p:txBody>
      </p:sp>
    </p:spTree>
    <p:extLst>
      <p:ext uri="{BB962C8B-B14F-4D97-AF65-F5344CB8AC3E}">
        <p14:creationId xmlns:p14="http://schemas.microsoft.com/office/powerpoint/2010/main" val="130047884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t>Teacher note: </a:t>
            </a:r>
            <a:r>
              <a:rPr lang="en-AU" b="0" i="0" u="none" strike="noStrike" dirty="0">
                <a:solidFill>
                  <a:srgbClr val="000000"/>
                </a:solidFill>
                <a:effectLst/>
                <a:latin typeface="Public Sans" pitchFamily="2" charset="0"/>
              </a:rPr>
              <a:t>this slide is to be used in conjunction with/to support </a:t>
            </a:r>
            <a:r>
              <a:rPr lang="en-AU" b="1" i="0" u="none" strike="noStrike" dirty="0">
                <a:solidFill>
                  <a:srgbClr val="000000"/>
                </a:solidFill>
                <a:effectLst/>
                <a:latin typeface="Public Sans" pitchFamily="2" charset="0"/>
              </a:rPr>
              <a:t>Phase 3a, sequence 4. </a:t>
            </a:r>
            <a:endParaRPr lang="en-AU" b="1" dirty="0"/>
          </a:p>
          <a:p>
            <a:r>
              <a:rPr lang="en-AU" b="0" i="1" dirty="0"/>
              <a:t>Humour </a:t>
            </a:r>
            <a:r>
              <a:rPr lang="en-AU" dirty="0"/>
              <a:t>is used to </a:t>
            </a:r>
            <a:r>
              <a:rPr lang="en-AU" b="1" i="1" dirty="0"/>
              <a:t>contrast with the serious information </a:t>
            </a:r>
            <a:r>
              <a:rPr lang="en-AU" dirty="0"/>
              <a:t>about the serious reforms of the Whitlam government. </a:t>
            </a:r>
            <a:r>
              <a:rPr lang="en-AU" b="1" i="1" dirty="0"/>
              <a:t>The rapid listing </a:t>
            </a:r>
            <a:r>
              <a:rPr lang="en-AU" dirty="0"/>
              <a:t>creates a </a:t>
            </a:r>
            <a:r>
              <a:rPr lang="en-AU" b="1" i="1" dirty="0"/>
              <a:t>cumulative effect</a:t>
            </a:r>
            <a:r>
              <a:rPr lang="en-AU" dirty="0"/>
              <a:t>, emphasising the huge number of reforms that his government pushed through in just one term in office. Ending with a joke alluding to the Monty Python skit positions the audience to laugh along with him, </a:t>
            </a:r>
          </a:p>
        </p:txBody>
      </p:sp>
      <p:sp>
        <p:nvSpPr>
          <p:cNvPr id="4" name="Slide Number Placeholder 3"/>
          <p:cNvSpPr>
            <a:spLocks noGrp="1"/>
          </p:cNvSpPr>
          <p:nvPr>
            <p:ph type="sldNum" sz="quarter" idx="5"/>
          </p:nvPr>
        </p:nvSpPr>
        <p:spPr/>
        <p:txBody>
          <a:bodyPr/>
          <a:lstStyle/>
          <a:p>
            <a:fld id="{B07158C4-A119-4B78-9DE8-A50001BC31DC}" type="slidenum">
              <a:rPr lang="en-AU" smtClean="0"/>
              <a:pPr/>
              <a:t>37</a:t>
            </a:fld>
            <a:endParaRPr lang="en-AU"/>
          </a:p>
        </p:txBody>
      </p:sp>
    </p:spTree>
    <p:extLst>
      <p:ext uri="{BB962C8B-B14F-4D97-AF65-F5344CB8AC3E}">
        <p14:creationId xmlns:p14="http://schemas.microsoft.com/office/powerpoint/2010/main" val="202461860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50000"/>
              </a:lnSpc>
              <a:spcBef>
                <a:spcPts val="10000"/>
              </a:spcBef>
              <a:spcAft>
                <a:spcPts val="0"/>
              </a:spcAft>
              <a:buClrTx/>
              <a:buSzTx/>
              <a:buFontTx/>
              <a:buNone/>
              <a:tabLst/>
              <a:defRPr/>
            </a:pPr>
            <a:r>
              <a:rPr lang="en-AU" b="1" dirty="0"/>
              <a:t>Teacher note: </a:t>
            </a:r>
            <a:r>
              <a:rPr lang="en-AU" b="0" i="0" u="none" strike="noStrike" dirty="0">
                <a:solidFill>
                  <a:srgbClr val="000000"/>
                </a:solidFill>
                <a:effectLst/>
                <a:latin typeface="Public Sans" pitchFamily="2" charset="0"/>
              </a:rPr>
              <a:t>this slide is to be used in conjunction with/to support </a:t>
            </a:r>
            <a:r>
              <a:rPr lang="en-AU" b="1" i="0" u="none" strike="noStrike" dirty="0">
                <a:solidFill>
                  <a:srgbClr val="000000"/>
                </a:solidFill>
                <a:effectLst/>
                <a:latin typeface="Public Sans" pitchFamily="2" charset="0"/>
              </a:rPr>
              <a:t>Phase 3a, sequence 4. </a:t>
            </a:r>
            <a:endParaRPr lang="en-AU" b="1" dirty="0"/>
          </a:p>
          <a:p>
            <a:pPr>
              <a:lnSpc>
                <a:spcPct val="150000"/>
              </a:lnSpc>
              <a:spcBef>
                <a:spcPts val="10000"/>
              </a:spcBef>
            </a:pPr>
            <a:r>
              <a:rPr lang="en-AU" dirty="0"/>
              <a:t>here Pearson uses the </a:t>
            </a:r>
            <a:r>
              <a:rPr lang="en-AU" b="1" i="1" dirty="0"/>
              <a:t>‘rule of 3’ </a:t>
            </a:r>
            <a:r>
              <a:rPr lang="en-AU" dirty="0"/>
              <a:t>as a rhetorical device, including 3 rhetorical questions close to each other  to give coherence to his argument. Within the </a:t>
            </a:r>
            <a:r>
              <a:rPr lang="en-AU" b="1" i="1" dirty="0"/>
              <a:t>rhetorical questions </a:t>
            </a:r>
            <a:r>
              <a:rPr lang="en-AU" dirty="0"/>
              <a:t>we also see cumulative listing of 3 </a:t>
            </a:r>
            <a:r>
              <a:rPr lang="en-AU" b="1" i="1" dirty="0"/>
              <a:t>abstract nouns </a:t>
            </a:r>
            <a:r>
              <a:rPr lang="en-AU" dirty="0"/>
              <a:t>‘vitality, democracy, government’ and ‘talents, horizons and charter’.</a:t>
            </a:r>
          </a:p>
          <a:p>
            <a:pPr>
              <a:lnSpc>
                <a:spcPct val="150000"/>
              </a:lnSpc>
              <a:spcBef>
                <a:spcPts val="10000"/>
              </a:spcBef>
            </a:pPr>
            <a:r>
              <a:rPr lang="en-AU" dirty="0"/>
              <a:t>Teachers might also point out the use of </a:t>
            </a:r>
            <a:r>
              <a:rPr lang="en-AU" b="1" i="1" dirty="0"/>
              <a:t>anaphora</a:t>
            </a:r>
            <a:r>
              <a:rPr lang="en-AU" dirty="0"/>
              <a:t> here to emphasise his points.</a:t>
            </a:r>
          </a:p>
          <a:p>
            <a:pPr>
              <a:lnSpc>
                <a:spcPct val="150000"/>
              </a:lnSpc>
              <a:spcBef>
                <a:spcPts val="10000"/>
              </a:spcBef>
            </a:pPr>
            <a:endParaRPr lang="en-AU" dirty="0"/>
          </a:p>
          <a:p>
            <a:pPr>
              <a:lnSpc>
                <a:spcPct val="150000"/>
              </a:lnSpc>
              <a:spcBef>
                <a:spcPts val="10000"/>
              </a:spcBef>
            </a:pPr>
            <a:r>
              <a:rPr lang="en-AU" dirty="0"/>
              <a:t>More information to support student understanding of the rule of 3 can be found in  </a:t>
            </a:r>
            <a:r>
              <a:rPr lang="en-AU" b="1" dirty="0"/>
              <a:t>English Stage 4 resource booklet Speak the speech part 2. Phase 3, Resource 1. </a:t>
            </a:r>
            <a:r>
              <a:rPr lang="en-AU" b="0" dirty="0"/>
              <a:t>https://education.nsw.gov.au/teaching-and-learning/curriculum/english/english-curriculum-resources-k-12/english-7-10-resources/speak-the-speech-year-7-term-4  </a:t>
            </a:r>
            <a:r>
              <a:rPr lang="en-AU" b="1" dirty="0"/>
              <a:t>Nominalisation </a:t>
            </a:r>
            <a:r>
              <a:rPr lang="en-AU" b="0" dirty="0"/>
              <a:t>is also used throughout the Eulogy to lend gravitas and formality to the speech.</a:t>
            </a:r>
            <a:r>
              <a:rPr lang="en-AU" b="1" dirty="0"/>
              <a:t> </a:t>
            </a:r>
          </a:p>
          <a:p>
            <a:pPr>
              <a:lnSpc>
                <a:spcPct val="150000"/>
              </a:lnSpc>
              <a:spcBef>
                <a:spcPts val="10000"/>
              </a:spcBef>
            </a:pPr>
            <a:r>
              <a:rPr lang="en-AU" b="1" dirty="0"/>
              <a:t>Nominalisation is unpacked in </a:t>
            </a:r>
            <a:r>
              <a:rPr lang="en-AU" sz="1800" kern="1400" spc="-50" dirty="0">
                <a:solidFill>
                  <a:srgbClr val="002664"/>
                </a:solidFill>
                <a:effectLst/>
                <a:latin typeface="Arial" panose="020B0604020202020204" pitchFamily="34" charset="0"/>
                <a:ea typeface="Yu Gothic Light" panose="020B0300000000000000" pitchFamily="34" charset="-128"/>
                <a:cs typeface="Times New Roman" panose="02020603050405020304" pitchFamily="18" charset="0"/>
              </a:rPr>
              <a:t>English Stage 3 First year – Unit 3 https://education.nsw.gov.au/teaching-and-learning/curriculum/english/english-curriculum-resources-k-12/english-k-6-resources/english-s3-first-year-units  </a:t>
            </a:r>
            <a:r>
              <a:rPr lang="en-AU" sz="1800" dirty="0">
                <a:solidFill>
                  <a:srgbClr val="002664"/>
                </a:solidFill>
                <a:effectLst/>
                <a:latin typeface="Arial" panose="020B0604020202020204" pitchFamily="34" charset="0"/>
                <a:ea typeface="Calibri" panose="020F0502020204030204" pitchFamily="34" charset="0"/>
              </a:rPr>
              <a:t>Argument and authority – </a:t>
            </a:r>
            <a:r>
              <a:rPr lang="en-AU" sz="1800" i="1" dirty="0">
                <a:solidFill>
                  <a:srgbClr val="002664"/>
                </a:solidFill>
                <a:effectLst/>
                <a:latin typeface="Arial" panose="020B0604020202020204" pitchFamily="34" charset="0"/>
                <a:ea typeface="Calibri" panose="020F0502020204030204" pitchFamily="34" charset="0"/>
              </a:rPr>
              <a:t>One Small Island</a:t>
            </a:r>
            <a:r>
              <a:rPr lang="en-AU" sz="1800" b="0" i="1" dirty="0">
                <a:solidFill>
                  <a:srgbClr val="002664"/>
                </a:solidFill>
                <a:effectLst/>
                <a:latin typeface="Arial" panose="020B0604020202020204" pitchFamily="34" charset="0"/>
                <a:ea typeface="Calibri" panose="020F0502020204030204" pitchFamily="34" charset="0"/>
              </a:rPr>
              <a:t>. </a:t>
            </a:r>
            <a:r>
              <a:rPr lang="en-AU" b="1" dirty="0"/>
              <a:t>Lesson 7 – evaluating the use of modality in texts.</a:t>
            </a:r>
          </a:p>
        </p:txBody>
      </p:sp>
      <p:sp>
        <p:nvSpPr>
          <p:cNvPr id="4" name="Slide Number Placeholder 3"/>
          <p:cNvSpPr>
            <a:spLocks noGrp="1"/>
          </p:cNvSpPr>
          <p:nvPr>
            <p:ph type="sldNum" sz="quarter" idx="5"/>
          </p:nvPr>
        </p:nvSpPr>
        <p:spPr/>
        <p:txBody>
          <a:bodyPr/>
          <a:lstStyle/>
          <a:p>
            <a:fld id="{B07158C4-A119-4B78-9DE8-A50001BC31DC}" type="slidenum">
              <a:rPr lang="en-AU" smtClean="0"/>
              <a:pPr/>
              <a:t>38</a:t>
            </a:fld>
            <a:endParaRPr lang="en-AU"/>
          </a:p>
        </p:txBody>
      </p:sp>
    </p:spTree>
    <p:extLst>
      <p:ext uri="{BB962C8B-B14F-4D97-AF65-F5344CB8AC3E}">
        <p14:creationId xmlns:p14="http://schemas.microsoft.com/office/powerpoint/2010/main" val="178685913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t>Teacher note: </a:t>
            </a:r>
            <a:r>
              <a:rPr lang="en-AU" b="0" i="0" u="none" strike="noStrike" dirty="0">
                <a:solidFill>
                  <a:srgbClr val="000000"/>
                </a:solidFill>
                <a:effectLst/>
                <a:latin typeface="Public Sans" pitchFamily="2" charset="0"/>
              </a:rPr>
              <a:t>this slide is to be used in conjunction with/to support </a:t>
            </a:r>
            <a:r>
              <a:rPr lang="en-AU" b="1" i="0" u="none" strike="noStrike" dirty="0">
                <a:solidFill>
                  <a:srgbClr val="000000"/>
                </a:solidFill>
                <a:effectLst/>
                <a:latin typeface="Public Sans" pitchFamily="2" charset="0"/>
              </a:rPr>
              <a:t>Phase 3a, sequence 4. </a:t>
            </a:r>
            <a:endParaRPr lang="en-AU" b="1" dirty="0"/>
          </a:p>
          <a:p>
            <a:endParaRPr lang="en-AU" dirty="0"/>
          </a:p>
          <a:p>
            <a:r>
              <a:rPr lang="en-AU" dirty="0"/>
              <a:t>Clauses, or sentences can be used to create balance, rhythm, and emphasis.  The term ‘elder’ is a term of great affection and respect given to recognise the wisdom of older people who hold the knowledge and wisdom of Aboriginal and/or Torres Strait Islander communities and are tasked with passing this down the generations. These sentences explicitly connect the values of Whitlam, that is, his love and dedication to his country and to the Australian people, with the cultural values of the ‘original Australians’</a:t>
            </a:r>
          </a:p>
        </p:txBody>
      </p:sp>
      <p:sp>
        <p:nvSpPr>
          <p:cNvPr id="4" name="Slide Number Placeholder 3"/>
          <p:cNvSpPr>
            <a:spLocks noGrp="1"/>
          </p:cNvSpPr>
          <p:nvPr>
            <p:ph type="sldNum" sz="quarter" idx="5"/>
          </p:nvPr>
        </p:nvSpPr>
        <p:spPr/>
        <p:txBody>
          <a:bodyPr/>
          <a:lstStyle/>
          <a:p>
            <a:fld id="{B07158C4-A119-4B78-9DE8-A50001BC31DC}" type="slidenum">
              <a:rPr lang="en-AU" smtClean="0"/>
              <a:pPr/>
              <a:t>39</a:t>
            </a:fld>
            <a:endParaRPr lang="en-AU"/>
          </a:p>
        </p:txBody>
      </p:sp>
    </p:spTree>
    <p:extLst>
      <p:ext uri="{BB962C8B-B14F-4D97-AF65-F5344CB8AC3E}">
        <p14:creationId xmlns:p14="http://schemas.microsoft.com/office/powerpoint/2010/main" val="16868585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i="0" u="none" strike="noStrike" dirty="0">
                <a:solidFill>
                  <a:srgbClr val="000000"/>
                </a:solidFill>
                <a:effectLst/>
                <a:latin typeface="Public Sans" pitchFamily="2" charset="0"/>
              </a:rPr>
              <a:t>Teacher note: </a:t>
            </a:r>
            <a:r>
              <a:rPr lang="en-AU" dirty="0">
                <a:latin typeface="Arial"/>
                <a:cs typeface="Arial"/>
              </a:rPr>
              <a:t>Pearson N (5 November 2014) </a:t>
            </a:r>
            <a:r>
              <a:rPr lang="en-AU" u="sng" dirty="0">
                <a:latin typeface="Arial"/>
                <a:cs typeface="Arial"/>
                <a:hlinkClick r:id="rId3"/>
              </a:rPr>
              <a:t>‘Noel Pearson's Eulogy for Gough Whitlam in full’</a:t>
            </a:r>
            <a:r>
              <a:rPr lang="en-AU" dirty="0">
                <a:latin typeface="Arial"/>
                <a:cs typeface="Arial"/>
              </a:rPr>
              <a:t>, </a:t>
            </a:r>
            <a:r>
              <a:rPr lang="en-AU" i="1" dirty="0">
                <a:latin typeface="Arial"/>
                <a:cs typeface="Arial"/>
              </a:rPr>
              <a:t>The Sydney Morning Herald, </a:t>
            </a:r>
            <a:r>
              <a:rPr lang="en-AU" dirty="0">
                <a:latin typeface="Arial"/>
                <a:cs typeface="Arial"/>
              </a:rPr>
              <a:t>accessed 29 July 2025 – </a:t>
            </a:r>
            <a:r>
              <a:rPr lang="en-AU" dirty="0">
                <a:hlinkClick r:id="rId3"/>
              </a:rPr>
              <a:t>https://www.smh.com.au/opinion/noel-pearsons-eulogy-for-gough-whitlam-in-full-20141105-11haeu.html</a:t>
            </a:r>
            <a:r>
              <a:rPr lang="en-AU" dirty="0">
                <a:latin typeface="Arial"/>
                <a:cs typeface="Arial"/>
              </a:rPr>
              <a:t> </a:t>
            </a:r>
          </a:p>
          <a:p>
            <a:endParaRPr lang="en-AU" dirty="0"/>
          </a:p>
          <a:p>
            <a:endParaRPr lang="en-US"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4</a:t>
            </a:fld>
            <a:endParaRPr lang="en-AU"/>
          </a:p>
        </p:txBody>
      </p:sp>
    </p:spTree>
    <p:extLst>
      <p:ext uri="{BB962C8B-B14F-4D97-AF65-F5344CB8AC3E}">
        <p14:creationId xmlns:p14="http://schemas.microsoft.com/office/powerpoint/2010/main" val="38839396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t>Teacher note: </a:t>
            </a:r>
            <a:r>
              <a:rPr lang="en-AU" b="0" i="0" u="none" strike="noStrike" dirty="0">
                <a:solidFill>
                  <a:srgbClr val="000000"/>
                </a:solidFill>
                <a:effectLst/>
                <a:latin typeface="Public Sans" pitchFamily="2" charset="0"/>
              </a:rPr>
              <a:t>this slide is to be used in conjunction with/to support </a:t>
            </a:r>
            <a:r>
              <a:rPr lang="en-AU" b="1" i="0" u="none" strike="noStrike" dirty="0">
                <a:solidFill>
                  <a:srgbClr val="000000"/>
                </a:solidFill>
                <a:effectLst/>
                <a:latin typeface="Public Sans" pitchFamily="2" charset="0"/>
              </a:rPr>
              <a:t>Phase 3a, sequence 4. </a:t>
            </a:r>
            <a:r>
              <a:rPr lang="en-AU" b="0" i="0" u="none" strike="noStrike" dirty="0">
                <a:solidFill>
                  <a:srgbClr val="000000"/>
                </a:solidFill>
                <a:effectLst/>
                <a:latin typeface="Public Sans" pitchFamily="2" charset="0"/>
              </a:rPr>
              <a:t>T</a:t>
            </a:r>
            <a:r>
              <a:rPr lang="en-AU" b="0" dirty="0"/>
              <a:t>his slide has been used to identify the explicit teaching learning strategy of using effective questioning and should be deleted or hidden when using in a classroom setting. If students cannot adequately respond to this type of question, they should be provided with either whole class instruction in another delivery mode or example, or if only some students are lacking confidence, they could be assisted individually when the class move on to the next stage of learning.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b="0" dirty="0"/>
          </a:p>
          <a:p>
            <a:pPr marL="0" marR="0" lvl="0" indent="0" algn="l" defTabSz="1219170" rtl="0" eaLnBrk="1" fontAlgn="auto" latinLnBrk="0" hangingPunct="1">
              <a:lnSpc>
                <a:spcPct val="100000"/>
              </a:lnSpc>
              <a:spcBef>
                <a:spcPts val="0"/>
              </a:spcBef>
              <a:spcAft>
                <a:spcPts val="0"/>
              </a:spcAft>
              <a:buClrTx/>
              <a:buSzTx/>
              <a:buFontTx/>
              <a:buNone/>
              <a:tabLst/>
              <a:defRPr/>
            </a:pPr>
            <a:r>
              <a:rPr lang="en-AU" dirty="0">
                <a:solidFill>
                  <a:srgbClr val="333333"/>
                </a:solidFill>
                <a:effectLst/>
              </a:rPr>
              <a:t>Teachers analyse the information they collect to make evidence-based instructional decisions. This includes when to move between modelled, guided and independent practice.</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dirty="0">
              <a:solidFill>
                <a:srgbClr val="333333"/>
              </a:solidFill>
              <a:effectLst/>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en-AU" dirty="0">
                <a:solidFill>
                  <a:srgbClr val="333333"/>
                </a:solidFill>
                <a:effectLst/>
              </a:rPr>
              <a:t>Checking understanding requires teachers to collect the responses of all students (William 2014).</a:t>
            </a:r>
          </a:p>
          <a:p>
            <a:endParaRPr lang="en-AU" dirty="0"/>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40</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219334433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Teacher note: </a:t>
            </a:r>
            <a:r>
              <a:rPr lang="en-AU" b="0" i="0" u="none" strike="noStrike" dirty="0">
                <a:solidFill>
                  <a:srgbClr val="000000"/>
                </a:solidFill>
                <a:effectLst/>
                <a:latin typeface="Public Sans" pitchFamily="2" charset="0"/>
              </a:rPr>
              <a:t>this slide is to be used in conjunction with/to support </a:t>
            </a:r>
            <a:r>
              <a:rPr lang="en-AU" b="1" i="0" u="none" strike="noStrike" dirty="0">
                <a:solidFill>
                  <a:srgbClr val="000000"/>
                </a:solidFill>
                <a:effectLst/>
                <a:latin typeface="Public Sans" pitchFamily="2" charset="0"/>
              </a:rPr>
              <a:t>Phase 3a, sequence 4. </a:t>
            </a:r>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41</a:t>
            </a:fld>
            <a:endParaRPr lang="en-AU"/>
          </a:p>
        </p:txBody>
      </p:sp>
    </p:spTree>
    <p:extLst>
      <p:ext uri="{BB962C8B-B14F-4D97-AF65-F5344CB8AC3E}">
        <p14:creationId xmlns:p14="http://schemas.microsoft.com/office/powerpoint/2010/main" val="161859740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42</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410880330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B07158C4-A119-4B78-9DE8-A50001BC31DC}"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44</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18105351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AU" sz="1600" b="1"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Teacher note: </a:t>
            </a:r>
            <a:r>
              <a:rPr kumimoji="0" lang="en-AU" sz="16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it is important to follow </a:t>
            </a:r>
            <a:r>
              <a:rPr lang="en-AU" u="none" noProof="0" dirty="0">
                <a:solidFill>
                  <a:schemeClr val="tx1"/>
                </a:solidFill>
              </a:rPr>
              <a:t>Aboriginal and Torres Strait Islander principles and protocols </a:t>
            </a:r>
            <a:r>
              <a:rPr kumimoji="0" lang="en-AU" sz="16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when teaching texts by Aboriginal and/or Torres Strait Islander authors</a:t>
            </a:r>
          </a:p>
          <a:p>
            <a:endParaRPr kumimoji="0" lang="en-AU" sz="20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endParaRPr>
          </a:p>
          <a:p>
            <a:r>
              <a:rPr lang="en-AU" b="1" dirty="0">
                <a:solidFill>
                  <a:schemeClr val="tx1"/>
                </a:solidFill>
              </a:rPr>
              <a:t>Aboriginal and Torres Strait Islander principles and protocols: </a:t>
            </a:r>
            <a:r>
              <a:rPr lang="en-AU" dirty="0">
                <a:solidFill>
                  <a:schemeClr val="tx1"/>
                </a:solidFill>
              </a:rPr>
              <a:t>https://educationstandards.nsw.edu.au/wps/portal/nesa/k-10/diversity-in-learning/aboriginal-education/aboriginal-and-torres-strait-islander-principles-and-protocols</a:t>
            </a:r>
          </a:p>
          <a:p>
            <a:endParaRPr lang="en-AU" dirty="0">
              <a:solidFill>
                <a:srgbClr val="0563C1"/>
              </a:solidFill>
              <a:latin typeface="Public Sans"/>
            </a:endParaRPr>
          </a:p>
          <a:p>
            <a:endParaRPr lang="en-US"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5</a:t>
            </a:fld>
            <a:endParaRPr lang="en-AU"/>
          </a:p>
        </p:txBody>
      </p:sp>
    </p:spTree>
    <p:extLst>
      <p:ext uri="{BB962C8B-B14F-4D97-AF65-F5344CB8AC3E}">
        <p14:creationId xmlns:p14="http://schemas.microsoft.com/office/powerpoint/2010/main" val="2951402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600" b="1" u="none" dirty="0">
                <a:solidFill>
                  <a:schemeClr val="tx1"/>
                </a:solidFill>
                <a:effectLst/>
                <a:latin typeface="Arial" panose="020B0604020202020204" pitchFamily="34" charset="0"/>
                <a:ea typeface="Calibri" panose="020F0502020204030204" pitchFamily="34" charset="0"/>
              </a:rPr>
              <a:t>Teacher note: </a:t>
            </a:r>
            <a:r>
              <a:rPr lang="en-AU" sz="1600" b="0" u="none" dirty="0">
                <a:solidFill>
                  <a:schemeClr val="tx1"/>
                </a:solidFill>
                <a:effectLst/>
                <a:latin typeface="Arial" panose="020B0604020202020204" pitchFamily="34" charset="0"/>
                <a:ea typeface="Calibri" panose="020F0502020204030204" pitchFamily="34" charset="0"/>
              </a:rPr>
              <a:t>c</a:t>
            </a:r>
            <a:r>
              <a:rPr lang="en-AU" sz="1600" u="none" dirty="0">
                <a:solidFill>
                  <a:schemeClr val="tx1"/>
                </a:solidFill>
                <a:effectLst/>
                <a:latin typeface="Arial" panose="020B0604020202020204" pitchFamily="34" charset="0"/>
                <a:ea typeface="Calibri" panose="020F0502020204030204" pitchFamily="34" charset="0"/>
              </a:rPr>
              <a:t>onnection with community and Elders would help with the learning and understanding of this text. This could happen through connection with local NSW Aboriginal Education and Consultative Group (AECG) NSW AECG Inc. and/or Aboriginal communities</a:t>
            </a:r>
          </a:p>
          <a:p>
            <a:endParaRPr lang="en-AU" sz="1600" u="none" dirty="0">
              <a:solidFill>
                <a:schemeClr val="tx1"/>
              </a:solidFill>
              <a:effectLst/>
              <a:latin typeface="Arial" panose="020B0604020202020204" pitchFamily="34" charset="0"/>
              <a:ea typeface="Calibri" panose="020F0502020204030204" pitchFamily="34" charset="0"/>
              <a:hlinkClick r:id="rId3">
                <a:extLst>
                  <a:ext uri="{A12FA001-AC4F-418D-AE19-62706E023703}">
                    <ahyp:hlinkClr xmlns:ahyp="http://schemas.microsoft.com/office/drawing/2018/hyperlinkcolor" val="tx"/>
                  </a:ext>
                </a:extLst>
              </a:hlinkClick>
            </a:endParaRPr>
          </a:p>
          <a:p>
            <a:r>
              <a:rPr lang="en-AU" sz="1600" b="0" i="0" u="none" kern="1200" dirty="0">
                <a:solidFill>
                  <a:schemeClr val="tx1"/>
                </a:solidFill>
                <a:effectLst/>
                <a:latin typeface="Public Sans" pitchFamily="2" charset="0"/>
                <a:ea typeface="+mn-ea"/>
                <a:cs typeface="+mn-cs"/>
              </a:rPr>
              <a:t>The NSW Aboriginal Education Consultative Group Inc. is a non for profit (sic) Aboriginal organisation that provides advice on all matters relevant to education and training with the mandate that this advice represents the Aboriginal community viewpoint.</a:t>
            </a:r>
          </a:p>
          <a:p>
            <a:r>
              <a:rPr lang="en-AU" sz="1600" b="0" i="0" u="none" kern="1200" dirty="0">
                <a:solidFill>
                  <a:schemeClr val="tx1"/>
                </a:solidFill>
                <a:effectLst/>
                <a:latin typeface="Public Sans" pitchFamily="2" charset="0"/>
                <a:ea typeface="+mn-ea"/>
                <a:cs typeface="+mn-cs"/>
              </a:rPr>
              <a:t>The NSW AECG Inc. promotes respect, empowerment and self-determination and believes the process of collaborative consultation is integral to equal partnership and is fundamental to the achievement of equality.</a:t>
            </a:r>
          </a:p>
          <a:p>
            <a:endParaRPr lang="en-AU" u="none" dirty="0">
              <a:solidFill>
                <a:schemeClr val="tx1"/>
              </a:solidFill>
              <a:hlinkClick r:id="rId3">
                <a:extLst>
                  <a:ext uri="{A12FA001-AC4F-418D-AE19-62706E023703}">
                    <ahyp:hlinkClr xmlns:ahyp="http://schemas.microsoft.com/office/drawing/2018/hyperlinkcolor" val="tx"/>
                  </a:ext>
                </a:extLst>
              </a:hlinkClick>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en-AU" sz="1600" u="none" kern="1200" dirty="0">
                <a:solidFill>
                  <a:schemeClr val="tx1"/>
                </a:solidFill>
                <a:effectLst/>
                <a:latin typeface="Public Sans" pitchFamily="2" charset="0"/>
                <a:ea typeface="+mn-ea"/>
                <a:cs typeface="+mn-cs"/>
              </a:rPr>
              <a:t>Further guidance on how to engage with  your local Aboriginal community can be found in the Universal Resources Hub. </a:t>
            </a:r>
            <a:endParaRPr lang="en-AU" u="none" dirty="0">
              <a:solidFill>
                <a:schemeClr val="tx1"/>
              </a:solidFill>
              <a:effectLst/>
            </a:endParaRP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u="none" dirty="0">
              <a:solidFill>
                <a:schemeClr val="tx1"/>
              </a:solidFill>
              <a:effectLst/>
              <a:hlinkClick r:id="rId3">
                <a:extLst>
                  <a:ext uri="{A12FA001-AC4F-418D-AE19-62706E023703}">
                    <ahyp:hlinkClr xmlns:ahyp="http://schemas.microsoft.com/office/drawing/2018/hyperlinkcolor" val="tx"/>
                  </a:ext>
                </a:extLst>
              </a:hlinkClick>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en-AU" sz="1600" b="1" u="none" dirty="0">
                <a:solidFill>
                  <a:schemeClr val="tx1"/>
                </a:solidFill>
                <a:effectLst/>
                <a:latin typeface="Arial" panose="020B0604020202020204" pitchFamily="34" charset="0"/>
                <a:ea typeface="Calibri" panose="020F0502020204030204" pitchFamily="34" charset="0"/>
              </a:rPr>
              <a:t>NSW Aboriginal Education and Consultative Group: </a:t>
            </a:r>
            <a:r>
              <a:rPr lang="en-AU" sz="1600" u="none" dirty="0">
                <a:solidFill>
                  <a:schemeClr val="tx1"/>
                </a:solidFill>
                <a:effectLst/>
                <a:latin typeface="Arial" panose="020B0604020202020204" pitchFamily="34" charset="0"/>
                <a:ea typeface="Calibri" panose="020F0502020204030204" pitchFamily="34" charset="0"/>
              </a:rPr>
              <a:t>https://www.aecg.nsw.edu.au/</a:t>
            </a:r>
          </a:p>
          <a:p>
            <a:pPr marL="0" marR="0" lvl="0" indent="0" algn="l" defTabSz="1219170" rtl="0" eaLnBrk="1" fontAlgn="auto" latinLnBrk="0" hangingPunct="1">
              <a:lnSpc>
                <a:spcPct val="100000"/>
              </a:lnSpc>
              <a:spcBef>
                <a:spcPts val="0"/>
              </a:spcBef>
              <a:spcAft>
                <a:spcPts val="0"/>
              </a:spcAft>
              <a:buClrTx/>
              <a:buSzTx/>
              <a:buFontTx/>
              <a:buNone/>
              <a:tabLst/>
              <a:defRPr/>
            </a:pPr>
            <a:r>
              <a:rPr lang="en-AU" sz="1600" b="1" u="none" dirty="0">
                <a:solidFill>
                  <a:schemeClr val="tx1"/>
                </a:solidFill>
                <a:effectLst/>
                <a:latin typeface="Arial" panose="020B0604020202020204" pitchFamily="34" charset="0"/>
                <a:ea typeface="Calibri" panose="020F0502020204030204" pitchFamily="34" charset="0"/>
              </a:rPr>
              <a:t>Universal Resources Hub: </a:t>
            </a:r>
            <a:r>
              <a:rPr lang="en-AU" sz="1600" u="none" dirty="0">
                <a:solidFill>
                  <a:schemeClr val="tx1"/>
                </a:solidFill>
                <a:effectLst/>
                <a:latin typeface="Arial" panose="020B0604020202020204" pitchFamily="34" charset="0"/>
                <a:ea typeface="Calibri" panose="020F0502020204030204" pitchFamily="34" charset="0"/>
              </a:rPr>
              <a:t>https://resources.education.nsw.gov.au/home</a:t>
            </a:r>
          </a:p>
          <a:p>
            <a:endParaRPr lang="en-AU" dirty="0">
              <a:solidFill>
                <a:srgbClr val="0563C1"/>
              </a:solidFill>
              <a:hlinkClick r:id="rId3">
                <a:extLst>
                  <a:ext uri="{A12FA001-AC4F-418D-AE19-62706E023703}">
                    <ahyp:hlinkClr xmlns:ahyp="http://schemas.microsoft.com/office/drawing/2018/hyperlinkcolor" val="tx"/>
                  </a:ext>
                </a:extLst>
              </a:hlinkClick>
            </a:endParaRPr>
          </a:p>
          <a:p>
            <a:endParaRPr lang="en-AU" dirty="0"/>
          </a:p>
          <a:p>
            <a:endParaRPr lang="en-US"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6</a:t>
            </a:fld>
            <a:endParaRPr lang="en-AU"/>
          </a:p>
        </p:txBody>
      </p:sp>
    </p:spTree>
    <p:extLst>
      <p:ext uri="{BB962C8B-B14F-4D97-AF65-F5344CB8AC3E}">
        <p14:creationId xmlns:p14="http://schemas.microsoft.com/office/powerpoint/2010/main" val="13923307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Teacher note: </a:t>
            </a:r>
            <a:r>
              <a:rPr lang="en-AU" b="0" dirty="0"/>
              <a:t>for more detailed information and support, see ‘Promoting culturally inclusive and response classrooms’ in How to use the English 11–12 core texts , in Planning, programming and assessing English 11–12.</a:t>
            </a:r>
          </a:p>
          <a:p>
            <a:endParaRPr lang="en-AU" b="0" dirty="0"/>
          </a:p>
          <a:p>
            <a:r>
              <a:rPr lang="en-AU" b="1" dirty="0"/>
              <a:t>How to use the English 11–12 core texts</a:t>
            </a:r>
            <a:r>
              <a:rPr lang="en-AU" b="0" dirty="0"/>
              <a:t>: https://education.nsw.gov.au/teaching-and-learning/curriculum/english/planning-programming-and-assessing-english-11-12/how-to-use-english-11-12-core-texts</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b="0" dirty="0"/>
          </a:p>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t>Planning, programming and assessing English 11–12</a:t>
            </a:r>
            <a:r>
              <a:rPr lang="en-AU" b="0" dirty="0"/>
              <a:t>: https://education.nsw.gov.au/teaching-and-learning/curriculum/english/planning-programming-and-assessing-english-11-12</a:t>
            </a:r>
          </a:p>
          <a:p>
            <a:endParaRPr lang="en-AU" b="0" dirty="0"/>
          </a:p>
          <a:p>
            <a:endParaRPr lang="en-AU" b="0" dirty="0"/>
          </a:p>
          <a:p>
            <a:endParaRPr lang="en-AU" dirty="0"/>
          </a:p>
          <a:p>
            <a:endParaRPr lang="en-US"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7</a:t>
            </a:fld>
            <a:endParaRPr lang="en-AU"/>
          </a:p>
        </p:txBody>
      </p:sp>
    </p:spTree>
    <p:extLst>
      <p:ext uri="{BB962C8B-B14F-4D97-AF65-F5344CB8AC3E}">
        <p14:creationId xmlns:p14="http://schemas.microsoft.com/office/powerpoint/2010/main" val="42605903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6C149-46A3-9B57-1776-61D874E922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A1B921-94D5-87E8-DC67-3040F50A0B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1B48AD-9BEE-9627-2E6B-81D1787C5C96}"/>
              </a:ext>
            </a:extLst>
          </p:cNvPr>
          <p:cNvSpPr>
            <a:spLocks noGrp="1"/>
          </p:cNvSpPr>
          <p:nvPr>
            <p:ph type="body" idx="1"/>
          </p:nvPr>
        </p:nvSpPr>
        <p:spPr/>
        <p:txBody>
          <a:bodyPr/>
          <a:lstStyle/>
          <a:p>
            <a:r>
              <a:rPr lang="en-AU" sz="1600" b="1" dirty="0">
                <a:latin typeface="+mn-lt"/>
                <a:cs typeface="Arial"/>
              </a:rPr>
              <a:t>Teacher note</a:t>
            </a:r>
            <a:r>
              <a:rPr lang="en-AU" sz="1600" dirty="0">
                <a:latin typeface="+mn-lt"/>
                <a:cs typeface="Arial"/>
              </a:rPr>
              <a:t>: this slide has been used to identify the explicit teaching strategies</a:t>
            </a:r>
            <a:r>
              <a:rPr lang="en-AU" sz="1600" dirty="0">
                <a:solidFill>
                  <a:schemeClr val="tx1"/>
                </a:solidFill>
                <a:latin typeface="+mn-lt"/>
              </a:rPr>
              <a:t> sharing learning intentions and sharing success criteria.</a:t>
            </a:r>
            <a:r>
              <a:rPr lang="en-AU" dirty="0">
                <a:latin typeface="+mn-lt"/>
              </a:rPr>
              <a:t> </a:t>
            </a:r>
            <a:r>
              <a:rPr lang="en-AU" sz="1600" dirty="0">
                <a:solidFill>
                  <a:schemeClr val="tx1"/>
                </a:solidFill>
                <a:latin typeface="+mn-lt"/>
              </a:rPr>
              <a:t>This slide</a:t>
            </a:r>
            <a:r>
              <a:rPr lang="en-AU" sz="1600" dirty="0">
                <a:solidFill>
                  <a:srgbClr val="000000"/>
                </a:solidFill>
                <a:latin typeface="+mn-lt"/>
                <a:cs typeface="Arial"/>
              </a:rPr>
              <a:t> </a:t>
            </a:r>
            <a:r>
              <a:rPr lang="en-AU" dirty="0">
                <a:solidFill>
                  <a:srgbClr val="000000"/>
                </a:solidFill>
                <a:latin typeface="+mn-lt"/>
                <a:cs typeface="Arial"/>
              </a:rPr>
              <a:t>could</a:t>
            </a:r>
            <a:r>
              <a:rPr lang="en-AU" dirty="0">
                <a:latin typeface="+mn-lt"/>
                <a:cs typeface="Arial"/>
              </a:rPr>
              <a:t> </a:t>
            </a:r>
            <a:r>
              <a:rPr lang="en-AU" sz="1600" dirty="0">
                <a:latin typeface="+mn-lt"/>
                <a:cs typeface="Arial"/>
              </a:rPr>
              <a:t>be deleted or hidden when </a:t>
            </a:r>
            <a:r>
              <a:rPr lang="en-AU" dirty="0">
                <a:latin typeface="+mn-lt"/>
                <a:cs typeface="Arial"/>
              </a:rPr>
              <a:t>using this content in</a:t>
            </a:r>
            <a:r>
              <a:rPr lang="en-AU" sz="1600" dirty="0">
                <a:latin typeface="+mn-lt"/>
                <a:cs typeface="Arial"/>
              </a:rPr>
              <a:t> a classroom setting.</a:t>
            </a:r>
            <a:r>
              <a:rPr lang="en-AU" dirty="0">
                <a:latin typeface="+mn-lt"/>
                <a:cs typeface="Arial"/>
              </a:rPr>
              <a:t> Alternatively, the teacher could discuss the educational benefit of the process of sharing learning intentions and success criteria and discussing the significance of this learning process. </a:t>
            </a:r>
            <a:r>
              <a:rPr lang="en-AU" sz="1600" dirty="0">
                <a:latin typeface="+mn-lt"/>
                <a:cs typeface="Arial"/>
              </a:rPr>
              <a:t> </a:t>
            </a:r>
            <a:endParaRPr lang="en-US" sz="1600" dirty="0">
              <a:latin typeface="+mn-lt"/>
              <a:cs typeface="Arial"/>
            </a:endParaRPr>
          </a:p>
          <a:p>
            <a:endParaRPr lang="en-AU" sz="1600" dirty="0">
              <a:latin typeface="+mn-lt"/>
              <a:cs typeface="Arial"/>
            </a:endParaRPr>
          </a:p>
          <a:p>
            <a:pPr marL="285750" indent="-285750">
              <a:buFont typeface="Arial"/>
              <a:buChar char="•"/>
            </a:pPr>
            <a:r>
              <a:rPr lang="en-AU" sz="1600" dirty="0">
                <a:solidFill>
                  <a:schemeClr val="tx1"/>
                </a:solidFill>
                <a:latin typeface="+mn-lt"/>
                <a:cs typeface="Arial"/>
              </a:rPr>
              <a:t>Sharing learning intentions allows a teacher to effectively communicate the learning goal with students. They allow students to connect new learning to existing knowledge, skills and understanding. </a:t>
            </a:r>
          </a:p>
          <a:p>
            <a:pPr marL="285750" indent="-285750">
              <a:buFont typeface="Arial"/>
              <a:buChar char="•"/>
            </a:pPr>
            <a:r>
              <a:rPr lang="en-AU" sz="1600" dirty="0">
                <a:solidFill>
                  <a:schemeClr val="tx1"/>
                </a:solidFill>
                <a:latin typeface="+mn-lt"/>
                <a:cs typeface="Arial"/>
              </a:rPr>
              <a:t>When learning intentions are used with success criteria, students have a clear idea of the learning goal and how to get there (AERO 2024). </a:t>
            </a:r>
          </a:p>
          <a:p>
            <a:pPr marL="285750" indent="-285750">
              <a:buFont typeface="Arial"/>
              <a:buChar char="•"/>
            </a:pPr>
            <a:r>
              <a:rPr lang="en-AU" sz="1600" dirty="0">
                <a:solidFill>
                  <a:schemeClr val="tx1"/>
                </a:solidFill>
                <a:latin typeface="+mn-lt"/>
                <a:cs typeface="Arial"/>
              </a:rPr>
              <a:t>The success criteria</a:t>
            </a:r>
            <a:r>
              <a:rPr lang="en-AU" sz="1600" b="1" dirty="0">
                <a:solidFill>
                  <a:schemeClr val="tx1"/>
                </a:solidFill>
                <a:latin typeface="+mn-lt"/>
                <a:cs typeface="Arial"/>
              </a:rPr>
              <a:t> </a:t>
            </a:r>
            <a:r>
              <a:rPr lang="en-AU" sz="1600" dirty="0">
                <a:solidFill>
                  <a:schemeClr val="tx1"/>
                </a:solidFill>
                <a:latin typeface="+mn-lt"/>
                <a:cs typeface="Arial"/>
              </a:rPr>
              <a:t>break the learning intention into smaller and more manageable actions. They show students what they must do, say, make, create or perform to demonstrate their learning (Griffin 2018).</a:t>
            </a:r>
          </a:p>
          <a:p>
            <a:pPr marL="285750" indent="-285750">
              <a:buFont typeface="Arial"/>
              <a:buChar char="•"/>
              <a:defRPr/>
            </a:pPr>
            <a:r>
              <a:rPr lang="en-AU" sz="1600" i="0" dirty="0">
                <a:solidFill>
                  <a:schemeClr val="tx1"/>
                </a:solidFill>
                <a:effectLst/>
                <a:latin typeface="+mn-lt"/>
                <a:cs typeface="Arial"/>
              </a:rPr>
              <a:t>Success criteria</a:t>
            </a:r>
            <a:r>
              <a:rPr lang="en-AU" sz="1600" i="0" dirty="0">
                <a:solidFill>
                  <a:schemeClr val="tx1"/>
                </a:solidFill>
                <a:effectLst/>
                <a:latin typeface="+mn-lt"/>
              </a:rPr>
              <a:t> are communicated to students in ways they understand. Teachers use their expertise to guide student thinking and often model and use exemplars to show students what success 'looks like’ </a:t>
            </a:r>
            <a:r>
              <a:rPr lang="en-AU" sz="1600" dirty="0">
                <a:solidFill>
                  <a:schemeClr val="tx1"/>
                </a:solidFill>
                <a:latin typeface="+mn-lt"/>
                <a:cs typeface="Arial"/>
              </a:rPr>
              <a:t>(DoE 2025).</a:t>
            </a:r>
            <a:r>
              <a:rPr lang="en-AU" sz="1600" i="0" dirty="0">
                <a:solidFill>
                  <a:schemeClr val="tx1"/>
                </a:solidFill>
                <a:effectLst/>
                <a:latin typeface="+mn-lt"/>
              </a:rPr>
              <a:t> </a:t>
            </a:r>
            <a:endParaRPr lang="en-AU" sz="1600" i="0" dirty="0">
              <a:solidFill>
                <a:schemeClr val="tx1"/>
              </a:solidFill>
              <a:effectLst/>
              <a:latin typeface="+mn-lt"/>
              <a:cs typeface="Arial"/>
            </a:endParaRPr>
          </a:p>
          <a:p>
            <a:pPr marL="285750" marR="0" lvl="0" indent="-285750" algn="l" defTabSz="1219170" rtl="0" eaLnBrk="1" fontAlgn="auto" latinLnBrk="0" hangingPunct="1">
              <a:lnSpc>
                <a:spcPct val="100000"/>
              </a:lnSpc>
              <a:spcBef>
                <a:spcPts val="0"/>
              </a:spcBef>
              <a:spcAft>
                <a:spcPts val="0"/>
              </a:spcAft>
              <a:buClrTx/>
              <a:buSzTx/>
              <a:buFont typeface="Arial"/>
              <a:buChar char="•"/>
              <a:tabLst/>
              <a:defRPr/>
            </a:pPr>
            <a:r>
              <a:rPr lang="en-AU" sz="1600" dirty="0">
                <a:solidFill>
                  <a:schemeClr val="tx1"/>
                </a:solidFill>
                <a:latin typeface="+mn-lt"/>
                <a:cs typeface="Arial"/>
              </a:rPr>
              <a:t>The sample learning intentions and success criteria (LISC) on the following slide are aligned to the syllabus. </a:t>
            </a:r>
            <a:endParaRPr lang="en-AU" sz="1600" dirty="0">
              <a:solidFill>
                <a:schemeClr val="tx1"/>
              </a:solidFill>
              <a:latin typeface="+mn-lt"/>
            </a:endParaRPr>
          </a:p>
          <a:p>
            <a:pPr marL="285750" marR="0" lvl="0" indent="-285750" algn="l" defTabSz="1219170">
              <a:lnSpc>
                <a:spcPct val="100000"/>
              </a:lnSpc>
              <a:spcBef>
                <a:spcPts val="0"/>
              </a:spcBef>
              <a:spcAft>
                <a:spcPts val="0"/>
              </a:spcAft>
              <a:buClrTx/>
              <a:buSzTx/>
              <a:buFont typeface="Arial"/>
              <a:buChar char="•"/>
              <a:tabLst/>
              <a:defRPr/>
            </a:pPr>
            <a:r>
              <a:rPr lang="en-AU" sz="1600" dirty="0">
                <a:solidFill>
                  <a:schemeClr val="tx1"/>
                </a:solidFill>
                <a:latin typeface="+mn-lt"/>
              </a:rPr>
              <a:t>When designing LISC for students working above or below stage level, or towards Life Skills outcomes, draw on the </a:t>
            </a:r>
            <a:r>
              <a:rPr lang="en-AU" dirty="0">
                <a:latin typeface="+mn-lt"/>
              </a:rPr>
              <a:t>collaborative</a:t>
            </a:r>
            <a:r>
              <a:rPr lang="en-AU" sz="1600" dirty="0">
                <a:solidFill>
                  <a:schemeClr val="tx1"/>
                </a:solidFill>
                <a:latin typeface="+mn-lt"/>
              </a:rPr>
              <a:t> curriculum planning</a:t>
            </a:r>
            <a:r>
              <a:rPr lang="en-AU" sz="1600" i="0" u="none" strike="noStrike" dirty="0">
                <a:solidFill>
                  <a:schemeClr val="tx1"/>
                </a:solidFill>
                <a:effectLst/>
                <a:latin typeface="+mn-lt"/>
                <a:cs typeface="Arial"/>
              </a:rPr>
              <a:t> p</a:t>
            </a:r>
            <a:r>
              <a:rPr lang="en-AU" sz="1600" u="none" dirty="0">
                <a:solidFill>
                  <a:schemeClr val="tx1"/>
                </a:solidFill>
                <a:latin typeface="+mn-lt"/>
              </a:rPr>
              <a:t>rocess </a:t>
            </a:r>
            <a:r>
              <a:rPr lang="en-AU" sz="1600" dirty="0">
                <a:solidFill>
                  <a:schemeClr val="tx1"/>
                </a:solidFill>
                <a:latin typeface="+mn-lt"/>
              </a:rPr>
              <a:t>to ensure LISC is differentiated and aligned with the relevant syllabus outcomes. </a:t>
            </a:r>
            <a:endParaRPr lang="en-AU" sz="1600" dirty="0">
              <a:solidFill>
                <a:schemeClr val="tx1"/>
              </a:solidFill>
              <a:latin typeface="+mn-lt"/>
              <a:cs typeface="Arial"/>
            </a:endParaRPr>
          </a:p>
          <a:p>
            <a:endParaRPr lang="en-AU" dirty="0">
              <a:latin typeface="+mn-lt"/>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en-AU" dirty="0">
                <a:latin typeface="+mn-lt"/>
                <a:cs typeface="Arial"/>
              </a:rPr>
              <a:t>For more </a:t>
            </a:r>
            <a:r>
              <a:rPr lang="en-AU" b="0" dirty="0">
                <a:latin typeface="+mn-lt"/>
                <a:cs typeface="Arial"/>
              </a:rPr>
              <a:t>information, see:</a:t>
            </a:r>
            <a:endParaRPr lang="en-AU" b="0" strike="sngStrike" dirty="0">
              <a:latin typeface="+mn-lt"/>
              <a:cs typeface="Arial"/>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latin typeface="+mn-lt"/>
                <a:cs typeface="Arial"/>
              </a:rPr>
              <a:t>AITSL: </a:t>
            </a:r>
            <a:r>
              <a:rPr lang="en-AU" b="0" dirty="0">
                <a:latin typeface="+mn-lt"/>
                <a:cs typeface="Arial"/>
              </a:rPr>
              <a:t>https://www.aitsl.edu.au/docs/default-source/feedback/aitsl-learning-intentions-and-success-criteria-strategy.pdf?sfvrsn=382dec3c_2</a:t>
            </a:r>
          </a:p>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latin typeface="+mn-lt"/>
                <a:cs typeface="Arial"/>
              </a:rPr>
              <a:t>Sharing learning intentions:  </a:t>
            </a:r>
            <a:r>
              <a:rPr lang="en-AU" dirty="0">
                <a:latin typeface="+mn-lt"/>
                <a:cs typeface="Arial"/>
              </a:rPr>
              <a:t>https://education.nsw.gov.au/teaching-and-learning/curriculum/explicit-teaching/explicit-teaching-strategies/sharing-learning-intentions </a:t>
            </a:r>
          </a:p>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latin typeface="+mn-lt"/>
                <a:cs typeface="Arial"/>
              </a:rPr>
              <a:t>Sharing success criteria: </a:t>
            </a:r>
            <a:r>
              <a:rPr lang="en-AU" b="0" dirty="0">
                <a:latin typeface="+mn-lt"/>
                <a:cs typeface="Arial"/>
              </a:rPr>
              <a:t>https://education.nsw.gov.au/teaching-and-learning/curriculum/explicit-teaching/explicit-teaching-strategies/sharing-success-criteria</a:t>
            </a:r>
          </a:p>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latin typeface="+mn-lt"/>
                <a:cs typeface="Arial"/>
              </a:rPr>
              <a:t>Collaborative curriculum planning: </a:t>
            </a:r>
            <a:r>
              <a:rPr lang="en-AU" b="0" dirty="0">
                <a:latin typeface="+mn-lt"/>
                <a:cs typeface="Arial"/>
              </a:rPr>
              <a:t>https://educationstandards.nsw.edu.au/wps/portal/nesa/k-10/diversity-in-learning/special-education/collaborative-curriculum-planning</a:t>
            </a:r>
            <a:endParaRPr lang="en-AU" b="0" dirty="0">
              <a:latin typeface="+mn-lt"/>
            </a:endParaRPr>
          </a:p>
        </p:txBody>
      </p:sp>
      <p:sp>
        <p:nvSpPr>
          <p:cNvPr id="4" name="Slide Number Placeholder 3">
            <a:extLst>
              <a:ext uri="{FF2B5EF4-FFF2-40B4-BE49-F238E27FC236}">
                <a16:creationId xmlns:a16="http://schemas.microsoft.com/office/drawing/2014/main" id="{6BD29712-9759-6D95-0683-D58E6D4D7136}"/>
              </a:ext>
            </a:extLst>
          </p:cNvPr>
          <p:cNvSpPr>
            <a:spLocks noGrp="1"/>
          </p:cNvSpPr>
          <p:nvPr>
            <p:ph type="sldNum" sz="quarter" idx="5"/>
          </p:nvPr>
        </p:nvSpPr>
        <p:spPr/>
        <p:txBody>
          <a:bodyPr/>
          <a:lstStyle/>
          <a:p>
            <a:fld id="{B07158C4-A119-4B78-9DE8-A50001BC31DC}" type="slidenum">
              <a:rPr lang="en-AU" smtClean="0"/>
              <a:pPr/>
              <a:t>8</a:t>
            </a:fld>
            <a:endParaRPr lang="en-AU"/>
          </a:p>
        </p:txBody>
      </p:sp>
    </p:spTree>
    <p:extLst>
      <p:ext uri="{BB962C8B-B14F-4D97-AF65-F5344CB8AC3E}">
        <p14:creationId xmlns:p14="http://schemas.microsoft.com/office/powerpoint/2010/main" val="32219474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EEFC2F-E352-16F7-80AC-93BA87AC24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7B8A62-94A1-72F8-D0F0-877A2A70F4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95F144-3C6A-CE32-55F2-038B40BFEF1D}"/>
              </a:ext>
            </a:extLst>
          </p:cNvPr>
          <p:cNvSpPr>
            <a:spLocks noGrp="1"/>
          </p:cNvSpPr>
          <p:nvPr>
            <p:ph type="body" idx="1"/>
          </p:nvPr>
        </p:nvSpPr>
        <p:spPr/>
        <p:txBody>
          <a:bodyPr/>
          <a:lstStyle/>
          <a:p>
            <a:r>
              <a:rPr lang="en-AU" b="1" dirty="0">
                <a:latin typeface="Arial"/>
                <a:cs typeface="Arial"/>
              </a:rPr>
              <a:t>Teacher note: </a:t>
            </a:r>
            <a:r>
              <a:rPr lang="en-AU" dirty="0">
                <a:latin typeface="Arial"/>
                <a:cs typeface="Arial"/>
              </a:rPr>
              <a:t>adapt the provided learning intention and below sample success criteria, as required, to suit the needs of your students. </a:t>
            </a:r>
          </a:p>
          <a:p>
            <a:endParaRPr lang="en-AU" dirty="0">
              <a:latin typeface="Arial"/>
              <a:cs typeface="Arial"/>
            </a:endParaRPr>
          </a:p>
          <a:p>
            <a:pPr marL="0" indent="0">
              <a:buFont typeface="Arial" panose="020B0604020202020204" pitchFamily="34" charset="0"/>
              <a:buNone/>
            </a:pPr>
            <a:r>
              <a:rPr lang="en-AU" b="1" i="0" dirty="0">
                <a:latin typeface="Arial"/>
                <a:cs typeface="Arial"/>
              </a:rPr>
              <a:t>Success criteria could include:</a:t>
            </a:r>
          </a:p>
          <a:p>
            <a:pPr marL="285750" indent="-285750">
              <a:buFont typeface="Arial" panose="020B0604020202020204" pitchFamily="34" charset="0"/>
              <a:buChar char="•"/>
            </a:pPr>
            <a:r>
              <a:rPr lang="en-AU" i="1" dirty="0">
                <a:latin typeface="Arial"/>
                <a:cs typeface="Arial"/>
              </a:rPr>
              <a:t>identify and analyse a range of language forms, features and devices in Core text 2</a:t>
            </a:r>
          </a:p>
          <a:p>
            <a:pPr marL="285750" indent="-285750">
              <a:buFont typeface="Arial" panose="020B0604020202020204" pitchFamily="34" charset="0"/>
              <a:buChar char="•"/>
            </a:pPr>
            <a:r>
              <a:rPr lang="en-AU" i="1" dirty="0">
                <a:latin typeface="Arial"/>
                <a:cs typeface="Arial"/>
              </a:rPr>
              <a:t>complete a personal response to analyse the effect of language and textual form of </a:t>
            </a:r>
            <a:r>
              <a:rPr lang="en-AU" b="1" i="1" dirty="0">
                <a:latin typeface="Arial"/>
                <a:cs typeface="Arial"/>
              </a:rPr>
              <a:t>Core text 2 – ‘Eulogy for Gough Whitlam’ by Noel Pearson.</a:t>
            </a:r>
          </a:p>
          <a:p>
            <a:endParaRPr lang="en-US" dirty="0">
              <a:latin typeface="Arial"/>
              <a:cs typeface="Arial"/>
            </a:endParaRPr>
          </a:p>
          <a:p>
            <a:pPr algn="ctr"/>
            <a:endParaRPr lang="en-AU" i="1" dirty="0">
              <a:latin typeface="Arial"/>
              <a:cs typeface="Arial"/>
            </a:endParaRPr>
          </a:p>
          <a:p>
            <a:pPr marL="285750" indent="-285750">
              <a:buFont typeface="Arial" panose="020B0604020202020204" pitchFamily="34" charset="0"/>
              <a:buChar char="•"/>
            </a:pPr>
            <a:r>
              <a:rPr lang="en-AU" dirty="0">
                <a:latin typeface="Arial"/>
                <a:cs typeface="Arial"/>
              </a:rPr>
              <a:t>LISC is usually shared first or early in the lesson and is explained by the teacher who checks for understanding (DoE 2025). </a:t>
            </a:r>
          </a:p>
          <a:p>
            <a:pPr marL="285750" indent="-285750">
              <a:buFont typeface="Arial" panose="020B0604020202020204" pitchFamily="34" charset="0"/>
              <a:buChar char="•"/>
            </a:pPr>
            <a:r>
              <a:rPr lang="en-AU" dirty="0">
                <a:latin typeface="Arial"/>
                <a:cs typeface="Arial"/>
              </a:rPr>
              <a:t>LISC is referred to regularly to check for understanding, provide feedback or as a self-assessment tool (Wiliam and Leahy 2015). </a:t>
            </a:r>
          </a:p>
          <a:p>
            <a:pPr marL="285750" indent="-285750">
              <a:buFont typeface="Arial" panose="020B0604020202020204" pitchFamily="34" charset="0"/>
              <a:buChar char="•"/>
            </a:pPr>
            <a:r>
              <a:rPr lang="en-AU" dirty="0">
                <a:latin typeface="Arial"/>
                <a:cs typeface="Arial"/>
              </a:rPr>
              <a:t>Learning intentions and success criteria can be supported by exemplars, such as 'What A Good One Looks Like' (WAGOLL) or exemplars to demonstrate success criteria (Clarke 2021).</a:t>
            </a:r>
          </a:p>
          <a:p>
            <a:endParaRPr lang="en-AU" dirty="0">
              <a:latin typeface="Arial"/>
              <a:cs typeface="Arial"/>
            </a:endParaRPr>
          </a:p>
          <a:p>
            <a:r>
              <a:rPr lang="en-AU" dirty="0">
                <a:latin typeface="Arial"/>
                <a:cs typeface="Arial"/>
              </a:rPr>
              <a:t>For more information, see:</a:t>
            </a:r>
          </a:p>
          <a:p>
            <a:r>
              <a:rPr lang="en-AU" b="1" dirty="0">
                <a:latin typeface="Arial"/>
                <a:cs typeface="Arial"/>
              </a:rPr>
              <a:t>Sharing learning intentions and success criteria: </a:t>
            </a:r>
            <a:r>
              <a:rPr lang="en-AU" dirty="0">
                <a:latin typeface="Arial"/>
                <a:cs typeface="Arial"/>
                <a:hlinkClick r:id="rId3"/>
              </a:rPr>
              <a:t>https://education.nsw.gov.au/content/dam/main-education/documents/teaching-and-learning/curriculum/explicit-teaching/explicit-teaching-technique-guide-lisc-sharing.pdf</a:t>
            </a:r>
            <a:r>
              <a:rPr lang="en-AU" dirty="0">
                <a:latin typeface="Arial"/>
                <a:cs typeface="Arial"/>
              </a:rPr>
              <a:t> </a:t>
            </a:r>
          </a:p>
          <a:p>
            <a:r>
              <a:rPr lang="en-AU" b="1" dirty="0">
                <a:latin typeface="Arial"/>
                <a:cs typeface="Arial"/>
              </a:rPr>
              <a:t>Planning learning intentions and success criteria: </a:t>
            </a:r>
            <a:r>
              <a:rPr lang="en-AU" dirty="0">
                <a:latin typeface="Arial"/>
                <a:cs typeface="Arial"/>
                <a:hlinkClick r:id="rId4"/>
              </a:rPr>
              <a:t>https://education.nsw.gov.au/content/dam/main-education/documents/teaching-and-learning/curriculum/explicit-teaching/explicit-teaching-technique-guide-lisc-planning.pdf</a:t>
            </a:r>
            <a:endParaRPr lang="en-AU" dirty="0">
              <a:latin typeface="Arial"/>
              <a:cs typeface="Arial"/>
            </a:endParaRPr>
          </a:p>
          <a:p>
            <a:pPr marL="0" indent="0">
              <a:buFont typeface="Arial"/>
              <a:buNone/>
            </a:pPr>
            <a:endParaRPr lang="en-AU" dirty="0"/>
          </a:p>
          <a:p>
            <a:pPr marL="0" indent="0">
              <a:lnSpc>
                <a:spcPct val="150000"/>
              </a:lnSpc>
              <a:buFont typeface="Arial" panose="020B0604020202020204" pitchFamily="34" charset="0"/>
              <a:buNone/>
            </a:pPr>
            <a:endParaRPr lang="en-AU" sz="16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C0376366-DC78-74C9-07A7-2EBB8B1916AC}"/>
              </a:ext>
            </a:extLst>
          </p:cNvPr>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D09C5488-DD16-4714-9519-7BE21BA11D4E}" type="slidenum">
              <a:rPr kumimoji="0" lang="en-AU" sz="1200" b="0" i="0" u="none" strike="noStrike" kern="1200" cap="none" spc="0" normalizeH="0" baseline="0" noProof="0" smtClean="0">
                <a:ln>
                  <a:noFill/>
                </a:ln>
                <a:solidFill>
                  <a:prstClr val="black"/>
                </a:solidFill>
                <a:effectLst/>
                <a:uLnTx/>
                <a:uFillTx/>
                <a:latin typeface="Public Sans" pitchFamily="2"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9</a:t>
            </a:fld>
            <a:endParaRPr kumimoji="0" lang="en-AU" sz="1200" b="0" i="0" u="none" strike="noStrike" kern="1200" cap="none" spc="0" normalizeH="0" baseline="0" noProof="0">
              <a:ln>
                <a:noFill/>
              </a:ln>
              <a:solidFill>
                <a:prstClr val="black"/>
              </a:solidFill>
              <a:effectLst/>
              <a:uLnTx/>
              <a:uFillTx/>
              <a:latin typeface="Public Sans" pitchFamily="2" charset="0"/>
              <a:ea typeface="+mn-ea"/>
              <a:cs typeface="+mn-cs"/>
            </a:endParaRPr>
          </a:p>
        </p:txBody>
      </p:sp>
    </p:spTree>
    <p:extLst>
      <p:ext uri="{BB962C8B-B14F-4D97-AF65-F5344CB8AC3E}">
        <p14:creationId xmlns:p14="http://schemas.microsoft.com/office/powerpoint/2010/main" val="38300563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2240968"/>
            <a:ext cx="6255979" cy="2033997"/>
          </a:xfrm>
          <a:ln>
            <a:noFill/>
          </a:ln>
        </p:spPr>
        <p:txBody>
          <a:bodyPr anchor="b">
            <a:no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dirty="0"/>
              <a:t>Learning sequence/lesson/ activity 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4385568"/>
            <a:ext cx="6255977" cy="426611"/>
          </a:xfrm>
        </p:spPr>
        <p:txBody>
          <a:bodyPr anchor="t">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Stage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Arial" panose="020B0604020202020204" pitchFamily="34" charset="0"/>
                <a:cs typeface="Arial" panose="020B0604020202020204" pitchFamily="34" charset="0"/>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Module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Arial" panose="020B0604020202020204" pitchFamily="34" charset="0"/>
                <a:cs typeface="Arial" panose="020B0604020202020204" pitchFamily="34" charset="0"/>
              </a:defRPr>
            </a:lvl1pPr>
          </a:lstStyle>
          <a:p>
            <a:pPr lvl="0"/>
            <a:r>
              <a:rPr lang="en-US" dirty="0"/>
              <a:t>Presenter name</a:t>
            </a:r>
            <a:endParaRPr lang="en-AU" dirty="0"/>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Arial" panose="020B0604020202020204" pitchFamily="34" charset="0"/>
                <a:cs typeface="Arial" panose="020B0604020202020204" pitchFamily="34" charset="0"/>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dirty="0"/>
          </a:p>
        </p:txBody>
      </p:sp>
    </p:spTree>
    <p:extLst>
      <p:ext uri="{BB962C8B-B14F-4D97-AF65-F5344CB8AC3E}">
        <p14:creationId xmlns:p14="http://schemas.microsoft.com/office/powerpoint/2010/main" val="48653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dirty="0"/>
              <a:t>References</a:t>
            </a:r>
            <a:endParaRPr lang="en-AU" dirty="0"/>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Arial" panose="020B0604020202020204" pitchFamily="34" charset="0"/>
                <a:cs typeface="Arial" panose="020B0604020202020204" pitchFamily="34" charset="0"/>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91688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dirty="0"/>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40776407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slid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59999" y="360000"/>
            <a:ext cx="11483999"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1483998"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Text Placeholder 3">
            <a:extLst>
              <a:ext uri="{FF2B5EF4-FFF2-40B4-BE49-F238E27FC236}">
                <a16:creationId xmlns:a16="http://schemas.microsoft.com/office/drawing/2014/main" id="{7A679F83-4A45-8E00-A9A4-2E8DE35C1BB0}"/>
              </a:ext>
            </a:extLst>
          </p:cNvPr>
          <p:cNvSpPr>
            <a:spLocks noGrp="1"/>
          </p:cNvSpPr>
          <p:nvPr>
            <p:ph type="body" sz="quarter" idx="17" hasCustomPrompt="1"/>
          </p:nvPr>
        </p:nvSpPr>
        <p:spPr>
          <a:xfrm>
            <a:off x="360000" y="1567086"/>
            <a:ext cx="11484000" cy="4807835"/>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3377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Arial" panose="020B0604020202020204" pitchFamily="34" charset="0"/>
                <a:cs typeface="Arial" panose="020B0604020202020204" pitchFamily="34" charset="0"/>
              </a:defRPr>
            </a:lvl1pPr>
          </a:lstStyle>
          <a:p>
            <a:pPr>
              <a:lnSpc>
                <a:spcPct val="100000"/>
              </a:lnSpc>
            </a:pPr>
            <a:r>
              <a:rPr lang="en-AU" dirty="0"/>
              <a:t>Lesson title</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1326591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ue backgroun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dirty="0"/>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US"/>
              <a:t>Click to edit Master title style</a:t>
            </a:r>
            <a:endParaRPr lang="en-AU" dirty="0"/>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884617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Text Placeholder 3">
            <a:extLst>
              <a:ext uri="{FF2B5EF4-FFF2-40B4-BE49-F238E27FC236}">
                <a16:creationId xmlns:a16="http://schemas.microsoft.com/office/drawing/2014/main" id="{7A679F83-4A45-8E00-A9A4-2E8DE35C1BB0}"/>
              </a:ext>
            </a:extLst>
          </p:cNvPr>
          <p:cNvSpPr>
            <a:spLocks noGrp="1"/>
          </p:cNvSpPr>
          <p:nvPr>
            <p:ph type="body" sz="quarter" idx="17" hasCustomPrompt="1"/>
          </p:nvPr>
        </p:nvSpPr>
        <p:spPr>
          <a:xfrm>
            <a:off x="360000" y="1567086"/>
            <a:ext cx="11484000" cy="4807835"/>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71026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3" name="Content Placeholder 2">
            <a:extLst>
              <a:ext uri="{FF2B5EF4-FFF2-40B4-BE49-F238E27FC236}">
                <a16:creationId xmlns:a16="http://schemas.microsoft.com/office/drawing/2014/main" id="{EAC13D79-FA01-577F-AC79-E39D6DCCC806}"/>
              </a:ext>
            </a:extLst>
          </p:cNvPr>
          <p:cNvSpPr>
            <a:spLocks noGrp="1"/>
          </p:cNvSpPr>
          <p:nvPr>
            <p:ph sz="quarter" idx="19" hasCustomPrompt="1"/>
          </p:nvPr>
        </p:nvSpPr>
        <p:spPr>
          <a:xfrm>
            <a:off x="360363" y="1562471"/>
            <a:ext cx="5735637" cy="4814518"/>
          </a:xfrm>
        </p:spPr>
        <p:txBody>
          <a:body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Picture Placeholder 7">
            <a:extLst>
              <a:ext uri="{FF2B5EF4-FFF2-40B4-BE49-F238E27FC236}">
                <a16:creationId xmlns:a16="http://schemas.microsoft.com/office/drawing/2014/main" id="{F0C3D212-D9E6-5651-0336-B3898E36FBA5}"/>
              </a:ext>
            </a:extLst>
          </p:cNvPr>
          <p:cNvSpPr>
            <a:spLocks noGrp="1"/>
          </p:cNvSpPr>
          <p:nvPr>
            <p:ph type="pic" sz="quarter" idx="20"/>
          </p:nvPr>
        </p:nvSpPr>
        <p:spPr>
          <a:xfrm>
            <a:off x="6324599" y="1562470"/>
            <a:ext cx="5507038" cy="4814518"/>
          </a:xfrm>
        </p:spPr>
        <p:txBody>
          <a:bodyPr/>
          <a:lstStyle/>
          <a:p>
            <a:r>
              <a:rPr lang="en-US"/>
              <a:t>Click icon to add picture</a:t>
            </a:r>
            <a:endParaRPr lang="en-AU"/>
          </a:p>
        </p:txBody>
      </p:sp>
    </p:spTree>
    <p:extLst>
      <p:ext uri="{BB962C8B-B14F-4D97-AF65-F5344CB8AC3E}">
        <p14:creationId xmlns:p14="http://schemas.microsoft.com/office/powerpoint/2010/main" val="103971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eature image and text">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hasCustomPrompt="1"/>
          </p:nvPr>
        </p:nvSpPr>
        <p:spPr>
          <a:xfrm>
            <a:off x="5400000" y="360000"/>
            <a:ext cx="6407150" cy="554400"/>
          </a:xfrm>
        </p:spPr>
        <p:txBody>
          <a:bodyPr/>
          <a:lstStyle>
            <a:lvl1pPr>
              <a:defRPr>
                <a:solidFill>
                  <a:schemeClr val="accent1"/>
                </a:solidFill>
              </a:defRPr>
            </a:lvl1pPr>
          </a:lstStyle>
          <a:p>
            <a:r>
              <a:rPr lang="en-US" dirty="0"/>
              <a:t>Title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6407150" cy="294189"/>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359993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tudent devised exampl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8F6E96-99E3-4F1D-3A20-E08B77215476}"/>
              </a:ext>
            </a:extLst>
          </p:cNvPr>
          <p:cNvSpPr/>
          <p:nvPr userDrawn="1"/>
        </p:nvSpPr>
        <p:spPr>
          <a:xfrm>
            <a:off x="0" y="0"/>
            <a:ext cx="12192000" cy="1616364"/>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535382"/>
            <a:ext cx="9920073"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1743837"/>
            <a:ext cx="9920073" cy="471554"/>
          </a:xfrm>
        </p:spPr>
        <p:txBody>
          <a:bodyPr anchor="b">
            <a:noAutofit/>
          </a:bodyPr>
          <a:lstStyle>
            <a:lvl1pPr>
              <a:defRPr sz="28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pic>
        <p:nvPicPr>
          <p:cNvPr id="3" name="Picture 2" descr="A blue circle with a piece of a puzzle&#10;&#10;Description automatically generated">
            <a:extLst>
              <a:ext uri="{FF2B5EF4-FFF2-40B4-BE49-F238E27FC236}">
                <a16:creationId xmlns:a16="http://schemas.microsoft.com/office/drawing/2014/main" id="{F96725C5-9C99-B330-D0AA-938DE6B59F4D}"/>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0682417" y="134354"/>
            <a:ext cx="1347657" cy="1347657"/>
          </a:xfrm>
          <a:prstGeom prst="rect">
            <a:avLst/>
          </a:prstGeom>
          <a:noFill/>
          <a:extLst>
            <a:ext uri="{909E8E84-426E-40DD-AFC4-6F175D3DCCD1}">
              <a14:hiddenFill xmlns:a14="http://schemas.microsoft.com/office/drawing/2010/main">
                <a:solidFill>
                  <a:srgbClr val="FFFFFF"/>
                </a:solidFill>
              </a14:hiddenFill>
            </a:ext>
          </a:extLst>
        </p:spPr>
      </p:pic>
      <p:sp>
        <p:nvSpPr>
          <p:cNvPr id="8" name="Picture Placeholder 7">
            <a:extLst>
              <a:ext uri="{FF2B5EF4-FFF2-40B4-BE49-F238E27FC236}">
                <a16:creationId xmlns:a16="http://schemas.microsoft.com/office/drawing/2014/main" id="{0A1CAFC3-176E-0DAD-ACB1-AD56FA16962A}"/>
              </a:ext>
            </a:extLst>
          </p:cNvPr>
          <p:cNvSpPr>
            <a:spLocks noGrp="1"/>
          </p:cNvSpPr>
          <p:nvPr>
            <p:ph type="pic" sz="quarter" idx="19"/>
          </p:nvPr>
        </p:nvSpPr>
        <p:spPr>
          <a:xfrm>
            <a:off x="360363" y="2317750"/>
            <a:ext cx="11483637" cy="2060575"/>
          </a:xfrm>
        </p:spPr>
        <p:txBody>
          <a:bodyPr/>
          <a:lstStyle/>
          <a:p>
            <a:r>
              <a:rPr lang="en-US"/>
              <a:t>Click icon to add picture</a:t>
            </a:r>
            <a:endParaRPr lang="en-AU"/>
          </a:p>
        </p:txBody>
      </p:sp>
      <p:sp>
        <p:nvSpPr>
          <p:cNvPr id="10" name="Text Placeholder 9">
            <a:extLst>
              <a:ext uri="{FF2B5EF4-FFF2-40B4-BE49-F238E27FC236}">
                <a16:creationId xmlns:a16="http://schemas.microsoft.com/office/drawing/2014/main" id="{3C17158F-8305-9FAD-5D27-F260E3A45E51}"/>
              </a:ext>
            </a:extLst>
          </p:cNvPr>
          <p:cNvSpPr>
            <a:spLocks noGrp="1"/>
          </p:cNvSpPr>
          <p:nvPr>
            <p:ph type="body" sz="quarter" idx="20"/>
          </p:nvPr>
        </p:nvSpPr>
        <p:spPr>
          <a:xfrm>
            <a:off x="360363" y="4579938"/>
            <a:ext cx="11483975" cy="1743075"/>
          </a:xfrm>
        </p:spPr>
        <p:txBody>
          <a:bodyPr/>
          <a:lstStyle>
            <a:lvl1pPr>
              <a:spcAft>
                <a:spcPts val="1200"/>
              </a:spcAft>
              <a:defRPr sz="1800"/>
            </a:lvl1pPr>
            <a:lvl2pPr>
              <a:spcAft>
                <a:spcPts val="1200"/>
              </a:spcAft>
              <a:defRPr sz="1800"/>
            </a:lvl2pPr>
            <a:lvl3pPr>
              <a:spcAft>
                <a:spcPts val="1200"/>
              </a:spcAft>
              <a:defRPr sz="1800"/>
            </a:lvl3pPr>
            <a:lvl4pPr>
              <a:spcAft>
                <a:spcPts val="1200"/>
              </a:spcAft>
              <a:defRPr sz="1800"/>
            </a:lvl4pPr>
            <a:lvl5pPr>
              <a:spcAft>
                <a:spcPts val="1200"/>
              </a:spcAft>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2996235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1484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737579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2682656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1639721857"/>
      </p:ext>
    </p:extLst>
  </p:cSld>
  <p:clrMap bg1="lt1" tx1="dk1" bg2="lt2" tx2="dk2" accent1="accent1" accent2="accent2" accent3="accent3" accent4="accent4" accent5="accent5" accent6="accent6" hlink="hlink" folHlink="folHlink"/>
  <p:sldLayoutIdLst>
    <p:sldLayoutId id="2147483866" r:id="rId1"/>
    <p:sldLayoutId id="2147483867" r:id="rId2"/>
    <p:sldLayoutId id="2147483868" r:id="rId3"/>
    <p:sldLayoutId id="2147483869" r:id="rId4"/>
    <p:sldLayoutId id="2147483870" r:id="rId5"/>
    <p:sldLayoutId id="2147483871" r:id="rId6"/>
    <p:sldLayoutId id="2147483872" r:id="rId7"/>
    <p:sldLayoutId id="2147483873" r:id="rId8"/>
    <p:sldLayoutId id="2147483874" r:id="rId9"/>
    <p:sldLayoutId id="2147483875" r:id="rId10"/>
    <p:sldLayoutId id="2147483876" r:id="rId11"/>
    <p:sldLayoutId id="2147483877"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ducation.nsw.gov.au/teaching-and-learning/curriculum/english/planning-programming-and-assessing-english-11-12/english-advanced"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hyperlink" Target="https://education.nsw.gov.au/teaching-and-learning/curriculum/english/planning-programming-and-assessing-english-11-12"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https://unsplash.com/photos/a-bunch-of-white-roses-sitting-on-top-of-a-wooden-floor-GzSiu9ZvOdU?utm_content=creditCopyText&amp;utm_medium=referral&amp;utm_source=unsplash" TargetMode="External"/><Relationship Id="rId4" Type="http://schemas.openxmlformats.org/officeDocument/2006/relationships/hyperlink" Target="https://unsplash.com/@olyushkaso?utm_content=creditCopyText&amp;utm_medium=referral&amp;utm_source=unsplash"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curriculum.nsw.edu.au/learning-areas/english/english-advanced-11-12-2024/overview/course#texts-authored-by-aboriginal-andor-torres-strait-islander-peoples-english_advanced_11_12_2024:~:text=craft%20of%20writing.-,Text%20requirements,-Students%20are%20required"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hyperlink" Target="https://www.australiancurriculum.edu.au/downloads/general-capabilities" TargetMode="External"/><Relationship Id="rId5" Type="http://schemas.openxmlformats.org/officeDocument/2006/relationships/hyperlink" Target="https://www.australiancurriculum.edu.au/downloads/general-capabilities#accordion-afa194f119-item-6336db4ee7" TargetMode="External"/><Relationship Id="rId4" Type="http://schemas.openxmlformats.org/officeDocument/2006/relationships/hyperlink" Target="https://curriculum.nsw.edu.au/learning-areas/english/english-advanced-11-12-2024/overview" TargetMode="Externa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www.smh.com.au/opinion/noel-pearsons-eulogy-for-gough-whitlam-in-full-20141105-11haeu.html"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8" Type="http://schemas.openxmlformats.org/officeDocument/2006/relationships/hyperlink" Target="https://educationstandards.nsw.edu.au/wps/portal/nesa/mini-footer/copyright" TargetMode="External"/><Relationship Id="rId3" Type="http://schemas.openxmlformats.org/officeDocument/2006/relationships/hyperlink" Target="https://education.nsw.gov.au/teaching-and-learning/curriculum/english/planning-programming-and-assessing-english-11-12/english-advanced" TargetMode="External"/><Relationship Id="rId7" Type="http://schemas.openxmlformats.org/officeDocument/2006/relationships/hyperlink" Target="https://education.nsw.gov.au/about-us/education-data-and-research/cese/publications/literature-reviews/cognitive-load-theory" TargetMode="External"/><Relationship Id="rId2" Type="http://schemas.openxmlformats.org/officeDocument/2006/relationships/notesSlide" Target="../notesSlides/notesSlide42.xml"/><Relationship Id="rId1" Type="http://schemas.openxmlformats.org/officeDocument/2006/relationships/slideLayout" Target="../slideLayouts/slideLayout10.xml"/><Relationship Id="rId6" Type="http://schemas.openxmlformats.org/officeDocument/2006/relationships/hyperlink" Target="https://www.researchgate.net/publication/323964092_Classroom_assessment_and_pedagogy" TargetMode="External"/><Relationship Id="rId5" Type="http://schemas.openxmlformats.org/officeDocument/2006/relationships/hyperlink" Target="https://www.edresearch.edu.au/summaries-explainers/explainers/explicit-instruction" TargetMode="External"/><Relationship Id="rId10" Type="http://schemas.openxmlformats.org/officeDocument/2006/relationships/hyperlink" Target="https://curriculum.nsw.edu.au/" TargetMode="External"/><Relationship Id="rId4" Type="http://schemas.openxmlformats.org/officeDocument/2006/relationships/hyperlink" Target="https://www.aecg.nsw.edu.au/" TargetMode="External"/><Relationship Id="rId9" Type="http://schemas.openxmlformats.org/officeDocument/2006/relationships/hyperlink" Target="https://educationstandards.nsw.edu.au/wps/portal/nesa/home" TargetMode="External"/></Relationships>
</file>

<file path=ppt/slides/_rels/slide43.xml.rels><?xml version="1.0" encoding="UTF-8" standalone="yes"?>
<Relationships xmlns="http://schemas.openxmlformats.org/package/2006/relationships"><Relationship Id="rId8" Type="http://schemas.openxmlformats.org/officeDocument/2006/relationships/hyperlink" Target="https://app.education.nsw.gov.au/digital-learning-selector/LearningActivity/Browser?cache_id=f77b0" TargetMode="External"/><Relationship Id="rId3" Type="http://schemas.openxmlformats.org/officeDocument/2006/relationships/hyperlink" Target="https://www.smh.com.au/opinion/noel-pearsons-eulogy-for-gough-whitlam-in-full-20141105-11haeu.html" TargetMode="External"/><Relationship Id="rId7" Type="http://schemas.openxmlformats.org/officeDocument/2006/relationships/hyperlink" Target="https://education.nsw.gov.au/about-us/education-data-and-research/cese/publications/research-reports/what-works-best-2020-update/explicit-teaching-driving-learning-and-engagement" TargetMode="External"/><Relationship Id="rId2" Type="http://schemas.openxmlformats.org/officeDocument/2006/relationships/hyperlink" Target="https://educationstandards.nsw.edu.au/wps/portal/nesa/k-10/diversity-in-learning/aboriginal-education/aboriginal-and-torres-strait-islander-principles-and-protocols" TargetMode="External"/><Relationship Id="rId1" Type="http://schemas.openxmlformats.org/officeDocument/2006/relationships/slideLayout" Target="../slideLayouts/slideLayout8.xml"/><Relationship Id="rId6" Type="http://schemas.openxmlformats.org/officeDocument/2006/relationships/hyperlink" Target="https://resources.education.nsw.gov.au/home" TargetMode="External"/><Relationship Id="rId5" Type="http://schemas.openxmlformats.org/officeDocument/2006/relationships/hyperlink" Target="https://education.nsw.gov.au/teaching-and-learning/curriculum/explicit-teaching/explicit-teaching-strategies" TargetMode="External"/><Relationship Id="rId4" Type="http://schemas.openxmlformats.org/officeDocument/2006/relationships/hyperlink" Target="https://unsplash.com/photos/a-bunch-of-white-roses-sitting-on-top-of-a-wooden-floor-GzSiu9ZvOdU" TargetMode="External"/><Relationship Id="rId9" Type="http://schemas.openxmlformats.org/officeDocument/2006/relationships/hyperlink" Target="https://www.ascd.org/el/articles/the-right-questions-the-right-way" TargetMode="External"/></Relationships>
</file>

<file path=ppt/slides/_rels/slide44.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43.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76AB48A-E185-7C3E-EA7C-EB29DDCF8FB1}"/>
              </a:ext>
            </a:extLst>
          </p:cNvPr>
          <p:cNvSpPr>
            <a:spLocks noGrp="1"/>
          </p:cNvSpPr>
          <p:nvPr>
            <p:ph type="title"/>
          </p:nvPr>
        </p:nvSpPr>
        <p:spPr/>
        <p:txBody>
          <a:bodyPr/>
          <a:lstStyle/>
          <a:p>
            <a:r>
              <a:rPr lang="en-US" dirty="0">
                <a:latin typeface="+mj-lt"/>
              </a:rPr>
              <a:t>Instructions for use</a:t>
            </a:r>
          </a:p>
        </p:txBody>
      </p:sp>
      <p:sp>
        <p:nvSpPr>
          <p:cNvPr id="10" name="Picture Placeholder 9">
            <a:extLst>
              <a:ext uri="{FF2B5EF4-FFF2-40B4-BE49-F238E27FC236}">
                <a16:creationId xmlns:a16="http://schemas.microsoft.com/office/drawing/2014/main" id="{6A8A1655-8852-B1A7-7421-A7C8783DAB5E}"/>
              </a:ext>
            </a:extLst>
          </p:cNvPr>
          <p:cNvSpPr>
            <a:spLocks noGrp="1"/>
          </p:cNvSpPr>
          <p:nvPr>
            <p:ph type="pic" sz="quarter" idx="13"/>
          </p:nvPr>
        </p:nvSpPr>
        <p:spPr/>
        <p:txBody>
          <a:bodyPr/>
          <a:lstStyle/>
          <a:p>
            <a:pPr marL="342900" lvl="0" indent="-342900">
              <a:buFont typeface="Arial"/>
              <a:buChar char="•"/>
              <a:defRPr/>
            </a:pPr>
            <a:r>
              <a:rPr lang="en-AU" sz="1600" dirty="0">
                <a:solidFill>
                  <a:srgbClr val="22272B"/>
                </a:solidFill>
                <a:latin typeface="+mn-lt"/>
                <a:ea typeface="+mn-lt"/>
                <a:cs typeface="+mn-lt"/>
              </a:rPr>
              <a:t>This resource is not a teaching and learning program. It should be used in conjunction with 11.1 – Reading to write: Transition to English Advanced program, available on the </a:t>
            </a:r>
            <a:r>
              <a:rPr lang="en-AU" sz="1600" dirty="0">
                <a:solidFill>
                  <a:srgbClr val="22272B"/>
                </a:solidFill>
                <a:latin typeface="+mn-lt"/>
                <a:ea typeface="+mn-lt"/>
                <a:cs typeface="+mn-lt"/>
                <a:hlinkClick r:id="rId3"/>
              </a:rPr>
              <a:t>English Advanced</a:t>
            </a:r>
            <a:r>
              <a:rPr lang="en-AU" sz="1600" dirty="0">
                <a:solidFill>
                  <a:srgbClr val="22272B"/>
                </a:solidFill>
                <a:latin typeface="+mn-lt"/>
                <a:ea typeface="+mn-lt"/>
                <a:cs typeface="+mn-lt"/>
              </a:rPr>
              <a:t> page of </a:t>
            </a:r>
            <a:r>
              <a:rPr lang="en-AU" sz="1600" dirty="0">
                <a:solidFill>
                  <a:srgbClr val="22272B"/>
                </a:solidFill>
                <a:latin typeface="+mn-lt"/>
                <a:ea typeface="+mn-lt"/>
                <a:cs typeface="+mn-lt"/>
                <a:hlinkClick r:id="rId4"/>
              </a:rPr>
              <a:t>Planning, programming and assessing English 11–12</a:t>
            </a:r>
            <a:r>
              <a:rPr lang="en-AU" sz="1600" dirty="0">
                <a:solidFill>
                  <a:srgbClr val="22272B"/>
                </a:solidFill>
                <a:latin typeface="+mn-lt"/>
                <a:ea typeface="+mn-lt"/>
                <a:cs typeface="+mn-lt"/>
              </a:rPr>
              <a:t> .</a:t>
            </a:r>
            <a:endParaRPr lang="en-AU" sz="1600" dirty="0">
              <a:solidFill>
                <a:srgbClr val="22272B"/>
              </a:solidFill>
              <a:latin typeface="+mn-lt"/>
            </a:endParaRPr>
          </a:p>
          <a:p>
            <a:pPr marL="342900" lvl="0" indent="-342900">
              <a:buFont typeface="Arial"/>
              <a:buChar char="•"/>
              <a:defRPr/>
            </a:pPr>
            <a:r>
              <a:rPr lang="en-AU" sz="1600" dirty="0">
                <a:solidFill>
                  <a:srgbClr val="22272B"/>
                </a:solidFill>
                <a:latin typeface="+mn-lt"/>
              </a:rPr>
              <a:t>Classroom teachers are encouraged to </a:t>
            </a:r>
            <a:r>
              <a:rPr lang="en-AU" sz="1600" b="1" dirty="0">
                <a:solidFill>
                  <a:srgbClr val="22272B"/>
                </a:solidFill>
                <a:latin typeface="+mn-lt"/>
              </a:rPr>
              <a:t>add and adapt</a:t>
            </a:r>
            <a:r>
              <a:rPr lang="en-AU" sz="1600" dirty="0">
                <a:solidFill>
                  <a:srgbClr val="22272B"/>
                </a:solidFill>
                <a:latin typeface="+mn-lt"/>
              </a:rPr>
              <a:t> slides as required to meet the needs of their students.</a:t>
            </a:r>
          </a:p>
          <a:p>
            <a:pPr marL="342900" lvl="0" indent="-342900">
              <a:buFont typeface="Arial"/>
              <a:buChar char="•"/>
              <a:defRPr/>
            </a:pPr>
            <a:r>
              <a:rPr lang="en-AU" sz="1600" dirty="0">
                <a:solidFill>
                  <a:srgbClr val="22272B"/>
                </a:solidFill>
                <a:latin typeface="+mn-lt"/>
              </a:rPr>
              <a:t>Save a copy of the file to make changes to the slide deck. Go to </a:t>
            </a:r>
            <a:r>
              <a:rPr lang="en-AU" sz="1600" b="1" dirty="0">
                <a:solidFill>
                  <a:srgbClr val="22272B"/>
                </a:solidFill>
                <a:latin typeface="+mn-lt"/>
              </a:rPr>
              <a:t>File &gt; Download a Copy </a:t>
            </a:r>
            <a:r>
              <a:rPr lang="en-AU" sz="1600" dirty="0">
                <a:solidFill>
                  <a:srgbClr val="22272B"/>
                </a:solidFill>
                <a:latin typeface="+mn-lt"/>
              </a:rPr>
              <a:t>(this downloads a copy to the computer to edit in the PowerPoint app).</a:t>
            </a:r>
          </a:p>
          <a:p>
            <a:pPr marL="342900" lvl="0" indent="-342900">
              <a:buFont typeface="Arial"/>
              <a:buChar char="•"/>
              <a:defRPr/>
            </a:pPr>
            <a:r>
              <a:rPr lang="en-AU" sz="1600" dirty="0">
                <a:solidFill>
                  <a:srgbClr val="22272B"/>
                </a:solidFill>
                <a:latin typeface="+mn-lt"/>
              </a:rPr>
              <a:t>To convert the PowerPoint to Google Slides:</a:t>
            </a:r>
          </a:p>
          <a:p>
            <a:pPr marL="913765" lvl="1" indent="-457200">
              <a:spcAft>
                <a:spcPts val="1200"/>
              </a:spcAft>
              <a:buFont typeface="+mj-lt"/>
              <a:buAutoNum type="arabicPeriod"/>
              <a:defRPr/>
            </a:pPr>
            <a:r>
              <a:rPr lang="en-AU" sz="1600" dirty="0">
                <a:solidFill>
                  <a:srgbClr val="22272B"/>
                </a:solidFill>
                <a:latin typeface="+mn-lt"/>
              </a:rPr>
              <a:t>Upload the file into Google Drive and open it.</a:t>
            </a:r>
          </a:p>
          <a:p>
            <a:pPr marL="913765" lvl="1" indent="-457200">
              <a:spcAft>
                <a:spcPts val="1200"/>
              </a:spcAft>
              <a:buFont typeface="+mj-lt"/>
              <a:buAutoNum type="arabicPeriod"/>
              <a:defRPr/>
            </a:pPr>
            <a:r>
              <a:rPr lang="en-AU" sz="1600" dirty="0">
                <a:solidFill>
                  <a:srgbClr val="22272B"/>
                </a:solidFill>
                <a:latin typeface="+mn-lt"/>
              </a:rPr>
              <a:t>Go to </a:t>
            </a:r>
            <a:r>
              <a:rPr lang="en-AU" sz="1600" b="1" dirty="0">
                <a:solidFill>
                  <a:srgbClr val="22272B"/>
                </a:solidFill>
                <a:latin typeface="+mn-lt"/>
              </a:rPr>
              <a:t>File &gt; Save as Google Slides</a:t>
            </a:r>
            <a:r>
              <a:rPr lang="en-AU" sz="1600" dirty="0">
                <a:solidFill>
                  <a:srgbClr val="22272B"/>
                </a:solidFill>
                <a:latin typeface="+mn-lt"/>
              </a:rPr>
              <a:t>.</a:t>
            </a:r>
          </a:p>
          <a:p>
            <a:pPr marL="456565" lvl="1">
              <a:spcAft>
                <a:spcPts val="1200"/>
              </a:spcAft>
              <a:defRPr/>
            </a:pPr>
            <a:r>
              <a:rPr lang="en-AU" sz="1600" dirty="0">
                <a:solidFill>
                  <a:srgbClr val="22272B"/>
                </a:solidFill>
                <a:latin typeface="+mn-lt"/>
              </a:rPr>
              <a:t>(Note – conversion may cause formatting changes in the slides.)</a:t>
            </a:r>
          </a:p>
        </p:txBody>
      </p:sp>
      <p:sp>
        <p:nvSpPr>
          <p:cNvPr id="3" name="Slide Number Placeholder 2">
            <a:extLst>
              <a:ext uri="{FF2B5EF4-FFF2-40B4-BE49-F238E27FC236}">
                <a16:creationId xmlns:a16="http://schemas.microsoft.com/office/drawing/2014/main" id="{59D9CFA1-3BCF-9AF1-ABE3-7D388D9D5AEC}"/>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a:t>
            </a:fld>
            <a:endParaRPr lang="en-AU"/>
          </a:p>
        </p:txBody>
      </p:sp>
    </p:spTree>
    <p:extLst>
      <p:ext uri="{BB962C8B-B14F-4D97-AF65-F5344CB8AC3E}">
        <p14:creationId xmlns:p14="http://schemas.microsoft.com/office/powerpoint/2010/main" val="1717547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9800255-62C7-52FC-7626-3B3FEBADF4CA}"/>
              </a:ext>
            </a:extLst>
          </p:cNvPr>
          <p:cNvSpPr>
            <a:spLocks noGrp="1"/>
          </p:cNvSpPr>
          <p:nvPr>
            <p:ph type="ctrTitle"/>
          </p:nvPr>
        </p:nvSpPr>
        <p:spPr/>
        <p:txBody>
          <a:bodyPr/>
          <a:lstStyle/>
          <a:p>
            <a:r>
              <a:rPr lang="en-AU" dirty="0">
                <a:latin typeface="+mj-lt"/>
              </a:rPr>
              <a:t>Language features in ‘Eulogy for Gough Whitlam’ (1)</a:t>
            </a:r>
          </a:p>
        </p:txBody>
      </p:sp>
    </p:spTree>
    <p:extLst>
      <p:ext uri="{BB962C8B-B14F-4D97-AF65-F5344CB8AC3E}">
        <p14:creationId xmlns:p14="http://schemas.microsoft.com/office/powerpoint/2010/main" val="2028193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C09F8A-DBAC-0923-AAC0-F58CC85C1CC3}"/>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ABA5A083-BA10-3825-128A-2CA87CDD85E0}"/>
              </a:ext>
            </a:extLst>
          </p:cNvPr>
          <p:cNvSpPr>
            <a:spLocks noGrp="1"/>
          </p:cNvSpPr>
          <p:nvPr>
            <p:ph type="ctrTitle"/>
          </p:nvPr>
        </p:nvSpPr>
        <p:spPr/>
        <p:txBody>
          <a:bodyPr/>
          <a:lstStyle/>
          <a:p>
            <a:r>
              <a:rPr lang="en-AU" dirty="0">
                <a:latin typeface="+mj-lt"/>
              </a:rPr>
              <a:t>Revisiting persuasive and discursive forms and features in a text</a:t>
            </a:r>
          </a:p>
        </p:txBody>
      </p:sp>
    </p:spTree>
    <p:extLst>
      <p:ext uri="{BB962C8B-B14F-4D97-AF65-F5344CB8AC3E}">
        <p14:creationId xmlns:p14="http://schemas.microsoft.com/office/powerpoint/2010/main" val="3852015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86807-805C-4E4F-654B-00A3C91134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08F98B-BF20-88D4-B24E-A98F34EAB6D6}"/>
              </a:ext>
            </a:extLst>
          </p:cNvPr>
          <p:cNvSpPr>
            <a:spLocks noGrp="1"/>
          </p:cNvSpPr>
          <p:nvPr>
            <p:ph type="title"/>
          </p:nvPr>
        </p:nvSpPr>
        <p:spPr/>
        <p:txBody>
          <a:bodyPr/>
          <a:lstStyle/>
          <a:p>
            <a:r>
              <a:rPr lang="en-US" dirty="0">
                <a:latin typeface="+mj-lt"/>
                <a:cs typeface="Arial" panose="020B0604020202020204" pitchFamily="34" charset="0"/>
              </a:rPr>
              <a:t>Structure of persuasive and discursive texts</a:t>
            </a:r>
            <a:endParaRPr lang="en-AU" dirty="0">
              <a:latin typeface="+mj-lt"/>
              <a:cs typeface="Arial" panose="020B0604020202020204" pitchFamily="34" charset="0"/>
            </a:endParaRPr>
          </a:p>
        </p:txBody>
      </p:sp>
      <p:sp>
        <p:nvSpPr>
          <p:cNvPr id="5" name="Text Placeholder 4">
            <a:extLst>
              <a:ext uri="{FF2B5EF4-FFF2-40B4-BE49-F238E27FC236}">
                <a16:creationId xmlns:a16="http://schemas.microsoft.com/office/drawing/2014/main" id="{9CF8CC7D-01F8-D528-5A25-937CCD350B5B}"/>
              </a:ext>
            </a:extLst>
          </p:cNvPr>
          <p:cNvSpPr>
            <a:spLocks noGrp="1"/>
          </p:cNvSpPr>
          <p:nvPr>
            <p:ph type="body" sz="quarter" idx="18"/>
          </p:nvPr>
        </p:nvSpPr>
        <p:spPr/>
        <p:txBody>
          <a:bodyPr/>
          <a:lstStyle/>
          <a:p>
            <a:r>
              <a:rPr lang="en-US" dirty="0">
                <a:latin typeface="+mj-lt"/>
                <a:cs typeface="Arial" panose="020B0604020202020204" pitchFamily="34" charset="0"/>
              </a:rPr>
              <a:t>Exploring the distinctive language of text</a:t>
            </a:r>
            <a:endParaRPr lang="en-AU" dirty="0">
              <a:latin typeface="+mj-lt"/>
              <a:cs typeface="Arial" panose="020B0604020202020204" pitchFamily="34" charset="0"/>
            </a:endParaRPr>
          </a:p>
        </p:txBody>
      </p:sp>
      <p:graphicFrame>
        <p:nvGraphicFramePr>
          <p:cNvPr id="6" name="Content Placeholder 5">
            <a:extLst>
              <a:ext uri="{FF2B5EF4-FFF2-40B4-BE49-F238E27FC236}">
                <a16:creationId xmlns:a16="http://schemas.microsoft.com/office/drawing/2014/main" id="{C8DA7587-F5C4-C266-A70E-7BCF672B9F4E}"/>
              </a:ext>
            </a:extLst>
          </p:cNvPr>
          <p:cNvGraphicFramePr>
            <a:graphicFrameLocks noGrp="1"/>
          </p:cNvGraphicFramePr>
          <p:nvPr>
            <p:ph idx="4294967295"/>
            <p:extLst>
              <p:ext uri="{D42A27DB-BD31-4B8C-83A1-F6EECF244321}">
                <p14:modId xmlns:p14="http://schemas.microsoft.com/office/powerpoint/2010/main" val="2891066144"/>
              </p:ext>
            </p:extLst>
          </p:nvPr>
        </p:nvGraphicFramePr>
        <p:xfrm>
          <a:off x="360000" y="1572417"/>
          <a:ext cx="11484000" cy="4663701"/>
        </p:xfrm>
        <a:graphic>
          <a:graphicData uri="http://schemas.openxmlformats.org/drawingml/2006/table">
            <a:tbl>
              <a:tblPr firstRow="1" bandRow="1">
                <a:tableStyleId>{69012ECD-51FC-41F1-AA8D-1B2483CD663E}</a:tableStyleId>
              </a:tblPr>
              <a:tblGrid>
                <a:gridCol w="5742000">
                  <a:extLst>
                    <a:ext uri="{9D8B030D-6E8A-4147-A177-3AD203B41FA5}">
                      <a16:colId xmlns:a16="http://schemas.microsoft.com/office/drawing/2014/main" val="1757157263"/>
                    </a:ext>
                  </a:extLst>
                </a:gridCol>
                <a:gridCol w="5742000">
                  <a:extLst>
                    <a:ext uri="{9D8B030D-6E8A-4147-A177-3AD203B41FA5}">
                      <a16:colId xmlns:a16="http://schemas.microsoft.com/office/drawing/2014/main" val="3845378168"/>
                    </a:ext>
                  </a:extLst>
                </a:gridCol>
              </a:tblGrid>
              <a:tr h="421521">
                <a:tc>
                  <a:txBody>
                    <a:bodyPr/>
                    <a:lstStyle/>
                    <a:p>
                      <a:pPr>
                        <a:lnSpc>
                          <a:spcPct val="150000"/>
                        </a:lnSpc>
                        <a:spcBef>
                          <a:spcPts val="0"/>
                        </a:spcBef>
                        <a:spcAft>
                          <a:spcPts val="1200"/>
                        </a:spcAft>
                      </a:pPr>
                      <a:r>
                        <a:rPr lang="en-US" sz="1600" dirty="0">
                          <a:latin typeface="+mj-lt"/>
                        </a:rPr>
                        <a:t>Structure of persuasive texts</a:t>
                      </a:r>
                      <a:endParaRPr lang="en-AU" sz="1600" dirty="0">
                        <a:latin typeface="+mj-lt"/>
                        <a:cs typeface="Arial" panose="020B0604020202020204" pitchFamily="34" charset="0"/>
                      </a:endParaRPr>
                    </a:p>
                  </a:txBody>
                  <a:tcPr/>
                </a:tc>
                <a:tc>
                  <a:txBody>
                    <a:bodyPr/>
                    <a:lstStyle/>
                    <a:p>
                      <a:pPr>
                        <a:lnSpc>
                          <a:spcPct val="150000"/>
                        </a:lnSpc>
                        <a:spcBef>
                          <a:spcPts val="0"/>
                        </a:spcBef>
                        <a:spcAft>
                          <a:spcPts val="1200"/>
                        </a:spcAft>
                      </a:pPr>
                      <a:r>
                        <a:rPr lang="en-US" sz="1600" dirty="0">
                          <a:latin typeface="+mj-lt"/>
                        </a:rPr>
                        <a:t>Structure of discursive texts</a:t>
                      </a:r>
                      <a:endParaRPr lang="en-AU" sz="1600" dirty="0">
                        <a:latin typeface="+mj-lt"/>
                        <a:cs typeface="Arial" panose="020B0604020202020204" pitchFamily="34" charset="0"/>
                      </a:endParaRPr>
                    </a:p>
                  </a:txBody>
                  <a:tcPr/>
                </a:tc>
                <a:extLst>
                  <a:ext uri="{0D108BD9-81ED-4DB2-BD59-A6C34878D82A}">
                    <a16:rowId xmlns:a16="http://schemas.microsoft.com/office/drawing/2014/main" val="2203715502"/>
                  </a:ext>
                </a:extLst>
              </a:tr>
              <a:tr h="4242180">
                <a:tc>
                  <a:txBody>
                    <a:bodyPr/>
                    <a:lstStyle/>
                    <a:p>
                      <a:pPr marL="285750" indent="-285750">
                        <a:lnSpc>
                          <a:spcPct val="150000"/>
                        </a:lnSpc>
                        <a:spcBef>
                          <a:spcPts val="0"/>
                        </a:spcBef>
                        <a:spcAft>
                          <a:spcPts val="1200"/>
                        </a:spcAft>
                        <a:buFont typeface="Arial" panose="020B0604020202020204" pitchFamily="34" charset="0"/>
                        <a:buChar char="•"/>
                      </a:pPr>
                      <a:r>
                        <a:rPr lang="en-AU" sz="1600" b="1" i="0" kern="1200" dirty="0">
                          <a:solidFill>
                            <a:schemeClr val="tx1"/>
                          </a:solidFill>
                          <a:effectLst/>
                          <a:latin typeface="+mn-lt"/>
                          <a:ea typeface="+mn-ea"/>
                          <a:cs typeface="Arial" panose="020B0604020202020204" pitchFamily="34" charset="0"/>
                        </a:rPr>
                        <a:t>Introduction</a:t>
                      </a:r>
                      <a:r>
                        <a:rPr lang="en-AU" sz="1600" b="0" i="0" kern="1200" dirty="0">
                          <a:solidFill>
                            <a:schemeClr val="tx1"/>
                          </a:solidFill>
                          <a:effectLst/>
                          <a:latin typeface="+mn-lt"/>
                          <a:ea typeface="+mn-ea"/>
                          <a:cs typeface="Arial" panose="020B0604020202020204" pitchFamily="34" charset="0"/>
                        </a:rPr>
                        <a:t> – introduces the topic and states a clear opinion or thesis.</a:t>
                      </a:r>
                    </a:p>
                    <a:p>
                      <a:pPr marL="285750" indent="-285750">
                        <a:lnSpc>
                          <a:spcPct val="150000"/>
                        </a:lnSpc>
                        <a:spcBef>
                          <a:spcPts val="0"/>
                        </a:spcBef>
                        <a:spcAft>
                          <a:spcPts val="1200"/>
                        </a:spcAft>
                        <a:buFont typeface="Arial" panose="020B0604020202020204" pitchFamily="34" charset="0"/>
                        <a:buChar char="•"/>
                      </a:pPr>
                      <a:r>
                        <a:rPr lang="en-AU" sz="1600" b="1" i="0" kern="1200" dirty="0">
                          <a:solidFill>
                            <a:schemeClr val="tx1"/>
                          </a:solidFill>
                          <a:effectLst/>
                          <a:latin typeface="+mn-lt"/>
                          <a:ea typeface="+mn-ea"/>
                          <a:cs typeface="Arial" panose="020B0604020202020204" pitchFamily="34" charset="0"/>
                        </a:rPr>
                        <a:t>Body paragraphs – </a:t>
                      </a:r>
                      <a:r>
                        <a:rPr lang="en-AU" sz="1600" b="0" i="0" kern="1200" dirty="0">
                          <a:solidFill>
                            <a:schemeClr val="tx1"/>
                          </a:solidFill>
                          <a:effectLst/>
                          <a:latin typeface="+mn-lt"/>
                          <a:ea typeface="+mn-ea"/>
                          <a:cs typeface="Arial" panose="020B0604020202020204" pitchFamily="34" charset="0"/>
                        </a:rPr>
                        <a:t>each paragraph presents a </a:t>
                      </a:r>
                      <a:r>
                        <a:rPr lang="en-AU" sz="1600" b="1" i="0" kern="1200" dirty="0">
                          <a:solidFill>
                            <a:schemeClr val="tx1"/>
                          </a:solidFill>
                          <a:effectLst/>
                          <a:latin typeface="+mn-lt"/>
                          <a:ea typeface="+mn-ea"/>
                          <a:cs typeface="Arial" panose="020B0604020202020204" pitchFamily="34" charset="0"/>
                        </a:rPr>
                        <a:t>main point supporting </a:t>
                      </a:r>
                      <a:r>
                        <a:rPr lang="en-AU" sz="1600" b="0" i="0" kern="1200" dirty="0">
                          <a:solidFill>
                            <a:schemeClr val="tx1"/>
                          </a:solidFill>
                          <a:effectLst/>
                          <a:latin typeface="+mn-lt"/>
                          <a:ea typeface="+mn-ea"/>
                          <a:cs typeface="Arial" panose="020B0604020202020204" pitchFamily="34" charset="0"/>
                        </a:rPr>
                        <a:t>the thesis, backed by </a:t>
                      </a:r>
                      <a:r>
                        <a:rPr lang="en-AU" sz="1600" b="1" i="0" kern="1200" dirty="0">
                          <a:solidFill>
                            <a:schemeClr val="tx1"/>
                          </a:solidFill>
                          <a:effectLst/>
                          <a:latin typeface="+mn-lt"/>
                          <a:ea typeface="+mn-ea"/>
                          <a:cs typeface="Arial" panose="020B0604020202020204" pitchFamily="34" charset="0"/>
                        </a:rPr>
                        <a:t>evidence</a:t>
                      </a:r>
                      <a:r>
                        <a:rPr lang="en-AU" sz="1600" b="0" i="0" kern="1200" dirty="0">
                          <a:solidFill>
                            <a:schemeClr val="tx1"/>
                          </a:solidFill>
                          <a:effectLst/>
                          <a:latin typeface="+mn-lt"/>
                          <a:ea typeface="+mn-ea"/>
                          <a:cs typeface="Arial" panose="020B0604020202020204" pitchFamily="34" charset="0"/>
                        </a:rPr>
                        <a:t> such as facts, statistics, expert opinions, or examples. Counterarguments are often addressed and refuted to </a:t>
                      </a:r>
                      <a:r>
                        <a:rPr lang="en-AU" sz="1600" b="1" i="0" kern="1200" dirty="0">
                          <a:solidFill>
                            <a:schemeClr val="tx1"/>
                          </a:solidFill>
                          <a:effectLst/>
                          <a:latin typeface="+mn-lt"/>
                          <a:ea typeface="+mn-ea"/>
                          <a:cs typeface="Arial" panose="020B0604020202020204" pitchFamily="34" charset="0"/>
                        </a:rPr>
                        <a:t>strengthen</a:t>
                      </a:r>
                      <a:r>
                        <a:rPr lang="en-AU" sz="1600" b="0" i="0" kern="1200" dirty="0">
                          <a:solidFill>
                            <a:schemeClr val="tx1"/>
                          </a:solidFill>
                          <a:effectLst/>
                          <a:latin typeface="+mn-lt"/>
                          <a:ea typeface="+mn-ea"/>
                          <a:cs typeface="Arial" panose="020B0604020202020204" pitchFamily="34" charset="0"/>
                        </a:rPr>
                        <a:t> the writer’s position.</a:t>
                      </a:r>
                    </a:p>
                    <a:p>
                      <a:pPr marL="285750" marR="0" lvl="0" indent="-285750" algn="l" defTabSz="914377" rtl="0" eaLnBrk="1" fontAlgn="auto" latinLnBrk="0" hangingPunct="1">
                        <a:lnSpc>
                          <a:spcPct val="150000"/>
                        </a:lnSpc>
                        <a:spcBef>
                          <a:spcPts val="0"/>
                        </a:spcBef>
                        <a:spcAft>
                          <a:spcPts val="1200"/>
                        </a:spcAft>
                        <a:buClrTx/>
                        <a:buSzTx/>
                        <a:buFont typeface="Arial" panose="020B0604020202020204" pitchFamily="34" charset="0"/>
                        <a:buChar char="•"/>
                        <a:tabLst/>
                        <a:defRPr/>
                      </a:pPr>
                      <a:r>
                        <a:rPr lang="en-AU" sz="1600" b="1" i="0" kern="1200" dirty="0">
                          <a:solidFill>
                            <a:schemeClr val="tx1"/>
                          </a:solidFill>
                          <a:effectLst/>
                          <a:latin typeface="+mn-lt"/>
                          <a:ea typeface="+mn-ea"/>
                          <a:cs typeface="Arial" panose="020B0604020202020204" pitchFamily="34" charset="0"/>
                        </a:rPr>
                        <a:t>Conclusion</a:t>
                      </a:r>
                      <a:r>
                        <a:rPr lang="en-AU" sz="1600" b="0" i="0" kern="1200" dirty="0">
                          <a:solidFill>
                            <a:schemeClr val="tx1"/>
                          </a:solidFill>
                          <a:effectLst/>
                          <a:latin typeface="+mn-lt"/>
                          <a:ea typeface="+mn-ea"/>
                          <a:cs typeface="Arial" panose="020B0604020202020204" pitchFamily="34" charset="0"/>
                        </a:rPr>
                        <a:t> – summarises the key points without introducing new ideas and includes a </a:t>
                      </a:r>
                      <a:r>
                        <a:rPr lang="en-AU" sz="1600" b="1" i="0" kern="1200" dirty="0">
                          <a:solidFill>
                            <a:schemeClr val="tx1"/>
                          </a:solidFill>
                          <a:effectLst/>
                          <a:latin typeface="+mn-lt"/>
                          <a:ea typeface="+mn-ea"/>
                          <a:cs typeface="Arial" panose="020B0604020202020204" pitchFamily="34" charset="0"/>
                        </a:rPr>
                        <a:t>strong call to action</a:t>
                      </a:r>
                      <a:endParaRPr lang="en-US" sz="1600" b="0" i="0" kern="1200" dirty="0">
                        <a:solidFill>
                          <a:schemeClr val="tx1"/>
                        </a:solidFill>
                        <a:effectLst/>
                        <a:latin typeface="+mn-lt"/>
                        <a:ea typeface="+mn-ea"/>
                        <a:cs typeface="Arial" panose="020B0604020202020204" pitchFamily="34" charset="0"/>
                      </a:endParaRPr>
                    </a:p>
                  </a:txBody>
                  <a:tcPr>
                    <a:lnR w="12700" cap="flat" cmpd="sng" algn="ctr">
                      <a:solidFill>
                        <a:schemeClr val="tx1"/>
                      </a:solidFill>
                      <a:prstDash val="solid"/>
                      <a:round/>
                      <a:headEnd type="none" w="med" len="med"/>
                      <a:tailEnd type="none" w="med" len="med"/>
                    </a:lnR>
                  </a:tcPr>
                </a:tc>
                <a:tc>
                  <a:txBody>
                    <a:bodyPr/>
                    <a:lstStyle/>
                    <a:p>
                      <a:pPr marL="285750" indent="-285750">
                        <a:lnSpc>
                          <a:spcPct val="150000"/>
                        </a:lnSpc>
                        <a:spcBef>
                          <a:spcPts val="0"/>
                        </a:spcBef>
                        <a:spcAft>
                          <a:spcPts val="1200"/>
                        </a:spcAft>
                        <a:buFont typeface="Arial" panose="020B0604020202020204" pitchFamily="34" charset="0"/>
                        <a:buChar char="•"/>
                      </a:pPr>
                      <a:r>
                        <a:rPr lang="en-US" sz="1600" b="1" dirty="0">
                          <a:latin typeface="+mn-lt"/>
                          <a:cs typeface="Arial" panose="020B0604020202020204" pitchFamily="34" charset="0"/>
                        </a:rPr>
                        <a:t>Introduction</a:t>
                      </a:r>
                      <a:r>
                        <a:rPr lang="en-US" sz="1600" dirty="0">
                          <a:latin typeface="+mn-lt"/>
                          <a:cs typeface="Arial" panose="020B0604020202020204" pitchFamily="34" charset="0"/>
                        </a:rPr>
                        <a:t> – aims to catch the readers attention and introduce the topic or issue</a:t>
                      </a:r>
                    </a:p>
                    <a:p>
                      <a:pPr marL="285750" indent="-285750">
                        <a:lnSpc>
                          <a:spcPct val="150000"/>
                        </a:lnSpc>
                        <a:spcBef>
                          <a:spcPts val="0"/>
                        </a:spcBef>
                        <a:spcAft>
                          <a:spcPts val="1200"/>
                        </a:spcAft>
                        <a:buFont typeface="Arial" panose="020B0604020202020204" pitchFamily="34" charset="0"/>
                        <a:buChar char="•"/>
                      </a:pPr>
                      <a:r>
                        <a:rPr lang="en-US" sz="1600" b="1" dirty="0">
                          <a:latin typeface="+mn-lt"/>
                          <a:cs typeface="Arial" panose="020B0604020202020204" pitchFamily="34" charset="0"/>
                        </a:rPr>
                        <a:t>Body paragraphs </a:t>
                      </a:r>
                      <a:r>
                        <a:rPr lang="en-US" sz="1600" dirty="0">
                          <a:latin typeface="+mn-lt"/>
                          <a:cs typeface="Arial" panose="020B0604020202020204" pitchFamily="34" charset="0"/>
                        </a:rPr>
                        <a:t>– </a:t>
                      </a:r>
                      <a:r>
                        <a:rPr lang="en-AU" sz="1600" dirty="0">
                          <a:latin typeface="+mn-lt"/>
                          <a:cs typeface="Arial" panose="020B0604020202020204" pitchFamily="34" charset="0"/>
                        </a:rPr>
                        <a:t>composed of </a:t>
                      </a:r>
                      <a:r>
                        <a:rPr lang="en-AU" sz="1600" b="1" dirty="0">
                          <a:latin typeface="+mn-lt"/>
                          <a:cs typeface="Arial" panose="020B0604020202020204" pitchFamily="34" charset="0"/>
                        </a:rPr>
                        <a:t>several paragraphs</a:t>
                      </a:r>
                      <a:r>
                        <a:rPr lang="en-AU" sz="1600" dirty="0">
                          <a:latin typeface="+mn-lt"/>
                          <a:cs typeface="Arial" panose="020B0604020202020204" pitchFamily="34" charset="0"/>
                        </a:rPr>
                        <a:t>, each focused on a specific idea or perspective. Paragraphs explore </a:t>
                      </a:r>
                      <a:r>
                        <a:rPr lang="en-AU" sz="1600" b="1" dirty="0">
                          <a:latin typeface="+mn-lt"/>
                          <a:cs typeface="Arial" panose="020B0604020202020204" pitchFamily="34" charset="0"/>
                        </a:rPr>
                        <a:t>different sides </a:t>
                      </a:r>
                      <a:r>
                        <a:rPr lang="en-AU" sz="1600" dirty="0">
                          <a:latin typeface="+mn-lt"/>
                          <a:cs typeface="Arial" panose="020B0604020202020204" pitchFamily="34" charset="0"/>
                        </a:rPr>
                        <a:t>of the issue. The length and number are </a:t>
                      </a:r>
                      <a:r>
                        <a:rPr lang="en-AU" sz="1600" b="1" dirty="0">
                          <a:latin typeface="+mn-lt"/>
                          <a:cs typeface="Arial" panose="020B0604020202020204" pitchFamily="34" charset="0"/>
                        </a:rPr>
                        <a:t>flexible</a:t>
                      </a:r>
                      <a:r>
                        <a:rPr lang="en-AU" sz="1600" dirty="0">
                          <a:latin typeface="+mn-lt"/>
                          <a:cs typeface="Arial" panose="020B0604020202020204" pitchFamily="34" charset="0"/>
                        </a:rPr>
                        <a:t>, allowing for richer exploration where needed. The use of evidence varies and can include real-life examples, anecdotes or statistics.</a:t>
                      </a:r>
                    </a:p>
                    <a:p>
                      <a:pPr marL="285750" marR="0" lvl="0" indent="-285750" algn="l" defTabSz="914377" rtl="0" eaLnBrk="1" fontAlgn="auto" latinLnBrk="0" hangingPunct="1">
                        <a:lnSpc>
                          <a:spcPct val="150000"/>
                        </a:lnSpc>
                        <a:spcBef>
                          <a:spcPts val="0"/>
                        </a:spcBef>
                        <a:spcAft>
                          <a:spcPts val="1200"/>
                        </a:spcAft>
                        <a:buClrTx/>
                        <a:buSzTx/>
                        <a:buFont typeface="Arial" panose="020B0604020202020204" pitchFamily="34" charset="0"/>
                        <a:buChar char="•"/>
                        <a:tabLst/>
                        <a:defRPr/>
                      </a:pPr>
                      <a:r>
                        <a:rPr lang="en-US" sz="1600" b="1" dirty="0">
                          <a:latin typeface="+mn-lt"/>
                          <a:cs typeface="Arial" panose="020B0604020202020204" pitchFamily="34" charset="0"/>
                        </a:rPr>
                        <a:t>Conclusion</a:t>
                      </a:r>
                      <a:r>
                        <a:rPr lang="en-US" sz="1600" dirty="0">
                          <a:latin typeface="+mn-lt"/>
                          <a:cs typeface="Arial" panose="020B0604020202020204" pitchFamily="34" charset="0"/>
                        </a:rPr>
                        <a:t> – </a:t>
                      </a:r>
                      <a:r>
                        <a:rPr lang="en-US" sz="1600" dirty="0" err="1">
                          <a:latin typeface="+mn-lt"/>
                          <a:cs typeface="Arial" panose="020B0604020202020204" pitchFamily="34" charset="0"/>
                        </a:rPr>
                        <a:t>summarises</a:t>
                      </a:r>
                      <a:r>
                        <a:rPr lang="en-US" sz="1600" dirty="0">
                          <a:latin typeface="+mn-lt"/>
                          <a:cs typeface="Arial" panose="020B0604020202020204" pitchFamily="34" charset="0"/>
                        </a:rPr>
                        <a:t> the </a:t>
                      </a:r>
                      <a:r>
                        <a:rPr lang="en-US" sz="1600" b="1" dirty="0">
                          <a:latin typeface="+mn-lt"/>
                          <a:cs typeface="Arial" panose="020B0604020202020204" pitchFamily="34" charset="0"/>
                        </a:rPr>
                        <a:t>discussion</a:t>
                      </a:r>
                      <a:r>
                        <a:rPr lang="en-US" sz="1600" dirty="0">
                          <a:latin typeface="+mn-lt"/>
                          <a:cs typeface="Arial" panose="020B0604020202020204" pitchFamily="34" charset="0"/>
                        </a:rPr>
                        <a:t> rather than arguing for a final, </a:t>
                      </a:r>
                      <a:r>
                        <a:rPr lang="en-US" sz="1600" b="1" dirty="0">
                          <a:latin typeface="+mn-lt"/>
                          <a:cs typeface="Arial" panose="020B0604020202020204" pitchFamily="34" charset="0"/>
                        </a:rPr>
                        <a:t>definitive position</a:t>
                      </a:r>
                      <a:endParaRPr lang="en-US" sz="1600" dirty="0">
                        <a:latin typeface="+mn-lt"/>
                        <a:cs typeface="Arial" panose="020B0604020202020204" pitchFamily="34"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927771767"/>
                  </a:ext>
                </a:extLst>
              </a:tr>
            </a:tbl>
          </a:graphicData>
        </a:graphic>
      </p:graphicFrame>
      <p:sp>
        <p:nvSpPr>
          <p:cNvPr id="4" name="Slide Number Placeholder 3">
            <a:extLst>
              <a:ext uri="{FF2B5EF4-FFF2-40B4-BE49-F238E27FC236}">
                <a16:creationId xmlns:a16="http://schemas.microsoft.com/office/drawing/2014/main" id="{A88A99F8-8E67-6988-6497-F9FCE82944E9}"/>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Arial" panose="020B0604020202020204" pitchFamily="34" charset="0"/>
                <a:ea typeface="+mn-ea"/>
                <a:cs typeface="Arial" panose="020B0604020202020204" pitchFamily="34" charset="0"/>
              </a:rPr>
              <a:pPr marL="0" marR="0" lvl="0" indent="0" algn="r" defTabSz="609585" rtl="0" eaLnBrk="1" fontAlgn="auto" latinLnBrk="0" hangingPunct="1">
                <a:lnSpc>
                  <a:spcPct val="100000"/>
                </a:lnSpc>
                <a:spcBef>
                  <a:spcPts val="0"/>
                </a:spcBef>
                <a:spcAft>
                  <a:spcPts val="0"/>
                </a:spcAft>
                <a:buClrTx/>
                <a:buSzTx/>
                <a:buFontTx/>
                <a:buNone/>
                <a:tabLst/>
                <a:defRPr/>
              </a:pPr>
              <a:t>12</a:t>
            </a:fld>
            <a:endParaRPr kumimoji="0" lang="en-AU" sz="1200" b="0" i="0" u="none" strike="noStrike" kern="1200" cap="none" spc="0" normalizeH="0" baseline="0" noProof="0">
              <a:ln>
                <a:noFill/>
              </a:ln>
              <a:solidFill>
                <a:srgbClr val="22272B"/>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08440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ACCE7-0AEC-B787-1700-4C0D296799B2}"/>
              </a:ext>
            </a:extLst>
          </p:cNvPr>
          <p:cNvSpPr>
            <a:spLocks noGrp="1"/>
          </p:cNvSpPr>
          <p:nvPr>
            <p:ph type="title"/>
          </p:nvPr>
        </p:nvSpPr>
        <p:spPr/>
        <p:txBody>
          <a:bodyPr/>
          <a:lstStyle/>
          <a:p>
            <a:r>
              <a:rPr lang="en-US" dirty="0">
                <a:latin typeface="+mj-lt"/>
                <a:cs typeface="Arial" panose="020B0604020202020204" pitchFamily="34" charset="0"/>
              </a:rPr>
              <a:t>Features of persuasive and discursive texts (1)</a:t>
            </a:r>
            <a:endParaRPr lang="en-AU" dirty="0">
              <a:latin typeface="+mj-lt"/>
              <a:cs typeface="Arial" panose="020B0604020202020204" pitchFamily="34" charset="0"/>
            </a:endParaRPr>
          </a:p>
        </p:txBody>
      </p:sp>
      <p:sp>
        <p:nvSpPr>
          <p:cNvPr id="5" name="Text Placeholder 4">
            <a:extLst>
              <a:ext uri="{FF2B5EF4-FFF2-40B4-BE49-F238E27FC236}">
                <a16:creationId xmlns:a16="http://schemas.microsoft.com/office/drawing/2014/main" id="{861002C3-CB01-A86D-5BD5-9AA92F87C488}"/>
              </a:ext>
            </a:extLst>
          </p:cNvPr>
          <p:cNvSpPr>
            <a:spLocks noGrp="1"/>
          </p:cNvSpPr>
          <p:nvPr>
            <p:ph type="body" sz="quarter" idx="18"/>
          </p:nvPr>
        </p:nvSpPr>
        <p:spPr/>
        <p:txBody>
          <a:bodyPr/>
          <a:lstStyle/>
          <a:p>
            <a:r>
              <a:rPr lang="en-US">
                <a:latin typeface="+mj-lt"/>
                <a:cs typeface="Arial" panose="020B0604020202020204" pitchFamily="34" charset="0"/>
              </a:rPr>
              <a:t>Exploring the distinctive language of a text</a:t>
            </a:r>
            <a:endParaRPr lang="en-AU">
              <a:latin typeface="+mj-lt"/>
              <a:cs typeface="Arial" panose="020B0604020202020204" pitchFamily="34" charset="0"/>
            </a:endParaRPr>
          </a:p>
        </p:txBody>
      </p:sp>
      <p:graphicFrame>
        <p:nvGraphicFramePr>
          <p:cNvPr id="6" name="Content Placeholder 5">
            <a:extLst>
              <a:ext uri="{FF2B5EF4-FFF2-40B4-BE49-F238E27FC236}">
                <a16:creationId xmlns:a16="http://schemas.microsoft.com/office/drawing/2014/main" id="{67C35766-BBB9-D19D-0F92-3D16C3117355}"/>
              </a:ext>
            </a:extLst>
          </p:cNvPr>
          <p:cNvGraphicFramePr>
            <a:graphicFrameLocks noGrp="1"/>
          </p:cNvGraphicFramePr>
          <p:nvPr>
            <p:ph idx="4294967295"/>
            <p:extLst>
              <p:ext uri="{D42A27DB-BD31-4B8C-83A1-F6EECF244321}">
                <p14:modId xmlns:p14="http://schemas.microsoft.com/office/powerpoint/2010/main" val="3143423456"/>
              </p:ext>
            </p:extLst>
          </p:nvPr>
        </p:nvGraphicFramePr>
        <p:xfrm>
          <a:off x="360000" y="1829480"/>
          <a:ext cx="11402170" cy="4046000"/>
        </p:xfrm>
        <a:graphic>
          <a:graphicData uri="http://schemas.openxmlformats.org/drawingml/2006/table">
            <a:tbl>
              <a:tblPr firstRow="1" bandRow="1">
                <a:tableStyleId>{69012ECD-51FC-41F1-AA8D-1B2483CD663E}</a:tableStyleId>
              </a:tblPr>
              <a:tblGrid>
                <a:gridCol w="5701085">
                  <a:extLst>
                    <a:ext uri="{9D8B030D-6E8A-4147-A177-3AD203B41FA5}">
                      <a16:colId xmlns:a16="http://schemas.microsoft.com/office/drawing/2014/main" val="1757157263"/>
                    </a:ext>
                  </a:extLst>
                </a:gridCol>
                <a:gridCol w="5701085">
                  <a:extLst>
                    <a:ext uri="{9D8B030D-6E8A-4147-A177-3AD203B41FA5}">
                      <a16:colId xmlns:a16="http://schemas.microsoft.com/office/drawing/2014/main" val="3845378168"/>
                    </a:ext>
                  </a:extLst>
                </a:gridCol>
              </a:tblGrid>
              <a:tr h="381944">
                <a:tc>
                  <a:txBody>
                    <a:bodyPr/>
                    <a:lstStyle/>
                    <a:p>
                      <a:pPr>
                        <a:lnSpc>
                          <a:spcPct val="150000"/>
                        </a:lnSpc>
                        <a:spcBef>
                          <a:spcPts val="0"/>
                        </a:spcBef>
                        <a:spcAft>
                          <a:spcPts val="1200"/>
                        </a:spcAft>
                      </a:pPr>
                      <a:r>
                        <a:rPr lang="en-US" dirty="0">
                          <a:latin typeface="+mj-lt"/>
                        </a:rPr>
                        <a:t>Language features of persuasive texts</a:t>
                      </a:r>
                      <a:endParaRPr lang="en-AU" dirty="0">
                        <a:latin typeface="+mj-lt"/>
                        <a:cs typeface="Arial" panose="020B0604020202020204" pitchFamily="34" charset="0"/>
                      </a:endParaRPr>
                    </a:p>
                  </a:txBody>
                  <a:tcPr/>
                </a:tc>
                <a:tc>
                  <a:txBody>
                    <a:bodyPr/>
                    <a:lstStyle/>
                    <a:p>
                      <a:pPr>
                        <a:lnSpc>
                          <a:spcPct val="150000"/>
                        </a:lnSpc>
                        <a:spcBef>
                          <a:spcPts val="0"/>
                        </a:spcBef>
                        <a:spcAft>
                          <a:spcPts val="1200"/>
                        </a:spcAft>
                      </a:pPr>
                      <a:r>
                        <a:rPr lang="en-US" dirty="0">
                          <a:latin typeface="+mj-lt"/>
                        </a:rPr>
                        <a:t>Language features of discursive texts</a:t>
                      </a:r>
                      <a:endParaRPr lang="en-AU" dirty="0">
                        <a:latin typeface="+mj-lt"/>
                        <a:cs typeface="Arial" panose="020B0604020202020204" pitchFamily="34" charset="0"/>
                      </a:endParaRPr>
                    </a:p>
                  </a:txBody>
                  <a:tcPr/>
                </a:tc>
                <a:extLst>
                  <a:ext uri="{0D108BD9-81ED-4DB2-BD59-A6C34878D82A}">
                    <a16:rowId xmlns:a16="http://schemas.microsoft.com/office/drawing/2014/main" val="2203715502"/>
                  </a:ext>
                </a:extLst>
              </a:tr>
              <a:tr h="3593880">
                <a:tc>
                  <a:txBody>
                    <a:bodyPr/>
                    <a:lstStyle/>
                    <a:p>
                      <a:pPr marL="0" indent="0">
                        <a:lnSpc>
                          <a:spcPct val="150000"/>
                        </a:lnSpc>
                        <a:spcBef>
                          <a:spcPts val="0"/>
                        </a:spcBef>
                        <a:spcAft>
                          <a:spcPts val="1200"/>
                        </a:spcAft>
                        <a:buFont typeface="Arial" panose="020B0604020202020204" pitchFamily="34" charset="0"/>
                        <a:buNone/>
                      </a:pPr>
                      <a:r>
                        <a:rPr lang="en-US" sz="1800" b="1" i="0" kern="1200" dirty="0">
                          <a:solidFill>
                            <a:schemeClr val="tx1"/>
                          </a:solidFill>
                          <a:effectLst/>
                          <a:latin typeface="+mn-lt"/>
                          <a:ea typeface="+mn-ea"/>
                          <a:cs typeface="Arial" panose="020B0604020202020204" pitchFamily="34" charset="0"/>
                        </a:rPr>
                        <a:t>Logos, ethos and pathos</a:t>
                      </a:r>
                    </a:p>
                    <a:p>
                      <a:pPr marL="285750" indent="-285750">
                        <a:lnSpc>
                          <a:spcPct val="150000"/>
                        </a:lnSpc>
                        <a:spcBef>
                          <a:spcPts val="0"/>
                        </a:spcBef>
                        <a:spcAft>
                          <a:spcPts val="1200"/>
                        </a:spcAft>
                        <a:buFont typeface="Arial" panose="020B0604020202020204" pitchFamily="34" charset="0"/>
                        <a:buChar char="•"/>
                      </a:pPr>
                      <a:r>
                        <a:rPr lang="en-US" sz="1800" b="1" i="0" kern="1200" dirty="0">
                          <a:solidFill>
                            <a:schemeClr val="tx1"/>
                          </a:solidFill>
                          <a:effectLst/>
                          <a:latin typeface="+mn-lt"/>
                          <a:ea typeface="+mn-ea"/>
                          <a:cs typeface="Arial" panose="020B0604020202020204" pitchFamily="34" charset="0"/>
                        </a:rPr>
                        <a:t>Rhetorical questions </a:t>
                      </a:r>
                      <a:r>
                        <a:rPr lang="en-US" sz="1800" b="0" i="0" kern="1200" dirty="0">
                          <a:solidFill>
                            <a:schemeClr val="tx1"/>
                          </a:solidFill>
                          <a:effectLst/>
                          <a:latin typeface="+mn-lt"/>
                          <a:ea typeface="+mn-ea"/>
                          <a:cs typeface="Arial" panose="020B0604020202020204" pitchFamily="34" charset="0"/>
                        </a:rPr>
                        <a:t>– questions asked for effect without requiring an answer.</a:t>
                      </a:r>
                    </a:p>
                    <a:p>
                      <a:pPr marL="285750" marR="0" lvl="0" indent="-285750" algn="l" defTabSz="914377" rtl="0" eaLnBrk="1" fontAlgn="auto" latinLnBrk="0" hangingPunct="1">
                        <a:lnSpc>
                          <a:spcPct val="150000"/>
                        </a:lnSpc>
                        <a:spcBef>
                          <a:spcPts val="0"/>
                        </a:spcBef>
                        <a:spcAft>
                          <a:spcPts val="120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rgbClr val="22272B"/>
                          </a:solidFill>
                          <a:effectLst/>
                          <a:uLnTx/>
                          <a:uFillTx/>
                          <a:latin typeface="+mn-lt"/>
                          <a:ea typeface="+mn-ea"/>
                          <a:cs typeface="Arial" panose="020B0604020202020204" pitchFamily="34" charset="0"/>
                        </a:rPr>
                        <a:t>Inclusive language </a:t>
                      </a:r>
                      <a:r>
                        <a:rPr kumimoji="0" lang="en-US" sz="1800" b="0" i="0" u="none" strike="noStrike" kern="1200" cap="none" spc="0" normalizeH="0" baseline="0" noProof="0" dirty="0">
                          <a:ln>
                            <a:noFill/>
                          </a:ln>
                          <a:solidFill>
                            <a:srgbClr val="22272B"/>
                          </a:solidFill>
                          <a:effectLst/>
                          <a:uLnTx/>
                          <a:uFillTx/>
                          <a:latin typeface="+mn-lt"/>
                          <a:ea typeface="+mn-ea"/>
                          <a:cs typeface="Arial" panose="020B0604020202020204" pitchFamily="34" charset="0"/>
                        </a:rPr>
                        <a:t>– using pronouns such as ‘we’. ‘us’ and ‘our’ to build connection to your audience.</a:t>
                      </a:r>
                    </a:p>
                  </a:txBody>
                  <a:tcPr>
                    <a:lnR w="12700" cap="flat" cmpd="sng" algn="ctr">
                      <a:solidFill>
                        <a:schemeClr val="tx1"/>
                      </a:solidFill>
                      <a:prstDash val="solid"/>
                      <a:round/>
                      <a:headEnd type="none" w="med" len="med"/>
                      <a:tailEnd type="none" w="med" len="med"/>
                    </a:lnR>
                  </a:tcPr>
                </a:tc>
                <a:tc>
                  <a:txBody>
                    <a:bodyPr/>
                    <a:lstStyle/>
                    <a:p>
                      <a:pPr marL="285750" indent="-285750">
                        <a:lnSpc>
                          <a:spcPct val="150000"/>
                        </a:lnSpc>
                        <a:spcBef>
                          <a:spcPts val="0"/>
                        </a:spcBef>
                        <a:spcAft>
                          <a:spcPts val="1200"/>
                        </a:spcAft>
                        <a:buFont typeface="Arial" panose="020B0604020202020204" pitchFamily="34" charset="0"/>
                        <a:buChar char="•"/>
                      </a:pPr>
                      <a:r>
                        <a:rPr lang="en-US" sz="1800" b="1" dirty="0">
                          <a:latin typeface="+mn-lt"/>
                          <a:cs typeface="Arial" panose="020B0604020202020204" pitchFamily="34" charset="0"/>
                        </a:rPr>
                        <a:t>Tone and register </a:t>
                      </a:r>
                      <a:r>
                        <a:rPr lang="en-US" sz="1800" b="0" dirty="0">
                          <a:latin typeface="+mn-lt"/>
                          <a:cs typeface="Arial" panose="020B0604020202020204" pitchFamily="34" charset="0"/>
                        </a:rPr>
                        <a:t>– a mix of formal and informal language used to engage the audience and highlight personal voice</a:t>
                      </a:r>
                    </a:p>
                    <a:p>
                      <a:pPr marL="285750" indent="-285750">
                        <a:lnSpc>
                          <a:spcPct val="150000"/>
                        </a:lnSpc>
                        <a:spcBef>
                          <a:spcPts val="0"/>
                        </a:spcBef>
                        <a:spcAft>
                          <a:spcPts val="1200"/>
                        </a:spcAft>
                        <a:buFont typeface="Arial" panose="020B0604020202020204" pitchFamily="34" charset="0"/>
                        <a:buChar char="•"/>
                      </a:pPr>
                      <a:r>
                        <a:rPr lang="en-US" sz="1800" b="1" dirty="0">
                          <a:latin typeface="+mn-lt"/>
                          <a:cs typeface="Arial" panose="020B0604020202020204" pitchFamily="34" charset="0"/>
                        </a:rPr>
                        <a:t>Rhetorical questions – </a:t>
                      </a:r>
                      <a:r>
                        <a:rPr lang="en-US" sz="1800" b="0" dirty="0">
                          <a:latin typeface="+mn-lt"/>
                          <a:cs typeface="Arial" panose="020B0604020202020204" pitchFamily="34" charset="0"/>
                        </a:rPr>
                        <a:t>to engage critically with the subject</a:t>
                      </a:r>
                    </a:p>
                    <a:p>
                      <a:pPr marL="285750" indent="-285750">
                        <a:lnSpc>
                          <a:spcPct val="150000"/>
                        </a:lnSpc>
                        <a:spcBef>
                          <a:spcPts val="0"/>
                        </a:spcBef>
                        <a:spcAft>
                          <a:spcPts val="1200"/>
                        </a:spcAft>
                        <a:buFont typeface="Arial" panose="020B0604020202020204" pitchFamily="34" charset="0"/>
                        <a:buChar char="•"/>
                      </a:pPr>
                      <a:r>
                        <a:rPr lang="en-US" sz="1800" b="1" dirty="0">
                          <a:latin typeface="+mn-lt"/>
                          <a:cs typeface="Arial" panose="020B0604020202020204" pitchFamily="34" charset="0"/>
                        </a:rPr>
                        <a:t>Use of first person </a:t>
                      </a:r>
                      <a:r>
                        <a:rPr lang="en-US" sz="1800" b="0" dirty="0">
                          <a:latin typeface="+mn-lt"/>
                          <a:cs typeface="Arial" panose="020B0604020202020204" pitchFamily="34" charset="0"/>
                        </a:rPr>
                        <a:t>– creates a sense of personal voice.</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927771767"/>
                  </a:ext>
                </a:extLst>
              </a:tr>
            </a:tbl>
          </a:graphicData>
        </a:graphic>
      </p:graphicFrame>
      <p:sp>
        <p:nvSpPr>
          <p:cNvPr id="4" name="Slide Number Placeholder 3">
            <a:extLst>
              <a:ext uri="{FF2B5EF4-FFF2-40B4-BE49-F238E27FC236}">
                <a16:creationId xmlns:a16="http://schemas.microsoft.com/office/drawing/2014/main" id="{13100672-9B7D-13A7-D30E-9855E7799F2A}"/>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Arial" panose="020B0604020202020204" pitchFamily="34" charset="0"/>
                <a:ea typeface="+mn-ea"/>
                <a:cs typeface="Arial" panose="020B0604020202020204" pitchFamily="34" charset="0"/>
              </a:rPr>
              <a:pPr marL="0" marR="0" lvl="0" indent="0" algn="r" defTabSz="609585" rtl="0" eaLnBrk="1" fontAlgn="auto" latinLnBrk="0" hangingPunct="1">
                <a:lnSpc>
                  <a:spcPct val="100000"/>
                </a:lnSpc>
                <a:spcBef>
                  <a:spcPts val="0"/>
                </a:spcBef>
                <a:spcAft>
                  <a:spcPts val="0"/>
                </a:spcAft>
                <a:buClrTx/>
                <a:buSzTx/>
                <a:buFontTx/>
                <a:buNone/>
                <a:tabLst/>
                <a:defRPr/>
              </a:pPr>
              <a:t>13</a:t>
            </a:fld>
            <a:endParaRPr kumimoji="0" lang="en-AU" sz="1200" b="0" i="0" u="none" strike="noStrike" kern="1200" cap="none" spc="0" normalizeH="0" baseline="0" noProof="0">
              <a:ln>
                <a:noFill/>
              </a:ln>
              <a:solidFill>
                <a:srgbClr val="22272B"/>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10033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D9C3C3-EC81-6530-D98F-310D7C5828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8AF579-0BE3-84EA-85C0-8D2CCE796390}"/>
              </a:ext>
            </a:extLst>
          </p:cNvPr>
          <p:cNvSpPr>
            <a:spLocks noGrp="1"/>
          </p:cNvSpPr>
          <p:nvPr>
            <p:ph type="title"/>
          </p:nvPr>
        </p:nvSpPr>
        <p:spPr/>
        <p:txBody>
          <a:bodyPr/>
          <a:lstStyle/>
          <a:p>
            <a:r>
              <a:rPr lang="en-US" dirty="0">
                <a:latin typeface="+mj-lt"/>
                <a:cs typeface="Arial" panose="020B0604020202020204" pitchFamily="34" charset="0"/>
              </a:rPr>
              <a:t>Features of persuasive and discursive texts (2)</a:t>
            </a:r>
            <a:endParaRPr lang="en-AU" dirty="0">
              <a:latin typeface="+mj-lt"/>
              <a:cs typeface="Arial" panose="020B0604020202020204" pitchFamily="34" charset="0"/>
            </a:endParaRPr>
          </a:p>
        </p:txBody>
      </p:sp>
      <p:sp>
        <p:nvSpPr>
          <p:cNvPr id="5" name="Text Placeholder 4">
            <a:extLst>
              <a:ext uri="{FF2B5EF4-FFF2-40B4-BE49-F238E27FC236}">
                <a16:creationId xmlns:a16="http://schemas.microsoft.com/office/drawing/2014/main" id="{83BD0177-605A-04BA-7DE2-2E45D43E4E4A}"/>
              </a:ext>
            </a:extLst>
          </p:cNvPr>
          <p:cNvSpPr>
            <a:spLocks noGrp="1"/>
          </p:cNvSpPr>
          <p:nvPr>
            <p:ph type="body" sz="quarter" idx="18"/>
          </p:nvPr>
        </p:nvSpPr>
        <p:spPr/>
        <p:txBody>
          <a:bodyPr/>
          <a:lstStyle/>
          <a:p>
            <a:r>
              <a:rPr lang="en-US">
                <a:latin typeface="+mj-lt"/>
                <a:cs typeface="Arial" panose="020B0604020202020204" pitchFamily="34" charset="0"/>
              </a:rPr>
              <a:t>Exploring the distinctive language of text</a:t>
            </a:r>
            <a:endParaRPr lang="en-AU">
              <a:latin typeface="+mj-lt"/>
              <a:cs typeface="Arial" panose="020B0604020202020204" pitchFamily="34" charset="0"/>
            </a:endParaRPr>
          </a:p>
        </p:txBody>
      </p:sp>
      <p:graphicFrame>
        <p:nvGraphicFramePr>
          <p:cNvPr id="6" name="Content Placeholder 5">
            <a:extLst>
              <a:ext uri="{FF2B5EF4-FFF2-40B4-BE49-F238E27FC236}">
                <a16:creationId xmlns:a16="http://schemas.microsoft.com/office/drawing/2014/main" id="{E6F362DD-55C2-5F37-7202-E3809C41839C}"/>
              </a:ext>
            </a:extLst>
          </p:cNvPr>
          <p:cNvGraphicFramePr>
            <a:graphicFrameLocks noGrp="1"/>
          </p:cNvGraphicFramePr>
          <p:nvPr>
            <p:ph idx="4294967295"/>
            <p:extLst>
              <p:ext uri="{D42A27DB-BD31-4B8C-83A1-F6EECF244321}">
                <p14:modId xmlns:p14="http://schemas.microsoft.com/office/powerpoint/2010/main" val="793723445"/>
              </p:ext>
            </p:extLst>
          </p:nvPr>
        </p:nvGraphicFramePr>
        <p:xfrm>
          <a:off x="391775" y="1525450"/>
          <a:ext cx="11408450" cy="4757635"/>
        </p:xfrm>
        <a:graphic>
          <a:graphicData uri="http://schemas.openxmlformats.org/drawingml/2006/table">
            <a:tbl>
              <a:tblPr firstRow="1" bandRow="1">
                <a:tableStyleId>{69012ECD-51FC-41F1-AA8D-1B2483CD663E}</a:tableStyleId>
              </a:tblPr>
              <a:tblGrid>
                <a:gridCol w="5555964">
                  <a:extLst>
                    <a:ext uri="{9D8B030D-6E8A-4147-A177-3AD203B41FA5}">
                      <a16:colId xmlns:a16="http://schemas.microsoft.com/office/drawing/2014/main" val="1757157263"/>
                    </a:ext>
                  </a:extLst>
                </a:gridCol>
                <a:gridCol w="5852486">
                  <a:extLst>
                    <a:ext uri="{9D8B030D-6E8A-4147-A177-3AD203B41FA5}">
                      <a16:colId xmlns:a16="http://schemas.microsoft.com/office/drawing/2014/main" val="3845378168"/>
                    </a:ext>
                  </a:extLst>
                </a:gridCol>
              </a:tblGrid>
              <a:tr h="472762">
                <a:tc>
                  <a:txBody>
                    <a:bodyPr/>
                    <a:lstStyle/>
                    <a:p>
                      <a:pPr>
                        <a:lnSpc>
                          <a:spcPct val="150000"/>
                        </a:lnSpc>
                        <a:spcBef>
                          <a:spcPts val="0"/>
                        </a:spcBef>
                        <a:spcAft>
                          <a:spcPts val="1200"/>
                        </a:spcAft>
                      </a:pPr>
                      <a:r>
                        <a:rPr lang="en-US" dirty="0">
                          <a:latin typeface="+mj-lt"/>
                        </a:rPr>
                        <a:t>Language features of persuasive texts</a:t>
                      </a:r>
                      <a:endParaRPr lang="en-AU" dirty="0">
                        <a:latin typeface="+mj-lt"/>
                        <a:cs typeface="Arial" panose="020B0604020202020204" pitchFamily="34" charset="0"/>
                      </a:endParaRPr>
                    </a:p>
                  </a:txBody>
                  <a:tcPr/>
                </a:tc>
                <a:tc>
                  <a:txBody>
                    <a:bodyPr/>
                    <a:lstStyle/>
                    <a:p>
                      <a:pPr>
                        <a:lnSpc>
                          <a:spcPct val="150000"/>
                        </a:lnSpc>
                        <a:spcBef>
                          <a:spcPts val="0"/>
                        </a:spcBef>
                        <a:spcAft>
                          <a:spcPts val="1200"/>
                        </a:spcAft>
                      </a:pPr>
                      <a:r>
                        <a:rPr lang="en-US" dirty="0">
                          <a:latin typeface="+mj-lt"/>
                        </a:rPr>
                        <a:t>Language features of discursive texts</a:t>
                      </a:r>
                      <a:endParaRPr lang="en-AU" dirty="0">
                        <a:latin typeface="+mj-lt"/>
                        <a:cs typeface="Arial" panose="020B0604020202020204" pitchFamily="34" charset="0"/>
                      </a:endParaRPr>
                    </a:p>
                  </a:txBody>
                  <a:tcPr/>
                </a:tc>
                <a:extLst>
                  <a:ext uri="{0D108BD9-81ED-4DB2-BD59-A6C34878D82A}">
                    <a16:rowId xmlns:a16="http://schemas.microsoft.com/office/drawing/2014/main" val="2203715502"/>
                  </a:ext>
                </a:extLst>
              </a:tr>
              <a:tr h="4284873">
                <a:tc>
                  <a:txBody>
                    <a:bodyPr/>
                    <a:lstStyle/>
                    <a:p>
                      <a:pPr marL="285750" marR="0" lvl="0" indent="-285750" algn="l" defTabSz="914377" rtl="0" eaLnBrk="1" fontAlgn="auto" latinLnBrk="0" hangingPunct="1">
                        <a:lnSpc>
                          <a:spcPct val="150000"/>
                        </a:lnSpc>
                        <a:spcBef>
                          <a:spcPts val="0"/>
                        </a:spcBef>
                        <a:spcAft>
                          <a:spcPts val="1200"/>
                        </a:spcAft>
                        <a:buClrTx/>
                        <a:buSzTx/>
                        <a:buFont typeface="Arial" panose="020B0604020202020204" pitchFamily="34" charset="0"/>
                        <a:buChar char="•"/>
                        <a:tabLst/>
                        <a:defRPr/>
                      </a:pPr>
                      <a:r>
                        <a:rPr lang="en-AU" sz="1800" b="1" i="0" kern="1200" dirty="0">
                          <a:solidFill>
                            <a:schemeClr val="tx1"/>
                          </a:solidFill>
                          <a:effectLst/>
                          <a:latin typeface="+mn-lt"/>
                          <a:ea typeface="+mn-ea"/>
                          <a:cs typeface="Arial" panose="020B0604020202020204" pitchFamily="34" charset="0"/>
                        </a:rPr>
                        <a:t>Emotive language </a:t>
                      </a:r>
                      <a:r>
                        <a:rPr lang="en-AU" sz="1800" b="0" i="0" kern="1200" dirty="0">
                          <a:solidFill>
                            <a:schemeClr val="tx1"/>
                          </a:solidFill>
                          <a:effectLst/>
                          <a:latin typeface="+mn-lt"/>
                          <a:ea typeface="+mn-ea"/>
                          <a:cs typeface="Arial" panose="020B0604020202020204" pitchFamily="34" charset="0"/>
                        </a:rPr>
                        <a:t>– words chosen to evoke emotions such as sympathy, anger or excitement.</a:t>
                      </a:r>
                    </a:p>
                    <a:p>
                      <a:pPr marL="285750" indent="-285750">
                        <a:lnSpc>
                          <a:spcPct val="150000"/>
                        </a:lnSpc>
                        <a:spcBef>
                          <a:spcPts val="0"/>
                        </a:spcBef>
                        <a:spcAft>
                          <a:spcPts val="1200"/>
                        </a:spcAft>
                        <a:buFont typeface="Arial" panose="020B0604020202020204" pitchFamily="34" charset="0"/>
                        <a:buChar char="•"/>
                      </a:pPr>
                      <a:r>
                        <a:rPr lang="en-US" sz="1800" b="1" i="0" kern="1200" dirty="0">
                          <a:solidFill>
                            <a:schemeClr val="tx1"/>
                          </a:solidFill>
                          <a:effectLst/>
                          <a:latin typeface="+mn-lt"/>
                          <a:ea typeface="+mn-ea"/>
                          <a:cs typeface="Arial" panose="020B0604020202020204" pitchFamily="34" charset="0"/>
                        </a:rPr>
                        <a:t>Repetition</a:t>
                      </a:r>
                      <a:r>
                        <a:rPr lang="en-US" sz="1800" b="0" i="0" kern="1200" dirty="0">
                          <a:solidFill>
                            <a:schemeClr val="tx1"/>
                          </a:solidFill>
                          <a:effectLst/>
                          <a:latin typeface="+mn-lt"/>
                          <a:ea typeface="+mn-ea"/>
                          <a:cs typeface="Arial" panose="020B0604020202020204" pitchFamily="34" charset="0"/>
                        </a:rPr>
                        <a:t> – repeating words or phrases for emphasis.</a:t>
                      </a:r>
                    </a:p>
                    <a:p>
                      <a:pPr marL="0" indent="0">
                        <a:lnSpc>
                          <a:spcPct val="150000"/>
                        </a:lnSpc>
                        <a:spcBef>
                          <a:spcPts val="0"/>
                        </a:spcBef>
                        <a:spcAft>
                          <a:spcPts val="1200"/>
                        </a:spcAft>
                        <a:buFont typeface="Arial" panose="020B0604020202020204" pitchFamily="34" charset="0"/>
                        <a:buNone/>
                      </a:pPr>
                      <a:r>
                        <a:rPr lang="en-AU" sz="1800" b="1" i="0" kern="1200" dirty="0">
                          <a:solidFill>
                            <a:schemeClr val="tx1"/>
                          </a:solidFill>
                          <a:effectLst/>
                          <a:latin typeface="+mn-lt"/>
                          <a:ea typeface="+mn-ea"/>
                          <a:cs typeface="Arial" panose="020B0604020202020204" pitchFamily="34" charset="0"/>
                        </a:rPr>
                        <a:t>Facts, statistics, and expert opinions</a:t>
                      </a:r>
                    </a:p>
                    <a:p>
                      <a:pPr marL="285750" indent="-285750">
                        <a:lnSpc>
                          <a:spcPct val="150000"/>
                        </a:lnSpc>
                        <a:spcBef>
                          <a:spcPts val="0"/>
                        </a:spcBef>
                        <a:spcAft>
                          <a:spcPts val="1200"/>
                        </a:spcAft>
                        <a:buFont typeface="Arial" panose="020B0604020202020204" pitchFamily="34" charset="0"/>
                        <a:buChar char="•"/>
                      </a:pPr>
                      <a:r>
                        <a:rPr lang="en-AU" sz="1800" b="1" i="0" kern="1200" dirty="0">
                          <a:solidFill>
                            <a:schemeClr val="tx1"/>
                          </a:solidFill>
                          <a:effectLst/>
                          <a:latin typeface="+mn-lt"/>
                          <a:ea typeface="+mn-ea"/>
                          <a:cs typeface="Arial" panose="020B0604020202020204" pitchFamily="34" charset="0"/>
                        </a:rPr>
                        <a:t>Bias and opinion as fact – </a:t>
                      </a:r>
                      <a:r>
                        <a:rPr lang="en-AU" sz="1800" b="0" i="0" kern="1200" dirty="0">
                          <a:solidFill>
                            <a:schemeClr val="tx1"/>
                          </a:solidFill>
                          <a:effectLst/>
                          <a:latin typeface="+mn-lt"/>
                          <a:ea typeface="+mn-ea"/>
                          <a:cs typeface="Arial" panose="020B0604020202020204" pitchFamily="34" charset="0"/>
                        </a:rPr>
                        <a:t>presenting one-sided information or opinions as truths to strengthen the argument</a:t>
                      </a:r>
                      <a:endParaRPr lang="en-US" sz="1800" b="0" i="0" kern="1200" dirty="0">
                        <a:solidFill>
                          <a:schemeClr val="tx1"/>
                        </a:solidFill>
                        <a:effectLst/>
                        <a:latin typeface="+mn-lt"/>
                        <a:ea typeface="+mn-ea"/>
                        <a:cs typeface="Arial" panose="020B0604020202020204" pitchFamily="34" charset="0"/>
                      </a:endParaRPr>
                    </a:p>
                  </a:txBody>
                  <a:tcPr>
                    <a:lnR w="12700" cap="flat" cmpd="sng" algn="ctr">
                      <a:solidFill>
                        <a:schemeClr val="tx1"/>
                      </a:solidFill>
                      <a:prstDash val="solid"/>
                      <a:round/>
                      <a:headEnd type="none" w="med" len="med"/>
                      <a:tailEnd type="none" w="med" len="med"/>
                    </a:lnR>
                  </a:tcPr>
                </a:tc>
                <a:tc>
                  <a:txBody>
                    <a:bodyPr/>
                    <a:lstStyle/>
                    <a:p>
                      <a:pPr marL="285750" indent="-285750">
                        <a:lnSpc>
                          <a:spcPct val="150000"/>
                        </a:lnSpc>
                        <a:spcBef>
                          <a:spcPts val="0"/>
                        </a:spcBef>
                        <a:spcAft>
                          <a:spcPts val="1200"/>
                        </a:spcAft>
                        <a:buFont typeface="Arial" panose="020B0604020202020204" pitchFamily="34" charset="0"/>
                        <a:buChar char="•"/>
                      </a:pPr>
                      <a:r>
                        <a:rPr lang="en-US" sz="1800" b="1" dirty="0">
                          <a:latin typeface="+mn-lt"/>
                          <a:cs typeface="Arial" panose="020B0604020202020204" pitchFamily="34" charset="0"/>
                        </a:rPr>
                        <a:t>Figurative and descriptive language </a:t>
                      </a:r>
                      <a:r>
                        <a:rPr lang="en-US" sz="1800" b="0" dirty="0">
                          <a:latin typeface="+mn-lt"/>
                          <a:cs typeface="Arial" panose="020B0604020202020204" pitchFamily="34" charset="0"/>
                        </a:rPr>
                        <a:t>– the use of metaphor, similes and vivid imagery for example to enrich the discussion.</a:t>
                      </a:r>
                    </a:p>
                    <a:p>
                      <a:pPr marL="285750" indent="-285750">
                        <a:lnSpc>
                          <a:spcPct val="150000"/>
                        </a:lnSpc>
                        <a:spcBef>
                          <a:spcPts val="0"/>
                        </a:spcBef>
                        <a:spcAft>
                          <a:spcPts val="1200"/>
                        </a:spcAft>
                        <a:buFont typeface="Arial" panose="020B0604020202020204" pitchFamily="34" charset="0"/>
                        <a:buChar char="•"/>
                      </a:pPr>
                      <a:r>
                        <a:rPr lang="en-US" sz="1800" b="0" dirty="0">
                          <a:latin typeface="+mn-lt"/>
                          <a:cs typeface="Arial" panose="020B0604020202020204" pitchFamily="34" charset="0"/>
                        </a:rPr>
                        <a:t> </a:t>
                      </a:r>
                      <a:r>
                        <a:rPr lang="en-US" sz="1800" b="1" dirty="0">
                          <a:latin typeface="+mn-lt"/>
                          <a:cs typeface="Arial" panose="020B0604020202020204" pitchFamily="34" charset="0"/>
                        </a:rPr>
                        <a:t>Use of personal anecdotes </a:t>
                      </a:r>
                      <a:r>
                        <a:rPr lang="en-US" sz="1800" b="0" dirty="0">
                          <a:latin typeface="+mn-lt"/>
                          <a:cs typeface="Arial" panose="020B0604020202020204" pitchFamily="34" charset="0"/>
                        </a:rPr>
                        <a:t>– real-life experiences, historical references and quotes enhance credibility</a:t>
                      </a:r>
                    </a:p>
                    <a:p>
                      <a:pPr marL="285750" indent="-285750">
                        <a:lnSpc>
                          <a:spcPct val="150000"/>
                        </a:lnSpc>
                        <a:spcBef>
                          <a:spcPts val="0"/>
                        </a:spcBef>
                        <a:spcAft>
                          <a:spcPts val="1200"/>
                        </a:spcAft>
                        <a:buFont typeface="Arial" panose="020B0604020202020204" pitchFamily="34" charset="0"/>
                        <a:buChar char="•"/>
                      </a:pPr>
                      <a:r>
                        <a:rPr lang="en-US" sz="1800" b="1" dirty="0">
                          <a:latin typeface="+mn-lt"/>
                          <a:cs typeface="Arial" panose="020B0604020202020204" pitchFamily="34" charset="0"/>
                        </a:rPr>
                        <a:t>Modality – </a:t>
                      </a:r>
                      <a:r>
                        <a:rPr lang="en-US" sz="1800" b="0" dirty="0">
                          <a:latin typeface="+mn-lt"/>
                          <a:cs typeface="Arial" panose="020B0604020202020204" pitchFamily="34" charset="0"/>
                        </a:rPr>
                        <a:t>low to medium modality </a:t>
                      </a:r>
                      <a:r>
                        <a:rPr lang="en-AU" sz="1800" b="0" dirty="0">
                          <a:latin typeface="+mn-lt"/>
                          <a:cs typeface="Arial" panose="020B0604020202020204" pitchFamily="34" charset="0"/>
                        </a:rPr>
                        <a:t>language used as primary focus is to explore an idea or variety of topics without the direct intention of persuading the reader</a:t>
                      </a:r>
                      <a:endParaRPr lang="en-US" sz="1800" dirty="0">
                        <a:latin typeface="+mn-lt"/>
                        <a:cs typeface="Arial" panose="020B0604020202020204" pitchFamily="34"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927771767"/>
                  </a:ext>
                </a:extLst>
              </a:tr>
            </a:tbl>
          </a:graphicData>
        </a:graphic>
      </p:graphicFrame>
      <p:sp>
        <p:nvSpPr>
          <p:cNvPr id="4" name="Slide Number Placeholder 3">
            <a:extLst>
              <a:ext uri="{FF2B5EF4-FFF2-40B4-BE49-F238E27FC236}">
                <a16:creationId xmlns:a16="http://schemas.microsoft.com/office/drawing/2014/main" id="{99281F71-6B40-B954-67FC-56F2ED4754E8}"/>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Arial" panose="020B0604020202020204" pitchFamily="34" charset="0"/>
                <a:ea typeface="+mn-ea"/>
                <a:cs typeface="Arial" panose="020B0604020202020204" pitchFamily="34" charset="0"/>
              </a:rPr>
              <a:pPr marL="0" marR="0" lvl="0" indent="0" algn="r" defTabSz="609585" rtl="0" eaLnBrk="1" fontAlgn="auto" latinLnBrk="0" hangingPunct="1">
                <a:lnSpc>
                  <a:spcPct val="100000"/>
                </a:lnSpc>
                <a:spcBef>
                  <a:spcPts val="0"/>
                </a:spcBef>
                <a:spcAft>
                  <a:spcPts val="0"/>
                </a:spcAft>
                <a:buClrTx/>
                <a:buSzTx/>
                <a:buFontTx/>
                <a:buNone/>
                <a:tabLst/>
                <a:defRPr/>
              </a:pPr>
              <a:t>14</a:t>
            </a:fld>
            <a:endParaRPr kumimoji="0" lang="en-AU" sz="1200" b="0" i="0" u="none" strike="noStrike" kern="1200" cap="none" spc="0" normalizeH="0" baseline="0" noProof="0">
              <a:ln>
                <a:noFill/>
              </a:ln>
              <a:solidFill>
                <a:srgbClr val="22272B"/>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086559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32FE7-C5E0-5FD9-EFC8-5207A1452E7D}"/>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D692F860-27FC-BC2C-88DC-92DE7256CA1F}"/>
              </a:ext>
            </a:extLst>
          </p:cNvPr>
          <p:cNvSpPr>
            <a:spLocks noGrp="1"/>
          </p:cNvSpPr>
          <p:nvPr>
            <p:ph type="ctrTitle"/>
          </p:nvPr>
        </p:nvSpPr>
        <p:spPr/>
        <p:txBody>
          <a:bodyPr/>
          <a:lstStyle/>
          <a:p>
            <a:r>
              <a:rPr lang="en-AU">
                <a:latin typeface="+mj-lt"/>
              </a:rPr>
              <a:t>Consolidating vocabulary in a text</a:t>
            </a:r>
          </a:p>
        </p:txBody>
      </p:sp>
    </p:spTree>
    <p:extLst>
      <p:ext uri="{BB962C8B-B14F-4D97-AF65-F5344CB8AC3E}">
        <p14:creationId xmlns:p14="http://schemas.microsoft.com/office/powerpoint/2010/main" val="3737811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48BF457-4C25-4E7B-A9E9-66A25363E959}"/>
              </a:ext>
            </a:extLst>
          </p:cNvPr>
          <p:cNvSpPr>
            <a:spLocks noGrp="1"/>
          </p:cNvSpPr>
          <p:nvPr>
            <p:ph type="title"/>
          </p:nvPr>
        </p:nvSpPr>
        <p:spPr/>
        <p:txBody>
          <a:bodyPr/>
          <a:lstStyle/>
          <a:p>
            <a:r>
              <a:rPr lang="en-US" sz="4400">
                <a:solidFill>
                  <a:srgbClr val="000000"/>
                </a:solidFill>
                <a:latin typeface="+mj-lt"/>
                <a:cs typeface="Arial"/>
              </a:rPr>
              <a:t>Word Cline</a:t>
            </a:r>
            <a:endParaRPr lang="en-US">
              <a:latin typeface="+mj-lt"/>
            </a:endParaRPr>
          </a:p>
        </p:txBody>
      </p:sp>
      <p:sp>
        <p:nvSpPr>
          <p:cNvPr id="13" name="Text Placeholder 12">
            <a:extLst>
              <a:ext uri="{FF2B5EF4-FFF2-40B4-BE49-F238E27FC236}">
                <a16:creationId xmlns:a16="http://schemas.microsoft.com/office/drawing/2014/main" id="{8AAB25FA-A5B5-093F-A0C9-EAE7963EEB09}"/>
              </a:ext>
            </a:extLst>
          </p:cNvPr>
          <p:cNvSpPr>
            <a:spLocks noGrp="1"/>
          </p:cNvSpPr>
          <p:nvPr>
            <p:ph type="body" sz="quarter" idx="18"/>
          </p:nvPr>
        </p:nvSpPr>
        <p:spPr/>
        <p:txBody>
          <a:bodyPr/>
          <a:lstStyle/>
          <a:p>
            <a:r>
              <a:rPr lang="en-AU">
                <a:latin typeface="+mj-lt"/>
                <a:cs typeface="Arial"/>
              </a:rPr>
              <a:t>Definition</a:t>
            </a:r>
            <a:endParaRPr lang="en-AU">
              <a:latin typeface="+mj-lt"/>
            </a:endParaRPr>
          </a:p>
        </p:txBody>
      </p:sp>
      <p:sp>
        <p:nvSpPr>
          <p:cNvPr id="12" name="Text Placeholder 11">
            <a:extLst>
              <a:ext uri="{FF2B5EF4-FFF2-40B4-BE49-F238E27FC236}">
                <a16:creationId xmlns:a16="http://schemas.microsoft.com/office/drawing/2014/main" id="{02C3478F-FB08-D7AF-5F27-8D143FA97D4C}"/>
              </a:ext>
            </a:extLst>
          </p:cNvPr>
          <p:cNvSpPr>
            <a:spLocks noGrp="1"/>
          </p:cNvSpPr>
          <p:nvPr>
            <p:ph type="body" sz="quarter" idx="17"/>
          </p:nvPr>
        </p:nvSpPr>
        <p:spPr>
          <a:xfrm>
            <a:off x="360000" y="1567087"/>
            <a:ext cx="11484000" cy="1750272"/>
          </a:xfrm>
        </p:spPr>
        <p:txBody>
          <a:bodyPr vert="horz" lIns="0" tIns="0" rIns="0" bIns="0" rtlCol="0" anchor="t">
            <a:noAutofit/>
          </a:bodyPr>
          <a:lstStyle/>
          <a:p>
            <a:r>
              <a:rPr lang="en-AU" sz="1800" dirty="0">
                <a:latin typeface="+mn-lt"/>
              </a:rPr>
              <a:t>A word cline is a scale of language items (words) that go from weak to strong. When we use interesting, more varied vocabulary in our writing, we create a more powerful voice and better engage our readers.</a:t>
            </a:r>
          </a:p>
          <a:p>
            <a:r>
              <a:rPr lang="en-AU" sz="1800" dirty="0">
                <a:latin typeface="+mn-lt"/>
              </a:rPr>
              <a:t>The word cline below provides some more and less powerful words to ‘capricious’ (from the eulogy) to demonstrate.</a:t>
            </a:r>
          </a:p>
        </p:txBody>
      </p:sp>
      <p:grpSp>
        <p:nvGrpSpPr>
          <p:cNvPr id="14" name="Group 13" descr="A word cline providing some more and less powerful words to 'stressful'. The list from most to least powerful includes - nerve-wracking, stressful, straining, demanding and hard.">
            <a:extLst>
              <a:ext uri="{FF2B5EF4-FFF2-40B4-BE49-F238E27FC236}">
                <a16:creationId xmlns:a16="http://schemas.microsoft.com/office/drawing/2014/main" id="{4A3F9AB4-7B2C-8D2B-3B61-3F205E4441DA}"/>
              </a:ext>
            </a:extLst>
          </p:cNvPr>
          <p:cNvGrpSpPr/>
          <p:nvPr/>
        </p:nvGrpSpPr>
        <p:grpSpPr>
          <a:xfrm>
            <a:off x="3340945" y="3429000"/>
            <a:ext cx="5040377" cy="3111464"/>
            <a:chOff x="3340945" y="3429000"/>
            <a:chExt cx="5040377" cy="3111464"/>
          </a:xfrm>
        </p:grpSpPr>
        <p:sp>
          <p:nvSpPr>
            <p:cNvPr id="5" name="TextBox 4">
              <a:extLst>
                <a:ext uri="{FF2B5EF4-FFF2-40B4-BE49-F238E27FC236}">
                  <a16:creationId xmlns:a16="http://schemas.microsoft.com/office/drawing/2014/main" id="{54B2C60D-6AA4-4EF3-C65C-3452506752B7}"/>
                </a:ext>
              </a:extLst>
            </p:cNvPr>
            <p:cNvSpPr txBox="1"/>
            <p:nvPr/>
          </p:nvSpPr>
          <p:spPr>
            <a:xfrm>
              <a:off x="6581322" y="3429000"/>
              <a:ext cx="1800000" cy="360000"/>
            </a:xfrm>
            <a:prstGeom prst="rect">
              <a:avLst/>
            </a:prstGeom>
            <a:solidFill>
              <a:schemeClr val="tx2">
                <a:lumMod val="75000"/>
              </a:schemeClr>
            </a:solidFill>
          </p:spPr>
          <p:txBody>
            <a:bodyPr wrap="square" lIns="0" tIns="0" rIns="0" bIns="0" rtlCol="0" anchor="ctr">
              <a:no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Arial" panose="020B0604020202020204"/>
                  <a:ea typeface="+mn-ea"/>
                  <a:cs typeface="+mn-cs"/>
                </a:rPr>
                <a:t>capricious</a:t>
              </a:r>
              <a:endParaRPr kumimoji="0" lang="en-AU" sz="1800" b="1"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6" name="TextBox 5">
              <a:extLst>
                <a:ext uri="{FF2B5EF4-FFF2-40B4-BE49-F238E27FC236}">
                  <a16:creationId xmlns:a16="http://schemas.microsoft.com/office/drawing/2014/main" id="{C2B99D27-1A31-F75C-4005-4C0EF66AFA79}"/>
                </a:ext>
              </a:extLst>
            </p:cNvPr>
            <p:cNvSpPr txBox="1"/>
            <p:nvPr/>
          </p:nvSpPr>
          <p:spPr>
            <a:xfrm>
              <a:off x="5771227" y="4116866"/>
              <a:ext cx="1800000" cy="360000"/>
            </a:xfrm>
            <a:prstGeom prst="rect">
              <a:avLst/>
            </a:prstGeom>
            <a:solidFill>
              <a:schemeClr val="tx2"/>
            </a:solidFill>
          </p:spPr>
          <p:txBody>
            <a:bodyPr wrap="square" lIns="0" tIns="0" rIns="0" bIns="0" rtlCol="0" anchor="ctr">
              <a:no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Arial" panose="020B0604020202020204"/>
                  <a:ea typeface="+mn-ea"/>
                  <a:cs typeface="+mn-cs"/>
                </a:rPr>
                <a:t>unreliable</a:t>
              </a:r>
              <a:endParaRPr kumimoji="0" lang="en-AU" sz="1800" b="1"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7" name="TextBox 6">
              <a:extLst>
                <a:ext uri="{FF2B5EF4-FFF2-40B4-BE49-F238E27FC236}">
                  <a16:creationId xmlns:a16="http://schemas.microsoft.com/office/drawing/2014/main" id="{D89B8826-7D9F-6B5E-B125-3F1680197F7A}"/>
                </a:ext>
              </a:extLst>
            </p:cNvPr>
            <p:cNvSpPr txBox="1"/>
            <p:nvPr/>
          </p:nvSpPr>
          <p:spPr>
            <a:xfrm>
              <a:off x="4961133" y="4804732"/>
              <a:ext cx="1800000" cy="360000"/>
            </a:xfrm>
            <a:prstGeom prst="rect">
              <a:avLst/>
            </a:prstGeom>
            <a:solidFill>
              <a:schemeClr val="tx2">
                <a:lumMod val="60000"/>
                <a:lumOff val="40000"/>
              </a:schemeClr>
            </a:solidFill>
          </p:spPr>
          <p:txBody>
            <a:bodyPr wrap="square" lIns="0" tIns="0" rIns="0" bIns="0" rtlCol="0" anchor="ctr">
              <a:no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22272B"/>
                  </a:solidFill>
                  <a:effectLst/>
                  <a:uLnTx/>
                  <a:uFillTx/>
                  <a:latin typeface="Arial" panose="020B0604020202020204"/>
                  <a:ea typeface="+mn-ea"/>
                  <a:cs typeface="+mn-cs"/>
                </a:rPr>
                <a:t>hit and miss</a:t>
              </a:r>
              <a:endParaRPr kumimoji="0" lang="en-AU" sz="1800" b="1" i="0" u="none" strike="noStrike" kern="1200" cap="none" spc="0" normalizeH="0" baseline="0" noProof="0">
                <a:ln>
                  <a:noFill/>
                </a:ln>
                <a:solidFill>
                  <a:srgbClr val="22272B"/>
                </a:solidFill>
                <a:effectLst/>
                <a:uLnTx/>
                <a:uFillTx/>
                <a:latin typeface="Arial" panose="020B0604020202020204"/>
                <a:ea typeface="+mn-ea"/>
                <a:cs typeface="+mn-cs"/>
              </a:endParaRPr>
            </a:p>
          </p:txBody>
        </p:sp>
        <p:sp>
          <p:nvSpPr>
            <p:cNvPr id="8" name="TextBox 7">
              <a:extLst>
                <a:ext uri="{FF2B5EF4-FFF2-40B4-BE49-F238E27FC236}">
                  <a16:creationId xmlns:a16="http://schemas.microsoft.com/office/drawing/2014/main" id="{6AE2308F-3660-8004-19EF-E8FACC463B66}"/>
                </a:ext>
              </a:extLst>
            </p:cNvPr>
            <p:cNvSpPr txBox="1"/>
            <p:nvPr/>
          </p:nvSpPr>
          <p:spPr>
            <a:xfrm>
              <a:off x="4240945" y="5492598"/>
              <a:ext cx="1800000" cy="360000"/>
            </a:xfrm>
            <a:prstGeom prst="rect">
              <a:avLst/>
            </a:prstGeom>
            <a:solidFill>
              <a:schemeClr val="tx2">
                <a:lumMod val="40000"/>
                <a:lumOff val="60000"/>
              </a:schemeClr>
            </a:solidFill>
          </p:spPr>
          <p:txBody>
            <a:bodyPr wrap="square" lIns="0" tIns="0" rIns="0" bIns="0" rtlCol="0" anchor="ctr">
              <a:no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2272B"/>
                  </a:solidFill>
                  <a:effectLst/>
                  <a:uLnTx/>
                  <a:uFillTx/>
                  <a:latin typeface="Arial" panose="020B0604020202020204"/>
                  <a:ea typeface="+mn-ea"/>
                  <a:cs typeface="+mn-cs"/>
                </a:rPr>
                <a:t>consistent</a:t>
              </a:r>
              <a:endParaRPr kumimoji="0" lang="en-AU" sz="1800" b="1" i="0" u="none" strike="noStrike" kern="1200" cap="none" spc="0" normalizeH="0" baseline="0" noProof="0" dirty="0">
                <a:ln>
                  <a:noFill/>
                </a:ln>
                <a:solidFill>
                  <a:srgbClr val="22272B"/>
                </a:solidFill>
                <a:effectLst/>
                <a:uLnTx/>
                <a:uFillTx/>
                <a:latin typeface="Arial" panose="020B0604020202020204"/>
                <a:ea typeface="+mn-ea"/>
                <a:cs typeface="+mn-cs"/>
              </a:endParaRPr>
            </a:p>
          </p:txBody>
        </p:sp>
        <p:sp>
          <p:nvSpPr>
            <p:cNvPr id="9" name="TextBox 8">
              <a:extLst>
                <a:ext uri="{FF2B5EF4-FFF2-40B4-BE49-F238E27FC236}">
                  <a16:creationId xmlns:a16="http://schemas.microsoft.com/office/drawing/2014/main" id="{F53FBA42-2785-93DF-C1E7-233AC304EF15}"/>
                </a:ext>
              </a:extLst>
            </p:cNvPr>
            <p:cNvSpPr txBox="1"/>
            <p:nvPr/>
          </p:nvSpPr>
          <p:spPr>
            <a:xfrm>
              <a:off x="3340945" y="6180464"/>
              <a:ext cx="1800000" cy="360000"/>
            </a:xfrm>
            <a:prstGeom prst="rect">
              <a:avLst/>
            </a:prstGeom>
            <a:solidFill>
              <a:schemeClr val="tx2">
                <a:lumMod val="20000"/>
                <a:lumOff val="80000"/>
              </a:schemeClr>
            </a:solidFill>
          </p:spPr>
          <p:txBody>
            <a:bodyPr wrap="square" lIns="0" tIns="0" rIns="0" bIns="0" rtlCol="0" anchor="ctr">
              <a:no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2272B"/>
                  </a:solidFill>
                  <a:effectLst/>
                  <a:uLnTx/>
                  <a:uFillTx/>
                  <a:latin typeface="Arial" panose="020B0604020202020204"/>
                  <a:ea typeface="+mn-ea"/>
                  <a:cs typeface="+mn-cs"/>
                </a:rPr>
                <a:t>steadfast</a:t>
              </a:r>
              <a:endParaRPr kumimoji="0" lang="en-AU" sz="1800" b="1" i="0" u="none" strike="noStrike" kern="1200" cap="none" spc="0" normalizeH="0" baseline="0" noProof="0" dirty="0">
                <a:ln>
                  <a:noFill/>
                </a:ln>
                <a:solidFill>
                  <a:srgbClr val="22272B"/>
                </a:solidFill>
                <a:effectLst/>
                <a:uLnTx/>
                <a:uFillTx/>
                <a:latin typeface="Arial" panose="020B0604020202020204"/>
                <a:ea typeface="+mn-ea"/>
                <a:cs typeface="+mn-cs"/>
              </a:endParaRPr>
            </a:p>
          </p:txBody>
        </p:sp>
      </p:grpSp>
      <p:sp>
        <p:nvSpPr>
          <p:cNvPr id="3" name="Slide Number Placeholder 2">
            <a:extLst>
              <a:ext uri="{FF2B5EF4-FFF2-40B4-BE49-F238E27FC236}">
                <a16:creationId xmlns:a16="http://schemas.microsoft.com/office/drawing/2014/main" id="{29857EE9-3066-32FD-277A-0349DC739562}"/>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Arial" panose="020B0604020202020204"/>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16</a:t>
            </a:fld>
            <a:endParaRPr kumimoji="0" lang="en-AU" sz="1200" b="0" i="0" u="none" strike="noStrike" kern="1200" cap="none" spc="0" normalizeH="0" baseline="0" noProof="0">
              <a:ln>
                <a:noFill/>
              </a:ln>
              <a:solidFill>
                <a:srgbClr val="22272B"/>
              </a:solidFill>
              <a:effectLst/>
              <a:uLnTx/>
              <a:uFillTx/>
              <a:latin typeface="Arial" panose="020B0604020202020204"/>
              <a:ea typeface="+mn-ea"/>
              <a:cs typeface="+mn-cs"/>
            </a:endParaRPr>
          </a:p>
        </p:txBody>
      </p:sp>
    </p:spTree>
    <p:extLst>
      <p:ext uri="{BB962C8B-B14F-4D97-AF65-F5344CB8AC3E}">
        <p14:creationId xmlns:p14="http://schemas.microsoft.com/office/powerpoint/2010/main" val="414316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A606F-E6BC-7072-3CDE-BB8394B34ECF}"/>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BC98D435-DB44-BC69-B402-C5BB26BB1C60}"/>
              </a:ext>
            </a:extLst>
          </p:cNvPr>
          <p:cNvSpPr>
            <a:spLocks noGrp="1"/>
          </p:cNvSpPr>
          <p:nvPr>
            <p:ph type="ctrTitle"/>
          </p:nvPr>
        </p:nvSpPr>
        <p:spPr/>
        <p:txBody>
          <a:bodyPr/>
          <a:lstStyle/>
          <a:p>
            <a:r>
              <a:rPr lang="en-AU" dirty="0">
                <a:latin typeface="+mj-lt"/>
              </a:rPr>
              <a:t>Language features in ‘Eulogy for Gough Whitlam’ (2)</a:t>
            </a:r>
          </a:p>
        </p:txBody>
      </p:sp>
    </p:spTree>
    <p:extLst>
      <p:ext uri="{BB962C8B-B14F-4D97-AF65-F5344CB8AC3E}">
        <p14:creationId xmlns:p14="http://schemas.microsoft.com/office/powerpoint/2010/main" val="2258238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1A16439-FF16-2AA7-AA1E-CA164AAE1A3F}"/>
              </a:ext>
            </a:extLst>
          </p:cNvPr>
          <p:cNvSpPr>
            <a:spLocks noGrp="1"/>
          </p:cNvSpPr>
          <p:nvPr>
            <p:ph type="title"/>
          </p:nvPr>
        </p:nvSpPr>
        <p:spPr/>
        <p:txBody>
          <a:bodyPr/>
          <a:lstStyle/>
          <a:p>
            <a:r>
              <a:rPr lang="en-AU" dirty="0">
                <a:latin typeface="+mj-lt"/>
              </a:rPr>
              <a:t>Structure of each slide</a:t>
            </a:r>
          </a:p>
        </p:txBody>
      </p:sp>
      <p:sp>
        <p:nvSpPr>
          <p:cNvPr id="4" name="Text Placeholder 3">
            <a:extLst>
              <a:ext uri="{FF2B5EF4-FFF2-40B4-BE49-F238E27FC236}">
                <a16:creationId xmlns:a16="http://schemas.microsoft.com/office/drawing/2014/main" id="{4B8C8B78-149B-4BDE-ED19-95A0551ECCBD}"/>
              </a:ext>
            </a:extLst>
          </p:cNvPr>
          <p:cNvSpPr>
            <a:spLocks noGrp="1"/>
          </p:cNvSpPr>
          <p:nvPr>
            <p:ph type="body" sz="quarter" idx="18"/>
          </p:nvPr>
        </p:nvSpPr>
        <p:spPr/>
        <p:txBody>
          <a:bodyPr/>
          <a:lstStyle/>
          <a:p>
            <a:r>
              <a:rPr lang="en-AU" dirty="0">
                <a:latin typeface="+mj-lt"/>
              </a:rPr>
              <a:t>How to navigate this PowerPoint</a:t>
            </a:r>
          </a:p>
        </p:txBody>
      </p:sp>
      <p:sp>
        <p:nvSpPr>
          <p:cNvPr id="5" name="Text Placeholder 4">
            <a:extLst>
              <a:ext uri="{FF2B5EF4-FFF2-40B4-BE49-F238E27FC236}">
                <a16:creationId xmlns:a16="http://schemas.microsoft.com/office/drawing/2014/main" id="{E6644A5F-7FD1-7927-73DE-97457D991F87}"/>
              </a:ext>
            </a:extLst>
          </p:cNvPr>
          <p:cNvSpPr>
            <a:spLocks noGrp="1"/>
          </p:cNvSpPr>
          <p:nvPr>
            <p:ph type="body" sz="quarter" idx="17"/>
          </p:nvPr>
        </p:nvSpPr>
        <p:spPr/>
        <p:txBody>
          <a:bodyPr/>
          <a:lstStyle/>
          <a:p>
            <a:r>
              <a:rPr lang="en-AU" dirty="0">
                <a:latin typeface="+mn-lt"/>
              </a:rPr>
              <a:t>At the top of each slide, a brief explanation of the language forms and features used in that part of the Eulogy has been given. The language features are colour coded, for example </a:t>
            </a:r>
            <a:r>
              <a:rPr lang="en-AU" dirty="0">
                <a:solidFill>
                  <a:srgbClr val="FF0000"/>
                </a:solidFill>
                <a:latin typeface="+mn-lt"/>
              </a:rPr>
              <a:t>emotive language </a:t>
            </a:r>
            <a:r>
              <a:rPr lang="en-AU" dirty="0">
                <a:latin typeface="+mn-lt"/>
              </a:rPr>
              <a:t>and </a:t>
            </a:r>
            <a:r>
              <a:rPr lang="en-AU" dirty="0">
                <a:solidFill>
                  <a:schemeClr val="accent2"/>
                </a:solidFill>
                <a:latin typeface="+mn-lt"/>
              </a:rPr>
              <a:t>first-person pronouns.</a:t>
            </a:r>
          </a:p>
          <a:p>
            <a:r>
              <a:rPr lang="en-AU" dirty="0">
                <a:latin typeface="+mn-lt"/>
              </a:rPr>
              <a:t>At the bottom of each slide the extract from the eulogy has been quoted, with the language devices colour coded according to the top of the slide, For example ‘… </a:t>
            </a:r>
            <a:r>
              <a:rPr lang="en-AU" dirty="0">
                <a:solidFill>
                  <a:schemeClr val="accent2"/>
                </a:solidFill>
                <a:latin typeface="+mn-lt"/>
              </a:rPr>
              <a:t>my </a:t>
            </a:r>
            <a:r>
              <a:rPr lang="en-AU" dirty="0">
                <a:latin typeface="+mn-lt"/>
              </a:rPr>
              <a:t>signal honour today on behalf of more people than </a:t>
            </a:r>
            <a:r>
              <a:rPr lang="en-AU" dirty="0">
                <a:solidFill>
                  <a:schemeClr val="accent2"/>
                </a:solidFill>
                <a:latin typeface="+mn-lt"/>
              </a:rPr>
              <a:t>I</a:t>
            </a:r>
            <a:r>
              <a:rPr lang="en-AU" dirty="0">
                <a:latin typeface="+mn-lt"/>
              </a:rPr>
              <a:t> could ever know, is to express </a:t>
            </a:r>
            <a:r>
              <a:rPr lang="en-AU" dirty="0">
                <a:solidFill>
                  <a:schemeClr val="accent2"/>
                </a:solidFill>
                <a:latin typeface="+mn-lt"/>
              </a:rPr>
              <a:t>our </a:t>
            </a:r>
            <a:r>
              <a:rPr lang="en-AU" dirty="0">
                <a:solidFill>
                  <a:schemeClr val="tx2"/>
                </a:solidFill>
                <a:latin typeface="+mn-lt"/>
              </a:rPr>
              <a:t>immense gratitude </a:t>
            </a:r>
            <a:r>
              <a:rPr lang="en-AU" dirty="0">
                <a:latin typeface="+mn-lt"/>
              </a:rPr>
              <a:t>for the public service of this old man.’ </a:t>
            </a:r>
            <a:endParaRPr lang="en-AU" dirty="0">
              <a:solidFill>
                <a:schemeClr val="accent2"/>
              </a:solidFill>
              <a:latin typeface="+mn-lt"/>
            </a:endParaRPr>
          </a:p>
          <a:p>
            <a:r>
              <a:rPr lang="en-AU" dirty="0">
                <a:latin typeface="+mn-lt"/>
              </a:rPr>
              <a:t>Teacher notes are provided analysing and evaluating the meaning and impact of each extract and giving suggestions for where to access further support. </a:t>
            </a:r>
          </a:p>
        </p:txBody>
      </p:sp>
      <p:sp>
        <p:nvSpPr>
          <p:cNvPr id="2" name="Slide Number Placeholder 1">
            <a:extLst>
              <a:ext uri="{FF2B5EF4-FFF2-40B4-BE49-F238E27FC236}">
                <a16:creationId xmlns:a16="http://schemas.microsoft.com/office/drawing/2014/main" id="{BD47A726-059E-DE37-AF7B-C55F347BB751}"/>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18</a:t>
            </a:fld>
            <a:endParaRPr lang="en-AU"/>
          </a:p>
        </p:txBody>
      </p:sp>
    </p:spTree>
    <p:extLst>
      <p:ext uri="{BB962C8B-B14F-4D97-AF65-F5344CB8AC3E}">
        <p14:creationId xmlns:p14="http://schemas.microsoft.com/office/powerpoint/2010/main" val="3321736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9800255-62C7-52FC-7626-3B3FEBADF4CA}"/>
              </a:ext>
            </a:extLst>
          </p:cNvPr>
          <p:cNvSpPr>
            <a:spLocks noGrp="1"/>
          </p:cNvSpPr>
          <p:nvPr>
            <p:ph type="ctrTitle"/>
          </p:nvPr>
        </p:nvSpPr>
        <p:spPr/>
        <p:txBody>
          <a:bodyPr/>
          <a:lstStyle/>
          <a:p>
            <a:r>
              <a:rPr lang="en-AU">
                <a:latin typeface="+mj-lt"/>
              </a:rPr>
              <a:t>Connecting learning</a:t>
            </a:r>
          </a:p>
        </p:txBody>
      </p:sp>
    </p:spTree>
    <p:extLst>
      <p:ext uri="{BB962C8B-B14F-4D97-AF65-F5344CB8AC3E}">
        <p14:creationId xmlns:p14="http://schemas.microsoft.com/office/powerpoint/2010/main" val="1340061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DDDC6-8AB4-9C13-7D69-343B39395A9F}"/>
              </a:ext>
            </a:extLst>
          </p:cNvPr>
          <p:cNvSpPr>
            <a:spLocks noGrp="1"/>
          </p:cNvSpPr>
          <p:nvPr>
            <p:ph type="ctrTitle"/>
          </p:nvPr>
        </p:nvSpPr>
        <p:spPr>
          <a:xfrm>
            <a:off x="539999" y="648586"/>
            <a:ext cx="6255979" cy="3626379"/>
          </a:xfrm>
        </p:spPr>
        <p:txBody>
          <a:bodyPr/>
          <a:lstStyle/>
          <a:p>
            <a:r>
              <a:rPr lang="en-AU" dirty="0">
                <a:latin typeface="+mj-lt"/>
                <a:cs typeface="Arial"/>
              </a:rPr>
              <a:t>Phase 3a – </a:t>
            </a:r>
            <a:br>
              <a:rPr lang="en-AU" dirty="0">
                <a:latin typeface="+mj-lt"/>
                <a:cs typeface="Arial"/>
              </a:rPr>
            </a:br>
            <a:r>
              <a:rPr lang="en-AU" dirty="0">
                <a:latin typeface="+mj-lt"/>
                <a:cs typeface="Arial"/>
              </a:rPr>
              <a:t>text annotations – Eulogy for Gough Whitlam – Noel Pearson </a:t>
            </a:r>
          </a:p>
        </p:txBody>
      </p:sp>
      <p:sp>
        <p:nvSpPr>
          <p:cNvPr id="3" name="Text Placeholder 2">
            <a:extLst>
              <a:ext uri="{FF2B5EF4-FFF2-40B4-BE49-F238E27FC236}">
                <a16:creationId xmlns:a16="http://schemas.microsoft.com/office/drawing/2014/main" id="{8C50CB7F-E04A-267E-6FB4-DE44BE5F5AC5}"/>
              </a:ext>
            </a:extLst>
          </p:cNvPr>
          <p:cNvSpPr>
            <a:spLocks noGrp="1"/>
          </p:cNvSpPr>
          <p:nvPr>
            <p:ph type="body" sz="quarter" idx="10"/>
          </p:nvPr>
        </p:nvSpPr>
        <p:spPr/>
        <p:txBody>
          <a:bodyPr/>
          <a:lstStyle/>
          <a:p>
            <a:r>
              <a:rPr lang="en-AU">
                <a:latin typeface="+mj-lt"/>
              </a:rPr>
              <a:t>Stage 6 English Advanced – 11.1</a:t>
            </a:r>
          </a:p>
          <a:p>
            <a:endParaRPr lang="en-AU">
              <a:latin typeface="+mj-lt"/>
            </a:endParaRPr>
          </a:p>
        </p:txBody>
      </p:sp>
      <p:sp>
        <p:nvSpPr>
          <p:cNvPr id="6" name="Text Placeholder 5">
            <a:extLst>
              <a:ext uri="{FF2B5EF4-FFF2-40B4-BE49-F238E27FC236}">
                <a16:creationId xmlns:a16="http://schemas.microsoft.com/office/drawing/2014/main" id="{26C5C6DC-8411-B353-9125-4D9A9414FC88}"/>
              </a:ext>
            </a:extLst>
          </p:cNvPr>
          <p:cNvSpPr>
            <a:spLocks noGrp="1"/>
          </p:cNvSpPr>
          <p:nvPr>
            <p:ph type="body" sz="quarter" idx="16"/>
          </p:nvPr>
        </p:nvSpPr>
        <p:spPr>
          <a:xfrm>
            <a:off x="540000" y="4925697"/>
            <a:ext cx="6255975" cy="805251"/>
          </a:xfrm>
        </p:spPr>
        <p:txBody>
          <a:bodyPr/>
          <a:lstStyle/>
          <a:p>
            <a:r>
              <a:rPr lang="en-US" dirty="0">
                <a:latin typeface="+mj-lt"/>
              </a:rPr>
              <a:t>‘Reading to Write: Transition to English Advanced’ – Year 11, Term 1</a:t>
            </a:r>
          </a:p>
        </p:txBody>
      </p:sp>
      <p:pic>
        <p:nvPicPr>
          <p:cNvPr id="9" name="Picture Placeholder 8">
            <a:extLst>
              <a:ext uri="{FF2B5EF4-FFF2-40B4-BE49-F238E27FC236}">
                <a16:creationId xmlns:a16="http://schemas.microsoft.com/office/drawing/2014/main" id="{A5A0393E-B7C0-CED0-54C4-EB3C1465F4C1}"/>
              </a:ext>
              <a:ext uri="{C183D7F6-B498-43B3-948B-1728B52AA6E4}">
                <adec:decorative xmlns:adec="http://schemas.microsoft.com/office/drawing/2017/decorative" val="1"/>
              </a:ext>
            </a:extLst>
          </p:cNvPr>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a:stretch>
            <a:fillRect/>
          </a:stretch>
        </p:blipFill>
        <p:spPr>
          <a:xfrm>
            <a:off x="7128000" y="0"/>
            <a:ext cx="5064000" cy="6251942"/>
          </a:xfrm>
        </p:spPr>
      </p:pic>
      <p:sp>
        <p:nvSpPr>
          <p:cNvPr id="11" name="Rectangle 1">
            <a:extLst>
              <a:ext uri="{FF2B5EF4-FFF2-40B4-BE49-F238E27FC236}">
                <a16:creationId xmlns:a16="http://schemas.microsoft.com/office/drawing/2014/main" id="{D8DFE4FF-1BF6-2399-BDD6-68BFE7D04B75}"/>
              </a:ext>
            </a:extLst>
          </p:cNvPr>
          <p:cNvSpPr>
            <a:spLocks noChangeArrowheads="1"/>
          </p:cNvSpPr>
          <p:nvPr/>
        </p:nvSpPr>
        <p:spPr bwMode="auto">
          <a:xfrm>
            <a:off x="7431742" y="6421196"/>
            <a:ext cx="2632452"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rPr>
              <a:t>Photo by </a:t>
            </a:r>
            <a:r>
              <a:rPr kumimoji="0" lang="en-US" altLang="en-US" sz="1100" b="0" i="0" u="none" strike="noStrike" cap="none" normalizeH="0" baseline="0" dirty="0">
                <a:ln>
                  <a:noFill/>
                </a:ln>
                <a:solidFill>
                  <a:schemeClr val="tx1"/>
                </a:solidFill>
                <a:effectLst/>
                <a:hlinkClick r:id="rId4"/>
              </a:rPr>
              <a:t>Olga </a:t>
            </a:r>
            <a:r>
              <a:rPr kumimoji="0" lang="en-US" altLang="en-US" sz="1100" b="0" i="0" u="none" strike="noStrike" cap="none" normalizeH="0" baseline="0" dirty="0" err="1">
                <a:ln>
                  <a:noFill/>
                </a:ln>
                <a:solidFill>
                  <a:schemeClr val="tx1"/>
                </a:solidFill>
                <a:effectLst/>
                <a:hlinkClick r:id="rId4"/>
              </a:rPr>
              <a:t>Solodilova</a:t>
            </a:r>
            <a:r>
              <a:rPr kumimoji="0" lang="en-US" altLang="en-US" sz="1100" b="0" i="0" u="none" strike="noStrike" cap="none" normalizeH="0" baseline="0" dirty="0">
                <a:ln>
                  <a:noFill/>
                </a:ln>
                <a:solidFill>
                  <a:schemeClr val="tx1"/>
                </a:solidFill>
                <a:effectLst/>
              </a:rPr>
              <a:t> on </a:t>
            </a:r>
            <a:r>
              <a:rPr kumimoji="0" lang="en-US" altLang="en-US" sz="1100" b="0" i="0" u="none" strike="noStrike" cap="none" normalizeH="0" baseline="0" dirty="0" err="1">
                <a:ln>
                  <a:noFill/>
                </a:ln>
                <a:solidFill>
                  <a:schemeClr val="tx1"/>
                </a:solidFill>
                <a:effectLst/>
                <a:hlinkClick r:id="rId5"/>
              </a:rPr>
              <a:t>Unsplash</a:t>
            </a:r>
            <a:r>
              <a:rPr kumimoji="0" lang="en-US" altLang="en-US" sz="1100" b="0" i="0" u="none" strike="noStrike" cap="none" normalizeH="0" baseline="0" dirty="0">
                <a:ln>
                  <a:noFill/>
                </a:ln>
                <a:solidFill>
                  <a:schemeClr val="tx1"/>
                </a:solidFill>
                <a:effectLst/>
              </a:rPr>
              <a:t> </a:t>
            </a:r>
          </a:p>
        </p:txBody>
      </p:sp>
    </p:spTree>
    <p:extLst>
      <p:ext uri="{BB962C8B-B14F-4D97-AF65-F5344CB8AC3E}">
        <p14:creationId xmlns:p14="http://schemas.microsoft.com/office/powerpoint/2010/main" val="1685457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B6F2C17-DDDE-4FE8-0E0B-1AC5E96EF06F}"/>
              </a:ext>
            </a:extLst>
          </p:cNvPr>
          <p:cNvSpPr>
            <a:spLocks noGrp="1"/>
          </p:cNvSpPr>
          <p:nvPr>
            <p:ph type="title"/>
          </p:nvPr>
        </p:nvSpPr>
        <p:spPr/>
        <p:txBody>
          <a:bodyPr/>
          <a:lstStyle/>
          <a:p>
            <a:r>
              <a:rPr lang="en-AU" dirty="0">
                <a:latin typeface="+mj-lt"/>
              </a:rPr>
              <a:t>Establishing ethos</a:t>
            </a:r>
          </a:p>
        </p:txBody>
      </p:sp>
      <p:sp>
        <p:nvSpPr>
          <p:cNvPr id="4" name="Text Placeholder 3">
            <a:extLst>
              <a:ext uri="{FF2B5EF4-FFF2-40B4-BE49-F238E27FC236}">
                <a16:creationId xmlns:a16="http://schemas.microsoft.com/office/drawing/2014/main" id="{A8A78BED-CAFB-D5F1-468C-9BAD44F15345}"/>
              </a:ext>
            </a:extLst>
          </p:cNvPr>
          <p:cNvSpPr>
            <a:spLocks noGrp="1"/>
          </p:cNvSpPr>
          <p:nvPr>
            <p:ph type="body" sz="quarter" idx="18"/>
          </p:nvPr>
        </p:nvSpPr>
        <p:spPr/>
        <p:txBody>
          <a:bodyPr/>
          <a:lstStyle/>
          <a:p>
            <a:r>
              <a:rPr lang="en-AU">
                <a:latin typeface="+mj-lt"/>
              </a:rPr>
              <a:t>Personal voice and emotive language</a:t>
            </a:r>
          </a:p>
        </p:txBody>
      </p:sp>
      <p:sp>
        <p:nvSpPr>
          <p:cNvPr id="5" name="Text Placeholder 4">
            <a:extLst>
              <a:ext uri="{FF2B5EF4-FFF2-40B4-BE49-F238E27FC236}">
                <a16:creationId xmlns:a16="http://schemas.microsoft.com/office/drawing/2014/main" id="{43F7F2FB-7DFC-A84C-284D-B42117DBD0EE}"/>
              </a:ext>
            </a:extLst>
          </p:cNvPr>
          <p:cNvSpPr>
            <a:spLocks noGrp="1"/>
          </p:cNvSpPr>
          <p:nvPr>
            <p:ph type="body" sz="quarter" idx="17"/>
          </p:nvPr>
        </p:nvSpPr>
        <p:spPr/>
        <p:txBody>
          <a:bodyPr numCol="1"/>
          <a:lstStyle/>
          <a:p>
            <a:pPr>
              <a:spcAft>
                <a:spcPts val="4800"/>
              </a:spcAft>
            </a:pPr>
            <a:r>
              <a:rPr lang="en-AU" sz="2400" dirty="0">
                <a:solidFill>
                  <a:srgbClr val="FF0000"/>
                </a:solidFill>
                <a:latin typeface="+mn-lt"/>
              </a:rPr>
              <a:t>Emotive language </a:t>
            </a:r>
            <a:r>
              <a:rPr lang="en-AU" sz="2400" dirty="0">
                <a:latin typeface="+mn-lt"/>
              </a:rPr>
              <a:t>is used in the opening of the Eulogy to establish Noel Pearson’s ‘Ethos.’ Personal voice is created by his </a:t>
            </a:r>
            <a:r>
              <a:rPr lang="en-AU" sz="2400" dirty="0">
                <a:solidFill>
                  <a:schemeClr val="accent2"/>
                </a:solidFill>
                <a:latin typeface="+mn-lt"/>
              </a:rPr>
              <a:t>personal autobiographical anecdotes. </a:t>
            </a:r>
          </a:p>
          <a:p>
            <a:pPr>
              <a:spcAft>
                <a:spcPts val="4800"/>
              </a:spcAft>
            </a:pPr>
            <a:r>
              <a:rPr lang="en-AU" sz="2400" dirty="0">
                <a:latin typeface="+mn-lt"/>
              </a:rPr>
              <a:t>Paul Keating said the reward for public life is public progress. For </a:t>
            </a:r>
            <a:r>
              <a:rPr lang="en-AU" sz="2400" dirty="0">
                <a:solidFill>
                  <a:schemeClr val="accent2"/>
                </a:solidFill>
                <a:latin typeface="+mn-lt"/>
              </a:rPr>
              <a:t>one born estranged </a:t>
            </a:r>
            <a:r>
              <a:rPr lang="en-AU" sz="2400" dirty="0">
                <a:latin typeface="+mn-lt"/>
              </a:rPr>
              <a:t>from the nation's citizenship, into a </a:t>
            </a:r>
            <a:r>
              <a:rPr lang="en-AU" sz="2400" dirty="0">
                <a:solidFill>
                  <a:srgbClr val="FF0000"/>
                </a:solidFill>
                <a:latin typeface="+mn-lt"/>
              </a:rPr>
              <a:t>humble family </a:t>
            </a:r>
            <a:r>
              <a:rPr lang="en-AU" sz="2400" dirty="0">
                <a:latin typeface="+mn-lt"/>
              </a:rPr>
              <a:t>of a </a:t>
            </a:r>
            <a:r>
              <a:rPr lang="en-AU" sz="2400" dirty="0">
                <a:solidFill>
                  <a:srgbClr val="FF0000"/>
                </a:solidFill>
                <a:latin typeface="+mn-lt"/>
              </a:rPr>
              <a:t>marginal people </a:t>
            </a:r>
            <a:r>
              <a:rPr lang="en-AU" sz="2400" dirty="0">
                <a:latin typeface="+mn-lt"/>
              </a:rPr>
              <a:t>striving in the teeth of </a:t>
            </a:r>
            <a:r>
              <a:rPr lang="en-AU" sz="2400" dirty="0">
                <a:solidFill>
                  <a:srgbClr val="FF0000"/>
                </a:solidFill>
                <a:latin typeface="+mn-lt"/>
              </a:rPr>
              <a:t>poverty</a:t>
            </a:r>
            <a:r>
              <a:rPr lang="en-AU" sz="2400" dirty="0">
                <a:latin typeface="+mn-lt"/>
              </a:rPr>
              <a:t> and </a:t>
            </a:r>
            <a:r>
              <a:rPr lang="en-AU" sz="2400" dirty="0">
                <a:solidFill>
                  <a:srgbClr val="FF0000"/>
                </a:solidFill>
                <a:latin typeface="+mn-lt"/>
              </a:rPr>
              <a:t>discrimination</a:t>
            </a:r>
            <a:r>
              <a:rPr lang="en-AU" sz="2400" dirty="0">
                <a:latin typeface="+mn-lt"/>
              </a:rPr>
              <a:t>, today it is assuredly no longer the case.</a:t>
            </a:r>
          </a:p>
        </p:txBody>
      </p:sp>
      <p:sp>
        <p:nvSpPr>
          <p:cNvPr id="2" name="Slide Number Placeholder 1">
            <a:extLst>
              <a:ext uri="{FF2B5EF4-FFF2-40B4-BE49-F238E27FC236}">
                <a16:creationId xmlns:a16="http://schemas.microsoft.com/office/drawing/2014/main" id="{60FCBA9F-A9CD-BEBE-F87A-2300A1EDE7C3}"/>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20</a:t>
            </a:fld>
            <a:endParaRPr lang="en-AU"/>
          </a:p>
        </p:txBody>
      </p:sp>
    </p:spTree>
    <p:extLst>
      <p:ext uri="{BB962C8B-B14F-4D97-AF65-F5344CB8AC3E}">
        <p14:creationId xmlns:p14="http://schemas.microsoft.com/office/powerpoint/2010/main" val="1746864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5F0B53-6D7A-57E9-A9C1-913DB5BC49E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684AE60-6C93-F143-3938-DAD2D0EBE199}"/>
              </a:ext>
            </a:extLst>
          </p:cNvPr>
          <p:cNvSpPr>
            <a:spLocks noGrp="1"/>
          </p:cNvSpPr>
          <p:nvPr>
            <p:ph type="title"/>
          </p:nvPr>
        </p:nvSpPr>
        <p:spPr/>
        <p:txBody>
          <a:bodyPr/>
          <a:lstStyle/>
          <a:p>
            <a:r>
              <a:rPr lang="en-AU">
                <a:latin typeface="+mj-lt"/>
              </a:rPr>
              <a:t>Establishing his central thesis</a:t>
            </a:r>
          </a:p>
        </p:txBody>
      </p:sp>
      <p:sp>
        <p:nvSpPr>
          <p:cNvPr id="4" name="Text Placeholder 3">
            <a:extLst>
              <a:ext uri="{FF2B5EF4-FFF2-40B4-BE49-F238E27FC236}">
                <a16:creationId xmlns:a16="http://schemas.microsoft.com/office/drawing/2014/main" id="{63681B4E-839B-4D1D-5799-3524A69F6632}"/>
              </a:ext>
            </a:extLst>
          </p:cNvPr>
          <p:cNvSpPr>
            <a:spLocks noGrp="1"/>
          </p:cNvSpPr>
          <p:nvPr>
            <p:ph type="body" sz="quarter" idx="18"/>
          </p:nvPr>
        </p:nvSpPr>
        <p:spPr/>
        <p:txBody>
          <a:bodyPr/>
          <a:lstStyle/>
          <a:p>
            <a:r>
              <a:rPr lang="en-AU">
                <a:latin typeface="+mj-lt"/>
              </a:rPr>
              <a:t>Contrasting Australia before and after the Whitlam government</a:t>
            </a:r>
          </a:p>
        </p:txBody>
      </p:sp>
      <p:sp>
        <p:nvSpPr>
          <p:cNvPr id="5" name="Text Placeholder 4">
            <a:extLst>
              <a:ext uri="{FF2B5EF4-FFF2-40B4-BE49-F238E27FC236}">
                <a16:creationId xmlns:a16="http://schemas.microsoft.com/office/drawing/2014/main" id="{482915CD-86E4-731F-E058-1E4D5B30D6B6}"/>
              </a:ext>
            </a:extLst>
          </p:cNvPr>
          <p:cNvSpPr>
            <a:spLocks noGrp="1"/>
          </p:cNvSpPr>
          <p:nvPr>
            <p:ph type="body" sz="quarter" idx="17"/>
          </p:nvPr>
        </p:nvSpPr>
        <p:spPr/>
        <p:txBody>
          <a:bodyPr numCol="1"/>
          <a:lstStyle/>
          <a:p>
            <a:pPr>
              <a:spcAft>
                <a:spcPts val="4800"/>
              </a:spcAft>
            </a:pPr>
            <a:r>
              <a:rPr lang="en-AU" dirty="0">
                <a:latin typeface="+mn-lt"/>
              </a:rPr>
              <a:t>The</a:t>
            </a:r>
            <a:r>
              <a:rPr lang="en-AU" dirty="0">
                <a:solidFill>
                  <a:schemeClr val="tx2"/>
                </a:solidFill>
                <a:latin typeface="+mn-lt"/>
              </a:rPr>
              <a:t> contrast</a:t>
            </a:r>
            <a:r>
              <a:rPr lang="en-AU" dirty="0">
                <a:latin typeface="+mn-lt"/>
              </a:rPr>
              <a:t> between ‘wood heap of the nation’s democracy’ and ‘equalities of opportunities’ uses </a:t>
            </a:r>
            <a:r>
              <a:rPr lang="en-AU" dirty="0">
                <a:solidFill>
                  <a:schemeClr val="tx2"/>
                </a:solidFill>
                <a:latin typeface="+mn-lt"/>
              </a:rPr>
              <a:t>emotive language </a:t>
            </a:r>
            <a:r>
              <a:rPr lang="en-AU" dirty="0">
                <a:latin typeface="+mn-lt"/>
              </a:rPr>
              <a:t>to clearly </a:t>
            </a:r>
            <a:r>
              <a:rPr lang="en-AU" dirty="0">
                <a:solidFill>
                  <a:schemeClr val="tx2"/>
                </a:solidFill>
                <a:latin typeface="+mn-lt"/>
              </a:rPr>
              <a:t>juxtapose</a:t>
            </a:r>
            <a:r>
              <a:rPr lang="en-AU" dirty="0">
                <a:latin typeface="+mn-lt"/>
              </a:rPr>
              <a:t> life before and after Whitlam’s government. Pearson makes a </a:t>
            </a:r>
            <a:r>
              <a:rPr lang="en-AU" dirty="0">
                <a:solidFill>
                  <a:schemeClr val="accent2"/>
                </a:solidFill>
                <a:latin typeface="+mn-lt"/>
              </a:rPr>
              <a:t>personal connection </a:t>
            </a:r>
            <a:r>
              <a:rPr lang="en-AU" dirty="0">
                <a:latin typeface="+mn-lt"/>
              </a:rPr>
              <a:t>between the government’s policies and his own life through </a:t>
            </a:r>
            <a:r>
              <a:rPr lang="en-AU" dirty="0">
                <a:solidFill>
                  <a:schemeClr val="accent2"/>
                </a:solidFill>
                <a:latin typeface="+mn-lt"/>
              </a:rPr>
              <a:t>first person point of view, </a:t>
            </a:r>
            <a:r>
              <a:rPr lang="en-AU" dirty="0">
                <a:latin typeface="+mn-lt"/>
              </a:rPr>
              <a:t>to state his purpose, which is to celebrate the positive legacy and the long-lasting impact that the Whitlam government had on Australia, in particular Aboriginal and/or Torres Strait Islander people.</a:t>
            </a:r>
          </a:p>
          <a:p>
            <a:pPr>
              <a:spcAft>
                <a:spcPts val="4800"/>
              </a:spcAft>
            </a:pPr>
            <a:r>
              <a:rPr lang="en-AU" dirty="0">
                <a:latin typeface="+mn-lt"/>
              </a:rPr>
              <a:t>This is because of the </a:t>
            </a:r>
            <a:r>
              <a:rPr lang="en-AU" dirty="0">
                <a:solidFill>
                  <a:schemeClr val="tx2"/>
                </a:solidFill>
                <a:latin typeface="+mn-lt"/>
              </a:rPr>
              <a:t>equalities of opportunities </a:t>
            </a:r>
            <a:r>
              <a:rPr lang="en-AU" dirty="0">
                <a:latin typeface="+mn-lt"/>
              </a:rPr>
              <a:t>afforded by the Whitlam program. </a:t>
            </a:r>
            <a:r>
              <a:rPr lang="en-AU" dirty="0">
                <a:solidFill>
                  <a:schemeClr val="accent2"/>
                </a:solidFill>
                <a:latin typeface="+mn-lt"/>
              </a:rPr>
              <a:t>Raised next to the </a:t>
            </a:r>
            <a:r>
              <a:rPr lang="en-AU" dirty="0">
                <a:solidFill>
                  <a:schemeClr val="tx2"/>
                </a:solidFill>
                <a:latin typeface="+mn-lt"/>
              </a:rPr>
              <a:t>wood heap </a:t>
            </a:r>
            <a:r>
              <a:rPr lang="en-AU" dirty="0">
                <a:latin typeface="+mn-lt"/>
              </a:rPr>
              <a:t>of the nation's democracy, bequeathed no allegiance to any political party, </a:t>
            </a:r>
            <a:r>
              <a:rPr lang="en-AU" dirty="0">
                <a:solidFill>
                  <a:schemeClr val="accent2"/>
                </a:solidFill>
                <a:latin typeface="+mn-lt"/>
              </a:rPr>
              <a:t>I speak </a:t>
            </a:r>
            <a:r>
              <a:rPr lang="en-AU" dirty="0">
                <a:latin typeface="+mn-lt"/>
              </a:rPr>
              <a:t>to this old man's legacy with no partisan brief.</a:t>
            </a:r>
          </a:p>
        </p:txBody>
      </p:sp>
      <p:sp>
        <p:nvSpPr>
          <p:cNvPr id="2" name="Slide Number Placeholder 1">
            <a:extLst>
              <a:ext uri="{FF2B5EF4-FFF2-40B4-BE49-F238E27FC236}">
                <a16:creationId xmlns:a16="http://schemas.microsoft.com/office/drawing/2014/main" id="{560BB3F9-4486-85DA-6F7F-06541EEB36B5}"/>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21</a:t>
            </a:fld>
            <a:endParaRPr lang="en-AU"/>
          </a:p>
        </p:txBody>
      </p:sp>
    </p:spTree>
    <p:extLst>
      <p:ext uri="{BB962C8B-B14F-4D97-AF65-F5344CB8AC3E}">
        <p14:creationId xmlns:p14="http://schemas.microsoft.com/office/powerpoint/2010/main" val="3889433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9800255-62C7-52FC-7626-3B3FEBADF4CA}"/>
              </a:ext>
            </a:extLst>
          </p:cNvPr>
          <p:cNvSpPr>
            <a:spLocks noGrp="1"/>
          </p:cNvSpPr>
          <p:nvPr>
            <p:ph type="ctrTitle"/>
          </p:nvPr>
        </p:nvSpPr>
        <p:spPr/>
        <p:txBody>
          <a:bodyPr/>
          <a:lstStyle/>
          <a:p>
            <a:r>
              <a:rPr lang="en-AU">
                <a:latin typeface="+mj-lt"/>
              </a:rPr>
              <a:t>Chunking and sequencing learning</a:t>
            </a:r>
          </a:p>
        </p:txBody>
      </p:sp>
    </p:spTree>
    <p:extLst>
      <p:ext uri="{BB962C8B-B14F-4D97-AF65-F5344CB8AC3E}">
        <p14:creationId xmlns:p14="http://schemas.microsoft.com/office/powerpoint/2010/main" val="3975988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DA7F590-6C99-C31A-17D9-179D24FEF083}"/>
              </a:ext>
            </a:extLst>
          </p:cNvPr>
          <p:cNvSpPr>
            <a:spLocks noGrp="1"/>
          </p:cNvSpPr>
          <p:nvPr>
            <p:ph type="title"/>
          </p:nvPr>
        </p:nvSpPr>
        <p:spPr/>
        <p:txBody>
          <a:bodyPr/>
          <a:lstStyle/>
          <a:p>
            <a:r>
              <a:rPr lang="en-AU" dirty="0">
                <a:latin typeface="+mj-lt"/>
              </a:rPr>
              <a:t>Ethos and logos (1)</a:t>
            </a:r>
          </a:p>
        </p:txBody>
      </p:sp>
      <p:sp>
        <p:nvSpPr>
          <p:cNvPr id="4" name="Text Placeholder 3">
            <a:extLst>
              <a:ext uri="{FF2B5EF4-FFF2-40B4-BE49-F238E27FC236}">
                <a16:creationId xmlns:a16="http://schemas.microsoft.com/office/drawing/2014/main" id="{8EC3FA06-703C-491C-D98D-AAF7FA2CD47A}"/>
              </a:ext>
            </a:extLst>
          </p:cNvPr>
          <p:cNvSpPr>
            <a:spLocks noGrp="1"/>
          </p:cNvSpPr>
          <p:nvPr>
            <p:ph type="body" sz="quarter" idx="18"/>
          </p:nvPr>
        </p:nvSpPr>
        <p:spPr/>
        <p:txBody>
          <a:bodyPr/>
          <a:lstStyle/>
          <a:p>
            <a:r>
              <a:rPr lang="en-AU">
                <a:latin typeface="+mj-lt"/>
              </a:rPr>
              <a:t>Emotive language and historical allusions</a:t>
            </a:r>
          </a:p>
        </p:txBody>
      </p:sp>
      <p:sp>
        <p:nvSpPr>
          <p:cNvPr id="5" name="Text Placeholder 4">
            <a:extLst>
              <a:ext uri="{FF2B5EF4-FFF2-40B4-BE49-F238E27FC236}">
                <a16:creationId xmlns:a16="http://schemas.microsoft.com/office/drawing/2014/main" id="{32F33548-717A-FD17-8757-0206BCC9ADA5}"/>
              </a:ext>
            </a:extLst>
          </p:cNvPr>
          <p:cNvSpPr>
            <a:spLocks noGrp="1"/>
          </p:cNvSpPr>
          <p:nvPr>
            <p:ph type="body" sz="quarter" idx="17"/>
          </p:nvPr>
        </p:nvSpPr>
        <p:spPr/>
        <p:txBody>
          <a:bodyPr numCol="1"/>
          <a:lstStyle/>
          <a:p>
            <a:pPr>
              <a:spcAft>
                <a:spcPts val="3600"/>
              </a:spcAft>
            </a:pPr>
            <a:r>
              <a:rPr lang="en-AU" dirty="0">
                <a:solidFill>
                  <a:schemeClr val="tx2"/>
                </a:solidFill>
                <a:latin typeface="+mn-lt"/>
              </a:rPr>
              <a:t>Emotive language </a:t>
            </a:r>
            <a:r>
              <a:rPr lang="en-AU" dirty="0">
                <a:latin typeface="+mn-lt"/>
              </a:rPr>
              <a:t>here evokes a sense of the oppression of the white Queensland government of the time. </a:t>
            </a:r>
          </a:p>
          <a:p>
            <a:pPr>
              <a:spcAft>
                <a:spcPts val="3600"/>
              </a:spcAft>
            </a:pPr>
            <a:r>
              <a:rPr lang="en-AU" dirty="0">
                <a:solidFill>
                  <a:schemeClr val="accent2"/>
                </a:solidFill>
                <a:latin typeface="+mn-lt"/>
              </a:rPr>
              <a:t>Historical allusions </a:t>
            </a:r>
            <a:r>
              <a:rPr lang="en-AU" dirty="0">
                <a:latin typeface="+mn-lt"/>
              </a:rPr>
              <a:t>refer to powers that the government had over the lives of Aboriginal and/or Torres Strait Islander peoples.</a:t>
            </a:r>
          </a:p>
          <a:p>
            <a:pPr>
              <a:spcAft>
                <a:spcPts val="3600"/>
              </a:spcAft>
            </a:pPr>
            <a:r>
              <a:rPr lang="en-AU" dirty="0">
                <a:latin typeface="+mn-lt"/>
              </a:rPr>
              <a:t>‘I once took him on a tour to my village and we spoke about the history of the mission and </a:t>
            </a:r>
            <a:r>
              <a:rPr lang="en-AU" dirty="0">
                <a:solidFill>
                  <a:schemeClr val="accent2"/>
                </a:solidFill>
                <a:latin typeface="+mn-lt"/>
              </a:rPr>
              <a:t>my youth under the government of his </a:t>
            </a:r>
            <a:r>
              <a:rPr lang="en-AU" dirty="0">
                <a:solidFill>
                  <a:schemeClr val="tx2"/>
                </a:solidFill>
                <a:latin typeface="+mn-lt"/>
              </a:rPr>
              <a:t>nemesis</a:t>
            </a:r>
            <a:r>
              <a:rPr lang="en-AU" dirty="0">
                <a:solidFill>
                  <a:schemeClr val="accent2"/>
                </a:solidFill>
                <a:latin typeface="+mn-lt"/>
              </a:rPr>
              <a:t>, Queensland Premier Joh Bjelke-Petersen. </a:t>
            </a:r>
            <a:r>
              <a:rPr lang="en-AU" dirty="0">
                <a:latin typeface="+mn-lt"/>
              </a:rPr>
              <a:t>My home was an Aboriginal reserve under a succession of Queensland laws commencing in 1897.’</a:t>
            </a:r>
          </a:p>
        </p:txBody>
      </p:sp>
      <p:sp>
        <p:nvSpPr>
          <p:cNvPr id="2" name="Slide Number Placeholder 1">
            <a:extLst>
              <a:ext uri="{FF2B5EF4-FFF2-40B4-BE49-F238E27FC236}">
                <a16:creationId xmlns:a16="http://schemas.microsoft.com/office/drawing/2014/main" id="{F9202B5C-38EE-302A-A393-BB1DA6142A1C}"/>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23</a:t>
            </a:fld>
            <a:endParaRPr lang="en-AU"/>
          </a:p>
        </p:txBody>
      </p:sp>
    </p:spTree>
    <p:extLst>
      <p:ext uri="{BB962C8B-B14F-4D97-AF65-F5344CB8AC3E}">
        <p14:creationId xmlns:p14="http://schemas.microsoft.com/office/powerpoint/2010/main" val="3372524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F0465-FE41-0257-1A29-9B76F12A1F7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A24C162-E396-55AC-C6DA-FFF853A0E67B}"/>
              </a:ext>
            </a:extLst>
          </p:cNvPr>
          <p:cNvSpPr>
            <a:spLocks noGrp="1"/>
          </p:cNvSpPr>
          <p:nvPr>
            <p:ph type="title"/>
          </p:nvPr>
        </p:nvSpPr>
        <p:spPr/>
        <p:txBody>
          <a:bodyPr/>
          <a:lstStyle/>
          <a:p>
            <a:r>
              <a:rPr lang="en-AU" dirty="0">
                <a:latin typeface="+mj-lt"/>
              </a:rPr>
              <a:t>Ethos and logos (2)</a:t>
            </a:r>
          </a:p>
        </p:txBody>
      </p:sp>
      <p:sp>
        <p:nvSpPr>
          <p:cNvPr id="4" name="Text Placeholder 3">
            <a:extLst>
              <a:ext uri="{FF2B5EF4-FFF2-40B4-BE49-F238E27FC236}">
                <a16:creationId xmlns:a16="http://schemas.microsoft.com/office/drawing/2014/main" id="{144CBF8A-9BBD-E712-9E62-081EB6A598BF}"/>
              </a:ext>
            </a:extLst>
          </p:cNvPr>
          <p:cNvSpPr>
            <a:spLocks noGrp="1"/>
          </p:cNvSpPr>
          <p:nvPr>
            <p:ph type="body" sz="quarter" idx="18"/>
          </p:nvPr>
        </p:nvSpPr>
        <p:spPr/>
        <p:txBody>
          <a:bodyPr/>
          <a:lstStyle/>
          <a:p>
            <a:r>
              <a:rPr lang="en-AU">
                <a:latin typeface="+mj-lt"/>
              </a:rPr>
              <a:t>Emotive language and historical allusions</a:t>
            </a:r>
          </a:p>
        </p:txBody>
      </p:sp>
      <p:sp>
        <p:nvSpPr>
          <p:cNvPr id="5" name="Text Placeholder 4">
            <a:extLst>
              <a:ext uri="{FF2B5EF4-FFF2-40B4-BE49-F238E27FC236}">
                <a16:creationId xmlns:a16="http://schemas.microsoft.com/office/drawing/2014/main" id="{AA4744A8-7FDF-E9AD-0907-203049DC114C}"/>
              </a:ext>
            </a:extLst>
          </p:cNvPr>
          <p:cNvSpPr>
            <a:spLocks noGrp="1"/>
          </p:cNvSpPr>
          <p:nvPr>
            <p:ph type="body" sz="quarter" idx="17"/>
          </p:nvPr>
        </p:nvSpPr>
        <p:spPr/>
        <p:txBody>
          <a:bodyPr numCol="1"/>
          <a:lstStyle/>
          <a:p>
            <a:r>
              <a:rPr lang="en-AU" dirty="0">
                <a:solidFill>
                  <a:schemeClr val="tx2"/>
                </a:solidFill>
                <a:latin typeface="+mn-lt"/>
              </a:rPr>
              <a:t>Emotive language </a:t>
            </a:r>
            <a:r>
              <a:rPr lang="en-AU" dirty="0">
                <a:latin typeface="+mn-lt"/>
              </a:rPr>
              <a:t>here evokes a sense of the oppression of the white Queensland government of the time. </a:t>
            </a:r>
          </a:p>
          <a:p>
            <a:r>
              <a:rPr lang="en-AU" dirty="0">
                <a:solidFill>
                  <a:schemeClr val="accent2"/>
                </a:solidFill>
                <a:latin typeface="+mn-lt"/>
              </a:rPr>
              <a:t>Historical allusions </a:t>
            </a:r>
            <a:r>
              <a:rPr lang="en-AU" dirty="0">
                <a:latin typeface="+mn-lt"/>
              </a:rPr>
              <a:t>refer to powers that the government had over the lives of Aboriginal and/or Torres Strait Islander peoples.</a:t>
            </a:r>
          </a:p>
          <a:p>
            <a:r>
              <a:rPr lang="en-AU" dirty="0">
                <a:latin typeface="+mn-lt"/>
              </a:rPr>
              <a:t>‘These laws were notoriously </a:t>
            </a:r>
            <a:r>
              <a:rPr lang="en-AU" dirty="0">
                <a:solidFill>
                  <a:schemeClr val="tx2"/>
                </a:solidFill>
                <a:latin typeface="+mn-lt"/>
              </a:rPr>
              <a:t>discriminatory</a:t>
            </a:r>
            <a:r>
              <a:rPr lang="en-AU" dirty="0">
                <a:latin typeface="+mn-lt"/>
              </a:rPr>
              <a:t> and the </a:t>
            </a:r>
            <a:r>
              <a:rPr lang="en-AU" dirty="0">
                <a:solidFill>
                  <a:schemeClr val="tx2"/>
                </a:solidFill>
                <a:latin typeface="+mn-lt"/>
              </a:rPr>
              <a:t>bureaucratic apparatus </a:t>
            </a:r>
            <a:r>
              <a:rPr lang="en-AU" dirty="0">
                <a:solidFill>
                  <a:srgbClr val="FF0000"/>
                </a:solidFill>
                <a:latin typeface="+mn-lt"/>
              </a:rPr>
              <a:t>controlling </a:t>
            </a:r>
            <a:r>
              <a:rPr lang="en-AU" dirty="0">
                <a:latin typeface="+mn-lt"/>
              </a:rPr>
              <a:t>the reserves maintained</a:t>
            </a:r>
            <a:r>
              <a:rPr lang="en-AU" dirty="0">
                <a:solidFill>
                  <a:srgbClr val="FF0000"/>
                </a:solidFill>
                <a:latin typeface="+mn-lt"/>
              </a:rPr>
              <a:t> vigil </a:t>
            </a:r>
            <a:r>
              <a:rPr lang="en-AU" dirty="0">
                <a:latin typeface="+mn-lt"/>
              </a:rPr>
              <a:t>over the smallest details concerning its charges. </a:t>
            </a:r>
            <a:r>
              <a:rPr lang="en-AU" dirty="0">
                <a:solidFill>
                  <a:schemeClr val="accent2"/>
                </a:solidFill>
                <a:latin typeface="+mn-lt"/>
              </a:rPr>
              <a:t>Superintendents held vast powers, </a:t>
            </a:r>
            <a:r>
              <a:rPr lang="en-AU" dirty="0">
                <a:latin typeface="+mn-lt"/>
              </a:rPr>
              <a:t>and a </a:t>
            </a:r>
            <a:r>
              <a:rPr lang="en-AU" dirty="0">
                <a:solidFill>
                  <a:schemeClr val="tx2"/>
                </a:solidFill>
                <a:latin typeface="+mn-lt"/>
              </a:rPr>
              <a:t>cold and capricious</a:t>
            </a:r>
            <a:r>
              <a:rPr lang="en-AU" dirty="0">
                <a:latin typeface="+mn-lt"/>
              </a:rPr>
              <a:t> </a:t>
            </a:r>
            <a:r>
              <a:rPr lang="en-AU" dirty="0">
                <a:solidFill>
                  <a:schemeClr val="accent2"/>
                </a:solidFill>
                <a:latin typeface="+mn-lt"/>
              </a:rPr>
              <a:t>bureaucracy presided over this system for too long in the 20th century.’</a:t>
            </a:r>
            <a:endParaRPr lang="en-AU" dirty="0">
              <a:latin typeface="+mn-lt"/>
            </a:endParaRPr>
          </a:p>
        </p:txBody>
      </p:sp>
      <p:sp>
        <p:nvSpPr>
          <p:cNvPr id="2" name="Slide Number Placeholder 1">
            <a:extLst>
              <a:ext uri="{FF2B5EF4-FFF2-40B4-BE49-F238E27FC236}">
                <a16:creationId xmlns:a16="http://schemas.microsoft.com/office/drawing/2014/main" id="{E5B85484-FE5B-4C8F-4070-B7466C74968D}"/>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24</a:t>
            </a:fld>
            <a:endParaRPr lang="en-AU"/>
          </a:p>
        </p:txBody>
      </p:sp>
    </p:spTree>
    <p:extLst>
      <p:ext uri="{BB962C8B-B14F-4D97-AF65-F5344CB8AC3E}">
        <p14:creationId xmlns:p14="http://schemas.microsoft.com/office/powerpoint/2010/main" val="28561965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5E24EBA-E5EC-634D-CB01-6F433C50ABE0}"/>
              </a:ext>
            </a:extLst>
          </p:cNvPr>
          <p:cNvSpPr>
            <a:spLocks noGrp="1"/>
          </p:cNvSpPr>
          <p:nvPr>
            <p:ph type="title"/>
          </p:nvPr>
        </p:nvSpPr>
        <p:spPr/>
        <p:txBody>
          <a:bodyPr/>
          <a:lstStyle/>
          <a:p>
            <a:r>
              <a:rPr lang="en-AU" dirty="0">
                <a:latin typeface="+mj-lt"/>
              </a:rPr>
              <a:t>Logos and ethos (continued)</a:t>
            </a:r>
          </a:p>
        </p:txBody>
      </p:sp>
      <p:sp>
        <p:nvSpPr>
          <p:cNvPr id="4" name="Text Placeholder 3">
            <a:extLst>
              <a:ext uri="{FF2B5EF4-FFF2-40B4-BE49-F238E27FC236}">
                <a16:creationId xmlns:a16="http://schemas.microsoft.com/office/drawing/2014/main" id="{31B4BD19-D72D-B1F4-575B-157614CEA9B0}"/>
              </a:ext>
            </a:extLst>
          </p:cNvPr>
          <p:cNvSpPr>
            <a:spLocks noGrp="1"/>
          </p:cNvSpPr>
          <p:nvPr>
            <p:ph type="body" sz="quarter" idx="18"/>
          </p:nvPr>
        </p:nvSpPr>
        <p:spPr/>
        <p:txBody>
          <a:bodyPr/>
          <a:lstStyle/>
          <a:p>
            <a:r>
              <a:rPr lang="en-AU">
                <a:latin typeface="+mj-lt"/>
              </a:rPr>
              <a:t>Historical allusion </a:t>
            </a:r>
            <a:r>
              <a:rPr lang="en-AU">
                <a:solidFill>
                  <a:schemeClr val="tx1"/>
                </a:solidFill>
                <a:latin typeface="+mj-lt"/>
              </a:rPr>
              <a:t>and</a:t>
            </a:r>
            <a:r>
              <a:rPr lang="en-AU">
                <a:latin typeface="+mj-lt"/>
              </a:rPr>
              <a:t> </a:t>
            </a:r>
            <a:r>
              <a:rPr lang="en-AU">
                <a:solidFill>
                  <a:schemeClr val="tx2"/>
                </a:solidFill>
                <a:latin typeface="+mj-lt"/>
              </a:rPr>
              <a:t>emotive language</a:t>
            </a:r>
          </a:p>
        </p:txBody>
      </p:sp>
      <p:sp>
        <p:nvSpPr>
          <p:cNvPr id="5" name="Text Placeholder 4">
            <a:extLst>
              <a:ext uri="{FF2B5EF4-FFF2-40B4-BE49-F238E27FC236}">
                <a16:creationId xmlns:a16="http://schemas.microsoft.com/office/drawing/2014/main" id="{15E25419-30B5-F1E4-FC3F-305499472CE3}"/>
              </a:ext>
            </a:extLst>
          </p:cNvPr>
          <p:cNvSpPr>
            <a:spLocks noGrp="1"/>
          </p:cNvSpPr>
          <p:nvPr>
            <p:ph type="body" sz="quarter" idx="17"/>
          </p:nvPr>
        </p:nvSpPr>
        <p:spPr/>
        <p:txBody>
          <a:bodyPr numCol="1"/>
          <a:lstStyle/>
          <a:p>
            <a:r>
              <a:rPr lang="en-AU" dirty="0">
                <a:solidFill>
                  <a:schemeClr val="accent2"/>
                </a:solidFill>
                <a:latin typeface="+mn-lt"/>
              </a:rPr>
              <a:t>The objective, factual language </a:t>
            </a:r>
            <a:r>
              <a:rPr lang="en-AU" dirty="0">
                <a:latin typeface="+mn-lt"/>
              </a:rPr>
              <a:t>used in the </a:t>
            </a:r>
            <a:r>
              <a:rPr lang="en-AU" dirty="0">
                <a:solidFill>
                  <a:schemeClr val="accent2"/>
                </a:solidFill>
                <a:latin typeface="+mn-lt"/>
              </a:rPr>
              <a:t>historical allusion </a:t>
            </a:r>
            <a:r>
              <a:rPr lang="en-AU" dirty="0">
                <a:latin typeface="+mn-lt"/>
              </a:rPr>
              <a:t>in the first sentence contrasts with the negative emotions evoked by the historical allusions in the previous paragraphs. Allusions to discrimination are legally factual and they also carry </a:t>
            </a:r>
            <a:r>
              <a:rPr lang="en-AU" dirty="0">
                <a:solidFill>
                  <a:schemeClr val="tx2"/>
                </a:solidFill>
                <a:latin typeface="+mn-lt"/>
              </a:rPr>
              <a:t>emotive connotations, </a:t>
            </a:r>
            <a:r>
              <a:rPr lang="en-AU" dirty="0">
                <a:latin typeface="+mn-lt"/>
              </a:rPr>
              <a:t>especially when connected with the personal experience of Pearson and his family.</a:t>
            </a:r>
          </a:p>
          <a:p>
            <a:r>
              <a:rPr lang="en-AU" dirty="0">
                <a:solidFill>
                  <a:schemeClr val="accent2"/>
                </a:solidFill>
                <a:latin typeface="+mn-lt"/>
              </a:rPr>
              <a:t>In June 1975, the Whitlam government enacted the Aboriginal and Torres Strait Islanders Queensland Discriminatory Laws Act. </a:t>
            </a:r>
            <a:r>
              <a:rPr lang="en-AU" dirty="0">
                <a:latin typeface="+mn-lt"/>
              </a:rPr>
              <a:t>The law put to purpose the power conferred upon the Commonwealth Parliament by the 1967 referendum, finally outlawing the </a:t>
            </a:r>
            <a:r>
              <a:rPr lang="en-AU" dirty="0">
                <a:solidFill>
                  <a:schemeClr val="tx2"/>
                </a:solidFill>
                <a:latin typeface="+mn-lt"/>
              </a:rPr>
              <a:t>discrimination </a:t>
            </a:r>
            <a:r>
              <a:rPr lang="en-AU" dirty="0">
                <a:latin typeface="+mn-lt"/>
              </a:rPr>
              <a:t>my father and his father lived under since </a:t>
            </a:r>
            <a:r>
              <a:rPr lang="en-AU" dirty="0">
                <a:solidFill>
                  <a:schemeClr val="tx2"/>
                </a:solidFill>
                <a:latin typeface="+mn-lt"/>
              </a:rPr>
              <a:t>my grandfather was removed to the mission as a boy </a:t>
            </a:r>
            <a:r>
              <a:rPr lang="en-AU" dirty="0">
                <a:latin typeface="+mn-lt"/>
              </a:rPr>
              <a:t>and </a:t>
            </a:r>
            <a:r>
              <a:rPr lang="en-AU" dirty="0">
                <a:solidFill>
                  <a:schemeClr val="tx2"/>
                </a:solidFill>
                <a:latin typeface="+mn-lt"/>
              </a:rPr>
              <a:t>to which I was subject [for] the first 10 years of my life.</a:t>
            </a:r>
          </a:p>
        </p:txBody>
      </p:sp>
      <p:sp>
        <p:nvSpPr>
          <p:cNvPr id="2" name="Slide Number Placeholder 1">
            <a:extLst>
              <a:ext uri="{FF2B5EF4-FFF2-40B4-BE49-F238E27FC236}">
                <a16:creationId xmlns:a16="http://schemas.microsoft.com/office/drawing/2014/main" id="{BB996E08-3783-8CC8-817B-AC2FBF55D7B5}"/>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25</a:t>
            </a:fld>
            <a:endParaRPr lang="en-AU"/>
          </a:p>
        </p:txBody>
      </p:sp>
    </p:spTree>
    <p:extLst>
      <p:ext uri="{BB962C8B-B14F-4D97-AF65-F5344CB8AC3E}">
        <p14:creationId xmlns:p14="http://schemas.microsoft.com/office/powerpoint/2010/main" val="889219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B45480-9965-6E09-F0D8-9FD9A3A45EF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70CA74D-9167-8EEF-F314-AD6995303ACB}"/>
              </a:ext>
            </a:extLst>
          </p:cNvPr>
          <p:cNvSpPr>
            <a:spLocks noGrp="1"/>
          </p:cNvSpPr>
          <p:nvPr>
            <p:ph type="title"/>
          </p:nvPr>
        </p:nvSpPr>
        <p:spPr/>
        <p:txBody>
          <a:bodyPr/>
          <a:lstStyle/>
          <a:p>
            <a:r>
              <a:rPr lang="en-AU">
                <a:latin typeface="+mj-lt"/>
              </a:rPr>
              <a:t>Pathos</a:t>
            </a:r>
          </a:p>
        </p:txBody>
      </p:sp>
      <p:sp>
        <p:nvSpPr>
          <p:cNvPr id="4" name="Text Placeholder 3">
            <a:extLst>
              <a:ext uri="{FF2B5EF4-FFF2-40B4-BE49-F238E27FC236}">
                <a16:creationId xmlns:a16="http://schemas.microsoft.com/office/drawing/2014/main" id="{A9D38CB5-5C23-4A1A-CA2A-4DABF48E3982}"/>
              </a:ext>
            </a:extLst>
          </p:cNvPr>
          <p:cNvSpPr>
            <a:spLocks noGrp="1"/>
          </p:cNvSpPr>
          <p:nvPr>
            <p:ph type="body" sz="quarter" idx="18"/>
          </p:nvPr>
        </p:nvSpPr>
        <p:spPr/>
        <p:txBody>
          <a:bodyPr/>
          <a:lstStyle/>
          <a:p>
            <a:r>
              <a:rPr lang="en-AU">
                <a:latin typeface="+mj-lt"/>
              </a:rPr>
              <a:t>Cumulative emotive language and high modality register</a:t>
            </a:r>
          </a:p>
        </p:txBody>
      </p:sp>
      <p:sp>
        <p:nvSpPr>
          <p:cNvPr id="5" name="Text Placeholder 4">
            <a:extLst>
              <a:ext uri="{FF2B5EF4-FFF2-40B4-BE49-F238E27FC236}">
                <a16:creationId xmlns:a16="http://schemas.microsoft.com/office/drawing/2014/main" id="{DB8F1C68-5204-1DE5-E501-3153326ABAC2}"/>
              </a:ext>
            </a:extLst>
          </p:cNvPr>
          <p:cNvSpPr>
            <a:spLocks noGrp="1"/>
          </p:cNvSpPr>
          <p:nvPr>
            <p:ph type="body" sz="quarter" idx="17"/>
          </p:nvPr>
        </p:nvSpPr>
        <p:spPr/>
        <p:txBody>
          <a:bodyPr numCol="1"/>
          <a:lstStyle/>
          <a:p>
            <a:r>
              <a:rPr lang="en-AU" sz="1800">
                <a:solidFill>
                  <a:schemeClr val="tx2"/>
                </a:solidFill>
                <a:latin typeface="+mn-lt"/>
              </a:rPr>
              <a:t>Repetition </a:t>
            </a:r>
            <a:r>
              <a:rPr lang="en-AU" sz="1800">
                <a:latin typeface="+mn-lt"/>
              </a:rPr>
              <a:t>is used with ‘power’, which is both a legal and an </a:t>
            </a:r>
            <a:r>
              <a:rPr lang="en-AU" sz="1800">
                <a:solidFill>
                  <a:schemeClr val="tx2"/>
                </a:solidFill>
                <a:latin typeface="+mn-lt"/>
              </a:rPr>
              <a:t>emotive </a:t>
            </a:r>
            <a:r>
              <a:rPr lang="en-AU" sz="1800">
                <a:latin typeface="+mn-lt"/>
              </a:rPr>
              <a:t>term. </a:t>
            </a:r>
            <a:r>
              <a:rPr lang="en-AU" sz="1800">
                <a:solidFill>
                  <a:schemeClr val="tx2"/>
                </a:solidFill>
                <a:latin typeface="+mn-lt"/>
              </a:rPr>
              <a:t>Repetition</a:t>
            </a:r>
            <a:r>
              <a:rPr lang="en-AU" sz="1800">
                <a:latin typeface="+mn-lt"/>
              </a:rPr>
              <a:t> of ‘without’ shows the lack of control that Aboriginal people had. These terms accumulate to emphasise the oppression of governments before Whitlam’s time, which is </a:t>
            </a:r>
            <a:r>
              <a:rPr lang="en-AU" sz="1800">
                <a:solidFill>
                  <a:schemeClr val="accent2"/>
                </a:solidFill>
                <a:latin typeface="+mn-lt"/>
              </a:rPr>
              <a:t>contrasted</a:t>
            </a:r>
            <a:r>
              <a:rPr lang="en-AU" sz="1800">
                <a:latin typeface="+mn-lt"/>
              </a:rPr>
              <a:t> with the relative equality and freedom created by the reforms of the Whitlam government. </a:t>
            </a:r>
            <a:r>
              <a:rPr lang="en-AU" sz="1800">
                <a:solidFill>
                  <a:schemeClr val="accent2"/>
                </a:solidFill>
                <a:latin typeface="+mn-lt"/>
              </a:rPr>
              <a:t>High modality language </a:t>
            </a:r>
            <a:r>
              <a:rPr lang="en-AU" sz="1800">
                <a:latin typeface="+mn-lt"/>
              </a:rPr>
              <a:t>creates a strong tone.</a:t>
            </a:r>
          </a:p>
          <a:p>
            <a:r>
              <a:rPr lang="en-AU" sz="1800">
                <a:solidFill>
                  <a:schemeClr val="tx2"/>
                </a:solidFill>
                <a:latin typeface="+mn-lt"/>
              </a:rPr>
              <a:t>Powers</a:t>
            </a:r>
            <a:r>
              <a:rPr lang="en-AU" sz="1800">
                <a:latin typeface="+mn-lt"/>
              </a:rPr>
              <a:t> regulating residency on reserves </a:t>
            </a:r>
            <a:r>
              <a:rPr lang="en-AU" sz="1800">
                <a:solidFill>
                  <a:schemeClr val="tx2"/>
                </a:solidFill>
                <a:latin typeface="+mn-lt"/>
              </a:rPr>
              <a:t>without </a:t>
            </a:r>
            <a:r>
              <a:rPr lang="en-AU" sz="1800">
                <a:latin typeface="+mn-lt"/>
              </a:rPr>
              <a:t>a permit, the </a:t>
            </a:r>
            <a:r>
              <a:rPr lang="en-AU" sz="1800">
                <a:solidFill>
                  <a:schemeClr val="tx2"/>
                </a:solidFill>
                <a:latin typeface="+mn-lt"/>
              </a:rPr>
              <a:t>power </a:t>
            </a:r>
            <a:r>
              <a:rPr lang="en-AU" sz="1800">
                <a:latin typeface="+mn-lt"/>
              </a:rPr>
              <a:t>of reserve managers to enter private premises </a:t>
            </a:r>
            <a:r>
              <a:rPr lang="en-AU" sz="1800">
                <a:solidFill>
                  <a:schemeClr val="tx2"/>
                </a:solidFill>
                <a:latin typeface="+mn-lt"/>
              </a:rPr>
              <a:t>without </a:t>
            </a:r>
            <a:r>
              <a:rPr lang="en-AU" sz="1800">
                <a:latin typeface="+mn-lt"/>
              </a:rPr>
              <a:t>the consent of the householder, legal representation and appeal from court decisions, the </a:t>
            </a:r>
            <a:r>
              <a:rPr lang="en-AU" sz="1800">
                <a:solidFill>
                  <a:schemeClr val="tx2"/>
                </a:solidFill>
                <a:latin typeface="+mn-lt"/>
              </a:rPr>
              <a:t>power </a:t>
            </a:r>
            <a:r>
              <a:rPr lang="en-AU" sz="1800">
                <a:latin typeface="+mn-lt"/>
              </a:rPr>
              <a:t>of reserve managers to </a:t>
            </a:r>
            <a:r>
              <a:rPr lang="en-AU" sz="1800">
                <a:solidFill>
                  <a:schemeClr val="tx2"/>
                </a:solidFill>
                <a:latin typeface="+mn-lt"/>
              </a:rPr>
              <a:t>arbitrarily</a:t>
            </a:r>
            <a:r>
              <a:rPr lang="en-AU" sz="1800">
                <a:latin typeface="+mn-lt"/>
              </a:rPr>
              <a:t> direct people to work, and the terms and conditions of employment, </a:t>
            </a:r>
            <a:r>
              <a:rPr lang="en-AU" sz="1800">
                <a:solidFill>
                  <a:schemeClr val="accent2"/>
                </a:solidFill>
                <a:latin typeface="+mn-lt"/>
              </a:rPr>
              <a:t>were now required </a:t>
            </a:r>
            <a:r>
              <a:rPr lang="en-AU" sz="1800">
                <a:latin typeface="+mn-lt"/>
              </a:rPr>
              <a:t>to treat Aboriginal Queenslanders on the same footing as other Australians. </a:t>
            </a:r>
            <a:r>
              <a:rPr lang="en-AU" sz="1800">
                <a:solidFill>
                  <a:schemeClr val="accent2"/>
                </a:solidFill>
                <a:latin typeface="+mn-lt"/>
              </a:rPr>
              <a:t>We were at last </a:t>
            </a:r>
            <a:r>
              <a:rPr lang="en-AU" sz="1800">
                <a:solidFill>
                  <a:schemeClr val="tx2"/>
                </a:solidFill>
                <a:latin typeface="+mn-lt"/>
              </a:rPr>
              <a:t>free</a:t>
            </a:r>
            <a:r>
              <a:rPr lang="en-AU" sz="1800">
                <a:solidFill>
                  <a:schemeClr val="accent2"/>
                </a:solidFill>
                <a:latin typeface="+mn-lt"/>
              </a:rPr>
              <a:t> </a:t>
            </a:r>
            <a:r>
              <a:rPr lang="en-AU" sz="1800">
                <a:latin typeface="+mn-lt"/>
              </a:rPr>
              <a:t>from those </a:t>
            </a:r>
            <a:r>
              <a:rPr lang="en-AU" sz="1800">
                <a:solidFill>
                  <a:schemeClr val="tx2"/>
                </a:solidFill>
                <a:latin typeface="+mn-lt"/>
              </a:rPr>
              <a:t>discriminations</a:t>
            </a:r>
            <a:r>
              <a:rPr lang="en-AU" sz="1800">
                <a:latin typeface="+mn-lt"/>
              </a:rPr>
              <a:t> that </a:t>
            </a:r>
            <a:r>
              <a:rPr lang="en-AU" sz="1800">
                <a:solidFill>
                  <a:schemeClr val="tx2"/>
                </a:solidFill>
                <a:latin typeface="+mn-lt"/>
              </a:rPr>
              <a:t>humiliated</a:t>
            </a:r>
            <a:r>
              <a:rPr lang="en-AU" sz="1800">
                <a:latin typeface="+mn-lt"/>
              </a:rPr>
              <a:t> and </a:t>
            </a:r>
            <a:r>
              <a:rPr lang="en-AU" sz="1800">
                <a:solidFill>
                  <a:schemeClr val="tx2"/>
                </a:solidFill>
                <a:latin typeface="+mn-lt"/>
              </a:rPr>
              <a:t>degraded </a:t>
            </a:r>
            <a:r>
              <a:rPr lang="en-AU" sz="1800">
                <a:latin typeface="+mn-lt"/>
              </a:rPr>
              <a:t>our people.</a:t>
            </a:r>
          </a:p>
          <a:p>
            <a:endParaRPr lang="en-AU" sz="1800">
              <a:latin typeface="+mn-lt"/>
            </a:endParaRPr>
          </a:p>
          <a:p>
            <a:endParaRPr lang="en-AU" sz="1800" b="1">
              <a:latin typeface="+mn-lt"/>
            </a:endParaRPr>
          </a:p>
        </p:txBody>
      </p:sp>
      <p:sp>
        <p:nvSpPr>
          <p:cNvPr id="2" name="Slide Number Placeholder 1">
            <a:extLst>
              <a:ext uri="{FF2B5EF4-FFF2-40B4-BE49-F238E27FC236}">
                <a16:creationId xmlns:a16="http://schemas.microsoft.com/office/drawing/2014/main" id="{76438766-A97D-F76E-33D6-E692086AA924}"/>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26</a:t>
            </a:fld>
            <a:endParaRPr lang="en-AU"/>
          </a:p>
        </p:txBody>
      </p:sp>
    </p:spTree>
    <p:extLst>
      <p:ext uri="{BB962C8B-B14F-4D97-AF65-F5344CB8AC3E}">
        <p14:creationId xmlns:p14="http://schemas.microsoft.com/office/powerpoint/2010/main" val="1811639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99B36BE-8531-B9FC-D39D-FB6DA3EB926D}"/>
              </a:ext>
            </a:extLst>
          </p:cNvPr>
          <p:cNvSpPr>
            <a:spLocks noGrp="1"/>
          </p:cNvSpPr>
          <p:nvPr>
            <p:ph type="title"/>
          </p:nvPr>
        </p:nvSpPr>
        <p:spPr/>
        <p:txBody>
          <a:bodyPr/>
          <a:lstStyle/>
          <a:p>
            <a:r>
              <a:rPr lang="en-AU" dirty="0">
                <a:latin typeface="+mj-lt"/>
              </a:rPr>
              <a:t>Emphasising his central thesis</a:t>
            </a:r>
          </a:p>
        </p:txBody>
      </p:sp>
      <p:sp>
        <p:nvSpPr>
          <p:cNvPr id="4" name="Text Placeholder 3">
            <a:extLst>
              <a:ext uri="{FF2B5EF4-FFF2-40B4-BE49-F238E27FC236}">
                <a16:creationId xmlns:a16="http://schemas.microsoft.com/office/drawing/2014/main" id="{C17C814F-F1F3-BD6F-8FC1-541595FF0F77}"/>
              </a:ext>
            </a:extLst>
          </p:cNvPr>
          <p:cNvSpPr>
            <a:spLocks noGrp="1"/>
          </p:cNvSpPr>
          <p:nvPr>
            <p:ph type="body" sz="quarter" idx="18"/>
          </p:nvPr>
        </p:nvSpPr>
        <p:spPr/>
        <p:txBody>
          <a:bodyPr/>
          <a:lstStyle/>
          <a:p>
            <a:r>
              <a:rPr lang="en-AU">
                <a:latin typeface="+mj-lt"/>
              </a:rPr>
              <a:t>High modality language and humour</a:t>
            </a:r>
          </a:p>
        </p:txBody>
      </p:sp>
      <p:sp>
        <p:nvSpPr>
          <p:cNvPr id="5" name="Text Placeholder 4">
            <a:extLst>
              <a:ext uri="{FF2B5EF4-FFF2-40B4-BE49-F238E27FC236}">
                <a16:creationId xmlns:a16="http://schemas.microsoft.com/office/drawing/2014/main" id="{52543D6F-7D36-60CC-8C8B-3EE35EEFCB07}"/>
              </a:ext>
            </a:extLst>
          </p:cNvPr>
          <p:cNvSpPr>
            <a:spLocks noGrp="1"/>
          </p:cNvSpPr>
          <p:nvPr>
            <p:ph type="body" sz="quarter" idx="17"/>
          </p:nvPr>
        </p:nvSpPr>
        <p:spPr/>
        <p:txBody>
          <a:bodyPr numCol="1"/>
          <a:lstStyle/>
          <a:p>
            <a:pPr>
              <a:spcAft>
                <a:spcPts val="4800"/>
              </a:spcAft>
            </a:pPr>
            <a:r>
              <a:rPr lang="en-AU" sz="1800" dirty="0">
                <a:solidFill>
                  <a:schemeClr val="accent2"/>
                </a:solidFill>
                <a:latin typeface="+mn-lt"/>
              </a:rPr>
              <a:t>High modality </a:t>
            </a:r>
            <a:r>
              <a:rPr lang="en-AU" sz="1800" dirty="0">
                <a:latin typeface="+mn-lt"/>
              </a:rPr>
              <a:t>is created by a strong tone of certainty, created through </a:t>
            </a:r>
            <a:r>
              <a:rPr lang="en-AU" sz="1800" dirty="0">
                <a:solidFill>
                  <a:srgbClr val="00B0F0"/>
                </a:solidFill>
                <a:latin typeface="+mn-lt"/>
              </a:rPr>
              <a:t>strong verbs </a:t>
            </a:r>
            <a:r>
              <a:rPr lang="en-AU" sz="1800" dirty="0">
                <a:latin typeface="+mn-lt"/>
              </a:rPr>
              <a:t>and </a:t>
            </a:r>
            <a:r>
              <a:rPr lang="en-AU" sz="1800" dirty="0">
                <a:solidFill>
                  <a:schemeClr val="accent2"/>
                </a:solidFill>
                <a:latin typeface="+mn-lt"/>
              </a:rPr>
              <a:t>hyperbolic language. </a:t>
            </a:r>
            <a:r>
              <a:rPr lang="en-AU" sz="1800" dirty="0">
                <a:solidFill>
                  <a:schemeClr val="tx2"/>
                </a:solidFill>
                <a:latin typeface="+mn-lt"/>
              </a:rPr>
              <a:t>The allusion to Monty Python </a:t>
            </a:r>
            <a:r>
              <a:rPr lang="en-AU" sz="1800" dirty="0">
                <a:latin typeface="+mn-lt"/>
              </a:rPr>
              <a:t>creates </a:t>
            </a:r>
            <a:r>
              <a:rPr lang="en-AU" sz="1800" dirty="0">
                <a:solidFill>
                  <a:schemeClr val="tx2"/>
                </a:solidFill>
                <a:latin typeface="+mn-lt"/>
              </a:rPr>
              <a:t>humour, </a:t>
            </a:r>
            <a:r>
              <a:rPr lang="en-AU" sz="1800" dirty="0">
                <a:latin typeface="+mn-lt"/>
              </a:rPr>
              <a:t>connecting Pearson to his audience.</a:t>
            </a:r>
          </a:p>
          <a:p>
            <a:pPr>
              <a:spcAft>
                <a:spcPts val="4800"/>
              </a:spcAft>
            </a:pPr>
            <a:r>
              <a:rPr lang="en-AU" sz="1800" dirty="0">
                <a:latin typeface="+mn-lt"/>
              </a:rPr>
              <a:t>The Whitlam government</a:t>
            </a:r>
            <a:r>
              <a:rPr lang="en-AU" sz="1800" dirty="0">
                <a:solidFill>
                  <a:srgbClr val="00B0F0"/>
                </a:solidFill>
                <a:latin typeface="+mn-lt"/>
              </a:rPr>
              <a:t> is </a:t>
            </a:r>
            <a:r>
              <a:rPr lang="en-AU" sz="1800" dirty="0">
                <a:latin typeface="+mn-lt"/>
              </a:rPr>
              <a:t>the</a:t>
            </a:r>
            <a:r>
              <a:rPr lang="en-AU" sz="1800" dirty="0">
                <a:solidFill>
                  <a:schemeClr val="accent2"/>
                </a:solidFill>
                <a:latin typeface="+mn-lt"/>
              </a:rPr>
              <a:t> textbook case </a:t>
            </a:r>
            <a:r>
              <a:rPr lang="en-AU" sz="1800" dirty="0">
                <a:latin typeface="+mn-lt"/>
              </a:rPr>
              <a:t>of </a:t>
            </a:r>
            <a:r>
              <a:rPr lang="en-AU" sz="1800" dirty="0">
                <a:solidFill>
                  <a:schemeClr val="accent2"/>
                </a:solidFill>
                <a:latin typeface="+mn-lt"/>
              </a:rPr>
              <a:t>reform trumping management</a:t>
            </a:r>
            <a:r>
              <a:rPr lang="en-AU" sz="1800" dirty="0">
                <a:latin typeface="+mn-lt"/>
              </a:rPr>
              <a:t>. In less than three years </a:t>
            </a:r>
            <a:r>
              <a:rPr lang="en-AU" sz="1800" dirty="0">
                <a:solidFill>
                  <a:schemeClr val="accent1"/>
                </a:solidFill>
                <a:latin typeface="+mn-lt"/>
              </a:rPr>
              <a:t>an</a:t>
            </a:r>
            <a:r>
              <a:rPr lang="en-AU" sz="1800" dirty="0">
                <a:solidFill>
                  <a:schemeClr val="accent2"/>
                </a:solidFill>
                <a:latin typeface="+mn-lt"/>
              </a:rPr>
              <a:t> astonishing reform </a:t>
            </a:r>
            <a:r>
              <a:rPr lang="en-AU" sz="1800" dirty="0">
                <a:solidFill>
                  <a:schemeClr val="accent1"/>
                </a:solidFill>
                <a:latin typeface="+mn-lt"/>
              </a:rPr>
              <a:t>agenda</a:t>
            </a:r>
            <a:r>
              <a:rPr lang="en-AU" sz="1800" dirty="0">
                <a:solidFill>
                  <a:schemeClr val="accent2"/>
                </a:solidFill>
                <a:latin typeface="+mn-lt"/>
              </a:rPr>
              <a:t> </a:t>
            </a:r>
            <a:r>
              <a:rPr lang="en-AU" sz="1800" dirty="0">
                <a:solidFill>
                  <a:srgbClr val="00B0F0"/>
                </a:solidFill>
                <a:latin typeface="+mn-lt"/>
              </a:rPr>
              <a:t>leapt</a:t>
            </a:r>
            <a:r>
              <a:rPr lang="en-AU" sz="1800" dirty="0">
                <a:latin typeface="+mn-lt"/>
              </a:rPr>
              <a:t> off the policy platform and into legislation and the machinery and programs of government. </a:t>
            </a:r>
            <a:r>
              <a:rPr lang="en-AU" sz="1800" dirty="0">
                <a:solidFill>
                  <a:schemeClr val="accent2"/>
                </a:solidFill>
                <a:latin typeface="+mn-lt"/>
              </a:rPr>
              <a:t>The country would change forever. </a:t>
            </a:r>
            <a:r>
              <a:rPr lang="en-AU" sz="1800" dirty="0">
                <a:latin typeface="+mn-lt"/>
              </a:rPr>
              <a:t>The modern cosmopolitan Australia finally </a:t>
            </a:r>
            <a:r>
              <a:rPr lang="en-AU" sz="1800" dirty="0">
                <a:solidFill>
                  <a:srgbClr val="00B0F0"/>
                </a:solidFill>
                <a:latin typeface="+mn-lt"/>
              </a:rPr>
              <a:t>emerged</a:t>
            </a:r>
            <a:r>
              <a:rPr lang="en-AU" sz="1800" dirty="0">
                <a:latin typeface="+mn-lt"/>
              </a:rPr>
              <a:t> like a technicolour butterfly from its long dormant chrysalis. And 38 years later we are like John Cleese, Eric Idle and Michael Palin's Jewish insurgents ranting against the despotic rule of Rome, defiantly demanding "</a:t>
            </a:r>
            <a:r>
              <a:rPr lang="en-AU" sz="1800" dirty="0">
                <a:solidFill>
                  <a:schemeClr val="tx2"/>
                </a:solidFill>
                <a:latin typeface="+mn-lt"/>
              </a:rPr>
              <a:t>and what did the Romans ever do for us anyway?“</a:t>
            </a:r>
          </a:p>
        </p:txBody>
      </p:sp>
      <p:sp>
        <p:nvSpPr>
          <p:cNvPr id="2" name="Slide Number Placeholder 1">
            <a:extLst>
              <a:ext uri="{FF2B5EF4-FFF2-40B4-BE49-F238E27FC236}">
                <a16:creationId xmlns:a16="http://schemas.microsoft.com/office/drawing/2014/main" id="{3BB89CF0-5C48-F4FF-3881-678AE5C9A013}"/>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27</a:t>
            </a:fld>
            <a:endParaRPr lang="en-AU"/>
          </a:p>
        </p:txBody>
      </p:sp>
    </p:spTree>
    <p:extLst>
      <p:ext uri="{BB962C8B-B14F-4D97-AF65-F5344CB8AC3E}">
        <p14:creationId xmlns:p14="http://schemas.microsoft.com/office/powerpoint/2010/main" val="2639201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9579BE-859E-BE1F-D006-9F5209F1B794}"/>
              </a:ext>
            </a:extLst>
          </p:cNvPr>
          <p:cNvSpPr>
            <a:spLocks noGrp="1"/>
          </p:cNvSpPr>
          <p:nvPr>
            <p:ph type="title"/>
          </p:nvPr>
        </p:nvSpPr>
        <p:spPr/>
        <p:txBody>
          <a:bodyPr/>
          <a:lstStyle/>
          <a:p>
            <a:r>
              <a:rPr lang="en-AU" dirty="0">
                <a:latin typeface="+mj-lt"/>
              </a:rPr>
              <a:t>Rhetoric</a:t>
            </a:r>
          </a:p>
        </p:txBody>
      </p:sp>
      <p:sp>
        <p:nvSpPr>
          <p:cNvPr id="4" name="Text Placeholder 3">
            <a:extLst>
              <a:ext uri="{FF2B5EF4-FFF2-40B4-BE49-F238E27FC236}">
                <a16:creationId xmlns:a16="http://schemas.microsoft.com/office/drawing/2014/main" id="{E848E71A-E866-30F8-4BA8-90D3F4DC9E5B}"/>
              </a:ext>
            </a:extLst>
          </p:cNvPr>
          <p:cNvSpPr>
            <a:spLocks noGrp="1"/>
          </p:cNvSpPr>
          <p:nvPr>
            <p:ph type="body" sz="quarter" idx="18"/>
          </p:nvPr>
        </p:nvSpPr>
        <p:spPr/>
        <p:txBody>
          <a:bodyPr/>
          <a:lstStyle/>
          <a:p>
            <a:r>
              <a:rPr lang="en-AU">
                <a:latin typeface="+mj-lt"/>
              </a:rPr>
              <a:t>Coherence and contrast</a:t>
            </a:r>
          </a:p>
        </p:txBody>
      </p:sp>
      <p:sp>
        <p:nvSpPr>
          <p:cNvPr id="5" name="Text Placeholder 4">
            <a:extLst>
              <a:ext uri="{FF2B5EF4-FFF2-40B4-BE49-F238E27FC236}">
                <a16:creationId xmlns:a16="http://schemas.microsoft.com/office/drawing/2014/main" id="{CA512500-3E3F-F0FA-8A93-03C6E780DAA5}"/>
              </a:ext>
            </a:extLst>
          </p:cNvPr>
          <p:cNvSpPr>
            <a:spLocks noGrp="1"/>
          </p:cNvSpPr>
          <p:nvPr>
            <p:ph type="body" sz="quarter" idx="17"/>
          </p:nvPr>
        </p:nvSpPr>
        <p:spPr/>
        <p:txBody>
          <a:bodyPr numCol="1"/>
          <a:lstStyle/>
          <a:p>
            <a:pPr>
              <a:spcAft>
                <a:spcPts val="3600"/>
              </a:spcAft>
            </a:pPr>
            <a:r>
              <a:rPr lang="en-AU" dirty="0">
                <a:latin typeface="+mn-lt"/>
              </a:rPr>
              <a:t>Throughout the eulogy </a:t>
            </a:r>
            <a:r>
              <a:rPr lang="en-AU" dirty="0">
                <a:solidFill>
                  <a:schemeClr val="tx2"/>
                </a:solidFill>
                <a:latin typeface="+mn-lt"/>
              </a:rPr>
              <a:t>cohesion</a:t>
            </a:r>
            <a:r>
              <a:rPr lang="en-AU" dirty="0">
                <a:latin typeface="+mn-lt"/>
              </a:rPr>
              <a:t> is created through the recurring reference to Whitlam as ‘this old man’. This passage </a:t>
            </a:r>
            <a:r>
              <a:rPr lang="en-AU" dirty="0">
                <a:solidFill>
                  <a:schemeClr val="accent2"/>
                </a:solidFill>
                <a:latin typeface="+mn-lt"/>
              </a:rPr>
              <a:t>contrasts </a:t>
            </a:r>
            <a:r>
              <a:rPr lang="en-AU" dirty="0">
                <a:latin typeface="+mn-lt"/>
              </a:rPr>
              <a:t>the ideas of being ‘born bereft’ with ‘the power of opportunity’, to emphasise the impact of Whitlam government reforms.</a:t>
            </a:r>
          </a:p>
          <a:p>
            <a:pPr>
              <a:spcAft>
                <a:spcPts val="3600"/>
              </a:spcAft>
            </a:pPr>
            <a:r>
              <a:rPr lang="en-AU" dirty="0">
                <a:latin typeface="+mn-lt"/>
              </a:rPr>
              <a:t>For people like me who had no chance if left to the means of our families we could not be more indebted to </a:t>
            </a:r>
            <a:r>
              <a:rPr lang="en-AU" dirty="0">
                <a:solidFill>
                  <a:schemeClr val="tx2"/>
                </a:solidFill>
                <a:latin typeface="+mn-lt"/>
              </a:rPr>
              <a:t>this old man's </a:t>
            </a:r>
            <a:r>
              <a:rPr lang="en-AU" dirty="0">
                <a:solidFill>
                  <a:schemeClr val="accent2"/>
                </a:solidFill>
                <a:latin typeface="+mn-lt"/>
              </a:rPr>
              <a:t>foresight </a:t>
            </a:r>
            <a:r>
              <a:rPr lang="en-AU" dirty="0">
                <a:latin typeface="+mn-lt"/>
              </a:rPr>
              <a:t>and </a:t>
            </a:r>
            <a:r>
              <a:rPr lang="en-AU" dirty="0">
                <a:solidFill>
                  <a:schemeClr val="accent2"/>
                </a:solidFill>
                <a:latin typeface="+mn-lt"/>
              </a:rPr>
              <a:t>moral vision for universal opportunity</a:t>
            </a:r>
            <a:r>
              <a:rPr lang="en-AU" dirty="0">
                <a:latin typeface="+mn-lt"/>
              </a:rPr>
              <a:t>. </a:t>
            </a:r>
          </a:p>
          <a:p>
            <a:pPr>
              <a:spcAft>
                <a:spcPts val="3600"/>
              </a:spcAft>
            </a:pPr>
            <a:r>
              <a:rPr lang="en-AU" dirty="0">
                <a:latin typeface="+mn-lt"/>
              </a:rPr>
              <a:t>Only those </a:t>
            </a:r>
            <a:r>
              <a:rPr lang="en-AU" dirty="0">
                <a:solidFill>
                  <a:schemeClr val="accent2"/>
                </a:solidFill>
                <a:latin typeface="+mn-lt"/>
              </a:rPr>
              <a:t>born bereft </a:t>
            </a:r>
            <a:r>
              <a:rPr lang="en-AU" dirty="0">
                <a:latin typeface="+mn-lt"/>
              </a:rPr>
              <a:t>truly know </a:t>
            </a:r>
            <a:r>
              <a:rPr lang="en-AU" dirty="0">
                <a:solidFill>
                  <a:schemeClr val="accent2"/>
                </a:solidFill>
                <a:latin typeface="+mn-lt"/>
              </a:rPr>
              <a:t>the power of opportunity</a:t>
            </a:r>
            <a:r>
              <a:rPr lang="en-AU" dirty="0">
                <a:latin typeface="+mn-lt"/>
              </a:rPr>
              <a:t>. Only those accustomed to its consolations can deprecate a public life dedicated to its furtherance and renewal. </a:t>
            </a:r>
            <a:r>
              <a:rPr lang="en-AU" dirty="0">
                <a:solidFill>
                  <a:schemeClr val="tx2"/>
                </a:solidFill>
                <a:latin typeface="+mn-lt"/>
              </a:rPr>
              <a:t>This old man </a:t>
            </a:r>
            <a:r>
              <a:rPr lang="en-AU" dirty="0">
                <a:solidFill>
                  <a:schemeClr val="accent2"/>
                </a:solidFill>
                <a:latin typeface="+mn-lt"/>
              </a:rPr>
              <a:t>never wanted opportunity himself, </a:t>
            </a:r>
            <a:r>
              <a:rPr lang="en-AU" dirty="0">
                <a:latin typeface="+mn-lt"/>
              </a:rPr>
              <a:t>but he </a:t>
            </a:r>
            <a:r>
              <a:rPr lang="en-AU" dirty="0">
                <a:solidFill>
                  <a:schemeClr val="accent2"/>
                </a:solidFill>
                <a:latin typeface="+mn-lt"/>
              </a:rPr>
              <a:t>possessed the keenest conviction in its importance.</a:t>
            </a:r>
          </a:p>
          <a:p>
            <a:pPr>
              <a:spcAft>
                <a:spcPts val="3600"/>
              </a:spcAft>
            </a:pPr>
            <a:endParaRPr lang="en-AU" b="1" dirty="0">
              <a:latin typeface="+mn-lt"/>
            </a:endParaRPr>
          </a:p>
          <a:p>
            <a:pPr>
              <a:spcAft>
                <a:spcPts val="3600"/>
              </a:spcAft>
            </a:pPr>
            <a:endParaRPr lang="en-AU" dirty="0">
              <a:latin typeface="+mn-lt"/>
            </a:endParaRPr>
          </a:p>
        </p:txBody>
      </p:sp>
      <p:sp>
        <p:nvSpPr>
          <p:cNvPr id="2" name="Slide Number Placeholder 1">
            <a:extLst>
              <a:ext uri="{FF2B5EF4-FFF2-40B4-BE49-F238E27FC236}">
                <a16:creationId xmlns:a16="http://schemas.microsoft.com/office/drawing/2014/main" id="{4229B850-BDE6-B39A-018F-873125C2A31C}"/>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28</a:t>
            </a:fld>
            <a:endParaRPr lang="en-AU"/>
          </a:p>
        </p:txBody>
      </p:sp>
    </p:spTree>
    <p:extLst>
      <p:ext uri="{BB962C8B-B14F-4D97-AF65-F5344CB8AC3E}">
        <p14:creationId xmlns:p14="http://schemas.microsoft.com/office/powerpoint/2010/main" val="1676409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6BE1D5-D911-E82A-4715-8DBE3A1959FF}"/>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F66F08AB-F3E0-EA57-0A1E-A972C233C477}"/>
              </a:ext>
            </a:extLst>
          </p:cNvPr>
          <p:cNvSpPr>
            <a:spLocks noGrp="1"/>
          </p:cNvSpPr>
          <p:nvPr>
            <p:ph type="ctrTitle"/>
          </p:nvPr>
        </p:nvSpPr>
        <p:spPr/>
        <p:txBody>
          <a:bodyPr/>
          <a:lstStyle/>
          <a:p>
            <a:r>
              <a:rPr lang="en-AU">
                <a:latin typeface="+mj-lt"/>
              </a:rPr>
              <a:t>Discursive language features in ‘Eulogy for Gough Whitlam’</a:t>
            </a:r>
          </a:p>
        </p:txBody>
      </p:sp>
    </p:spTree>
    <p:extLst>
      <p:ext uri="{BB962C8B-B14F-4D97-AF65-F5344CB8AC3E}">
        <p14:creationId xmlns:p14="http://schemas.microsoft.com/office/powerpoint/2010/main" val="1498151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3">
            <a:extLst>
              <a:ext uri="{FF2B5EF4-FFF2-40B4-BE49-F238E27FC236}">
                <a16:creationId xmlns:a16="http://schemas.microsoft.com/office/drawing/2014/main" id="{97D43B3B-DF1C-2669-417D-AFFC69686DA5}"/>
              </a:ext>
            </a:extLst>
          </p:cNvPr>
          <p:cNvSpPr>
            <a:spLocks noGrp="1"/>
          </p:cNvSpPr>
          <p:nvPr>
            <p:ph type="title"/>
          </p:nvPr>
        </p:nvSpPr>
        <p:spPr>
          <a:xfrm>
            <a:off x="359998" y="360000"/>
            <a:ext cx="10260002" cy="522000"/>
          </a:xfrm>
        </p:spPr>
        <p:txBody>
          <a:bodyPr/>
          <a:lstStyle/>
          <a:p>
            <a:r>
              <a:rPr lang="en-AU" dirty="0">
                <a:latin typeface="+mj-lt"/>
              </a:rPr>
              <a:t>Text complexity details </a:t>
            </a:r>
          </a:p>
        </p:txBody>
      </p:sp>
      <p:sp>
        <p:nvSpPr>
          <p:cNvPr id="11" name="Text Placeholder 4">
            <a:extLst>
              <a:ext uri="{FF2B5EF4-FFF2-40B4-BE49-F238E27FC236}">
                <a16:creationId xmlns:a16="http://schemas.microsoft.com/office/drawing/2014/main" id="{BF49EAD9-FF40-9AF3-2D9E-1477AA700A29}"/>
              </a:ext>
            </a:extLst>
          </p:cNvPr>
          <p:cNvSpPr>
            <a:spLocks noGrp="1"/>
          </p:cNvSpPr>
          <p:nvPr>
            <p:ph type="body" sz="quarter" idx="18"/>
          </p:nvPr>
        </p:nvSpPr>
        <p:spPr>
          <a:xfrm>
            <a:off x="360000" y="1016704"/>
            <a:ext cx="10080000" cy="310015"/>
          </a:xfrm>
        </p:spPr>
        <p:txBody>
          <a:bodyPr/>
          <a:lstStyle/>
          <a:p>
            <a:r>
              <a:rPr lang="en-AU" dirty="0">
                <a:latin typeface="+mj-lt"/>
              </a:rPr>
              <a:t>‘Eulogy for Gough Whitlam’ by Noel Pearson</a:t>
            </a:r>
          </a:p>
        </p:txBody>
      </p:sp>
      <p:sp>
        <p:nvSpPr>
          <p:cNvPr id="9" name="Picture Placeholder 1">
            <a:extLst>
              <a:ext uri="{FF2B5EF4-FFF2-40B4-BE49-F238E27FC236}">
                <a16:creationId xmlns:a16="http://schemas.microsoft.com/office/drawing/2014/main" id="{8F5ACFF2-489E-23FF-3164-26905485D1E3}"/>
              </a:ext>
            </a:extLst>
          </p:cNvPr>
          <p:cNvSpPr>
            <a:spLocks noGrp="1"/>
          </p:cNvSpPr>
          <p:nvPr>
            <p:ph type="pic" sz="quarter" idx="13"/>
          </p:nvPr>
        </p:nvSpPr>
        <p:spPr>
          <a:xfrm>
            <a:off x="359998" y="1909282"/>
            <a:ext cx="11483999" cy="4210718"/>
          </a:xfrm>
        </p:spPr>
        <p:txBody>
          <a:bodyPr/>
          <a:lstStyle/>
          <a:p>
            <a:r>
              <a:rPr lang="en-AU" dirty="0">
                <a:latin typeface="+mn-lt"/>
              </a:rPr>
              <a:t>The ‘Eulogy to Gough Whitlam’ helps meet the </a:t>
            </a:r>
            <a:r>
              <a:rPr lang="en-AU" u="sng" dirty="0">
                <a:latin typeface="+mn-lt"/>
                <a:hlinkClick r:id="rId3"/>
              </a:rPr>
              <a:t>Text requirements</a:t>
            </a:r>
            <a:r>
              <a:rPr lang="en-AU" dirty="0">
                <a:latin typeface="+mn-lt"/>
              </a:rPr>
              <a:t> for the </a:t>
            </a:r>
            <a:r>
              <a:rPr lang="en-AU" u="sng" dirty="0">
                <a:latin typeface="+mn-lt"/>
                <a:hlinkClick r:id="rId4"/>
              </a:rPr>
              <a:t>English Advanced 11–12 Syllabus</a:t>
            </a:r>
            <a:r>
              <a:rPr lang="en-AU" dirty="0">
                <a:latin typeface="+mn-lt"/>
              </a:rPr>
              <a:t>, as it is an Australian text created by an Aboriginal author.</a:t>
            </a:r>
          </a:p>
          <a:p>
            <a:r>
              <a:rPr lang="en-AU" dirty="0">
                <a:latin typeface="+mn-lt"/>
              </a:rPr>
              <a:t>This speech contains a range of markers which align to the highly complex level of the Text Complexity scale as per the ‘Literacy: About the general capability’ on document which can be downloaded on the </a:t>
            </a:r>
            <a:r>
              <a:rPr lang="en-AU" u="sng" dirty="0">
                <a:latin typeface="+mn-lt"/>
                <a:hlinkClick r:id="rId5"/>
              </a:rPr>
              <a:t>General Capabilities</a:t>
            </a:r>
            <a:r>
              <a:rPr lang="en-AU" dirty="0">
                <a:latin typeface="+mn-lt"/>
              </a:rPr>
              <a:t> downloads page of the </a:t>
            </a:r>
            <a:r>
              <a:rPr lang="en-AU" u="sng" dirty="0">
                <a:latin typeface="+mn-lt"/>
                <a:hlinkClick r:id="rId6"/>
              </a:rPr>
              <a:t>Australian Curriculum</a:t>
            </a:r>
            <a:r>
              <a:rPr lang="en-AU" dirty="0">
                <a:latin typeface="+mn-lt"/>
              </a:rPr>
              <a:t> webpage (appendix 2: Text complexity). It provides students opportunities to engage with a text cultural, historical and literary references, sophisticated satire, irony and humour and subtle evaluative language reflecting author viewpoint.</a:t>
            </a:r>
          </a:p>
        </p:txBody>
      </p:sp>
      <p:sp>
        <p:nvSpPr>
          <p:cNvPr id="3" name="Slide Number Placeholder 2">
            <a:extLst>
              <a:ext uri="{FF2B5EF4-FFF2-40B4-BE49-F238E27FC236}">
                <a16:creationId xmlns:a16="http://schemas.microsoft.com/office/drawing/2014/main" id="{374BDFFA-21BB-0DD1-D4E9-58FEE73C198B}"/>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3</a:t>
            </a:fld>
            <a:endParaRPr lang="en-AU"/>
          </a:p>
        </p:txBody>
      </p:sp>
    </p:spTree>
    <p:extLst>
      <p:ext uri="{BB962C8B-B14F-4D97-AF65-F5344CB8AC3E}">
        <p14:creationId xmlns:p14="http://schemas.microsoft.com/office/powerpoint/2010/main" val="14199098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DBE927-F8B6-CE07-1AF7-D893ABDA492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A19466A-FFF2-36DD-2D9A-A207443401B5}"/>
              </a:ext>
            </a:extLst>
          </p:cNvPr>
          <p:cNvSpPr>
            <a:spLocks noGrp="1"/>
          </p:cNvSpPr>
          <p:nvPr>
            <p:ph type="title"/>
          </p:nvPr>
        </p:nvSpPr>
        <p:spPr/>
        <p:txBody>
          <a:bodyPr/>
          <a:lstStyle/>
          <a:p>
            <a:r>
              <a:rPr lang="en-AU" dirty="0">
                <a:latin typeface="+mj-lt"/>
              </a:rPr>
              <a:t>Creating a personal voice (1)</a:t>
            </a:r>
          </a:p>
        </p:txBody>
      </p:sp>
      <p:sp>
        <p:nvSpPr>
          <p:cNvPr id="4" name="Text Placeholder 3">
            <a:extLst>
              <a:ext uri="{FF2B5EF4-FFF2-40B4-BE49-F238E27FC236}">
                <a16:creationId xmlns:a16="http://schemas.microsoft.com/office/drawing/2014/main" id="{BAF41E2F-BBFE-8F31-C121-9D1978E24E87}"/>
              </a:ext>
            </a:extLst>
          </p:cNvPr>
          <p:cNvSpPr>
            <a:spLocks noGrp="1"/>
          </p:cNvSpPr>
          <p:nvPr>
            <p:ph type="body" sz="quarter" idx="18"/>
          </p:nvPr>
        </p:nvSpPr>
        <p:spPr/>
        <p:txBody>
          <a:bodyPr/>
          <a:lstStyle/>
          <a:p>
            <a:r>
              <a:rPr lang="en-AU">
                <a:latin typeface="+mj-lt"/>
              </a:rPr>
              <a:t>Personal pronouns </a:t>
            </a:r>
            <a:r>
              <a:rPr lang="en-AU">
                <a:solidFill>
                  <a:schemeClr val="tx1"/>
                </a:solidFill>
                <a:latin typeface="+mj-lt"/>
              </a:rPr>
              <a:t>and</a:t>
            </a:r>
            <a:r>
              <a:rPr lang="en-AU">
                <a:latin typeface="+mj-lt"/>
              </a:rPr>
              <a:t> </a:t>
            </a:r>
            <a:r>
              <a:rPr lang="en-AU">
                <a:solidFill>
                  <a:srgbClr val="FF0000"/>
                </a:solidFill>
                <a:latin typeface="+mj-lt"/>
              </a:rPr>
              <a:t>affectionate tone</a:t>
            </a:r>
          </a:p>
        </p:txBody>
      </p:sp>
      <p:sp>
        <p:nvSpPr>
          <p:cNvPr id="5" name="Text Placeholder 4">
            <a:extLst>
              <a:ext uri="{FF2B5EF4-FFF2-40B4-BE49-F238E27FC236}">
                <a16:creationId xmlns:a16="http://schemas.microsoft.com/office/drawing/2014/main" id="{56AD985F-FFA1-AB95-4A96-D181DF646BD2}"/>
              </a:ext>
            </a:extLst>
          </p:cNvPr>
          <p:cNvSpPr>
            <a:spLocks noGrp="1"/>
          </p:cNvSpPr>
          <p:nvPr>
            <p:ph type="body" sz="quarter" idx="17"/>
          </p:nvPr>
        </p:nvSpPr>
        <p:spPr/>
        <p:txBody>
          <a:bodyPr numCol="1"/>
          <a:lstStyle/>
          <a:p>
            <a:pPr>
              <a:spcAft>
                <a:spcPts val="3600"/>
              </a:spcAft>
            </a:pPr>
            <a:r>
              <a:rPr lang="en-AU" sz="1800" dirty="0">
                <a:solidFill>
                  <a:schemeClr val="accent2"/>
                </a:solidFill>
                <a:latin typeface="+mn-lt"/>
              </a:rPr>
              <a:t>First person pronouns </a:t>
            </a:r>
            <a:r>
              <a:rPr lang="en-AU" sz="1800" dirty="0">
                <a:latin typeface="+mn-lt"/>
              </a:rPr>
              <a:t>creates connection between the speaker and the audience. The nickname </a:t>
            </a:r>
            <a:r>
              <a:rPr lang="en-AU" sz="1800" dirty="0">
                <a:solidFill>
                  <a:schemeClr val="tx2"/>
                </a:solidFill>
                <a:latin typeface="+mn-lt"/>
              </a:rPr>
              <a:t>this old man </a:t>
            </a:r>
            <a:r>
              <a:rPr lang="en-AU" sz="1800" dirty="0">
                <a:latin typeface="+mn-lt"/>
              </a:rPr>
              <a:t>is repeated to create an affectionate tone and convey the closeness of their personal relationship. </a:t>
            </a:r>
          </a:p>
          <a:p>
            <a:pPr>
              <a:spcAft>
                <a:spcPts val="3600"/>
              </a:spcAft>
            </a:pPr>
            <a:r>
              <a:rPr lang="en-AU" sz="1800" dirty="0">
                <a:latin typeface="+mn-lt"/>
              </a:rPr>
              <a:t>Rather, </a:t>
            </a:r>
            <a:r>
              <a:rPr lang="en-AU" sz="1800" dirty="0">
                <a:solidFill>
                  <a:schemeClr val="accent2"/>
                </a:solidFill>
                <a:latin typeface="+mn-lt"/>
              </a:rPr>
              <a:t>my</a:t>
            </a:r>
            <a:r>
              <a:rPr lang="en-AU" sz="1800" dirty="0">
                <a:latin typeface="+mn-lt"/>
              </a:rPr>
              <a:t> signal honour today on behalf of more people than </a:t>
            </a:r>
            <a:r>
              <a:rPr lang="en-AU" sz="1800" dirty="0">
                <a:solidFill>
                  <a:schemeClr val="accent2"/>
                </a:solidFill>
                <a:latin typeface="+mn-lt"/>
              </a:rPr>
              <a:t>I </a:t>
            </a:r>
            <a:r>
              <a:rPr lang="en-AU" sz="1800" dirty="0">
                <a:latin typeface="+mn-lt"/>
              </a:rPr>
              <a:t>could ever know, is to express </a:t>
            </a:r>
            <a:r>
              <a:rPr lang="en-AU" sz="1800" dirty="0">
                <a:solidFill>
                  <a:schemeClr val="accent2"/>
                </a:solidFill>
                <a:latin typeface="+mn-lt"/>
              </a:rPr>
              <a:t>our</a:t>
            </a:r>
            <a:r>
              <a:rPr lang="en-AU" sz="1800" dirty="0">
                <a:latin typeface="+mn-lt"/>
              </a:rPr>
              <a:t> immense gratitude for the public service of </a:t>
            </a:r>
            <a:r>
              <a:rPr lang="en-AU" sz="1800" dirty="0">
                <a:solidFill>
                  <a:schemeClr val="tx2"/>
                </a:solidFill>
                <a:latin typeface="+mn-lt"/>
              </a:rPr>
              <a:t>this old man</a:t>
            </a:r>
            <a:r>
              <a:rPr lang="en-AU" sz="1800" dirty="0">
                <a:latin typeface="+mn-lt"/>
              </a:rPr>
              <a:t>. </a:t>
            </a:r>
          </a:p>
          <a:p>
            <a:pPr>
              <a:spcAft>
                <a:spcPts val="3600"/>
              </a:spcAft>
            </a:pPr>
            <a:r>
              <a:rPr lang="en-AU" sz="1800" dirty="0">
                <a:solidFill>
                  <a:schemeClr val="accent2"/>
                </a:solidFill>
                <a:latin typeface="+mn-lt"/>
              </a:rPr>
              <a:t>I </a:t>
            </a:r>
            <a:r>
              <a:rPr lang="en-AU" sz="1800" dirty="0">
                <a:latin typeface="+mn-lt"/>
              </a:rPr>
              <a:t>once took him on a tour to </a:t>
            </a:r>
            <a:r>
              <a:rPr lang="en-AU" sz="1800" dirty="0">
                <a:solidFill>
                  <a:schemeClr val="accent2"/>
                </a:solidFill>
                <a:latin typeface="+mn-lt"/>
              </a:rPr>
              <a:t>my </a:t>
            </a:r>
            <a:r>
              <a:rPr lang="en-AU" sz="1800" dirty="0">
                <a:latin typeface="+mn-lt"/>
              </a:rPr>
              <a:t>village and </a:t>
            </a:r>
            <a:r>
              <a:rPr lang="en-AU" sz="1800" dirty="0">
                <a:solidFill>
                  <a:schemeClr val="accent2"/>
                </a:solidFill>
                <a:latin typeface="+mn-lt"/>
              </a:rPr>
              <a:t>we</a:t>
            </a:r>
            <a:r>
              <a:rPr lang="en-AU" sz="1800" dirty="0">
                <a:latin typeface="+mn-lt"/>
              </a:rPr>
              <a:t> spoke about the history of the mission and </a:t>
            </a:r>
            <a:r>
              <a:rPr lang="en-AU" sz="1800" dirty="0">
                <a:solidFill>
                  <a:schemeClr val="accent2"/>
                </a:solidFill>
                <a:latin typeface="+mn-lt"/>
              </a:rPr>
              <a:t>my</a:t>
            </a:r>
            <a:r>
              <a:rPr lang="en-AU" sz="1800" dirty="0">
                <a:latin typeface="+mn-lt"/>
              </a:rPr>
              <a:t> youth under the government of his nemesis, Queensland Premier Joh Bjelke-Petersen. </a:t>
            </a:r>
            <a:r>
              <a:rPr lang="en-AU" sz="1800" dirty="0">
                <a:solidFill>
                  <a:schemeClr val="accent2"/>
                </a:solidFill>
                <a:latin typeface="+mn-lt"/>
              </a:rPr>
              <a:t>My</a:t>
            </a:r>
            <a:r>
              <a:rPr lang="en-AU" sz="1800" dirty="0">
                <a:latin typeface="+mn-lt"/>
              </a:rPr>
              <a:t> home was an Aboriginal reserve under a succession of Queensland laws commencing in 1897.</a:t>
            </a:r>
          </a:p>
        </p:txBody>
      </p:sp>
      <p:sp>
        <p:nvSpPr>
          <p:cNvPr id="2" name="Slide Number Placeholder 1">
            <a:extLst>
              <a:ext uri="{FF2B5EF4-FFF2-40B4-BE49-F238E27FC236}">
                <a16:creationId xmlns:a16="http://schemas.microsoft.com/office/drawing/2014/main" id="{B474D52A-9FFA-D324-DC4D-6B453DB9944A}"/>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30</a:t>
            </a:fld>
            <a:endParaRPr lang="en-AU"/>
          </a:p>
        </p:txBody>
      </p:sp>
    </p:spTree>
    <p:extLst>
      <p:ext uri="{BB962C8B-B14F-4D97-AF65-F5344CB8AC3E}">
        <p14:creationId xmlns:p14="http://schemas.microsoft.com/office/powerpoint/2010/main" val="487366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B01FE-324F-E980-84E1-01BEEAA5D021}"/>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DA75F9D1-FF7E-5C3B-93B7-84C078ADFCD7}"/>
              </a:ext>
            </a:extLst>
          </p:cNvPr>
          <p:cNvSpPr>
            <a:spLocks noGrp="1"/>
          </p:cNvSpPr>
          <p:nvPr>
            <p:ph type="ctrTitle"/>
          </p:nvPr>
        </p:nvSpPr>
        <p:spPr/>
        <p:txBody>
          <a:bodyPr/>
          <a:lstStyle/>
          <a:p>
            <a:r>
              <a:rPr lang="en-AU" dirty="0">
                <a:latin typeface="+mj-lt"/>
              </a:rPr>
              <a:t>Checking for understanding (1)</a:t>
            </a:r>
          </a:p>
        </p:txBody>
      </p:sp>
    </p:spTree>
    <p:extLst>
      <p:ext uri="{BB962C8B-B14F-4D97-AF65-F5344CB8AC3E}">
        <p14:creationId xmlns:p14="http://schemas.microsoft.com/office/powerpoint/2010/main" val="2987076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2F5FA-CF2F-2B88-AD87-02EEED04943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849F0A1-93FF-B943-DEDC-DAE7BC69964D}"/>
              </a:ext>
            </a:extLst>
          </p:cNvPr>
          <p:cNvSpPr>
            <a:spLocks noGrp="1"/>
          </p:cNvSpPr>
          <p:nvPr>
            <p:ph type="title"/>
          </p:nvPr>
        </p:nvSpPr>
        <p:spPr/>
        <p:txBody>
          <a:bodyPr/>
          <a:lstStyle/>
          <a:p>
            <a:r>
              <a:rPr lang="en-AU" dirty="0">
                <a:latin typeface="+mj-lt"/>
              </a:rPr>
              <a:t>Checking for understanding (2)</a:t>
            </a:r>
          </a:p>
        </p:txBody>
      </p:sp>
      <p:sp>
        <p:nvSpPr>
          <p:cNvPr id="5" name="Text Placeholder 4">
            <a:extLst>
              <a:ext uri="{FF2B5EF4-FFF2-40B4-BE49-F238E27FC236}">
                <a16:creationId xmlns:a16="http://schemas.microsoft.com/office/drawing/2014/main" id="{78D45938-9129-2FCD-A481-031FB159CABC}"/>
              </a:ext>
            </a:extLst>
          </p:cNvPr>
          <p:cNvSpPr>
            <a:spLocks noGrp="1"/>
          </p:cNvSpPr>
          <p:nvPr>
            <p:ph type="body" sz="quarter" idx="18"/>
          </p:nvPr>
        </p:nvSpPr>
        <p:spPr/>
        <p:txBody>
          <a:bodyPr/>
          <a:lstStyle/>
          <a:p>
            <a:r>
              <a:rPr lang="en-US" dirty="0">
                <a:latin typeface="+mj-lt"/>
              </a:rPr>
              <a:t>Defining key terms</a:t>
            </a:r>
          </a:p>
        </p:txBody>
      </p:sp>
      <p:sp>
        <p:nvSpPr>
          <p:cNvPr id="6" name="Text Placeholder 5">
            <a:extLst>
              <a:ext uri="{FF2B5EF4-FFF2-40B4-BE49-F238E27FC236}">
                <a16:creationId xmlns:a16="http://schemas.microsoft.com/office/drawing/2014/main" id="{0E5B42CD-BEB1-4939-081F-B13E9E26CCB3}"/>
              </a:ext>
            </a:extLst>
          </p:cNvPr>
          <p:cNvSpPr>
            <a:spLocks noGrp="1"/>
          </p:cNvSpPr>
          <p:nvPr>
            <p:ph type="body" sz="quarter" idx="17"/>
          </p:nvPr>
        </p:nvSpPr>
        <p:spPr/>
        <p:txBody>
          <a:bodyPr/>
          <a:lstStyle/>
          <a:p>
            <a:pPr marL="0" marR="0" lvl="0"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AU" sz="2000" b="1" i="0" u="none" strike="noStrike" kern="1200" cap="none" spc="0" normalizeH="0" baseline="0" noProof="0" dirty="0">
                <a:ln>
                  <a:noFill/>
                </a:ln>
                <a:solidFill>
                  <a:srgbClr val="22272B"/>
                </a:solidFill>
                <a:effectLst/>
                <a:uLnTx/>
                <a:uFillTx/>
                <a:latin typeface="Arial" panose="020B0604020202020204"/>
                <a:ea typeface="+mn-ea"/>
                <a:cs typeface="+mn-cs"/>
              </a:rPr>
              <a:t>What is a compound sentence?</a:t>
            </a:r>
          </a:p>
          <a:p>
            <a:pPr marL="342900" marR="0" lvl="0" indent="-342900" algn="l" defTabSz="914377" rtl="0" eaLnBrk="1" fontAlgn="auto" latinLnBrk="0" hangingPunct="1">
              <a:lnSpc>
                <a:spcPct val="150000"/>
              </a:lnSpc>
              <a:spcBef>
                <a:spcPts val="0"/>
              </a:spcBef>
              <a:spcAft>
                <a:spcPts val="1200"/>
              </a:spcAft>
              <a:buClrTx/>
              <a:buSzTx/>
              <a:buFont typeface="+mj-lt"/>
              <a:buAutoNum type="alphaLcParenR"/>
              <a:tabLst/>
              <a:defRPr/>
            </a:pPr>
            <a:r>
              <a:rPr kumimoji="0" lang="en-AU" sz="2000" b="0" i="0" u="none" strike="noStrike" kern="1200" cap="none" spc="0" normalizeH="0" baseline="0" noProof="0" dirty="0">
                <a:ln>
                  <a:noFill/>
                </a:ln>
                <a:solidFill>
                  <a:srgbClr val="22272B"/>
                </a:solidFill>
                <a:effectLst/>
                <a:uLnTx/>
                <a:uFillTx/>
                <a:latin typeface="Arial" panose="020B0604020202020204"/>
                <a:ea typeface="+mn-ea"/>
                <a:cs typeface="+mn-cs"/>
              </a:rPr>
              <a:t>a sentence that contains an independent clause (for example, ‘I will love you’) and one or more dependent clauses (for example, ‘until eternity’). </a:t>
            </a:r>
          </a:p>
          <a:p>
            <a:pPr marL="342900" marR="0" lvl="0" indent="-342900" algn="l" defTabSz="914377" rtl="0" eaLnBrk="1" fontAlgn="auto" latinLnBrk="0" hangingPunct="1">
              <a:lnSpc>
                <a:spcPct val="150000"/>
              </a:lnSpc>
              <a:spcBef>
                <a:spcPts val="0"/>
              </a:spcBef>
              <a:spcAft>
                <a:spcPts val="1200"/>
              </a:spcAft>
              <a:buClrTx/>
              <a:buSzTx/>
              <a:buFont typeface="+mj-lt"/>
              <a:buAutoNum type="alphaLcParenR"/>
              <a:tabLst/>
              <a:defRPr/>
            </a:pPr>
            <a:r>
              <a:rPr kumimoji="0" lang="en-AU" sz="2000" b="0" i="0" u="none" strike="noStrike" kern="1200" cap="none" spc="0" normalizeH="0" baseline="0" noProof="0" dirty="0">
                <a:ln>
                  <a:noFill/>
                </a:ln>
                <a:solidFill>
                  <a:srgbClr val="22272B"/>
                </a:solidFill>
                <a:effectLst/>
                <a:uLnTx/>
                <a:uFillTx/>
                <a:latin typeface="Arial" panose="020B0604020202020204"/>
                <a:ea typeface="+mn-ea"/>
                <a:cs typeface="+mn-cs"/>
              </a:rPr>
              <a:t>a sentence that combines two or more independent clauses. Independent clauses contain both a subject and a verb, meaning they can each stand alone as a separate sentence.</a:t>
            </a:r>
          </a:p>
          <a:p>
            <a:pPr marL="342900" marR="0" lvl="0" indent="-342900" algn="l" defTabSz="914377" rtl="0" eaLnBrk="1" fontAlgn="auto" latinLnBrk="0" hangingPunct="1">
              <a:lnSpc>
                <a:spcPct val="150000"/>
              </a:lnSpc>
              <a:spcBef>
                <a:spcPts val="0"/>
              </a:spcBef>
              <a:spcAft>
                <a:spcPts val="1200"/>
              </a:spcAft>
              <a:buClrTx/>
              <a:buSzTx/>
              <a:buFont typeface="+mj-lt"/>
              <a:buAutoNum type="alphaLcParenR"/>
              <a:tabLst/>
              <a:defRPr/>
            </a:pPr>
            <a:r>
              <a:rPr kumimoji="0" lang="en-AU" sz="2000" b="0" i="0" u="none" strike="noStrike" kern="1200" cap="none" spc="0" normalizeH="0" baseline="0" noProof="0" dirty="0">
                <a:ln>
                  <a:noFill/>
                </a:ln>
                <a:solidFill>
                  <a:srgbClr val="22272B"/>
                </a:solidFill>
                <a:effectLst/>
                <a:uLnTx/>
                <a:uFillTx/>
                <a:latin typeface="Arial" panose="020B0604020202020204"/>
                <a:ea typeface="+mn-ea"/>
                <a:cs typeface="+mn-cs"/>
              </a:rPr>
              <a:t>a sentence that has a single main clause and contains only one verb</a:t>
            </a:r>
          </a:p>
          <a:p>
            <a:pPr marL="342900" marR="0" lvl="0" indent="-342900" algn="l" defTabSz="914377" rtl="0" eaLnBrk="1" fontAlgn="auto" latinLnBrk="0" hangingPunct="1">
              <a:lnSpc>
                <a:spcPct val="150000"/>
              </a:lnSpc>
              <a:spcBef>
                <a:spcPts val="0"/>
              </a:spcBef>
              <a:spcAft>
                <a:spcPts val="1200"/>
              </a:spcAft>
              <a:buClrTx/>
              <a:buSzTx/>
              <a:buFont typeface="+mj-lt"/>
              <a:buAutoNum type="alphaLcParenR"/>
              <a:tabLst/>
              <a:defRPr/>
            </a:pPr>
            <a:endParaRPr kumimoji="0" lang="en-AU" sz="1800" b="0" i="0" u="none" strike="noStrike" kern="1200" cap="none" spc="0" normalizeH="0" baseline="0" noProof="0" dirty="0">
              <a:ln>
                <a:noFill/>
              </a:ln>
              <a:solidFill>
                <a:srgbClr val="22272B"/>
              </a:solidFill>
              <a:effectLst/>
              <a:uLnTx/>
              <a:uFillTx/>
              <a:latin typeface="Arial" panose="020B0604020202020204"/>
              <a:ea typeface="+mn-ea"/>
              <a:cs typeface="+mn-cs"/>
            </a:endParaRPr>
          </a:p>
          <a:p>
            <a:pPr marL="0" marR="0" lvl="0"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endParaRPr kumimoji="0" lang="en-AU" sz="1800" b="0" i="0" u="none" strike="noStrike" kern="1200" cap="none" spc="0" normalizeH="0" baseline="0" noProof="0" dirty="0">
              <a:ln>
                <a:noFill/>
              </a:ln>
              <a:solidFill>
                <a:srgbClr val="22272B"/>
              </a:solidFill>
              <a:effectLst/>
              <a:uLnTx/>
              <a:uFillTx/>
              <a:latin typeface="+mn-lt"/>
              <a:ea typeface="+mn-ea"/>
              <a:cs typeface="+mn-cs"/>
            </a:endParaRPr>
          </a:p>
        </p:txBody>
      </p:sp>
      <p:sp>
        <p:nvSpPr>
          <p:cNvPr id="2" name="Slide Number Placeholder 1">
            <a:extLst>
              <a:ext uri="{FF2B5EF4-FFF2-40B4-BE49-F238E27FC236}">
                <a16:creationId xmlns:a16="http://schemas.microsoft.com/office/drawing/2014/main" id="{107E0F68-8120-A1E2-CB2C-7C93F3FCD0CE}"/>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Arial" panose="020B0604020202020204"/>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32</a:t>
            </a:fld>
            <a:endParaRPr kumimoji="0" lang="en-AU" sz="1200" b="0" i="0" u="none" strike="noStrike" kern="1200" cap="none" spc="0" normalizeH="0" baseline="0" noProof="0">
              <a:ln>
                <a:noFill/>
              </a:ln>
              <a:solidFill>
                <a:srgbClr val="22272B"/>
              </a:solidFill>
              <a:effectLst/>
              <a:uLnTx/>
              <a:uFillTx/>
              <a:latin typeface="Arial" panose="020B0604020202020204"/>
              <a:ea typeface="+mn-ea"/>
              <a:cs typeface="+mn-cs"/>
            </a:endParaRPr>
          </a:p>
        </p:txBody>
      </p:sp>
    </p:spTree>
    <p:extLst>
      <p:ext uri="{BB962C8B-B14F-4D97-AF65-F5344CB8AC3E}">
        <p14:creationId xmlns:p14="http://schemas.microsoft.com/office/powerpoint/2010/main" val="15821465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6398431-6007-8E01-3E6D-DA11DEFFC6B8}"/>
              </a:ext>
            </a:extLst>
          </p:cNvPr>
          <p:cNvSpPr>
            <a:spLocks noGrp="1"/>
          </p:cNvSpPr>
          <p:nvPr>
            <p:ph type="title"/>
          </p:nvPr>
        </p:nvSpPr>
        <p:spPr/>
        <p:txBody>
          <a:bodyPr/>
          <a:lstStyle/>
          <a:p>
            <a:r>
              <a:rPr lang="en-AU" dirty="0">
                <a:latin typeface="+mj-lt"/>
              </a:rPr>
              <a:t>Checking for understanding (3)</a:t>
            </a:r>
          </a:p>
        </p:txBody>
      </p:sp>
      <p:sp>
        <p:nvSpPr>
          <p:cNvPr id="4" name="Text Placeholder 3">
            <a:extLst>
              <a:ext uri="{FF2B5EF4-FFF2-40B4-BE49-F238E27FC236}">
                <a16:creationId xmlns:a16="http://schemas.microsoft.com/office/drawing/2014/main" id="{E8326E72-6EE1-1A4F-7C19-74DCBDDCDEF0}"/>
              </a:ext>
            </a:extLst>
          </p:cNvPr>
          <p:cNvSpPr>
            <a:spLocks noGrp="1"/>
          </p:cNvSpPr>
          <p:nvPr>
            <p:ph type="body" sz="quarter" idx="18"/>
          </p:nvPr>
        </p:nvSpPr>
        <p:spPr/>
        <p:txBody>
          <a:bodyPr/>
          <a:lstStyle/>
          <a:p>
            <a:r>
              <a:rPr lang="en-US" dirty="0">
                <a:latin typeface="+mj-lt"/>
              </a:rPr>
              <a:t>Defining key terms</a:t>
            </a:r>
          </a:p>
        </p:txBody>
      </p:sp>
      <p:sp>
        <p:nvSpPr>
          <p:cNvPr id="6" name="Text Placeholder 5">
            <a:extLst>
              <a:ext uri="{FF2B5EF4-FFF2-40B4-BE49-F238E27FC236}">
                <a16:creationId xmlns:a16="http://schemas.microsoft.com/office/drawing/2014/main" id="{68B78588-2E31-51BE-25D9-FEEF23A0CDAD}"/>
              </a:ext>
            </a:extLst>
          </p:cNvPr>
          <p:cNvSpPr>
            <a:spLocks noGrp="1"/>
          </p:cNvSpPr>
          <p:nvPr>
            <p:ph type="body" sz="quarter" idx="17"/>
          </p:nvPr>
        </p:nvSpPr>
        <p:spPr/>
        <p:txBody>
          <a:bodyPr/>
          <a:lstStyle/>
          <a:p>
            <a:pPr marL="0" marR="0" lvl="0"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AU" sz="2000" b="1" i="0" u="none" strike="noStrike" kern="1200" cap="none" spc="0" normalizeH="0" baseline="0" noProof="0" dirty="0">
                <a:ln>
                  <a:noFill/>
                </a:ln>
                <a:solidFill>
                  <a:srgbClr val="22272B"/>
                </a:solidFill>
                <a:effectLst/>
                <a:uLnTx/>
                <a:uFillTx/>
                <a:latin typeface="+mn-lt"/>
                <a:ea typeface="+mn-ea"/>
                <a:cs typeface="+mn-cs"/>
              </a:rPr>
              <a:t>What is a complex sentence?</a:t>
            </a:r>
          </a:p>
          <a:p>
            <a:pPr marL="457200" marR="0" lvl="0" indent="-457200" algn="l" defTabSz="914377" rtl="0" eaLnBrk="1" fontAlgn="auto" latinLnBrk="0" hangingPunct="1">
              <a:lnSpc>
                <a:spcPct val="150000"/>
              </a:lnSpc>
              <a:spcBef>
                <a:spcPts val="0"/>
              </a:spcBef>
              <a:spcAft>
                <a:spcPts val="1200"/>
              </a:spcAft>
              <a:buClrTx/>
              <a:buSzTx/>
              <a:buFont typeface="+mj-lt"/>
              <a:buAutoNum type="alphaLcParenR"/>
              <a:tabLst/>
              <a:defRPr/>
            </a:pPr>
            <a:r>
              <a:rPr kumimoji="0" lang="en-AU" sz="2000" b="0" i="0" u="none" strike="noStrike" kern="1200" cap="none" spc="0" normalizeH="0" baseline="0" noProof="0" dirty="0">
                <a:ln>
                  <a:noFill/>
                </a:ln>
                <a:solidFill>
                  <a:srgbClr val="22272B"/>
                </a:solidFill>
                <a:effectLst/>
                <a:uLnTx/>
                <a:uFillTx/>
                <a:latin typeface="+mn-lt"/>
                <a:ea typeface="+mn-ea"/>
                <a:cs typeface="+mn-cs"/>
              </a:rPr>
              <a:t>a sentence that contains an independent clause (for example, ‘I will love you’) and one or more dependent clauses (for example, ‘until eternity’). </a:t>
            </a:r>
          </a:p>
          <a:p>
            <a:pPr marL="457200" marR="0" lvl="0" indent="-457200" algn="l" defTabSz="914377" rtl="0" eaLnBrk="1" fontAlgn="auto" latinLnBrk="0" hangingPunct="1">
              <a:lnSpc>
                <a:spcPct val="150000"/>
              </a:lnSpc>
              <a:spcBef>
                <a:spcPts val="0"/>
              </a:spcBef>
              <a:spcAft>
                <a:spcPts val="1200"/>
              </a:spcAft>
              <a:buClrTx/>
              <a:buSzTx/>
              <a:buFont typeface="+mj-lt"/>
              <a:buAutoNum type="alphaLcParenR"/>
              <a:tabLst/>
              <a:defRPr/>
            </a:pPr>
            <a:r>
              <a:rPr kumimoji="0" lang="en-AU" sz="2000" b="0" i="0" u="none" strike="noStrike" kern="1200" cap="none" spc="0" normalizeH="0" baseline="0" noProof="0" dirty="0">
                <a:ln>
                  <a:noFill/>
                </a:ln>
                <a:solidFill>
                  <a:srgbClr val="22272B"/>
                </a:solidFill>
                <a:effectLst/>
                <a:uLnTx/>
                <a:uFillTx/>
                <a:latin typeface="+mn-lt"/>
                <a:ea typeface="+mn-ea"/>
                <a:cs typeface="+mn-cs"/>
              </a:rPr>
              <a:t>a sentence that combines two or more independent clauses. Independent clauses contain both a subject and a verb, meaning they can each stand alone as a separate sentence.</a:t>
            </a:r>
          </a:p>
          <a:p>
            <a:pPr marL="457200" marR="0" lvl="0" indent="-457200" algn="l" defTabSz="914377" rtl="0" eaLnBrk="1" fontAlgn="auto" latinLnBrk="0" hangingPunct="1">
              <a:lnSpc>
                <a:spcPct val="150000"/>
              </a:lnSpc>
              <a:spcBef>
                <a:spcPts val="0"/>
              </a:spcBef>
              <a:spcAft>
                <a:spcPts val="1200"/>
              </a:spcAft>
              <a:buClrTx/>
              <a:buSzTx/>
              <a:buFont typeface="+mj-lt"/>
              <a:buAutoNum type="alphaLcParenR"/>
              <a:tabLst/>
              <a:defRPr/>
            </a:pPr>
            <a:r>
              <a:rPr kumimoji="0" lang="en-AU" sz="2000" b="0" i="0" u="none" strike="noStrike" kern="1200" cap="none" spc="0" normalizeH="0" baseline="0" noProof="0" dirty="0">
                <a:ln>
                  <a:noFill/>
                </a:ln>
                <a:solidFill>
                  <a:srgbClr val="22272B"/>
                </a:solidFill>
                <a:effectLst/>
                <a:uLnTx/>
                <a:uFillTx/>
                <a:latin typeface="+mn-lt"/>
                <a:ea typeface="+mn-ea"/>
                <a:cs typeface="+mn-cs"/>
              </a:rPr>
              <a:t>a sentence that has a single main clause and contains only one verb</a:t>
            </a:r>
          </a:p>
        </p:txBody>
      </p:sp>
      <p:sp>
        <p:nvSpPr>
          <p:cNvPr id="2" name="Slide Number Placeholder 1">
            <a:extLst>
              <a:ext uri="{FF2B5EF4-FFF2-40B4-BE49-F238E27FC236}">
                <a16:creationId xmlns:a16="http://schemas.microsoft.com/office/drawing/2014/main" id="{C2ECAF59-0401-4D10-5363-086EC6DDD6B8}"/>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Arial" panose="020B0604020202020204"/>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33</a:t>
            </a:fld>
            <a:endParaRPr kumimoji="0" lang="en-AU" sz="1200" b="0" i="0" u="none" strike="noStrike" kern="1200" cap="none" spc="0" normalizeH="0" baseline="0" noProof="0">
              <a:ln>
                <a:noFill/>
              </a:ln>
              <a:solidFill>
                <a:srgbClr val="22272B"/>
              </a:solidFill>
              <a:effectLst/>
              <a:uLnTx/>
              <a:uFillTx/>
              <a:latin typeface="Arial" panose="020B0604020202020204"/>
              <a:ea typeface="+mn-ea"/>
              <a:cs typeface="+mn-cs"/>
            </a:endParaRPr>
          </a:p>
        </p:txBody>
      </p:sp>
    </p:spTree>
    <p:extLst>
      <p:ext uri="{BB962C8B-B14F-4D97-AF65-F5344CB8AC3E}">
        <p14:creationId xmlns:p14="http://schemas.microsoft.com/office/powerpoint/2010/main" val="1125753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3853E7E-94C3-4233-659F-937B36579443}"/>
              </a:ext>
            </a:extLst>
          </p:cNvPr>
          <p:cNvSpPr>
            <a:spLocks noGrp="1"/>
          </p:cNvSpPr>
          <p:nvPr>
            <p:ph type="title"/>
          </p:nvPr>
        </p:nvSpPr>
        <p:spPr/>
        <p:txBody>
          <a:bodyPr/>
          <a:lstStyle/>
          <a:p>
            <a:r>
              <a:rPr lang="en-AU" dirty="0">
                <a:latin typeface="+mj-lt"/>
              </a:rPr>
              <a:t>Creating a personal voice (2)</a:t>
            </a:r>
          </a:p>
        </p:txBody>
      </p:sp>
      <p:sp>
        <p:nvSpPr>
          <p:cNvPr id="4" name="Text Placeholder 3">
            <a:extLst>
              <a:ext uri="{FF2B5EF4-FFF2-40B4-BE49-F238E27FC236}">
                <a16:creationId xmlns:a16="http://schemas.microsoft.com/office/drawing/2014/main" id="{2693D64B-A689-2C81-47D5-32EF4B43F868}"/>
              </a:ext>
            </a:extLst>
          </p:cNvPr>
          <p:cNvSpPr>
            <a:spLocks noGrp="1"/>
          </p:cNvSpPr>
          <p:nvPr>
            <p:ph type="body" sz="quarter" idx="18"/>
          </p:nvPr>
        </p:nvSpPr>
        <p:spPr/>
        <p:txBody>
          <a:bodyPr/>
          <a:lstStyle/>
          <a:p>
            <a:r>
              <a:rPr lang="en-AU" dirty="0">
                <a:latin typeface="+mj-lt"/>
              </a:rPr>
              <a:t>Personal pronouns </a:t>
            </a:r>
            <a:r>
              <a:rPr lang="en-AU" dirty="0">
                <a:solidFill>
                  <a:schemeClr val="tx1"/>
                </a:solidFill>
                <a:latin typeface="+mj-lt"/>
              </a:rPr>
              <a:t>and</a:t>
            </a:r>
            <a:r>
              <a:rPr lang="en-AU" dirty="0">
                <a:latin typeface="+mj-lt"/>
              </a:rPr>
              <a:t> </a:t>
            </a:r>
            <a:r>
              <a:rPr lang="en-AU" dirty="0">
                <a:solidFill>
                  <a:srgbClr val="FF0000"/>
                </a:solidFill>
                <a:latin typeface="+mj-lt"/>
              </a:rPr>
              <a:t>affectionate tone</a:t>
            </a:r>
          </a:p>
        </p:txBody>
      </p:sp>
      <p:sp>
        <p:nvSpPr>
          <p:cNvPr id="5" name="Text Placeholder 4">
            <a:extLst>
              <a:ext uri="{FF2B5EF4-FFF2-40B4-BE49-F238E27FC236}">
                <a16:creationId xmlns:a16="http://schemas.microsoft.com/office/drawing/2014/main" id="{13D5FED9-0565-CCF5-F215-FA3A36C76D71}"/>
              </a:ext>
            </a:extLst>
          </p:cNvPr>
          <p:cNvSpPr>
            <a:spLocks noGrp="1"/>
          </p:cNvSpPr>
          <p:nvPr>
            <p:ph type="body" sz="quarter" idx="17"/>
          </p:nvPr>
        </p:nvSpPr>
        <p:spPr/>
        <p:txBody>
          <a:bodyPr/>
          <a:lstStyle/>
          <a:p>
            <a:r>
              <a:rPr lang="en-AU" dirty="0">
                <a:solidFill>
                  <a:schemeClr val="accent2"/>
                </a:solidFill>
                <a:latin typeface="+mn-lt"/>
              </a:rPr>
              <a:t>First person pronouns </a:t>
            </a:r>
            <a:r>
              <a:rPr lang="en-AU" dirty="0">
                <a:latin typeface="+mn-lt"/>
              </a:rPr>
              <a:t>creates connection between the speaker and the audience. The nickname </a:t>
            </a:r>
            <a:r>
              <a:rPr lang="en-AU" dirty="0">
                <a:solidFill>
                  <a:schemeClr val="tx2"/>
                </a:solidFill>
                <a:latin typeface="+mn-lt"/>
              </a:rPr>
              <a:t>this old man </a:t>
            </a:r>
            <a:r>
              <a:rPr lang="en-AU" dirty="0">
                <a:latin typeface="+mn-lt"/>
              </a:rPr>
              <a:t>is repeated to create an affectionate tone and convey the closeness of their personal relationship. </a:t>
            </a:r>
            <a:endParaRPr lang="en-AU" dirty="0">
              <a:solidFill>
                <a:schemeClr val="tx2"/>
              </a:solidFill>
              <a:latin typeface="+mn-lt"/>
            </a:endParaRPr>
          </a:p>
          <a:p>
            <a:r>
              <a:rPr lang="en-AU" dirty="0">
                <a:latin typeface="+mn-lt"/>
              </a:rPr>
              <a:t>Rather, </a:t>
            </a:r>
            <a:r>
              <a:rPr lang="en-AU" dirty="0">
                <a:solidFill>
                  <a:schemeClr val="accent2"/>
                </a:solidFill>
                <a:latin typeface="+mn-lt"/>
              </a:rPr>
              <a:t>my</a:t>
            </a:r>
            <a:r>
              <a:rPr lang="en-AU" dirty="0">
                <a:latin typeface="+mn-lt"/>
              </a:rPr>
              <a:t> signal honour today on behalf of more people than </a:t>
            </a:r>
            <a:r>
              <a:rPr lang="en-AU" dirty="0">
                <a:solidFill>
                  <a:schemeClr val="accent2"/>
                </a:solidFill>
                <a:latin typeface="+mn-lt"/>
              </a:rPr>
              <a:t>I </a:t>
            </a:r>
            <a:r>
              <a:rPr lang="en-AU" dirty="0">
                <a:latin typeface="+mn-lt"/>
              </a:rPr>
              <a:t>could ever know, is to express </a:t>
            </a:r>
            <a:r>
              <a:rPr lang="en-AU" dirty="0">
                <a:solidFill>
                  <a:schemeClr val="accent2"/>
                </a:solidFill>
                <a:latin typeface="+mn-lt"/>
              </a:rPr>
              <a:t>our</a:t>
            </a:r>
            <a:r>
              <a:rPr lang="en-AU" dirty="0">
                <a:latin typeface="+mn-lt"/>
              </a:rPr>
              <a:t> immense gratitude for the public service of </a:t>
            </a:r>
            <a:r>
              <a:rPr lang="en-AU" dirty="0">
                <a:solidFill>
                  <a:schemeClr val="tx2"/>
                </a:solidFill>
                <a:latin typeface="+mn-lt"/>
              </a:rPr>
              <a:t>this old man</a:t>
            </a:r>
            <a:r>
              <a:rPr lang="en-AU" dirty="0">
                <a:latin typeface="+mn-lt"/>
              </a:rPr>
              <a:t>. </a:t>
            </a:r>
          </a:p>
          <a:p>
            <a:r>
              <a:rPr lang="en-AU" dirty="0">
                <a:solidFill>
                  <a:schemeClr val="accent2"/>
                </a:solidFill>
                <a:latin typeface="+mn-lt"/>
              </a:rPr>
              <a:t>I </a:t>
            </a:r>
            <a:r>
              <a:rPr lang="en-AU" dirty="0">
                <a:latin typeface="+mn-lt"/>
              </a:rPr>
              <a:t>once took him on a tour to </a:t>
            </a:r>
            <a:r>
              <a:rPr lang="en-AU" dirty="0">
                <a:solidFill>
                  <a:schemeClr val="accent2"/>
                </a:solidFill>
                <a:latin typeface="+mn-lt"/>
              </a:rPr>
              <a:t>my </a:t>
            </a:r>
            <a:r>
              <a:rPr lang="en-AU" dirty="0">
                <a:latin typeface="+mn-lt"/>
              </a:rPr>
              <a:t>village and </a:t>
            </a:r>
            <a:r>
              <a:rPr lang="en-AU" dirty="0">
                <a:solidFill>
                  <a:schemeClr val="accent2"/>
                </a:solidFill>
                <a:latin typeface="+mn-lt"/>
              </a:rPr>
              <a:t>we</a:t>
            </a:r>
            <a:r>
              <a:rPr lang="en-AU" dirty="0">
                <a:latin typeface="+mn-lt"/>
              </a:rPr>
              <a:t> spoke about the history of the mission and </a:t>
            </a:r>
            <a:r>
              <a:rPr lang="en-AU" dirty="0">
                <a:solidFill>
                  <a:schemeClr val="accent2"/>
                </a:solidFill>
                <a:latin typeface="+mn-lt"/>
              </a:rPr>
              <a:t>my</a:t>
            </a:r>
            <a:r>
              <a:rPr lang="en-AU" dirty="0">
                <a:latin typeface="+mn-lt"/>
              </a:rPr>
              <a:t> youth under the government of his nemesis, Queensland Premier Joh Bjelke-Petersen. </a:t>
            </a:r>
            <a:r>
              <a:rPr lang="en-AU" dirty="0">
                <a:solidFill>
                  <a:schemeClr val="accent2"/>
                </a:solidFill>
                <a:latin typeface="+mn-lt"/>
              </a:rPr>
              <a:t>My</a:t>
            </a:r>
            <a:r>
              <a:rPr lang="en-AU" dirty="0">
                <a:latin typeface="+mn-lt"/>
              </a:rPr>
              <a:t> home was an Aboriginal reserve under a succession of Queensland laws commencing in 1897.</a:t>
            </a:r>
          </a:p>
        </p:txBody>
      </p:sp>
      <p:sp>
        <p:nvSpPr>
          <p:cNvPr id="2" name="Slide Number Placeholder 1">
            <a:extLst>
              <a:ext uri="{FF2B5EF4-FFF2-40B4-BE49-F238E27FC236}">
                <a16:creationId xmlns:a16="http://schemas.microsoft.com/office/drawing/2014/main" id="{FB1E169D-8762-D80F-7F43-34B1C408177D}"/>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34</a:t>
            </a:fld>
            <a:endParaRPr lang="en-AU"/>
          </a:p>
        </p:txBody>
      </p:sp>
    </p:spTree>
    <p:extLst>
      <p:ext uri="{BB962C8B-B14F-4D97-AF65-F5344CB8AC3E}">
        <p14:creationId xmlns:p14="http://schemas.microsoft.com/office/powerpoint/2010/main" val="2892617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794D21F-2780-C897-717A-4DF51329D6B6}"/>
              </a:ext>
            </a:extLst>
          </p:cNvPr>
          <p:cNvSpPr>
            <a:spLocks noGrp="1"/>
          </p:cNvSpPr>
          <p:nvPr>
            <p:ph type="title"/>
          </p:nvPr>
        </p:nvSpPr>
        <p:spPr/>
        <p:txBody>
          <a:bodyPr/>
          <a:lstStyle/>
          <a:p>
            <a:r>
              <a:rPr lang="en-AU" dirty="0">
                <a:latin typeface="+mj-lt"/>
              </a:rPr>
              <a:t>Anecdotal stories</a:t>
            </a:r>
          </a:p>
        </p:txBody>
      </p:sp>
      <p:sp>
        <p:nvSpPr>
          <p:cNvPr id="4" name="Text Placeholder 3">
            <a:extLst>
              <a:ext uri="{FF2B5EF4-FFF2-40B4-BE49-F238E27FC236}">
                <a16:creationId xmlns:a16="http://schemas.microsoft.com/office/drawing/2014/main" id="{3290EBB5-751B-4485-4FAA-613850486323}"/>
              </a:ext>
            </a:extLst>
          </p:cNvPr>
          <p:cNvSpPr>
            <a:spLocks noGrp="1"/>
          </p:cNvSpPr>
          <p:nvPr>
            <p:ph type="body" sz="quarter" idx="18"/>
          </p:nvPr>
        </p:nvSpPr>
        <p:spPr/>
        <p:txBody>
          <a:bodyPr/>
          <a:lstStyle/>
          <a:p>
            <a:r>
              <a:rPr lang="en-AU" dirty="0">
                <a:latin typeface="+mj-lt"/>
              </a:rPr>
              <a:t>Symbolism</a:t>
            </a:r>
          </a:p>
        </p:txBody>
      </p:sp>
      <p:sp>
        <p:nvSpPr>
          <p:cNvPr id="5" name="Text Placeholder 4">
            <a:extLst>
              <a:ext uri="{FF2B5EF4-FFF2-40B4-BE49-F238E27FC236}">
                <a16:creationId xmlns:a16="http://schemas.microsoft.com/office/drawing/2014/main" id="{6F4BBEF2-9B1A-1F87-7379-8A8F8A4A37CC}"/>
              </a:ext>
            </a:extLst>
          </p:cNvPr>
          <p:cNvSpPr>
            <a:spLocks noGrp="1"/>
          </p:cNvSpPr>
          <p:nvPr>
            <p:ph type="body" sz="quarter" idx="17"/>
          </p:nvPr>
        </p:nvSpPr>
        <p:spPr/>
        <p:txBody>
          <a:bodyPr/>
          <a:lstStyle/>
          <a:p>
            <a:r>
              <a:rPr lang="en-AU">
                <a:latin typeface="+mn-lt"/>
              </a:rPr>
              <a:t>The historical </a:t>
            </a:r>
            <a:r>
              <a:rPr lang="en-AU">
                <a:solidFill>
                  <a:schemeClr val="accent2"/>
                </a:solidFill>
                <a:latin typeface="+mn-lt"/>
              </a:rPr>
              <a:t>anecdote</a:t>
            </a:r>
            <a:r>
              <a:rPr lang="en-AU">
                <a:latin typeface="+mn-lt"/>
              </a:rPr>
              <a:t> about Vincent Lingiari, </a:t>
            </a:r>
            <a:r>
              <a:rPr lang="en-AU">
                <a:solidFill>
                  <a:schemeClr val="tx2"/>
                </a:solidFill>
                <a:latin typeface="+mn-lt"/>
              </a:rPr>
              <a:t>Whitlam</a:t>
            </a:r>
            <a:r>
              <a:rPr lang="en-AU">
                <a:latin typeface="+mn-lt"/>
              </a:rPr>
              <a:t> passes Lingiari a handful of sand to </a:t>
            </a:r>
            <a:r>
              <a:rPr lang="en-AU">
                <a:solidFill>
                  <a:schemeClr val="accent2"/>
                </a:solidFill>
                <a:latin typeface="+mn-lt"/>
              </a:rPr>
              <a:t>symbolise </a:t>
            </a:r>
            <a:r>
              <a:rPr lang="en-AU">
                <a:latin typeface="+mn-lt"/>
              </a:rPr>
              <a:t>his transfer of the ownership of the land back to the Gurindji people. (This story is the basis for the 1993 song by Kev Carmody and Paul Kelly, ‘From little things big things grow’)</a:t>
            </a:r>
          </a:p>
          <a:p>
            <a:r>
              <a:rPr lang="en-AU">
                <a:solidFill>
                  <a:schemeClr val="tx2"/>
                </a:solidFill>
                <a:latin typeface="+mn-lt"/>
              </a:rPr>
              <a:t>This old man </a:t>
            </a:r>
            <a:r>
              <a:rPr lang="en-AU">
                <a:latin typeface="+mn-lt"/>
              </a:rPr>
              <a:t>was one of those rare people who never suffered discrimination but understood the importance of protection from its malice. On this day we will recall the repossession of the Gurindji of Wave Hill, when the Prime Minister said, </a:t>
            </a:r>
            <a:r>
              <a:rPr lang="en-AU">
                <a:solidFill>
                  <a:schemeClr val="accent2"/>
                </a:solidFill>
                <a:latin typeface="+mn-lt"/>
              </a:rPr>
              <a:t>"Vincent Lingiari, I solemnly hand to you these deeds as proof in Australian law that these lands belong to the Gurindji people and I put into your hands this piece of earth itself as a sign that we restore them to you and your children forever." </a:t>
            </a:r>
          </a:p>
        </p:txBody>
      </p:sp>
      <p:sp>
        <p:nvSpPr>
          <p:cNvPr id="2" name="Slide Number Placeholder 1">
            <a:extLst>
              <a:ext uri="{FF2B5EF4-FFF2-40B4-BE49-F238E27FC236}">
                <a16:creationId xmlns:a16="http://schemas.microsoft.com/office/drawing/2014/main" id="{F78FF6E4-8EA8-C448-FAF0-96633D10AD4B}"/>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35</a:t>
            </a:fld>
            <a:endParaRPr lang="en-AU"/>
          </a:p>
        </p:txBody>
      </p:sp>
    </p:spTree>
    <p:extLst>
      <p:ext uri="{BB962C8B-B14F-4D97-AF65-F5344CB8AC3E}">
        <p14:creationId xmlns:p14="http://schemas.microsoft.com/office/powerpoint/2010/main" val="55550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AB9345D-B224-CA69-9147-A618887FC1FC}"/>
              </a:ext>
            </a:extLst>
          </p:cNvPr>
          <p:cNvSpPr>
            <a:spLocks noGrp="1"/>
          </p:cNvSpPr>
          <p:nvPr>
            <p:ph type="title"/>
          </p:nvPr>
        </p:nvSpPr>
        <p:spPr/>
        <p:txBody>
          <a:bodyPr/>
          <a:lstStyle/>
          <a:p>
            <a:r>
              <a:rPr lang="en-AU" dirty="0">
                <a:latin typeface="+mj-lt"/>
              </a:rPr>
              <a:t>Cohesion</a:t>
            </a:r>
          </a:p>
        </p:txBody>
      </p:sp>
      <p:sp>
        <p:nvSpPr>
          <p:cNvPr id="4" name="Text Placeholder 3">
            <a:extLst>
              <a:ext uri="{FF2B5EF4-FFF2-40B4-BE49-F238E27FC236}">
                <a16:creationId xmlns:a16="http://schemas.microsoft.com/office/drawing/2014/main" id="{0A8E52CB-A9FA-EDB0-DC5F-DB7DD516F19F}"/>
              </a:ext>
            </a:extLst>
          </p:cNvPr>
          <p:cNvSpPr>
            <a:spLocks noGrp="1"/>
          </p:cNvSpPr>
          <p:nvPr>
            <p:ph type="body" sz="quarter" idx="18"/>
          </p:nvPr>
        </p:nvSpPr>
        <p:spPr/>
        <p:txBody>
          <a:bodyPr/>
          <a:lstStyle/>
          <a:p>
            <a:r>
              <a:rPr lang="en-AU">
                <a:latin typeface="+mj-lt"/>
              </a:rPr>
              <a:t>Contrast and juxtaposition.</a:t>
            </a:r>
          </a:p>
        </p:txBody>
      </p:sp>
      <p:sp>
        <p:nvSpPr>
          <p:cNvPr id="5" name="Text Placeholder 4">
            <a:extLst>
              <a:ext uri="{FF2B5EF4-FFF2-40B4-BE49-F238E27FC236}">
                <a16:creationId xmlns:a16="http://schemas.microsoft.com/office/drawing/2014/main" id="{08B8D1D3-6DFD-DA02-07BE-7A50E26D6E3A}"/>
              </a:ext>
            </a:extLst>
          </p:cNvPr>
          <p:cNvSpPr>
            <a:spLocks noGrp="1"/>
          </p:cNvSpPr>
          <p:nvPr>
            <p:ph type="body" sz="quarter" idx="17"/>
          </p:nvPr>
        </p:nvSpPr>
        <p:spPr/>
        <p:txBody>
          <a:bodyPr/>
          <a:lstStyle/>
          <a:p>
            <a:r>
              <a:rPr lang="en-AU" dirty="0">
                <a:latin typeface="+mn-lt"/>
              </a:rPr>
              <a:t>After giving more examples of how the Bjelke-Petersen government attempted to extinguish native title, Pearson repeats his </a:t>
            </a:r>
            <a:r>
              <a:rPr lang="en-AU" dirty="0">
                <a:solidFill>
                  <a:schemeClr val="tx2"/>
                </a:solidFill>
                <a:latin typeface="+mn-lt"/>
              </a:rPr>
              <a:t>personal nickname </a:t>
            </a:r>
            <a:r>
              <a:rPr lang="en-AU" dirty="0">
                <a:solidFill>
                  <a:schemeClr val="accent1"/>
                </a:solidFill>
                <a:latin typeface="+mn-lt"/>
              </a:rPr>
              <a:t>for </a:t>
            </a:r>
            <a:r>
              <a:rPr lang="en-AU" dirty="0">
                <a:latin typeface="+mn-lt"/>
              </a:rPr>
              <a:t>Whitlam and gives </a:t>
            </a:r>
            <a:r>
              <a:rPr lang="en-AU" dirty="0">
                <a:solidFill>
                  <a:schemeClr val="accent2"/>
                </a:solidFill>
                <a:latin typeface="+mn-lt"/>
              </a:rPr>
              <a:t>historical evidence </a:t>
            </a:r>
            <a:r>
              <a:rPr lang="en-AU" dirty="0">
                <a:latin typeface="+mn-lt"/>
              </a:rPr>
              <a:t>of his legacy.</a:t>
            </a:r>
          </a:p>
          <a:p>
            <a:r>
              <a:rPr lang="en-AU" dirty="0">
                <a:latin typeface="+mn-lt"/>
              </a:rPr>
              <a:t>Without </a:t>
            </a:r>
            <a:r>
              <a:rPr lang="en-AU" dirty="0">
                <a:solidFill>
                  <a:schemeClr val="tx2"/>
                </a:solidFill>
                <a:latin typeface="+mn-lt"/>
              </a:rPr>
              <a:t>this old man </a:t>
            </a:r>
            <a:r>
              <a:rPr lang="en-AU" dirty="0">
                <a:latin typeface="+mn-lt"/>
              </a:rPr>
              <a:t>the </a:t>
            </a:r>
            <a:r>
              <a:rPr lang="en-AU" dirty="0">
                <a:solidFill>
                  <a:schemeClr val="accent2"/>
                </a:solidFill>
                <a:latin typeface="+mn-lt"/>
              </a:rPr>
              <a:t>land and human rights </a:t>
            </a:r>
            <a:r>
              <a:rPr lang="en-AU" dirty="0">
                <a:latin typeface="+mn-lt"/>
              </a:rPr>
              <a:t>of our people would never have seen the light of day. There would never have been </a:t>
            </a:r>
            <a:r>
              <a:rPr lang="en-AU" dirty="0">
                <a:solidFill>
                  <a:schemeClr val="accent2"/>
                </a:solidFill>
                <a:latin typeface="+mn-lt"/>
              </a:rPr>
              <a:t>Mabo and its importance to the history of Australia </a:t>
            </a:r>
            <a:r>
              <a:rPr lang="en-AU" dirty="0">
                <a:latin typeface="+mn-lt"/>
              </a:rPr>
              <a:t>would have been lost without </a:t>
            </a:r>
            <a:r>
              <a:rPr lang="en-AU" dirty="0">
                <a:solidFill>
                  <a:schemeClr val="accent2"/>
                </a:solidFill>
                <a:latin typeface="+mn-lt"/>
              </a:rPr>
              <a:t>the Whitlam program. </a:t>
            </a:r>
          </a:p>
          <a:p>
            <a:r>
              <a:rPr lang="en-AU" dirty="0">
                <a:latin typeface="+mn-lt"/>
              </a:rPr>
              <a:t>Only those who have known discrimination truly know its evil. Only those who have never experienced prejudice can discount the importance of the </a:t>
            </a:r>
            <a:r>
              <a:rPr lang="en-AU" dirty="0">
                <a:solidFill>
                  <a:schemeClr val="accent2"/>
                </a:solidFill>
                <a:latin typeface="+mn-lt"/>
              </a:rPr>
              <a:t>Racial Discrimination Act</a:t>
            </a:r>
            <a:r>
              <a:rPr lang="en-AU" dirty="0">
                <a:latin typeface="+mn-lt"/>
              </a:rPr>
              <a:t>. </a:t>
            </a:r>
          </a:p>
          <a:p>
            <a:endParaRPr lang="en-AU" dirty="0">
              <a:latin typeface="+mn-lt"/>
            </a:endParaRPr>
          </a:p>
        </p:txBody>
      </p:sp>
      <p:sp>
        <p:nvSpPr>
          <p:cNvPr id="2" name="Slide Number Placeholder 1">
            <a:extLst>
              <a:ext uri="{FF2B5EF4-FFF2-40B4-BE49-F238E27FC236}">
                <a16:creationId xmlns:a16="http://schemas.microsoft.com/office/drawing/2014/main" id="{23A5DB1D-203B-C42F-A5D2-70F97E5F1CC4}"/>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36</a:t>
            </a:fld>
            <a:endParaRPr lang="en-AU"/>
          </a:p>
        </p:txBody>
      </p:sp>
    </p:spTree>
    <p:extLst>
      <p:ext uri="{BB962C8B-B14F-4D97-AF65-F5344CB8AC3E}">
        <p14:creationId xmlns:p14="http://schemas.microsoft.com/office/powerpoint/2010/main" val="1077114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84AFD9F-D65F-4F30-4D50-E64665006426}"/>
              </a:ext>
            </a:extLst>
          </p:cNvPr>
          <p:cNvSpPr>
            <a:spLocks noGrp="1"/>
          </p:cNvSpPr>
          <p:nvPr>
            <p:ph type="title"/>
          </p:nvPr>
        </p:nvSpPr>
        <p:spPr/>
        <p:txBody>
          <a:bodyPr/>
          <a:lstStyle/>
          <a:p>
            <a:r>
              <a:rPr lang="en-AU">
                <a:latin typeface="+mj-lt"/>
              </a:rPr>
              <a:t>Contrasting seriousness with humour</a:t>
            </a:r>
          </a:p>
        </p:txBody>
      </p:sp>
      <p:sp>
        <p:nvSpPr>
          <p:cNvPr id="4" name="Text Placeholder 3">
            <a:extLst>
              <a:ext uri="{FF2B5EF4-FFF2-40B4-BE49-F238E27FC236}">
                <a16:creationId xmlns:a16="http://schemas.microsoft.com/office/drawing/2014/main" id="{D542C188-59EB-85C0-C8C5-A313002C1205}"/>
              </a:ext>
            </a:extLst>
          </p:cNvPr>
          <p:cNvSpPr>
            <a:spLocks noGrp="1"/>
          </p:cNvSpPr>
          <p:nvPr>
            <p:ph type="body" sz="quarter" idx="18"/>
          </p:nvPr>
        </p:nvSpPr>
        <p:spPr/>
        <p:txBody>
          <a:bodyPr/>
          <a:lstStyle/>
          <a:p>
            <a:r>
              <a:rPr lang="en-AU">
                <a:latin typeface="+mj-lt"/>
              </a:rPr>
              <a:t>Listing the Whitlam government’s achievements to create a cumulative effect</a:t>
            </a:r>
          </a:p>
        </p:txBody>
      </p:sp>
      <p:sp>
        <p:nvSpPr>
          <p:cNvPr id="5" name="Text Placeholder 4">
            <a:extLst>
              <a:ext uri="{FF2B5EF4-FFF2-40B4-BE49-F238E27FC236}">
                <a16:creationId xmlns:a16="http://schemas.microsoft.com/office/drawing/2014/main" id="{626EDA9B-2A4A-4947-8FC9-5426D3B8BB07}"/>
              </a:ext>
            </a:extLst>
          </p:cNvPr>
          <p:cNvSpPr>
            <a:spLocks noGrp="1"/>
          </p:cNvSpPr>
          <p:nvPr>
            <p:ph type="body" sz="quarter" idx="17"/>
          </p:nvPr>
        </p:nvSpPr>
        <p:spPr/>
        <p:txBody>
          <a:bodyPr/>
          <a:lstStyle/>
          <a:p>
            <a:r>
              <a:rPr lang="en-AU" dirty="0">
                <a:latin typeface="+mn-lt"/>
              </a:rPr>
              <a:t>Here </a:t>
            </a:r>
            <a:r>
              <a:rPr lang="en-AU" dirty="0">
                <a:solidFill>
                  <a:schemeClr val="accent2"/>
                </a:solidFill>
                <a:latin typeface="+mn-lt"/>
              </a:rPr>
              <a:t>logos</a:t>
            </a:r>
            <a:r>
              <a:rPr lang="en-AU" dirty="0">
                <a:latin typeface="+mn-lt"/>
              </a:rPr>
              <a:t> is used in the list of achievements which </a:t>
            </a:r>
            <a:r>
              <a:rPr lang="en-AU" dirty="0">
                <a:solidFill>
                  <a:schemeClr val="accent2"/>
                </a:solidFill>
                <a:latin typeface="+mn-lt"/>
              </a:rPr>
              <a:t>accumulates </a:t>
            </a:r>
            <a:r>
              <a:rPr lang="en-AU" dirty="0">
                <a:latin typeface="+mn-lt"/>
              </a:rPr>
              <a:t>to persuade the audience of Whitlam’s positive legacy. This is contrasted with the </a:t>
            </a:r>
            <a:r>
              <a:rPr lang="en-AU" dirty="0">
                <a:solidFill>
                  <a:schemeClr val="tx2"/>
                </a:solidFill>
                <a:latin typeface="+mn-lt"/>
              </a:rPr>
              <a:t>humorous reference to the Monty Python skit </a:t>
            </a:r>
            <a:r>
              <a:rPr lang="en-AU" dirty="0">
                <a:latin typeface="+mn-lt"/>
              </a:rPr>
              <a:t>to engage the audience.</a:t>
            </a:r>
          </a:p>
          <a:p>
            <a:r>
              <a:rPr lang="en-AU" dirty="0">
                <a:latin typeface="+mn-lt"/>
              </a:rPr>
              <a:t>Apart from </a:t>
            </a:r>
            <a:r>
              <a:rPr lang="en-AU" dirty="0">
                <a:solidFill>
                  <a:schemeClr val="accent2"/>
                </a:solidFill>
                <a:latin typeface="+mn-lt"/>
              </a:rPr>
              <a:t>Medibank </a:t>
            </a:r>
            <a:r>
              <a:rPr lang="en-AU" dirty="0">
                <a:latin typeface="+mn-lt"/>
              </a:rPr>
              <a:t>and the </a:t>
            </a:r>
            <a:r>
              <a:rPr lang="en-AU" dirty="0">
                <a:solidFill>
                  <a:schemeClr val="accent2"/>
                </a:solidFill>
                <a:latin typeface="+mn-lt"/>
              </a:rPr>
              <a:t>Trade Practices Act</a:t>
            </a:r>
            <a:r>
              <a:rPr lang="en-AU" dirty="0">
                <a:latin typeface="+mn-lt"/>
              </a:rPr>
              <a:t>, </a:t>
            </a:r>
            <a:r>
              <a:rPr lang="en-AU" dirty="0">
                <a:solidFill>
                  <a:schemeClr val="accent2"/>
                </a:solidFill>
                <a:latin typeface="+mn-lt"/>
              </a:rPr>
              <a:t>cutting tariff protections</a:t>
            </a:r>
            <a:r>
              <a:rPr lang="en-AU" dirty="0">
                <a:latin typeface="+mn-lt"/>
              </a:rPr>
              <a:t>… the </a:t>
            </a:r>
            <a:r>
              <a:rPr lang="en-AU" dirty="0">
                <a:solidFill>
                  <a:schemeClr val="accent2"/>
                </a:solidFill>
                <a:latin typeface="+mn-lt"/>
              </a:rPr>
              <a:t>Australia Council</a:t>
            </a:r>
            <a:r>
              <a:rPr lang="en-AU" dirty="0">
                <a:latin typeface="+mn-lt"/>
              </a:rPr>
              <a:t>, the </a:t>
            </a:r>
            <a:r>
              <a:rPr lang="en-AU" dirty="0">
                <a:solidFill>
                  <a:schemeClr val="accent2"/>
                </a:solidFill>
                <a:latin typeface="+mn-lt"/>
              </a:rPr>
              <a:t>Federal Court</a:t>
            </a:r>
            <a:r>
              <a:rPr lang="en-AU" dirty="0">
                <a:latin typeface="+mn-lt"/>
              </a:rPr>
              <a:t>, the </a:t>
            </a:r>
            <a:r>
              <a:rPr lang="en-AU" dirty="0">
                <a:solidFill>
                  <a:schemeClr val="accent2"/>
                </a:solidFill>
                <a:latin typeface="+mn-lt"/>
              </a:rPr>
              <a:t>Order of Australia</a:t>
            </a:r>
            <a:r>
              <a:rPr lang="en-AU" dirty="0">
                <a:latin typeface="+mn-lt"/>
              </a:rPr>
              <a:t>, federal </a:t>
            </a:r>
            <a:r>
              <a:rPr lang="en-AU" dirty="0">
                <a:solidFill>
                  <a:schemeClr val="accent2"/>
                </a:solidFill>
                <a:latin typeface="+mn-lt"/>
              </a:rPr>
              <a:t>legal aid</a:t>
            </a:r>
            <a:r>
              <a:rPr lang="en-AU" dirty="0">
                <a:latin typeface="+mn-lt"/>
              </a:rPr>
              <a:t>, the </a:t>
            </a:r>
            <a:r>
              <a:rPr lang="en-AU" dirty="0">
                <a:solidFill>
                  <a:schemeClr val="accent2"/>
                </a:solidFill>
                <a:latin typeface="+mn-lt"/>
              </a:rPr>
              <a:t>Racial Discrimination Act</a:t>
            </a:r>
            <a:r>
              <a:rPr lang="en-AU" dirty="0">
                <a:latin typeface="+mn-lt"/>
              </a:rPr>
              <a:t>, needs-based </a:t>
            </a:r>
            <a:r>
              <a:rPr lang="en-AU" dirty="0">
                <a:solidFill>
                  <a:schemeClr val="accent2"/>
                </a:solidFill>
                <a:latin typeface="+mn-lt"/>
              </a:rPr>
              <a:t>schools funding</a:t>
            </a:r>
            <a:r>
              <a:rPr lang="en-AU" dirty="0">
                <a:latin typeface="+mn-lt"/>
              </a:rPr>
              <a:t>… </a:t>
            </a:r>
            <a:r>
              <a:rPr lang="en-AU" dirty="0">
                <a:solidFill>
                  <a:schemeClr val="accent2"/>
                </a:solidFill>
                <a:latin typeface="+mn-lt"/>
              </a:rPr>
              <a:t>Aboriginal land rights</a:t>
            </a:r>
            <a:r>
              <a:rPr lang="en-AU" dirty="0">
                <a:latin typeface="+mn-lt"/>
              </a:rPr>
              <a:t>, </a:t>
            </a:r>
            <a:r>
              <a:rPr lang="en-AU" dirty="0">
                <a:solidFill>
                  <a:schemeClr val="accent2"/>
                </a:solidFill>
                <a:latin typeface="+mn-lt"/>
              </a:rPr>
              <a:t>paid maternity leave </a:t>
            </a:r>
            <a:r>
              <a:rPr lang="en-AU" dirty="0">
                <a:latin typeface="+mn-lt"/>
              </a:rPr>
              <a:t>for public servants, lowering the </a:t>
            </a:r>
            <a:r>
              <a:rPr lang="en-AU" dirty="0">
                <a:solidFill>
                  <a:schemeClr val="accent2"/>
                </a:solidFill>
                <a:latin typeface="+mn-lt"/>
              </a:rPr>
              <a:t>minimum voting age</a:t>
            </a:r>
            <a:r>
              <a:rPr lang="en-AU" dirty="0">
                <a:latin typeface="+mn-lt"/>
              </a:rPr>
              <a:t> to 18 years </a:t>
            </a:r>
            <a:r>
              <a:rPr lang="en-AU" dirty="0">
                <a:solidFill>
                  <a:schemeClr val="accent2"/>
                </a:solidFill>
                <a:latin typeface="+mn-lt"/>
              </a:rPr>
              <a:t>and fair electoral boundaries</a:t>
            </a:r>
            <a:r>
              <a:rPr lang="en-AU" dirty="0">
                <a:latin typeface="+mn-lt"/>
              </a:rPr>
              <a:t>…</a:t>
            </a:r>
          </a:p>
          <a:p>
            <a:r>
              <a:rPr lang="en-AU" dirty="0">
                <a:solidFill>
                  <a:schemeClr val="tx2"/>
                </a:solidFill>
                <a:latin typeface="+mn-lt"/>
              </a:rPr>
              <a:t>Apart from all of this, what did this Roman ever do for us? </a:t>
            </a:r>
          </a:p>
          <a:p>
            <a:endParaRPr lang="en-AU" dirty="0">
              <a:latin typeface="+mn-lt"/>
            </a:endParaRPr>
          </a:p>
        </p:txBody>
      </p:sp>
      <p:sp>
        <p:nvSpPr>
          <p:cNvPr id="2" name="Slide Number Placeholder 1">
            <a:extLst>
              <a:ext uri="{FF2B5EF4-FFF2-40B4-BE49-F238E27FC236}">
                <a16:creationId xmlns:a16="http://schemas.microsoft.com/office/drawing/2014/main" id="{C2F78932-4C78-B569-17B4-9310E3E35E4A}"/>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37</a:t>
            </a:fld>
            <a:endParaRPr lang="en-AU"/>
          </a:p>
        </p:txBody>
      </p:sp>
    </p:spTree>
    <p:extLst>
      <p:ext uri="{BB962C8B-B14F-4D97-AF65-F5344CB8AC3E}">
        <p14:creationId xmlns:p14="http://schemas.microsoft.com/office/powerpoint/2010/main" val="2735595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D428A0C-B6CC-2847-3077-5F9A977A0974}"/>
              </a:ext>
            </a:extLst>
          </p:cNvPr>
          <p:cNvSpPr>
            <a:spLocks noGrp="1"/>
          </p:cNvSpPr>
          <p:nvPr>
            <p:ph type="title"/>
          </p:nvPr>
        </p:nvSpPr>
        <p:spPr/>
        <p:txBody>
          <a:bodyPr/>
          <a:lstStyle/>
          <a:p>
            <a:r>
              <a:rPr lang="en-AU">
                <a:latin typeface="+mj-lt"/>
              </a:rPr>
              <a:t>The rule of 3s</a:t>
            </a:r>
          </a:p>
        </p:txBody>
      </p:sp>
      <p:sp>
        <p:nvSpPr>
          <p:cNvPr id="4" name="Text Placeholder 3">
            <a:extLst>
              <a:ext uri="{FF2B5EF4-FFF2-40B4-BE49-F238E27FC236}">
                <a16:creationId xmlns:a16="http://schemas.microsoft.com/office/drawing/2014/main" id="{65E55FDE-FCAE-2799-AA3B-35BE0C278CC4}"/>
              </a:ext>
            </a:extLst>
          </p:cNvPr>
          <p:cNvSpPr>
            <a:spLocks noGrp="1"/>
          </p:cNvSpPr>
          <p:nvPr>
            <p:ph type="body" sz="quarter" idx="18"/>
          </p:nvPr>
        </p:nvSpPr>
        <p:spPr/>
        <p:txBody>
          <a:bodyPr/>
          <a:lstStyle/>
          <a:p>
            <a:r>
              <a:rPr lang="en-AU">
                <a:latin typeface="+mj-lt"/>
              </a:rPr>
              <a:t>Using nominalisation and abstract nouns</a:t>
            </a:r>
          </a:p>
        </p:txBody>
      </p:sp>
      <p:sp>
        <p:nvSpPr>
          <p:cNvPr id="5" name="Text Placeholder 4">
            <a:extLst>
              <a:ext uri="{FF2B5EF4-FFF2-40B4-BE49-F238E27FC236}">
                <a16:creationId xmlns:a16="http://schemas.microsoft.com/office/drawing/2014/main" id="{CECB4876-242C-5615-E0C1-4AA12ACE3E1E}"/>
              </a:ext>
            </a:extLst>
          </p:cNvPr>
          <p:cNvSpPr>
            <a:spLocks noGrp="1"/>
          </p:cNvSpPr>
          <p:nvPr>
            <p:ph type="body" sz="quarter" idx="17"/>
          </p:nvPr>
        </p:nvSpPr>
        <p:spPr/>
        <p:txBody>
          <a:bodyPr/>
          <a:lstStyle/>
          <a:p>
            <a:r>
              <a:rPr lang="en-AU" dirty="0">
                <a:latin typeface="+mn-lt"/>
              </a:rPr>
              <a:t>Throughout the eulogy,</a:t>
            </a:r>
            <a:r>
              <a:rPr lang="en-AU" dirty="0">
                <a:solidFill>
                  <a:schemeClr val="accent2"/>
                </a:solidFill>
                <a:latin typeface="+mn-lt"/>
              </a:rPr>
              <a:t> nominalisation </a:t>
            </a:r>
            <a:r>
              <a:rPr lang="en-AU" dirty="0">
                <a:latin typeface="+mn-lt"/>
              </a:rPr>
              <a:t>is used where </a:t>
            </a:r>
            <a:r>
              <a:rPr lang="en-AU" dirty="0">
                <a:solidFill>
                  <a:schemeClr val="accent2"/>
                </a:solidFill>
                <a:latin typeface="+mn-lt"/>
              </a:rPr>
              <a:t>abstract nouns </a:t>
            </a:r>
            <a:r>
              <a:rPr lang="en-AU" dirty="0">
                <a:latin typeface="+mn-lt"/>
              </a:rPr>
              <a:t>lift the formality of the speech and lend gravitas to Pearson’s arguments. In this example the </a:t>
            </a:r>
            <a:r>
              <a:rPr lang="en-AU" dirty="0">
                <a:solidFill>
                  <a:schemeClr val="tx2"/>
                </a:solidFill>
                <a:latin typeface="+mn-lt"/>
              </a:rPr>
              <a:t>rule of 3 </a:t>
            </a:r>
            <a:r>
              <a:rPr lang="en-AU" dirty="0">
                <a:latin typeface="+mn-lt"/>
              </a:rPr>
              <a:t>is used, a rhetorical device where three related items, words, or ideas are presented together for emphasis and memorability.</a:t>
            </a:r>
          </a:p>
          <a:p>
            <a:r>
              <a:rPr lang="en-AU" dirty="0">
                <a:latin typeface="+mn-lt"/>
              </a:rPr>
              <a:t>There is no need to regret three years was too short. Was any more time needed</a:t>
            </a:r>
            <a:r>
              <a:rPr lang="en-AU" dirty="0">
                <a:solidFill>
                  <a:schemeClr val="tx2"/>
                </a:solidFill>
                <a:latin typeface="+mn-lt"/>
              </a:rPr>
              <a:t>?</a:t>
            </a:r>
            <a:r>
              <a:rPr lang="en-AU" dirty="0">
                <a:latin typeface="+mn-lt"/>
              </a:rPr>
              <a:t> …..</a:t>
            </a:r>
          </a:p>
          <a:p>
            <a:r>
              <a:rPr lang="en-AU" dirty="0">
                <a:latin typeface="+mn-lt"/>
              </a:rPr>
              <a:t>Who would not say the </a:t>
            </a:r>
            <a:r>
              <a:rPr lang="en-AU" dirty="0">
                <a:solidFill>
                  <a:schemeClr val="accent2"/>
                </a:solidFill>
                <a:latin typeface="+mn-lt"/>
              </a:rPr>
              <a:t>vitality</a:t>
            </a:r>
            <a:r>
              <a:rPr lang="en-AU" dirty="0">
                <a:latin typeface="+mn-lt"/>
              </a:rPr>
              <a:t> of our </a:t>
            </a:r>
            <a:r>
              <a:rPr lang="en-AU" dirty="0">
                <a:solidFill>
                  <a:schemeClr val="accent2"/>
                </a:solidFill>
                <a:latin typeface="+mn-lt"/>
              </a:rPr>
              <a:t>democracy</a:t>
            </a:r>
            <a:r>
              <a:rPr lang="en-AU" dirty="0">
                <a:latin typeface="+mn-lt"/>
              </a:rPr>
              <a:t> is a proper mission of </a:t>
            </a:r>
            <a:r>
              <a:rPr lang="en-AU" dirty="0">
                <a:solidFill>
                  <a:schemeClr val="accent2"/>
                </a:solidFill>
                <a:latin typeface="+mn-lt"/>
              </a:rPr>
              <a:t>government</a:t>
            </a:r>
            <a:r>
              <a:rPr lang="en-AU" dirty="0">
                <a:latin typeface="+mn-lt"/>
              </a:rPr>
              <a:t> and should not be renewed and invigorated</a:t>
            </a:r>
            <a:r>
              <a:rPr lang="en-AU" dirty="0">
                <a:solidFill>
                  <a:schemeClr val="tx2"/>
                </a:solidFill>
                <a:latin typeface="+mn-lt"/>
              </a:rPr>
              <a:t>? </a:t>
            </a:r>
          </a:p>
          <a:p>
            <a:r>
              <a:rPr lang="en-AU" dirty="0">
                <a:latin typeface="+mn-lt"/>
              </a:rPr>
              <a:t>Who can say that liberating the </a:t>
            </a:r>
            <a:r>
              <a:rPr lang="en-AU" dirty="0">
                <a:solidFill>
                  <a:schemeClr val="accent2"/>
                </a:solidFill>
                <a:latin typeface="+mn-lt"/>
              </a:rPr>
              <a:t>talents</a:t>
            </a:r>
            <a:r>
              <a:rPr lang="en-AU" dirty="0">
                <a:latin typeface="+mn-lt"/>
              </a:rPr>
              <a:t> and uplifting the </a:t>
            </a:r>
            <a:r>
              <a:rPr lang="en-AU" dirty="0">
                <a:solidFill>
                  <a:schemeClr val="accent2"/>
                </a:solidFill>
                <a:latin typeface="+mn-lt"/>
              </a:rPr>
              <a:t>horizons</a:t>
            </a:r>
            <a:r>
              <a:rPr lang="en-AU" dirty="0">
                <a:latin typeface="+mn-lt"/>
              </a:rPr>
              <a:t> of Australians is not a worthy </a:t>
            </a:r>
            <a:r>
              <a:rPr lang="en-AU" dirty="0">
                <a:solidFill>
                  <a:schemeClr val="accent2"/>
                </a:solidFill>
                <a:latin typeface="+mn-lt"/>
              </a:rPr>
              <a:t>charter </a:t>
            </a:r>
            <a:r>
              <a:rPr lang="en-AU" dirty="0">
                <a:latin typeface="+mn-lt"/>
              </a:rPr>
              <a:t>for national leadership</a:t>
            </a:r>
            <a:r>
              <a:rPr lang="en-AU" dirty="0">
                <a:solidFill>
                  <a:schemeClr val="tx2"/>
                </a:solidFill>
                <a:latin typeface="+mn-lt"/>
              </a:rPr>
              <a:t>?</a:t>
            </a:r>
            <a:endParaRPr lang="en-AU" dirty="0">
              <a:solidFill>
                <a:schemeClr val="accent2"/>
              </a:solidFill>
              <a:latin typeface="+mn-lt"/>
            </a:endParaRPr>
          </a:p>
        </p:txBody>
      </p:sp>
      <p:sp>
        <p:nvSpPr>
          <p:cNvPr id="2" name="Slide Number Placeholder 1">
            <a:extLst>
              <a:ext uri="{FF2B5EF4-FFF2-40B4-BE49-F238E27FC236}">
                <a16:creationId xmlns:a16="http://schemas.microsoft.com/office/drawing/2014/main" id="{348F0727-3BDE-B59A-D737-EDDE65A04887}"/>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38</a:t>
            </a:fld>
            <a:endParaRPr lang="en-AU"/>
          </a:p>
        </p:txBody>
      </p:sp>
    </p:spTree>
    <p:extLst>
      <p:ext uri="{BB962C8B-B14F-4D97-AF65-F5344CB8AC3E}">
        <p14:creationId xmlns:p14="http://schemas.microsoft.com/office/powerpoint/2010/main" val="3241978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B1E01A5-1DFA-11CF-D08F-E9730D9B0853}"/>
              </a:ext>
            </a:extLst>
          </p:cNvPr>
          <p:cNvSpPr>
            <a:spLocks noGrp="1"/>
          </p:cNvSpPr>
          <p:nvPr>
            <p:ph type="title"/>
          </p:nvPr>
        </p:nvSpPr>
        <p:spPr/>
        <p:txBody>
          <a:bodyPr/>
          <a:lstStyle/>
          <a:p>
            <a:r>
              <a:rPr lang="en-AU">
                <a:latin typeface="+mj-lt"/>
              </a:rPr>
              <a:t>Parallelism</a:t>
            </a:r>
          </a:p>
        </p:txBody>
      </p:sp>
      <p:sp>
        <p:nvSpPr>
          <p:cNvPr id="4" name="Text Placeholder 3">
            <a:extLst>
              <a:ext uri="{FF2B5EF4-FFF2-40B4-BE49-F238E27FC236}">
                <a16:creationId xmlns:a16="http://schemas.microsoft.com/office/drawing/2014/main" id="{F9A06F8D-09EB-CA22-7960-27E33B751FC2}"/>
              </a:ext>
            </a:extLst>
          </p:cNvPr>
          <p:cNvSpPr>
            <a:spLocks noGrp="1"/>
          </p:cNvSpPr>
          <p:nvPr>
            <p:ph type="body" sz="quarter" idx="18"/>
          </p:nvPr>
        </p:nvSpPr>
        <p:spPr/>
        <p:txBody>
          <a:bodyPr/>
          <a:lstStyle/>
          <a:p>
            <a:r>
              <a:rPr lang="en-AU">
                <a:latin typeface="+mj-lt"/>
              </a:rPr>
              <a:t>Cultural values that align</a:t>
            </a:r>
          </a:p>
        </p:txBody>
      </p:sp>
      <p:sp>
        <p:nvSpPr>
          <p:cNvPr id="5" name="Text Placeholder 4">
            <a:extLst>
              <a:ext uri="{FF2B5EF4-FFF2-40B4-BE49-F238E27FC236}">
                <a16:creationId xmlns:a16="http://schemas.microsoft.com/office/drawing/2014/main" id="{6B0DD39E-ED39-ED58-E301-612E6CDD7462}"/>
              </a:ext>
            </a:extLst>
          </p:cNvPr>
          <p:cNvSpPr>
            <a:spLocks noGrp="1"/>
          </p:cNvSpPr>
          <p:nvPr>
            <p:ph type="body" sz="quarter" idx="17"/>
          </p:nvPr>
        </p:nvSpPr>
        <p:spPr/>
        <p:txBody>
          <a:bodyPr/>
          <a:lstStyle/>
          <a:p>
            <a:r>
              <a:rPr lang="en-AU" sz="1800">
                <a:latin typeface="+mn-lt"/>
              </a:rPr>
              <a:t>The sentences that end the eulogy use a similar grammatical structure to create </a:t>
            </a:r>
            <a:r>
              <a:rPr lang="en-AU" sz="1800">
                <a:solidFill>
                  <a:schemeClr val="accent2"/>
                </a:solidFill>
                <a:latin typeface="+mn-lt"/>
              </a:rPr>
              <a:t>parallelism,</a:t>
            </a:r>
            <a:r>
              <a:rPr lang="en-AU" sz="1800">
                <a:latin typeface="+mn-lt"/>
              </a:rPr>
              <a:t> connecting Whitlam’s values with the values of Aboriginal and/or Torres Strait Islander peoples. </a:t>
            </a:r>
          </a:p>
          <a:p>
            <a:r>
              <a:rPr lang="en-AU" sz="1800">
                <a:latin typeface="+mn-lt"/>
              </a:rPr>
              <a:t>The term ‘elder’ is a term of great affection and respect. It recognises the wisdom of older people who hold the knowledge of Aboriginal communities and are tasked with passing this down the generations. These </a:t>
            </a:r>
            <a:r>
              <a:rPr lang="en-AU" sz="1800">
                <a:solidFill>
                  <a:schemeClr val="accent2"/>
                </a:solidFill>
                <a:latin typeface="+mn-lt"/>
              </a:rPr>
              <a:t>emotive </a:t>
            </a:r>
            <a:r>
              <a:rPr lang="en-AU" sz="1800">
                <a:latin typeface="+mn-lt"/>
              </a:rPr>
              <a:t>sentences explicitly connect the values of Whitlam, his love and dedication to his country and to the Australian people, with the cultural values of the ‘original Australians’.</a:t>
            </a:r>
          </a:p>
          <a:p>
            <a:r>
              <a:rPr lang="en-AU" sz="1800">
                <a:latin typeface="+mn-lt"/>
              </a:rPr>
              <a:t>We salute </a:t>
            </a:r>
            <a:r>
              <a:rPr lang="en-AU" sz="1800">
                <a:solidFill>
                  <a:schemeClr val="tx2"/>
                </a:solidFill>
                <a:latin typeface="+mn-lt"/>
              </a:rPr>
              <a:t>this old man </a:t>
            </a:r>
            <a:r>
              <a:rPr lang="en-AU" sz="1800">
                <a:latin typeface="+mn-lt"/>
              </a:rPr>
              <a:t>for his great </a:t>
            </a:r>
            <a:r>
              <a:rPr lang="en-AU" sz="1800">
                <a:solidFill>
                  <a:schemeClr val="accent2"/>
                </a:solidFill>
                <a:latin typeface="+mn-lt"/>
              </a:rPr>
              <a:t>love and dedication </a:t>
            </a:r>
            <a:r>
              <a:rPr lang="en-AU" sz="1800">
                <a:latin typeface="+mn-lt"/>
              </a:rPr>
              <a:t>to </a:t>
            </a:r>
            <a:r>
              <a:rPr lang="en-AU" sz="1800">
                <a:solidFill>
                  <a:schemeClr val="tx2"/>
                </a:solidFill>
                <a:latin typeface="+mn-lt"/>
              </a:rPr>
              <a:t>his country and to the Australian people. </a:t>
            </a:r>
          </a:p>
          <a:p>
            <a:r>
              <a:rPr lang="en-AU" sz="1800">
                <a:latin typeface="+mn-lt"/>
              </a:rPr>
              <a:t>When he breathed, he truly was Australia's </a:t>
            </a:r>
            <a:r>
              <a:rPr lang="en-AU" sz="1800">
                <a:solidFill>
                  <a:schemeClr val="accent2"/>
                </a:solidFill>
                <a:latin typeface="+mn-lt"/>
              </a:rPr>
              <a:t>greatest white elder and friend without peer </a:t>
            </a:r>
            <a:r>
              <a:rPr lang="en-AU" sz="1800">
                <a:latin typeface="+mn-lt"/>
              </a:rPr>
              <a:t>of the </a:t>
            </a:r>
            <a:r>
              <a:rPr lang="en-AU" sz="1800">
                <a:solidFill>
                  <a:schemeClr val="tx2"/>
                </a:solidFill>
                <a:latin typeface="+mn-lt"/>
              </a:rPr>
              <a:t>original Australians.</a:t>
            </a:r>
          </a:p>
          <a:p>
            <a:endParaRPr lang="en-AU">
              <a:latin typeface="+mn-lt"/>
            </a:endParaRPr>
          </a:p>
        </p:txBody>
      </p:sp>
      <p:sp>
        <p:nvSpPr>
          <p:cNvPr id="2" name="Slide Number Placeholder 1">
            <a:extLst>
              <a:ext uri="{FF2B5EF4-FFF2-40B4-BE49-F238E27FC236}">
                <a16:creationId xmlns:a16="http://schemas.microsoft.com/office/drawing/2014/main" id="{57BF7E4A-B49D-03A6-140A-555D151F8618}"/>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39</a:t>
            </a:fld>
            <a:endParaRPr lang="en-AU"/>
          </a:p>
        </p:txBody>
      </p:sp>
    </p:spTree>
    <p:extLst>
      <p:ext uri="{BB962C8B-B14F-4D97-AF65-F5344CB8AC3E}">
        <p14:creationId xmlns:p14="http://schemas.microsoft.com/office/powerpoint/2010/main" val="3179559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3">
            <a:extLst>
              <a:ext uri="{FF2B5EF4-FFF2-40B4-BE49-F238E27FC236}">
                <a16:creationId xmlns:a16="http://schemas.microsoft.com/office/drawing/2014/main" id="{B3426708-5772-55D2-B434-9B419E97D657}"/>
              </a:ext>
            </a:extLst>
          </p:cNvPr>
          <p:cNvSpPr>
            <a:spLocks noGrp="1"/>
          </p:cNvSpPr>
          <p:nvPr>
            <p:ph type="title"/>
          </p:nvPr>
        </p:nvSpPr>
        <p:spPr>
          <a:xfrm>
            <a:off x="359998" y="360000"/>
            <a:ext cx="10260002" cy="522000"/>
          </a:xfrm>
        </p:spPr>
        <p:txBody>
          <a:bodyPr/>
          <a:lstStyle/>
          <a:p>
            <a:r>
              <a:rPr lang="en-AU" dirty="0">
                <a:latin typeface="+mj-lt"/>
              </a:rPr>
              <a:t>Licence agreement details</a:t>
            </a:r>
          </a:p>
        </p:txBody>
      </p:sp>
      <p:sp>
        <p:nvSpPr>
          <p:cNvPr id="11" name="Text Placeholder 4">
            <a:extLst>
              <a:ext uri="{FF2B5EF4-FFF2-40B4-BE49-F238E27FC236}">
                <a16:creationId xmlns:a16="http://schemas.microsoft.com/office/drawing/2014/main" id="{8FEA2392-FA45-A56E-2CB9-A3613E022969}"/>
              </a:ext>
            </a:extLst>
          </p:cNvPr>
          <p:cNvSpPr>
            <a:spLocks noGrp="1"/>
          </p:cNvSpPr>
          <p:nvPr>
            <p:ph type="body" sz="quarter" idx="18"/>
          </p:nvPr>
        </p:nvSpPr>
        <p:spPr>
          <a:xfrm>
            <a:off x="360000" y="1016704"/>
            <a:ext cx="10080000" cy="310015"/>
          </a:xfrm>
        </p:spPr>
        <p:txBody>
          <a:bodyPr/>
          <a:lstStyle/>
          <a:p>
            <a:r>
              <a:rPr lang="en-AU">
                <a:latin typeface="+mj-lt"/>
              </a:rPr>
              <a:t>‘Eulogy for Gough Whitlam’ by Noel Pearson</a:t>
            </a:r>
          </a:p>
        </p:txBody>
      </p:sp>
      <p:sp>
        <p:nvSpPr>
          <p:cNvPr id="9" name="Picture Placeholder 1">
            <a:extLst>
              <a:ext uri="{FF2B5EF4-FFF2-40B4-BE49-F238E27FC236}">
                <a16:creationId xmlns:a16="http://schemas.microsoft.com/office/drawing/2014/main" id="{3AB8ACB2-F86B-0FEC-7122-6569B2A34DF2}"/>
              </a:ext>
            </a:extLst>
          </p:cNvPr>
          <p:cNvSpPr>
            <a:spLocks noGrp="1"/>
          </p:cNvSpPr>
          <p:nvPr>
            <p:ph type="pic" sz="quarter" idx="13"/>
          </p:nvPr>
        </p:nvSpPr>
        <p:spPr>
          <a:xfrm>
            <a:off x="359998" y="1909282"/>
            <a:ext cx="11483999" cy="4210718"/>
          </a:xfrm>
        </p:spPr>
        <p:txBody>
          <a:bodyPr/>
          <a:lstStyle/>
          <a:p>
            <a:r>
              <a:rPr lang="en-AU" dirty="0">
                <a:latin typeface="+mn-lt"/>
                <a:cs typeface="Arial"/>
              </a:rPr>
              <a:t>Pearson N (5 November 2014) </a:t>
            </a:r>
            <a:r>
              <a:rPr lang="en-AU" u="sng" dirty="0">
                <a:latin typeface="+mn-lt"/>
                <a:cs typeface="Arial"/>
                <a:hlinkClick r:id="rId3"/>
              </a:rPr>
              <a:t>‘Noel Pearson's Eulogy for Gough Whitlam in full’</a:t>
            </a:r>
            <a:r>
              <a:rPr lang="en-AU" dirty="0">
                <a:latin typeface="+mn-lt"/>
                <a:cs typeface="Arial"/>
              </a:rPr>
              <a:t>, </a:t>
            </a:r>
            <a:r>
              <a:rPr lang="en-AU" i="1" dirty="0">
                <a:latin typeface="+mn-lt"/>
                <a:cs typeface="Arial"/>
              </a:rPr>
              <a:t>The Sydney Morning Herald, </a:t>
            </a:r>
            <a:r>
              <a:rPr lang="en-AU" dirty="0">
                <a:latin typeface="+mn-lt"/>
                <a:cs typeface="Arial"/>
              </a:rPr>
              <a:t>accessed 14 November 2025. </a:t>
            </a:r>
          </a:p>
          <a:p>
            <a:r>
              <a:rPr lang="en-AU" dirty="0">
                <a:latin typeface="+mn-lt"/>
                <a:ea typeface="Calibri"/>
                <a:cs typeface="Arial"/>
              </a:rPr>
              <a:t>Reproduced and made available for copying and communication by NSW Department of Education for its educational purposes with the permission of Noel Pearson. The text contained in this resource is licensed in perpetuity.</a:t>
            </a:r>
            <a:endParaRPr lang="en-AU" dirty="0">
              <a:latin typeface="+mn-lt"/>
            </a:endParaRPr>
          </a:p>
        </p:txBody>
      </p:sp>
      <p:sp>
        <p:nvSpPr>
          <p:cNvPr id="3" name="Slide Number Placeholder 2">
            <a:extLst>
              <a:ext uri="{FF2B5EF4-FFF2-40B4-BE49-F238E27FC236}">
                <a16:creationId xmlns:a16="http://schemas.microsoft.com/office/drawing/2014/main" id="{7DA59046-ACFA-0C8B-E9D2-CC536EADDD45}"/>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4</a:t>
            </a:fld>
            <a:endParaRPr lang="en-AU"/>
          </a:p>
        </p:txBody>
      </p:sp>
    </p:spTree>
    <p:extLst>
      <p:ext uri="{BB962C8B-B14F-4D97-AF65-F5344CB8AC3E}">
        <p14:creationId xmlns:p14="http://schemas.microsoft.com/office/powerpoint/2010/main" val="308813295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9800255-62C7-52FC-7626-3B3FEBADF4CA}"/>
              </a:ext>
            </a:extLst>
          </p:cNvPr>
          <p:cNvSpPr>
            <a:spLocks noGrp="1"/>
          </p:cNvSpPr>
          <p:nvPr>
            <p:ph type="ctrTitle"/>
          </p:nvPr>
        </p:nvSpPr>
        <p:spPr/>
        <p:txBody>
          <a:bodyPr/>
          <a:lstStyle/>
          <a:p>
            <a:r>
              <a:rPr lang="en-AU">
                <a:latin typeface="+mj-lt"/>
              </a:rPr>
              <a:t>Checking for understanding</a:t>
            </a:r>
          </a:p>
        </p:txBody>
      </p:sp>
    </p:spTree>
    <p:extLst>
      <p:ext uri="{BB962C8B-B14F-4D97-AF65-F5344CB8AC3E}">
        <p14:creationId xmlns:p14="http://schemas.microsoft.com/office/powerpoint/2010/main" val="1739684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45E1C52-7B79-C667-C4EF-3AB815B25877}"/>
              </a:ext>
            </a:extLst>
          </p:cNvPr>
          <p:cNvSpPr>
            <a:spLocks noGrp="1"/>
          </p:cNvSpPr>
          <p:nvPr>
            <p:ph type="title"/>
          </p:nvPr>
        </p:nvSpPr>
        <p:spPr/>
        <p:txBody>
          <a:bodyPr/>
          <a:lstStyle/>
          <a:p>
            <a:r>
              <a:rPr lang="en-AU">
                <a:latin typeface="+mj-lt"/>
              </a:rPr>
              <a:t>Journal writing task</a:t>
            </a:r>
          </a:p>
        </p:txBody>
      </p:sp>
      <p:sp>
        <p:nvSpPr>
          <p:cNvPr id="4" name="Text Placeholder 3">
            <a:extLst>
              <a:ext uri="{FF2B5EF4-FFF2-40B4-BE49-F238E27FC236}">
                <a16:creationId xmlns:a16="http://schemas.microsoft.com/office/drawing/2014/main" id="{D16DD67E-AF39-E3C7-35E0-EDAD528F392E}"/>
              </a:ext>
            </a:extLst>
          </p:cNvPr>
          <p:cNvSpPr>
            <a:spLocks noGrp="1"/>
          </p:cNvSpPr>
          <p:nvPr>
            <p:ph type="body" sz="quarter" idx="18"/>
          </p:nvPr>
        </p:nvSpPr>
        <p:spPr/>
        <p:txBody>
          <a:bodyPr/>
          <a:lstStyle/>
          <a:p>
            <a:r>
              <a:rPr lang="en-AU">
                <a:latin typeface="+mj-lt"/>
              </a:rPr>
              <a:t>Reflecting on the language forms and features of the text</a:t>
            </a:r>
          </a:p>
        </p:txBody>
      </p:sp>
      <p:sp>
        <p:nvSpPr>
          <p:cNvPr id="5" name="Text Placeholder 4">
            <a:extLst>
              <a:ext uri="{FF2B5EF4-FFF2-40B4-BE49-F238E27FC236}">
                <a16:creationId xmlns:a16="http://schemas.microsoft.com/office/drawing/2014/main" id="{EDD43B8E-F3C3-DAA5-17EC-37F222616C2E}"/>
              </a:ext>
            </a:extLst>
          </p:cNvPr>
          <p:cNvSpPr>
            <a:spLocks noGrp="1"/>
          </p:cNvSpPr>
          <p:nvPr>
            <p:ph type="body" sz="quarter" idx="17"/>
          </p:nvPr>
        </p:nvSpPr>
        <p:spPr/>
        <p:txBody>
          <a:bodyPr/>
          <a:lstStyle/>
          <a:p>
            <a:pPr marL="457200" indent="-457200">
              <a:buFont typeface="+mj-lt"/>
              <a:buAutoNum type="arabicPeriod"/>
            </a:pPr>
            <a:r>
              <a:rPr lang="en-AU" dirty="0">
                <a:latin typeface="+mn-lt"/>
              </a:rPr>
              <a:t>Complete a short journal writing task to answer the question:</a:t>
            </a:r>
          </a:p>
          <a:p>
            <a:r>
              <a:rPr lang="en-AU" dirty="0">
                <a:latin typeface="+mn-lt"/>
              </a:rPr>
              <a:t>‘How does Pearson’s ‘Eulogy for Gough Whitlam’ use both persuasive and discursive features to position you to reflect on the experiences of Aboriginal and/or Torres Strait Islander People?’</a:t>
            </a:r>
          </a:p>
        </p:txBody>
      </p:sp>
      <p:sp>
        <p:nvSpPr>
          <p:cNvPr id="2" name="Slide Number Placeholder 1">
            <a:extLst>
              <a:ext uri="{FF2B5EF4-FFF2-40B4-BE49-F238E27FC236}">
                <a16:creationId xmlns:a16="http://schemas.microsoft.com/office/drawing/2014/main" id="{EE40A161-3AD6-77B5-6F08-A55F40A736A1}"/>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41</a:t>
            </a:fld>
            <a:endParaRPr lang="en-AU"/>
          </a:p>
        </p:txBody>
      </p:sp>
    </p:spTree>
    <p:extLst>
      <p:ext uri="{BB962C8B-B14F-4D97-AF65-F5344CB8AC3E}">
        <p14:creationId xmlns:p14="http://schemas.microsoft.com/office/powerpoint/2010/main" val="183443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A8966FD-9600-3EC7-EF10-06492353388E}"/>
              </a:ext>
            </a:extLst>
          </p:cNvPr>
          <p:cNvSpPr>
            <a:spLocks noGrp="1"/>
          </p:cNvSpPr>
          <p:nvPr>
            <p:ph type="title"/>
          </p:nvPr>
        </p:nvSpPr>
        <p:spPr/>
        <p:txBody>
          <a:bodyPr/>
          <a:lstStyle/>
          <a:p>
            <a:r>
              <a:rPr lang="en-AU"/>
              <a:t>References (1)</a:t>
            </a:r>
          </a:p>
        </p:txBody>
      </p:sp>
      <p:sp>
        <p:nvSpPr>
          <p:cNvPr id="4" name="Content Placeholder 3">
            <a:extLst>
              <a:ext uri="{FF2B5EF4-FFF2-40B4-BE49-F238E27FC236}">
                <a16:creationId xmlns:a16="http://schemas.microsoft.com/office/drawing/2014/main" id="{B7C07B50-96D9-2E35-E2CE-3139F6377F08}"/>
              </a:ext>
            </a:extLst>
          </p:cNvPr>
          <p:cNvSpPr>
            <a:spLocks noGrp="1"/>
          </p:cNvSpPr>
          <p:nvPr>
            <p:ph idx="1"/>
          </p:nvPr>
        </p:nvSpPr>
        <p:spPr/>
        <p:txBody>
          <a:bodyPr/>
          <a:lstStyle/>
          <a:p>
            <a:pPr lvl="1"/>
            <a:r>
              <a:rPr lang="en-AU" dirty="0">
                <a:hlinkClick r:id="rId3"/>
              </a:rPr>
              <a:t>English Advanced 11–12 </a:t>
            </a:r>
            <a:r>
              <a:rPr lang="en-AU" dirty="0"/>
              <a:t>© Syllabus NSW Education Standards Authority (NESA) for and on behalf of the Crown in right of the State of New South Wales, [Year of publication].</a:t>
            </a:r>
          </a:p>
          <a:p>
            <a:pPr marL="0" marR="0" lvl="0" indent="0" algn="l" defTabSz="914377" rtl="0" eaLnBrk="1" fontAlgn="auto" latinLnBrk="0" hangingPunct="1">
              <a:lnSpc>
                <a:spcPct val="100000"/>
              </a:lnSpc>
              <a:spcBef>
                <a:spcPts val="0"/>
              </a:spcBef>
              <a:spcAft>
                <a:spcPts val="1200"/>
              </a:spcAft>
              <a:buClrTx/>
              <a:buSzTx/>
              <a:buFont typeface="Arial" panose="020B0604020202020204" pitchFamily="34" charset="0"/>
              <a:buNone/>
              <a:tabLst/>
              <a:defRPr/>
            </a:pPr>
            <a:r>
              <a:rPr kumimoji="0" lang="en-AU" sz="1100" b="0" i="0" u="none" strike="noStrike" kern="1200" cap="none" spc="0" normalizeH="0" baseline="0" noProof="0" dirty="0">
                <a:ln>
                  <a:noFill/>
                </a:ln>
                <a:solidFill>
                  <a:srgbClr val="22272B"/>
                </a:solidFill>
                <a:effectLst/>
                <a:uLnTx/>
                <a:uFillTx/>
                <a:latin typeface="Arial"/>
                <a:ea typeface="+mn-ea"/>
                <a:cs typeface="Arial"/>
                <a:hlinkClick r:id="rId4"/>
              </a:rPr>
              <a:t>AECG</a:t>
            </a:r>
            <a:r>
              <a:rPr kumimoji="0" lang="en-AU" sz="1100" b="0" i="0" u="none" strike="noStrike" kern="1200" cap="none" spc="0" normalizeH="0" baseline="0" noProof="0" dirty="0">
                <a:ln>
                  <a:noFill/>
                </a:ln>
                <a:solidFill>
                  <a:srgbClr val="22272B"/>
                </a:solidFill>
                <a:effectLst/>
                <a:uLnTx/>
                <a:uFillTx/>
                <a:latin typeface="Arial"/>
                <a:ea typeface="+mn-ea"/>
                <a:cs typeface="Arial"/>
              </a:rPr>
              <a:t> NSW Aboriginal Education Consultative Group Inc, website accessed 14 November 2025.</a:t>
            </a:r>
            <a:endParaRPr lang="en-AU" dirty="0"/>
          </a:p>
          <a:p>
            <a:pPr lvl="1"/>
            <a:r>
              <a:rPr lang="en-AU" dirty="0"/>
              <a:t>AERO (Australian Education Research Organisation) (2024b) </a:t>
            </a:r>
            <a:r>
              <a:rPr lang="en-AU" dirty="0">
                <a:hlinkClick r:id="rId5"/>
              </a:rPr>
              <a:t>Why explicit instruction works</a:t>
            </a:r>
            <a:r>
              <a:rPr lang="en-AU" dirty="0"/>
              <a:t>, AERO website, accessed </a:t>
            </a:r>
            <a:r>
              <a:rPr lang="en-AU" dirty="0">
                <a:solidFill>
                  <a:srgbClr val="22272B"/>
                </a:solidFill>
                <a:latin typeface="Arial"/>
                <a:cs typeface="Arial"/>
              </a:rPr>
              <a:t>14 November </a:t>
            </a:r>
            <a:r>
              <a:rPr lang="en-AU" dirty="0"/>
              <a:t>2025.</a:t>
            </a:r>
          </a:p>
          <a:p>
            <a:pPr lvl="1"/>
            <a:r>
              <a:rPr lang="en-AU" dirty="0"/>
              <a:t>Black P and Wiliam D (2018) ‘</a:t>
            </a:r>
            <a:r>
              <a:rPr lang="en-AU" dirty="0">
                <a:hlinkClick r:id="rId6"/>
              </a:rPr>
              <a:t>Classroom assessment and pedagogy</a:t>
            </a:r>
            <a:r>
              <a:rPr lang="en-AU" dirty="0"/>
              <a:t>’, Assessment in Education Principles Policy and Practice, 25(1):1–25.</a:t>
            </a:r>
          </a:p>
          <a:p>
            <a:pPr lvl="1"/>
            <a:r>
              <a:rPr lang="en-AU" dirty="0"/>
              <a:t>CESE (Centre for Education Statistics and Evaluation) (2017) </a:t>
            </a:r>
            <a:r>
              <a:rPr lang="en-AU" dirty="0">
                <a:hlinkClick r:id="rId7"/>
              </a:rPr>
              <a:t>Cognitive load theory: Research that teachers really need to understand</a:t>
            </a:r>
            <a:r>
              <a:rPr lang="en-AU" dirty="0"/>
              <a:t>, NSW Department of Education, accessed 14 November 2025.</a:t>
            </a:r>
          </a:p>
          <a:p>
            <a:pPr lvl="1"/>
            <a:r>
              <a:rPr lang="en-AU" dirty="0"/>
              <a:t>Clarke S (2014) Outstanding formative assessment: culture and practice, Hodder Education, Great Britain.</a:t>
            </a:r>
          </a:p>
          <a:p>
            <a:pPr lvl="1"/>
            <a:r>
              <a:rPr lang="en-AU" dirty="0"/>
              <a:t>Clarke S, Timperley H, Hattie J (2003) Unlocking formative assessment: Practical strategies for enhancing students’ learning in the primary and intermediate classroom, </a:t>
            </a:r>
            <a:r>
              <a:rPr lang="sv-SE" dirty="0"/>
              <a:t>Hodder Moa Beckett, Auckland NZ, 2003.</a:t>
            </a:r>
          </a:p>
          <a:p>
            <a:pPr lvl="1"/>
            <a:endParaRPr lang="en-AU" sz="1100" dirty="0"/>
          </a:p>
          <a:p>
            <a:pPr>
              <a:lnSpc>
                <a:spcPct val="100000"/>
              </a:lnSpc>
            </a:pPr>
            <a:endParaRPr lang="en-AU" sz="1000" dirty="0"/>
          </a:p>
          <a:p>
            <a:pPr>
              <a:lnSpc>
                <a:spcPct val="100000"/>
              </a:lnSpc>
            </a:pPr>
            <a:endParaRPr lang="en-AU" sz="1000" dirty="0"/>
          </a:p>
        </p:txBody>
      </p:sp>
      <p:sp>
        <p:nvSpPr>
          <p:cNvPr id="6" name="TextBox 5">
            <a:extLst>
              <a:ext uri="{FF2B5EF4-FFF2-40B4-BE49-F238E27FC236}">
                <a16:creationId xmlns:a16="http://schemas.microsoft.com/office/drawing/2014/main" id="{EABCE76F-41B1-7EE2-14F1-DC744150DE0C}"/>
              </a:ext>
            </a:extLst>
          </p:cNvPr>
          <p:cNvSpPr txBox="1"/>
          <p:nvPr/>
        </p:nvSpPr>
        <p:spPr>
          <a:xfrm>
            <a:off x="335826" y="1397263"/>
            <a:ext cx="11471999" cy="1484765"/>
          </a:xfrm>
          <a:prstGeom prst="rect">
            <a:avLst/>
          </a:prstGeom>
          <a:noFill/>
        </p:spPr>
        <p:txBody>
          <a:bodyPr wrap="square">
            <a:spAutoFit/>
          </a:bodyPr>
          <a:lstStyle/>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100" b="0" i="0" u="none" strike="noStrike" kern="1200" cap="none" spc="0" normalizeH="0" baseline="0" noProof="0" dirty="0">
                <a:ln>
                  <a:noFill/>
                </a:ln>
                <a:solidFill>
                  <a:srgbClr val="FFFFFF"/>
                </a:solidFill>
                <a:effectLst/>
                <a:uLnTx/>
                <a:uFillTx/>
                <a:latin typeface="Public Sans Light"/>
                <a:ea typeface="+mn-ea"/>
                <a:cs typeface="+mn-cs"/>
              </a:rPr>
              <a:t>This presentation contains NSW Curriculum and syllabus content. The NSW Curriculum is developed by the NSW Education Standards Authority. This content is prepared by NESA for and on behalf of the Crown in the right of the State of New South Wales. The material is protected by Crown copyright.</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100" b="0" i="0" u="none" strike="noStrike" kern="1200" cap="none" spc="0" normalizeH="0" baseline="0" noProof="0" dirty="0">
                <a:ln>
                  <a:noFill/>
                </a:ln>
                <a:solidFill>
                  <a:srgbClr val="FFFFFF"/>
                </a:solidFill>
                <a:effectLst/>
                <a:uLnTx/>
                <a:uFillTx/>
                <a:latin typeface="Public Sans Light"/>
                <a:ea typeface="+mn-ea"/>
                <a:cs typeface="+mn-cs"/>
              </a:rPr>
              <a:t>Please refer to the NESA Copyright Disclaimer for more information </a:t>
            </a:r>
            <a:r>
              <a:rPr kumimoji="0" lang="en-AU" sz="1100" b="0" i="0" u="none" strike="noStrike" kern="1200" cap="none" spc="0" normalizeH="0" baseline="0" noProof="0" dirty="0">
                <a:ln>
                  <a:noFill/>
                </a:ln>
                <a:solidFill>
                  <a:srgbClr val="CBEDFD"/>
                </a:solidFill>
                <a:effectLst/>
                <a:uLnTx/>
                <a:uFillTx/>
                <a:latin typeface="Public Sans Light"/>
                <a:ea typeface="+mn-ea"/>
                <a:cs typeface="+mn-cs"/>
                <a:hlinkClick r:id="rId8">
                  <a:extLst>
                    <a:ext uri="{A12FA001-AC4F-418D-AE19-62706E023703}">
                      <ahyp:hlinkClr xmlns:ahyp="http://schemas.microsoft.com/office/drawing/2018/hyperlinkcolor" val="tx"/>
                    </a:ext>
                  </a:extLst>
                </a:hlinkClick>
              </a:rPr>
              <a:t>https://educationstandards.nsw.edu.au/wps/portal/nesa/mini-footer/copyright</a:t>
            </a:r>
            <a:r>
              <a:rPr kumimoji="0" lang="en-AU" sz="1100" b="0" i="0" u="none" strike="noStrike" kern="1200" cap="none" spc="0" normalizeH="0" baseline="0" noProof="0" dirty="0">
                <a:ln>
                  <a:noFill/>
                </a:ln>
                <a:solidFill>
                  <a:srgbClr val="FFFFFF"/>
                </a:solidFill>
                <a:effectLst/>
                <a:uLnTx/>
                <a:uFillTx/>
                <a:latin typeface="Public Sans Light"/>
                <a:ea typeface="+mn-ea"/>
                <a:cs typeface="+mn-cs"/>
              </a:rPr>
              <a:t>. </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100" b="0" i="0" u="none" strike="noStrike" kern="1200" cap="none" spc="0" normalizeH="0" baseline="0" noProof="0" dirty="0">
                <a:ln>
                  <a:noFill/>
                </a:ln>
                <a:solidFill>
                  <a:srgbClr val="FFFFFF"/>
                </a:solidFill>
                <a:effectLst/>
                <a:uLnTx/>
                <a:uFillTx/>
                <a:latin typeface="Public Sans Light"/>
                <a:ea typeface="+mn-ea"/>
                <a:cs typeface="+mn-cs"/>
              </a:rPr>
              <a:t>NESA holds the only official and up-to-date versions of the NSW Curriculum and syllabus documents. Please visit the NSW Education Standards Authority (NESA) website </a:t>
            </a:r>
            <a:r>
              <a:rPr kumimoji="0" lang="en-AU" sz="1100" b="0" i="0" u="none" strike="noStrike" kern="1200" cap="none" spc="0" normalizeH="0" baseline="0" noProof="0" dirty="0">
                <a:ln>
                  <a:noFill/>
                </a:ln>
                <a:solidFill>
                  <a:srgbClr val="CBEDFD"/>
                </a:solidFill>
                <a:effectLst/>
                <a:uLnTx/>
                <a:uFillTx/>
                <a:latin typeface="Public Sans Light"/>
                <a:ea typeface="+mn-ea"/>
                <a:cs typeface="+mn-cs"/>
                <a:hlinkClick r:id="rId9">
                  <a:extLst>
                    <a:ext uri="{A12FA001-AC4F-418D-AE19-62706E023703}">
                      <ahyp:hlinkClr xmlns:ahyp="http://schemas.microsoft.com/office/drawing/2018/hyperlinkcolor" val="tx"/>
                    </a:ext>
                  </a:extLst>
                </a:hlinkClick>
              </a:rPr>
              <a:t>https://educationstandards.nsw.edu.au/wps/portal/nesa/home</a:t>
            </a:r>
            <a:r>
              <a:rPr kumimoji="0" lang="en-AU" sz="1100" b="0" i="0" u="none" strike="noStrike" kern="1200" cap="none" spc="0" normalizeH="0" baseline="0" noProof="0" dirty="0">
                <a:ln>
                  <a:noFill/>
                </a:ln>
                <a:solidFill>
                  <a:srgbClr val="CBEDFD"/>
                </a:solidFill>
                <a:effectLst/>
                <a:uLnTx/>
                <a:uFillTx/>
                <a:latin typeface="Public Sans Light"/>
                <a:ea typeface="+mn-ea"/>
                <a:cs typeface="+mn-cs"/>
              </a:rPr>
              <a:t> </a:t>
            </a:r>
            <a:r>
              <a:rPr kumimoji="0" lang="en-AU" sz="1100" b="0" i="0" u="none" strike="noStrike" kern="1200" cap="none" spc="0" normalizeH="0" baseline="0" noProof="0" dirty="0">
                <a:ln>
                  <a:noFill/>
                </a:ln>
                <a:solidFill>
                  <a:srgbClr val="FFFFFF"/>
                </a:solidFill>
                <a:effectLst/>
                <a:uLnTx/>
                <a:uFillTx/>
                <a:latin typeface="Public Sans Light"/>
                <a:ea typeface="+mn-ea"/>
                <a:cs typeface="+mn-cs"/>
              </a:rPr>
              <a:t>and the NSW Curriculum website </a:t>
            </a:r>
            <a:r>
              <a:rPr kumimoji="0" lang="en-AU" sz="1100" b="0" i="0" u="none" strike="noStrike" kern="1200" cap="none" spc="0" normalizeH="0" baseline="0" noProof="0" dirty="0">
                <a:ln>
                  <a:noFill/>
                </a:ln>
                <a:solidFill>
                  <a:srgbClr val="CBEDFD"/>
                </a:solidFill>
                <a:effectLst/>
                <a:uLnTx/>
                <a:uFillTx/>
                <a:latin typeface="Public Sans Light"/>
                <a:ea typeface="+mn-ea"/>
                <a:cs typeface="+mn-cs"/>
                <a:hlinkClick r:id="rId10">
                  <a:extLst>
                    <a:ext uri="{A12FA001-AC4F-418D-AE19-62706E023703}">
                      <ahyp:hlinkClr xmlns:ahyp="http://schemas.microsoft.com/office/drawing/2018/hyperlinkcolor" val="tx"/>
                    </a:ext>
                  </a:extLst>
                </a:hlinkClick>
              </a:rPr>
              <a:t>https://curriculum.nsw.edu.au</a:t>
            </a:r>
            <a:r>
              <a:rPr kumimoji="0" lang="en-AU" sz="1100" b="0" i="0" u="none" strike="noStrike" kern="1200" cap="none" spc="0" normalizeH="0" baseline="0" noProof="0" dirty="0">
                <a:ln>
                  <a:noFill/>
                </a:ln>
                <a:solidFill>
                  <a:srgbClr val="FFFFFF"/>
                </a:solidFill>
                <a:effectLst/>
                <a:uLnTx/>
                <a:uFillTx/>
                <a:latin typeface="Public Sans Light"/>
                <a:ea typeface="+mn-ea"/>
                <a:cs typeface="+mn-cs"/>
              </a:rPr>
              <a:t>.</a:t>
            </a:r>
          </a:p>
        </p:txBody>
      </p:sp>
      <p:sp>
        <p:nvSpPr>
          <p:cNvPr id="2" name="Slide Number Placeholder 1">
            <a:extLst>
              <a:ext uri="{FF2B5EF4-FFF2-40B4-BE49-F238E27FC236}">
                <a16:creationId xmlns:a16="http://schemas.microsoft.com/office/drawing/2014/main" id="{48223418-AC99-D403-B6BA-7F5E5111A87A}"/>
              </a:ext>
              <a:ext uri="{C183D7F6-B498-43B3-948B-1728B52AA6E4}">
                <adec:decorative xmlns:adec="http://schemas.microsoft.com/office/drawing/2017/decorative" val="1"/>
              </a:ext>
            </a:extLst>
          </p:cNvPr>
          <p:cNvSpPr>
            <a:spLocks noGrp="1"/>
          </p:cNvSpPr>
          <p:nvPr>
            <p:ph type="sldNum" sz="quarter" idx="10"/>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42</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3453503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CBA3019-D574-2B01-8F16-659064F5C4F8}"/>
              </a:ext>
            </a:extLst>
          </p:cNvPr>
          <p:cNvSpPr>
            <a:spLocks noGrp="1"/>
          </p:cNvSpPr>
          <p:nvPr>
            <p:ph type="title"/>
          </p:nvPr>
        </p:nvSpPr>
        <p:spPr/>
        <p:txBody>
          <a:bodyPr/>
          <a:lstStyle/>
          <a:p>
            <a:r>
              <a:rPr lang="en-US" dirty="0"/>
              <a:t>Reference (2)</a:t>
            </a:r>
          </a:p>
        </p:txBody>
      </p:sp>
      <p:sp>
        <p:nvSpPr>
          <p:cNvPr id="8" name="Content Placeholder 3">
            <a:extLst>
              <a:ext uri="{FF2B5EF4-FFF2-40B4-BE49-F238E27FC236}">
                <a16:creationId xmlns:a16="http://schemas.microsoft.com/office/drawing/2014/main" id="{A851E0EA-0CE1-F6F0-5FE1-3A15B8DF3F6B}"/>
              </a:ext>
            </a:extLst>
          </p:cNvPr>
          <p:cNvSpPr txBox="1">
            <a:spLocks/>
          </p:cNvSpPr>
          <p:nvPr/>
        </p:nvSpPr>
        <p:spPr>
          <a:xfrm>
            <a:off x="360000" y="1068571"/>
            <a:ext cx="11484000" cy="4960089"/>
          </a:xfrm>
          <a:prstGeom prst="rect">
            <a:avLst/>
          </a:prstGeom>
        </p:spPr>
        <p:txBody>
          <a:bodyPr vert="horz" lIns="0" tIns="0" rIns="0" bIns="0" rtlCol="0" anchor="t">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12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2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2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1" indent="0" algn="l" defTabSz="914377" rtl="0" eaLnBrk="1" fontAlgn="auto" latinLnBrk="0" hangingPunct="1">
              <a:spcBef>
                <a:spcPts val="0"/>
              </a:spcBef>
              <a:spcAft>
                <a:spcPts val="1200"/>
              </a:spcAft>
              <a:buClrTx/>
              <a:buSzTx/>
              <a:buFont typeface="Arial" panose="020B0604020202020204" pitchFamily="34" charset="0"/>
              <a:buNone/>
              <a:tabLst/>
              <a:defRPr/>
            </a:pPr>
            <a:r>
              <a:rPr kumimoji="0" lang="en-AU" sz="1200" b="0" i="0" u="none" strike="noStrike" kern="1200" cap="none" spc="0" normalizeH="0" baseline="0" noProof="0" dirty="0">
                <a:ln>
                  <a:noFill/>
                </a:ln>
                <a:solidFill>
                  <a:srgbClr val="22272B"/>
                </a:solidFill>
                <a:effectLst/>
                <a:uLnTx/>
                <a:uFillTx/>
                <a:latin typeface="+mn-lt"/>
                <a:ea typeface="+mn-ea"/>
                <a:cs typeface="Arial" panose="020B0604020202020204" pitchFamily="34" charset="0"/>
              </a:rPr>
              <a:t>Griffin P (2018) Assessment for teaching, Cambridge University Press. </a:t>
            </a:r>
          </a:p>
          <a:p>
            <a:pPr marL="0" marR="0" lvl="0" indent="0" algn="l" defTabSz="914377" rtl="0" eaLnBrk="1" fontAlgn="auto" latinLnBrk="0" hangingPunct="1">
              <a:spcBef>
                <a:spcPts val="0"/>
              </a:spcBef>
              <a:buClrTx/>
              <a:buSzTx/>
              <a:buFont typeface="Arial" panose="020B0604020202020204" pitchFamily="34" charset="0"/>
              <a:buNone/>
              <a:tabLst/>
              <a:defRPr/>
            </a:pPr>
            <a:r>
              <a:rPr kumimoji="0" lang="en-AU" sz="1200" b="0" i="0" u="none" strike="noStrike" kern="1200" cap="none" spc="0" normalizeH="0" baseline="0" noProof="0" dirty="0">
                <a:ln>
                  <a:noFill/>
                </a:ln>
                <a:solidFill>
                  <a:srgbClr val="22272B"/>
                </a:solidFill>
                <a:effectLst/>
                <a:uLnTx/>
                <a:uFillTx/>
                <a:latin typeface="+mn-lt"/>
                <a:ea typeface="+mn-ea"/>
                <a:cs typeface="Arial"/>
              </a:rPr>
              <a:t>NSW Education Standards Authority (NESA) (2023) </a:t>
            </a:r>
            <a:r>
              <a:rPr kumimoji="0" lang="en-AU" sz="1200" b="0" i="0" u="none" strike="noStrike" kern="1200" cap="none" spc="0" normalizeH="0" baseline="0" noProof="0" dirty="0">
                <a:ln>
                  <a:noFill/>
                </a:ln>
                <a:solidFill>
                  <a:srgbClr val="22272B"/>
                </a:solidFill>
                <a:effectLst/>
                <a:uLnTx/>
                <a:uFillTx/>
                <a:latin typeface="+mn-lt"/>
                <a:ea typeface="+mn-ea"/>
                <a:cs typeface="Arial"/>
                <a:hlinkClick r:id="rId2"/>
              </a:rPr>
              <a:t>Aboriginal and Torres Strait Islander principles and protocols</a:t>
            </a:r>
            <a:r>
              <a:rPr kumimoji="0" lang="en-AU" sz="1200" b="0" i="0" u="none" strike="noStrike" kern="1200" cap="none" spc="0" normalizeH="0" baseline="0" noProof="0" dirty="0">
                <a:ln>
                  <a:noFill/>
                </a:ln>
                <a:solidFill>
                  <a:srgbClr val="22272B"/>
                </a:solidFill>
                <a:effectLst/>
                <a:uLnTx/>
                <a:uFillTx/>
                <a:latin typeface="+mn-lt"/>
                <a:ea typeface="+mn-ea"/>
                <a:cs typeface="Arial"/>
              </a:rPr>
              <a:t>, NSW Curriculum website, accessed 14 November 2025.</a:t>
            </a:r>
          </a:p>
          <a:p>
            <a:pPr marL="0" marR="0" lvl="0" indent="0" algn="l" defTabSz="914377" rtl="0" eaLnBrk="1" fontAlgn="auto" latinLnBrk="0" hangingPunct="1">
              <a:spcBef>
                <a:spcPts val="0"/>
              </a:spcBef>
              <a:buClrTx/>
              <a:buSzTx/>
              <a:buFont typeface="Arial" panose="020B0604020202020204" pitchFamily="34" charset="0"/>
              <a:buNone/>
              <a:tabLst/>
              <a:defRPr/>
            </a:pPr>
            <a:r>
              <a:rPr kumimoji="0" lang="en-AU" sz="1200" b="0" i="0" u="none" strike="noStrike" kern="1200" cap="none" spc="0" normalizeH="0" baseline="0" noProof="0" dirty="0">
                <a:ln>
                  <a:noFill/>
                </a:ln>
                <a:solidFill>
                  <a:srgbClr val="22272B"/>
                </a:solidFill>
                <a:effectLst/>
                <a:uLnTx/>
                <a:uFillTx/>
                <a:latin typeface="+mn-lt"/>
                <a:ea typeface="Calibri"/>
                <a:cs typeface="Arial"/>
              </a:rPr>
              <a:t>Pearson, N (5 November 2014) </a:t>
            </a:r>
            <a:r>
              <a:rPr kumimoji="0" lang="en-AU" sz="1200" b="0" i="0" u="sng" strike="noStrike" kern="1200" cap="none" spc="0" normalizeH="0" baseline="0" noProof="0" dirty="0">
                <a:ln>
                  <a:noFill/>
                </a:ln>
                <a:solidFill>
                  <a:srgbClr val="001C4A"/>
                </a:solidFill>
                <a:effectLst/>
                <a:uLnTx/>
                <a:uFillTx/>
                <a:latin typeface="+mn-lt"/>
                <a:ea typeface="Calibri"/>
                <a:cs typeface="Arial"/>
                <a:hlinkClick r:id="rId3"/>
              </a:rPr>
              <a:t>‘Noel Pearson's eulogy for Gough Whitlam in full’</a:t>
            </a:r>
            <a:r>
              <a:rPr kumimoji="0" lang="en-AU" sz="1200" b="0" i="0" u="none" strike="noStrike" kern="1200" cap="none" spc="0" normalizeH="0" baseline="0" noProof="0" dirty="0">
                <a:ln>
                  <a:noFill/>
                </a:ln>
                <a:solidFill>
                  <a:srgbClr val="22272B"/>
                </a:solidFill>
                <a:effectLst/>
                <a:uLnTx/>
                <a:uFillTx/>
                <a:latin typeface="+mn-lt"/>
                <a:ea typeface="Calibri"/>
                <a:cs typeface="Arial"/>
              </a:rPr>
              <a:t>, </a:t>
            </a:r>
            <a:r>
              <a:rPr kumimoji="0" lang="en-AU" sz="1200" b="0" i="1" u="none" strike="noStrike" kern="1200" cap="none" spc="0" normalizeH="0" baseline="0" noProof="0" dirty="0">
                <a:ln>
                  <a:noFill/>
                </a:ln>
                <a:solidFill>
                  <a:srgbClr val="22272B"/>
                </a:solidFill>
                <a:effectLst/>
                <a:uLnTx/>
                <a:uFillTx/>
                <a:latin typeface="+mn-lt"/>
                <a:ea typeface="Calibri"/>
                <a:cs typeface="Arial"/>
              </a:rPr>
              <a:t>The Sydney Morning Herald, </a:t>
            </a:r>
            <a:r>
              <a:rPr kumimoji="0" lang="en-AU" sz="1200" b="0" i="0" u="none" strike="noStrike" kern="1200" cap="none" spc="0" normalizeH="0" baseline="0" noProof="0" dirty="0">
                <a:ln>
                  <a:noFill/>
                </a:ln>
                <a:solidFill>
                  <a:srgbClr val="22272B"/>
                </a:solidFill>
                <a:effectLst/>
                <a:uLnTx/>
                <a:uFillTx/>
                <a:latin typeface="+mn-lt"/>
                <a:ea typeface="Calibri"/>
                <a:cs typeface="Arial"/>
              </a:rPr>
              <a:t>accessed </a:t>
            </a:r>
            <a:r>
              <a:rPr kumimoji="0" lang="en-AU" sz="1200" b="0" i="0" u="none" strike="noStrike" kern="1200" cap="none" spc="0" normalizeH="0" baseline="0" noProof="0" dirty="0">
                <a:ln>
                  <a:noFill/>
                </a:ln>
                <a:solidFill>
                  <a:srgbClr val="22272B"/>
                </a:solidFill>
                <a:effectLst/>
                <a:uLnTx/>
                <a:uFillTx/>
                <a:latin typeface="+mn-lt"/>
                <a:ea typeface="+mn-ea"/>
                <a:cs typeface="Arial"/>
              </a:rPr>
              <a:t>14 November 2025</a:t>
            </a:r>
            <a:r>
              <a:rPr kumimoji="0" lang="en-AU" sz="1200" b="0" i="0" u="none" strike="noStrike" kern="1200" cap="none" spc="0" normalizeH="0" baseline="0" noProof="0" dirty="0">
                <a:ln>
                  <a:noFill/>
                </a:ln>
                <a:solidFill>
                  <a:srgbClr val="22272B"/>
                </a:solidFill>
                <a:effectLst/>
                <a:uLnTx/>
                <a:uFillTx/>
                <a:latin typeface="+mn-lt"/>
                <a:ea typeface="Calibri"/>
                <a:cs typeface="Arial"/>
              </a:rPr>
              <a:t>. Reproduced and made available for copying and communication by NSW Department of Education for its educational purposes with the permission of Noel Pearson. The text contained in this resource is licensed in perpetuity.</a:t>
            </a:r>
          </a:p>
          <a:p>
            <a:pPr marL="0" marR="0" lvl="0" indent="0" algn="l" defTabSz="914377" rtl="0" eaLnBrk="1" fontAlgn="auto" latinLnBrk="0" hangingPunct="1">
              <a:spcBef>
                <a:spcPts val="0"/>
              </a:spcBef>
              <a:buClrTx/>
              <a:buSzTx/>
              <a:buFont typeface="Arial" panose="020B0604020202020204" pitchFamily="34" charset="0"/>
              <a:buNone/>
              <a:tabLst/>
              <a:defRPr/>
            </a:pPr>
            <a:r>
              <a:rPr kumimoji="0" lang="en-AU" sz="1200" b="0" i="0" u="none" strike="noStrike" kern="1200" cap="none" spc="0" normalizeH="0" baseline="0" noProof="0" dirty="0" err="1">
                <a:ln>
                  <a:noFill/>
                </a:ln>
                <a:solidFill>
                  <a:srgbClr val="22272B"/>
                </a:solidFill>
                <a:effectLst/>
                <a:uLnTx/>
                <a:uFillTx/>
                <a:latin typeface="+mn-lt"/>
                <a:ea typeface="+mn-ea"/>
                <a:cs typeface="Arial" panose="020B0604020202020204" pitchFamily="34" charset="0"/>
              </a:rPr>
              <a:t>Solodilova</a:t>
            </a:r>
            <a:r>
              <a:rPr kumimoji="0" lang="en-AU" sz="1200" b="0" i="0" u="none" strike="noStrike" kern="1200" cap="none" spc="0" normalizeH="0" baseline="0" noProof="0" dirty="0">
                <a:ln>
                  <a:noFill/>
                </a:ln>
                <a:solidFill>
                  <a:srgbClr val="22272B"/>
                </a:solidFill>
                <a:effectLst/>
                <a:uLnTx/>
                <a:uFillTx/>
                <a:latin typeface="+mn-lt"/>
                <a:ea typeface="+mn-ea"/>
                <a:cs typeface="Arial" panose="020B0604020202020204" pitchFamily="34" charset="0"/>
              </a:rPr>
              <a:t> O (2022) </a:t>
            </a:r>
            <a:r>
              <a:rPr kumimoji="0" lang="en-AU" sz="1200" b="0" i="0" u="none" strike="noStrike" kern="1200" cap="none" spc="0" normalizeH="0" baseline="0" noProof="0" dirty="0">
                <a:ln>
                  <a:noFill/>
                </a:ln>
                <a:solidFill>
                  <a:srgbClr val="22272B"/>
                </a:solidFill>
                <a:effectLst/>
                <a:uLnTx/>
                <a:uFillTx/>
                <a:latin typeface="+mn-lt"/>
                <a:ea typeface="+mn-ea"/>
                <a:cs typeface="Arial" panose="020B0604020202020204" pitchFamily="34" charset="0"/>
                <a:hlinkClick r:id="rId4"/>
              </a:rPr>
              <a:t>Bunch of white roses sitting on top of a wooden floor</a:t>
            </a:r>
            <a:r>
              <a:rPr kumimoji="0" lang="en-AU" sz="1200" b="0" i="0" u="none" strike="noStrike" kern="1200" cap="none" spc="0" normalizeH="0" baseline="0" noProof="0" dirty="0">
                <a:ln>
                  <a:noFill/>
                </a:ln>
                <a:solidFill>
                  <a:srgbClr val="22272B"/>
                </a:solidFill>
                <a:effectLst/>
                <a:uLnTx/>
                <a:uFillTx/>
                <a:latin typeface="+mn-lt"/>
                <a:ea typeface="+mn-ea"/>
                <a:cs typeface="Arial" panose="020B0604020202020204" pitchFamily="34" charset="0"/>
              </a:rPr>
              <a:t> [image], </a:t>
            </a:r>
            <a:r>
              <a:rPr kumimoji="0" lang="en-AU" sz="1200" b="0" i="0" u="none" strike="noStrike" kern="1200" cap="none" spc="0" normalizeH="0" baseline="0" noProof="0" dirty="0" err="1">
                <a:ln>
                  <a:noFill/>
                </a:ln>
                <a:solidFill>
                  <a:srgbClr val="22272B"/>
                </a:solidFill>
                <a:effectLst/>
                <a:uLnTx/>
                <a:uFillTx/>
                <a:latin typeface="+mn-lt"/>
                <a:ea typeface="+mn-ea"/>
                <a:cs typeface="Arial" panose="020B0604020202020204" pitchFamily="34" charset="0"/>
              </a:rPr>
              <a:t>Unsplash</a:t>
            </a:r>
            <a:r>
              <a:rPr kumimoji="0" lang="en-AU" sz="1200" b="0" i="0" u="none" strike="noStrike" kern="1200" cap="none" spc="0" normalizeH="0" baseline="0" noProof="0" dirty="0">
                <a:ln>
                  <a:noFill/>
                </a:ln>
                <a:solidFill>
                  <a:srgbClr val="22272B"/>
                </a:solidFill>
                <a:effectLst/>
                <a:uLnTx/>
                <a:uFillTx/>
                <a:latin typeface="+mn-lt"/>
                <a:ea typeface="+mn-ea"/>
                <a:cs typeface="Arial" panose="020B0604020202020204" pitchFamily="34" charset="0"/>
              </a:rPr>
              <a:t> website, accessed </a:t>
            </a:r>
            <a:r>
              <a:rPr kumimoji="0" lang="en-AU" sz="1200" b="0" i="0" u="none" strike="noStrike" kern="1200" cap="none" spc="0" normalizeH="0" baseline="0" noProof="0" dirty="0">
                <a:ln>
                  <a:noFill/>
                </a:ln>
                <a:solidFill>
                  <a:srgbClr val="22272B"/>
                </a:solidFill>
                <a:effectLst/>
                <a:uLnTx/>
                <a:uFillTx/>
                <a:latin typeface="+mn-lt"/>
                <a:ea typeface="+mn-ea"/>
                <a:cs typeface="Arial"/>
              </a:rPr>
              <a:t>14 November </a:t>
            </a:r>
            <a:r>
              <a:rPr kumimoji="0" lang="en-AU" sz="1200" b="0" i="0" u="none" strike="noStrike" kern="1200" cap="none" spc="0" normalizeH="0" baseline="0" noProof="0" dirty="0">
                <a:ln>
                  <a:noFill/>
                </a:ln>
                <a:solidFill>
                  <a:srgbClr val="22272B"/>
                </a:solidFill>
                <a:effectLst/>
                <a:uLnTx/>
                <a:uFillTx/>
                <a:latin typeface="+mn-lt"/>
                <a:ea typeface="+mn-ea"/>
                <a:cs typeface="Arial" panose="020B0604020202020204" pitchFamily="34" charset="0"/>
              </a:rPr>
              <a:t>2025</a:t>
            </a:r>
          </a:p>
          <a:p>
            <a:pPr marL="0" marR="0" lvl="1" indent="0" algn="l" defTabSz="914377" rtl="0" eaLnBrk="1" fontAlgn="auto" latinLnBrk="0" hangingPunct="1">
              <a:spcBef>
                <a:spcPts val="0"/>
              </a:spcBef>
              <a:spcAft>
                <a:spcPts val="1200"/>
              </a:spcAft>
              <a:buClrTx/>
              <a:buSzTx/>
              <a:buFont typeface="Arial" panose="020B0604020202020204" pitchFamily="34" charset="0"/>
              <a:buNone/>
              <a:tabLst/>
              <a:defRPr/>
            </a:pPr>
            <a:r>
              <a:rPr kumimoji="0" lang="en-AU" sz="1200" b="0" i="0" u="none" strike="noStrike" kern="1200" cap="none" spc="0" normalizeH="0" baseline="0" noProof="0" dirty="0">
                <a:ln>
                  <a:noFill/>
                </a:ln>
                <a:solidFill>
                  <a:srgbClr val="22272B"/>
                </a:solidFill>
                <a:effectLst/>
                <a:uLnTx/>
                <a:uFillTx/>
                <a:latin typeface="+mn-lt"/>
                <a:ea typeface="+mn-ea"/>
                <a:cs typeface="Arial" panose="020B0604020202020204" pitchFamily="34" charset="0"/>
              </a:rPr>
              <a:t>State of New South Wales (Department of Education) (2024.) </a:t>
            </a:r>
            <a:r>
              <a:rPr kumimoji="0" lang="en-AU" sz="1200" b="0" i="0" u="none" strike="noStrike" kern="1200" cap="none" spc="0" normalizeH="0" baseline="0" noProof="0" dirty="0">
                <a:ln>
                  <a:noFill/>
                </a:ln>
                <a:solidFill>
                  <a:srgbClr val="22272B"/>
                </a:solidFill>
                <a:effectLst/>
                <a:uLnTx/>
                <a:uFillTx/>
                <a:latin typeface="+mn-lt"/>
                <a:ea typeface="+mn-ea"/>
                <a:cs typeface="Arial" panose="020B0604020202020204" pitchFamily="34" charset="0"/>
                <a:hlinkClick r:id="rId5"/>
              </a:rPr>
              <a:t>Explicit teaching strategies</a:t>
            </a:r>
            <a:r>
              <a:rPr kumimoji="0" lang="en-AU" sz="1200" b="0" i="0" u="none" strike="noStrike" kern="1200" cap="none" spc="0" normalizeH="0" baseline="0" noProof="0" dirty="0">
                <a:ln>
                  <a:noFill/>
                </a:ln>
                <a:solidFill>
                  <a:srgbClr val="22272B"/>
                </a:solidFill>
                <a:effectLst/>
                <a:uLnTx/>
                <a:uFillTx/>
                <a:latin typeface="+mn-lt"/>
                <a:ea typeface="+mn-ea"/>
                <a:cs typeface="Arial" panose="020B0604020202020204" pitchFamily="34" charset="0"/>
              </a:rPr>
              <a:t>, NSW Department of Education website, accessed </a:t>
            </a:r>
            <a:r>
              <a:rPr kumimoji="0" lang="en-AU" sz="1200" b="0" i="0" u="none" strike="noStrike" kern="1200" cap="none" spc="0" normalizeH="0" baseline="0" noProof="0" dirty="0">
                <a:ln>
                  <a:noFill/>
                </a:ln>
                <a:solidFill>
                  <a:srgbClr val="22272B"/>
                </a:solidFill>
                <a:effectLst/>
                <a:uLnTx/>
                <a:uFillTx/>
                <a:latin typeface="+mn-lt"/>
                <a:ea typeface="+mn-ea"/>
                <a:cs typeface="Arial"/>
              </a:rPr>
              <a:t>14 November 2025</a:t>
            </a:r>
            <a:r>
              <a:rPr kumimoji="0" lang="en-AU" sz="1200" b="0" i="0" u="none" strike="noStrike" kern="1200" cap="none" spc="0" normalizeH="0" baseline="0" noProof="0" dirty="0">
                <a:ln>
                  <a:noFill/>
                </a:ln>
                <a:solidFill>
                  <a:srgbClr val="22272B"/>
                </a:solidFill>
                <a:effectLst/>
                <a:uLnTx/>
                <a:uFillTx/>
                <a:latin typeface="+mn-lt"/>
                <a:ea typeface="+mn-ea"/>
                <a:cs typeface="Arial" panose="020B0604020202020204" pitchFamily="34" charset="0"/>
              </a:rPr>
              <a:t>. </a:t>
            </a:r>
          </a:p>
          <a:p>
            <a:pPr marL="0" marR="0" lvl="1" indent="0" algn="l" defTabSz="914377" rtl="0" eaLnBrk="1" fontAlgn="auto" latinLnBrk="0" hangingPunct="1">
              <a:spcBef>
                <a:spcPts val="0"/>
              </a:spcBef>
              <a:spcAft>
                <a:spcPts val="1200"/>
              </a:spcAft>
              <a:buClrTx/>
              <a:buSzTx/>
              <a:buFont typeface="Arial" panose="020B0604020202020204" pitchFamily="34" charset="0"/>
              <a:buNone/>
              <a:tabLst/>
              <a:defRPr/>
            </a:pPr>
            <a:r>
              <a:rPr kumimoji="0" lang="en-AU" sz="1200" b="0" i="0" u="none" strike="noStrike" kern="1200" cap="none" spc="0" normalizeH="0" baseline="0" noProof="0" dirty="0">
                <a:ln>
                  <a:noFill/>
                </a:ln>
                <a:solidFill>
                  <a:srgbClr val="22272B"/>
                </a:solidFill>
                <a:effectLst/>
                <a:uLnTx/>
                <a:uFillTx/>
                <a:latin typeface="+mn-lt"/>
                <a:ea typeface="+mn-ea"/>
                <a:cs typeface="Arial" panose="020B0604020202020204" pitchFamily="34" charset="0"/>
              </a:rPr>
              <a:t>–––</a:t>
            </a:r>
            <a:r>
              <a:rPr kumimoji="0" lang="en-AU" sz="1200" b="0" i="0" u="none" strike="noStrike" kern="1200" cap="none" spc="0" normalizeH="0" baseline="0" noProof="0" dirty="0">
                <a:ln>
                  <a:noFill/>
                </a:ln>
                <a:solidFill>
                  <a:srgbClr val="22272B"/>
                </a:solidFill>
                <a:effectLst/>
                <a:uLnTx/>
                <a:uFillTx/>
                <a:latin typeface="+mn-lt"/>
                <a:ea typeface="Calibri" panose="020F0502020204030204" pitchFamily="34" charset="0"/>
                <a:cs typeface="Arial" panose="020B0604020202020204" pitchFamily="34" charset="0"/>
              </a:rPr>
              <a:t>(n.d.) </a:t>
            </a:r>
            <a:r>
              <a:rPr kumimoji="0" lang="en-AU" sz="1200" b="0" i="1" u="sng" strike="noStrike" kern="1200" cap="none" spc="0" normalizeH="0" baseline="0" noProof="0" dirty="0">
                <a:ln>
                  <a:noFill/>
                </a:ln>
                <a:solidFill>
                  <a:srgbClr val="2F5496"/>
                </a:solidFill>
                <a:effectLst/>
                <a:uLnTx/>
                <a:uFillTx/>
                <a:latin typeface="+mn-lt"/>
                <a:ea typeface="Calibri" panose="020F0502020204030204" pitchFamily="34" charset="0"/>
                <a:cs typeface="Arial" panose="020B0604020202020204" pitchFamily="34" charset="0"/>
                <a:hlinkClick r:id="rId6"/>
              </a:rPr>
              <a:t>Universal Resources Hub</a:t>
            </a:r>
            <a:r>
              <a:rPr kumimoji="0" lang="en-AU" sz="1200" b="0" i="0" u="none" strike="noStrike" kern="1200" cap="none" spc="0" normalizeH="0" baseline="0" noProof="0" dirty="0">
                <a:ln>
                  <a:noFill/>
                </a:ln>
                <a:solidFill>
                  <a:srgbClr val="22272B"/>
                </a:solidFill>
                <a:effectLst/>
                <a:uLnTx/>
                <a:uFillTx/>
                <a:latin typeface="+mn-lt"/>
                <a:ea typeface="Calibri" panose="020F0502020204030204" pitchFamily="34" charset="0"/>
                <a:cs typeface="Arial" panose="020B0604020202020204" pitchFamily="34" charset="0"/>
              </a:rPr>
              <a:t>, NSW Department of Education website, accessed </a:t>
            </a:r>
            <a:r>
              <a:rPr kumimoji="0" lang="en-AU" sz="1200" b="0" i="0" u="none" strike="noStrike" kern="1200" cap="none" spc="0" normalizeH="0" baseline="0" noProof="0" dirty="0">
                <a:ln>
                  <a:noFill/>
                </a:ln>
                <a:solidFill>
                  <a:srgbClr val="22272B"/>
                </a:solidFill>
                <a:effectLst/>
                <a:uLnTx/>
                <a:uFillTx/>
                <a:latin typeface="+mn-lt"/>
                <a:ea typeface="+mn-ea"/>
                <a:cs typeface="Arial"/>
              </a:rPr>
              <a:t>14 November </a:t>
            </a:r>
            <a:r>
              <a:rPr kumimoji="0" lang="en-AU" sz="1200" b="0" i="0" u="none" strike="noStrike" kern="1200" cap="none" spc="0" normalizeH="0" baseline="0" noProof="0" dirty="0">
                <a:ln>
                  <a:noFill/>
                </a:ln>
                <a:solidFill>
                  <a:srgbClr val="22272B"/>
                </a:solidFill>
                <a:effectLst/>
                <a:uLnTx/>
                <a:uFillTx/>
                <a:latin typeface="+mn-lt"/>
                <a:ea typeface="Calibri" panose="020F0502020204030204" pitchFamily="34" charset="0"/>
                <a:cs typeface="Arial" panose="020B0604020202020204" pitchFamily="34" charset="0"/>
              </a:rPr>
              <a:t>2025.</a:t>
            </a:r>
          </a:p>
          <a:p>
            <a:pPr lvl="1">
              <a:spcAft>
                <a:spcPts val="1200"/>
              </a:spcAft>
            </a:pPr>
            <a:r>
              <a:rPr lang="en-AU" dirty="0">
                <a:latin typeface="+mn-lt"/>
              </a:rPr>
              <a:t>State of New South Wales (Department of Education) (2024.) </a:t>
            </a:r>
            <a:r>
              <a:rPr lang="en-AU" dirty="0">
                <a:latin typeface="+mn-lt"/>
                <a:hlinkClick r:id="rId5"/>
              </a:rPr>
              <a:t>Explicit teaching strategies</a:t>
            </a:r>
            <a:r>
              <a:rPr lang="en-AU" dirty="0">
                <a:latin typeface="+mn-lt"/>
              </a:rPr>
              <a:t>, NSW Department of Education website, accessed </a:t>
            </a:r>
            <a:r>
              <a:rPr lang="en-AU" dirty="0">
                <a:solidFill>
                  <a:srgbClr val="22272B"/>
                </a:solidFill>
                <a:latin typeface="+mn-lt"/>
                <a:cs typeface="Arial"/>
              </a:rPr>
              <a:t>14 November 2025</a:t>
            </a:r>
            <a:r>
              <a:rPr lang="en-AU" dirty="0">
                <a:latin typeface="+mn-lt"/>
              </a:rPr>
              <a:t>. </a:t>
            </a:r>
          </a:p>
          <a:p>
            <a:pPr lvl="1">
              <a:spcAft>
                <a:spcPts val="1200"/>
              </a:spcAft>
            </a:pPr>
            <a:r>
              <a:rPr lang="en-AU" dirty="0">
                <a:latin typeface="+mn-lt"/>
              </a:rPr>
              <a:t>–––(2024) the </a:t>
            </a:r>
            <a:r>
              <a:rPr lang="en-AU" dirty="0">
                <a:latin typeface="+mn-lt"/>
                <a:hlinkClick r:id="rId7"/>
              </a:rPr>
              <a:t>Explicit teaching – Driving learning and engagement</a:t>
            </a:r>
            <a:r>
              <a:rPr lang="en-AU" dirty="0">
                <a:latin typeface="+mn-lt"/>
              </a:rPr>
              <a:t>, Centre for Education Statistics and Evaluation website, accessed </a:t>
            </a:r>
            <a:r>
              <a:rPr lang="en-AU" dirty="0">
                <a:solidFill>
                  <a:srgbClr val="22272B"/>
                </a:solidFill>
                <a:latin typeface="+mn-lt"/>
                <a:cs typeface="Arial"/>
              </a:rPr>
              <a:t>14 November 2025</a:t>
            </a:r>
            <a:r>
              <a:rPr lang="en-AU" dirty="0">
                <a:latin typeface="+mn-lt"/>
              </a:rPr>
              <a:t>. </a:t>
            </a:r>
          </a:p>
          <a:p>
            <a:r>
              <a:rPr lang="en-AU" dirty="0">
                <a:latin typeface="+mn-lt"/>
              </a:rPr>
              <a:t>–––(n.d.) </a:t>
            </a:r>
            <a:r>
              <a:rPr lang="en-AU" dirty="0">
                <a:latin typeface="+mn-lt"/>
                <a:hlinkClick r:id="rId8"/>
              </a:rPr>
              <a:t>Digital Learning Selector</a:t>
            </a:r>
            <a:r>
              <a:rPr lang="en-AU" dirty="0">
                <a:latin typeface="+mn-lt"/>
              </a:rPr>
              <a:t>, NSW Department of Education website, accessed </a:t>
            </a:r>
            <a:r>
              <a:rPr lang="en-AU" dirty="0">
                <a:solidFill>
                  <a:srgbClr val="22272B"/>
                </a:solidFill>
                <a:latin typeface="+mn-lt"/>
                <a:cs typeface="Arial"/>
              </a:rPr>
              <a:t>14 November 2025</a:t>
            </a:r>
            <a:r>
              <a:rPr lang="en-AU" dirty="0">
                <a:latin typeface="+mn-lt"/>
              </a:rPr>
              <a:t>. </a:t>
            </a:r>
          </a:p>
          <a:p>
            <a:r>
              <a:rPr lang="en-AU" dirty="0">
                <a:latin typeface="+mn-lt"/>
              </a:rPr>
              <a:t>Wiliam D (2014) ‘</a:t>
            </a:r>
            <a:r>
              <a:rPr lang="en-AU" dirty="0">
                <a:latin typeface="+mn-lt"/>
                <a:hlinkClick r:id="rId9"/>
              </a:rPr>
              <a:t>The right questions, the right way </a:t>
            </a:r>
            <a:r>
              <a:rPr lang="en-AU" dirty="0">
                <a:latin typeface="+mn-lt"/>
              </a:rPr>
              <a:t>’, Educational Leadership, 71(6).</a:t>
            </a:r>
            <a:endParaRPr kumimoji="0" lang="en-AU" sz="1200" b="0" i="0" u="none" strike="noStrike" kern="1200" cap="none" spc="0" normalizeH="0" baseline="0" noProof="0" dirty="0">
              <a:ln>
                <a:noFill/>
              </a:ln>
              <a:solidFill>
                <a:srgbClr val="22272B"/>
              </a:solidFill>
              <a:effectLst/>
              <a:uLnTx/>
              <a:uFillTx/>
              <a:latin typeface="+mn-lt"/>
              <a:ea typeface="Calibri" panose="020F050202020403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8FD41B4B-5EBA-B0A7-5D69-6E2083C07CBE}"/>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43</a:t>
            </a:fld>
            <a:endParaRPr lang="en-AU"/>
          </a:p>
        </p:txBody>
      </p:sp>
    </p:spTree>
    <p:extLst>
      <p:ext uri="{BB962C8B-B14F-4D97-AF65-F5344CB8AC3E}">
        <p14:creationId xmlns:p14="http://schemas.microsoft.com/office/powerpoint/2010/main" val="4214417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146F84-0A22-2DEF-978C-013AB2B0CDA6}"/>
              </a:ext>
            </a:extLst>
          </p:cNvPr>
          <p:cNvSpPr>
            <a:spLocks noGrp="1"/>
          </p:cNvSpPr>
          <p:nvPr>
            <p:ph type="title"/>
          </p:nvPr>
        </p:nvSpPr>
        <p:spPr/>
        <p:txBody>
          <a:bodyPr/>
          <a:lstStyle/>
          <a:p>
            <a:r>
              <a:rPr lang="en-AU">
                <a:latin typeface="+mj-lt"/>
              </a:rPr>
              <a:t>Copyright</a:t>
            </a:r>
          </a:p>
        </p:txBody>
      </p:sp>
      <p:sp>
        <p:nvSpPr>
          <p:cNvPr id="7" name="Text Placeholder 6">
            <a:extLst>
              <a:ext uri="{FF2B5EF4-FFF2-40B4-BE49-F238E27FC236}">
                <a16:creationId xmlns:a16="http://schemas.microsoft.com/office/drawing/2014/main" id="{E762E711-B51D-9854-C2DD-A164FE59F882}"/>
              </a:ext>
            </a:extLst>
          </p:cNvPr>
          <p:cNvSpPr>
            <a:spLocks noGrp="1"/>
          </p:cNvSpPr>
          <p:nvPr>
            <p:ph type="body" sz="quarter" idx="18"/>
          </p:nvPr>
        </p:nvSpPr>
        <p:spPr/>
        <p:txBody>
          <a:bodyPr/>
          <a:lstStyle/>
          <a:p>
            <a:r>
              <a:rPr lang="en-AU">
                <a:latin typeface="+mj-lt"/>
              </a:rPr>
              <a:t>© State of New South Wales (Department of Education), 2025</a:t>
            </a:r>
          </a:p>
        </p:txBody>
      </p:sp>
      <p:sp>
        <p:nvSpPr>
          <p:cNvPr id="8" name="TextBox 7">
            <a:extLst>
              <a:ext uri="{FF2B5EF4-FFF2-40B4-BE49-F238E27FC236}">
                <a16:creationId xmlns:a16="http://schemas.microsoft.com/office/drawing/2014/main" id="{F70BB973-8437-BE43-4C71-6089E7F934FA}"/>
              </a:ext>
            </a:extLst>
          </p:cNvPr>
          <p:cNvSpPr txBox="1"/>
          <p:nvPr/>
        </p:nvSpPr>
        <p:spPr>
          <a:xfrm>
            <a:off x="360000" y="1453575"/>
            <a:ext cx="11484338" cy="5067724"/>
          </a:xfrm>
          <a:prstGeom prst="rect">
            <a:avLst/>
          </a:prstGeom>
          <a:noFill/>
        </p:spPr>
        <p:txBody>
          <a:bodyPr wrap="square" lIns="0" tIns="0" rIns="0" bIns="0" rtlCol="0">
            <a:noAutofit/>
          </a:bodyPr>
          <a:lstStyle/>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latin typeface="Arial" panose="020B0604020202020204"/>
                <a:ea typeface="+mn-ea"/>
                <a:cs typeface="+mn-cs"/>
              </a:rPr>
              <a:t>The copyright material published in this resource is subject to the </a:t>
            </a:r>
            <a:r>
              <a:rPr kumimoji="0" lang="en-AU" sz="1200" b="0" i="1" u="none" strike="noStrike" kern="1200" cap="none" spc="0" normalizeH="0" baseline="0" noProof="0" dirty="0">
                <a:ln>
                  <a:noFill/>
                </a:ln>
                <a:solidFill>
                  <a:srgbClr val="FFFFFF"/>
                </a:solidFill>
                <a:effectLst/>
                <a:uLnTx/>
                <a:uFillTx/>
                <a:latin typeface="Arial" panose="020B0604020202020204"/>
                <a:ea typeface="+mn-ea"/>
                <a:cs typeface="+mn-cs"/>
              </a:rPr>
              <a:t>Copyright Act 1968</a:t>
            </a:r>
            <a:r>
              <a:rPr kumimoji="0" lang="en-AU" sz="1200" b="0" i="0" u="none" strike="noStrike" kern="1200" cap="none" spc="0" normalizeH="0" baseline="0" noProof="0" dirty="0">
                <a:ln>
                  <a:noFill/>
                </a:ln>
                <a:solidFill>
                  <a:srgbClr val="FFFFFF"/>
                </a:solidFill>
                <a:effectLst/>
                <a:uLnTx/>
                <a:uFillTx/>
                <a:latin typeface="Arial" panose="020B0604020202020204"/>
                <a:ea typeface="+mn-ea"/>
                <a:cs typeface="+mn-cs"/>
              </a:rPr>
              <a:t> (</a:t>
            </a:r>
            <a:r>
              <a:rPr kumimoji="0" lang="en-AU" sz="1200" b="0" i="0" u="none" strike="noStrike" kern="1200" cap="none" spc="0" normalizeH="0" baseline="0" noProof="0" dirty="0" err="1">
                <a:ln>
                  <a:noFill/>
                </a:ln>
                <a:solidFill>
                  <a:srgbClr val="FFFFFF"/>
                </a:solidFill>
                <a:effectLst/>
                <a:uLnTx/>
                <a:uFillTx/>
                <a:latin typeface="Arial" panose="020B0604020202020204"/>
                <a:ea typeface="+mn-ea"/>
                <a:cs typeface="+mn-cs"/>
              </a:rPr>
              <a:t>Cth</a:t>
            </a:r>
            <a:r>
              <a:rPr kumimoji="0" lang="en-AU" sz="1200" b="0" i="0" u="none" strike="noStrike" kern="1200" cap="none" spc="0" normalizeH="0" baseline="0" noProof="0" dirty="0">
                <a:ln>
                  <a:noFill/>
                </a:ln>
                <a:solidFill>
                  <a:srgbClr val="FFFFFF"/>
                </a:solidFill>
                <a:effectLst/>
                <a:uLnTx/>
                <a:uFillTx/>
                <a:latin typeface="Arial" panose="020B0604020202020204"/>
                <a:ea typeface="+mn-ea"/>
                <a:cs typeface="+mn-cs"/>
              </a:rPr>
              <a:t>) and is owned by the NSW Department of Education or, where indicated, by a party other than the NSW Department of Education (third-party material).</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latin typeface="Arial" panose="020B0604020202020204"/>
                <a:ea typeface="+mn-ea"/>
                <a:cs typeface="+mn-cs"/>
              </a:rPr>
              <a:t>Copyright material available in this resource and owned by the NSW Department of Education is licensed under a </a:t>
            </a:r>
            <a:r>
              <a:rPr kumimoji="0" lang="en-AU" sz="1200" b="0" i="0" u="none" strike="noStrike" kern="1200" cap="none" spc="0" normalizeH="0" baseline="0" noProof="0" dirty="0">
                <a:ln>
                  <a:noFill/>
                </a:ln>
                <a:solidFill>
                  <a:srgbClr val="CBEDFD"/>
                </a:solidFill>
                <a:effectLst/>
                <a:uLnTx/>
                <a:uFillTx/>
                <a:latin typeface="Arial" panose="020B0604020202020204"/>
                <a:ea typeface="+mn-ea"/>
                <a:cs typeface="+mn-cs"/>
                <a:hlinkClick r:id="rId3">
                  <a:extLst>
                    <a:ext uri="{A12FA001-AC4F-418D-AE19-62706E023703}">
                      <ahyp:hlinkClr xmlns:ahyp="http://schemas.microsoft.com/office/drawing/2018/hyperlinkcolor" val="tx"/>
                    </a:ext>
                  </a:extLst>
                </a:hlinkClick>
              </a:rPr>
              <a:t>Creative Commons Attribution 4.0 International (CC BY 4.0) license</a:t>
            </a:r>
            <a:r>
              <a:rPr kumimoji="0" lang="en-AU" sz="1200" b="0" i="0" u="none" strike="noStrike" kern="1200" cap="none" spc="0" normalizeH="0" baseline="0" noProof="0" dirty="0">
                <a:ln>
                  <a:noFill/>
                </a:ln>
                <a:solidFill>
                  <a:srgbClr val="FFFFFF"/>
                </a:solidFill>
                <a:effectLst/>
                <a:uLnTx/>
                <a:uFillTx/>
                <a:latin typeface="Arial" panose="020B0604020202020204"/>
                <a:ea typeface="+mn-ea"/>
                <a:cs typeface="+mn-cs"/>
              </a:rPr>
              <a:t>.</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latin typeface="Arial" panose="020B0604020202020204"/>
                <a:ea typeface="+mn-ea"/>
                <a:cs typeface="+mn-cs"/>
              </a:rPr>
              <a:t>This license allows you to share and adapt the material for any purpose, even commercially.</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latin typeface="Arial" panose="020B0604020202020204"/>
                <a:ea typeface="+mn-ea"/>
                <a:cs typeface="+mn-cs"/>
              </a:rPr>
              <a:t>Attribution should be given to © State of New South Wales (Department of Education), 2025.</a:t>
            </a:r>
          </a:p>
          <a:p>
            <a:pPr marL="0" marR="0" lvl="0" indent="0" algn="l" defTabSz="609585" rtl="0" eaLnBrk="1" fontAlgn="auto" latinLnBrk="0" hangingPunct="1">
              <a:lnSpc>
                <a:spcPct val="150000"/>
              </a:lnSpc>
              <a:spcBef>
                <a:spcPts val="0"/>
              </a:spcBef>
              <a:spcAft>
                <a:spcPts val="0"/>
              </a:spcAft>
              <a:buClrTx/>
              <a:buSzTx/>
              <a:buFontTx/>
              <a:buNone/>
              <a:tabLst/>
              <a:defRPr/>
            </a:pPr>
            <a:r>
              <a:rPr kumimoji="0" lang="en-AU" sz="1200" b="0" i="0" u="none" strike="noStrike" kern="1200" cap="none" spc="0" normalizeH="0" baseline="0" noProof="0" dirty="0">
                <a:ln>
                  <a:noFill/>
                </a:ln>
                <a:solidFill>
                  <a:srgbClr val="FFFFFF"/>
                </a:solidFill>
                <a:effectLst/>
                <a:uLnTx/>
                <a:uFillTx/>
                <a:latin typeface="Arial" panose="020B0604020202020204"/>
                <a:ea typeface="+mn-ea"/>
                <a:cs typeface="+mn-cs"/>
              </a:rPr>
              <a:t>Material in this resource not available under a Creative Commons license:</a:t>
            </a:r>
          </a:p>
          <a:p>
            <a:pPr marL="171450" marR="0" lvl="0" indent="-171450" algn="l" defTabSz="609585"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AU" sz="1200" b="0" i="0" u="none" strike="noStrike" kern="1200" cap="none" spc="0" normalizeH="0" baseline="0" noProof="0" dirty="0">
                <a:ln>
                  <a:noFill/>
                </a:ln>
                <a:solidFill>
                  <a:srgbClr val="FFFFFF"/>
                </a:solidFill>
                <a:effectLst/>
                <a:uLnTx/>
                <a:uFillTx/>
                <a:latin typeface="Arial" panose="020B0604020202020204"/>
                <a:ea typeface="+mn-ea"/>
                <a:cs typeface="+mn-cs"/>
              </a:rPr>
              <a:t>the NSW Department of Education logo, other logos and trademark-protected material</a:t>
            </a:r>
          </a:p>
          <a:p>
            <a:pPr marL="171450" marR="0" lvl="0" indent="-171450" algn="l" defTabSz="609585"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AU" sz="1200" b="0" i="0" u="none" strike="noStrike" kern="1200" cap="none" spc="0" normalizeH="0" baseline="0" noProof="0" dirty="0">
                <a:ln>
                  <a:noFill/>
                </a:ln>
                <a:solidFill>
                  <a:srgbClr val="FFFFFF"/>
                </a:solidFill>
                <a:effectLst/>
                <a:uLnTx/>
                <a:uFillTx/>
                <a:latin typeface="Arial" panose="020B0604020202020204"/>
                <a:ea typeface="+mn-ea"/>
                <a:cs typeface="+mn-cs"/>
              </a:rPr>
              <a:t>Material owned by a third party that has been reproduced with permission. You will need to obtain permission from the third party to reuse its material. </a:t>
            </a:r>
          </a:p>
          <a:p>
            <a:pPr marL="0" marR="0" lvl="0" indent="0" algn="l" defTabSz="609585" rtl="0" eaLnBrk="1" fontAlgn="auto" latinLnBrk="0" hangingPunct="1">
              <a:lnSpc>
                <a:spcPct val="150000"/>
              </a:lnSpc>
              <a:spcBef>
                <a:spcPts val="1200"/>
              </a:spcBef>
              <a:spcAft>
                <a:spcPts val="600"/>
              </a:spcAft>
              <a:buClrTx/>
              <a:buSzTx/>
              <a:buFontTx/>
              <a:buNone/>
              <a:tabLst/>
              <a:defRPr/>
            </a:pPr>
            <a:r>
              <a:rPr kumimoji="0" lang="en-AU" sz="1200" b="1" i="0" u="none" strike="noStrike" kern="1200" cap="none" spc="0" normalizeH="0" baseline="0" noProof="0" dirty="0">
                <a:ln>
                  <a:noFill/>
                </a:ln>
                <a:solidFill>
                  <a:srgbClr val="FFFFFF"/>
                </a:solidFill>
                <a:effectLst/>
                <a:uLnTx/>
                <a:uFillTx/>
                <a:latin typeface="Arial" panose="020B0604020202020204"/>
                <a:ea typeface="+mn-ea"/>
                <a:cs typeface="+mn-cs"/>
              </a:rPr>
              <a:t>Links to third-party material and websites</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latin typeface="Arial" panose="020B0604020202020204"/>
                <a:ea typeface="+mn-ea"/>
                <a:cs typeface="+mn-cs"/>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latin typeface="Arial" panose="020B0604020202020204"/>
                <a:ea typeface="+mn-ea"/>
                <a:cs typeface="+mn-cs"/>
              </a:rPr>
              <a:t>If you use the links provided in this document to access a third-party’s website, you acknowledge that the terms of use, including licence terms set out on the third-party’s website apply to the use which may be made of the materials on that third-party website or where permitted by the </a:t>
            </a:r>
            <a:r>
              <a:rPr kumimoji="0" lang="en-AU" sz="1200" b="0" i="1" u="none" strike="noStrike" kern="1200" cap="none" spc="0" normalizeH="0" baseline="0" noProof="0" dirty="0">
                <a:ln>
                  <a:noFill/>
                </a:ln>
                <a:solidFill>
                  <a:srgbClr val="FFFFFF"/>
                </a:solidFill>
                <a:effectLst/>
                <a:uLnTx/>
                <a:uFillTx/>
                <a:latin typeface="Arial" panose="020B0604020202020204"/>
                <a:ea typeface="+mn-ea"/>
                <a:cs typeface="+mn-cs"/>
              </a:rPr>
              <a:t>Copyright Act 1968 </a:t>
            </a:r>
            <a:r>
              <a:rPr kumimoji="0" lang="en-AU" sz="1200" b="0" i="0" u="none" strike="noStrike" kern="1200" cap="none" spc="0" normalizeH="0" baseline="0" noProof="0" dirty="0">
                <a:ln>
                  <a:noFill/>
                </a:ln>
                <a:solidFill>
                  <a:srgbClr val="FFFFFF"/>
                </a:solidFill>
                <a:effectLst/>
                <a:uLnTx/>
                <a:uFillTx/>
                <a:latin typeface="Arial" panose="020B0604020202020204"/>
                <a:ea typeface="+mn-ea"/>
                <a:cs typeface="+mn-cs"/>
              </a:rPr>
              <a:t>(</a:t>
            </a:r>
            <a:r>
              <a:rPr kumimoji="0" lang="en-AU" sz="1200" b="0" i="0" u="none" strike="noStrike" kern="1200" cap="none" spc="0" normalizeH="0" baseline="0" noProof="0" dirty="0" err="1">
                <a:ln>
                  <a:noFill/>
                </a:ln>
                <a:solidFill>
                  <a:srgbClr val="FFFFFF"/>
                </a:solidFill>
                <a:effectLst/>
                <a:uLnTx/>
                <a:uFillTx/>
                <a:latin typeface="Arial" panose="020B0604020202020204"/>
                <a:ea typeface="+mn-ea"/>
                <a:cs typeface="+mn-cs"/>
              </a:rPr>
              <a:t>Cth</a:t>
            </a:r>
            <a:r>
              <a:rPr kumimoji="0" lang="en-AU" sz="1200" b="0" i="0" u="none" strike="noStrike" kern="1200" cap="none" spc="0" normalizeH="0" baseline="0" noProof="0" dirty="0">
                <a:ln>
                  <a:noFill/>
                </a:ln>
                <a:solidFill>
                  <a:srgbClr val="FFFFFF"/>
                </a:solidFill>
                <a:effectLst/>
                <a:uLnTx/>
                <a:uFillTx/>
                <a:latin typeface="Arial" panose="020B0604020202020204"/>
                <a:ea typeface="+mn-ea"/>
                <a:cs typeface="+mn-cs"/>
              </a:rPr>
              <a:t>). The department accepts no responsibility for content on third-party websites. </a:t>
            </a:r>
          </a:p>
        </p:txBody>
      </p:sp>
    </p:spTree>
    <p:extLst>
      <p:ext uri="{BB962C8B-B14F-4D97-AF65-F5344CB8AC3E}">
        <p14:creationId xmlns:p14="http://schemas.microsoft.com/office/powerpoint/2010/main" val="3820411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3">
            <a:extLst>
              <a:ext uri="{FF2B5EF4-FFF2-40B4-BE49-F238E27FC236}">
                <a16:creationId xmlns:a16="http://schemas.microsoft.com/office/drawing/2014/main" id="{973C4F7C-7253-B4B2-D710-B88ACEC53629}"/>
              </a:ext>
            </a:extLst>
          </p:cNvPr>
          <p:cNvSpPr>
            <a:spLocks noGrp="1"/>
          </p:cNvSpPr>
          <p:nvPr>
            <p:ph type="title"/>
          </p:nvPr>
        </p:nvSpPr>
        <p:spPr>
          <a:xfrm>
            <a:off x="359998" y="360000"/>
            <a:ext cx="10260002" cy="522000"/>
          </a:xfrm>
        </p:spPr>
        <p:txBody>
          <a:bodyPr/>
          <a:lstStyle/>
          <a:p>
            <a:r>
              <a:rPr lang="en-AU" sz="2800">
                <a:latin typeface="+mj-lt"/>
              </a:rPr>
              <a:t>Working with Aboriginal and Torres Strait Islander Histories and Cultures</a:t>
            </a:r>
          </a:p>
        </p:txBody>
      </p:sp>
      <p:sp>
        <p:nvSpPr>
          <p:cNvPr id="11" name="Text Placeholder 4">
            <a:extLst>
              <a:ext uri="{FF2B5EF4-FFF2-40B4-BE49-F238E27FC236}">
                <a16:creationId xmlns:a16="http://schemas.microsoft.com/office/drawing/2014/main" id="{21011EA0-805C-4661-4A45-63EF3250E7AF}"/>
              </a:ext>
            </a:extLst>
          </p:cNvPr>
          <p:cNvSpPr>
            <a:spLocks noGrp="1"/>
          </p:cNvSpPr>
          <p:nvPr>
            <p:ph type="body" sz="quarter" idx="18"/>
          </p:nvPr>
        </p:nvSpPr>
        <p:spPr>
          <a:xfrm>
            <a:off x="360000" y="1016704"/>
            <a:ext cx="10080000" cy="496578"/>
          </a:xfrm>
        </p:spPr>
        <p:txBody>
          <a:bodyPr/>
          <a:lstStyle/>
          <a:p>
            <a:r>
              <a:rPr lang="en-AU">
                <a:latin typeface="+mj-lt"/>
              </a:rPr>
              <a:t>Aboriginal and Torres Strait Islander principles and protocols</a:t>
            </a:r>
          </a:p>
        </p:txBody>
      </p:sp>
      <p:sp>
        <p:nvSpPr>
          <p:cNvPr id="9" name="Picture Placeholder 1">
            <a:extLst>
              <a:ext uri="{FF2B5EF4-FFF2-40B4-BE49-F238E27FC236}">
                <a16:creationId xmlns:a16="http://schemas.microsoft.com/office/drawing/2014/main" id="{AD9B251B-8F5D-50E3-A776-0593B5C50119}"/>
              </a:ext>
            </a:extLst>
          </p:cNvPr>
          <p:cNvSpPr>
            <a:spLocks noGrp="1"/>
          </p:cNvSpPr>
          <p:nvPr>
            <p:ph type="pic" sz="quarter" idx="13"/>
          </p:nvPr>
        </p:nvSpPr>
        <p:spPr>
          <a:xfrm>
            <a:off x="359998" y="1909282"/>
            <a:ext cx="11483999" cy="4210718"/>
          </a:xfrm>
        </p:spPr>
        <p:txBody>
          <a:bodyPr/>
          <a:lstStyle/>
          <a:p>
            <a:r>
              <a:rPr lang="en-AU" dirty="0">
                <a:latin typeface="+mn-lt"/>
              </a:rPr>
              <a:t>Some consistent principles associated with the teaching of Aboriginal and Torres Strait Islander histories and cultures include:</a:t>
            </a:r>
          </a:p>
          <a:p>
            <a:pPr marL="342900" indent="-342900">
              <a:buFont typeface="Arial" panose="020B0604020202020204" pitchFamily="34" charset="0"/>
              <a:buChar char="•"/>
            </a:pPr>
            <a:r>
              <a:rPr lang="en-AU" dirty="0">
                <a:latin typeface="+mn-lt"/>
              </a:rPr>
              <a:t>respect for, and protection of, the knowledge and cultural expressions of Aboriginal and Torres Strait Islander Peoples</a:t>
            </a:r>
          </a:p>
          <a:p>
            <a:pPr marL="342900" indent="-342900">
              <a:buFont typeface="Arial" panose="020B0604020202020204" pitchFamily="34" charset="0"/>
              <a:buChar char="•"/>
            </a:pPr>
            <a:r>
              <a:rPr lang="en-AU" dirty="0">
                <a:latin typeface="+mn-lt"/>
              </a:rPr>
              <a:t>ongoing consultation with Aboriginal and Torres Strait Islander knowledge holders and keepers, custodians and stakeholders</a:t>
            </a:r>
          </a:p>
          <a:p>
            <a:pPr marL="342900" indent="-342900">
              <a:buFont typeface="Arial" panose="020B0604020202020204" pitchFamily="34" charset="0"/>
              <a:buChar char="•"/>
            </a:pPr>
            <a:r>
              <a:rPr lang="en-AU" dirty="0">
                <a:latin typeface="+mn-lt"/>
              </a:rPr>
              <a:t>reciprocity between education providers and communities</a:t>
            </a:r>
          </a:p>
          <a:p>
            <a:pPr marL="342900" indent="-342900">
              <a:buFont typeface="Arial" panose="020B0604020202020204" pitchFamily="34" charset="0"/>
              <a:buChar char="•"/>
            </a:pPr>
            <a:r>
              <a:rPr lang="en-AU" dirty="0">
                <a:latin typeface="+mn-lt"/>
              </a:rPr>
              <a:t>recognition of Indigenous Cultural and Intellectual Property.</a:t>
            </a:r>
          </a:p>
          <a:p>
            <a:endParaRPr lang="en-AU" dirty="0">
              <a:latin typeface="+mn-lt"/>
            </a:endParaRPr>
          </a:p>
        </p:txBody>
      </p:sp>
      <p:sp>
        <p:nvSpPr>
          <p:cNvPr id="3" name="Slide Number Placeholder 2">
            <a:extLst>
              <a:ext uri="{FF2B5EF4-FFF2-40B4-BE49-F238E27FC236}">
                <a16:creationId xmlns:a16="http://schemas.microsoft.com/office/drawing/2014/main" id="{236FD3EB-9F8A-BFBB-6A4E-AC392CA7634E}"/>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5</a:t>
            </a:fld>
            <a:endParaRPr lang="en-AU"/>
          </a:p>
        </p:txBody>
      </p:sp>
    </p:spTree>
    <p:extLst>
      <p:ext uri="{BB962C8B-B14F-4D97-AF65-F5344CB8AC3E}">
        <p14:creationId xmlns:p14="http://schemas.microsoft.com/office/powerpoint/2010/main" val="2902882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3">
            <a:extLst>
              <a:ext uri="{FF2B5EF4-FFF2-40B4-BE49-F238E27FC236}">
                <a16:creationId xmlns:a16="http://schemas.microsoft.com/office/drawing/2014/main" id="{1E5128BF-9060-E555-FE0A-09BEE20738C0}"/>
              </a:ext>
            </a:extLst>
          </p:cNvPr>
          <p:cNvSpPr>
            <a:spLocks noGrp="1"/>
          </p:cNvSpPr>
          <p:nvPr>
            <p:ph type="title"/>
          </p:nvPr>
        </p:nvSpPr>
        <p:spPr>
          <a:xfrm>
            <a:off x="359998" y="360000"/>
            <a:ext cx="10260002" cy="522000"/>
          </a:xfrm>
        </p:spPr>
        <p:txBody>
          <a:bodyPr/>
          <a:lstStyle/>
          <a:p>
            <a:r>
              <a:rPr lang="en-AU" dirty="0">
                <a:latin typeface="+mj-lt"/>
              </a:rPr>
              <a:t>Connection with community and elders</a:t>
            </a:r>
          </a:p>
        </p:txBody>
      </p:sp>
      <p:sp>
        <p:nvSpPr>
          <p:cNvPr id="11" name="Text Placeholder 4">
            <a:extLst>
              <a:ext uri="{FF2B5EF4-FFF2-40B4-BE49-F238E27FC236}">
                <a16:creationId xmlns:a16="http://schemas.microsoft.com/office/drawing/2014/main" id="{453D99BB-BBAC-DA99-DECD-ADC1F808BE91}"/>
              </a:ext>
            </a:extLst>
          </p:cNvPr>
          <p:cNvSpPr>
            <a:spLocks noGrp="1"/>
          </p:cNvSpPr>
          <p:nvPr>
            <p:ph type="body" sz="quarter" idx="18"/>
          </p:nvPr>
        </p:nvSpPr>
        <p:spPr>
          <a:xfrm>
            <a:off x="360000" y="1016704"/>
            <a:ext cx="10080000" cy="310015"/>
          </a:xfrm>
        </p:spPr>
        <p:txBody>
          <a:bodyPr/>
          <a:lstStyle/>
          <a:p>
            <a:r>
              <a:rPr lang="en-AU">
                <a:latin typeface="+mj-lt"/>
              </a:rPr>
              <a:t>NSW Aboriginal Education Consultative Group</a:t>
            </a:r>
          </a:p>
        </p:txBody>
      </p:sp>
      <p:sp>
        <p:nvSpPr>
          <p:cNvPr id="9" name="Picture Placeholder 1">
            <a:extLst>
              <a:ext uri="{FF2B5EF4-FFF2-40B4-BE49-F238E27FC236}">
                <a16:creationId xmlns:a16="http://schemas.microsoft.com/office/drawing/2014/main" id="{462A4F0F-C1A8-3A07-980C-81EC327304F1}"/>
              </a:ext>
            </a:extLst>
          </p:cNvPr>
          <p:cNvSpPr>
            <a:spLocks noGrp="1"/>
          </p:cNvSpPr>
          <p:nvPr>
            <p:ph type="pic" sz="quarter" idx="13"/>
          </p:nvPr>
        </p:nvSpPr>
        <p:spPr>
          <a:xfrm>
            <a:off x="359998" y="1909282"/>
            <a:ext cx="11483999" cy="4210718"/>
          </a:xfrm>
        </p:spPr>
        <p:txBody>
          <a:bodyPr/>
          <a:lstStyle/>
          <a:p>
            <a:r>
              <a:rPr lang="en-AU" sz="1800" dirty="0">
                <a:solidFill>
                  <a:srgbClr val="000000"/>
                </a:solidFill>
                <a:latin typeface="+mn-lt"/>
                <a:ea typeface="Calibri" panose="020F0502020204030204" pitchFamily="34" charset="0"/>
              </a:rPr>
              <a:t>Connection with community and Elders would help with the learning and understanding of this text. This could happen through connection with your local NSW Aboriginal Education Consultative Group (AEGC) NSW AECG Inc. and/or </a:t>
            </a:r>
            <a:r>
              <a:rPr lang="en-AU" sz="1800" dirty="0">
                <a:latin typeface="+mn-lt"/>
              </a:rPr>
              <a:t>Aboriginal communities.</a:t>
            </a:r>
          </a:p>
          <a:p>
            <a:r>
              <a:rPr lang="en-AU" sz="1800" b="1" dirty="0">
                <a:latin typeface="+mn-lt"/>
              </a:rPr>
              <a:t>Note</a:t>
            </a:r>
          </a:p>
          <a:p>
            <a:r>
              <a:rPr lang="en-AU" sz="1800" dirty="0">
                <a:latin typeface="+mn-lt"/>
              </a:rPr>
              <a:t>‘The NSW AECG is a non for profit (sic) Aboriginal organisation that provides advice on all matters relevant to education and training with the mandate that this advice represents the Aboriginal community viewpoint. </a:t>
            </a:r>
          </a:p>
          <a:p>
            <a:r>
              <a:rPr lang="en-AU" sz="1800" dirty="0">
                <a:latin typeface="+mn-lt"/>
              </a:rPr>
              <a:t>The NSW AECG Inc. promotes respect, empowerment and self-determination and believes the process of collaborative consultation is integral to equal partnership and is fundamental to the achievement of equality.’ (AECG, n.d.)</a:t>
            </a:r>
          </a:p>
        </p:txBody>
      </p:sp>
      <p:sp>
        <p:nvSpPr>
          <p:cNvPr id="3" name="Slide Number Placeholder 2">
            <a:extLst>
              <a:ext uri="{FF2B5EF4-FFF2-40B4-BE49-F238E27FC236}">
                <a16:creationId xmlns:a16="http://schemas.microsoft.com/office/drawing/2014/main" id="{016C2188-04B6-D522-FC85-8EE05C6A2B31}"/>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6</a:t>
            </a:fld>
            <a:endParaRPr lang="en-AU"/>
          </a:p>
        </p:txBody>
      </p:sp>
    </p:spTree>
    <p:extLst>
      <p:ext uri="{BB962C8B-B14F-4D97-AF65-F5344CB8AC3E}">
        <p14:creationId xmlns:p14="http://schemas.microsoft.com/office/powerpoint/2010/main" val="3388904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3">
            <a:extLst>
              <a:ext uri="{FF2B5EF4-FFF2-40B4-BE49-F238E27FC236}">
                <a16:creationId xmlns:a16="http://schemas.microsoft.com/office/drawing/2014/main" id="{5432BD03-B384-F258-E6ED-78397B197408}"/>
              </a:ext>
            </a:extLst>
          </p:cNvPr>
          <p:cNvSpPr>
            <a:spLocks noGrp="1"/>
          </p:cNvSpPr>
          <p:nvPr>
            <p:ph type="title"/>
          </p:nvPr>
        </p:nvSpPr>
        <p:spPr>
          <a:xfrm>
            <a:off x="359998" y="360000"/>
            <a:ext cx="11832002" cy="522000"/>
          </a:xfrm>
        </p:spPr>
        <p:txBody>
          <a:bodyPr/>
          <a:lstStyle/>
          <a:p>
            <a:r>
              <a:rPr lang="en-AU" dirty="0">
                <a:latin typeface="+mj-lt"/>
              </a:rPr>
              <a:t>Promoting culturally inclusive classrooms</a:t>
            </a:r>
          </a:p>
        </p:txBody>
      </p:sp>
      <p:sp>
        <p:nvSpPr>
          <p:cNvPr id="11" name="Text Placeholder 4">
            <a:extLst>
              <a:ext uri="{FF2B5EF4-FFF2-40B4-BE49-F238E27FC236}">
                <a16:creationId xmlns:a16="http://schemas.microsoft.com/office/drawing/2014/main" id="{40904D27-BBF9-B6C2-5CED-F98F44D59577}"/>
              </a:ext>
            </a:extLst>
          </p:cNvPr>
          <p:cNvSpPr>
            <a:spLocks noGrp="1"/>
          </p:cNvSpPr>
          <p:nvPr>
            <p:ph type="body" sz="quarter" idx="18"/>
          </p:nvPr>
        </p:nvSpPr>
        <p:spPr>
          <a:xfrm>
            <a:off x="360000" y="1016704"/>
            <a:ext cx="10080000" cy="310015"/>
          </a:xfrm>
        </p:spPr>
        <p:txBody>
          <a:bodyPr/>
          <a:lstStyle/>
          <a:p>
            <a:r>
              <a:rPr lang="en-AU" dirty="0">
                <a:latin typeface="+mj-lt"/>
              </a:rPr>
              <a:t>How to use the English core texts</a:t>
            </a:r>
          </a:p>
        </p:txBody>
      </p:sp>
      <p:sp>
        <p:nvSpPr>
          <p:cNvPr id="9" name="Picture Placeholder 1">
            <a:extLst>
              <a:ext uri="{FF2B5EF4-FFF2-40B4-BE49-F238E27FC236}">
                <a16:creationId xmlns:a16="http://schemas.microsoft.com/office/drawing/2014/main" id="{3BCF646E-3887-63D4-A7F9-647DF671B90E}"/>
              </a:ext>
            </a:extLst>
          </p:cNvPr>
          <p:cNvSpPr>
            <a:spLocks noGrp="1"/>
          </p:cNvSpPr>
          <p:nvPr>
            <p:ph type="pic" sz="quarter" idx="13"/>
          </p:nvPr>
        </p:nvSpPr>
        <p:spPr>
          <a:xfrm>
            <a:off x="359998" y="1909282"/>
            <a:ext cx="11483999" cy="4210718"/>
          </a:xfrm>
        </p:spPr>
        <p:txBody>
          <a:bodyPr/>
          <a:lstStyle/>
          <a:p>
            <a:r>
              <a:rPr lang="en-AU" dirty="0">
                <a:latin typeface="+mn-lt"/>
              </a:rPr>
              <a:t>Many texts by Aboriginal and/or Torres Strait Islander authors that are valuable teaching tools for the classroom, explore the ongoing impacts of colonisation. Due to the potentially sensitive nature of some of the content, it is essential that teachers create a safe space for students and help develop mutual respect and understanding between members of the classroom community.</a:t>
            </a:r>
          </a:p>
          <a:p>
            <a:pPr marL="342900" indent="-342900">
              <a:buFont typeface="Arial" panose="020B0604020202020204" pitchFamily="34" charset="0"/>
              <a:buChar char="•"/>
            </a:pPr>
            <a:r>
              <a:rPr lang="en-AU" dirty="0">
                <a:latin typeface="+mn-lt"/>
              </a:rPr>
              <a:t>Be aware of cultural load</a:t>
            </a:r>
          </a:p>
          <a:p>
            <a:pPr marL="342900" indent="-342900">
              <a:buFont typeface="Arial" panose="020B0604020202020204" pitchFamily="34" charset="0"/>
              <a:buChar char="•"/>
            </a:pPr>
            <a:r>
              <a:rPr lang="en-AU" dirty="0">
                <a:latin typeface="+mn-lt"/>
              </a:rPr>
              <a:t>Know your students' backgrounds</a:t>
            </a:r>
          </a:p>
          <a:p>
            <a:pPr marL="342900" indent="-342900">
              <a:buFont typeface="Arial" panose="020B0604020202020204" pitchFamily="34" charset="0"/>
              <a:buChar char="•"/>
            </a:pPr>
            <a:r>
              <a:rPr lang="en-AU" dirty="0">
                <a:latin typeface="+mn-lt"/>
              </a:rPr>
              <a:t>Prepare students for the topic</a:t>
            </a:r>
          </a:p>
          <a:p>
            <a:pPr marL="342900" indent="-342900">
              <a:buFont typeface="Arial" panose="020B0604020202020204" pitchFamily="34" charset="0"/>
              <a:buChar char="•"/>
            </a:pPr>
            <a:r>
              <a:rPr lang="en-AU" dirty="0">
                <a:latin typeface="+mn-lt"/>
              </a:rPr>
              <a:t>Safe and respectful discussions.</a:t>
            </a:r>
          </a:p>
          <a:p>
            <a:endParaRPr lang="en-AU" dirty="0">
              <a:latin typeface="+mn-lt"/>
            </a:endParaRPr>
          </a:p>
        </p:txBody>
      </p:sp>
      <p:sp>
        <p:nvSpPr>
          <p:cNvPr id="3" name="Slide Number Placeholder 2">
            <a:extLst>
              <a:ext uri="{FF2B5EF4-FFF2-40B4-BE49-F238E27FC236}">
                <a16:creationId xmlns:a16="http://schemas.microsoft.com/office/drawing/2014/main" id="{BA533EA5-F053-DCD0-6C34-C84B74825FCA}"/>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7</a:t>
            </a:fld>
            <a:endParaRPr lang="en-AU"/>
          </a:p>
        </p:txBody>
      </p:sp>
    </p:spTree>
    <p:extLst>
      <p:ext uri="{BB962C8B-B14F-4D97-AF65-F5344CB8AC3E}">
        <p14:creationId xmlns:p14="http://schemas.microsoft.com/office/powerpoint/2010/main" val="1561741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29CBAB-02A3-0366-BB9E-AA65AF74BC7B}"/>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BABD39FD-BD1B-39FB-D967-57727A708D08}"/>
              </a:ext>
            </a:extLst>
          </p:cNvPr>
          <p:cNvSpPr>
            <a:spLocks noGrp="1"/>
          </p:cNvSpPr>
          <p:nvPr>
            <p:ph type="ctrTitle"/>
          </p:nvPr>
        </p:nvSpPr>
        <p:spPr/>
        <p:txBody>
          <a:bodyPr/>
          <a:lstStyle/>
          <a:p>
            <a:r>
              <a:rPr lang="en-AU"/>
              <a:t>Sharing learning intentions and success criteria</a:t>
            </a:r>
          </a:p>
        </p:txBody>
      </p:sp>
    </p:spTree>
    <p:extLst>
      <p:ext uri="{BB962C8B-B14F-4D97-AF65-F5344CB8AC3E}">
        <p14:creationId xmlns:p14="http://schemas.microsoft.com/office/powerpoint/2010/main" val="4137386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51818-0582-0ECF-C9E8-2032CD86988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A696008-D7F8-7AB0-9A18-EC398CF54197}"/>
              </a:ext>
            </a:extLst>
          </p:cNvPr>
          <p:cNvSpPr>
            <a:spLocks noGrp="1"/>
          </p:cNvSpPr>
          <p:nvPr>
            <p:ph type="title"/>
          </p:nvPr>
        </p:nvSpPr>
        <p:spPr/>
        <p:txBody>
          <a:bodyPr/>
          <a:lstStyle/>
          <a:p>
            <a:r>
              <a:rPr lang="en-AU">
                <a:latin typeface="+mj-lt"/>
              </a:rPr>
              <a:t>Learning intentions and success criteria</a:t>
            </a:r>
          </a:p>
        </p:txBody>
      </p:sp>
      <p:sp>
        <p:nvSpPr>
          <p:cNvPr id="4" name="Picture Placeholder 3">
            <a:extLst>
              <a:ext uri="{FF2B5EF4-FFF2-40B4-BE49-F238E27FC236}">
                <a16:creationId xmlns:a16="http://schemas.microsoft.com/office/drawing/2014/main" id="{18298812-BA99-9DA5-9C34-8E667B9FCB51}"/>
              </a:ext>
            </a:extLst>
          </p:cNvPr>
          <p:cNvSpPr>
            <a:spLocks noGrp="1"/>
          </p:cNvSpPr>
          <p:nvPr>
            <p:ph type="pic" sz="quarter" idx="13"/>
          </p:nvPr>
        </p:nvSpPr>
        <p:spPr/>
        <p:txBody>
          <a:bodyPr/>
          <a:lstStyle/>
          <a:p>
            <a:pPr marL="0" marR="0" lvl="0" indent="0" algn="l" defTabSz="609585" rtl="0" eaLnBrk="1" fontAlgn="auto" latinLnBrk="0" hangingPunct="1">
              <a:lnSpc>
                <a:spcPct val="150000"/>
              </a:lnSpc>
              <a:spcBef>
                <a:spcPts val="0"/>
              </a:spcBef>
              <a:buClrTx/>
              <a:buSzTx/>
              <a:buFontTx/>
              <a:buNone/>
              <a:tabLst/>
              <a:defRPr/>
            </a:pPr>
            <a:r>
              <a:rPr kumimoji="0" lang="en-AU" sz="2000" b="1" i="0" u="none" strike="noStrike" kern="1200" cap="none" spc="0" normalizeH="0" baseline="0" noProof="0" dirty="0">
                <a:ln>
                  <a:noFill/>
                </a:ln>
                <a:solidFill>
                  <a:srgbClr val="002664"/>
                </a:solidFill>
                <a:effectLst/>
                <a:uLnTx/>
                <a:uFillTx/>
                <a:latin typeface="+mj-lt"/>
                <a:ea typeface="+mn-ea"/>
                <a:cs typeface="Arial" panose="020B0604020202020204" pitchFamily="34" charset="0"/>
              </a:rPr>
              <a:t>We are learning to</a:t>
            </a:r>
            <a:endParaRPr kumimoji="0" lang="en-AU" sz="2000" b="1" i="0" u="none" strike="noStrike" kern="1200" cap="none" spc="0" normalizeH="0" baseline="0" noProof="0" dirty="0">
              <a:ln>
                <a:noFill/>
              </a:ln>
              <a:solidFill>
                <a:srgbClr val="002664"/>
              </a:solidFill>
              <a:effectLst/>
              <a:uLnTx/>
              <a:uFillTx/>
              <a:latin typeface="+mj-lt"/>
              <a:ea typeface="+mn-lt"/>
              <a:cs typeface="Arial" panose="020B0604020202020204" pitchFamily="34" charset="0"/>
            </a:endParaRPr>
          </a:p>
          <a:p>
            <a:pPr marL="342900" marR="0" lvl="0" indent="-342900" algn="l" defTabSz="609585" rtl="0" eaLnBrk="1" fontAlgn="auto" latinLnBrk="0" hangingPunct="1">
              <a:lnSpc>
                <a:spcPct val="150000"/>
              </a:lnSpc>
              <a:spcBef>
                <a:spcPts val="0"/>
              </a:spcBef>
              <a:buClrTx/>
              <a:buSzTx/>
              <a:buFont typeface="Arial" panose="020B0604020202020204" pitchFamily="34" charset="0"/>
              <a:buChar char="•"/>
              <a:tabLst/>
              <a:defRPr/>
            </a:pPr>
            <a:r>
              <a:rPr kumimoji="0" lang="en-AU" sz="2000" b="0" i="0" u="none" strike="noStrike" kern="1200" cap="none" spc="0" normalizeH="0" baseline="0" noProof="0" dirty="0">
                <a:ln>
                  <a:noFill/>
                </a:ln>
                <a:solidFill>
                  <a:srgbClr val="22272B"/>
                </a:solidFill>
                <a:effectLst/>
                <a:uLnTx/>
                <a:uFillTx/>
                <a:latin typeface="+mn-lt"/>
                <a:ea typeface="+mn-ea"/>
                <a:cs typeface="Arial" panose="020B0604020202020204" pitchFamily="34" charset="0"/>
              </a:rPr>
              <a:t>understand how Pearson has used various language forms, features and structures in ‘Eulogy for Gough Whitlam’</a:t>
            </a:r>
          </a:p>
          <a:p>
            <a:pPr marL="342900" marR="0" lvl="0" indent="-342900" algn="l" defTabSz="609585" rtl="0" eaLnBrk="1" fontAlgn="auto" latinLnBrk="0" hangingPunct="1">
              <a:lnSpc>
                <a:spcPct val="150000"/>
              </a:lnSpc>
              <a:spcBef>
                <a:spcPts val="0"/>
              </a:spcBef>
              <a:buClrTx/>
              <a:buSzTx/>
              <a:buFont typeface="Arial" panose="020B0604020202020204" pitchFamily="34" charset="0"/>
              <a:buChar char="•"/>
              <a:tabLst/>
              <a:defRPr/>
            </a:pPr>
            <a:r>
              <a:rPr kumimoji="0" lang="en-AU" sz="2000" b="0" i="0" u="none" strike="noStrike" kern="1200" cap="none" spc="0" normalizeH="0" baseline="0" noProof="0" dirty="0">
                <a:ln>
                  <a:noFill/>
                </a:ln>
                <a:solidFill>
                  <a:srgbClr val="22272B"/>
                </a:solidFill>
                <a:effectLst/>
                <a:uLnTx/>
                <a:uFillTx/>
                <a:latin typeface="+mn-lt"/>
                <a:ea typeface="+mn-ea"/>
                <a:cs typeface="Arial" panose="020B0604020202020204" pitchFamily="34" charset="0"/>
              </a:rPr>
              <a:t>understand authorial purpose in </a:t>
            </a:r>
            <a:r>
              <a:rPr kumimoji="0" lang="en-AU" sz="2000" b="1" i="0" u="none" strike="noStrike" kern="1200" cap="none" spc="0" normalizeH="0" baseline="0" noProof="0" dirty="0">
                <a:ln>
                  <a:noFill/>
                </a:ln>
                <a:solidFill>
                  <a:srgbClr val="22272B"/>
                </a:solidFill>
                <a:effectLst/>
                <a:uLnTx/>
                <a:uFillTx/>
                <a:latin typeface="+mn-lt"/>
                <a:ea typeface="+mn-ea"/>
                <a:cs typeface="Arial" panose="020B0604020202020204" pitchFamily="34" charset="0"/>
              </a:rPr>
              <a:t>Core text 2 – ‘Eulogy for Gough Whitlam’ by Noel Pearson.</a:t>
            </a:r>
            <a:endParaRPr kumimoji="0" lang="en-AU" sz="2000" b="0" i="0" u="none" strike="noStrike" kern="1200" cap="none" spc="0" normalizeH="0" baseline="0" noProof="0" dirty="0">
              <a:ln>
                <a:noFill/>
              </a:ln>
              <a:solidFill>
                <a:srgbClr val="22272B"/>
              </a:solidFill>
              <a:effectLst/>
              <a:uLnTx/>
              <a:uFillTx/>
              <a:latin typeface="+mn-lt"/>
              <a:ea typeface="+mn-ea"/>
              <a:cs typeface="Arial" panose="020B0604020202020204" pitchFamily="34" charset="0"/>
            </a:endParaRPr>
          </a:p>
          <a:p>
            <a:pPr marL="0" marR="0" lvl="0" indent="0" algn="l" defTabSz="609585" rtl="0" eaLnBrk="1" fontAlgn="auto" latinLnBrk="0" hangingPunct="1">
              <a:lnSpc>
                <a:spcPct val="150000"/>
              </a:lnSpc>
              <a:spcBef>
                <a:spcPts val="0"/>
              </a:spcBef>
              <a:buClrTx/>
              <a:buSzTx/>
              <a:buFontTx/>
              <a:buNone/>
              <a:tabLst/>
              <a:defRPr/>
            </a:pPr>
            <a:r>
              <a:rPr kumimoji="0" lang="en-AU" sz="2000" b="1" i="0" u="none" strike="noStrike" kern="1200" cap="none" spc="0" normalizeH="0" baseline="0" noProof="0" dirty="0">
                <a:ln>
                  <a:noFill/>
                </a:ln>
                <a:solidFill>
                  <a:srgbClr val="002664"/>
                </a:solidFill>
                <a:effectLst/>
                <a:uLnTx/>
                <a:uFillTx/>
                <a:latin typeface="+mj-lt"/>
                <a:ea typeface="+mn-ea"/>
                <a:cs typeface="Arial" panose="020B0604020202020204" pitchFamily="34" charset="0"/>
              </a:rPr>
              <a:t>We can</a:t>
            </a:r>
            <a:endParaRPr kumimoji="0" lang="en-US" sz="2000" b="0" i="0" u="none" strike="noStrike" kern="1200" cap="none" spc="0" normalizeH="0" baseline="0" noProof="0" dirty="0">
              <a:ln>
                <a:noFill/>
              </a:ln>
              <a:solidFill>
                <a:srgbClr val="002664"/>
              </a:solidFill>
              <a:effectLst/>
              <a:uLnTx/>
              <a:uFillTx/>
              <a:latin typeface="+mj-lt"/>
              <a:ea typeface="+mn-ea"/>
              <a:cs typeface="Arial" panose="020B0604020202020204" pitchFamily="34" charset="0"/>
            </a:endParaRPr>
          </a:p>
          <a:p>
            <a:pPr marL="342900" marR="0" lvl="0" indent="-342900" algn="l" defTabSz="609585" rtl="0" eaLnBrk="1" fontAlgn="auto" latinLnBrk="0" hangingPunct="1">
              <a:lnSpc>
                <a:spcPct val="150000"/>
              </a:lnSpc>
              <a:spcBef>
                <a:spcPts val="0"/>
              </a:spcBef>
              <a:buClrTx/>
              <a:buSzTx/>
              <a:buFont typeface="Arial"/>
              <a:buChar char="•"/>
              <a:tabLst/>
              <a:defRPr/>
            </a:pPr>
            <a:r>
              <a:rPr kumimoji="0" lang="en-AU" sz="2000" b="0" i="0" u="none" strike="noStrike" kern="1200" cap="none" spc="0" normalizeH="0" baseline="0" noProof="0" dirty="0">
                <a:ln>
                  <a:noFill/>
                </a:ln>
                <a:solidFill>
                  <a:srgbClr val="22272B"/>
                </a:solidFill>
                <a:effectLst/>
                <a:uLnTx/>
                <a:uFillTx/>
                <a:latin typeface="+mn-lt"/>
                <a:ea typeface="+mn-lt"/>
                <a:cs typeface="Arial" panose="020B0604020202020204" pitchFamily="34" charset="0"/>
              </a:rPr>
              <a:t>[insert success criteria]</a:t>
            </a:r>
          </a:p>
          <a:p>
            <a:pPr marL="342900" marR="0" lvl="0" indent="-342900" algn="l" defTabSz="609585" rtl="0" eaLnBrk="1" fontAlgn="auto" latinLnBrk="0" hangingPunct="1">
              <a:lnSpc>
                <a:spcPct val="150000"/>
              </a:lnSpc>
              <a:spcBef>
                <a:spcPts val="0"/>
              </a:spcBef>
              <a:buClrTx/>
              <a:buSzTx/>
              <a:buFont typeface="Arial"/>
              <a:buChar char="•"/>
              <a:tabLst/>
              <a:defRPr/>
            </a:pPr>
            <a:r>
              <a:rPr kumimoji="0" lang="en-AU" sz="2000" b="0" i="0" u="none" strike="noStrike" kern="1200" cap="none" spc="0" normalizeH="0" baseline="0" noProof="0" dirty="0">
                <a:ln>
                  <a:noFill/>
                </a:ln>
                <a:solidFill>
                  <a:srgbClr val="22272B"/>
                </a:solidFill>
                <a:effectLst/>
                <a:uLnTx/>
                <a:uFillTx/>
                <a:latin typeface="+mn-lt"/>
                <a:ea typeface="+mn-lt"/>
                <a:cs typeface="Arial" panose="020B0604020202020204" pitchFamily="34" charset="0"/>
              </a:rPr>
              <a:t>[insert success criteria]</a:t>
            </a:r>
          </a:p>
          <a:p>
            <a:pPr marL="342900" marR="0" lvl="0" indent="-342900" algn="l" defTabSz="609585" rtl="0" eaLnBrk="1" fontAlgn="auto" latinLnBrk="0" hangingPunct="1">
              <a:lnSpc>
                <a:spcPct val="150000"/>
              </a:lnSpc>
              <a:spcBef>
                <a:spcPts val="0"/>
              </a:spcBef>
              <a:buClrTx/>
              <a:buSzTx/>
              <a:buFont typeface="Arial"/>
              <a:buChar char="•"/>
              <a:tabLst/>
              <a:defRPr/>
            </a:pPr>
            <a:r>
              <a:rPr kumimoji="0" lang="en-AU" sz="2000" b="0" i="0" u="none" strike="noStrike" kern="1200" cap="none" spc="0" normalizeH="0" baseline="0" noProof="0" dirty="0">
                <a:ln>
                  <a:noFill/>
                </a:ln>
                <a:solidFill>
                  <a:srgbClr val="22272B"/>
                </a:solidFill>
                <a:effectLst/>
                <a:uLnTx/>
                <a:uFillTx/>
                <a:latin typeface="+mn-lt"/>
                <a:ea typeface="+mn-lt"/>
                <a:cs typeface="Arial" panose="020B0604020202020204" pitchFamily="34" charset="0"/>
              </a:rPr>
              <a:t>[insert success criteria].</a:t>
            </a:r>
            <a:endParaRPr kumimoji="0" lang="en-AU" sz="2400" b="0" i="0" u="none" strike="noStrike" kern="1200" cap="none" spc="0" normalizeH="0" baseline="0" noProof="0" dirty="0">
              <a:ln>
                <a:noFill/>
              </a:ln>
              <a:solidFill>
                <a:srgbClr val="22272B"/>
              </a:solidFill>
              <a:effectLst/>
              <a:uLnTx/>
              <a:uFillTx/>
              <a:latin typeface="+mn-lt"/>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073A64C2-40AA-27B7-0AE0-6D6A30691272}"/>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9</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3317759615"/>
      </p:ext>
    </p:extLst>
  </p:cSld>
  <p:clrMapOvr>
    <a:masterClrMapping/>
  </p:clrMapOvr>
</p:sld>
</file>

<file path=ppt/theme/theme1.xml><?xml version="1.0" encoding="utf-8"?>
<a:theme xmlns:a="http://schemas.openxmlformats.org/drawingml/2006/main" name="3_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student-facing-secondary-template-2025-v2" id="{99F003DF-8232-8143-89A4-6040FEB636AB}" vid="{7C8CAE53-5C2F-0E42-AA60-E2459FA830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eadytopublish xmlns="95386ad3-46d6-4eb6-bbc1-9b19b13a5756">false</Readytopublish>
    <Migrated xmlns="95386ad3-46d6-4eb6-bbc1-9b19b13a5756">true</Migrated>
    <Description2 xmlns="95386ad3-46d6-4eb6-bbc1-9b19b13a5756" xsi:nil="true"/>
    <SharedWithUsers xmlns="9191b990-ddf9-46cb-8ffe-20db9d3a58aa">
      <UserInfo>
        <DisplayName>Easter Carmeli</DisplayName>
        <AccountId>508</AccountId>
        <AccountType/>
      </UserInfo>
      <UserInfo>
        <DisplayName>Perry Wong</DisplayName>
        <AccountId>363</AccountId>
        <AccountType/>
      </UserInfo>
      <UserInfo>
        <DisplayName>Gemma Ennis</DisplayName>
        <AccountId>388</AccountId>
        <AccountType/>
      </UserInfo>
      <UserInfo>
        <DisplayName>David Boccalatte</DisplayName>
        <AccountId>24</AccountId>
        <AccountType/>
      </UserInfo>
    </SharedWithUsers>
    <lcf76f155ced4ddcb4097134ff3c332f xmlns="95386ad3-46d6-4eb6-bbc1-9b19b13a5756">
      <Terms xmlns="http://schemas.microsoft.com/office/infopath/2007/PartnerControls"/>
    </lcf76f155ced4ddcb4097134ff3c332f>
    <TaxCatchAll xmlns="9191b990-ddf9-46cb-8ffe-20db9d3a58aa" xsi:nil="true"/>
    <InDAM xmlns="95386ad3-46d6-4eb6-bbc1-9b19b13a5756">false</InDAM>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A1D8124FFB2A1438B815462E05615AB" ma:contentTypeVersion="26" ma:contentTypeDescription="Create a new document." ma:contentTypeScope="" ma:versionID="24ee120e7ee0fb7742bf43e0d8bc6815">
  <xsd:schema xmlns:xsd="http://www.w3.org/2001/XMLSchema" xmlns:xs="http://www.w3.org/2001/XMLSchema" xmlns:p="http://schemas.microsoft.com/office/2006/metadata/properties" xmlns:ns2="95386ad3-46d6-4eb6-bbc1-9b19b13a5756" xmlns:ns3="9191b990-ddf9-46cb-8ffe-20db9d3a58aa" targetNamespace="http://schemas.microsoft.com/office/2006/metadata/properties" ma:root="true" ma:fieldsID="f36106e3296bc7e83bbab5b246a94dc4" ns2:_="" ns3:_="">
    <xsd:import namespace="95386ad3-46d6-4eb6-bbc1-9b19b13a5756"/>
    <xsd:import namespace="9191b990-ddf9-46cb-8ffe-20db9d3a58a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element ref="ns2:InDAM" minOccurs="0"/>
                <xsd:element ref="ns2:Readytopublish" minOccurs="0"/>
                <xsd:element ref="ns2:MediaServiceObjectDetectorVersions" minOccurs="0"/>
                <xsd:element ref="ns2:MediaServiceSearchProperties" minOccurs="0"/>
                <xsd:element ref="ns2:Migrated" minOccurs="0"/>
                <xsd:element ref="ns2:Description2"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386ad3-46d6-4eb6-bbc1-9b19b13a575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1f47cd6-212f-4ea2-b6af-f1d1e47bdbaf" ma:termSetId="09814cd3-568e-fe90-9814-8d621ff8fb84" ma:anchorId="fba54fb3-c3e1-fe81-a776-ca4b69148c4d" ma:open="true" ma:isKeyword="false">
      <xsd:complexType>
        <xsd:sequence>
          <xsd:element ref="pc:Terms" minOccurs="0" maxOccurs="1"/>
        </xsd:sequence>
      </xsd:complexType>
    </xsd:element>
    <xsd:element name="InDAM" ma:index="24" nillable="true" ma:displayName="In DAM" ma:default="0" ma:format="Dropdown" ma:internalName="InDAM">
      <xsd:simpleType>
        <xsd:restriction base="dms:Boolean"/>
      </xsd:simpleType>
    </xsd:element>
    <xsd:element name="Readytopublish" ma:index="25" nillable="true" ma:displayName="Ready to publish" ma:default="0" ma:format="Dropdown" ma:internalName="Readytopublish">
      <xsd:simpleType>
        <xsd:restriction base="dms:Boolean"/>
      </xsd:simple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Migrated" ma:index="28" nillable="true" ma:displayName="Migrated" ma:default="1" ma:format="Dropdown" ma:internalName="Migrated">
      <xsd:simpleType>
        <xsd:restriction base="dms:Boolean"/>
      </xsd:simpleType>
    </xsd:element>
    <xsd:element name="Description2" ma:index="29" nillable="true" ma:displayName="Description" ma:format="Dropdown" ma:internalName="Description2">
      <xsd:simpleType>
        <xsd:restriction base="dms:Note">
          <xsd:maxLength value="255"/>
        </xsd:restriction>
      </xsd:simpleType>
    </xsd:element>
    <xsd:element name="MediaServiceBillingMetadata" ma:index="3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191b990-ddf9-46cb-8ffe-20db9d3a58a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e063c910-61e7-482c-9a48-4fe9d05e06db}" ma:internalName="TaxCatchAll" ma:showField="CatchAllData" ma:web="9191b990-ddf9-46cb-8ffe-20db9d3a58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22B22D3-42A6-4600-8268-586604ED88DB}">
  <ds:schemaRefs>
    <ds:schemaRef ds:uri="95386ad3-46d6-4eb6-bbc1-9b19b13a5756"/>
    <ds:schemaRef ds:uri="http://purl.org/dc/terms/"/>
    <ds:schemaRef ds:uri="http://purl.org/dc/elements/1.1/"/>
    <ds:schemaRef ds:uri="http://schemas.microsoft.com/office/2006/metadata/properties"/>
    <ds:schemaRef ds:uri="http://schemas.microsoft.com/office/infopath/2007/PartnerControls"/>
    <ds:schemaRef ds:uri="http://schemas.microsoft.com/office/2006/documentManagement/types"/>
    <ds:schemaRef ds:uri="http://www.w3.org/XML/1998/namespace"/>
    <ds:schemaRef ds:uri="http://schemas.openxmlformats.org/package/2006/metadata/core-properties"/>
    <ds:schemaRef ds:uri="9191b990-ddf9-46cb-8ffe-20db9d3a58aa"/>
    <ds:schemaRef ds:uri="http://purl.org/dc/dcmitype/"/>
  </ds:schemaRefs>
</ds:datastoreItem>
</file>

<file path=customXml/itemProps2.xml><?xml version="1.0" encoding="utf-8"?>
<ds:datastoreItem xmlns:ds="http://schemas.openxmlformats.org/officeDocument/2006/customXml" ds:itemID="{DE45419E-A82A-42BC-9D5B-D3433B051C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386ad3-46d6-4eb6-bbc1-9b19b13a5756"/>
    <ds:schemaRef ds:uri="9191b990-ddf9-46cb-8ffe-20db9d3a58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89CE565-59CC-4529-BC88-F3769A0CCEC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18</TotalTime>
  <Words>10274</Words>
  <Application>Microsoft Office PowerPoint</Application>
  <PresentationFormat>Widescreen</PresentationFormat>
  <Paragraphs>486</Paragraphs>
  <Slides>44</Slides>
  <Notes>43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44</vt:i4>
      </vt:variant>
    </vt:vector>
  </HeadingPairs>
  <TitlesOfParts>
    <vt:vector size="50" baseType="lpstr">
      <vt:lpstr>Public Sans</vt:lpstr>
      <vt:lpstr>Arial</vt:lpstr>
      <vt:lpstr>Times New Roman</vt:lpstr>
      <vt:lpstr>Calibri</vt:lpstr>
      <vt:lpstr>Public Sans Light</vt:lpstr>
      <vt:lpstr>3_NSWG Corporate</vt:lpstr>
      <vt:lpstr>Instructions for use</vt:lpstr>
      <vt:lpstr>Phase 3a –  text annotations – Eulogy for Gough Whitlam – Noel Pearson </vt:lpstr>
      <vt:lpstr>Text complexity details </vt:lpstr>
      <vt:lpstr>Licence agreement details</vt:lpstr>
      <vt:lpstr>Working with Aboriginal and Torres Strait Islander Histories and Cultures</vt:lpstr>
      <vt:lpstr>Connection with community and elders</vt:lpstr>
      <vt:lpstr>Promoting culturally inclusive classrooms</vt:lpstr>
      <vt:lpstr>Sharing learning intentions and success criteria</vt:lpstr>
      <vt:lpstr>Learning intentions and success criteria</vt:lpstr>
      <vt:lpstr>Language features in ‘Eulogy for Gough Whitlam’ (1)</vt:lpstr>
      <vt:lpstr>Revisiting persuasive and discursive forms and features in a text</vt:lpstr>
      <vt:lpstr>Structure of persuasive and discursive texts</vt:lpstr>
      <vt:lpstr>Features of persuasive and discursive texts (1)</vt:lpstr>
      <vt:lpstr>Features of persuasive and discursive texts (2)</vt:lpstr>
      <vt:lpstr>Consolidating vocabulary in a text</vt:lpstr>
      <vt:lpstr>Word Cline</vt:lpstr>
      <vt:lpstr>Language features in ‘Eulogy for Gough Whitlam’ (2)</vt:lpstr>
      <vt:lpstr>Structure of each slide</vt:lpstr>
      <vt:lpstr>Connecting learning</vt:lpstr>
      <vt:lpstr>Establishing ethos</vt:lpstr>
      <vt:lpstr>Establishing his central thesis</vt:lpstr>
      <vt:lpstr>Chunking and sequencing learning</vt:lpstr>
      <vt:lpstr>Ethos and logos (1)</vt:lpstr>
      <vt:lpstr>Ethos and logos (2)</vt:lpstr>
      <vt:lpstr>Logos and ethos (continued)</vt:lpstr>
      <vt:lpstr>Pathos</vt:lpstr>
      <vt:lpstr>Emphasising his central thesis</vt:lpstr>
      <vt:lpstr>Rhetoric</vt:lpstr>
      <vt:lpstr>Discursive language features in ‘Eulogy for Gough Whitlam’</vt:lpstr>
      <vt:lpstr>Creating a personal voice (1)</vt:lpstr>
      <vt:lpstr>Checking for understanding (1)</vt:lpstr>
      <vt:lpstr>Checking for understanding (2)</vt:lpstr>
      <vt:lpstr>Checking for understanding (3)</vt:lpstr>
      <vt:lpstr>Creating a personal voice (2)</vt:lpstr>
      <vt:lpstr>Anecdotal stories</vt:lpstr>
      <vt:lpstr>Cohesion</vt:lpstr>
      <vt:lpstr>Contrasting seriousness with humour</vt:lpstr>
      <vt:lpstr>The rule of 3s</vt:lpstr>
      <vt:lpstr>Parallelism</vt:lpstr>
      <vt:lpstr>Checking for understanding</vt:lpstr>
      <vt:lpstr>Journal writing task</vt:lpstr>
      <vt:lpstr>References (1)</vt:lpstr>
      <vt:lpstr>Reference (2)</vt:lpstr>
      <vt:lpstr>Copyright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Phase 3a – Text annotations – Noel Pearson – 11.1 Transition to English Advanced</dc:title>
  <dc:subject/>
  <dc:creator>NSW Department of Education</dc:creator>
  <cp:keywords/>
  <dc:description/>
  <dcterms:created xsi:type="dcterms:W3CDTF">2025-11-26T23:35:44Z</dcterms:created>
  <dcterms:modified xsi:type="dcterms:W3CDTF">2025-12-09T01:36:12Z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2025-11-26T23:36:33Z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7c84f886-80f5-4c48-b05c-f1ec8a58e492</vt:lpwstr>
  </property>
  <property fmtid="{D5CDD505-2E9C-101B-9397-08002B2CF9AE}" pid="8" name="MSIP_Label_b603dfd7-d93a-4381-a340-2995d8282205_ContentBits">
    <vt:lpwstr>0</vt:lpwstr>
  </property>
  <property fmtid="{D5CDD505-2E9C-101B-9397-08002B2CF9AE}" pid="9" name="MSIP_Label_b603dfd7-d93a-4381-a340-2995d8282205_Tag">
    <vt:lpwstr>10, 3, 0, 1</vt:lpwstr>
  </property>
  <property fmtid="{D5CDD505-2E9C-101B-9397-08002B2CF9AE}" pid="10" name="MediaServiceImageTags">
    <vt:lpwstr/>
  </property>
  <property fmtid="{D5CDD505-2E9C-101B-9397-08002B2CF9AE}" pid="11" name="ContentTypeId">
    <vt:lpwstr>0x0101004A1D8124FFB2A1438B815462E05615AB</vt:lpwstr>
  </property>
</Properties>
</file>