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64" r:id="rId5"/>
    <p:sldMasterId id="2147483775" r:id="rId6"/>
  </p:sldMasterIdLst>
  <p:notesMasterIdLst>
    <p:notesMasterId r:id="rId46"/>
  </p:notesMasterIdLst>
  <p:handoutMasterIdLst>
    <p:handoutMasterId r:id="rId47"/>
  </p:handoutMasterIdLst>
  <p:sldIdLst>
    <p:sldId id="26381" r:id="rId7"/>
    <p:sldId id="266" r:id="rId8"/>
    <p:sldId id="2141411601" r:id="rId9"/>
    <p:sldId id="26547" r:id="rId10"/>
    <p:sldId id="2141411636" r:id="rId11"/>
    <p:sldId id="2141411637" r:id="rId12"/>
    <p:sldId id="2141411638" r:id="rId13"/>
    <p:sldId id="26512" r:id="rId14"/>
    <p:sldId id="2141411596" r:id="rId15"/>
    <p:sldId id="271" r:id="rId16"/>
    <p:sldId id="2141411584" r:id="rId17"/>
    <p:sldId id="289" r:id="rId18"/>
    <p:sldId id="2141411591" r:id="rId19"/>
    <p:sldId id="2141411587" r:id="rId20"/>
    <p:sldId id="26395" r:id="rId21"/>
    <p:sldId id="2141411585" r:id="rId22"/>
    <p:sldId id="26396" r:id="rId23"/>
    <p:sldId id="26397" r:id="rId24"/>
    <p:sldId id="26398" r:id="rId25"/>
    <p:sldId id="2141411592" r:id="rId26"/>
    <p:sldId id="2141411603" r:id="rId27"/>
    <p:sldId id="2141411632" r:id="rId28"/>
    <p:sldId id="26515" r:id="rId29"/>
    <p:sldId id="2141411593" r:id="rId30"/>
    <p:sldId id="2141411594" r:id="rId31"/>
    <p:sldId id="2141411595" r:id="rId32"/>
    <p:sldId id="26399" r:id="rId33"/>
    <p:sldId id="2141411633" r:id="rId34"/>
    <p:sldId id="2141411634" r:id="rId35"/>
    <p:sldId id="2141411640" r:id="rId36"/>
    <p:sldId id="26400" r:id="rId37"/>
    <p:sldId id="26401" r:id="rId38"/>
    <p:sldId id="26402" r:id="rId39"/>
    <p:sldId id="26403" r:id="rId40"/>
    <p:sldId id="2141411599" r:id="rId41"/>
    <p:sldId id="2141411602" r:id="rId42"/>
    <p:sldId id="2141411598" r:id="rId43"/>
    <p:sldId id="2141411639" r:id="rId44"/>
    <p:sldId id="26510" r:id="rId45"/>
  </p:sldIdLst>
  <p:sldSz cx="12192000" cy="6858000"/>
  <p:notesSz cx="6858000" cy="9144000"/>
  <p:embeddedFontLst>
    <p:embeddedFont>
      <p:font typeface="Public Sans" pitchFamily="2" charset="0"/>
      <p:regular r:id="rId48"/>
      <p:bold r:id="rId49"/>
      <p:italic r:id="rId50"/>
      <p:boldItalic r:id="rId51"/>
    </p:embeddedFont>
    <p:embeddedFont>
      <p:font typeface="Public Sans Light" pitchFamily="2" charset="0"/>
      <p:regular r:id="rId52"/>
      <p:italic r:id="rId5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ection>
        <p14:section name="Instructions for teachers" id="{E2540145-C446-48E2-9140-9B215E91A42D}">
          <p14:sldIdLst>
            <p14:sldId id="26381"/>
          </p14:sldIdLst>
        </p14:section>
        <p14:section name="Slide templates" id="{D5A8010D-981F-43AA-A0D6-182EC53CAA84}">
          <p14:sldIdLst>
            <p14:sldId id="266"/>
            <p14:sldId id="2141411601"/>
            <p14:sldId id="26547"/>
            <p14:sldId id="2141411636"/>
            <p14:sldId id="2141411637"/>
            <p14:sldId id="2141411638"/>
            <p14:sldId id="26512"/>
            <p14:sldId id="2141411596"/>
            <p14:sldId id="271"/>
            <p14:sldId id="2141411584"/>
            <p14:sldId id="289"/>
            <p14:sldId id="2141411591"/>
            <p14:sldId id="2141411587"/>
            <p14:sldId id="26395"/>
            <p14:sldId id="2141411585"/>
            <p14:sldId id="26396"/>
            <p14:sldId id="26397"/>
            <p14:sldId id="26398"/>
            <p14:sldId id="2141411592"/>
            <p14:sldId id="2141411603"/>
            <p14:sldId id="2141411632"/>
            <p14:sldId id="26515"/>
            <p14:sldId id="2141411593"/>
            <p14:sldId id="2141411594"/>
            <p14:sldId id="2141411595"/>
            <p14:sldId id="26399"/>
            <p14:sldId id="2141411633"/>
            <p14:sldId id="2141411634"/>
            <p14:sldId id="2141411640"/>
            <p14:sldId id="26400"/>
            <p14:sldId id="26401"/>
            <p14:sldId id="26402"/>
            <p14:sldId id="26403"/>
            <p14:sldId id="2141411599"/>
            <p14:sldId id="2141411602"/>
            <p14:sldId id="2141411598"/>
            <p14:sldId id="2141411639"/>
            <p14:sldId id="26510"/>
          </p14:sldIdLst>
        </p14:section>
        <p14:section name="Assets" id="{ACCADEBA-79DB-4F18-8F19-E4DF86159DFB}">
          <p14:sldIdLst/>
        </p14:section>
        <p14:section name="References &amp; copyright" id="{DBC31484-F5F8-4CB1-8DB4-A562A9780899}">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36DAC30E-4879-1E86-0F9B-861F8E734C8C}" name="Callan Moroney" initials="CM" userId="S::Callan.Moroney1@det.nsw.edu.au::02196289-64af-40a3-a29d-fdc28ab57c90" providerId="AD"/>
  <p188:author id="{F82D3E25-634B-5491-737F-A8863CAD57EF}" name="Keira Brooks" initials="KB" userId="S::KEIRA.BROOKS@det.nsw.edu.au::e2ff3e5f-4c54-49fe-9545-a0ddbe9b96a3" providerId="AD"/>
  <p188:author id="{36E5C144-FD43-C0CD-A471-6F81BE7959D8}" name="Tina Seckold" initials="TS" userId="S::TINA.SECKOLD@det.nsw.edu.au::a9a07086-eed4-4be1-92c9-41980dbbde72" providerId="AD"/>
  <p188:author id="{7AD4B447-7F0D-42AF-0FDE-FAE33A397EB1}" name="Danielle De Redder" initials="DD" userId="S::Danielle.deRedder@det.nsw.edu.au::90c2f8e5-e57e-4891-92e6-f485cbc59344" providerId="AD"/>
  <p188:author id="{55A6C75A-7153-A7FA-AB60-4EB992A208B8}" name="Kyra Rose" initials="" userId="S::Kyra.Rose@det.nsw.edu.au::e07a1653-7d96-4136-a464-a8f8d6b7e062" providerId="AD"/>
  <p188:author id="{BFCA0260-F937-B553-4349-755AEF2BEA73}" name="Jane McDavitt" initials="JM" userId="S::jane.martin14@det.nsw.edu.au::4e2ed728-ef27-4d1e-9fb3-27f2c6f23b7b" providerId="AD"/>
  <p188:author id="{47A0A261-E083-988C-1612-1D078C51298F}" name="Kylee Brooke (Kylee Brooke)" initials="KB" userId="S::Kylee.Brooke1@det.nsw.edu.au::5dd07fc1-e096-4373-b260-46830dd0e5ca" providerId="AD"/>
  <p188:author id="{CEB87279-0F86-5C5C-D4CD-07E8FF92D890}" name="Jane McDavitt" initials="JM" userId="S::Jane.Martin14@det.nsw.edu.au::4e2ed728-ef27-4d1e-9fb3-27f2c6f23b7b" providerId="AD"/>
  <p188:author id="{D02A9D7F-57B1-B101-768D-9F9CCB42179F}" name="Francesca Gazzola" initials="FG" userId="S::FRANCESCA.GAZZOLA@det.nsw.edu.au::eb71f741-dadb-429a-b279-0f7afbe3ada0" providerId="AD"/>
  <p188:author id="{CE865A87-D75E-CFB1-4E8B-C03768D44590}" name="Danielle De Redder" initials="DR" userId="S::danielle.deredder@det.nsw.edu.au::90c2f8e5-e57e-4891-92e6-f485cbc59344" providerId="AD"/>
  <p188:author id="{ED268D8D-C200-8163-C804-560A446ACDD4}" name="Clare Matthews" initials="CM" userId="Clare Matthews" providerId="None"/>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A244FDA9-46CB-3E9F-9D35-B88B8650E64C}" name="Clare Matthews" initials="CM" userId="S::clare.f.matthews@det.nsw.edu.au::b9003554-d734-49fd-b77c-681d2b3d99ca" providerId="AD"/>
  <p188:author id="{CAC3D7B0-C159-BFE2-C2AF-1B134D977725}" name="Alysha Lasaitis" initials="AL" userId="S::alysha.lovett@det.nsw.edu.au::281ef951-0a19-4881-9c90-c228dd163ed3"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 id="{891DFDF4-8EFC-2531-3005-37651726765B}" name="Clare Matthews" initials="CM" userId="S::CLARE.F.MATTHEWS@det.nsw.edu.au::b9003554-d734-49fd-b77c-681d2b3d9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0FF597-F599-4412-80D0-F7A16D785639}" v="2" dt="2025-12-09T01:37:26.55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37" autoAdjust="0"/>
  </p:normalViewPr>
  <p:slideViewPr>
    <p:cSldViewPr snapToGrid="0">
      <p:cViewPr varScale="1">
        <p:scale>
          <a:sx n="55" d="100"/>
          <a:sy n="55" d="100"/>
        </p:scale>
        <p:origin x="2022" y="6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Matthews" userId="S::clare.f.matthews@det.nsw.edu.au::b9003554-d734-49fd-b77c-681d2b3d99ca" providerId="AD" clId="Web-{517EE76F-FE23-E2FB-2B87-62B24FD08973}"/>
    <pc:docChg chg="modSld">
      <pc:chgData name="Clare Matthews" userId="S::clare.f.matthews@det.nsw.edu.au::b9003554-d734-49fd-b77c-681d2b3d99ca" providerId="AD" clId="Web-{517EE76F-FE23-E2FB-2B87-62B24FD08973}" dt="2025-11-13T04:26:37.321" v="13"/>
      <pc:docMkLst>
        <pc:docMk/>
      </pc:docMkLst>
      <pc:sldChg chg="modNotes">
        <pc:chgData name="Clare Matthews" userId="S::clare.f.matthews@det.nsw.edu.au::b9003554-d734-49fd-b77c-681d2b3d99ca" providerId="AD" clId="Web-{517EE76F-FE23-E2FB-2B87-62B24FD08973}" dt="2025-11-13T04:26:37.321" v="13"/>
        <pc:sldMkLst>
          <pc:docMk/>
          <pc:sldMk cId="3296030698" sldId="2141411595"/>
        </pc:sldMkLst>
      </pc:sldChg>
    </pc:docChg>
  </pc:docChgLst>
  <pc:docChgLst>
    <pc:chgData name="Callan Moroney" userId="02196289-64af-40a3-a29d-fdc28ab57c90" providerId="ADAL" clId="{336A24D9-C370-441F-AA62-C88DADA89BFE}"/>
    <pc:docChg chg="custSel modSld">
      <pc:chgData name="Callan Moroney" userId="02196289-64af-40a3-a29d-fdc28ab57c90" providerId="ADAL" clId="{336A24D9-C370-441F-AA62-C88DADA89BFE}" dt="2025-11-14T00:35:17.323" v="105" actId="20577"/>
      <pc:docMkLst>
        <pc:docMk/>
      </pc:docMkLst>
      <pc:sldChg chg="modNotesTx">
        <pc:chgData name="Callan Moroney" userId="02196289-64af-40a3-a29d-fdc28ab57c90" providerId="ADAL" clId="{336A24D9-C370-441F-AA62-C88DADA89BFE}" dt="2025-11-14T00:30:53.646" v="40" actId="20577"/>
        <pc:sldMkLst>
          <pc:docMk/>
          <pc:sldMk cId="2028193910" sldId="271"/>
        </pc:sldMkLst>
      </pc:sldChg>
      <pc:sldChg chg="modNotesTx">
        <pc:chgData name="Callan Moroney" userId="02196289-64af-40a3-a29d-fdc28ab57c90" providerId="ADAL" clId="{336A24D9-C370-441F-AA62-C88DADA89BFE}" dt="2025-11-14T00:31:48.171" v="54" actId="20577"/>
        <pc:sldMkLst>
          <pc:docMk/>
          <pc:sldMk cId="678598506" sldId="26395"/>
        </pc:sldMkLst>
      </pc:sldChg>
      <pc:sldChg chg="modNotesTx">
        <pc:chgData name="Callan Moroney" userId="02196289-64af-40a3-a29d-fdc28ab57c90" providerId="ADAL" clId="{336A24D9-C370-441F-AA62-C88DADA89BFE}" dt="2025-11-14T00:32:05.678" v="58" actId="20577"/>
        <pc:sldMkLst>
          <pc:docMk/>
          <pc:sldMk cId="3862223229" sldId="26396"/>
        </pc:sldMkLst>
      </pc:sldChg>
      <pc:sldChg chg="modNotesTx">
        <pc:chgData name="Callan Moroney" userId="02196289-64af-40a3-a29d-fdc28ab57c90" providerId="ADAL" clId="{336A24D9-C370-441F-AA62-C88DADA89BFE}" dt="2025-11-14T00:32:18.524" v="62" actId="20577"/>
        <pc:sldMkLst>
          <pc:docMk/>
          <pc:sldMk cId="1401883417" sldId="26397"/>
        </pc:sldMkLst>
      </pc:sldChg>
      <pc:sldChg chg="modNotesTx">
        <pc:chgData name="Callan Moroney" userId="02196289-64af-40a3-a29d-fdc28ab57c90" providerId="ADAL" clId="{336A24D9-C370-441F-AA62-C88DADA89BFE}" dt="2025-11-14T00:32:25.367" v="65" actId="20577"/>
        <pc:sldMkLst>
          <pc:docMk/>
          <pc:sldMk cId="3175450143" sldId="26398"/>
        </pc:sldMkLst>
      </pc:sldChg>
      <pc:sldChg chg="modNotesTx">
        <pc:chgData name="Callan Moroney" userId="02196289-64af-40a3-a29d-fdc28ab57c90" providerId="ADAL" clId="{336A24D9-C370-441F-AA62-C88DADA89BFE}" dt="2025-11-14T00:34:31.766" v="94" actId="20577"/>
        <pc:sldMkLst>
          <pc:docMk/>
          <pc:sldMk cId="1668816377" sldId="26399"/>
        </pc:sldMkLst>
      </pc:sldChg>
      <pc:sldChg chg="modNotesTx">
        <pc:chgData name="Callan Moroney" userId="02196289-64af-40a3-a29d-fdc28ab57c90" providerId="ADAL" clId="{336A24D9-C370-441F-AA62-C88DADA89BFE}" dt="2025-11-14T00:34:38.226" v="96" actId="20577"/>
        <pc:sldMkLst>
          <pc:docMk/>
          <pc:sldMk cId="2930588743" sldId="26400"/>
        </pc:sldMkLst>
      </pc:sldChg>
      <pc:sldChg chg="modNotesTx">
        <pc:chgData name="Callan Moroney" userId="02196289-64af-40a3-a29d-fdc28ab57c90" providerId="ADAL" clId="{336A24D9-C370-441F-AA62-C88DADA89BFE}" dt="2025-11-14T00:34:43.084" v="97" actId="20577"/>
        <pc:sldMkLst>
          <pc:docMk/>
          <pc:sldMk cId="2543698446" sldId="26401"/>
        </pc:sldMkLst>
      </pc:sldChg>
      <pc:sldChg chg="modNotesTx">
        <pc:chgData name="Callan Moroney" userId="02196289-64af-40a3-a29d-fdc28ab57c90" providerId="ADAL" clId="{336A24D9-C370-441F-AA62-C88DADA89BFE}" dt="2025-11-14T00:34:53.308" v="100" actId="20577"/>
        <pc:sldMkLst>
          <pc:docMk/>
          <pc:sldMk cId="1909257535" sldId="26402"/>
        </pc:sldMkLst>
      </pc:sldChg>
      <pc:sldChg chg="modNotesTx">
        <pc:chgData name="Callan Moroney" userId="02196289-64af-40a3-a29d-fdc28ab57c90" providerId="ADAL" clId="{336A24D9-C370-441F-AA62-C88DADA89BFE}" dt="2025-11-14T00:34:59.648" v="102" actId="20577"/>
        <pc:sldMkLst>
          <pc:docMk/>
          <pc:sldMk cId="936333029" sldId="26403"/>
        </pc:sldMkLst>
      </pc:sldChg>
      <pc:sldChg chg="modNotesTx">
        <pc:chgData name="Callan Moroney" userId="02196289-64af-40a3-a29d-fdc28ab57c90" providerId="ADAL" clId="{336A24D9-C370-441F-AA62-C88DADA89BFE}" dt="2025-11-14T00:31:01.935" v="41" actId="20577"/>
        <pc:sldMkLst>
          <pc:docMk/>
          <pc:sldMk cId="1143863222" sldId="2141411584"/>
        </pc:sldMkLst>
      </pc:sldChg>
      <pc:sldChg chg="modNotesTx">
        <pc:chgData name="Callan Moroney" userId="02196289-64af-40a3-a29d-fdc28ab57c90" providerId="ADAL" clId="{336A24D9-C370-441F-AA62-C88DADA89BFE}" dt="2025-11-14T00:32:00.405" v="57" actId="20577"/>
        <pc:sldMkLst>
          <pc:docMk/>
          <pc:sldMk cId="1106135391" sldId="2141411585"/>
        </pc:sldMkLst>
      </pc:sldChg>
      <pc:sldChg chg="modNotesTx">
        <pc:chgData name="Callan Moroney" userId="02196289-64af-40a3-a29d-fdc28ab57c90" providerId="ADAL" clId="{336A24D9-C370-441F-AA62-C88DADA89BFE}" dt="2025-11-14T00:31:26.696" v="44" actId="20577"/>
        <pc:sldMkLst>
          <pc:docMk/>
          <pc:sldMk cId="3023767256" sldId="2141411587"/>
        </pc:sldMkLst>
      </pc:sldChg>
      <pc:sldChg chg="modNotesTx">
        <pc:chgData name="Callan Moroney" userId="02196289-64af-40a3-a29d-fdc28ab57c90" providerId="ADAL" clId="{336A24D9-C370-441F-AA62-C88DADA89BFE}" dt="2025-11-14T00:31:09.815" v="42" actId="20577"/>
        <pc:sldMkLst>
          <pc:docMk/>
          <pc:sldMk cId="233332001" sldId="2141411591"/>
        </pc:sldMkLst>
      </pc:sldChg>
      <pc:sldChg chg="modNotesTx">
        <pc:chgData name="Callan Moroney" userId="02196289-64af-40a3-a29d-fdc28ab57c90" providerId="ADAL" clId="{336A24D9-C370-441F-AA62-C88DADA89BFE}" dt="2025-11-14T00:33:12.103" v="72" actId="20577"/>
        <pc:sldMkLst>
          <pc:docMk/>
          <pc:sldMk cId="940914752" sldId="2141411592"/>
        </pc:sldMkLst>
      </pc:sldChg>
      <pc:sldChg chg="modNotesTx">
        <pc:chgData name="Callan Moroney" userId="02196289-64af-40a3-a29d-fdc28ab57c90" providerId="ADAL" clId="{336A24D9-C370-441F-AA62-C88DADA89BFE}" dt="2025-11-14T00:33:58.812" v="81" actId="20577"/>
        <pc:sldMkLst>
          <pc:docMk/>
          <pc:sldMk cId="2588215311" sldId="2141411594"/>
        </pc:sldMkLst>
      </pc:sldChg>
      <pc:sldChg chg="modNotesTx">
        <pc:chgData name="Callan Moroney" userId="02196289-64af-40a3-a29d-fdc28ab57c90" providerId="ADAL" clId="{336A24D9-C370-441F-AA62-C88DADA89BFE}" dt="2025-11-14T00:34:16.497" v="90" actId="313"/>
        <pc:sldMkLst>
          <pc:docMk/>
          <pc:sldMk cId="3296030698" sldId="2141411595"/>
        </pc:sldMkLst>
      </pc:sldChg>
      <pc:sldChg chg="modSp mod">
        <pc:chgData name="Callan Moroney" userId="02196289-64af-40a3-a29d-fdc28ab57c90" providerId="ADAL" clId="{336A24D9-C370-441F-AA62-C88DADA89BFE}" dt="2025-11-14T00:13:37.841" v="28"/>
        <pc:sldMkLst>
          <pc:docMk/>
          <pc:sldMk cId="1477914701" sldId="2141411598"/>
        </pc:sldMkLst>
        <pc:spChg chg="mod">
          <ac:chgData name="Callan Moroney" userId="02196289-64af-40a3-a29d-fdc28ab57c90" providerId="ADAL" clId="{336A24D9-C370-441F-AA62-C88DADA89BFE}" dt="2025-11-14T00:13:37.841" v="28"/>
          <ac:spMkLst>
            <pc:docMk/>
            <pc:sldMk cId="1477914701" sldId="2141411598"/>
            <ac:spMk id="4" creationId="{B7C07B50-96D9-2E35-E2CE-3139F6377F08}"/>
          </ac:spMkLst>
        </pc:spChg>
      </pc:sldChg>
      <pc:sldChg chg="modNotesTx">
        <pc:chgData name="Callan Moroney" userId="02196289-64af-40a3-a29d-fdc28ab57c90" providerId="ADAL" clId="{336A24D9-C370-441F-AA62-C88DADA89BFE}" dt="2025-11-14T00:35:09.170" v="104" actId="20577"/>
        <pc:sldMkLst>
          <pc:docMk/>
          <pc:sldMk cId="1558133281" sldId="2141411599"/>
        </pc:sldMkLst>
      </pc:sldChg>
      <pc:sldChg chg="modSp mod">
        <pc:chgData name="Callan Moroney" userId="02196289-64af-40a3-a29d-fdc28ab57c90" providerId="ADAL" clId="{336A24D9-C370-441F-AA62-C88DADA89BFE}" dt="2025-11-13T23:22:06.944" v="1" actId="20577"/>
        <pc:sldMkLst>
          <pc:docMk/>
          <pc:sldMk cId="1362692484" sldId="2141411601"/>
        </pc:sldMkLst>
        <pc:spChg chg="mod">
          <ac:chgData name="Callan Moroney" userId="02196289-64af-40a3-a29d-fdc28ab57c90" providerId="ADAL" clId="{336A24D9-C370-441F-AA62-C88DADA89BFE}" dt="2025-11-13T23:22:06.944" v="1" actId="20577"/>
          <ac:spMkLst>
            <pc:docMk/>
            <pc:sldMk cId="1362692484" sldId="2141411601"/>
            <ac:spMk id="2" creationId="{BC0DB5A4-76E4-C9C8-5193-A26E1B8D4C6A}"/>
          </ac:spMkLst>
        </pc:spChg>
      </pc:sldChg>
      <pc:sldChg chg="modNotesTx">
        <pc:chgData name="Callan Moroney" userId="02196289-64af-40a3-a29d-fdc28ab57c90" providerId="ADAL" clId="{336A24D9-C370-441F-AA62-C88DADA89BFE}" dt="2025-11-14T00:35:17.323" v="105" actId="20577"/>
        <pc:sldMkLst>
          <pc:docMk/>
          <pc:sldMk cId="405927095" sldId="2141411602"/>
        </pc:sldMkLst>
      </pc:sldChg>
      <pc:sldChg chg="modNotesTx">
        <pc:chgData name="Callan Moroney" userId="02196289-64af-40a3-a29d-fdc28ab57c90" providerId="ADAL" clId="{336A24D9-C370-441F-AA62-C88DADA89BFE}" dt="2025-11-14T00:33:22.137" v="77" actId="13926"/>
        <pc:sldMkLst>
          <pc:docMk/>
          <pc:sldMk cId="4137601334" sldId="2141411603"/>
        </pc:sldMkLst>
      </pc:sldChg>
      <pc:sldChg chg="modNotesTx">
        <pc:chgData name="Callan Moroney" userId="02196289-64af-40a3-a29d-fdc28ab57c90" providerId="ADAL" clId="{336A24D9-C370-441F-AA62-C88DADA89BFE}" dt="2025-11-13T23:22:42.348" v="3" actId="2711"/>
        <pc:sldMkLst>
          <pc:docMk/>
          <pc:sldMk cId="3933230485" sldId="2141411636"/>
        </pc:sldMkLst>
      </pc:sldChg>
      <pc:sldChg chg="modSp mod">
        <pc:chgData name="Callan Moroney" userId="02196289-64af-40a3-a29d-fdc28ab57c90" providerId="ADAL" clId="{336A24D9-C370-441F-AA62-C88DADA89BFE}" dt="2025-11-13T23:23:11.179" v="4" actId="20577"/>
        <pc:sldMkLst>
          <pc:docMk/>
          <pc:sldMk cId="4243031600" sldId="2141411637"/>
        </pc:sldMkLst>
        <pc:spChg chg="mod">
          <ac:chgData name="Callan Moroney" userId="02196289-64af-40a3-a29d-fdc28ab57c90" providerId="ADAL" clId="{336A24D9-C370-441F-AA62-C88DADA89BFE}" dt="2025-11-13T23:23:11.179" v="4" actId="20577"/>
          <ac:spMkLst>
            <pc:docMk/>
            <pc:sldMk cId="4243031600" sldId="2141411637"/>
            <ac:spMk id="2" creationId="{59C480C9-5B95-F9E5-7BE6-3BBCEE704D30}"/>
          </ac:spMkLst>
        </pc:spChg>
      </pc:sldChg>
      <pc:sldChg chg="modSp mod">
        <pc:chgData name="Callan Moroney" userId="02196289-64af-40a3-a29d-fdc28ab57c90" providerId="ADAL" clId="{336A24D9-C370-441F-AA62-C88DADA89BFE}" dt="2025-11-14T00:14:10.267" v="38" actId="20577"/>
        <pc:sldMkLst>
          <pc:docMk/>
          <pc:sldMk cId="2456720056" sldId="2141411639"/>
        </pc:sldMkLst>
        <pc:spChg chg="mod">
          <ac:chgData name="Callan Moroney" userId="02196289-64af-40a3-a29d-fdc28ab57c90" providerId="ADAL" clId="{336A24D9-C370-441F-AA62-C88DADA89BFE}" dt="2025-11-14T00:14:10.267" v="38" actId="20577"/>
          <ac:spMkLst>
            <pc:docMk/>
            <pc:sldMk cId="2456720056" sldId="2141411639"/>
            <ac:spMk id="4" creationId="{77C705F2-5646-250B-417C-9535DFA1B68E}"/>
          </ac:spMkLst>
        </pc:spChg>
      </pc:sldChg>
    </pc:docChg>
  </pc:docChgLst>
  <pc:docChgLst>
    <pc:chgData name="Clare Matthews" userId="b9003554-d734-49fd-b77c-681d2b3d99ca" providerId="ADAL" clId="{61C40061-2BCF-4932-93E5-CBEE3E742219}"/>
    <pc:docChg chg="undo custSel modSld sldOrd">
      <pc:chgData name="Clare Matthews" userId="b9003554-d734-49fd-b77c-681d2b3d99ca" providerId="ADAL" clId="{61C40061-2BCF-4932-93E5-CBEE3E742219}" dt="2025-11-06T04:42:56.717" v="1088" actId="113"/>
      <pc:docMkLst>
        <pc:docMk/>
      </pc:docMkLst>
      <pc:sldChg chg="ord">
        <pc:chgData name="Clare Matthews" userId="b9003554-d734-49fd-b77c-681d2b3d99ca" providerId="ADAL" clId="{61C40061-2BCF-4932-93E5-CBEE3E742219}" dt="2025-11-04T23:00:50.687" v="2" actId="20578"/>
        <pc:sldMkLst>
          <pc:docMk/>
          <pc:sldMk cId="3218114721" sldId="266"/>
        </pc:sldMkLst>
      </pc:sldChg>
      <pc:sldChg chg="modNotesTx">
        <pc:chgData name="Clare Matthews" userId="b9003554-d734-49fd-b77c-681d2b3d99ca" providerId="ADAL" clId="{61C40061-2BCF-4932-93E5-CBEE3E742219}" dt="2025-11-04T23:10:17.504" v="191" actId="6549"/>
        <pc:sldMkLst>
          <pc:docMk/>
          <pc:sldMk cId="678598506" sldId="26395"/>
        </pc:sldMkLst>
      </pc:sldChg>
      <pc:sldChg chg="modSp mod modCm modNotesTx">
        <pc:chgData name="Clare Matthews" userId="b9003554-d734-49fd-b77c-681d2b3d99ca" providerId="ADAL" clId="{61C40061-2BCF-4932-93E5-CBEE3E742219}" dt="2025-11-04T23:13:12.240" v="273" actId="20577"/>
        <pc:sldMkLst>
          <pc:docMk/>
          <pc:sldMk cId="3862223229" sldId="26396"/>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61C40061-2BCF-4932-93E5-CBEE3E742219}" dt="2025-11-04T23:12:40.134" v="248" actId="20577"/>
              <pc2:cmMkLst xmlns:pc2="http://schemas.microsoft.com/office/powerpoint/2019/9/main/command">
                <pc:docMk/>
                <pc:sldMk cId="3862223229" sldId="26396"/>
                <pc2:cmMk id="{B85A5C10-28F3-4F48-BF77-606881D5BA53}"/>
              </pc2:cmMkLst>
            </pc226:cmChg>
          </p:ext>
        </pc:extLst>
      </pc:sldChg>
      <pc:sldChg chg="modNotesTx">
        <pc:chgData name="Clare Matthews" userId="b9003554-d734-49fd-b77c-681d2b3d99ca" providerId="ADAL" clId="{61C40061-2BCF-4932-93E5-CBEE3E742219}" dt="2025-11-04T23:23:04.966" v="701" actId="20577"/>
        <pc:sldMkLst>
          <pc:docMk/>
          <pc:sldMk cId="1668816377" sldId="26399"/>
        </pc:sldMkLst>
      </pc:sldChg>
      <pc:sldChg chg="modNotesTx">
        <pc:chgData name="Clare Matthews" userId="b9003554-d734-49fd-b77c-681d2b3d99ca" providerId="ADAL" clId="{61C40061-2BCF-4932-93E5-CBEE3E742219}" dt="2025-11-04T23:24:32.223" v="703" actId="20577"/>
        <pc:sldMkLst>
          <pc:docMk/>
          <pc:sldMk cId="2930588743" sldId="26400"/>
        </pc:sldMkLst>
      </pc:sldChg>
      <pc:sldChg chg="modNotesTx">
        <pc:chgData name="Clare Matthews" userId="b9003554-d734-49fd-b77c-681d2b3d99ca" providerId="ADAL" clId="{61C40061-2BCF-4932-93E5-CBEE3E742219}" dt="2025-11-04T23:24:56.098" v="706" actId="20577"/>
        <pc:sldMkLst>
          <pc:docMk/>
          <pc:sldMk cId="1909257535" sldId="26402"/>
        </pc:sldMkLst>
      </pc:sldChg>
      <pc:sldChg chg="modNotesTx">
        <pc:chgData name="Clare Matthews" userId="b9003554-d734-49fd-b77c-681d2b3d99ca" providerId="ADAL" clId="{61C40061-2BCF-4932-93E5-CBEE3E742219}" dt="2025-11-04T23:11:14.990" v="229" actId="20577"/>
        <pc:sldMkLst>
          <pc:docMk/>
          <pc:sldMk cId="1106135391" sldId="2141411585"/>
        </pc:sldMkLst>
      </pc:sldChg>
      <pc:sldChg chg="modSp mod">
        <pc:chgData name="Clare Matthews" userId="b9003554-d734-49fd-b77c-681d2b3d99ca" providerId="ADAL" clId="{61C40061-2BCF-4932-93E5-CBEE3E742219}" dt="2025-11-04T23:06:28.988" v="141" actId="20577"/>
        <pc:sldMkLst>
          <pc:docMk/>
          <pc:sldMk cId="3023767256" sldId="2141411587"/>
        </pc:sldMkLst>
      </pc:sldChg>
      <pc:sldChg chg="modSp mod modCm">
        <pc:chgData name="Clare Matthews" userId="b9003554-d734-49fd-b77c-681d2b3d99ca" providerId="ADAL" clId="{61C40061-2BCF-4932-93E5-CBEE3E742219}" dt="2025-11-04T23:14:28.069" v="426" actId="20577"/>
        <pc:sldMkLst>
          <pc:docMk/>
          <pc:sldMk cId="940914752" sldId="2141411592"/>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61C40061-2BCF-4932-93E5-CBEE3E742219}" dt="2025-11-04T23:14:28.069" v="426" actId="20577"/>
              <pc2:cmMkLst xmlns:pc2="http://schemas.microsoft.com/office/powerpoint/2019/9/main/command">
                <pc:docMk/>
                <pc:sldMk cId="940914752" sldId="2141411592"/>
                <pc2:cmMk id="{20595FB2-282B-43CE-93CE-260D492ABCB4}"/>
              </pc2:cmMkLst>
            </pc226:cmChg>
          </p:ext>
        </pc:extLst>
      </pc:sldChg>
      <pc:sldChg chg="modNotesTx">
        <pc:chgData name="Clare Matthews" userId="b9003554-d734-49fd-b77c-681d2b3d99ca" providerId="ADAL" clId="{61C40061-2BCF-4932-93E5-CBEE3E742219}" dt="2025-11-04T23:19:28.765" v="603" actId="20577"/>
        <pc:sldMkLst>
          <pc:docMk/>
          <pc:sldMk cId="3296030698" sldId="2141411595"/>
        </pc:sldMkLst>
      </pc:sldChg>
      <pc:sldChg chg="modSp mod modCm modNotesTx">
        <pc:chgData name="Clare Matthews" userId="b9003554-d734-49fd-b77c-681d2b3d99ca" providerId="ADAL" clId="{61C40061-2BCF-4932-93E5-CBEE3E742219}" dt="2025-11-06T04:39:44.834" v="931" actId="113"/>
        <pc:sldMkLst>
          <pc:docMk/>
          <pc:sldMk cId="1477914701" sldId="2141411598"/>
        </pc:sldMkLst>
        <pc:extLst>
          <p:ext xmlns:p="http://schemas.openxmlformats.org/presentationml/2006/main" uri="{D6D511B9-2390-475A-947B-AFAB55BFBCF1}">
            <pc226:cmChg xmlns:pc226="http://schemas.microsoft.com/office/powerpoint/2022/06/main/command" chg="mod">
              <pc226:chgData name="Clare Matthews" userId="b9003554-d734-49fd-b77c-681d2b3d99ca" providerId="ADAL" clId="{61C40061-2BCF-4932-93E5-CBEE3E742219}" dt="2025-11-04T23:33:03.074" v="829" actId="6549"/>
              <pc2:cmMkLst xmlns:pc2="http://schemas.microsoft.com/office/powerpoint/2019/9/main/command">
                <pc:docMk/>
                <pc:sldMk cId="1477914701" sldId="2141411598"/>
                <pc2:cmMk id="{A175F73E-2ECC-4C14-A6D9-FD7E98CD89E4}"/>
              </pc2:cmMkLst>
            </pc226:cmChg>
            <pc226:cmChg xmlns:pc226="http://schemas.microsoft.com/office/powerpoint/2022/06/main/command" chg="mod">
              <pc226:chgData name="Clare Matthews" userId="b9003554-d734-49fd-b77c-681d2b3d99ca" providerId="ADAL" clId="{61C40061-2BCF-4932-93E5-CBEE3E742219}" dt="2025-11-04T23:33:03.074" v="829" actId="6549"/>
              <pc2:cmMkLst xmlns:pc2="http://schemas.microsoft.com/office/powerpoint/2019/9/main/command">
                <pc:docMk/>
                <pc:sldMk cId="1477914701" sldId="2141411598"/>
                <pc2:cmMk id="{009CEB84-5CE4-4ABD-91FD-92CF2C9C0B6B}"/>
              </pc2:cmMkLst>
            </pc226:cmChg>
          </p:ext>
        </pc:extLst>
      </pc:sldChg>
      <pc:sldChg chg="modNotesTx">
        <pc:chgData name="Clare Matthews" userId="b9003554-d734-49fd-b77c-681d2b3d99ca" providerId="ADAL" clId="{61C40061-2BCF-4932-93E5-CBEE3E742219}" dt="2025-11-06T04:38:09.649" v="927" actId="113"/>
        <pc:sldMkLst>
          <pc:docMk/>
          <pc:sldMk cId="1362692484" sldId="2141411601"/>
        </pc:sldMkLst>
      </pc:sldChg>
      <pc:sldChg chg="modNotesTx">
        <pc:chgData name="Clare Matthews" userId="b9003554-d734-49fd-b77c-681d2b3d99ca" providerId="ADAL" clId="{61C40061-2BCF-4932-93E5-CBEE3E742219}" dt="2025-11-06T04:38:03.132" v="926" actId="113"/>
        <pc:sldMkLst>
          <pc:docMk/>
          <pc:sldMk cId="3933230485" sldId="2141411636"/>
        </pc:sldMkLst>
      </pc:sldChg>
      <pc:sldChg chg="modNotesTx">
        <pc:chgData name="Clare Matthews" userId="b9003554-d734-49fd-b77c-681d2b3d99ca" providerId="ADAL" clId="{61C40061-2BCF-4932-93E5-CBEE3E742219}" dt="2025-11-06T04:37:56.006" v="925" actId="113"/>
        <pc:sldMkLst>
          <pc:docMk/>
          <pc:sldMk cId="4243031600" sldId="2141411637"/>
        </pc:sldMkLst>
      </pc:sldChg>
      <pc:sldChg chg="modNotesTx">
        <pc:chgData name="Clare Matthews" userId="b9003554-d734-49fd-b77c-681d2b3d99ca" providerId="ADAL" clId="{61C40061-2BCF-4932-93E5-CBEE3E742219}" dt="2025-11-06T04:42:56.717" v="1088" actId="113"/>
        <pc:sldMkLst>
          <pc:docMk/>
          <pc:sldMk cId="2456720056" sldId="2141411639"/>
        </pc:sldMkLst>
      </pc:sldChg>
    </pc:docChg>
  </pc:docChgLst>
  <pc:docChgLst>
    <pc:chgData name="Danielle De Redder" userId="90c2f8e5-e57e-4891-92e6-f485cbc59344" providerId="ADAL" clId="{818ADAA1-D9F8-4AA4-A0B5-4A35040974D2}"/>
    <pc:docChg chg="addSld modSld sldOrd modSection">
      <pc:chgData name="Danielle De Redder" userId="90c2f8e5-e57e-4891-92e6-f485cbc59344" providerId="ADAL" clId="{818ADAA1-D9F8-4AA4-A0B5-4A35040974D2}" dt="2025-11-13T00:22:54.166" v="61"/>
      <pc:docMkLst>
        <pc:docMk/>
      </pc:docMkLst>
      <pc:sldChg chg="modNotesTx">
        <pc:chgData name="Danielle De Redder" userId="90c2f8e5-e57e-4891-92e6-f485cbc59344" providerId="ADAL" clId="{818ADAA1-D9F8-4AA4-A0B5-4A35040974D2}" dt="2025-11-13T00:11:55.623" v="2" actId="20577"/>
        <pc:sldMkLst>
          <pc:docMk/>
          <pc:sldMk cId="2031742732" sldId="289"/>
        </pc:sldMkLst>
      </pc:sldChg>
      <pc:sldChg chg="ord">
        <pc:chgData name="Danielle De Redder" userId="90c2f8e5-e57e-4891-92e6-f485cbc59344" providerId="ADAL" clId="{818ADAA1-D9F8-4AA4-A0B5-4A35040974D2}" dt="2025-11-13T00:21:37.062" v="58"/>
        <pc:sldMkLst>
          <pc:docMk/>
          <pc:sldMk cId="3975988561" sldId="26515"/>
        </pc:sldMkLst>
      </pc:sldChg>
      <pc:sldChg chg="modNotesTx">
        <pc:chgData name="Danielle De Redder" userId="90c2f8e5-e57e-4891-92e6-f485cbc59344" providerId="ADAL" clId="{818ADAA1-D9F8-4AA4-A0B5-4A35040974D2}" dt="2025-11-13T00:08:43.994" v="1" actId="20577"/>
        <pc:sldMkLst>
          <pc:docMk/>
          <pc:sldMk cId="1367884453" sldId="26547"/>
        </pc:sldMkLst>
      </pc:sldChg>
      <pc:sldChg chg="modSp mod modCm">
        <pc:chgData name="Danielle De Redder" userId="90c2f8e5-e57e-4891-92e6-f485cbc59344" providerId="ADAL" clId="{818ADAA1-D9F8-4AA4-A0B5-4A35040974D2}" dt="2025-11-13T00:18:38.495" v="6" actId="6549"/>
        <pc:sldMkLst>
          <pc:docMk/>
          <pc:sldMk cId="940914752" sldId="2141411592"/>
        </pc:sldMkLst>
        <pc:spChg chg="mod">
          <ac:chgData name="Danielle De Redder" userId="90c2f8e5-e57e-4891-92e6-f485cbc59344" providerId="ADAL" clId="{818ADAA1-D9F8-4AA4-A0B5-4A35040974D2}" dt="2025-11-13T00:18:38.495" v="6" actId="6549"/>
          <ac:spMkLst>
            <pc:docMk/>
            <pc:sldMk cId="940914752" sldId="2141411592"/>
            <ac:spMk id="5" creationId="{79090780-3245-7ECC-865A-213B8D53FFB0}"/>
          </ac:spMkLst>
        </pc:spChg>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818ADAA1-D9F8-4AA4-A0B5-4A35040974D2}" dt="2025-11-13T00:18:38.495" v="6" actId="6549"/>
              <pc2:cmMkLst xmlns:pc2="http://schemas.microsoft.com/office/powerpoint/2019/9/main/command">
                <pc:docMk/>
                <pc:sldMk cId="940914752" sldId="2141411592"/>
                <pc2:cmMk id="{20595FB2-282B-43CE-93CE-260D492ABCB4}"/>
              </pc2:cmMkLst>
            </pc226:cmChg>
          </p:ext>
        </pc:extLst>
      </pc:sldChg>
      <pc:sldChg chg="modSp mod">
        <pc:chgData name="Danielle De Redder" userId="90c2f8e5-e57e-4891-92e6-f485cbc59344" providerId="ADAL" clId="{818ADAA1-D9F8-4AA4-A0B5-4A35040974D2}" dt="2025-11-13T00:19:07.469" v="9" actId="1076"/>
        <pc:sldMkLst>
          <pc:docMk/>
          <pc:sldMk cId="2588215311" sldId="2141411594"/>
        </pc:sldMkLst>
        <pc:spChg chg="mod">
          <ac:chgData name="Danielle De Redder" userId="90c2f8e5-e57e-4891-92e6-f485cbc59344" providerId="ADAL" clId="{818ADAA1-D9F8-4AA4-A0B5-4A35040974D2}" dt="2025-11-13T00:19:07.469" v="9" actId="1076"/>
          <ac:spMkLst>
            <pc:docMk/>
            <pc:sldMk cId="2588215311" sldId="2141411594"/>
            <ac:spMk id="5" creationId="{3D0DF077-8974-CD28-67D5-B71744E85002}"/>
          </ac:spMkLst>
        </pc:spChg>
      </pc:sldChg>
      <pc:sldChg chg="modNotesTx">
        <pc:chgData name="Danielle De Redder" userId="90c2f8e5-e57e-4891-92e6-f485cbc59344" providerId="ADAL" clId="{818ADAA1-D9F8-4AA4-A0B5-4A35040974D2}" dt="2025-11-13T00:20:35.782" v="56" actId="20577"/>
        <pc:sldMkLst>
          <pc:docMk/>
          <pc:sldMk cId="3296030698" sldId="2141411595"/>
        </pc:sldMkLst>
      </pc:sldChg>
      <pc:sldChg chg="add ord">
        <pc:chgData name="Danielle De Redder" userId="90c2f8e5-e57e-4891-92e6-f485cbc59344" providerId="ADAL" clId="{818ADAA1-D9F8-4AA4-A0B5-4A35040974D2}" dt="2025-11-13T00:22:54.166" v="61"/>
        <pc:sldMkLst>
          <pc:docMk/>
          <pc:sldMk cId="2753232459" sldId="2141411640"/>
        </pc:sldMkLst>
      </pc:sldChg>
    </pc:docChg>
  </pc:docChgLst>
  <pc:docChgLst>
    <pc:chgData name="Kyra Rose" userId="e07a1653-7d96-4136-a464-a8f8d6b7e062" providerId="ADAL" clId="{C362E1FF-1CFC-492E-A028-207ACEF06480}"/>
    <pc:docChg chg="modSld">
      <pc:chgData name="Kyra Rose" userId="e07a1653-7d96-4136-a464-a8f8d6b7e062" providerId="ADAL" clId="{C362E1FF-1CFC-492E-A028-207ACEF06480}" dt="2025-11-13T01:14:51.414" v="1" actId="20577"/>
      <pc:docMkLst>
        <pc:docMk/>
      </pc:docMkLst>
      <pc:sldChg chg="modSp mod">
        <pc:chgData name="Kyra Rose" userId="e07a1653-7d96-4136-a464-a8f8d6b7e062" providerId="ADAL" clId="{C362E1FF-1CFC-492E-A028-207ACEF06480}" dt="2025-11-13T01:14:51.414" v="1" actId="20577"/>
        <pc:sldMkLst>
          <pc:docMk/>
          <pc:sldMk cId="3977060110" sldId="26381"/>
        </pc:sldMkLst>
        <pc:spChg chg="mod">
          <ac:chgData name="Kyra Rose" userId="e07a1653-7d96-4136-a464-a8f8d6b7e062" providerId="ADAL" clId="{C362E1FF-1CFC-492E-A028-207ACEF06480}" dt="2025-11-13T01:14:51.414" v="1" actId="20577"/>
          <ac:spMkLst>
            <pc:docMk/>
            <pc:sldMk cId="3977060110" sldId="26381"/>
            <ac:spMk id="7" creationId="{41E659CE-3503-CAAB-868D-643BC7328B29}"/>
          </ac:spMkLst>
        </pc:spChg>
      </pc:sldChg>
    </pc:docChg>
  </pc:docChgLst>
  <pc:docChgLst>
    <pc:chgData name="Kylee Brooke (Kylee Brooke)" userId="5dd07fc1-e096-4373-b260-46830dd0e5ca" providerId="ADAL" clId="{2B6B4F84-B322-4856-9442-8FACEAC01EEF}"/>
    <pc:docChg chg="modSld sldOrd modSection">
      <pc:chgData name="Kylee Brooke (Kylee Brooke)" userId="5dd07fc1-e096-4373-b260-46830dd0e5ca" providerId="ADAL" clId="{2B6B4F84-B322-4856-9442-8FACEAC01EEF}" dt="2025-11-10T21:43:31.744" v="1"/>
      <pc:docMkLst>
        <pc:docMk/>
      </pc:docMkLst>
      <pc:sldChg chg="ord">
        <pc:chgData name="Kylee Brooke (Kylee Brooke)" userId="5dd07fc1-e096-4373-b260-46830dd0e5ca" providerId="ADAL" clId="{2B6B4F84-B322-4856-9442-8FACEAC01EEF}" dt="2025-11-10T21:43:31.744" v="1"/>
        <pc:sldMkLst>
          <pc:docMk/>
          <pc:sldMk cId="3977060110" sldId="26381"/>
        </pc:sldMkLst>
      </pc:sldChg>
    </pc:docChg>
  </pc:docChgLst>
  <pc:docChgLst>
    <pc:chgData name="Dilara Ozserim" userId="a9018ce7-b14c-498b-927d-2970901ec373" providerId="ADAL" clId="{3C5A4F7E-CE70-47F3-A12F-0D930763B014}"/>
    <pc:docChg chg="modSld">
      <pc:chgData name="Dilara Ozserim" userId="a9018ce7-b14c-498b-927d-2970901ec373" providerId="ADAL" clId="{3C5A4F7E-CE70-47F3-A12F-0D930763B014}" dt="2025-11-13T01:11:34.128" v="20" actId="20577"/>
      <pc:docMkLst>
        <pc:docMk/>
      </pc:docMkLst>
      <pc:sldChg chg="modSp mod modNotesTx">
        <pc:chgData name="Dilara Ozserim" userId="a9018ce7-b14c-498b-927d-2970901ec373" providerId="ADAL" clId="{3C5A4F7E-CE70-47F3-A12F-0D930763B014}" dt="2025-11-13T01:11:34.128" v="20" actId="20577"/>
        <pc:sldMkLst>
          <pc:docMk/>
          <pc:sldMk cId="2535751786" sldId="2141411596"/>
        </pc:sldMkLst>
        <pc:spChg chg="mod">
          <ac:chgData name="Dilara Ozserim" userId="a9018ce7-b14c-498b-927d-2970901ec373" providerId="ADAL" clId="{3C5A4F7E-CE70-47F3-A12F-0D930763B014}" dt="2025-11-13T01:11:34.128" v="20" actId="20577"/>
          <ac:spMkLst>
            <pc:docMk/>
            <pc:sldMk cId="2535751786" sldId="2141411596"/>
            <ac:spMk id="3" creationId="{DF637BA9-DB5E-2457-A795-0B300DBA6F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urriculum.nsw.edu.au/learning-areas/english/english-advanced-11-12-2024/overview"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australiancurriculum.edu.au/downloads/general-capabiliti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ecg.nsw.edu.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u="none" strike="noStrike" dirty="0">
                <a:solidFill>
                  <a:srgbClr val="000000"/>
                </a:solidFill>
                <a:effectLst/>
                <a:latin typeface="Public Sans" pitchFamily="2" charset="0"/>
              </a:rPr>
              <a:t>Teacher note: </a:t>
            </a:r>
          </a:p>
          <a:p>
            <a:r>
              <a:rPr lang="en-AU" b="1" i="0" u="none" strike="noStrike" dirty="0">
                <a:solidFill>
                  <a:srgbClr val="000000"/>
                </a:solidFill>
                <a:effectLst/>
                <a:latin typeface="Public Sans" pitchFamily="2" charset="0"/>
              </a:rPr>
              <a:t>L</a:t>
            </a:r>
            <a:r>
              <a:rPr lang="en-AU" b="0" dirty="0"/>
              <a:t>in</a:t>
            </a:r>
            <a:r>
              <a:rPr lang="en-AU" dirty="0"/>
              <a:t>ks </a:t>
            </a:r>
          </a:p>
          <a:p>
            <a:r>
              <a:rPr lang="en-AU" dirty="0"/>
              <a:t>Planning, programming and assessing English 11–12: https://education.nsw.gov.au/teaching-and-learning/curriculum/english/planning-programming-and-assessing-english-11-12</a:t>
            </a:r>
          </a:p>
          <a:p>
            <a:r>
              <a:rPr lang="en-AU" dirty="0"/>
              <a:t>English Advanced: https://education.nsw.gov.au/teaching-and-learning/curriculum/english/planning-programming-and-assessing-english-11-12/english-advanced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learning in this PowerPoint comes in </a:t>
            </a:r>
            <a:r>
              <a:rPr lang="en-AU" b="1" dirty="0"/>
              <a:t>Phase 2, sequence 4 – </a:t>
            </a:r>
            <a:r>
              <a:rPr lang="en-AU" sz="1600" b="1" kern="1200" dirty="0">
                <a:solidFill>
                  <a:schemeClr val="tx1"/>
                </a:solidFill>
                <a:effectLst/>
                <a:latin typeface="Public Sans" pitchFamily="2" charset="0"/>
                <a:ea typeface="+mn-ea"/>
                <a:cs typeface="+mn-cs"/>
              </a:rPr>
              <a:t>engaging with poetry to explore how and why texts position readers. </a:t>
            </a:r>
            <a:r>
              <a:rPr lang="en-AU" sz="1600" b="0" kern="1200" dirty="0">
                <a:solidFill>
                  <a:schemeClr val="tx1"/>
                </a:solidFill>
                <a:effectLst/>
                <a:latin typeface="Public Sans" pitchFamily="2" charset="0"/>
                <a:ea typeface="+mn-ea"/>
                <a:cs typeface="+mn-cs"/>
              </a:rPr>
              <a:t>Students will already have read and reflected on their initial perspectives and impressions on the poem (in </a:t>
            </a:r>
            <a:r>
              <a:rPr lang="en-AU" sz="1600" b="1" kern="1200" dirty="0">
                <a:solidFill>
                  <a:schemeClr val="tx1"/>
                </a:solidFill>
                <a:effectLst/>
                <a:latin typeface="Public Sans" pitchFamily="2" charset="0"/>
                <a:ea typeface="+mn-ea"/>
                <a:cs typeface="+mn-cs"/>
              </a:rPr>
              <a:t>Phase 2, activity 4 – initial impressions of Core text 1 – ‘if I write a poem’ by Jazz Money</a:t>
            </a:r>
            <a:r>
              <a:rPr lang="en-AU" sz="1600" b="0" kern="1200" dirty="0">
                <a:solidFill>
                  <a:schemeClr val="tx1"/>
                </a:solidFill>
                <a:effectLst/>
                <a:latin typeface="Public Sans" pitchFamily="2" charset="0"/>
                <a:ea typeface="+mn-ea"/>
                <a:cs typeface="+mn-cs"/>
              </a:rPr>
              <a:t>) and explored the some of the historical content (in </a:t>
            </a:r>
            <a:r>
              <a:rPr lang="en-AU" sz="1600" b="1" kern="1200" dirty="0">
                <a:solidFill>
                  <a:schemeClr val="tx1"/>
                </a:solidFill>
                <a:effectLst/>
                <a:latin typeface="Public Sans" pitchFamily="2" charset="0"/>
                <a:ea typeface="+mn-ea"/>
                <a:cs typeface="+mn-cs"/>
              </a:rPr>
              <a:t>Phase 2, activity 4 – identifying historical allusions in ‘if I write a poem’ by Jazz Money</a:t>
            </a:r>
            <a:r>
              <a:rPr lang="en-AU" sz="1600" b="0" kern="1200" dirty="0">
                <a:solidFill>
                  <a:schemeClr val="tx1"/>
                </a:solidFill>
                <a:effectLst/>
                <a:latin typeface="Public Sans" pitchFamily="2" charset="0"/>
                <a:ea typeface="+mn-ea"/>
                <a:cs typeface="+mn-cs"/>
              </a:rPr>
              <a:t>). </a:t>
            </a:r>
          </a:p>
          <a:p>
            <a:endParaRPr lang="en-AU" sz="1600" b="0" kern="1200" dirty="0">
              <a:solidFill>
                <a:schemeClr val="tx1"/>
              </a:solidFill>
              <a:effectLst/>
              <a:latin typeface="Public Sans" pitchFamily="2" charset="0"/>
              <a:ea typeface="+mn-ea"/>
              <a:cs typeface="+mn-cs"/>
            </a:endParaRPr>
          </a:p>
          <a:p>
            <a:r>
              <a:rPr lang="en-AU" sz="1600" b="0" kern="1200" dirty="0">
                <a:solidFill>
                  <a:schemeClr val="tx1"/>
                </a:solidFill>
                <a:effectLst/>
                <a:latin typeface="Public Sans" pitchFamily="2" charset="0"/>
                <a:ea typeface="+mn-ea"/>
                <a:cs typeface="+mn-cs"/>
              </a:rPr>
              <a:t>The content in this resource unpacks the language forms, features and structures used by Money to express her purpose and engage her audience.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05771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2BF7-7C11-D8EE-12A5-705A6FF78C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B453D-4F65-65FA-AB8D-F316D9981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62AB4-DB3B-7B31-1D34-8B21FC41848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a:t>
            </a:r>
            <a:endParaRPr lang="en-AU" dirty="0"/>
          </a:p>
          <a:p>
            <a:pPr>
              <a:defRPr/>
            </a:pPr>
            <a:endParaRPr lang="en-AU" dirty="0">
              <a:latin typeface="Public Sans"/>
            </a:endParaRPr>
          </a:p>
          <a:p>
            <a:pPr>
              <a:defRPr/>
            </a:pPr>
            <a:r>
              <a:rPr lang="en-AU" dirty="0">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AU" dirty="0"/>
          </a:p>
          <a:p>
            <a:endParaRPr lang="en-AU" dirty="0"/>
          </a:p>
        </p:txBody>
      </p:sp>
      <p:sp>
        <p:nvSpPr>
          <p:cNvPr id="4" name="Slide Number Placeholder 3">
            <a:extLst>
              <a:ext uri="{FF2B5EF4-FFF2-40B4-BE49-F238E27FC236}">
                <a16:creationId xmlns:a16="http://schemas.microsoft.com/office/drawing/2014/main" id="{9924F5B1-0B8D-F5AF-5E3D-1849C02C33FF}"/>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9259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US" b="1" i="0"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engaging with poetry to explore how and why texts position readers. </a:t>
            </a:r>
            <a:r>
              <a:rPr lang="en-AU" b="0" dirty="0"/>
              <a:t>The purpose of this short low-stakes piece of writing is to allow you to check for student understanding and prior knowledge of the ways poets can evoke and convey emotions through language forms and features. This can serve as an invaluable opportunity for formative assessment, where teachers can identify students’ ability to independently analyse a short poem without input from the teacher. This can help them identify any possible areas of focus to develop students’ skills over the Stage 6 course to engage with the short answer questions in Section 1 Paper 1 of the HSC examination. </a:t>
            </a:r>
          </a:p>
          <a:p>
            <a:endParaRPr lang="en-AU" b="1" dirty="0"/>
          </a:p>
          <a:p>
            <a:r>
              <a:rPr lang="en-AU" b="1" dirty="0"/>
              <a:t>Differentiation: </a:t>
            </a:r>
            <a:r>
              <a:rPr lang="en-AU" b="0" dirty="0"/>
              <a:t>teachers might lead a butchers’ paper brainstorm to encourage students to share their ideas before they begin to write – this would depend on the culture of the classroom and how much encouragement students need to engage actively in the work. During this discussion, the teacher can support students to make connections within and across knowledge, skills and understanding as well as to prior learning experiences. </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97061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19761CF-37D3-1972-F753-CF157FAAE19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the slides in this section of the PowerPoint annotate Jazz Money’s ‘if I write a poem’. These slides can be used in conjunction with </a:t>
            </a:r>
            <a:r>
              <a:rPr lang="en-AU" b="1" dirty="0"/>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r>
              <a:rPr lang="en-AU" sz="1600" b="0" kern="1200" dirty="0">
                <a:solidFill>
                  <a:schemeClr val="tx1"/>
                </a:solidFill>
                <a:effectLst/>
                <a:latin typeface="Public Sans" pitchFamily="2" charset="0"/>
                <a:ea typeface="+mn-ea"/>
                <a:cs typeface="+mn-cs"/>
              </a:rPr>
              <a:t> and </a:t>
            </a:r>
            <a:r>
              <a:rPr lang="en-AU" sz="1600" b="1" kern="1200" dirty="0">
                <a:solidFill>
                  <a:schemeClr val="tx1"/>
                </a:solidFill>
                <a:effectLst/>
                <a:latin typeface="Public Sans" pitchFamily="2" charset="0"/>
                <a:ea typeface="+mn-ea"/>
                <a:cs typeface="+mn-cs"/>
              </a:rPr>
              <a:t>Phase 2, activity 7 – analysing language features and style in ‘if I write a poem’ by Jazz Money</a:t>
            </a:r>
            <a:r>
              <a:rPr lang="en-AU" sz="1600" b="0" kern="1200" dirty="0">
                <a:solidFill>
                  <a:schemeClr val="tx1"/>
                </a:solidFill>
                <a:effectLst/>
                <a:latin typeface="Public Sans" pitchFamily="2" charset="0"/>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effectLst/>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effectLst/>
                <a:latin typeface="Public Sans" pitchFamily="2" charset="0"/>
                <a:ea typeface="+mn-ea"/>
                <a:cs typeface="+mn-cs"/>
              </a:rPr>
              <a:t>The cultural language ‘Aboriginal and/or Torres Strait Islander peoples’ has been used throughout this PowerPoint, reflecting advice from the Aboriginal and Communities team in the NSW Department of Education. </a:t>
            </a:r>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b="0" i="0" u="none" strike="noStrike" dirty="0">
                <a:solidFill>
                  <a:srgbClr val="000000"/>
                </a:solidFill>
                <a:effectLst/>
                <a:latin typeface="Public Sans"/>
              </a:rPr>
              <a:t>this slide is to be used in conjunction with/to support </a:t>
            </a:r>
            <a:r>
              <a:rPr lang="en-AU" b="1" i="0" u="none" strike="noStrike" dirty="0">
                <a:solidFill>
                  <a:srgbClr val="000000"/>
                </a:solidFill>
                <a:effectLst/>
                <a:latin typeface="Public Sans"/>
              </a:rPr>
              <a:t>Phase 2, sequence 4 – engaging with poetry to explore how and why texts position readers.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Public Sans"/>
              </a:rPr>
              <a:t>Possible discussion points: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Public Sans"/>
              </a:rPr>
              <a:t>mix of tones of insecurity and determination, created by the mix of low modality and high modality language, reflects the complexity of being an Aboriginal poet in today’s society. For example: it is ironic that she is writing about the oppression of her people in the language of the oppressors.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tentative tone perhaps reflects some insecurity in the act of writing. This might be due to Jazz Money’s Aboriginal heritage where Aboriginal and/or Torres Strait Islander peoples have been marginalised, their voices not heard in Ango-European Australian society. The high modality language, however, reflects her determination to express herself through poetry on behalf of her ancestors who were not able to express themselves in their language or access education, dur to restrictive governmental policies of the time. Teachers could discuss how, although the speaker of a poem is not always the same as the poet herself, in the case of Jazz Money we know that her purpose is to explore personal and political issues that are important to her.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Public Sans"/>
              </a:rPr>
              <a:t>both ‘the poet’ and ‘the persona’ when analysing her purpose and perspective.</a:t>
            </a:r>
          </a:p>
          <a:p>
            <a:pPr marL="285750" indent="-285750">
              <a:buFont typeface="Arial" panose="020B0604020202020204" pitchFamily="34" charset="0"/>
              <a:buChar char="•"/>
              <a:defRPr/>
            </a:pPr>
            <a:r>
              <a:rPr lang="en-AU" b="0" dirty="0">
                <a:latin typeface="Public Sans"/>
              </a:rPr>
              <a:t>purpose such as if her purpose is to make her audience think about what it is like to be an Aboriginal person in today’s society, to make the audience think about how complex it is for her to re-claim her identity. </a:t>
            </a:r>
          </a:p>
          <a:p>
            <a:pPr marL="0" indent="0">
              <a:buFont typeface="Arial" panose="020B0604020202020204" pitchFamily="34" charset="0"/>
              <a:buNone/>
              <a:defRPr/>
            </a:pPr>
            <a:endParaRPr lang="en-AU" b="1" dirty="0">
              <a:latin typeface="Public Sans"/>
            </a:endParaRPr>
          </a:p>
          <a:p>
            <a:pPr marL="0" indent="0">
              <a:buFont typeface="Arial" panose="020B0604020202020204" pitchFamily="34" charset="0"/>
              <a:buNone/>
              <a:defRPr/>
            </a:pPr>
            <a:r>
              <a:rPr lang="en-AU" b="1" dirty="0">
                <a:latin typeface="Public Sans"/>
              </a:rPr>
              <a:t>Historical allusions: </a:t>
            </a:r>
            <a:r>
              <a:rPr lang="en-AU" b="0" dirty="0">
                <a:latin typeface="Public Sans"/>
              </a:rPr>
              <a:t>this stanza alludes to the historical reality that for older generations of Aboriginal people, education was denied, replaced by internship and domestic labour.</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83595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r>
              <a:rPr lang="en-AU" b="1" i="0" u="none" strike="noStrike" dirty="0">
                <a:solidFill>
                  <a:srgbClr val="000000"/>
                </a:solidFill>
                <a:effectLst/>
                <a:latin typeface="Public Sans" pitchFamily="2" charset="0"/>
              </a:rPr>
              <a:t>. </a:t>
            </a: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Possible discussion points:</a:t>
            </a:r>
          </a:p>
          <a:p>
            <a:pPr marL="285750" indent="-285750">
              <a:buFont typeface="Arial" panose="020B0604020202020204" pitchFamily="34" charset="0"/>
              <a:buChar char="•"/>
            </a:pPr>
            <a:r>
              <a:rPr lang="en-AU" b="1" i="1" dirty="0"/>
              <a:t>1</a:t>
            </a:r>
            <a:r>
              <a:rPr lang="en-AU" b="1" i="1" baseline="30000" dirty="0"/>
              <a:t>st</a:t>
            </a:r>
            <a:r>
              <a:rPr lang="en-AU" b="1" i="1" dirty="0"/>
              <a:t> person singular and plural</a:t>
            </a:r>
            <a:r>
              <a:rPr lang="en-AU" dirty="0"/>
              <a:t> positions the reader to empathise with the experience of the Aboriginal and/or Torres Strait Islander peoples who have been alienated from their own history and culture, due to colonisation.</a:t>
            </a:r>
          </a:p>
          <a:p>
            <a:pPr marL="285750" indent="-285750">
              <a:buFont typeface="Arial" panose="020B0604020202020204" pitchFamily="34" charset="0"/>
              <a:buChar char="•"/>
            </a:pPr>
            <a:r>
              <a:rPr lang="en-AU" dirty="0"/>
              <a:t>‘complex ideas, relationships, endeavours and scenarios’ (syllabus focus area description) conveyed in this poem explore both the ‘public world’ of society and the persona’s ‘private world. In particular, the poem explores relationships between white Australians and Aboriginal and/or Torres Strait Islanders, as well as other cultures; as well as the ‘private world’ of Jazz Money’s own relationship to her history and culture as a person with both Irish and Wiradjuri heritage. (or that of her persona in the poem) </a:t>
            </a:r>
          </a:p>
          <a:p>
            <a:pPr marL="285750" indent="-285750">
              <a:buFont typeface="Arial" panose="020B0604020202020204" pitchFamily="34" charset="0"/>
              <a:buChar char="•"/>
            </a:pPr>
            <a:r>
              <a:rPr lang="en-AU" dirty="0"/>
              <a:t>public policies which prevented Aboriginal and/or Torres Strait Islander peoples from learning their own languages have impacted upon the individuals and their sense of themselves within society  - that is, how the public and private words intersect.</a:t>
            </a:r>
          </a:p>
          <a:p>
            <a:r>
              <a:rPr lang="en-AU" b="1" dirty="0"/>
              <a:t>Historical allusion: </a:t>
            </a:r>
            <a:r>
              <a:rPr lang="en-AU" b="0" dirty="0"/>
              <a:t>b</a:t>
            </a:r>
            <a:r>
              <a:rPr lang="en-AU" dirty="0"/>
              <a:t>efore colonisation more than 250 Aboriginal languages existed in Australia. Only 60 are still considered healthy. Many Aboriginal languages are now functionally extinct. Up until the 1970s government policies banned and discouraged Aboriginal people from speaking their languages.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733861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5F1C4-EE1B-90C8-D51C-122B0D9BC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2DFB7-55BD-DB93-865C-9B93388AF4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F9243-B8D5-279E-612D-E2427C05013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r>
              <a:rPr lang="en-AU" b="1" i="0" u="none" strike="noStrike" dirty="0">
                <a:solidFill>
                  <a:srgbClr val="000000"/>
                </a:solidFill>
                <a:effectLst/>
                <a:latin typeface="Public Sans" pitchFamily="2" charset="0"/>
              </a:rPr>
              <a:t>. </a:t>
            </a: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Possible discussion points:</a:t>
            </a:r>
          </a:p>
          <a:p>
            <a:pPr marL="285750" indent="-285750">
              <a:buFont typeface="Arial" panose="020B0604020202020204" pitchFamily="34" charset="0"/>
              <a:buChar char="•"/>
            </a:pPr>
            <a:r>
              <a:rPr lang="en-AU" dirty="0"/>
              <a:t>repetition of ‘I write’ creates a tone of empowerment as Jazz Money’s persona claims her voice, writing a poem to assert the rights of Aboriginal and/or Torres Strait Islander peoples to speak their own languages and tell their own stories. </a:t>
            </a:r>
          </a:p>
          <a:p>
            <a:pPr marL="285750" indent="-285750">
              <a:buFont typeface="Arial" panose="020B0604020202020204" pitchFamily="34" charset="0"/>
              <a:buChar char="•"/>
            </a:pPr>
            <a:r>
              <a:rPr lang="en-AU" dirty="0"/>
              <a:t>plural pronouns ‘our language’ and ‘our children’ create a sense of connection between the reader and the poet. It reinforces the idea of a collective and belonging which is an important cultural value in Aboriginal and/or Torres Strait Islander communities. This contrasts with the more individualistic values of Anglo-Australian society (within a capitalist post-modern context. )</a:t>
            </a:r>
          </a:p>
          <a:p>
            <a:pPr marL="285750" indent="-285750">
              <a:buFont typeface="Arial" panose="020B0604020202020204" pitchFamily="34" charset="0"/>
              <a:buChar char="•"/>
            </a:pPr>
            <a:r>
              <a:rPr lang="en-AU" dirty="0"/>
              <a:t>The lack of punctuation creates a natural flow and may symbolise how the persona is rejecting the Anglo-Australian ‘right way’ to punctuate her writing, in favour of a more authentic form of personal expression.</a:t>
            </a:r>
          </a:p>
          <a:p>
            <a:endParaRPr lang="en-AU" b="1" dirty="0"/>
          </a:p>
          <a:p>
            <a:r>
              <a:rPr lang="en-AU" b="1" dirty="0"/>
              <a:t>Historical allusion: </a:t>
            </a:r>
            <a:r>
              <a:rPr lang="en-AU" b="0" dirty="0"/>
              <a:t>t</a:t>
            </a:r>
            <a:r>
              <a:rPr lang="en-AU" dirty="0"/>
              <a:t>his stanza highlights that the history of Australia has not been written by Aboriginal and/or Torres Strait Islander peoples. She aims to reclaim the historical narrative through the medium of poetry. She thus attempts to provide ‘truth’ to history by describing some of the suffering caused by colonisation.</a:t>
            </a:r>
          </a:p>
        </p:txBody>
      </p:sp>
      <p:sp>
        <p:nvSpPr>
          <p:cNvPr id="4" name="Slide Number Placeholder 3">
            <a:extLst>
              <a:ext uri="{FF2B5EF4-FFF2-40B4-BE49-F238E27FC236}">
                <a16:creationId xmlns:a16="http://schemas.microsoft.com/office/drawing/2014/main" id="{B91D6A9A-873F-62FA-E0F1-2505C0AA73D8}"/>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50874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2.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Possible discussion points: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cultural appropriation of Anglo-European people who, often with well-meaning intentions, have written down the stories and histories of Aboriginal and/or Torres Strait Islander peoples. This means that the history has been depicted through a white lens and with a white point of view, and that Aboriginal voices have often been silenced.</a:t>
            </a:r>
          </a:p>
          <a:p>
            <a:pPr marL="285750" indent="-285750">
              <a:buFont typeface="Arial" panose="020B0604020202020204" pitchFamily="34" charset="0"/>
              <a:buChar char="•"/>
            </a:pPr>
            <a:r>
              <a:rPr lang="en-AU" dirty="0"/>
              <a:t>indenting of ‘by us/ for us’ could symbolise the cultural appropriation and silencing of the voice of Aboriginal and/or Torres Strait Islander peoples. The words have literally been pushed to the margins of the poem, figuratively reflecting how indigenous people have been pushed to the margins of Australian society.</a:t>
            </a:r>
          </a:p>
          <a:p>
            <a:pPr marL="285750" indent="-285750">
              <a:buFont typeface="Arial" panose="020B0604020202020204" pitchFamily="34" charset="0"/>
              <a:buChar char="•"/>
            </a:pPr>
            <a:r>
              <a:rPr lang="en-AU" dirty="0"/>
              <a:t>The lack of full stops and capital letters to begin each stanza or indicate where a new sentence would normally begin. Punctuation is deliberately omitted, in order to create a more authentic ‘stream of consciousness’ personal voice in the poem.</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Historical allusion: </a:t>
            </a:r>
          </a:p>
          <a:p>
            <a:pPr marL="0" indent="0">
              <a:buFont typeface="Arial" panose="020B0604020202020204" pitchFamily="34" charset="0"/>
              <a:buNone/>
            </a:pPr>
            <a:r>
              <a:rPr lang="en-AU" sz="1600" kern="1200" dirty="0">
                <a:solidFill>
                  <a:schemeClr val="tx1"/>
                </a:solidFill>
                <a:effectLst/>
                <a:latin typeface="Public Sans" pitchFamily="2" charset="0"/>
                <a:ea typeface="+mn-ea"/>
                <a:cs typeface="+mn-cs"/>
              </a:rPr>
              <a:t>In this stanza Money makes her point very clear that Aboriginal people have not been able to express the true history of Australia, from their point of view ‘written by us, for us’.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7711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Possible discussion points:</a:t>
            </a:r>
          </a:p>
          <a:p>
            <a:pPr marL="285750" indent="-285750">
              <a:buFont typeface="Arial" panose="020B0604020202020204" pitchFamily="34" charset="0"/>
              <a:buChar char="•"/>
            </a:pPr>
            <a:r>
              <a:rPr lang="en-AU" dirty="0"/>
              <a:t>connotations of the abstract nouns ‘structure, capitalism, greed and fury’. They might point out that the first 2 nouns refer to the structures within our society’s economy or government ; whilst the 2nd two nouns refer to human emotions that might arise from engaging in their social structures. </a:t>
            </a:r>
          </a:p>
          <a:p>
            <a:pPr marL="285750" indent="-285750">
              <a:buFont typeface="Arial" panose="020B0604020202020204" pitchFamily="34" charset="0"/>
              <a:buChar char="•"/>
            </a:pPr>
            <a:r>
              <a:rPr lang="en-AU" b="1" i="1" dirty="0"/>
              <a:t>emotive verb ‘hate’. </a:t>
            </a:r>
            <a:r>
              <a:rPr lang="en-AU" dirty="0"/>
              <a:t>This contrast aligns with jazz money’s </a:t>
            </a:r>
            <a:r>
              <a:rPr lang="en-AU" b="1" dirty="0"/>
              <a:t>PURPOSE </a:t>
            </a:r>
            <a:r>
              <a:rPr lang="en-AU" dirty="0"/>
              <a:t>= to position the reader to empathise with the plight of Aboriginal and/or Torres Straight Islander peoples whose private lives and sense of identity have been so affected by government policies in the public world of society. </a:t>
            </a:r>
          </a:p>
          <a:p>
            <a:pPr marL="285750" indent="-285750">
              <a:buFont typeface="Arial" panose="020B0604020202020204" pitchFamily="34" charset="0"/>
              <a:buChar char="•"/>
            </a:pPr>
            <a:r>
              <a:rPr lang="en-AU" dirty="0"/>
              <a:t>how this shifts the perspective from the society we live in, to the impact on the individual. This is the tension and interaction between the ‘public’ and the ‘private’ worlds that we can see throughout the poem. </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Historical allusion: </a:t>
            </a:r>
          </a:p>
          <a:p>
            <a:pPr marL="0" indent="0">
              <a:buFont typeface="Arial" panose="020B0604020202020204" pitchFamily="34" charset="0"/>
              <a:buNone/>
            </a:pPr>
            <a:r>
              <a:rPr lang="en-AU" dirty="0"/>
              <a:t>Money alludes to the continuing oppression of Aboriginal and/or Torres Strait Islander people in today’s society. This includes economic inequality, alluded to in ‘capitalism / the greed’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51693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Possible discussion points:</a:t>
            </a:r>
          </a:p>
          <a:p>
            <a:pPr marL="285750" indent="-285750">
              <a:buFont typeface="Arial" panose="020B0604020202020204" pitchFamily="34" charset="0"/>
              <a:buChar char="•"/>
            </a:pPr>
            <a:r>
              <a:rPr lang="en-AU" dirty="0"/>
              <a:t>identify that the preceding stanza uses the word ‘hate’ when referring to the injustices in society. This stanza, in contrast, repeats the emotive verb ‘love’ to refer to their Country and their daughter, creating a stark contrast and juxtaposition. The abstract noun ‘Country’ is capitalised to emphasise the cultural, spiritual links to country and importance of Country to people of Aboriginal and/or Torres Strait Islander heritage. The noun group ‘my daughter’ has emotive connotations of belonging, love, nurturing and continuance of culture and family identity. Even if she hasn’t been born yet, this sense of continuity is shown as important to the speaker.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76224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b="1" i="0" u="none" strike="noStrike">
                <a:solidFill>
                  <a:srgbClr val="000000"/>
                </a:solidFill>
                <a:effectLst/>
                <a:latin typeface="Public Sans" pitchFamily="2" charset="0"/>
              </a:rPr>
              <a:t>Teacher note: </a:t>
            </a:r>
            <a:r>
              <a:rPr lang="en-AU" b="0" i="0" u="none" strike="noStrike">
                <a:solidFill>
                  <a:srgbClr val="000000"/>
                </a:solidFill>
                <a:effectLst/>
                <a:latin typeface="Public Sans" pitchFamily="2" charset="0"/>
              </a:rPr>
              <a:t>the purpose of this PowerPoint is to provide support for </a:t>
            </a:r>
            <a:r>
              <a:rPr lang="en-AU" sz="1600" b="1" kern="1200">
                <a:solidFill>
                  <a:schemeClr val="tx1"/>
                </a:solidFill>
                <a:effectLst/>
                <a:latin typeface="Public Sans" pitchFamily="2" charset="0"/>
                <a:ea typeface="+mn-ea"/>
                <a:cs typeface="+mn-cs"/>
              </a:rPr>
              <a:t>Phase 2, sequence 4 – engaging with poetry to explore how and why texts position readers</a:t>
            </a:r>
            <a:endParaRPr lang="en-US" b="0" i="0">
              <a:solidFill>
                <a:srgbClr val="444444"/>
              </a:solidFill>
              <a:effectLst/>
              <a:latin typeface="Calibri" panose="020F0502020204030204" pitchFamily="34" charset="0"/>
            </a:endParaRPr>
          </a:p>
          <a:p>
            <a:pPr algn="l" rtl="0" fontAlgn="base">
              <a:buNone/>
            </a:pPr>
            <a:r>
              <a:rPr lang="en-AU" b="0" i="0">
                <a:solidFill>
                  <a:srgbClr val="444444"/>
                </a:solidFill>
                <a:effectLst/>
                <a:latin typeface="Arial" panose="020B0604020202020204" pitchFamily="34" charset="0"/>
              </a:rPr>
              <a:t>​</a:t>
            </a:r>
            <a:endParaRPr lang="en-AU" b="0" i="0">
              <a:solidFill>
                <a:srgbClr val="444444"/>
              </a:solidFill>
              <a:effectLst/>
              <a:latin typeface="Calibri" panose="020F0502020204030204" pitchFamily="34" charset="0"/>
            </a:endParaRPr>
          </a:p>
          <a:p>
            <a:pPr algn="l" rtl="0" fontAlgn="base"/>
            <a:r>
              <a:rPr lang="en-AU" b="0" i="0" u="none" strike="noStrike">
                <a:solidFill>
                  <a:srgbClr val="000000"/>
                </a:solidFill>
                <a:effectLst/>
                <a:latin typeface="Public Sans" pitchFamily="2" charset="0"/>
              </a:rPr>
              <a:t>It should be used in conjunction with the program and the resource booklet.</a:t>
            </a:r>
          </a:p>
          <a:p>
            <a:pPr algn="l" rtl="0" fontAlgn="base"/>
            <a:endParaRPr lang="en-AU" b="0" i="0" u="none" strike="noStrike">
              <a:solidFill>
                <a:srgbClr val="000000"/>
              </a:solidFill>
              <a:effectLst/>
              <a:latin typeface="Public Sans" pitchFamily="2" charset="0"/>
            </a:endParaRPr>
          </a:p>
          <a:p>
            <a:pPr algn="l" rtl="0" fontAlgn="base"/>
            <a:r>
              <a:rPr lang="en-AU" b="0" i="0" u="none" strike="noStrike">
                <a:solidFill>
                  <a:srgbClr val="000000"/>
                </a:solidFill>
                <a:effectLst/>
                <a:latin typeface="Public Sans" pitchFamily="2" charset="0"/>
              </a:rPr>
              <a:t>As you work through this PowerPoint, contextualise for students how they can transfer the language features used by Jazz Money to a short imaginative text. </a:t>
            </a:r>
            <a:endParaRPr lang="en-US" b="0" i="0">
              <a:solidFill>
                <a:srgbClr val="444444"/>
              </a:solidFill>
              <a:effectLst/>
              <a:latin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753845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Public Sans" pitchFamily="2" charset="0"/>
              </a:rPr>
              <a:t>Teacher note: </a:t>
            </a:r>
            <a:r>
              <a:rPr lang="en-AU" sz="1600" b="0" i="0" u="none" strike="noStrike" dirty="0">
                <a:solidFill>
                  <a:srgbClr val="000000"/>
                </a:solidFill>
                <a:effectLst/>
                <a:latin typeface="Public Sans" pitchFamily="2" charset="0"/>
              </a:rPr>
              <a:t>this slide is to be used in conjunction with/to support </a:t>
            </a:r>
            <a:r>
              <a:rPr lang="en-AU" sz="1600"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sz="1600"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b="0" dirty="0">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latin typeface="Public Sans" pitchFamily="2" charset="0"/>
              </a:rPr>
              <a:t>Possible discussion points: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latin typeface="Public Sans" pitchFamily="2" charset="0"/>
              </a:rPr>
              <a:t>very short length of this truncated stanza makes it very impactful in its simplicity. </a:t>
            </a:r>
            <a:r>
              <a:rPr lang="en-AU" sz="1600" b="0" kern="1200" dirty="0">
                <a:solidFill>
                  <a:schemeClr val="tx1"/>
                </a:solidFill>
                <a:latin typeface="Public Sans" pitchFamily="2" charset="0"/>
                <a:ea typeface="+mn-ea"/>
                <a:cs typeface="Arial" panose="020B0604020202020204" pitchFamily="34" charset="0"/>
              </a:rPr>
              <a:t>The structure creates textual integrity in that it reflects the meaning – the uneven structure reflecting the injustice and uneven structures within Australian society.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kern="1200" dirty="0">
                <a:solidFill>
                  <a:schemeClr val="tx1"/>
                </a:solidFill>
                <a:latin typeface="Public Sans" pitchFamily="2" charset="0"/>
                <a:ea typeface="+mn-ea"/>
                <a:cs typeface="Arial" panose="020B0604020202020204" pitchFamily="34" charset="0"/>
              </a:rPr>
              <a:t>Although this poem does not contain traditional punctuation markers, students could discuss how many stanzas of the poem are structured as if they are each one sentence. If this stanza was punctuated to have a full stop after ‘yet’ then ‘no justice’ would be a ‘truncated sentence’.  </a:t>
            </a:r>
            <a:endParaRPr lang="en-AU" sz="1600" dirty="0">
              <a:latin typeface="Public Sans" pitchFamily="2"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55320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5E33-04B8-6D8B-F9F9-F2402F0D1EC2}"/>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3BBA3F66-A07E-64A1-0E26-E75D8D86733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r>
              <a:rPr lang="en-AU" b="1" i="0" u="none" strike="noStrike" dirty="0">
                <a:solidFill>
                  <a:srgbClr val="000000"/>
                </a:solidFill>
                <a:effectLst/>
                <a:latin typeface="Public Sans" pitchFamily="2" charset="0"/>
              </a:rPr>
              <a:t>. </a:t>
            </a:r>
            <a:r>
              <a:rPr lang="en-AU" b="0" i="0" u="none" strike="noStrike" dirty="0">
                <a:solidFill>
                  <a:srgbClr val="000000"/>
                </a:solidFill>
                <a:effectLst/>
                <a:latin typeface="Public Sans" pitchFamily="2" charset="0"/>
              </a:rPr>
              <a:t>T</a:t>
            </a:r>
            <a:r>
              <a:rPr lang="en-AU" b="0" dirty="0"/>
              <a: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latin typeface="Public Sans"/>
              </a:rPr>
              <a:t>Checking understanding requires teachers to collect the responses of all students (</a:t>
            </a:r>
            <a:r>
              <a:rPr lang="en-AU" dirty="0">
                <a:solidFill>
                  <a:srgbClr val="333333"/>
                </a:solidFill>
                <a:latin typeface="Public Sans"/>
              </a:rPr>
              <a:t>Wiliam</a:t>
            </a:r>
            <a:r>
              <a:rPr lang="en-AU" dirty="0">
                <a:solidFill>
                  <a:srgbClr val="333333"/>
                </a:solidFill>
                <a:effectLst/>
                <a:latin typeface="Public Sans"/>
              </a:rPr>
              <a:t> 2014).</a:t>
            </a:r>
          </a:p>
          <a:p>
            <a:endParaRPr lang="en-AU" dirty="0"/>
          </a:p>
        </p:txBody>
      </p:sp>
    </p:spTree>
    <p:extLst>
      <p:ext uri="{BB962C8B-B14F-4D97-AF65-F5344CB8AC3E}">
        <p14:creationId xmlns:p14="http://schemas.microsoft.com/office/powerpoint/2010/main" val="315549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06E32-6E7D-AFDC-0FC5-1E54F0F22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80285-5A05-9AA3-D1E9-E4CE74B45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E09E2-664F-7D6D-F71E-F8C3385F3A6B}"/>
              </a:ext>
            </a:extLst>
          </p:cNvPr>
          <p:cNvSpPr>
            <a:spLocks noGrp="1"/>
          </p:cNvSpPr>
          <p:nvPr>
            <p:ph type="body" idx="1"/>
          </p:nvPr>
        </p:nvSpPr>
        <p:spPr/>
        <p:txBody>
          <a:bodyPr/>
          <a:lstStyle/>
          <a:p>
            <a:r>
              <a:rPr lang="en-AU" b="1"/>
              <a:t>Teacher note: </a:t>
            </a:r>
            <a:r>
              <a:rPr lang="en-AU" b="0"/>
              <a:t>use these multiple-choice questions to check for students’ understanding of they key terms in focus. </a:t>
            </a:r>
          </a:p>
          <a:p>
            <a:endParaRPr lang="en-AU" b="1"/>
          </a:p>
          <a:p>
            <a:r>
              <a:rPr lang="en-AU" b="1"/>
              <a:t>Answer – B) A</a:t>
            </a:r>
            <a:r>
              <a:rPr lang="en-AU" b="1" i="1"/>
              <a:t> ‘truncated sentence’ is </a:t>
            </a:r>
            <a:r>
              <a:rPr lang="en-AU" b="0" i="0"/>
              <a:t>an incomplete sentence with missing words or parts, deliberately shortened to create impact, urgency, or tension, or to imitate spoken language</a:t>
            </a:r>
          </a:p>
          <a:p>
            <a:endParaRPr lang="en-AU" b="0" i="0"/>
          </a:p>
          <a:p>
            <a:r>
              <a:rPr lang="en-AU" b="1" i="1"/>
              <a:t>Answer – A) A ‘simple sentence’ is </a:t>
            </a:r>
            <a:r>
              <a:rPr lang="en-AU" b="0" i="0"/>
              <a:t>a sentence that has a single main clause and contains only one verb </a:t>
            </a:r>
            <a:r>
              <a:rPr lang="en-AU" b="1" i="1"/>
              <a:t>NOTE: C)</a:t>
            </a:r>
            <a:r>
              <a:rPr lang="en-AU" b="0" i="1"/>
              <a:t> </a:t>
            </a:r>
            <a:r>
              <a:rPr lang="en-AU" b="0" i="0"/>
              <a:t>gives the definition of a compound sentence</a:t>
            </a:r>
          </a:p>
          <a:p>
            <a:endParaRPr lang="en-AU" b="0" i="0"/>
          </a:p>
          <a:p>
            <a:r>
              <a:rPr lang="en-AU" b="1" i="0"/>
              <a:t>Note: </a:t>
            </a:r>
            <a:r>
              <a:rPr lang="en-AU" b="0" i="0"/>
              <a:t>Although punctuation is deliberately not used, the structure of the stanzas naturally suggests where a sentence break might occur. Students could discuss how some stanzas contain simple sentences and some contain compound sentences Eg In Stanza 6, ‘ I write a poem because I love this country’ is an example of a compound sentence. It contains 2 independent clauses, ‘I write a poem’ and ‘I love this country.’</a:t>
            </a:r>
          </a:p>
          <a:p>
            <a:endParaRPr lang="en-AU" b="0" i="0"/>
          </a:p>
          <a:p>
            <a:endParaRPr lang="en-AU"/>
          </a:p>
        </p:txBody>
      </p:sp>
      <p:sp>
        <p:nvSpPr>
          <p:cNvPr id="4" name="Slide Number Placeholder 3">
            <a:extLst>
              <a:ext uri="{FF2B5EF4-FFF2-40B4-BE49-F238E27FC236}">
                <a16:creationId xmlns:a16="http://schemas.microsoft.com/office/drawing/2014/main" id="{4B720165-1503-C5E2-153E-E78242F68E97}"/>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849554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has been used to identify the explicit teaching and learning strategy and should be deleted or hidden when using in a classroom setting. </a:t>
            </a:r>
          </a:p>
          <a:p>
            <a:endParaRPr lang="en-AU"/>
          </a:p>
          <a:p>
            <a:r>
              <a:rPr lang="en-AU"/>
              <a:t>Chunking learning into manageable components reduces demand on students’ working memory. Sequencing those chunks in a logical progression supports students to incorporate new information into their mental model, or schema (AERO 2024a).</a:t>
            </a:r>
          </a:p>
          <a:p>
            <a:endParaRPr lang="en-AU"/>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0042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latin typeface="Public Sans"/>
              </a:rPr>
              <a:t>Teacher note: </a:t>
            </a:r>
            <a:r>
              <a:rPr lang="en-AU" b="0" i="0" u="none" strike="noStrike">
                <a:solidFill>
                  <a:srgbClr val="000000"/>
                </a:solidFill>
                <a:effectLst/>
                <a:latin typeface="Public Sans"/>
              </a:rPr>
              <a:t>this slide is to be used in conjunction with/to support </a:t>
            </a:r>
            <a:r>
              <a:rPr lang="en-AU" b="1" i="0" u="none" strike="noStrike">
                <a:solidFill>
                  <a:srgbClr val="000000"/>
                </a:solidFill>
                <a:effectLst/>
                <a:latin typeface="Public Sans"/>
              </a:rPr>
              <a:t>Phase 2, sequence 4 - </a:t>
            </a:r>
            <a:r>
              <a:rPr lang="en-AU" sz="1600" b="1" kern="1200">
                <a:solidFill>
                  <a:schemeClr val="tx1"/>
                </a:solidFill>
                <a:effectLst/>
                <a:latin typeface="Public Sans"/>
              </a:rPr>
              <a:t>engaging with poetry to explore how and why texts position readers</a:t>
            </a:r>
            <a:r>
              <a:rPr lang="en-AU" b="1">
                <a:latin typeface="Public Sans"/>
              </a:rPr>
              <a:t>.  </a:t>
            </a:r>
            <a:endParaRPr lang="en-AU" i="0" u="none" strike="noStrike">
              <a:solidFill>
                <a:srgbClr val="000000"/>
              </a:solidFill>
              <a:effectLst/>
              <a:latin typeface="Public Sans"/>
            </a:endParaRPr>
          </a:p>
          <a:p>
            <a:endParaRPr lang="en-AU" b="1"/>
          </a:p>
          <a:p>
            <a:r>
              <a:rPr lang="en-AU" b="1">
                <a:latin typeface="Public Sans"/>
              </a:rPr>
              <a:t>Possible discussion points: </a:t>
            </a:r>
          </a:p>
          <a:p>
            <a:pPr marL="285750" indent="-285750">
              <a:buFont typeface="Arial"/>
              <a:buChar char="•"/>
            </a:pPr>
            <a:r>
              <a:rPr lang="en-AU">
                <a:latin typeface="Public Sans"/>
              </a:rPr>
              <a:t>How the extended metaphor of nature reflects the cultural and spiritual value of Country for Aboriginal and/or Torres Strait Islander communities.</a:t>
            </a:r>
          </a:p>
          <a:p>
            <a:pPr marL="285750" indent="-285750">
              <a:buFont typeface="Arial"/>
              <a:buChar char="•"/>
            </a:pPr>
            <a:r>
              <a:rPr lang="en-AU">
                <a:latin typeface="Public Sans"/>
              </a:rPr>
              <a:t>The reference to 'my mother can't understand' echoes the inter-generational trauma of a peoples who have been dispossessed.</a:t>
            </a:r>
          </a:p>
          <a:p>
            <a:pPr marL="285750" indent="-285750">
              <a:buFont typeface="Arial"/>
              <a:buChar char="•"/>
            </a:pPr>
            <a:r>
              <a:rPr lang="en-AU">
                <a:latin typeface="Public Sans"/>
              </a:rPr>
              <a:t>'she cries with me all the same' evokes a sense of empathy and connection between generations, connecting to the earlier references to her 'grandmother’.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868106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Possible discussion points:</a:t>
            </a:r>
          </a:p>
          <a:p>
            <a:pPr marL="285750" indent="-285750">
              <a:buFont typeface="Arial" panose="020B0604020202020204" pitchFamily="34" charset="0"/>
              <a:buChar char="•"/>
            </a:pPr>
            <a:r>
              <a:rPr lang="en-AU" dirty="0"/>
              <a:t>how the persona expands her purpose and reach to empathise and connect with people in the LGBTQI+ community who are unable to celebrate their love. The purpose aligns with the other stanzas- positioning the reader to think about injustice and the treatment of marginalised peoples.</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Allusion to history and current society: </a:t>
            </a:r>
          </a:p>
          <a:p>
            <a:pPr marL="0" indent="0">
              <a:buFont typeface="Arial" panose="020B0604020202020204" pitchFamily="34" charset="0"/>
              <a:buNone/>
            </a:pPr>
            <a:r>
              <a:rPr lang="en-AU" b="0" dirty="0"/>
              <a:t>In this stanza, Money references their own LGBTQ+ private life. She also alludes to other LGBTQ+ people who live under restrictive governments, acknowledging their love and status could be dangerous or subversive.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554376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dirty="0"/>
              <a:t>Possible discussion points:</a:t>
            </a:r>
          </a:p>
          <a:p>
            <a:pPr marL="285750" indent="-285750">
              <a:buFont typeface="Arial" panose="020B0604020202020204" pitchFamily="34" charset="0"/>
              <a:buChar char="•"/>
            </a:pPr>
            <a:r>
              <a:rPr lang="en-AU" dirty="0">
                <a:latin typeface="Public Sans"/>
              </a:rPr>
              <a:t>The comparatively long stanza here entirely uses </a:t>
            </a:r>
            <a:r>
              <a:rPr lang="en-AU" b="1" i="1" dirty="0">
                <a:latin typeface="Public Sans"/>
              </a:rPr>
              <a:t>enjambment</a:t>
            </a:r>
            <a:r>
              <a:rPr lang="en-AU" dirty="0">
                <a:latin typeface="Public Sans"/>
              </a:rPr>
              <a:t>, </a:t>
            </a:r>
            <a:r>
              <a:rPr lang="en-AU" b="1" i="1" dirty="0">
                <a:latin typeface="Public Sans"/>
              </a:rPr>
              <a:t>in contrast to</a:t>
            </a:r>
            <a:r>
              <a:rPr lang="en-AU" b="0" i="0" dirty="0">
                <a:latin typeface="Public Sans"/>
              </a:rPr>
              <a:t> the </a:t>
            </a:r>
            <a:r>
              <a:rPr lang="en-AU" b="1" i="1" dirty="0">
                <a:latin typeface="Public Sans"/>
              </a:rPr>
              <a:t>end-stopped structure in previous stanzas. </a:t>
            </a:r>
            <a:r>
              <a:rPr lang="en-AU" dirty="0">
                <a:latin typeface="Public Sans"/>
              </a:rPr>
              <a:t>This creates a fast pace and tone of desperation, evoking the extremity of emotion the persona is experiencing, as she cannot properly express herself and the frustration and the grief she feels at the injustice experienced by her people. (Again, the structure of the stanzas is deliberately utilised to reflect her message) </a:t>
            </a:r>
          </a:p>
          <a:p>
            <a:pPr marL="285750" indent="-285750">
              <a:buFont typeface="Arial" panose="020B0604020202020204" pitchFamily="34" charset="0"/>
              <a:buChar char="•"/>
            </a:pPr>
            <a:r>
              <a:rPr lang="en-AU" dirty="0"/>
              <a:t>‘burning the city down’ </a:t>
            </a:r>
            <a:r>
              <a:rPr lang="en-AU" b="1" i="1" dirty="0"/>
              <a:t>symbolises</a:t>
            </a:r>
            <a:r>
              <a:rPr lang="en-AU" dirty="0"/>
              <a:t> the Western structures and systems of society that keep us separate and detached from one another within urban environments, in contrast to the connection to Country of traditional First Nations Peoples.</a:t>
            </a:r>
          </a:p>
          <a:p>
            <a:pPr marL="285750" indent="-285750">
              <a:buFont typeface="Arial" panose="020B0604020202020204" pitchFamily="34" charset="0"/>
              <a:buChar char="•"/>
            </a:pPr>
            <a:r>
              <a:rPr lang="en-AU" dirty="0"/>
              <a:t>emotive verbs ‘burning, baring, wailing, boils’ which accumulate throughout the stanza</a:t>
            </a:r>
          </a:p>
          <a:p>
            <a:pPr marL="285750" indent="-285750">
              <a:buFont typeface="Arial" panose="020B0604020202020204" pitchFamily="34" charset="0"/>
              <a:buChar char="•"/>
            </a:pPr>
            <a:r>
              <a:rPr lang="en-AU" dirty="0"/>
              <a:t>allusion to traditional musical instrument ‘clapsticks’ as well as ‘baring my breasts’ evoke traditional ceremonies that pre-date the written word. Writing is that typically are used to communicate meaning in Western culture. </a:t>
            </a:r>
          </a:p>
          <a:p>
            <a:pPr marL="285750" indent="-285750">
              <a:buFont typeface="Arial" panose="020B0604020202020204" pitchFamily="34" charset="0"/>
              <a:buChar char="•"/>
            </a:pPr>
            <a:r>
              <a:rPr lang="en-AU" dirty="0"/>
              <a:t>Again, the ending of this stanza creates a poignant tone. It creates a tone of longing for connection with the language of her ancestors as well as evoking a tone of hope</a:t>
            </a:r>
          </a:p>
          <a:p>
            <a:pPr marL="285750" indent="-285750">
              <a:buFont typeface="Arial" panose="020B0604020202020204" pitchFamily="34" charset="0"/>
              <a:buChar char="•"/>
            </a:pPr>
            <a:r>
              <a:rPr lang="en-AU" dirty="0"/>
              <a:t>Repetition of the word ‘yet’ linking stanzas’ is used to create hope of change in the future.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4269409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Possible discussion points:</a:t>
            </a:r>
            <a:endParaRPr lang="en-AU" b="1" i="0" u="none" strike="noStrike" dirty="0">
              <a:solidFill>
                <a:srgbClr val="000000"/>
              </a:solidFill>
              <a:effectLst/>
              <a:latin typeface="Public Sans" pitchFamily="2" charset="0"/>
            </a:endParaRPr>
          </a:p>
          <a:p>
            <a:pPr marL="285750" indent="-285750">
              <a:buFont typeface="Arial" panose="020B0604020202020204" pitchFamily="34" charset="0"/>
              <a:buChar char="•"/>
            </a:pPr>
            <a:r>
              <a:rPr lang="en-AU" b="1" i="1" dirty="0">
                <a:latin typeface="Public Sans"/>
              </a:rPr>
              <a:t>coherence</a:t>
            </a:r>
            <a:r>
              <a:rPr lang="en-AU" dirty="0">
                <a:latin typeface="Public Sans"/>
              </a:rPr>
              <a:t> is created here by the </a:t>
            </a:r>
            <a:r>
              <a:rPr lang="en-AU" b="1" i="1" dirty="0">
                <a:latin typeface="Public Sans"/>
              </a:rPr>
              <a:t>allusion</a:t>
            </a:r>
            <a:r>
              <a:rPr lang="en-AU" dirty="0">
                <a:latin typeface="Public Sans"/>
              </a:rPr>
              <a:t> to Country, </a:t>
            </a:r>
            <a:r>
              <a:rPr lang="en-AU" b="1" i="1" dirty="0">
                <a:latin typeface="Public Sans"/>
              </a:rPr>
              <a:t>repeated</a:t>
            </a:r>
            <a:r>
              <a:rPr lang="en-AU" dirty="0">
                <a:latin typeface="Public Sans"/>
              </a:rPr>
              <a:t> from stanza 6. The</a:t>
            </a:r>
            <a:r>
              <a:rPr lang="en-AU" b="1" i="1" dirty="0">
                <a:latin typeface="Public Sans"/>
              </a:rPr>
              <a:t> capitalisation </a:t>
            </a:r>
            <a:r>
              <a:rPr lang="en-AU" dirty="0">
                <a:latin typeface="Public Sans"/>
              </a:rPr>
              <a:t>emphasises the importance of Country to Aboriginal and/or Torres Strait Islander peoples. The phrase ‘raised off Country’ is an allusion to the removal of Aboriginal and/or Torres Strait Islander peoples from their own lands, to be put into missions or sent to institutions to be taught the white ways of life.</a:t>
            </a:r>
          </a:p>
          <a:p>
            <a:pPr marL="285750" indent="-285750">
              <a:buFont typeface="Arial" panose="020B0604020202020204" pitchFamily="34" charset="0"/>
              <a:buChar char="•"/>
            </a:pPr>
            <a:r>
              <a:rPr lang="en-AU" dirty="0">
                <a:latin typeface="Public Sans"/>
              </a:rPr>
              <a:t> The </a:t>
            </a:r>
            <a:r>
              <a:rPr lang="en-AU" b="1" i="1" dirty="0">
                <a:latin typeface="Public Sans"/>
              </a:rPr>
              <a:t>repetition</a:t>
            </a:r>
            <a:r>
              <a:rPr lang="en-AU" dirty="0">
                <a:latin typeface="Public Sans"/>
              </a:rPr>
              <a:t> of the </a:t>
            </a:r>
            <a:r>
              <a:rPr lang="en-AU" b="1" i="1" dirty="0">
                <a:latin typeface="Public Sans"/>
              </a:rPr>
              <a:t>emotive verb </a:t>
            </a:r>
            <a:r>
              <a:rPr lang="en-AU" dirty="0">
                <a:latin typeface="Public Sans"/>
              </a:rPr>
              <a:t>‘yearn’ together with the </a:t>
            </a:r>
            <a:r>
              <a:rPr lang="en-AU" b="1" i="1" dirty="0">
                <a:latin typeface="Public Sans"/>
              </a:rPr>
              <a:t>symbolism and personification </a:t>
            </a:r>
            <a:r>
              <a:rPr lang="en-AU" dirty="0">
                <a:latin typeface="Public Sans"/>
              </a:rPr>
              <a:t>of ‘hold’ creates a </a:t>
            </a:r>
            <a:r>
              <a:rPr lang="en-AU" b="1" i="1" dirty="0">
                <a:latin typeface="Public Sans"/>
              </a:rPr>
              <a:t>poignant tone. </a:t>
            </a:r>
            <a:r>
              <a:rPr lang="en-AU" dirty="0">
                <a:latin typeface="Public Sans"/>
              </a:rPr>
              <a:t>The reader can sense that the land still holds its spiritual power to create a sense of safety and belonging for the poet, to ‘hold’ her. This also alludes to the forced removal of children from their Aboriginal and/or Torres Strait Islander families and removal from their spiritual connection to the land. </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Historical Allusion: </a:t>
            </a:r>
            <a:r>
              <a:rPr lang="en-AU" b="0" dirty="0"/>
              <a:t>Money references the deep connection Aboriginal and/or Torres Strait Islander peoples have with ‘Country’ and the historical fact that many were removed from ancestral lands. The personification of the land ‘that holds me’ emphasises the deep connection they feel towards their ‘Country’ and the dislocation that comes from not being ‘raised’ on it.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250034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C33C5-5F2F-690A-ABF2-23CEB27A052B}"/>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E4F81EE-A633-39EA-1919-CE94977A4F2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i="0" u="none" strike="noStrike">
                <a:solidFill>
                  <a:srgbClr val="000000"/>
                </a:solidFill>
                <a:effectLst/>
                <a:latin typeface="Public Sans" pitchFamily="2" charset="0"/>
              </a:rPr>
              <a:t>this slide is to be used in conjunction with/to support </a:t>
            </a:r>
            <a:r>
              <a:rPr lang="en-AU" b="1" i="0" u="none" strike="noStrike">
                <a:solidFill>
                  <a:srgbClr val="000000"/>
                </a:solidFill>
                <a:effectLst/>
                <a:latin typeface="Public Sans" pitchFamily="2" charset="0"/>
              </a:rPr>
              <a:t>Phase 2, sequence 4 - </a:t>
            </a:r>
            <a:r>
              <a:rPr lang="en-AU" sz="1600" b="1" kern="1200">
                <a:solidFill>
                  <a:schemeClr val="tx1"/>
                </a:solidFill>
                <a:effectLst/>
                <a:latin typeface="Public Sans" pitchFamily="2" charset="0"/>
                <a:ea typeface="+mn-ea"/>
                <a:cs typeface="+mn-cs"/>
              </a:rPr>
              <a:t>engaging with poetry to explore how and why texts position readers</a:t>
            </a:r>
            <a:r>
              <a:rPr lang="en-AU" b="1" i="0" u="none" strike="noStrike">
                <a:solidFill>
                  <a:srgbClr val="000000"/>
                </a:solidFill>
                <a:effectLst/>
                <a:latin typeface="Public Sans" pitchFamily="2" charset="0"/>
              </a:rPr>
              <a:t>. </a:t>
            </a:r>
            <a:r>
              <a:rPr lang="en-AU" b="0" i="0" u="none" strike="noStrike">
                <a:solidFill>
                  <a:srgbClr val="000000"/>
                </a:solidFill>
                <a:effectLst/>
                <a:latin typeface="Public Sans" pitchFamily="2" charset="0"/>
              </a:rPr>
              <a:t>T</a:t>
            </a:r>
            <a:r>
              <a:rPr lang="en-AU" b="0"/>
              <a: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solidFill>
                  <a:srgbClr val="333333"/>
                </a:solidFill>
                <a:effectLst/>
                <a:highlight>
                  <a:srgbClr val="FFFFFF"/>
                </a:highlight>
                <a:latin typeface="Public Sans"/>
              </a:rPr>
              <a:t>Checking understanding requires teachers to collect the responses of all students (</a:t>
            </a:r>
            <a:r>
              <a:rPr lang="en-AU">
                <a:solidFill>
                  <a:srgbClr val="333333"/>
                </a:solidFill>
                <a:highlight>
                  <a:srgbClr val="FFFFFF"/>
                </a:highlight>
                <a:latin typeface="Public Sans"/>
              </a:rPr>
              <a:t>Wiliam</a:t>
            </a:r>
            <a:r>
              <a:rPr lang="en-AU">
                <a:solidFill>
                  <a:srgbClr val="333333"/>
                </a:solidFill>
                <a:effectLst/>
                <a:highlight>
                  <a:srgbClr val="FFFFFF"/>
                </a:highlight>
                <a:latin typeface="Public Sans"/>
              </a:rPr>
              <a:t> 2014).</a:t>
            </a:r>
          </a:p>
          <a:p>
            <a:endParaRPr lang="en-AU"/>
          </a:p>
        </p:txBody>
      </p:sp>
    </p:spTree>
    <p:extLst>
      <p:ext uri="{BB962C8B-B14F-4D97-AF65-F5344CB8AC3E}">
        <p14:creationId xmlns:p14="http://schemas.microsoft.com/office/powerpoint/2010/main" val="888031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E351-739C-CBB3-0742-233217EA0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C1CBE-AC50-9E37-C7CD-EE3E08A28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59098-1B42-7D23-B2C8-9DC84A13A05D}"/>
              </a:ext>
            </a:extLst>
          </p:cNvPr>
          <p:cNvSpPr>
            <a:spLocks noGrp="1"/>
          </p:cNvSpPr>
          <p:nvPr>
            <p:ph type="body" idx="1"/>
          </p:nvPr>
        </p:nvSpPr>
        <p:spPr/>
        <p:txBody>
          <a:bodyPr/>
          <a:lstStyle/>
          <a:p>
            <a:r>
              <a:rPr lang="en-AU" b="1" dirty="0"/>
              <a:t>Teacher note: </a:t>
            </a:r>
            <a:r>
              <a:rPr lang="en-AU" b="0" dirty="0"/>
              <a:t>use these multiple-choice questions to check for students’ understanding of they key terms in focus. </a:t>
            </a:r>
          </a:p>
          <a:p>
            <a:endParaRPr lang="en-AU" b="1" dirty="0"/>
          </a:p>
          <a:p>
            <a:r>
              <a:rPr lang="en-AU" b="1" dirty="0"/>
              <a:t>Answer – C) A</a:t>
            </a:r>
            <a:r>
              <a:rPr lang="en-AU" b="1" i="1" dirty="0"/>
              <a:t> ‘volta’ </a:t>
            </a:r>
            <a:r>
              <a:rPr lang="en-AU" b="0" i="0" dirty="0"/>
              <a:t>(from the Italian word for ‘turn’) is a significant shift or turn in thought, mood, or argument that typically occurs within a poem. These are most famously found in a sonnet. This turn marks a transition, and can be signalled by words like ‘but’, ‘yet’, or ‘however’. It serves to alter the poem's focus or introduce a different perspective. This ultimately affects the reader’s overall understanding of the work's meaning or conclusion. (</a:t>
            </a:r>
            <a:r>
              <a:rPr lang="en-AU" b="1" i="1" dirty="0"/>
              <a:t>NOTE: A </a:t>
            </a:r>
            <a:r>
              <a:rPr lang="en-AU" b="0" i="0" dirty="0"/>
              <a:t>gives the definition for a ‘stanza’)</a:t>
            </a:r>
          </a:p>
          <a:p>
            <a:endParaRPr lang="en-AU" b="0" i="0" dirty="0"/>
          </a:p>
          <a:p>
            <a:r>
              <a:rPr lang="en-AU" b="1" i="1" dirty="0"/>
              <a:t>Answer – B)  ‘Enjambment’ is </a:t>
            </a:r>
            <a:r>
              <a:rPr lang="en-AU" b="0" i="0" dirty="0"/>
              <a:t>when a sentence or phrase continues from one line to the next without a pause or punctuation mark, creating a sense of flow and continuation. The term comes from the French word ‘</a:t>
            </a:r>
            <a:r>
              <a:rPr lang="en-AU" b="0" i="0" dirty="0" err="1"/>
              <a:t>enjamber</a:t>
            </a:r>
            <a:r>
              <a:rPr lang="en-AU" b="0" i="0" dirty="0"/>
              <a:t>,’ meaning ‘to stride over,’ reflecting how the thought ‘strides over’ the line break. (</a:t>
            </a:r>
            <a:r>
              <a:rPr lang="en-AU" b="1" i="1" dirty="0"/>
              <a:t>NOTE: C </a:t>
            </a:r>
            <a:r>
              <a:rPr lang="en-AU" b="0" i="0" dirty="0"/>
              <a:t>gives the definition of an ‘end stopped’ line in poetry. </a:t>
            </a:r>
            <a:r>
              <a:rPr lang="en-AU" b="1" i="1" dirty="0"/>
              <a:t>A) </a:t>
            </a:r>
            <a:r>
              <a:rPr lang="en-AU" b="0" i="0" dirty="0"/>
              <a:t>gives a definition of ‘stream of consciousness’ in writing)</a:t>
            </a:r>
          </a:p>
          <a:p>
            <a:endParaRPr lang="en-AU" b="0" i="0" dirty="0"/>
          </a:p>
          <a:p>
            <a:endParaRPr lang="en-AU" b="0" i="0" dirty="0"/>
          </a:p>
          <a:p>
            <a:endParaRPr lang="en-AU" dirty="0"/>
          </a:p>
        </p:txBody>
      </p:sp>
      <p:sp>
        <p:nvSpPr>
          <p:cNvPr id="4" name="Slide Number Placeholder 3">
            <a:extLst>
              <a:ext uri="{FF2B5EF4-FFF2-40B4-BE49-F238E27FC236}">
                <a16:creationId xmlns:a16="http://schemas.microsoft.com/office/drawing/2014/main" id="{E1DDB206-EB7C-3D1A-8323-87D23FF3179D}"/>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1869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a:t>
            </a:r>
            <a:r>
              <a:rPr lang="en-AU"/>
              <a:t>: the text in its entirely can be found in </a:t>
            </a:r>
            <a:r>
              <a:rPr lang="en-AU" b="1"/>
              <a:t>Core texts – 11.1. </a:t>
            </a:r>
            <a:r>
              <a:rPr lang="en-AU" b="0"/>
              <a:t>This includes the name and details of each text, the syllabus requirement being addressed, points of note and a succinct overview of the texts and the reasons for their use in the teaching and learning program is provided.</a:t>
            </a:r>
          </a:p>
          <a:p>
            <a:endParaRPr lang="en-AU" b="0"/>
          </a:p>
          <a:p>
            <a:r>
              <a:rPr lang="en-AU" b="0"/>
              <a:t>For more information, see:</a:t>
            </a:r>
          </a:p>
          <a:p>
            <a:r>
              <a:rPr lang="en-AU" b="1"/>
              <a:t>English Advanced 11-12 Syllabus </a:t>
            </a:r>
            <a:r>
              <a:rPr lang="en-AU" b="0"/>
              <a:t>– </a:t>
            </a:r>
            <a:r>
              <a:rPr lang="en-AU">
                <a:hlinkClick r:id="rId3"/>
              </a:rPr>
              <a:t>https://curriculum.nsw.edu.au/learning-areas/english/english-advanced-11-12-2024/overview</a:t>
            </a:r>
            <a:endParaRPr lang="en-AU"/>
          </a:p>
          <a:p>
            <a:r>
              <a:rPr lang="en-AU" b="1"/>
              <a:t>Australian Curriculum </a:t>
            </a:r>
            <a:r>
              <a:rPr lang="en-AU"/>
              <a:t>– </a:t>
            </a:r>
            <a:r>
              <a:rPr lang="en-AU">
                <a:hlinkClick r:id="rId4"/>
              </a:rPr>
              <a:t>https://www.australiancurriculum.edu.au/downloads/general-capabilities</a:t>
            </a:r>
            <a:endParaRPr lang="en-AU"/>
          </a:p>
          <a:p>
            <a:r>
              <a:rPr lang="en-AU" b="1"/>
              <a:t>General Capabilities </a:t>
            </a:r>
            <a:r>
              <a:rPr lang="en-AU" b="0"/>
              <a:t>- </a:t>
            </a:r>
            <a:r>
              <a:rPr lang="en-AU"/>
              <a:t>www.australiancurriculum.edu.au/downloads/general-capabilities#accordion-afa194f119-item-6336db4ee7</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510080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68AE8-68B8-F2D1-43E6-7E1F85FD3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6205D-2884-522D-7AE7-107E8C507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617FB-5852-76AA-52F4-D595B287B5FD}"/>
              </a:ext>
            </a:extLst>
          </p:cNvPr>
          <p:cNvSpPr>
            <a:spLocks noGrp="1"/>
          </p:cNvSpPr>
          <p:nvPr>
            <p:ph type="body" idx="1"/>
          </p:nvPr>
        </p:nvSpPr>
        <p:spPr/>
        <p:txBody>
          <a:bodyPr/>
          <a:lstStyle/>
          <a:p>
            <a:r>
              <a:rPr lang="en-AU" b="1"/>
              <a:t>Teacher note: </a:t>
            </a:r>
            <a:r>
              <a:rPr lang="en-AU"/>
              <a:t>this slide has been used to identify the explicit teaching and learning strategy and should be deleted or hidden when using in a classroom setting. </a:t>
            </a:r>
          </a:p>
          <a:p>
            <a:endParaRPr lang="en-AU"/>
          </a:p>
          <a:p>
            <a:r>
              <a:rPr lang="en-AU"/>
              <a:t>Chunking learning into manageable components reduces demand on students’ working memory. Sequencing those chunks in a logical progression supports students to incorporate new information into their mental model, or schema (AERO 2024a).</a:t>
            </a:r>
          </a:p>
          <a:p>
            <a:endParaRPr lang="en-AU"/>
          </a:p>
        </p:txBody>
      </p:sp>
      <p:sp>
        <p:nvSpPr>
          <p:cNvPr id="4" name="Slide Number Placeholder 3">
            <a:extLst>
              <a:ext uri="{FF2B5EF4-FFF2-40B4-BE49-F238E27FC236}">
                <a16:creationId xmlns:a16="http://schemas.microsoft.com/office/drawing/2014/main" id="{FC41A0A2-3401-117E-D554-ED7C3AB8FDD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470078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 </a:t>
            </a:r>
            <a:r>
              <a:rPr lang="en-AU" b="0" dirty="0"/>
              <a:t>Possible discussion points:</a:t>
            </a:r>
            <a:endParaRPr lang="en-AU" b="0" i="0" u="none" strike="noStrike" dirty="0">
              <a:solidFill>
                <a:srgbClr val="000000"/>
              </a:solidFill>
              <a:effectLst/>
              <a:latin typeface="Public Sans" pitchFamily="2" charset="0"/>
            </a:endParaRPr>
          </a:p>
          <a:p>
            <a:pPr marL="285750" indent="-285750">
              <a:buFont typeface="Arial" panose="020B0604020202020204" pitchFamily="34" charset="0"/>
              <a:buChar char="•"/>
            </a:pPr>
            <a:r>
              <a:rPr lang="en-AU" dirty="0"/>
              <a:t>shift from ‘If I write a poem’ to ‘if I don’t write a poem’. Teachers could check for understanding about the term ‘</a:t>
            </a:r>
            <a:r>
              <a:rPr lang="en-AU" b="1" i="1" dirty="0"/>
              <a:t>turn’ or ‘volta</a:t>
            </a:r>
            <a:r>
              <a:rPr lang="en-AU" dirty="0"/>
              <a:t>’ in poetry. </a:t>
            </a:r>
          </a:p>
          <a:p>
            <a:pPr marL="285750" indent="-285750">
              <a:buFont typeface="Arial" panose="020B0604020202020204" pitchFamily="34" charset="0"/>
              <a:buChar char="•"/>
            </a:pPr>
            <a:r>
              <a:rPr lang="en-AU" b="1" i="1" dirty="0"/>
              <a:t>irony </a:t>
            </a:r>
            <a:r>
              <a:rPr lang="en-AU" dirty="0"/>
              <a:t>that she is writing a poem, discussing why she would not write poetry. Here they could point out that she would not write a poem due to the inability of the written word to capture the sublime magnificence and wonder of nature, which is ‘too beautiful to capture’. </a:t>
            </a:r>
          </a:p>
          <a:p>
            <a:pPr marL="285750" indent="-285750">
              <a:buFont typeface="Arial" panose="020B0604020202020204" pitchFamily="34" charset="0"/>
              <a:buChar char="•"/>
            </a:pPr>
            <a:r>
              <a:rPr lang="en-AU" b="1" i="1" dirty="0"/>
              <a:t>musical imagery </a:t>
            </a:r>
            <a:r>
              <a:rPr lang="en-AU" dirty="0"/>
              <a:t>here ‘chorus’ and ‘rhythms’ evoke the emotional power and beauty of music, which sometimes conveys meaning in a way that words cannot. Also, as explored in Stanza 1, students could discuss the that she is writing about the oppression of her people in the language of the oppressors.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345464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Possible discussion points:</a:t>
            </a:r>
            <a:endParaRPr lang="en-AU" b="0" i="0" u="none" strike="noStrike" dirty="0">
              <a:solidFill>
                <a:srgbClr val="000000"/>
              </a:solidFill>
              <a:effectLst/>
              <a:latin typeface="Public Sans" pitchFamily="2" charset="0"/>
            </a:endParaRPr>
          </a:p>
          <a:p>
            <a:pPr marL="285750" indent="-285750">
              <a:buFont typeface="Arial" panose="020B0604020202020204" pitchFamily="34" charset="0"/>
              <a:buChar char="•"/>
            </a:pPr>
            <a:r>
              <a:rPr lang="en-AU" b="1" i="1" dirty="0"/>
              <a:t>irony </a:t>
            </a:r>
            <a:r>
              <a:rPr lang="en-AU" dirty="0"/>
              <a:t>throughout the poem where the poet’s love for her country ‘burns’. This verb has</a:t>
            </a:r>
            <a:r>
              <a:rPr lang="en-AU" b="1" i="1" dirty="0"/>
              <a:t> connotations </a:t>
            </a:r>
            <a:r>
              <a:rPr lang="en-AU" dirty="0"/>
              <a:t>of pain, suffering and trauma which creates irony when paired with the verb group ‘love her’. </a:t>
            </a:r>
          </a:p>
          <a:p>
            <a:pPr marL="285750" indent="-285750">
              <a:buFont typeface="Arial" panose="020B0604020202020204" pitchFamily="34" charset="0"/>
              <a:buChar char="•"/>
            </a:pPr>
            <a:r>
              <a:rPr lang="en-AU" b="1" i="1" dirty="0"/>
              <a:t>repetition</a:t>
            </a:r>
            <a:r>
              <a:rPr lang="en-AU" dirty="0"/>
              <a:t> of this phrase emphasises the emotional pain that </a:t>
            </a:r>
            <a:r>
              <a:rPr lang="en-AU" b="1" i="1" dirty="0"/>
              <a:t>paradoxically</a:t>
            </a:r>
            <a:r>
              <a:rPr lang="en-AU" dirty="0"/>
              <a:t> comes with the love for Country, as the suffering of history co-exists with the sense of love and belonging to Country. This creates a poignant , plaintive tone.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14198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Possible discussion points:</a:t>
            </a:r>
            <a:endParaRPr lang="en-AU" b="1" i="0" u="none" strike="noStrike" dirty="0">
              <a:solidFill>
                <a:srgbClr val="000000"/>
              </a:solidFill>
              <a:effectLst/>
              <a:latin typeface="Public Sans" pitchFamily="2" charset="0"/>
            </a:endParaRPr>
          </a:p>
          <a:p>
            <a:pPr marL="285750" indent="-285750">
              <a:buFont typeface="Arial" panose="020B0604020202020204" pitchFamily="34" charset="0"/>
              <a:buChar char="•"/>
            </a:pPr>
            <a:r>
              <a:rPr lang="en-AU" b="1" i="1" dirty="0"/>
              <a:t>sustained metaphor of writing </a:t>
            </a:r>
            <a:r>
              <a:rPr lang="en-AU" dirty="0"/>
              <a:t>(repeated motifs with ‘turn’ shifting from ‘if I write’ to ‘if I don’t write’) This is deliberately used to create a </a:t>
            </a:r>
            <a:r>
              <a:rPr lang="en-AU" b="1" i="1" dirty="0"/>
              <a:t>cumulative effect</a:t>
            </a:r>
            <a:r>
              <a:rPr lang="en-AU" dirty="0"/>
              <a:t>, where the </a:t>
            </a:r>
            <a:r>
              <a:rPr lang="en-AU" b="1" i="1" dirty="0"/>
              <a:t>recurring images </a:t>
            </a:r>
            <a:r>
              <a:rPr lang="en-AU" dirty="0"/>
              <a:t>of the ‘pen’ and writing, ‘words’ and ‘mouths’ </a:t>
            </a:r>
            <a:r>
              <a:rPr lang="en-AU" b="1" i="1" dirty="0"/>
              <a:t>symbolise</a:t>
            </a:r>
            <a:r>
              <a:rPr lang="en-AU" dirty="0"/>
              <a:t> cultural identity and expression. This sustained metaphor explores the power of the written word to express ideas and hopefully make a difference in the public world, in the previous stanzas. </a:t>
            </a:r>
          </a:p>
          <a:p>
            <a:pPr marL="285750" indent="-285750">
              <a:buFont typeface="Arial" panose="020B0604020202020204" pitchFamily="34" charset="0"/>
              <a:buChar char="•"/>
            </a:pPr>
            <a:r>
              <a:rPr lang="en-AU" b="1" i="1" dirty="0"/>
              <a:t>ironic juxtaposition </a:t>
            </a:r>
            <a:r>
              <a:rPr lang="en-AU" dirty="0"/>
              <a:t>with her reflection that she is writing in the language of the colonisers, that the written word can never truly capture the beauty of the natural world and the connection to Country (stanza 12) , that she balances both belonging and alienation from her culture within her personal, private world.</a:t>
            </a:r>
          </a:p>
          <a:p>
            <a:pPr marL="285750" indent="-285750">
              <a:buFont typeface="Arial" panose="020B0604020202020204" pitchFamily="34" charset="0"/>
              <a:buChar char="•"/>
            </a:pPr>
            <a:r>
              <a:rPr lang="en-AU" b="1" i="1" dirty="0"/>
              <a:t>the simplicity of the language </a:t>
            </a:r>
            <a:r>
              <a:rPr lang="en-AU" b="0" i="0" dirty="0"/>
              <a:t>and</a:t>
            </a:r>
            <a:r>
              <a:rPr lang="en-AU" b="1" i="1" dirty="0"/>
              <a:t> direct tone in </a:t>
            </a:r>
            <a:r>
              <a:rPr lang="en-AU" dirty="0"/>
              <a:t>‘these letters/are not worthy’</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Allusions:</a:t>
            </a:r>
          </a:p>
          <a:p>
            <a:pPr marL="0" indent="0">
              <a:buFont typeface="Arial" panose="020B0604020202020204" pitchFamily="34" charset="0"/>
              <a:buNone/>
            </a:pPr>
            <a:r>
              <a:rPr lang="en-AU" sz="1600" kern="1200" dirty="0">
                <a:solidFill>
                  <a:schemeClr val="tx1"/>
                </a:solidFill>
                <a:effectLst/>
                <a:latin typeface="Public Sans" pitchFamily="2" charset="0"/>
                <a:ea typeface="+mn-ea"/>
                <a:cs typeface="+mn-cs"/>
              </a:rPr>
              <a:t>This stanza reveals two allusions. Firstly, the loss of language through colonisation. Secondly, the impact of the written word on Aboriginal cultures which descend from an unbroken line of oral tradition and communication.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671023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endParaRPr lang="en-AU" b="1" i="0" u="none" strike="noStrike" dirty="0">
              <a:solidFill>
                <a:srgbClr val="000000"/>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Possible discussion points:</a:t>
            </a:r>
            <a:endParaRPr lang="en-AU" b="1" dirty="0"/>
          </a:p>
          <a:p>
            <a:pPr marL="285750" indent="-285750">
              <a:buFont typeface="Arial" panose="020B0604020202020204" pitchFamily="34" charset="0"/>
              <a:buChar char="•"/>
            </a:pPr>
            <a:r>
              <a:rPr lang="en-AU" b="1" i="1" dirty="0"/>
              <a:t>monosyllabic simple nouns </a:t>
            </a:r>
            <a:r>
              <a:rPr lang="en-AU" dirty="0"/>
              <a:t>here to create </a:t>
            </a:r>
            <a:r>
              <a:rPr lang="en-AU" b="1" i="1" dirty="0"/>
              <a:t>a direct tone of authenticity and raw emotion</a:t>
            </a:r>
            <a:r>
              <a:rPr lang="en-AU" dirty="0"/>
              <a:t>. </a:t>
            </a:r>
          </a:p>
          <a:p>
            <a:pPr marL="285750" indent="-285750">
              <a:buFont typeface="Arial" panose="020B0604020202020204" pitchFamily="34" charset="0"/>
              <a:buChar char="•"/>
            </a:pPr>
            <a:r>
              <a:rPr lang="en-AU" dirty="0"/>
              <a:t>image of ‘writing a word on the inside of her mouth’ evokes the connection between expressing ideas through language and her own personal identity ‘in the dust/in the sand’ are </a:t>
            </a:r>
            <a:r>
              <a:rPr lang="en-AU" b="1" i="1" dirty="0"/>
              <a:t>natural images </a:t>
            </a:r>
            <a:r>
              <a:rPr lang="en-AU" dirty="0"/>
              <a:t>of earth which have </a:t>
            </a:r>
            <a:r>
              <a:rPr lang="en-AU" b="1" i="1" dirty="0"/>
              <a:t>connotations</a:t>
            </a:r>
            <a:r>
              <a:rPr lang="en-AU" dirty="0"/>
              <a:t> of barrenness, lack of water or life, a place where nothing can grow. </a:t>
            </a:r>
            <a:r>
              <a:rPr lang="en-AU" b="1" i="1" dirty="0"/>
              <a:t>Ironically,</a:t>
            </a:r>
            <a:r>
              <a:rPr lang="en-AU" dirty="0"/>
              <a:t> she is asserting her desire to create using images of a place where nothing can be nurtured or created, where nothing can grow.</a:t>
            </a:r>
          </a:p>
          <a:p>
            <a:pPr marL="285750" indent="-285750">
              <a:buFont typeface="Arial" panose="020B0604020202020204" pitchFamily="34" charset="0"/>
              <a:buChar char="•"/>
            </a:pPr>
            <a:r>
              <a:rPr lang="en-AU" dirty="0"/>
              <a:t>the final couplet: ‘it’s because I know no other truth at all’ creates a </a:t>
            </a:r>
            <a:r>
              <a:rPr lang="en-AU" b="1" i="1" dirty="0"/>
              <a:t>poignant tone</a:t>
            </a:r>
            <a:r>
              <a:rPr lang="en-AU" dirty="0"/>
              <a:t>. She is asserting her truth and her desire to communicate her Aboriginal identity and heritage, in an environment where this heritage has been lost and stolen. But the word ‘truth’ still creates </a:t>
            </a:r>
            <a:r>
              <a:rPr lang="en-AU" b="1" i="1" dirty="0"/>
              <a:t>a tone of authenticity and hope.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617322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8C10B-A2B7-3834-0287-8C1F94A751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2673EEC2-90C2-F6BB-A880-F8B241987CA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4 – </a:t>
            </a:r>
            <a:r>
              <a:rPr lang="en-AU" sz="1600" b="1" kern="1200" dirty="0">
                <a:solidFill>
                  <a:schemeClr val="tx1"/>
                </a:solidFill>
                <a:effectLst/>
                <a:latin typeface="Public Sans" pitchFamily="2" charset="0"/>
                <a:ea typeface="+mn-ea"/>
                <a:cs typeface="+mn-cs"/>
              </a:rPr>
              <a:t>engaging with poetry to explore how and why texts position readers</a:t>
            </a:r>
            <a:r>
              <a:rPr lang="en-AU" b="1" i="0" u="none" strike="noStrike" dirty="0">
                <a:solidFill>
                  <a:srgbClr val="000000"/>
                </a:solidFill>
                <a:effectLst/>
                <a:latin typeface="Public Sans" pitchFamily="2" charset="0"/>
              </a:rPr>
              <a:t>. </a:t>
            </a:r>
            <a:r>
              <a:rPr lang="en-AU" b="0" i="0" u="none" strike="noStrike" dirty="0">
                <a:solidFill>
                  <a:srgbClr val="000000"/>
                </a:solidFill>
                <a:effectLst/>
                <a:latin typeface="Public Sans" pitchFamily="2" charset="0"/>
              </a:rPr>
              <a:t>T</a:t>
            </a:r>
            <a:r>
              <a:rPr lang="en-AU" b="0" dirty="0"/>
              <a: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latin typeface="Public Sans"/>
              </a:rPr>
              <a:t>Checking understanding requires teachers to collect the responses of all students (</a:t>
            </a:r>
            <a:r>
              <a:rPr lang="en-AU" dirty="0">
                <a:solidFill>
                  <a:srgbClr val="333333"/>
                </a:solidFill>
                <a:latin typeface="Public Sans"/>
              </a:rPr>
              <a:t>Wiliam</a:t>
            </a:r>
            <a:r>
              <a:rPr lang="en-AU" dirty="0">
                <a:solidFill>
                  <a:srgbClr val="333333"/>
                </a:solidFill>
                <a:effectLst/>
                <a:latin typeface="Public Sans"/>
              </a:rPr>
              <a:t> 2014).</a:t>
            </a:r>
          </a:p>
          <a:p>
            <a:endParaRPr lang="en-AU" dirty="0"/>
          </a:p>
        </p:txBody>
      </p:sp>
    </p:spTree>
    <p:extLst>
      <p:ext uri="{BB962C8B-B14F-4D97-AF65-F5344CB8AC3E}">
        <p14:creationId xmlns:p14="http://schemas.microsoft.com/office/powerpoint/2010/main" val="4253588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6AB4-7565-6162-F5ED-FC285EBB0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31ADB-C903-1610-9819-319905C8C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3122E-036E-C677-A7FA-36E4BAB8AD1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2, sequence </a:t>
            </a:r>
            <a:r>
              <a:rPr lang="en-AU" b="1" i="0" u="none" strike="noStrike">
                <a:solidFill>
                  <a:srgbClr val="000000"/>
                </a:solidFill>
                <a:effectLst/>
                <a:latin typeface="Public Sans" pitchFamily="2" charset="0"/>
              </a:rPr>
              <a:t>4 – </a:t>
            </a:r>
            <a:r>
              <a:rPr lang="en-AU" sz="1600" b="1" kern="1200" dirty="0">
                <a:solidFill>
                  <a:schemeClr val="tx1"/>
                </a:solidFill>
                <a:effectLst/>
                <a:latin typeface="Public Sans" pitchFamily="2" charset="0"/>
                <a:ea typeface="+mn-ea"/>
                <a:cs typeface="+mn-cs"/>
              </a:rPr>
              <a:t>engaging with poetry to explore how and why texts position readers. </a:t>
            </a:r>
            <a:r>
              <a:rPr lang="en-AU" sz="1600" b="0" kern="1200" dirty="0">
                <a:solidFill>
                  <a:schemeClr val="tx1"/>
                </a:solidFill>
                <a:effectLst/>
                <a:latin typeface="Public Sans" pitchFamily="2" charset="0"/>
                <a:ea typeface="+mn-ea"/>
                <a:cs typeface="+mn-cs"/>
              </a:rPr>
              <a:t>Use student responses to this response to check for student understanding of this learning in this sequence. This can be assigned as a homework task. </a:t>
            </a:r>
            <a:endParaRPr lang="en-AU" b="1" i="0" u="none" strike="noStrike" dirty="0">
              <a:solidFill>
                <a:srgbClr val="000000"/>
              </a:solidFill>
              <a:effectLst/>
              <a:latin typeface="Public Sans" pitchFamily="2" charset="0"/>
            </a:endParaRPr>
          </a:p>
          <a:p>
            <a:endParaRPr lang="en-AU" dirty="0"/>
          </a:p>
        </p:txBody>
      </p:sp>
      <p:sp>
        <p:nvSpPr>
          <p:cNvPr id="4" name="Slide Number Placeholder 3">
            <a:extLst>
              <a:ext uri="{FF2B5EF4-FFF2-40B4-BE49-F238E27FC236}">
                <a16:creationId xmlns:a16="http://schemas.microsoft.com/office/drawing/2014/main" id="{966B58FF-4801-AEFF-EFA2-A6D52621B5C2}"/>
              </a:ext>
            </a:extLst>
          </p:cNvPr>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359378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AERO </a:t>
            </a:r>
            <a:r>
              <a:rPr lang="en-AU"/>
              <a:t>(2024) ‘Explicit instruction’ – https://www.edresearch.edu.au/summaries-explainers/explainers/explicit-instruction</a:t>
            </a:r>
          </a:p>
          <a:p>
            <a:r>
              <a:rPr lang="en-AU" b="1"/>
              <a:t>Black, P and Wiliam D </a:t>
            </a:r>
            <a:r>
              <a:rPr lang="en-AU"/>
              <a:t>(2018) ‘Classroom assessment and pedagogy’ – https://www.researchgate.net/publication/323964092_Classroom_assessment_and_pedagogy</a:t>
            </a:r>
          </a:p>
          <a:p>
            <a:r>
              <a:rPr lang="en-AU" b="1"/>
              <a:t>NSW Aboriginal Education and Consultative Group</a:t>
            </a:r>
            <a:r>
              <a:rPr lang="en-AU"/>
              <a:t>: https://www.aecg.nsw.edu.au/</a:t>
            </a:r>
          </a:p>
          <a:p>
            <a:r>
              <a:rPr lang="en-AU" b="1"/>
              <a:t>NSW Education Standards Authority </a:t>
            </a:r>
            <a:r>
              <a:rPr lang="en-AU"/>
              <a:t>(NESA) (2024) ‘Glossary’, - https://www.nsw.gov.au/education-and-training/nesa/hsc/student-guide/glossary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BF3E9-894D-A790-244A-A2DB026C7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92AD4-1FA6-5E6C-3BF3-D6C165ABB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A2897-2D53-2BB7-AB07-F0C7FB3238F9}"/>
              </a:ext>
            </a:extLst>
          </p:cNvPr>
          <p:cNvSpPr>
            <a:spLocks noGrp="1"/>
          </p:cNvSpPr>
          <p:nvPr>
            <p:ph type="body" idx="1"/>
          </p:nvPr>
        </p:nvSpPr>
        <p:spPr/>
        <p:txBody>
          <a:bodyPr/>
          <a:lstStyle/>
          <a:p>
            <a:r>
              <a:rPr lang="en-AU" b="1"/>
              <a:t>Explicit teaching strategies: </a:t>
            </a:r>
            <a:r>
              <a:rPr lang="en-AU" b="0"/>
              <a:t>https</a:t>
            </a:r>
            <a:r>
              <a:rPr lang="en-AU"/>
              <a:t>://education.nsw.gov.au/teaching-and-learning/curriculum/explicit-teaching/explicit-teaching-strategies</a:t>
            </a:r>
          </a:p>
          <a:p>
            <a:r>
              <a:rPr lang="en-AU" b="1"/>
              <a:t>How to use the English core texts:</a:t>
            </a:r>
            <a:r>
              <a:rPr lang="en-AU"/>
              <a:t> https://education.nsw.gov.au/teaching-and-learning/curriculum/english/planning-programming-and-assessing-english-7-10/how-to-use-english-core-texts</a:t>
            </a:r>
          </a:p>
          <a:p>
            <a:r>
              <a:rPr lang="en-AU" b="1"/>
              <a:t>Universal resources hub: </a:t>
            </a:r>
            <a:r>
              <a:rPr lang="en-AU"/>
              <a:t>https://resources.education.nsw.gov.au/home</a:t>
            </a:r>
          </a:p>
          <a:p>
            <a:r>
              <a:rPr lang="en-AU" b="1"/>
              <a:t>Digital learning selector: </a:t>
            </a:r>
            <a:r>
              <a:rPr lang="en-AU"/>
              <a:t>https://app.education.nsw.gov.au/digital-learning-selector/LearningActivity/Browser?cache_id=f77b0</a:t>
            </a:r>
          </a:p>
          <a:p>
            <a:r>
              <a:rPr lang="en-AU" b="1"/>
              <a:t>Dylan Wiliam - ‘The right questions, the right way’: </a:t>
            </a:r>
            <a:r>
              <a:rPr lang="en-AU"/>
              <a:t>https://ascd.org/el/articles/the-right-questions-the-right-way</a:t>
            </a:r>
          </a:p>
        </p:txBody>
      </p:sp>
      <p:sp>
        <p:nvSpPr>
          <p:cNvPr id="4" name="Slide Number Placeholder 3">
            <a:extLst>
              <a:ext uri="{FF2B5EF4-FFF2-40B4-BE49-F238E27FC236}">
                <a16:creationId xmlns:a16="http://schemas.microsoft.com/office/drawing/2014/main" id="{DFED3FC2-4BBC-18A8-A991-902D6E38EF28}"/>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850646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75124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the text in its entirely can be found in </a:t>
            </a:r>
            <a:r>
              <a:rPr lang="en-AU" b="1" dirty="0"/>
              <a:t>Core texts – 11.1. </a:t>
            </a:r>
            <a:r>
              <a:rPr lang="en-AU" dirty="0"/>
              <a:t>This includes the name and details of each text, the syllabus requirement being addressed, points of note and a succinct overview of the texts and the reasons for their use in the teaching and learning program is provided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6617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AU" sz="1600" b="1" i="0" u="none" strike="noStrike" kern="1200" cap="none" spc="0" normalizeH="0" baseline="0" noProof="0" dirty="0">
                <a:ln>
                  <a:noFill/>
                </a:ln>
                <a:solidFill>
                  <a:srgbClr val="000000"/>
                </a:solidFill>
                <a:effectLst/>
                <a:uLnTx/>
                <a:uFillTx/>
                <a:latin typeface="Public Sans" pitchFamily="2" charset="0"/>
                <a:ea typeface="Calibri" panose="020F0502020204030204" pitchFamily="34" charset="0"/>
                <a:cs typeface="Arial" panose="020B0604020202020204" pitchFamily="34" charset="0"/>
              </a:rPr>
              <a:t>Teacher note: </a:t>
            </a:r>
            <a:r>
              <a:rPr kumimoji="0" lang="en-AU" sz="1600" b="0" i="0" u="none" strike="noStrike" kern="1200" cap="none" spc="0" normalizeH="0" baseline="0" noProof="0" dirty="0">
                <a:ln>
                  <a:noFill/>
                </a:ln>
                <a:solidFill>
                  <a:srgbClr val="000000"/>
                </a:solidFill>
                <a:effectLst/>
                <a:uLnTx/>
                <a:uFillTx/>
                <a:latin typeface="Public Sans" pitchFamily="2" charset="0"/>
                <a:ea typeface="Calibri" panose="020F0502020204030204" pitchFamily="34" charset="0"/>
                <a:cs typeface="Arial" panose="020B0604020202020204" pitchFamily="34" charset="0"/>
              </a:rPr>
              <a:t>it is important to follow Aboriginal and Torres Strait Islander principles and protocols when teaching texts by Aboriginal and/or Torres Strait Islander authors. This slide summarises some important aspects of these principles.</a:t>
            </a:r>
          </a:p>
          <a:p>
            <a:endParaRPr kumimoji="0" lang="en-AU" sz="1600" b="0" i="0" u="none" strike="noStrike" kern="1200" cap="none" spc="0" normalizeH="0" baseline="0" noProof="0" dirty="0">
              <a:ln>
                <a:noFill/>
              </a:ln>
              <a:solidFill>
                <a:srgbClr val="000000"/>
              </a:solidFill>
              <a:effectLst/>
              <a:uLnTx/>
              <a:uFillTx/>
              <a:latin typeface="Public Sans" pitchFamily="2"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Public Sans" pitchFamily="2" charset="0"/>
              </a:rPr>
              <a:t>For more information, see: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Public Sans" pitchFamily="2" charset="0"/>
              </a:rPr>
              <a:t>Aboriginal and Torres Strait Islander principles and protocols: </a:t>
            </a:r>
            <a:r>
              <a:rPr lang="en-AU" sz="1600" dirty="0">
                <a:solidFill>
                  <a:schemeClr val="tx1"/>
                </a:solidFill>
                <a:latin typeface="Public Sans" pitchFamily="2" charset="0"/>
              </a:rPr>
              <a:t>https://educationstandards.nsw.edu.au/wps/portal/nesa/k-10/diversity-in-learning/aboriginal-education/aboriginal-and-torres-strait-islander-principles-and-protocols</a:t>
            </a:r>
          </a:p>
          <a:p>
            <a:endParaRPr lang="en-AU" dirty="0">
              <a:solidFill>
                <a:schemeClr val="tx1"/>
              </a:solidFill>
            </a:endParaRPr>
          </a:p>
          <a:p>
            <a:endParaRPr lang="en-AU" dirty="0">
              <a:solidFill>
                <a:srgbClr val="0563C1"/>
              </a:solidFill>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6132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a:solidFill>
                  <a:srgbClr val="000000"/>
                </a:solidFill>
                <a:effectLst/>
                <a:latin typeface="Arial" panose="020B0604020202020204" pitchFamily="34" charset="0"/>
                <a:ea typeface="Calibri" panose="020F0502020204030204" pitchFamily="34" charset="0"/>
              </a:rPr>
              <a:t>Teacher note: </a:t>
            </a:r>
            <a:r>
              <a:rPr lang="en-AU" sz="1600" b="0">
                <a:solidFill>
                  <a:srgbClr val="000000"/>
                </a:solidFill>
                <a:effectLst/>
                <a:latin typeface="Arial" panose="020B0604020202020204" pitchFamily="34" charset="0"/>
                <a:ea typeface="Calibri" panose="020F0502020204030204" pitchFamily="34" charset="0"/>
              </a:rPr>
              <a:t>connection with community and Elders would help with the learning and understanding of this text. This could happen through connection with local NSW Aboriginal Education and Consultative Group (AECG) NSW AECG Inc. and/or Aboriginal communities</a:t>
            </a:r>
          </a:p>
          <a:p>
            <a:endParaRPr lang="en-AU" sz="1600" b="0">
              <a:solidFill>
                <a:srgbClr val="000000"/>
              </a:solidFill>
              <a:effectLst/>
              <a:latin typeface="Arial" panose="020B0604020202020204" pitchFamily="34" charset="0"/>
              <a:ea typeface="Calibri" panose="020F0502020204030204" pitchFamily="34" charset="0"/>
            </a:endParaRPr>
          </a:p>
          <a:p>
            <a:r>
              <a:rPr lang="en-AU" sz="1600" b="0">
                <a:solidFill>
                  <a:srgbClr val="000000"/>
                </a:solidFill>
                <a:effectLst/>
                <a:latin typeface="Arial" panose="020B0604020202020204" pitchFamily="34" charset="0"/>
                <a:ea typeface="Calibri" panose="020F0502020204030204" pitchFamily="34" charset="0"/>
              </a:rPr>
              <a:t>The NSW Aboriginal Education Consultative Group Inc. is a non for profit (sic)Aboriginal organisation that provides advice on all matters relevant to education and training with the mandate that this advice represents the Aboriginal community viewpoint.</a:t>
            </a:r>
          </a:p>
          <a:p>
            <a:r>
              <a:rPr lang="en-AU" sz="1600" b="0">
                <a:solidFill>
                  <a:srgbClr val="000000"/>
                </a:solidFill>
                <a:effectLst/>
                <a:latin typeface="Arial" panose="020B0604020202020204" pitchFamily="34" charset="0"/>
                <a:ea typeface="Calibri" panose="020F0502020204030204" pitchFamily="34" charset="0"/>
              </a:rPr>
              <a:t>The NSW AECG Inc. promotes respect, empowerment and self-determination and believes the process of collaborative consultation is integral to equal partnership and is fundamental to the achievement of equality.</a:t>
            </a:r>
          </a:p>
          <a:p>
            <a:r>
              <a:rPr lang="en-AU" sz="1600" b="0">
                <a:solidFill>
                  <a:srgbClr val="000000"/>
                </a:solidFill>
                <a:effectLst/>
                <a:latin typeface="Arial" panose="020B0604020202020204" pitchFamily="34" charset="0"/>
                <a:ea typeface="Calibri" panose="020F0502020204030204" pitchFamily="34" charset="0"/>
              </a:rPr>
              <a:t>Further guidance on how to engage with  your local Aboriginal community can be found in the Universal Resources Hub.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kern="1200">
              <a:solidFill>
                <a:schemeClr val="tx1"/>
              </a:solidFill>
              <a:effectLst/>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u="none">
                <a:solidFill>
                  <a:schemeClr val="tx1"/>
                </a:solidFill>
                <a:effectLst/>
                <a:latin typeface="Arial" panose="020B0604020202020204" pitchFamily="34" charset="0"/>
                <a:ea typeface="Calibri" panose="020F0502020204030204" pitchFamily="34" charset="0"/>
              </a:rPr>
              <a:t>For more information, see: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u="none">
                <a:solidFill>
                  <a:schemeClr val="tx1"/>
                </a:solidFill>
                <a:effectLst/>
                <a:latin typeface="Arial" panose="020B0604020202020204" pitchFamily="34" charset="0"/>
                <a:ea typeface="Calibri" panose="020F0502020204030204" pitchFamily="34" charset="0"/>
              </a:rPr>
              <a:t>NSW Aboriginal Education and Consultative Group: </a:t>
            </a:r>
            <a:r>
              <a:rPr lang="en-AU" sz="1600" u="none">
                <a:solidFill>
                  <a:schemeClr val="tx1"/>
                </a:solidFill>
                <a:effectLst/>
                <a:latin typeface="Arial" panose="020B0604020202020204" pitchFamily="34" charset="0"/>
                <a:ea typeface="Calibri" panose="020F0502020204030204" pitchFamily="34" charset="0"/>
              </a:rPr>
              <a:t>https://www.aecg.nsw.edu.au/</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u="none">
                <a:solidFill>
                  <a:schemeClr val="tx1"/>
                </a:solidFill>
                <a:effectLst/>
                <a:latin typeface="Arial" panose="020B0604020202020204" pitchFamily="34" charset="0"/>
                <a:ea typeface="Calibri" panose="020F0502020204030204" pitchFamily="34" charset="0"/>
              </a:rPr>
              <a:t>Universal Resources Hub: </a:t>
            </a:r>
            <a:r>
              <a:rPr lang="en-AU" sz="1600" u="none">
                <a:solidFill>
                  <a:schemeClr val="tx1"/>
                </a:solidFill>
                <a:effectLst/>
                <a:latin typeface="Arial" panose="020B0604020202020204" pitchFamily="34" charset="0"/>
                <a:ea typeface="Calibri" panose="020F0502020204030204" pitchFamily="34" charset="0"/>
              </a:rPr>
              <a:t>https://resources.education.nsw.gov.au/home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kern="1200">
              <a:solidFill>
                <a:schemeClr val="tx1"/>
              </a:solidFill>
              <a:effectLst/>
              <a:latin typeface="Public Sans" pitchFamily="2" charset="0"/>
              <a:ea typeface="+mn-ea"/>
              <a:cs typeface="+mn-cs"/>
            </a:endParaRPr>
          </a:p>
          <a:p>
            <a:endParaRPr lang="en-AU" sz="1600" b="0" i="0" kern="1200">
              <a:solidFill>
                <a:schemeClr val="tx1"/>
              </a:solidFill>
              <a:effectLst/>
              <a:latin typeface="Public Sans" pitchFamily="2" charset="0"/>
              <a:ea typeface="+mn-ea"/>
              <a:cs typeface="+mn-cs"/>
            </a:endParaRPr>
          </a:p>
          <a:p>
            <a:endParaRPr lang="en-AU">
              <a:hlinkClick r:id="rId3"/>
            </a:endParaRPr>
          </a:p>
          <a:p>
            <a:endParaRPr lang="en-AU">
              <a:hlinkClick r:id="rId3"/>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85728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for more detailed information and support, see ‘Promoting culturally inclusive and response classrooms’ in How to use the English 11–12 core texts , in Planning, programming and assessing English 11–12</a:t>
            </a:r>
          </a:p>
          <a:p>
            <a:endParaRPr lang="en-AU" b="0"/>
          </a:p>
          <a:p>
            <a:r>
              <a:rPr lang="en-AU" b="1"/>
              <a:t>How to use the English 11–12 core texts</a:t>
            </a:r>
            <a:r>
              <a:rPr lang="en-AU" b="0"/>
              <a:t>: https://education.nsw.gov.au/teaching-and-learning/curriculum/english/planning-programming-and-assessing-english-11-12/how-to-use-english-11-12-core-texts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1"/>
              <a:t>Planning, programming and assessing English 11–12</a:t>
            </a:r>
            <a:r>
              <a:rPr lang="en-AU" b="0"/>
              <a:t>: https://education.nsw.gov.au/teaching-and-learning/curriculum/english/planning-programming-and-assessing-english-11-12</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62900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a:solidFill>
                  <a:schemeClr val="tx1"/>
                </a:solidFill>
                <a:latin typeface="Public Sans" pitchFamily="2" charset="0"/>
                <a:ea typeface="+mn-ea"/>
                <a:cs typeface="Arial"/>
              </a:rPr>
              <a:t>Teacher note</a:t>
            </a:r>
            <a:r>
              <a:rPr lang="en-AU" sz="1600" kern="1200">
                <a:solidFill>
                  <a:schemeClr val="tx1"/>
                </a:solidFill>
                <a:latin typeface="Public Sans" pitchFamily="2" charset="0"/>
                <a:ea typeface="+mn-ea"/>
                <a:cs typeface="Arial"/>
              </a:rPr>
              <a:t>: this slide has been used to identify the explicit teaching strategies</a:t>
            </a:r>
            <a:r>
              <a:rPr lang="en-AU" sz="1600" kern="1200">
                <a:solidFill>
                  <a:schemeClr val="tx1"/>
                </a:solidFill>
                <a:latin typeface="Public Sans" pitchFamily="2" charset="0"/>
                <a:ea typeface="+mn-ea"/>
                <a:cs typeface="+mn-cs"/>
              </a:rPr>
              <a:t> sharing learning intentions and sharing success criteria. This slide</a:t>
            </a:r>
            <a:r>
              <a:rPr lang="en-AU" sz="1600" kern="1200">
                <a:solidFill>
                  <a:srgbClr val="000000"/>
                </a:solidFill>
                <a:latin typeface="Public Sans" pitchFamily="2" charset="0"/>
                <a:ea typeface="+mn-ea"/>
                <a:cs typeface="Arial"/>
              </a:rPr>
              <a:t> could</a:t>
            </a:r>
            <a:r>
              <a:rPr lang="en-AU" sz="1600" kern="1200">
                <a:solidFill>
                  <a:schemeClr val="tx1"/>
                </a:solidFill>
                <a:latin typeface="Public Sans" pitchFamily="2" charset="0"/>
                <a:ea typeface="+mn-ea"/>
                <a:cs typeface="Arial"/>
              </a:rPr>
              <a:t> be deleted or hidden when using this content in a classroom setting. Alternatively, the teacher could discuss the educational benefit of the process of sharing learning intentions and success criteria and discussing the significance of this learning process.  </a:t>
            </a:r>
            <a:endParaRPr lang="en-US" sz="1600" kern="1200">
              <a:solidFill>
                <a:schemeClr val="tx1"/>
              </a:solidFill>
              <a:latin typeface="Public Sans" pitchFamily="2" charset="0"/>
              <a:ea typeface="+mn-ea"/>
              <a:cs typeface="Arial"/>
            </a:endParaRPr>
          </a:p>
          <a:p>
            <a:endParaRPr lang="en-AU" sz="1600" kern="1200">
              <a:solidFill>
                <a:schemeClr val="tx1"/>
              </a:solidFill>
              <a:latin typeface="Public Sans" pitchFamily="2" charset="0"/>
              <a:ea typeface="+mn-ea"/>
              <a:cs typeface="Arial"/>
            </a:endParaRPr>
          </a:p>
          <a:p>
            <a:pPr marL="285750" indent="-285750">
              <a:buFont typeface="Arial"/>
              <a:buChar char="•"/>
            </a:pPr>
            <a:r>
              <a:rPr lang="en-AU" sz="1600" kern="1200">
                <a:solidFill>
                  <a:schemeClr val="tx1"/>
                </a:solidFill>
                <a:latin typeface="Public Sans" pitchFamily="2" charset="0"/>
                <a:ea typeface="+mn-ea"/>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kern="1200">
                <a:solidFill>
                  <a:schemeClr val="tx1"/>
                </a:solidFill>
                <a:latin typeface="Public Sans" pitchFamily="2" charset="0"/>
                <a:ea typeface="+mn-ea"/>
                <a:cs typeface="Arial"/>
              </a:rPr>
              <a:t>When learning intentions are used with success criteria, students have a clear idea of the learning goal and how to get there (AERO 2024). </a:t>
            </a:r>
          </a:p>
          <a:p>
            <a:pPr marL="285750" indent="-285750">
              <a:buFont typeface="Arial"/>
              <a:buChar char="•"/>
            </a:pPr>
            <a:r>
              <a:rPr lang="en-AU" sz="1600" kern="1200">
                <a:solidFill>
                  <a:schemeClr val="tx1"/>
                </a:solidFill>
                <a:latin typeface="Public Sans" pitchFamily="2" charset="0"/>
                <a:ea typeface="+mn-ea"/>
                <a:cs typeface="Arial"/>
              </a:rPr>
              <a:t>The success criteria</a:t>
            </a:r>
            <a:r>
              <a:rPr lang="en-AU" sz="1600" b="1" kern="1200">
                <a:solidFill>
                  <a:schemeClr val="tx1"/>
                </a:solidFill>
                <a:latin typeface="Public Sans" pitchFamily="2" charset="0"/>
                <a:ea typeface="+mn-ea"/>
                <a:cs typeface="Arial"/>
              </a:rPr>
              <a:t> </a:t>
            </a:r>
            <a:r>
              <a:rPr lang="en-AU" sz="1600" kern="1200">
                <a:solidFill>
                  <a:schemeClr val="tx1"/>
                </a:solidFill>
                <a:latin typeface="Public Sans" pitchFamily="2" charset="0"/>
                <a:ea typeface="+mn-ea"/>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kern="1200">
                <a:solidFill>
                  <a:schemeClr val="tx1"/>
                </a:solidFill>
                <a:effectLst/>
                <a:latin typeface="Public Sans" pitchFamily="2" charset="0"/>
                <a:ea typeface="+mn-ea"/>
                <a:cs typeface="Arial"/>
              </a:rPr>
              <a:t>Success criteria</a:t>
            </a:r>
            <a:r>
              <a:rPr lang="en-AU" sz="1600" i="0" kern="1200">
                <a:solidFill>
                  <a:schemeClr val="tx1"/>
                </a:solidFill>
                <a:effectLst/>
                <a:latin typeface="Public Sans" pitchFamily="2" charset="0"/>
                <a:ea typeface="+mn-ea"/>
                <a:cs typeface="+mn-cs"/>
              </a:rPr>
              <a:t> are communicated to students in ways they understand. Teachers use their expertise to guide student thinking and often model and use exemplars to show students what success 'looks like’ </a:t>
            </a:r>
            <a:r>
              <a:rPr lang="en-AU" sz="1600" kern="1200">
                <a:solidFill>
                  <a:schemeClr val="tx1"/>
                </a:solidFill>
                <a:latin typeface="Public Sans" pitchFamily="2" charset="0"/>
                <a:ea typeface="+mn-ea"/>
                <a:cs typeface="Arial"/>
              </a:rPr>
              <a:t>(DoE 2025).</a:t>
            </a:r>
            <a:r>
              <a:rPr lang="en-AU" sz="1600" i="0" kern="1200">
                <a:solidFill>
                  <a:schemeClr val="tx1"/>
                </a:solidFill>
                <a:effectLst/>
                <a:latin typeface="Public Sans" pitchFamily="2" charset="0"/>
                <a:ea typeface="+mn-ea"/>
                <a:cs typeface="+mn-cs"/>
              </a:rPr>
              <a:t> </a:t>
            </a:r>
            <a:endParaRPr lang="en-AU" sz="1600" i="0" kern="1200">
              <a:solidFill>
                <a:schemeClr val="tx1"/>
              </a:solidFill>
              <a:effectLst/>
              <a:latin typeface="Public Sans" pitchFamily="2" charset="0"/>
              <a:ea typeface="+mn-ea"/>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kern="1200">
                <a:solidFill>
                  <a:schemeClr val="tx1"/>
                </a:solidFill>
                <a:latin typeface="Public Sans" pitchFamily="2" charset="0"/>
                <a:ea typeface="+mn-ea"/>
                <a:cs typeface="Arial"/>
              </a:rPr>
              <a:t>The sample learning intentions and success criteria (LISC) on the following slide are aligned to the syllabus. </a:t>
            </a:r>
            <a:endParaRPr lang="en-AU" sz="1600" kern="1200">
              <a:solidFill>
                <a:schemeClr val="tx1"/>
              </a:solidFill>
              <a:latin typeface="Public Sans" pitchFamily="2" charset="0"/>
              <a:ea typeface="+mn-ea"/>
              <a:cs typeface="+mn-cs"/>
            </a:endParaRPr>
          </a:p>
          <a:p>
            <a:pPr marL="285750" marR="0" lvl="0" indent="-285750" algn="l" defTabSz="1219170">
              <a:lnSpc>
                <a:spcPct val="100000"/>
              </a:lnSpc>
              <a:spcBef>
                <a:spcPts val="0"/>
              </a:spcBef>
              <a:spcAft>
                <a:spcPts val="0"/>
              </a:spcAft>
              <a:buClrTx/>
              <a:buSzTx/>
              <a:buFont typeface="Arial"/>
              <a:buChar char="•"/>
              <a:tabLst/>
              <a:defRPr/>
            </a:pPr>
            <a:r>
              <a:rPr lang="en-AU" sz="1600" kern="1200">
                <a:solidFill>
                  <a:schemeClr val="tx1"/>
                </a:solidFill>
                <a:latin typeface="Public Sans" pitchFamily="2" charset="0"/>
                <a:ea typeface="+mn-ea"/>
                <a:cs typeface="+mn-cs"/>
              </a:rPr>
              <a:t>When designing LISC for students working above or below stage level, or towards Life Skills outcomes, draw on the collaborative curriculum planning</a:t>
            </a:r>
            <a:r>
              <a:rPr lang="en-AU" sz="1600" i="0" u="none" strike="noStrike" kern="1200">
                <a:solidFill>
                  <a:schemeClr val="tx1"/>
                </a:solidFill>
                <a:effectLst/>
                <a:latin typeface="Public Sans" pitchFamily="2" charset="0"/>
                <a:ea typeface="+mn-ea"/>
                <a:cs typeface="Arial"/>
              </a:rPr>
              <a:t> p</a:t>
            </a:r>
            <a:r>
              <a:rPr lang="en-AU" sz="1600" u="none" kern="1200">
                <a:solidFill>
                  <a:schemeClr val="tx1"/>
                </a:solidFill>
                <a:latin typeface="Public Sans" pitchFamily="2" charset="0"/>
                <a:ea typeface="+mn-ea"/>
                <a:cs typeface="+mn-cs"/>
              </a:rPr>
              <a:t>rocess </a:t>
            </a:r>
            <a:r>
              <a:rPr lang="en-AU" sz="1600" kern="1200">
                <a:solidFill>
                  <a:schemeClr val="tx1"/>
                </a:solidFill>
                <a:latin typeface="Public Sans" pitchFamily="2" charset="0"/>
                <a:ea typeface="+mn-ea"/>
                <a:cs typeface="+mn-cs"/>
              </a:rPr>
              <a:t>to ensure LISC is differentiated and aligned with the relevant syllabus outcomes. </a:t>
            </a:r>
            <a:endParaRPr lang="en-AU" sz="1600" kern="1200">
              <a:solidFill>
                <a:schemeClr val="tx1"/>
              </a:solidFill>
              <a:latin typeface="Public Sans" pitchFamily="2" charset="0"/>
              <a:ea typeface="+mn-ea"/>
              <a:cs typeface="Arial"/>
            </a:endParaRPr>
          </a:p>
          <a:p>
            <a:endParaRPr lang="en-AU" sz="1600" kern="1200">
              <a:solidFill>
                <a:schemeClr val="tx1"/>
              </a:solidFill>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a:solidFill>
                  <a:schemeClr val="tx1"/>
                </a:solidFill>
                <a:latin typeface="Public Sans" pitchFamily="2" charset="0"/>
                <a:ea typeface="+mn-ea"/>
                <a:cs typeface="Arial"/>
              </a:rPr>
              <a:t>For more </a:t>
            </a:r>
            <a:r>
              <a:rPr lang="en-AU" sz="1600" b="0" kern="1200">
                <a:solidFill>
                  <a:schemeClr val="tx1"/>
                </a:solidFill>
                <a:latin typeface="Public Sans" pitchFamily="2" charset="0"/>
                <a:ea typeface="+mn-ea"/>
                <a:cs typeface="Arial"/>
              </a:rPr>
              <a:t>information, see:</a:t>
            </a:r>
            <a:endParaRPr lang="en-AU" sz="1600" b="0" strike="sngStrike" kern="1200">
              <a:solidFill>
                <a:schemeClr val="tx1"/>
              </a:solidFill>
              <a:latin typeface="Public Sans" pitchFamily="2" charset="0"/>
              <a:ea typeface="+mn-ea"/>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a:solidFill>
                  <a:schemeClr val="tx1"/>
                </a:solidFill>
                <a:latin typeface="Public Sans" pitchFamily="2" charset="0"/>
                <a:ea typeface="+mn-ea"/>
                <a:cs typeface="Arial"/>
              </a:rPr>
              <a:t>AITSL: </a:t>
            </a:r>
            <a:r>
              <a:rPr lang="en-AU" sz="1600" b="0" kern="1200">
                <a:solidFill>
                  <a:schemeClr val="tx1"/>
                </a:solidFill>
                <a:latin typeface="Public Sans" pitchFamily="2" charset="0"/>
                <a:ea typeface="+mn-ea"/>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a:solidFill>
                  <a:schemeClr val="tx1"/>
                </a:solidFill>
                <a:latin typeface="Public Sans" pitchFamily="2" charset="0"/>
                <a:ea typeface="+mn-ea"/>
                <a:cs typeface="Arial"/>
              </a:rPr>
              <a:t>Sharing learning intentions:  </a:t>
            </a:r>
            <a:r>
              <a:rPr lang="en-AU" sz="1600" kern="1200">
                <a:solidFill>
                  <a:schemeClr val="tx1"/>
                </a:solidFill>
                <a:latin typeface="Public Sans" pitchFamily="2" charset="0"/>
                <a:ea typeface="+mn-ea"/>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a:solidFill>
                  <a:schemeClr val="tx1"/>
                </a:solidFill>
                <a:latin typeface="Public Sans" pitchFamily="2" charset="0"/>
                <a:ea typeface="+mn-ea"/>
                <a:cs typeface="Arial"/>
              </a:rPr>
              <a:t>Sharing success criteria: </a:t>
            </a:r>
            <a:r>
              <a:rPr lang="en-AU" sz="1600" b="0" kern="1200">
                <a:solidFill>
                  <a:schemeClr val="tx1"/>
                </a:solidFill>
                <a:latin typeface="Public Sans" pitchFamily="2" charset="0"/>
                <a:ea typeface="+mn-ea"/>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a:solidFill>
                  <a:schemeClr val="tx1"/>
                </a:solidFill>
                <a:latin typeface="Public Sans" pitchFamily="2" charset="0"/>
                <a:ea typeface="+mn-ea"/>
                <a:cs typeface="Arial"/>
              </a:rPr>
              <a:t>Collaborative curriculum planning: </a:t>
            </a:r>
            <a:r>
              <a:rPr lang="en-AU" sz="1600" b="0" kern="1200">
                <a:solidFill>
                  <a:schemeClr val="tx1"/>
                </a:solidFill>
                <a:latin typeface="Public Sans" pitchFamily="2" charset="0"/>
                <a:ea typeface="+mn-ea"/>
                <a:cs typeface="Arial"/>
              </a:rPr>
              <a:t>https://educationstandards.nsw.edu.au/wps/portal/nesa/k-10/diversity-in-learning/special-education/collaborative-curriculum-planning</a:t>
            </a:r>
            <a:endParaRPr lang="en-AU"/>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88585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 </a:t>
            </a:r>
            <a:r>
              <a:rPr lang="en-AU" dirty="0"/>
              <a:t>adapt the provided learning intention and below sample success criteria, as required, to suit the needs of your students. </a:t>
            </a:r>
          </a:p>
          <a:p>
            <a:endParaRPr lang="en-AU" dirty="0">
              <a:latin typeface="Arial"/>
              <a:cs typeface="Arial"/>
            </a:endParaRPr>
          </a:p>
          <a:p>
            <a:r>
              <a:rPr lang="en-AU" b="1"/>
              <a:t>- </a:t>
            </a:r>
            <a:r>
              <a:rPr lang="en-AU" b="0" i="1"/>
              <a:t>engage in a discussion and complete a ‘quick write’ about the ideas and emotions expressed in the poem </a:t>
            </a:r>
          </a:p>
          <a:p>
            <a:r>
              <a:rPr lang="en-AU" b="0" i="1"/>
              <a:t>- annotate a poem </a:t>
            </a:r>
          </a:p>
          <a:p>
            <a:r>
              <a:rPr lang="en-AU" b="0" i="1"/>
              <a:t>- make notes analysing language and structural or stylistic features in a core text</a:t>
            </a:r>
          </a:p>
          <a:p>
            <a:r>
              <a:rPr lang="en-AU" b="0" i="1"/>
              <a:t>- complete a short answer response on how the poem has conveyed ideas and emotions.</a:t>
            </a:r>
          </a:p>
          <a:p>
            <a:pPr marL="0" indent="0">
              <a:buFont typeface="Arial"/>
              <a:buNone/>
            </a:pPr>
            <a:endParaRPr lang="en-AU" i="1" dirty="0">
              <a:latin typeface="Arial"/>
              <a:cs typeface="Arial"/>
            </a:endParaRPr>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t>For more information, see –</a:t>
            </a:r>
          </a:p>
          <a:p>
            <a:r>
              <a:rPr lang="en-AU" b="1" dirty="0"/>
              <a:t>Sharing learning intentions and success criteria – </a:t>
            </a:r>
            <a:r>
              <a:rPr lang="en-AU" dirty="0">
                <a:hlinkClick r:id="rId3"/>
              </a:rPr>
              <a:t>https –//education.nsw.gov.au/content/dam/main-education/documents/teaching-and-learning/curriculum/explicit-teaching/explicit-teaching-technique-guide-lisc-sharing.pdf</a:t>
            </a:r>
            <a:r>
              <a:rPr lang="en-AU" dirty="0"/>
              <a:t> </a:t>
            </a:r>
          </a:p>
          <a:p>
            <a:r>
              <a:rPr lang="en-AU" b="1" dirty="0"/>
              <a:t>Planning learning intentions and success criteria – </a:t>
            </a:r>
            <a:r>
              <a:rPr lang="en-AU" dirty="0">
                <a:hlinkClick r:id="rId4"/>
              </a:rPr>
              <a:t>https –//education.nsw.gov.au/content/dam/main-education/documents/teaching-and-learning/curriculum/explicit-teaching/explicit-teaching-technique-guide-lisc-planning.pdf</a:t>
            </a:r>
            <a:endParaRPr lang="en-AU" dirty="0"/>
          </a:p>
          <a:p>
            <a:br>
              <a:rPr lang="en-AU" b="1" dirty="0">
                <a:latin typeface="Public Sans"/>
              </a:rPr>
            </a:br>
            <a:endParaRPr lang="en-AU" b="1" dirty="0"/>
          </a:p>
          <a:p>
            <a:endParaRPr lang="en-AU" b="1">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7300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7627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61566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07143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1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16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69676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1764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0187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531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5290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6095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4110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10404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82289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19017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7674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10795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88836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21676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3819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408741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51923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25471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0834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332473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99405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90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6439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39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23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5892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2718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571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4810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790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0921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7752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402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2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9616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85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41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119892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42889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873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8711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43595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039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146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50224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412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theme" Target="../theme/theme3.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41" Type="http://schemas.openxmlformats.org/officeDocument/2006/relationships/slideLayout" Target="../slideLayouts/slideLayout6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image" Target="../media/image4.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81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7494590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21486278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english/planning-programming-and-assessing-english-11-12/english-advanced"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education.nsw.gov.au/teaching-and-learning/curriculum/english/planning-programming-and-assessing-english-11-12"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person-holding-pencil-writing-on-notebook-RdmLSJR-tq8?utm_content=creditCopyText&amp;utm_medium=referral&amp;utm_source=unsplash" TargetMode="External"/><Relationship Id="rId4" Type="http://schemas.openxmlformats.org/officeDocument/2006/relationships/hyperlink" Target="https://unsplash.com/@thoughtcatalog?utm_content=creditCopyText&amp;utm_medium=referral&amp;utm_source=unsplas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hyperlink" Target="https://curriculum.nsw.edu.au/learning-areas/english/english-advanced-11-12-2024/overview/course#texts-authored-by-aboriginal-andor-torres-strait-islander-peoples-english_advanced_11_12_2024:~:text=craft%20of%20writing.-,Text%20requirements,-Students%20are%20require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australiancurriculum.edu.au/downloads/general-capabilities" TargetMode="External"/><Relationship Id="rId5" Type="http://schemas.openxmlformats.org/officeDocument/2006/relationships/hyperlink" Target="https://www.australiancurriculum.edu.au/downloads/general-capabilities#accordion-afa194f119-item-6336db4ee7" TargetMode="External"/><Relationship Id="rId4" Type="http://schemas.openxmlformats.org/officeDocument/2006/relationships/hyperlink" Target="https://curriculum.nsw.edu.au/learning-areas/english/english-advanced-11-12-2024/overview"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aecg.nsw.edu.au/"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hyperlink" Target="https://curriculum.nsw.edu.au/learning-areas/english/english-advanced-11-12-2024/overview/course"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resources.education.nsw.gov.au/home"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nsw.gov.au/teaching-and-learning/curriculum/english/planning-programming-and-assessing-english-7-10/how-to-use-english-core-texts"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hyperlink" Target="https://education.nsw.gov.au/teaching-and-learning/curriculum/explicit-teaching/explicit-teaching-strategies" TargetMode="External"/><Relationship Id="rId5" Type="http://schemas.openxmlformats.org/officeDocument/2006/relationships/hyperlink" Target="https://curriculum.nsw.edu.au/" TargetMode="External"/><Relationship Id="rId10" Type="http://schemas.openxmlformats.org/officeDocument/2006/relationships/hyperlink" Target="https://ascd.org/el/articles/the-right-questions-the-right-wa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app.education.nsw.gov.au/digital-learning-selector/LearningActivity/Browser?cache_id=f77b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ea typeface="+mn-lt"/>
                <a:cs typeface="+mn-lt"/>
              </a:rPr>
              <a:t>This resource is not a teaching and learning program. It should be used in conjunction 11.1 – Reading to write: Transition to English Advanced program, available on the </a:t>
            </a:r>
            <a:r>
              <a:rPr lang="en-AU" sz="1800" dirty="0">
                <a:ea typeface="+mn-lt"/>
                <a:cs typeface="+mn-lt"/>
                <a:hlinkClick r:id="rId3"/>
              </a:rPr>
              <a:t>English Advanced</a:t>
            </a:r>
            <a:r>
              <a:rPr lang="en-AU" sz="1800" dirty="0">
                <a:ea typeface="+mn-lt"/>
                <a:cs typeface="+mn-lt"/>
              </a:rPr>
              <a:t> page of </a:t>
            </a:r>
            <a:r>
              <a:rPr lang="en-AU" sz="1800" dirty="0">
                <a:ea typeface="+mn-lt"/>
                <a:cs typeface="+mn-lt"/>
                <a:hlinkClick r:id="rId4"/>
              </a:rPr>
              <a:t>Planning, programming and assessing English 11–12</a:t>
            </a:r>
            <a:r>
              <a:rPr lang="en-AU" sz="1800" dirty="0">
                <a:ea typeface="+mn-lt"/>
                <a:cs typeface="+mn-lt"/>
              </a:rPr>
              <a:t>.</a:t>
            </a:r>
            <a:endParaRPr lang="en-AU" sz="1800" dirty="0">
              <a:solidFill>
                <a:srgbClr val="22272B"/>
              </a:solidFill>
            </a:endParaRP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to </a:t>
            </a:r>
            <a:r>
              <a:rPr lang="en-AU" sz="1800" b="1" dirty="0">
                <a:solidFill>
                  <a:srgbClr val="22272B"/>
                </a:solidFill>
              </a:rPr>
              <a:t>File &gt; Download a Copy </a:t>
            </a:r>
            <a:r>
              <a:rPr lang="en-AU" sz="1800" dirty="0">
                <a:solidFill>
                  <a:srgbClr val="22272B"/>
                </a:solidFill>
              </a:rPr>
              <a:t>(this downloads a copy to the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 &gt; Save as Google Slides</a:t>
            </a:r>
            <a:r>
              <a:rPr lang="en-AU" dirty="0">
                <a:solidFill>
                  <a:srgbClr val="22272B"/>
                </a:solidFill>
              </a:rPr>
              <a:t>.</a:t>
            </a:r>
          </a:p>
          <a:p>
            <a:pPr marL="456565" lvl="1">
              <a:lnSpc>
                <a:spcPct val="150000"/>
              </a:lnSpc>
            </a:pPr>
            <a:r>
              <a:rPr lang="en-AU" sz="1600" dirty="0">
                <a:solidFill>
                  <a:srgbClr val="22272B"/>
                </a:solidFill>
              </a:rPr>
              <a:t>(Note – conversion may cause formatting changes in the slides.)</a:t>
            </a:r>
          </a:p>
          <a:p>
            <a:endParaRPr lang="en-AU" sz="1800" dirty="0"/>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t>Instructions for use</a:t>
            </a:r>
          </a:p>
        </p:txBody>
      </p:sp>
      <p:sp>
        <p:nvSpPr>
          <p:cNvPr id="5" name="Text Placeholder 4">
            <a:extLst>
              <a:ext uri="{FF2B5EF4-FFF2-40B4-BE49-F238E27FC236}">
                <a16:creationId xmlns:a16="http://schemas.microsoft.com/office/drawing/2014/main" id="{2B575633-A51E-476B-63C5-AC9702A2E10F}"/>
              </a:ext>
            </a:extLst>
          </p:cNvPr>
          <p:cNvSpPr>
            <a:spLocks noGrp="1"/>
          </p:cNvSpPr>
          <p:nvPr>
            <p:ph type="body" sz="quarter" idx="18"/>
          </p:nvPr>
        </p:nvSpPr>
        <p:spPr/>
        <p:txBody>
          <a:bodyPr/>
          <a:lstStyle/>
          <a:p>
            <a:r>
              <a:rPr lang="en-AU"/>
              <a:t> </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Phase 2, sequence 4 – engaging with poetry to explore how and why texts position readers</a:t>
            </a:r>
            <a:br>
              <a:rPr lang="en-AU"/>
            </a:br>
            <a:endParaRPr lang="en-AU" sz="3600"/>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CC0B-EFC7-1D03-C2C2-78021A23344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0F65014-BBB0-3CDD-F884-23975C7E5552}"/>
              </a:ext>
            </a:extLst>
          </p:cNvPr>
          <p:cNvSpPr>
            <a:spLocks noGrp="1"/>
          </p:cNvSpPr>
          <p:nvPr>
            <p:ph type="ctrTitle"/>
          </p:nvPr>
        </p:nvSpPr>
        <p:spPr/>
        <p:txBody>
          <a:bodyPr/>
          <a:lstStyle/>
          <a:p>
            <a:r>
              <a:rPr lang="en-AU"/>
              <a:t>Connecting learning</a:t>
            </a:r>
          </a:p>
        </p:txBody>
      </p:sp>
      <p:sp>
        <p:nvSpPr>
          <p:cNvPr id="6" name="Slide Number Placeholder 5">
            <a:extLst>
              <a:ext uri="{FF2B5EF4-FFF2-40B4-BE49-F238E27FC236}">
                <a16:creationId xmlns:a16="http://schemas.microsoft.com/office/drawing/2014/main" id="{7CF09CDA-EB56-1687-555A-EFAA41219D7F}"/>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1438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t>Initial personal response to the poem</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t>Quick-write in your writing journal</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457200" indent="-457200">
              <a:buAutoNum type="arabicPeriod"/>
            </a:pPr>
            <a:r>
              <a:rPr lang="en-AU"/>
              <a:t>Read </a:t>
            </a:r>
            <a:r>
              <a:rPr lang="en-AU" b="1"/>
              <a:t>Core text 1 – ‘if I write a poem’ by Jazz Money</a:t>
            </a:r>
            <a:r>
              <a:rPr lang="en-AU"/>
              <a:t>.</a:t>
            </a:r>
          </a:p>
          <a:p>
            <a:pPr marL="457200" indent="-457200">
              <a:buAutoNum type="arabicPeriod"/>
            </a:pPr>
            <a:r>
              <a:rPr lang="en-AU"/>
              <a:t>Write independently for 5 minutes in response to the following questions:</a:t>
            </a:r>
          </a:p>
          <a:p>
            <a:pPr marL="817200" lvl="4" indent="-457200">
              <a:buFont typeface="+mj-lt"/>
              <a:buAutoNum type="alphaLcParenR"/>
            </a:pPr>
            <a:r>
              <a:rPr lang="en-AU" sz="2000"/>
              <a:t>What emotions does Jazz Money’s ‘if I write a poem’ convey and evoke?</a:t>
            </a:r>
          </a:p>
          <a:p>
            <a:pPr marL="817200" lvl="4" indent="-457200">
              <a:buFont typeface="+mj-lt"/>
              <a:buAutoNum type="alphaLcParenR"/>
            </a:pPr>
            <a:r>
              <a:rPr lang="en-AU" sz="2000"/>
              <a:t>What language forms and features can you identify that communicate these emotions?</a:t>
            </a: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8C2D8-7B44-2FF5-A22F-8DBA3A2628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1C1832-2145-5DB1-E5AF-7BA381698AD5}"/>
              </a:ext>
            </a:extLst>
          </p:cNvPr>
          <p:cNvSpPr>
            <a:spLocks noGrp="1"/>
          </p:cNvSpPr>
          <p:nvPr>
            <p:ph type="ctrTitle"/>
          </p:nvPr>
        </p:nvSpPr>
        <p:spPr/>
        <p:txBody>
          <a:bodyPr/>
          <a:lstStyle/>
          <a:p>
            <a:r>
              <a:rPr lang="en-AU"/>
              <a:t>Annotating ‘if I write a poem’ by Jazz Money</a:t>
            </a:r>
          </a:p>
        </p:txBody>
      </p:sp>
      <p:sp>
        <p:nvSpPr>
          <p:cNvPr id="6" name="Slide Number Placeholder 5">
            <a:extLst>
              <a:ext uri="{FF2B5EF4-FFF2-40B4-BE49-F238E27FC236}">
                <a16:creationId xmlns:a16="http://schemas.microsoft.com/office/drawing/2014/main" id="{C8E925B3-8E37-4F36-E308-FCD74753A189}"/>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3333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55630A-2A42-3B7C-FD2A-E965B1F066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3" name="Title 2">
            <a:extLst>
              <a:ext uri="{FF2B5EF4-FFF2-40B4-BE49-F238E27FC236}">
                <a16:creationId xmlns:a16="http://schemas.microsoft.com/office/drawing/2014/main" id="{121DA68E-5CB5-9761-6E50-15228F83849D}"/>
              </a:ext>
            </a:extLst>
          </p:cNvPr>
          <p:cNvSpPr>
            <a:spLocks noGrp="1"/>
          </p:cNvSpPr>
          <p:nvPr>
            <p:ph type="title"/>
          </p:nvPr>
        </p:nvSpPr>
        <p:spPr/>
        <p:txBody>
          <a:bodyPr/>
          <a:lstStyle/>
          <a:p>
            <a:r>
              <a:rPr lang="en-AU"/>
              <a:t>Modality – stanza 1</a:t>
            </a:r>
          </a:p>
        </p:txBody>
      </p:sp>
      <p:sp>
        <p:nvSpPr>
          <p:cNvPr id="4" name="Text Placeholder 3">
            <a:extLst>
              <a:ext uri="{FF2B5EF4-FFF2-40B4-BE49-F238E27FC236}">
                <a16:creationId xmlns:a16="http://schemas.microsoft.com/office/drawing/2014/main" id="{80A5A10A-F637-605A-C886-916740820CC5}"/>
              </a:ext>
            </a:extLst>
          </p:cNvPr>
          <p:cNvSpPr>
            <a:spLocks noGrp="1"/>
          </p:cNvSpPr>
          <p:nvPr>
            <p:ph type="body" sz="quarter" idx="18"/>
          </p:nvPr>
        </p:nvSpPr>
        <p:spPr/>
        <p:txBody>
          <a:bodyPr/>
          <a:lstStyle/>
          <a:p>
            <a:r>
              <a:rPr lang="en-AU"/>
              <a:t>Exploring tone and purpose</a:t>
            </a:r>
          </a:p>
        </p:txBody>
      </p:sp>
      <p:sp>
        <p:nvSpPr>
          <p:cNvPr id="5" name="Text Placeholder 4">
            <a:extLst>
              <a:ext uri="{FF2B5EF4-FFF2-40B4-BE49-F238E27FC236}">
                <a16:creationId xmlns:a16="http://schemas.microsoft.com/office/drawing/2014/main" id="{6F6E5A4F-53C2-B02F-E22E-07982CA7A673}"/>
              </a:ext>
            </a:extLst>
          </p:cNvPr>
          <p:cNvSpPr>
            <a:spLocks noGrp="1"/>
          </p:cNvSpPr>
          <p:nvPr>
            <p:ph type="body" sz="quarter" idx="17"/>
          </p:nvPr>
        </p:nvSpPr>
        <p:spPr/>
        <p:txBody>
          <a:bodyPr vert="horz" lIns="0" tIns="0" rIns="0" bIns="0" rtlCol="0" anchor="t">
            <a:noAutofit/>
          </a:bodyPr>
          <a:lstStyle/>
          <a:p>
            <a:r>
              <a:rPr lang="en-AU">
                <a:latin typeface="Arial"/>
                <a:cs typeface="Arial"/>
              </a:rPr>
              <a:t>The word </a:t>
            </a:r>
            <a:r>
              <a:rPr lang="en-AU">
                <a:solidFill>
                  <a:schemeClr val="tx2"/>
                </a:solidFill>
                <a:latin typeface="Arial"/>
                <a:cs typeface="Arial"/>
              </a:rPr>
              <a:t>‘if’ </a:t>
            </a:r>
            <a:r>
              <a:rPr lang="en-AU">
                <a:latin typeface="Arial"/>
                <a:cs typeface="Arial"/>
              </a:rPr>
              <a:t>in line one is associated with low modality language. This expresses tentativeness, doubt, or uncertainty, creating a less assertive or persuasive tone. However, the next 2 lines </a:t>
            </a:r>
            <a:r>
              <a:rPr lang="en-AU">
                <a:solidFill>
                  <a:schemeClr val="accent2"/>
                </a:solidFill>
                <a:latin typeface="Arial"/>
                <a:cs typeface="Arial"/>
              </a:rPr>
              <a:t>create high modality through a tone of determination.</a:t>
            </a:r>
            <a:r>
              <a:rPr lang="en-AU">
                <a:latin typeface="Arial"/>
                <a:cs typeface="Arial"/>
              </a:rPr>
              <a:t> This expresses her conviction about the need to write about her people and conveys a tone of authority and decisiveness. </a:t>
            </a:r>
          </a:p>
          <a:p>
            <a:r>
              <a:rPr lang="en-AU" b="1">
                <a:latin typeface="Arial"/>
                <a:cs typeface="Arial"/>
              </a:rPr>
              <a:t>How does this mixture of high and low modality language reflect her purpose?</a:t>
            </a:r>
          </a:p>
          <a:p>
            <a:endParaRPr lang="en-AU"/>
          </a:p>
          <a:p>
            <a:r>
              <a:rPr lang="en-AU">
                <a:solidFill>
                  <a:schemeClr val="tx2"/>
                </a:solidFill>
              </a:rPr>
              <a:t>if</a:t>
            </a:r>
            <a:r>
              <a:rPr lang="en-AU"/>
              <a:t> I write a poem</a:t>
            </a:r>
            <a:endParaRPr lang="en-AU">
              <a:solidFill>
                <a:schemeClr val="accent2"/>
              </a:solidFill>
            </a:endParaRPr>
          </a:p>
          <a:p>
            <a:r>
              <a:rPr lang="en-AU">
                <a:solidFill>
                  <a:schemeClr val="accent2"/>
                </a:solidFill>
              </a:rPr>
              <a:t>it’s for the pen </a:t>
            </a:r>
          </a:p>
          <a:p>
            <a:r>
              <a:rPr lang="en-AU">
                <a:solidFill>
                  <a:schemeClr val="accent2"/>
                </a:solidFill>
              </a:rPr>
              <a:t>banned from my grandmother’s hands</a:t>
            </a:r>
          </a:p>
          <a:p>
            <a:endParaRPr lang="en-AU"/>
          </a:p>
        </p:txBody>
      </p:sp>
    </p:spTree>
    <p:extLst>
      <p:ext uri="{BB962C8B-B14F-4D97-AF65-F5344CB8AC3E}">
        <p14:creationId xmlns:p14="http://schemas.microsoft.com/office/powerpoint/2010/main" val="30237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F1D4B4-48DD-FB88-0CC6-DFE3973AB3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4D02D20F-886C-25BE-D944-0259DA657F06}"/>
              </a:ext>
            </a:extLst>
          </p:cNvPr>
          <p:cNvSpPr>
            <a:spLocks noGrp="1"/>
          </p:cNvSpPr>
          <p:nvPr>
            <p:ph type="title"/>
          </p:nvPr>
        </p:nvSpPr>
        <p:spPr/>
        <p:txBody>
          <a:bodyPr/>
          <a:lstStyle/>
          <a:p>
            <a:r>
              <a:rPr lang="en-AU"/>
              <a:t>Exploring point of view – stanza 2</a:t>
            </a:r>
          </a:p>
        </p:txBody>
      </p:sp>
      <p:sp>
        <p:nvSpPr>
          <p:cNvPr id="4" name="Text Placeholder 3">
            <a:extLst>
              <a:ext uri="{FF2B5EF4-FFF2-40B4-BE49-F238E27FC236}">
                <a16:creationId xmlns:a16="http://schemas.microsoft.com/office/drawing/2014/main" id="{6791C8B7-1EC4-6116-90F4-F3959118A5CF}"/>
              </a:ext>
            </a:extLst>
          </p:cNvPr>
          <p:cNvSpPr>
            <a:spLocks noGrp="1"/>
          </p:cNvSpPr>
          <p:nvPr>
            <p:ph type="body" sz="quarter" idx="18"/>
          </p:nvPr>
        </p:nvSpPr>
        <p:spPr/>
        <p:txBody>
          <a:bodyPr/>
          <a:lstStyle/>
          <a:p>
            <a:r>
              <a:rPr lang="en-AU"/>
              <a:t>First person pronouns and emotive language</a:t>
            </a:r>
          </a:p>
        </p:txBody>
      </p:sp>
      <p:sp>
        <p:nvSpPr>
          <p:cNvPr id="5" name="Text Placeholder 4">
            <a:extLst>
              <a:ext uri="{FF2B5EF4-FFF2-40B4-BE49-F238E27FC236}">
                <a16:creationId xmlns:a16="http://schemas.microsoft.com/office/drawing/2014/main" id="{F8176FDF-E9DA-A904-F0CD-1D5F9444301D}"/>
              </a:ext>
            </a:extLst>
          </p:cNvPr>
          <p:cNvSpPr>
            <a:spLocks noGrp="1"/>
          </p:cNvSpPr>
          <p:nvPr>
            <p:ph type="body" sz="quarter" idx="17"/>
          </p:nvPr>
        </p:nvSpPr>
        <p:spPr>
          <a:xfrm>
            <a:off x="360000" y="1518250"/>
            <a:ext cx="11484000" cy="4856672"/>
          </a:xfrm>
        </p:spPr>
        <p:txBody>
          <a:bodyPr vert="horz" lIns="0" tIns="0" rIns="0" bIns="0" rtlCol="0" anchor="t">
            <a:noAutofit/>
          </a:bodyPr>
          <a:lstStyle/>
          <a:p>
            <a:r>
              <a:rPr lang="en-AU">
                <a:solidFill>
                  <a:schemeClr val="accent2"/>
                </a:solidFill>
                <a:latin typeface="Arial"/>
                <a:cs typeface="Arial"/>
              </a:rPr>
              <a:t>First-person pronouns </a:t>
            </a:r>
            <a:r>
              <a:rPr lang="en-AU">
                <a:latin typeface="Arial"/>
                <a:cs typeface="Arial"/>
              </a:rPr>
              <a:t>position the reader to empathise with the experiences of Aboriginal and/or Torres Strait Islander Peoples who have been alienated from their own history and culture due to colonisation. </a:t>
            </a:r>
            <a:r>
              <a:rPr lang="en-AU">
                <a:solidFill>
                  <a:schemeClr val="tx2"/>
                </a:solidFill>
                <a:latin typeface="Arial"/>
                <a:cs typeface="Arial"/>
              </a:rPr>
              <a:t>Emotive language </a:t>
            </a:r>
            <a:r>
              <a:rPr lang="en-AU">
                <a:latin typeface="Arial"/>
                <a:cs typeface="Arial"/>
              </a:rPr>
              <a:t>is used to allude to the history of the Stolen Generations as well as government policies banning the use of Aboriginal and/or Torres Strait Islander languages.</a:t>
            </a:r>
          </a:p>
          <a:p>
            <a:endParaRPr lang="en-AU"/>
          </a:p>
          <a:p>
            <a:r>
              <a:rPr lang="en-AU"/>
              <a:t>and if </a:t>
            </a:r>
            <a:r>
              <a:rPr lang="en-AU">
                <a:solidFill>
                  <a:schemeClr val="accent2"/>
                </a:solidFill>
              </a:rPr>
              <a:t>I </a:t>
            </a:r>
            <a:r>
              <a:rPr lang="en-AU"/>
              <a:t>write</a:t>
            </a:r>
          </a:p>
          <a:p>
            <a:r>
              <a:rPr lang="en-AU"/>
              <a:t>it’s for </a:t>
            </a:r>
            <a:r>
              <a:rPr lang="en-AU">
                <a:solidFill>
                  <a:schemeClr val="accent2"/>
                </a:solidFill>
              </a:rPr>
              <a:t>our </a:t>
            </a:r>
            <a:r>
              <a:rPr lang="en-AU"/>
              <a:t>language </a:t>
            </a:r>
          </a:p>
          <a:p>
            <a:r>
              <a:rPr lang="en-AU">
                <a:solidFill>
                  <a:schemeClr val="tx2"/>
                </a:solidFill>
              </a:rPr>
              <a:t>stolen</a:t>
            </a:r>
            <a:r>
              <a:rPr lang="en-AU"/>
              <a:t> from the mouths</a:t>
            </a:r>
          </a:p>
          <a:p>
            <a:r>
              <a:rPr lang="en-AU">
                <a:solidFill>
                  <a:schemeClr val="tx2"/>
                </a:solidFill>
              </a:rPr>
              <a:t>of babies in cribs</a:t>
            </a:r>
          </a:p>
          <a:p>
            <a:endParaRPr lang="en-AU"/>
          </a:p>
          <a:p>
            <a:endParaRPr lang="en-AU"/>
          </a:p>
          <a:p>
            <a:endParaRPr lang="en-AU"/>
          </a:p>
        </p:txBody>
      </p:sp>
    </p:spTree>
    <p:extLst>
      <p:ext uri="{BB962C8B-B14F-4D97-AF65-F5344CB8AC3E}">
        <p14:creationId xmlns:p14="http://schemas.microsoft.com/office/powerpoint/2010/main" val="67859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FF745-29A5-142B-32E3-A76BBCAA0F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187BA7-2756-9C82-F2CA-824386793FE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E5C28120-6E3E-006C-E675-E075AF3AC819}"/>
              </a:ext>
            </a:extLst>
          </p:cNvPr>
          <p:cNvSpPr>
            <a:spLocks noGrp="1"/>
          </p:cNvSpPr>
          <p:nvPr>
            <p:ph type="title"/>
          </p:nvPr>
        </p:nvSpPr>
        <p:spPr/>
        <p:txBody>
          <a:bodyPr/>
          <a:lstStyle/>
          <a:p>
            <a:r>
              <a:rPr lang="en-AU"/>
              <a:t>Recurring motif – stanza 3</a:t>
            </a:r>
          </a:p>
        </p:txBody>
      </p:sp>
      <p:sp>
        <p:nvSpPr>
          <p:cNvPr id="4" name="Text Placeholder 3">
            <a:extLst>
              <a:ext uri="{FF2B5EF4-FFF2-40B4-BE49-F238E27FC236}">
                <a16:creationId xmlns:a16="http://schemas.microsoft.com/office/drawing/2014/main" id="{D9A2EDDD-8852-EE46-6E87-0D26AA55CEA4}"/>
              </a:ext>
            </a:extLst>
          </p:cNvPr>
          <p:cNvSpPr>
            <a:spLocks noGrp="1"/>
          </p:cNvSpPr>
          <p:nvPr>
            <p:ph type="body" sz="quarter" idx="18"/>
          </p:nvPr>
        </p:nvSpPr>
        <p:spPr/>
        <p:txBody>
          <a:bodyPr/>
          <a:lstStyle/>
          <a:p>
            <a:r>
              <a:rPr lang="en-AU"/>
              <a:t>Repetition and personal voice</a:t>
            </a:r>
          </a:p>
        </p:txBody>
      </p:sp>
      <p:sp>
        <p:nvSpPr>
          <p:cNvPr id="5" name="Text Placeholder 4">
            <a:extLst>
              <a:ext uri="{FF2B5EF4-FFF2-40B4-BE49-F238E27FC236}">
                <a16:creationId xmlns:a16="http://schemas.microsoft.com/office/drawing/2014/main" id="{36B3A17D-72E9-24CB-75E6-42A909718692}"/>
              </a:ext>
            </a:extLst>
          </p:cNvPr>
          <p:cNvSpPr>
            <a:spLocks noGrp="1"/>
          </p:cNvSpPr>
          <p:nvPr>
            <p:ph type="body" sz="quarter" idx="17"/>
          </p:nvPr>
        </p:nvSpPr>
        <p:spPr>
          <a:xfrm>
            <a:off x="360000" y="1515533"/>
            <a:ext cx="11484000" cy="5088467"/>
          </a:xfrm>
        </p:spPr>
        <p:txBody>
          <a:bodyPr/>
          <a:lstStyle/>
          <a:p>
            <a:r>
              <a:rPr lang="en-AU" dirty="0"/>
              <a:t>The </a:t>
            </a:r>
            <a:r>
              <a:rPr lang="en-AU" dirty="0">
                <a:solidFill>
                  <a:schemeClr val="tx2"/>
                </a:solidFill>
              </a:rPr>
              <a:t>repetition</a:t>
            </a:r>
            <a:r>
              <a:rPr lang="en-AU" dirty="0"/>
              <a:t> of the</a:t>
            </a:r>
            <a:r>
              <a:rPr lang="en-AU" dirty="0">
                <a:solidFill>
                  <a:schemeClr val="accent2"/>
                </a:solidFill>
              </a:rPr>
              <a:t> </a:t>
            </a:r>
            <a:r>
              <a:rPr lang="en-AU" dirty="0">
                <a:solidFill>
                  <a:schemeClr val="tx2"/>
                </a:solidFill>
              </a:rPr>
              <a:t>motif </a:t>
            </a:r>
            <a:r>
              <a:rPr lang="en-AU" dirty="0"/>
              <a:t>‘if I write,’ at the beginning of each stanza creates a tone of empowerment. Jazz Money is claiming her voice, writing a poem to assert the rights of Aboriginal and/or Torres Strait Islander peoples to speak their own languages and tell their own stories. The </a:t>
            </a:r>
            <a:r>
              <a:rPr lang="en-AU" dirty="0">
                <a:solidFill>
                  <a:schemeClr val="accent2"/>
                </a:solidFill>
              </a:rPr>
              <a:t>first-person perspective, </a:t>
            </a:r>
            <a:r>
              <a:rPr lang="en-AU" dirty="0"/>
              <a:t>with</a:t>
            </a:r>
            <a:r>
              <a:rPr lang="en-AU" dirty="0">
                <a:solidFill>
                  <a:schemeClr val="accent2"/>
                </a:solidFill>
              </a:rPr>
              <a:t> plural pronoun ‘our’</a:t>
            </a:r>
            <a:r>
              <a:rPr lang="en-AU" dirty="0"/>
              <a:t> is repeated from the previous stanza. This</a:t>
            </a:r>
            <a:r>
              <a:rPr lang="en-AU" dirty="0">
                <a:solidFill>
                  <a:schemeClr val="accent2"/>
                </a:solidFill>
              </a:rPr>
              <a:t> </a:t>
            </a:r>
            <a:r>
              <a:rPr lang="en-AU" dirty="0"/>
              <a:t>creates a connection between the reader and the poet as well as reinforcing the value of belonging to culture.</a:t>
            </a:r>
          </a:p>
          <a:p>
            <a:r>
              <a:rPr lang="en-AU" dirty="0"/>
              <a:t>and </a:t>
            </a:r>
            <a:r>
              <a:rPr lang="en-AU" dirty="0">
                <a:solidFill>
                  <a:schemeClr val="tx2"/>
                </a:solidFill>
              </a:rPr>
              <a:t>if I write </a:t>
            </a:r>
            <a:r>
              <a:rPr lang="en-AU" dirty="0"/>
              <a:t>a poem</a:t>
            </a:r>
          </a:p>
          <a:p>
            <a:r>
              <a:rPr lang="en-AU" dirty="0"/>
              <a:t>it’s so that </a:t>
            </a:r>
            <a:r>
              <a:rPr lang="en-AU" dirty="0">
                <a:solidFill>
                  <a:schemeClr val="accent2"/>
                </a:solidFill>
              </a:rPr>
              <a:t>our</a:t>
            </a:r>
            <a:r>
              <a:rPr lang="en-AU" dirty="0"/>
              <a:t> children </a:t>
            </a:r>
          </a:p>
          <a:p>
            <a:r>
              <a:rPr lang="en-AU" dirty="0"/>
              <a:t>will read some truth</a:t>
            </a:r>
          </a:p>
          <a:p>
            <a:r>
              <a:rPr lang="en-AU" dirty="0"/>
              <a:t>of their family</a:t>
            </a:r>
          </a:p>
          <a:p>
            <a:endParaRPr lang="en-AU" dirty="0"/>
          </a:p>
          <a:p>
            <a:endParaRPr lang="en-AU" dirty="0"/>
          </a:p>
        </p:txBody>
      </p:sp>
    </p:spTree>
    <p:extLst>
      <p:ext uri="{BB962C8B-B14F-4D97-AF65-F5344CB8AC3E}">
        <p14:creationId xmlns:p14="http://schemas.microsoft.com/office/powerpoint/2010/main" val="110613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8F3920-C180-57B2-027A-EA770211E1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532F5AC8-61E5-22EB-034F-D8A06BFA2C04}"/>
              </a:ext>
            </a:extLst>
          </p:cNvPr>
          <p:cNvSpPr>
            <a:spLocks noGrp="1"/>
          </p:cNvSpPr>
          <p:nvPr>
            <p:ph type="title"/>
          </p:nvPr>
        </p:nvSpPr>
        <p:spPr/>
        <p:txBody>
          <a:bodyPr/>
          <a:lstStyle/>
          <a:p>
            <a:r>
              <a:rPr lang="en-AU"/>
              <a:t>Exploring structural elements in poetry – stanza 4</a:t>
            </a:r>
          </a:p>
        </p:txBody>
      </p:sp>
      <p:sp>
        <p:nvSpPr>
          <p:cNvPr id="4" name="Text Placeholder 3">
            <a:extLst>
              <a:ext uri="{FF2B5EF4-FFF2-40B4-BE49-F238E27FC236}">
                <a16:creationId xmlns:a16="http://schemas.microsoft.com/office/drawing/2014/main" id="{E5CA1FE9-EDCC-47CE-9FF4-4E453CB946EC}"/>
              </a:ext>
            </a:extLst>
          </p:cNvPr>
          <p:cNvSpPr>
            <a:spLocks noGrp="1"/>
          </p:cNvSpPr>
          <p:nvPr>
            <p:ph type="body" sz="quarter" idx="18"/>
          </p:nvPr>
        </p:nvSpPr>
        <p:spPr/>
        <p:txBody>
          <a:bodyPr/>
          <a:lstStyle/>
          <a:p>
            <a:r>
              <a:rPr lang="en-AU"/>
              <a:t>What do you notice about the layout in this stanza?</a:t>
            </a:r>
          </a:p>
        </p:txBody>
      </p:sp>
      <p:sp>
        <p:nvSpPr>
          <p:cNvPr id="5" name="Text Placeholder 4">
            <a:extLst>
              <a:ext uri="{FF2B5EF4-FFF2-40B4-BE49-F238E27FC236}">
                <a16:creationId xmlns:a16="http://schemas.microsoft.com/office/drawing/2014/main" id="{4B9C0FC9-EAE7-E913-87C3-376AAF33F164}"/>
              </a:ext>
            </a:extLst>
          </p:cNvPr>
          <p:cNvSpPr>
            <a:spLocks noGrp="1"/>
          </p:cNvSpPr>
          <p:nvPr>
            <p:ph type="body" sz="quarter" idx="17"/>
          </p:nvPr>
        </p:nvSpPr>
        <p:spPr>
          <a:xfrm>
            <a:off x="360000" y="1526876"/>
            <a:ext cx="11484000" cy="4848046"/>
          </a:xfrm>
        </p:spPr>
        <p:txBody>
          <a:bodyPr/>
          <a:lstStyle/>
          <a:p>
            <a:r>
              <a:rPr lang="en-AU"/>
              <a:t>The </a:t>
            </a:r>
            <a:r>
              <a:rPr lang="en-AU">
                <a:solidFill>
                  <a:schemeClr val="tx2"/>
                </a:solidFill>
              </a:rPr>
              <a:t>indentation</a:t>
            </a:r>
            <a:r>
              <a:rPr lang="en-AU"/>
              <a:t> could symbolise the cultural appropriation and silencing of the voice of Aboriginal and/or Torres Strait Islander Peoples. The words have literally been pushed to the margins of the poem, figuratively reflecting how people have been marginalised in Australian society. Note </a:t>
            </a:r>
            <a:r>
              <a:rPr lang="en-AU">
                <a:solidFill>
                  <a:schemeClr val="accent2"/>
                </a:solidFill>
              </a:rPr>
              <a:t>first person pronouns </a:t>
            </a:r>
            <a:r>
              <a:rPr lang="en-AU"/>
              <a:t>recur.</a:t>
            </a:r>
          </a:p>
          <a:p>
            <a:r>
              <a:rPr lang="en-AU"/>
              <a:t>and if </a:t>
            </a:r>
            <a:r>
              <a:rPr lang="en-AU">
                <a:solidFill>
                  <a:schemeClr val="accent2"/>
                </a:solidFill>
              </a:rPr>
              <a:t>I</a:t>
            </a:r>
            <a:r>
              <a:rPr lang="en-AU"/>
              <a:t> write</a:t>
            </a:r>
          </a:p>
          <a:p>
            <a:r>
              <a:rPr lang="en-AU"/>
              <a:t>it’s because </a:t>
            </a:r>
            <a:r>
              <a:rPr lang="en-AU">
                <a:solidFill>
                  <a:schemeClr val="accent2"/>
                </a:solidFill>
              </a:rPr>
              <a:t>our </a:t>
            </a:r>
            <a:r>
              <a:rPr lang="en-AU"/>
              <a:t>story</a:t>
            </a:r>
          </a:p>
          <a:p>
            <a:r>
              <a:rPr lang="en-AU"/>
              <a:t>hasn’t been written </a:t>
            </a:r>
          </a:p>
          <a:p>
            <a:r>
              <a:rPr lang="en-AU"/>
              <a:t>	</a:t>
            </a:r>
            <a:r>
              <a:rPr lang="en-AU">
                <a:solidFill>
                  <a:schemeClr val="tx2"/>
                </a:solidFill>
              </a:rPr>
              <a:t>by us</a:t>
            </a:r>
          </a:p>
          <a:p>
            <a:r>
              <a:rPr lang="en-AU">
                <a:solidFill>
                  <a:schemeClr val="tx2"/>
                </a:solidFill>
              </a:rPr>
              <a:t>	for us</a:t>
            </a:r>
          </a:p>
          <a:p>
            <a:endParaRPr lang="en-AU"/>
          </a:p>
        </p:txBody>
      </p:sp>
    </p:spTree>
    <p:extLst>
      <p:ext uri="{BB962C8B-B14F-4D97-AF65-F5344CB8AC3E}">
        <p14:creationId xmlns:p14="http://schemas.microsoft.com/office/powerpoint/2010/main" val="386222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2C07E-8713-1570-7248-D5EA78A084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3" name="Title 2">
            <a:extLst>
              <a:ext uri="{FF2B5EF4-FFF2-40B4-BE49-F238E27FC236}">
                <a16:creationId xmlns:a16="http://schemas.microsoft.com/office/drawing/2014/main" id="{1D20D5D3-C634-EF05-DB9D-4243C49FE330}"/>
              </a:ext>
            </a:extLst>
          </p:cNvPr>
          <p:cNvSpPr>
            <a:spLocks noGrp="1"/>
          </p:cNvSpPr>
          <p:nvPr>
            <p:ph type="title"/>
          </p:nvPr>
        </p:nvSpPr>
        <p:spPr/>
        <p:txBody>
          <a:bodyPr/>
          <a:lstStyle/>
          <a:p>
            <a:r>
              <a:rPr lang="en-AU"/>
              <a:t>Abstract nouns – stanza 5</a:t>
            </a:r>
          </a:p>
        </p:txBody>
      </p:sp>
      <p:sp>
        <p:nvSpPr>
          <p:cNvPr id="4" name="Text Placeholder 3">
            <a:extLst>
              <a:ext uri="{FF2B5EF4-FFF2-40B4-BE49-F238E27FC236}">
                <a16:creationId xmlns:a16="http://schemas.microsoft.com/office/drawing/2014/main" id="{F121BB9C-6DC0-CA36-D2ED-E03791B8C7F1}"/>
              </a:ext>
            </a:extLst>
          </p:cNvPr>
          <p:cNvSpPr>
            <a:spLocks noGrp="1"/>
          </p:cNvSpPr>
          <p:nvPr>
            <p:ph type="body" sz="quarter" idx="18"/>
          </p:nvPr>
        </p:nvSpPr>
        <p:spPr/>
        <p:txBody>
          <a:bodyPr/>
          <a:lstStyle/>
          <a:p>
            <a:r>
              <a:rPr lang="en-AU"/>
              <a:t>Abstract nouns and emotive language</a:t>
            </a:r>
          </a:p>
        </p:txBody>
      </p:sp>
      <p:sp>
        <p:nvSpPr>
          <p:cNvPr id="5" name="Text Placeholder 4">
            <a:extLst>
              <a:ext uri="{FF2B5EF4-FFF2-40B4-BE49-F238E27FC236}">
                <a16:creationId xmlns:a16="http://schemas.microsoft.com/office/drawing/2014/main" id="{B819BE57-7678-5238-820B-90BB8222B442}"/>
              </a:ext>
            </a:extLst>
          </p:cNvPr>
          <p:cNvSpPr>
            <a:spLocks noGrp="1"/>
          </p:cNvSpPr>
          <p:nvPr>
            <p:ph type="body" sz="quarter" idx="17"/>
          </p:nvPr>
        </p:nvSpPr>
        <p:spPr>
          <a:xfrm>
            <a:off x="429012" y="1500350"/>
            <a:ext cx="11484000" cy="4807835"/>
          </a:xfrm>
        </p:spPr>
        <p:txBody>
          <a:bodyPr/>
          <a:lstStyle/>
          <a:p>
            <a:r>
              <a:rPr lang="en-AU"/>
              <a:t>The first 2 </a:t>
            </a:r>
            <a:r>
              <a:rPr lang="en-AU">
                <a:solidFill>
                  <a:schemeClr val="accent2"/>
                </a:solidFill>
              </a:rPr>
              <a:t>abstract nouns groups </a:t>
            </a:r>
            <a:r>
              <a:rPr lang="en-AU"/>
              <a:t>refer to the structures within our society’s economy or government (the public world).</a:t>
            </a:r>
            <a:r>
              <a:rPr lang="en-AU">
                <a:solidFill>
                  <a:schemeClr val="accent2"/>
                </a:solidFill>
              </a:rPr>
              <a:t> The 2nd two abstract nouns </a:t>
            </a:r>
            <a:r>
              <a:rPr lang="en-AU"/>
              <a:t>name the </a:t>
            </a:r>
            <a:r>
              <a:rPr lang="en-AU">
                <a:solidFill>
                  <a:schemeClr val="tx2"/>
                </a:solidFill>
              </a:rPr>
              <a:t>human emotions </a:t>
            </a:r>
            <a:r>
              <a:rPr lang="en-AU"/>
              <a:t>that might arise from engaging in these social structures (in our private worlds).</a:t>
            </a:r>
          </a:p>
          <a:p>
            <a:endParaRPr lang="en-AU"/>
          </a:p>
          <a:p>
            <a:r>
              <a:rPr lang="en-AU"/>
              <a:t>and if I write</a:t>
            </a:r>
          </a:p>
          <a:p>
            <a:r>
              <a:rPr lang="en-AU"/>
              <a:t>it’s because I hate </a:t>
            </a:r>
            <a:r>
              <a:rPr lang="en-AU">
                <a:solidFill>
                  <a:schemeClr val="accent2"/>
                </a:solidFill>
              </a:rPr>
              <a:t>the structure</a:t>
            </a:r>
          </a:p>
          <a:p>
            <a:r>
              <a:rPr lang="en-AU">
                <a:solidFill>
                  <a:schemeClr val="accent2"/>
                </a:solidFill>
              </a:rPr>
              <a:t>the capitalism</a:t>
            </a:r>
          </a:p>
          <a:p>
            <a:r>
              <a:rPr lang="en-AU">
                <a:solidFill>
                  <a:schemeClr val="tx2"/>
                </a:solidFill>
              </a:rPr>
              <a:t>the greed</a:t>
            </a:r>
          </a:p>
          <a:p>
            <a:r>
              <a:rPr lang="en-AU">
                <a:solidFill>
                  <a:schemeClr val="tx2"/>
                </a:solidFill>
              </a:rPr>
              <a:t>the fury</a:t>
            </a:r>
          </a:p>
          <a:p>
            <a:endParaRPr lang="en-AU"/>
          </a:p>
        </p:txBody>
      </p:sp>
    </p:spTree>
    <p:extLst>
      <p:ext uri="{BB962C8B-B14F-4D97-AF65-F5344CB8AC3E}">
        <p14:creationId xmlns:p14="http://schemas.microsoft.com/office/powerpoint/2010/main" val="140188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FF25C-34F6-5D80-FBF1-469C3EB55DE2}"/>
              </a:ext>
            </a:extLst>
          </p:cNvPr>
          <p:cNvSpPr>
            <a:spLocks noGrp="1"/>
          </p:cNvSpPr>
          <p:nvPr>
            <p:ph type="sldNum" sz="quarter" idx="12"/>
          </p:nvPr>
        </p:nvSpPr>
        <p:spPr/>
        <p:txBody>
          <a:bodyPr/>
          <a:lstStyle/>
          <a:p>
            <a:fld id="{10A01DC5-1685-4615-8240-15192985C6A2}" type="slidenum">
              <a:rPr lang="en-AU" smtClean="0"/>
              <a:t>19</a:t>
            </a:fld>
            <a:endParaRPr lang="en-AU"/>
          </a:p>
        </p:txBody>
      </p:sp>
      <p:sp>
        <p:nvSpPr>
          <p:cNvPr id="3" name="Title 2">
            <a:extLst>
              <a:ext uri="{FF2B5EF4-FFF2-40B4-BE49-F238E27FC236}">
                <a16:creationId xmlns:a16="http://schemas.microsoft.com/office/drawing/2014/main" id="{8F740F36-5625-D537-1F37-359DFE13C443}"/>
              </a:ext>
            </a:extLst>
          </p:cNvPr>
          <p:cNvSpPr>
            <a:spLocks noGrp="1"/>
          </p:cNvSpPr>
          <p:nvPr>
            <p:ph type="title"/>
          </p:nvPr>
        </p:nvSpPr>
        <p:spPr/>
        <p:txBody>
          <a:bodyPr/>
          <a:lstStyle/>
          <a:p>
            <a:r>
              <a:rPr lang="en-AU"/>
              <a:t>Juxtaposition and emotive language – stanza 6</a:t>
            </a:r>
          </a:p>
        </p:txBody>
      </p:sp>
      <p:sp>
        <p:nvSpPr>
          <p:cNvPr id="4" name="Text Placeholder 3">
            <a:extLst>
              <a:ext uri="{FF2B5EF4-FFF2-40B4-BE49-F238E27FC236}">
                <a16:creationId xmlns:a16="http://schemas.microsoft.com/office/drawing/2014/main" id="{7B9937AD-4C53-455A-F39D-273E43BE9872}"/>
              </a:ext>
            </a:extLst>
          </p:cNvPr>
          <p:cNvSpPr>
            <a:spLocks noGrp="1"/>
          </p:cNvSpPr>
          <p:nvPr>
            <p:ph type="body" sz="quarter" idx="18"/>
          </p:nvPr>
        </p:nvSpPr>
        <p:spPr/>
        <p:txBody>
          <a:bodyPr/>
          <a:lstStyle/>
          <a:p>
            <a:r>
              <a:rPr lang="en-AU"/>
              <a:t>Juxtaposition and parallelism</a:t>
            </a:r>
          </a:p>
        </p:txBody>
      </p:sp>
      <p:sp>
        <p:nvSpPr>
          <p:cNvPr id="5" name="Text Placeholder 4">
            <a:extLst>
              <a:ext uri="{FF2B5EF4-FFF2-40B4-BE49-F238E27FC236}">
                <a16:creationId xmlns:a16="http://schemas.microsoft.com/office/drawing/2014/main" id="{BF0A5E8D-32CD-66D1-B913-4879F9237244}"/>
              </a:ext>
              <a:ext uri="{C183D7F6-B498-43B3-948B-1728B52AA6E4}">
                <adec:decorative xmlns:adec="http://schemas.microsoft.com/office/drawing/2017/decorative" val="1"/>
              </a:ext>
            </a:extLst>
          </p:cNvPr>
          <p:cNvSpPr>
            <a:spLocks noGrp="1"/>
          </p:cNvSpPr>
          <p:nvPr>
            <p:ph type="body" sz="quarter" idx="17"/>
          </p:nvPr>
        </p:nvSpPr>
        <p:spPr>
          <a:xfrm>
            <a:off x="359999" y="1601592"/>
            <a:ext cx="11484000" cy="4807835"/>
          </a:xfrm>
        </p:spPr>
        <p:txBody>
          <a:bodyPr/>
          <a:lstStyle/>
          <a:p>
            <a:r>
              <a:rPr lang="en-AU" dirty="0"/>
              <a:t>The </a:t>
            </a:r>
            <a:r>
              <a:rPr lang="en-AU" dirty="0">
                <a:solidFill>
                  <a:schemeClr val="tx2"/>
                </a:solidFill>
              </a:rPr>
              <a:t>emotive language </a:t>
            </a:r>
            <a:r>
              <a:rPr lang="en-AU" dirty="0"/>
              <a:t>in stanza 6 below juxtaposes ‘hate’, ‘greed’ and ‘fury’ in the preceding stanza. The grammar and syntax of the lines ‘I hate the structure’ is the same as ‘I love this Country’.  This uses </a:t>
            </a:r>
            <a:r>
              <a:rPr lang="en-AU" dirty="0">
                <a:solidFill>
                  <a:schemeClr val="accent2"/>
                </a:solidFill>
              </a:rPr>
              <a:t>parallelism</a:t>
            </a:r>
            <a:r>
              <a:rPr lang="en-AU" dirty="0"/>
              <a:t> to create a sense of balance, rhythm, and emphasise the contrast between the ideas.</a:t>
            </a:r>
          </a:p>
          <a:p>
            <a:endParaRPr lang="en-AU" dirty="0"/>
          </a:p>
          <a:p>
            <a:r>
              <a:rPr lang="en-AU" dirty="0"/>
              <a:t>I write a poem </a:t>
            </a:r>
          </a:p>
          <a:p>
            <a:r>
              <a:rPr lang="en-AU" dirty="0"/>
              <a:t>because </a:t>
            </a:r>
            <a:r>
              <a:rPr lang="en-AU" dirty="0">
                <a:solidFill>
                  <a:schemeClr val="tx2"/>
                </a:solidFill>
              </a:rPr>
              <a:t>I love </a:t>
            </a:r>
            <a:r>
              <a:rPr lang="en-AU" dirty="0">
                <a:solidFill>
                  <a:schemeClr val="accent2"/>
                </a:solidFill>
              </a:rPr>
              <a:t>this Country</a:t>
            </a:r>
          </a:p>
          <a:p>
            <a:r>
              <a:rPr lang="en-AU" dirty="0"/>
              <a:t>I write a word</a:t>
            </a:r>
          </a:p>
          <a:p>
            <a:r>
              <a:rPr lang="en-AU" dirty="0"/>
              <a:t>because </a:t>
            </a:r>
            <a:r>
              <a:rPr lang="en-AU" dirty="0">
                <a:solidFill>
                  <a:schemeClr val="tx2"/>
                </a:solidFill>
              </a:rPr>
              <a:t>I love </a:t>
            </a:r>
            <a:r>
              <a:rPr lang="en-AU" dirty="0">
                <a:solidFill>
                  <a:schemeClr val="accent2"/>
                </a:solidFill>
              </a:rPr>
              <a:t>my daughter</a:t>
            </a:r>
          </a:p>
          <a:p>
            <a:r>
              <a:rPr lang="en-AU" dirty="0"/>
              <a:t>  	who isn’t yet born</a:t>
            </a:r>
          </a:p>
          <a:p>
            <a:endParaRPr lang="en-AU" dirty="0"/>
          </a:p>
        </p:txBody>
      </p:sp>
    </p:spTree>
    <p:extLst>
      <p:ext uri="{BB962C8B-B14F-4D97-AF65-F5344CB8AC3E}">
        <p14:creationId xmlns:p14="http://schemas.microsoft.com/office/powerpoint/2010/main" val="317545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255979" cy="2033997"/>
          </a:xfrm>
        </p:spPr>
        <p:txBody>
          <a:bodyPr anchor="b">
            <a:normAutofit fontScale="90000"/>
          </a:bodyPr>
          <a:lstStyle/>
          <a:p>
            <a:r>
              <a:rPr lang="en-AU"/>
              <a:t>Phase 2 – text annotations – ‘if I write a poem’ – Jazz Money</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385568"/>
            <a:ext cx="6255977" cy="426611"/>
          </a:xfrm>
        </p:spPr>
        <p:txBody>
          <a:bodyPr anchor="t">
            <a:normAutofit/>
          </a:bodyPr>
          <a:lstStyle/>
          <a:p>
            <a:r>
              <a:rPr lang="en-AU"/>
              <a:t>Stage 6 Advanced English –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a:xfrm>
            <a:off x="540000" y="4925698"/>
            <a:ext cx="6255975" cy="426610"/>
          </a:xfrm>
        </p:spPr>
        <p:txBody>
          <a:bodyPr>
            <a:normAutofit fontScale="70000" lnSpcReduction="20000"/>
          </a:bodyPr>
          <a:lstStyle/>
          <a:p>
            <a:pPr>
              <a:lnSpc>
                <a:spcPct val="140000"/>
              </a:lnSpc>
              <a:spcAft>
                <a:spcPts val="600"/>
              </a:spcAft>
            </a:pPr>
            <a:r>
              <a:rPr lang="en-AU" sz="2100"/>
              <a:t>‘Reading</a:t>
            </a:r>
            <a:r>
              <a:rPr lang="en-AU"/>
              <a:t> </a:t>
            </a:r>
            <a:r>
              <a:rPr lang="en-AU" sz="2100"/>
              <a:t>to write: Transition to English Advanced’ – Year 11, Term 1</a:t>
            </a:r>
          </a:p>
          <a:p>
            <a:pPr>
              <a:lnSpc>
                <a:spcPct val="140000"/>
              </a:lnSpc>
              <a:spcAft>
                <a:spcPts val="600"/>
              </a:spcAft>
            </a:pPr>
            <a:endParaRPr lang="en-AU"/>
          </a:p>
          <a:p>
            <a:pPr>
              <a:lnSpc>
                <a:spcPct val="140000"/>
              </a:lnSpc>
              <a:spcAft>
                <a:spcPts val="600"/>
              </a:spcAft>
            </a:pPr>
            <a:endParaRPr lang="en-AU" sz="2100"/>
          </a:p>
        </p:txBody>
      </p:sp>
      <p:pic>
        <p:nvPicPr>
          <p:cNvPr id="9" name="Picture Placeholder 8">
            <a:extLst>
              <a:ext uri="{FF2B5EF4-FFF2-40B4-BE49-F238E27FC236}">
                <a16:creationId xmlns:a16="http://schemas.microsoft.com/office/drawing/2014/main" id="{F0C6C346-EC34-622E-5EDE-36A7A946D39E}"/>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875" r="46835" b="-1"/>
          <a:stretch>
            <a:fillRect/>
          </a:stretch>
        </p:blipFill>
        <p:spPr>
          <a:xfrm>
            <a:off x="7100046" y="0"/>
            <a:ext cx="5091954" cy="6296197"/>
          </a:xfrm>
          <a:noFill/>
        </p:spPr>
      </p:pic>
      <p:sp>
        <p:nvSpPr>
          <p:cNvPr id="12" name="Text Placeholder 9">
            <a:extLst>
              <a:ext uri="{FF2B5EF4-FFF2-40B4-BE49-F238E27FC236}">
                <a16:creationId xmlns:a16="http://schemas.microsoft.com/office/drawing/2014/main" id="{7C459449-5520-03CB-9508-958808910814}"/>
              </a:ext>
            </a:extLst>
          </p:cNvPr>
          <p:cNvSpPr txBox="1">
            <a:spLocks/>
          </p:cNvSpPr>
          <p:nvPr/>
        </p:nvSpPr>
        <p:spPr>
          <a:xfrm>
            <a:off x="540000" y="5592153"/>
            <a:ext cx="6255975" cy="426609"/>
          </a:xfrm>
          <a:prstGeom prst="rect">
            <a:avLst/>
          </a:prstGeom>
        </p:spPr>
        <p:txBody>
          <a:bodyPr vert="horz" lIns="0" tIns="0" rIns="0" bIns="0" rtlCol="0">
            <a:normAutofit fontScale="92500" lnSpcReduction="10000"/>
          </a:bodyPr>
          <a:lstStyle>
            <a:lvl1pPr marL="0" indent="0" algn="l" defTabSz="914377" rtl="0" eaLnBrk="1" latinLnBrk="0" hangingPunct="1">
              <a:lnSpc>
                <a:spcPct val="150000"/>
              </a:lnSpc>
              <a:spcBef>
                <a:spcPts val="0"/>
              </a:spcBef>
              <a:spcAft>
                <a:spcPts val="0"/>
              </a:spcAft>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0"/>
              </a:spcAft>
              <a:buFont typeface="Arial" panose="020B0604020202020204" pitchFamily="34" charset="0"/>
              <a:buNone/>
              <a:defRPr sz="1800" b="0" kern="1200">
                <a:solidFill>
                  <a:schemeClr val="bg1"/>
                </a:solidFill>
                <a:latin typeface="+mj-lt"/>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600"/>
              </a:spcAft>
            </a:pPr>
            <a:endParaRPr lang="en-AU"/>
          </a:p>
          <a:p>
            <a:pPr>
              <a:lnSpc>
                <a:spcPct val="140000"/>
              </a:lnSpc>
              <a:spcAft>
                <a:spcPts val="600"/>
              </a:spcAft>
            </a:pPr>
            <a:endParaRPr lang="en-AU"/>
          </a:p>
          <a:p>
            <a:pPr>
              <a:lnSpc>
                <a:spcPct val="140000"/>
              </a:lnSpc>
              <a:spcAft>
                <a:spcPts val="600"/>
              </a:spcAft>
            </a:pPr>
            <a:endParaRPr lang="en-AU"/>
          </a:p>
        </p:txBody>
      </p:sp>
      <p:sp>
        <p:nvSpPr>
          <p:cNvPr id="13" name="TextBox 12">
            <a:extLst>
              <a:ext uri="{FF2B5EF4-FFF2-40B4-BE49-F238E27FC236}">
                <a16:creationId xmlns:a16="http://schemas.microsoft.com/office/drawing/2014/main" id="{FBF886AC-5DF9-2249-BC11-4D7CEFCE0CFC}"/>
              </a:ext>
            </a:extLst>
          </p:cNvPr>
          <p:cNvSpPr txBox="1"/>
          <p:nvPr/>
        </p:nvSpPr>
        <p:spPr>
          <a:xfrm>
            <a:off x="7353300" y="6422609"/>
            <a:ext cx="4673600" cy="244891"/>
          </a:xfrm>
          <a:prstGeom prst="rect">
            <a:avLst/>
          </a:prstGeom>
          <a:noFill/>
        </p:spPr>
        <p:txBody>
          <a:bodyPr wrap="square" lIns="0" tIns="0" rIns="0" bIns="0" rtlCol="0">
            <a:noAutofit/>
          </a:bodyPr>
          <a:lstStyle/>
          <a:p>
            <a:pPr algn="l"/>
            <a:endParaRPr lang="en-AU" sz="1800"/>
          </a:p>
        </p:txBody>
      </p:sp>
      <p:sp>
        <p:nvSpPr>
          <p:cNvPr id="15" name="Rectangle 2">
            <a:extLst>
              <a:ext uri="{FF2B5EF4-FFF2-40B4-BE49-F238E27FC236}">
                <a16:creationId xmlns:a16="http://schemas.microsoft.com/office/drawing/2014/main" id="{BEA2B437-ABA3-6AEF-2336-4E4CFE035C1C}"/>
              </a:ext>
            </a:extLst>
          </p:cNvPr>
          <p:cNvSpPr>
            <a:spLocks noChangeArrowheads="1"/>
          </p:cNvSpPr>
          <p:nvPr/>
        </p:nvSpPr>
        <p:spPr bwMode="auto">
          <a:xfrm>
            <a:off x="7353300" y="6398636"/>
            <a:ext cx="4298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Photo by </a:t>
            </a:r>
            <a:r>
              <a:rPr kumimoji="0" lang="en-US" altLang="en-US" sz="1600" b="0" i="0" u="none" strike="noStrike" cap="none" normalizeH="0" baseline="0">
                <a:ln>
                  <a:noFill/>
                </a:ln>
                <a:solidFill>
                  <a:schemeClr val="tx1"/>
                </a:solidFill>
                <a:effectLst/>
                <a:latin typeface="Arial" panose="020B0604020202020204" pitchFamily="34" charset="0"/>
                <a:hlinkClick r:id="rId4"/>
              </a:rPr>
              <a:t>Thought Catalog</a:t>
            </a:r>
            <a:r>
              <a:rPr kumimoji="0" lang="en-US" altLang="en-US" sz="1600" b="0" i="0" u="none" strike="noStrike" cap="none" normalizeH="0" baseline="0">
                <a:ln>
                  <a:noFill/>
                </a:ln>
                <a:solidFill>
                  <a:schemeClr val="tx1"/>
                </a:solidFill>
                <a:effectLst/>
                <a:latin typeface="Arial" panose="020B0604020202020204" pitchFamily="34" charset="0"/>
              </a:rPr>
              <a:t> on </a:t>
            </a:r>
            <a:r>
              <a:rPr kumimoji="0" lang="en-US" altLang="en-US" sz="1600" b="0" i="0" u="none" strike="noStrike" cap="none" normalizeH="0" baseline="0" err="1">
                <a:ln>
                  <a:noFill/>
                </a:ln>
                <a:solidFill>
                  <a:schemeClr val="tx1"/>
                </a:solidFill>
                <a:effectLst/>
                <a:latin typeface="Arial" panose="020B0604020202020204" pitchFamily="34" charset="0"/>
                <a:hlinkClick r:id="rId5"/>
              </a:rPr>
              <a:t>Unsplash</a:t>
            </a:r>
            <a:r>
              <a:rPr kumimoji="0" lang="en-US" altLang="en-US" sz="16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3134FB-8576-7B82-7F79-D2E361F52ED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
        <p:nvSpPr>
          <p:cNvPr id="3" name="Title 2">
            <a:extLst>
              <a:ext uri="{FF2B5EF4-FFF2-40B4-BE49-F238E27FC236}">
                <a16:creationId xmlns:a16="http://schemas.microsoft.com/office/drawing/2014/main" id="{74336BB1-79BE-3603-2BD6-C74746E863DF}"/>
              </a:ext>
            </a:extLst>
          </p:cNvPr>
          <p:cNvSpPr>
            <a:spLocks noGrp="1"/>
          </p:cNvSpPr>
          <p:nvPr>
            <p:ph type="title"/>
          </p:nvPr>
        </p:nvSpPr>
        <p:spPr/>
        <p:txBody>
          <a:bodyPr/>
          <a:lstStyle/>
          <a:p>
            <a:r>
              <a:rPr lang="en-AU"/>
              <a:t>Contrasting stanza length – stanza 7</a:t>
            </a:r>
          </a:p>
        </p:txBody>
      </p:sp>
      <p:sp>
        <p:nvSpPr>
          <p:cNvPr id="4" name="Text Placeholder 3">
            <a:extLst>
              <a:ext uri="{FF2B5EF4-FFF2-40B4-BE49-F238E27FC236}">
                <a16:creationId xmlns:a16="http://schemas.microsoft.com/office/drawing/2014/main" id="{C8A1C9DE-03EB-0FED-7759-44906C3009C4}"/>
              </a:ext>
            </a:extLst>
          </p:cNvPr>
          <p:cNvSpPr>
            <a:spLocks noGrp="1"/>
          </p:cNvSpPr>
          <p:nvPr>
            <p:ph type="body" sz="quarter" idx="18"/>
          </p:nvPr>
        </p:nvSpPr>
        <p:spPr/>
        <p:txBody>
          <a:bodyPr/>
          <a:lstStyle/>
          <a:p>
            <a:r>
              <a:rPr lang="en-AU"/>
              <a:t>Exploring structural elements in poetry</a:t>
            </a:r>
          </a:p>
        </p:txBody>
      </p:sp>
      <p:sp>
        <p:nvSpPr>
          <p:cNvPr id="5" name="Text Placeholder 4">
            <a:extLst>
              <a:ext uri="{FF2B5EF4-FFF2-40B4-BE49-F238E27FC236}">
                <a16:creationId xmlns:a16="http://schemas.microsoft.com/office/drawing/2014/main" id="{79090780-3245-7ECC-865A-213B8D53FFB0}"/>
              </a:ext>
            </a:extLst>
          </p:cNvPr>
          <p:cNvSpPr>
            <a:spLocks noGrp="1"/>
          </p:cNvSpPr>
          <p:nvPr>
            <p:ph type="body" sz="quarter" idx="17"/>
          </p:nvPr>
        </p:nvSpPr>
        <p:spPr/>
        <p:txBody>
          <a:bodyPr/>
          <a:lstStyle/>
          <a:p>
            <a:r>
              <a:rPr lang="en-AU" dirty="0"/>
              <a:t>The short, blunt message of this stanza creates a stark contrast to the parallelism in the previous stanzas. This emphasises the message that there continues to be no justice for Aboriginal and/or Torres Strait Islander peoples in Australia. The abstract nouns ‘truth’ and ‘justice’ are </a:t>
            </a:r>
            <a:r>
              <a:rPr lang="en-AU" dirty="0">
                <a:solidFill>
                  <a:schemeClr val="tx2"/>
                </a:solidFill>
              </a:rPr>
              <a:t>emotive terms, </a:t>
            </a:r>
            <a:r>
              <a:rPr lang="en-AU" dirty="0"/>
              <a:t>whilst the </a:t>
            </a:r>
            <a:r>
              <a:rPr lang="en-AU" dirty="0">
                <a:solidFill>
                  <a:schemeClr val="accent2"/>
                </a:solidFill>
              </a:rPr>
              <a:t>repetition </a:t>
            </a:r>
            <a:r>
              <a:rPr lang="en-AU" dirty="0"/>
              <a:t>of the high modality ‘no’ creates a tone of certainty and a strong emotional appeal.</a:t>
            </a:r>
          </a:p>
          <a:p>
            <a:r>
              <a:rPr lang="en-AU" dirty="0"/>
              <a:t>The contrast with the word ‘yet’ at the end of the first line inserts a moment of potential hope, juxtaposed against history.</a:t>
            </a:r>
          </a:p>
          <a:p>
            <a:endParaRPr lang="en-AU" dirty="0"/>
          </a:p>
          <a:p>
            <a:r>
              <a:rPr lang="en-AU" dirty="0"/>
              <a:t>I write because there is </a:t>
            </a:r>
            <a:r>
              <a:rPr lang="en-AU" dirty="0">
                <a:solidFill>
                  <a:schemeClr val="accent2"/>
                </a:solidFill>
              </a:rPr>
              <a:t>no</a:t>
            </a:r>
            <a:r>
              <a:rPr lang="en-AU" dirty="0">
                <a:solidFill>
                  <a:schemeClr val="tx2"/>
                </a:solidFill>
              </a:rPr>
              <a:t> truth </a:t>
            </a:r>
            <a:r>
              <a:rPr lang="en-AU" dirty="0"/>
              <a:t>yet</a:t>
            </a:r>
          </a:p>
          <a:p>
            <a:r>
              <a:rPr lang="en-AU" dirty="0">
                <a:solidFill>
                  <a:schemeClr val="accent2"/>
                </a:solidFill>
              </a:rPr>
              <a:t>no</a:t>
            </a:r>
            <a:r>
              <a:rPr lang="en-AU" dirty="0">
                <a:solidFill>
                  <a:schemeClr val="tx2"/>
                </a:solidFill>
              </a:rPr>
              <a:t> justice</a:t>
            </a:r>
          </a:p>
          <a:p>
            <a:endParaRPr lang="en-AU" dirty="0"/>
          </a:p>
        </p:txBody>
      </p:sp>
    </p:spTree>
    <p:extLst>
      <p:ext uri="{BB962C8B-B14F-4D97-AF65-F5344CB8AC3E}">
        <p14:creationId xmlns:p14="http://schemas.microsoft.com/office/powerpoint/2010/main" val="94091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A1FDD-CFFD-C459-8E5A-103683DF1B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E79D357-8817-FEBB-9C8F-CA1B0EB8667A}"/>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F8D7D4F4-B72D-A375-5BB3-617112775547}"/>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413760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0A2E0-56ED-A240-5E3B-009979A467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B0CB61-71E8-EE99-913C-3BD48513AAB5}"/>
              </a:ext>
            </a:extLst>
          </p:cNvPr>
          <p:cNvSpPr>
            <a:spLocks noGrp="1"/>
          </p:cNvSpPr>
          <p:nvPr>
            <p:ph type="title"/>
          </p:nvPr>
        </p:nvSpPr>
        <p:spPr/>
        <p:txBody>
          <a:bodyPr/>
          <a:lstStyle/>
          <a:p>
            <a:r>
              <a:rPr lang="en-AU"/>
              <a:t>Checking for understanding</a:t>
            </a:r>
          </a:p>
        </p:txBody>
      </p:sp>
      <p:sp>
        <p:nvSpPr>
          <p:cNvPr id="4" name="Text Placeholder 3">
            <a:extLst>
              <a:ext uri="{FF2B5EF4-FFF2-40B4-BE49-F238E27FC236}">
                <a16:creationId xmlns:a16="http://schemas.microsoft.com/office/drawing/2014/main" id="{395D604F-7DE4-0642-5428-CE2EABCABF84}"/>
              </a:ext>
            </a:extLst>
          </p:cNvPr>
          <p:cNvSpPr>
            <a:spLocks noGrp="1"/>
          </p:cNvSpPr>
          <p:nvPr>
            <p:ph idx="1"/>
          </p:nvPr>
        </p:nvSpPr>
        <p:spPr/>
        <p:txBody>
          <a:bodyPr/>
          <a:lstStyle/>
          <a:p>
            <a:r>
              <a:rPr lang="en-AU" dirty="0"/>
              <a:t>What is a truncated sentence?</a:t>
            </a:r>
          </a:p>
          <a:p>
            <a:pPr marL="342900" indent="-342900">
              <a:buFont typeface="+mj-lt"/>
              <a:buAutoNum type="alphaLcParenR"/>
            </a:pPr>
            <a:r>
              <a:rPr lang="en-AU" dirty="0"/>
              <a:t>A sentence that has a single main clause and contains only one verb.</a:t>
            </a:r>
          </a:p>
          <a:p>
            <a:pPr marL="342900" indent="-342900">
              <a:buFont typeface="+mj-lt"/>
              <a:buAutoNum type="alphaLcParenR"/>
            </a:pPr>
            <a:r>
              <a:rPr lang="en-AU" dirty="0"/>
              <a:t>An incomplete sentence with missing words or parts, deliberately shortened to create impact, urgency, or tension, or to imitate spoken language.</a:t>
            </a:r>
          </a:p>
          <a:p>
            <a:pPr marL="342900" indent="-342900">
              <a:buFont typeface="+mj-lt"/>
              <a:buAutoNum type="alphaLcParenR"/>
            </a:pPr>
            <a:r>
              <a:rPr lang="en-AU" dirty="0"/>
              <a:t>A sentence that combines two or more independent clauses. Independent clauses contain both a subject and a verb, meaning they can each stand alone as a separate sentence.</a:t>
            </a:r>
          </a:p>
          <a:p>
            <a:endParaRPr lang="en-AU" dirty="0"/>
          </a:p>
        </p:txBody>
      </p:sp>
      <p:sp>
        <p:nvSpPr>
          <p:cNvPr id="2" name="Slide Number Placeholder 1">
            <a:extLst>
              <a:ext uri="{FF2B5EF4-FFF2-40B4-BE49-F238E27FC236}">
                <a16:creationId xmlns:a16="http://schemas.microsoft.com/office/drawing/2014/main" id="{C19790E8-F6B2-6A2E-5A7F-750D4FE5AA33}"/>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0B8CBE3E-8448-1026-C09D-38EB99C302E3}"/>
              </a:ext>
            </a:extLst>
          </p:cNvPr>
          <p:cNvSpPr>
            <a:spLocks noGrp="1"/>
          </p:cNvSpPr>
          <p:nvPr>
            <p:ph type="body" sz="quarter" idx="18"/>
          </p:nvPr>
        </p:nvSpPr>
        <p:spPr/>
        <p:txBody>
          <a:bodyPr/>
          <a:lstStyle/>
          <a:p>
            <a:r>
              <a:rPr lang="en-AU"/>
              <a:t>Defining key terms</a:t>
            </a:r>
          </a:p>
        </p:txBody>
      </p:sp>
      <p:sp>
        <p:nvSpPr>
          <p:cNvPr id="7" name="Picture Placeholder 6">
            <a:extLst>
              <a:ext uri="{FF2B5EF4-FFF2-40B4-BE49-F238E27FC236}">
                <a16:creationId xmlns:a16="http://schemas.microsoft.com/office/drawing/2014/main" id="{D4245D4B-9082-887B-BFE0-7DA13B3693D0}"/>
              </a:ext>
              <a:ext uri="{C183D7F6-B498-43B3-948B-1728B52AA6E4}">
                <adec:decorative xmlns:adec="http://schemas.microsoft.com/office/drawing/2017/decorative" val="1"/>
              </a:ext>
            </a:extLst>
          </p:cNvPr>
          <p:cNvSpPr>
            <a:spLocks noGrp="1"/>
          </p:cNvSpPr>
          <p:nvPr>
            <p:ph type="pic" sz="quarter" idx="19"/>
          </p:nvPr>
        </p:nvSpPr>
        <p:spPr/>
        <p:txBody>
          <a:bodyPr/>
          <a:lstStyle/>
          <a:p>
            <a:r>
              <a:rPr lang="en-AU" dirty="0"/>
              <a:t>What is a simple sentence?</a:t>
            </a:r>
          </a:p>
          <a:p>
            <a:pPr marL="457200" indent="-457200">
              <a:buFont typeface="+mj-lt"/>
              <a:buAutoNum type="alphaLcParenR"/>
            </a:pPr>
            <a:r>
              <a:rPr lang="en-AU" sz="1800" dirty="0"/>
              <a:t>A sentence that has a single main clause and contains only one verb.</a:t>
            </a:r>
          </a:p>
          <a:p>
            <a:pPr marL="457200" indent="-457200">
              <a:buFont typeface="+mj-lt"/>
              <a:buAutoNum type="alphaLcParenR"/>
            </a:pPr>
            <a:r>
              <a:rPr lang="en-AU" sz="1800" dirty="0"/>
              <a:t>An incomplete sentence with missing words or parts, deliberately shortened to create impact, urgency, or tension, or to imitate spoken language.</a:t>
            </a:r>
          </a:p>
          <a:p>
            <a:pPr marL="457200" indent="-457200">
              <a:buFont typeface="+mj-lt"/>
              <a:buAutoNum type="alphaLcParenR"/>
            </a:pPr>
            <a:r>
              <a:rPr lang="en-AU" sz="1800" dirty="0"/>
              <a:t>A sentence that combines two or more independent clauses. Independent clauses contain both a subject and a verb, meaning they can each stand alone as a separate sentence.</a:t>
            </a:r>
          </a:p>
          <a:p>
            <a:pPr marL="457200" indent="-457200">
              <a:buFont typeface="+mj-lt"/>
              <a:buAutoNum type="alphaLcParenR"/>
            </a:pPr>
            <a:endParaRPr lang="en-AU" dirty="0"/>
          </a:p>
          <a:p>
            <a:pPr marL="457200" indent="-457200">
              <a:buFont typeface="+mj-lt"/>
              <a:buAutoNum type="alphaLcParenR"/>
            </a:pPr>
            <a:endParaRPr lang="en-AU" dirty="0"/>
          </a:p>
        </p:txBody>
      </p:sp>
    </p:spTree>
    <p:extLst>
      <p:ext uri="{BB962C8B-B14F-4D97-AF65-F5344CB8AC3E}">
        <p14:creationId xmlns:p14="http://schemas.microsoft.com/office/powerpoint/2010/main" val="37427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Chunking and sequencing learning</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59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BD1818-C7FF-2862-1F5D-23AD4684D2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dirty="0"/>
          </a:p>
        </p:txBody>
      </p:sp>
      <p:sp>
        <p:nvSpPr>
          <p:cNvPr id="3" name="Title 2">
            <a:extLst>
              <a:ext uri="{FF2B5EF4-FFF2-40B4-BE49-F238E27FC236}">
                <a16:creationId xmlns:a16="http://schemas.microsoft.com/office/drawing/2014/main" id="{B6AE2FBD-40D5-3E1B-B9A2-6D53445C6652}"/>
              </a:ext>
            </a:extLst>
          </p:cNvPr>
          <p:cNvSpPr>
            <a:spLocks noGrp="1"/>
          </p:cNvSpPr>
          <p:nvPr>
            <p:ph type="title"/>
          </p:nvPr>
        </p:nvSpPr>
        <p:spPr/>
        <p:txBody>
          <a:bodyPr/>
          <a:lstStyle/>
          <a:p>
            <a:r>
              <a:rPr lang="en-AU"/>
              <a:t>Symbolism – stanza 8</a:t>
            </a:r>
          </a:p>
        </p:txBody>
      </p:sp>
      <p:sp>
        <p:nvSpPr>
          <p:cNvPr id="4" name="Text Placeholder 3">
            <a:extLst>
              <a:ext uri="{FF2B5EF4-FFF2-40B4-BE49-F238E27FC236}">
                <a16:creationId xmlns:a16="http://schemas.microsoft.com/office/drawing/2014/main" id="{24182C47-EC95-1AE6-84CF-E9FEC9C6C6E9}"/>
              </a:ext>
            </a:extLst>
          </p:cNvPr>
          <p:cNvSpPr>
            <a:spLocks noGrp="1"/>
          </p:cNvSpPr>
          <p:nvPr>
            <p:ph type="body" sz="quarter" idx="18"/>
          </p:nvPr>
        </p:nvSpPr>
        <p:spPr/>
        <p:txBody>
          <a:bodyPr/>
          <a:lstStyle/>
          <a:p>
            <a:r>
              <a:rPr lang="en-AU"/>
              <a:t>Extended metaphor</a:t>
            </a:r>
          </a:p>
        </p:txBody>
      </p:sp>
      <p:sp>
        <p:nvSpPr>
          <p:cNvPr id="5" name="Text Placeholder 4">
            <a:extLst>
              <a:ext uri="{FF2B5EF4-FFF2-40B4-BE49-F238E27FC236}">
                <a16:creationId xmlns:a16="http://schemas.microsoft.com/office/drawing/2014/main" id="{16046E02-5EFE-EB67-3D58-756393734D13}"/>
              </a:ext>
            </a:extLst>
          </p:cNvPr>
          <p:cNvSpPr>
            <a:spLocks noGrp="1"/>
          </p:cNvSpPr>
          <p:nvPr>
            <p:ph type="body" sz="quarter" idx="17"/>
          </p:nvPr>
        </p:nvSpPr>
        <p:spPr/>
        <p:txBody>
          <a:bodyPr/>
          <a:lstStyle/>
          <a:p>
            <a:r>
              <a:rPr lang="en-AU"/>
              <a:t>The metaphor of land, soil and nature that recurs throughout the poem </a:t>
            </a:r>
            <a:r>
              <a:rPr lang="en-AU">
                <a:solidFill>
                  <a:schemeClr val="accent2"/>
                </a:solidFill>
              </a:rPr>
              <a:t>symbolises </a:t>
            </a:r>
            <a:r>
              <a:rPr lang="en-AU"/>
              <a:t>the deep cultural and spiritual significance that Country holds for Aboriginal and/or Torres Strait Islander peoples. Note the cumulative use of </a:t>
            </a:r>
            <a:r>
              <a:rPr lang="en-AU">
                <a:solidFill>
                  <a:schemeClr val="tx2"/>
                </a:solidFill>
              </a:rPr>
              <a:t>emotive language </a:t>
            </a:r>
            <a:r>
              <a:rPr lang="en-AU"/>
              <a:t>that recurs throughout each stanza.</a:t>
            </a:r>
          </a:p>
          <a:p>
            <a:endParaRPr lang="en-AU"/>
          </a:p>
          <a:p>
            <a:r>
              <a:rPr lang="en-AU"/>
              <a:t>and if I write a poem</a:t>
            </a:r>
          </a:p>
          <a:p>
            <a:r>
              <a:rPr lang="en-AU"/>
              <a:t>it’s because my mother can’t understand </a:t>
            </a:r>
          </a:p>
          <a:p>
            <a:r>
              <a:rPr lang="en-AU"/>
              <a:t>why I </a:t>
            </a:r>
            <a:r>
              <a:rPr lang="en-AU">
                <a:solidFill>
                  <a:schemeClr val="tx2"/>
                </a:solidFill>
              </a:rPr>
              <a:t>weep</a:t>
            </a:r>
            <a:r>
              <a:rPr lang="en-AU"/>
              <a:t> into </a:t>
            </a:r>
            <a:r>
              <a:rPr lang="en-AU">
                <a:solidFill>
                  <a:schemeClr val="accent2"/>
                </a:solidFill>
              </a:rPr>
              <a:t>the soil</a:t>
            </a:r>
          </a:p>
          <a:p>
            <a:r>
              <a:rPr lang="en-AU"/>
              <a:t>but she </a:t>
            </a:r>
            <a:r>
              <a:rPr lang="en-AU">
                <a:solidFill>
                  <a:schemeClr val="tx2"/>
                </a:solidFill>
              </a:rPr>
              <a:t>cries</a:t>
            </a:r>
            <a:r>
              <a:rPr lang="en-AU"/>
              <a:t> with me all the same</a:t>
            </a:r>
          </a:p>
          <a:p>
            <a:endParaRPr lang="en-AU"/>
          </a:p>
        </p:txBody>
      </p:sp>
    </p:spTree>
    <p:extLst>
      <p:ext uri="{BB962C8B-B14F-4D97-AF65-F5344CB8AC3E}">
        <p14:creationId xmlns:p14="http://schemas.microsoft.com/office/powerpoint/2010/main" val="169872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DE0A09-0C37-CD3E-DD76-760BA28E54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dirty="0"/>
          </a:p>
        </p:txBody>
      </p:sp>
      <p:sp>
        <p:nvSpPr>
          <p:cNvPr id="3" name="Title 2">
            <a:extLst>
              <a:ext uri="{FF2B5EF4-FFF2-40B4-BE49-F238E27FC236}">
                <a16:creationId xmlns:a16="http://schemas.microsoft.com/office/drawing/2014/main" id="{20039630-F511-5B4B-68EC-2E94E7E3E28B}"/>
              </a:ext>
            </a:extLst>
          </p:cNvPr>
          <p:cNvSpPr>
            <a:spLocks noGrp="1"/>
          </p:cNvSpPr>
          <p:nvPr>
            <p:ph type="title"/>
          </p:nvPr>
        </p:nvSpPr>
        <p:spPr/>
        <p:txBody>
          <a:bodyPr/>
          <a:lstStyle/>
          <a:p>
            <a:r>
              <a:rPr lang="en-AU"/>
              <a:t>Personal voice – stanza 9</a:t>
            </a:r>
          </a:p>
        </p:txBody>
      </p:sp>
      <p:sp>
        <p:nvSpPr>
          <p:cNvPr id="4" name="Text Placeholder 3">
            <a:extLst>
              <a:ext uri="{FF2B5EF4-FFF2-40B4-BE49-F238E27FC236}">
                <a16:creationId xmlns:a16="http://schemas.microsoft.com/office/drawing/2014/main" id="{428E0495-2E9B-F231-905C-A7FF3213DF34}"/>
              </a:ext>
            </a:extLst>
          </p:cNvPr>
          <p:cNvSpPr>
            <a:spLocks noGrp="1"/>
          </p:cNvSpPr>
          <p:nvPr>
            <p:ph type="body" sz="quarter" idx="18"/>
          </p:nvPr>
        </p:nvSpPr>
        <p:spPr/>
        <p:txBody>
          <a:bodyPr/>
          <a:lstStyle/>
          <a:p>
            <a:r>
              <a:rPr lang="en-AU"/>
              <a:t>Anecdote</a:t>
            </a:r>
          </a:p>
        </p:txBody>
      </p:sp>
      <p:sp>
        <p:nvSpPr>
          <p:cNvPr id="5" name="Text Placeholder 4">
            <a:extLst>
              <a:ext uri="{FF2B5EF4-FFF2-40B4-BE49-F238E27FC236}">
                <a16:creationId xmlns:a16="http://schemas.microsoft.com/office/drawing/2014/main" id="{3D0DF077-8974-CD28-67D5-B71744E85002}"/>
              </a:ext>
            </a:extLst>
          </p:cNvPr>
          <p:cNvSpPr>
            <a:spLocks noGrp="1"/>
          </p:cNvSpPr>
          <p:nvPr>
            <p:ph type="body" sz="quarter" idx="17"/>
          </p:nvPr>
        </p:nvSpPr>
        <p:spPr>
          <a:xfrm>
            <a:off x="359999" y="1500350"/>
            <a:ext cx="11484000" cy="4807835"/>
          </a:xfrm>
        </p:spPr>
        <p:txBody>
          <a:bodyPr/>
          <a:lstStyle/>
          <a:p>
            <a:r>
              <a:rPr lang="en-AU"/>
              <a:t>Personal connection is created through the inclusion of a </a:t>
            </a:r>
            <a:r>
              <a:rPr lang="en-AU">
                <a:solidFill>
                  <a:schemeClr val="accent2"/>
                </a:solidFill>
              </a:rPr>
              <a:t>personal anecdote </a:t>
            </a:r>
            <a:r>
              <a:rPr lang="en-AU"/>
              <a:t>about her private life, connecting ideas about injustice with the public and private worlds. The </a:t>
            </a:r>
            <a:r>
              <a:rPr lang="en-AU">
                <a:solidFill>
                  <a:schemeClr val="tx2"/>
                </a:solidFill>
              </a:rPr>
              <a:t>emotive terms </a:t>
            </a:r>
            <a:r>
              <a:rPr lang="en-AU"/>
              <a:t>from the previous stanza, </a:t>
            </a:r>
            <a:r>
              <a:rPr lang="en-AU">
                <a:solidFill>
                  <a:schemeClr val="tx2"/>
                </a:solidFill>
              </a:rPr>
              <a:t>‘weep’ and ‘cries’ </a:t>
            </a:r>
            <a:r>
              <a:rPr lang="en-AU"/>
              <a:t>are contrasted with the word </a:t>
            </a:r>
            <a:r>
              <a:rPr lang="en-AU">
                <a:solidFill>
                  <a:schemeClr val="tx2"/>
                </a:solidFill>
              </a:rPr>
              <a:t>‘love’ </a:t>
            </a:r>
            <a:r>
              <a:rPr lang="en-AU"/>
              <a:t>in this stanza. This expands the purpose of the poem, connecting with people in the LGBQI+ community who are unable to celebrate their love.</a:t>
            </a:r>
          </a:p>
          <a:p>
            <a:endParaRPr lang="en-AU"/>
          </a:p>
          <a:p>
            <a:r>
              <a:rPr lang="en-AU"/>
              <a:t>and if I write </a:t>
            </a:r>
          </a:p>
          <a:p>
            <a:r>
              <a:rPr lang="en-AU"/>
              <a:t>it’s because </a:t>
            </a:r>
            <a:r>
              <a:rPr lang="en-AU">
                <a:solidFill>
                  <a:schemeClr val="accent2"/>
                </a:solidFill>
              </a:rPr>
              <a:t>I love a woman</a:t>
            </a:r>
          </a:p>
          <a:p>
            <a:r>
              <a:rPr lang="en-AU"/>
              <a:t>and others do</a:t>
            </a:r>
          </a:p>
          <a:p>
            <a:r>
              <a:rPr lang="en-AU"/>
              <a:t>and cannot write about </a:t>
            </a:r>
            <a:r>
              <a:rPr lang="en-AU">
                <a:solidFill>
                  <a:schemeClr val="tx2"/>
                </a:solidFill>
              </a:rPr>
              <a:t>their love</a:t>
            </a:r>
          </a:p>
          <a:p>
            <a:endParaRPr lang="en-AU"/>
          </a:p>
        </p:txBody>
      </p:sp>
    </p:spTree>
    <p:extLst>
      <p:ext uri="{BB962C8B-B14F-4D97-AF65-F5344CB8AC3E}">
        <p14:creationId xmlns:p14="http://schemas.microsoft.com/office/powerpoint/2010/main" val="25882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115290-12D7-DC55-D408-1BF34A1672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dirty="0"/>
          </a:p>
        </p:txBody>
      </p:sp>
      <p:sp>
        <p:nvSpPr>
          <p:cNvPr id="3" name="Title 2">
            <a:extLst>
              <a:ext uri="{FF2B5EF4-FFF2-40B4-BE49-F238E27FC236}">
                <a16:creationId xmlns:a16="http://schemas.microsoft.com/office/drawing/2014/main" id="{B0688416-FE6F-8561-6535-6C908E573B7F}"/>
              </a:ext>
            </a:extLst>
          </p:cNvPr>
          <p:cNvSpPr>
            <a:spLocks noGrp="1"/>
          </p:cNvSpPr>
          <p:nvPr>
            <p:ph type="title"/>
          </p:nvPr>
        </p:nvSpPr>
        <p:spPr/>
        <p:txBody>
          <a:bodyPr/>
          <a:lstStyle/>
          <a:p>
            <a:r>
              <a:rPr lang="en-AU"/>
              <a:t>Enjambment – stanza 10</a:t>
            </a:r>
          </a:p>
        </p:txBody>
      </p:sp>
      <p:sp>
        <p:nvSpPr>
          <p:cNvPr id="4" name="Text Placeholder 3">
            <a:extLst>
              <a:ext uri="{FF2B5EF4-FFF2-40B4-BE49-F238E27FC236}">
                <a16:creationId xmlns:a16="http://schemas.microsoft.com/office/drawing/2014/main" id="{A11974A9-2346-55EF-7094-BCF71394364F}"/>
              </a:ext>
            </a:extLst>
          </p:cNvPr>
          <p:cNvSpPr>
            <a:spLocks noGrp="1"/>
          </p:cNvSpPr>
          <p:nvPr>
            <p:ph type="body" sz="quarter" idx="18"/>
          </p:nvPr>
        </p:nvSpPr>
        <p:spPr/>
        <p:txBody>
          <a:bodyPr/>
          <a:lstStyle/>
          <a:p>
            <a:r>
              <a:rPr lang="en-AU"/>
              <a:t>Contrasting stanza length</a:t>
            </a:r>
          </a:p>
        </p:txBody>
      </p:sp>
      <p:sp>
        <p:nvSpPr>
          <p:cNvPr id="5" name="Text Placeholder 4">
            <a:extLst>
              <a:ext uri="{FF2B5EF4-FFF2-40B4-BE49-F238E27FC236}">
                <a16:creationId xmlns:a16="http://schemas.microsoft.com/office/drawing/2014/main" id="{D6F04843-821A-3020-48A3-7A66831C78DC}"/>
              </a:ext>
            </a:extLst>
          </p:cNvPr>
          <p:cNvSpPr>
            <a:spLocks noGrp="1"/>
          </p:cNvSpPr>
          <p:nvPr>
            <p:ph type="body" sz="quarter" idx="17"/>
          </p:nvPr>
        </p:nvSpPr>
        <p:spPr/>
        <p:txBody>
          <a:bodyPr/>
          <a:lstStyle/>
          <a:p>
            <a:r>
              <a:rPr lang="en-AU"/>
              <a:t>and if I write a word</a:t>
            </a:r>
          </a:p>
          <a:p>
            <a:r>
              <a:rPr lang="en-AU"/>
              <a:t>it’s to stop me from burning / within</a:t>
            </a:r>
          </a:p>
          <a:p>
            <a:r>
              <a:rPr lang="en-AU"/>
              <a:t>it’s to stop me from burning  / the city down</a:t>
            </a:r>
          </a:p>
          <a:p>
            <a:r>
              <a:rPr lang="en-AU"/>
              <a:t>and baring my breasts</a:t>
            </a:r>
          </a:p>
          <a:p>
            <a:r>
              <a:rPr lang="en-AU"/>
              <a:t>wailing with my clapsticks</a:t>
            </a:r>
          </a:p>
          <a:p>
            <a:r>
              <a:rPr lang="en-AU"/>
              <a:t>a song that boils in my chest</a:t>
            </a:r>
          </a:p>
          <a:p>
            <a:r>
              <a:rPr lang="en-AU"/>
              <a:t>in my soul / that no one has taught me the words to</a:t>
            </a:r>
          </a:p>
          <a:p>
            <a:r>
              <a:rPr lang="en-AU"/>
              <a:t>yet</a:t>
            </a:r>
          </a:p>
          <a:p>
            <a:endParaRPr lang="en-AU"/>
          </a:p>
        </p:txBody>
      </p:sp>
    </p:spTree>
    <p:extLst>
      <p:ext uri="{BB962C8B-B14F-4D97-AF65-F5344CB8AC3E}">
        <p14:creationId xmlns:p14="http://schemas.microsoft.com/office/powerpoint/2010/main" val="329603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EC3B1A-A9A4-C718-462B-09AE1DABAE7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dirty="0"/>
          </a:p>
        </p:txBody>
      </p:sp>
      <p:sp>
        <p:nvSpPr>
          <p:cNvPr id="3" name="Title 2">
            <a:extLst>
              <a:ext uri="{FF2B5EF4-FFF2-40B4-BE49-F238E27FC236}">
                <a16:creationId xmlns:a16="http://schemas.microsoft.com/office/drawing/2014/main" id="{704E2932-A60B-187E-DB91-AF9FFE8989B1}"/>
              </a:ext>
            </a:extLst>
          </p:cNvPr>
          <p:cNvSpPr>
            <a:spLocks noGrp="1"/>
          </p:cNvSpPr>
          <p:nvPr>
            <p:ph type="title"/>
          </p:nvPr>
        </p:nvSpPr>
        <p:spPr/>
        <p:txBody>
          <a:bodyPr/>
          <a:lstStyle/>
          <a:p>
            <a:r>
              <a:rPr lang="en-AU"/>
              <a:t>Historical allusion and personification – stanza 11</a:t>
            </a:r>
          </a:p>
        </p:txBody>
      </p:sp>
      <p:sp>
        <p:nvSpPr>
          <p:cNvPr id="4" name="Text Placeholder 3">
            <a:extLst>
              <a:ext uri="{FF2B5EF4-FFF2-40B4-BE49-F238E27FC236}">
                <a16:creationId xmlns:a16="http://schemas.microsoft.com/office/drawing/2014/main" id="{92A1A1D1-DC04-2C5A-BEEB-E2E6590A5B7A}"/>
              </a:ext>
            </a:extLst>
          </p:cNvPr>
          <p:cNvSpPr>
            <a:spLocks noGrp="1"/>
          </p:cNvSpPr>
          <p:nvPr>
            <p:ph type="body" sz="quarter" idx="18"/>
          </p:nvPr>
        </p:nvSpPr>
        <p:spPr/>
        <p:txBody>
          <a:bodyPr/>
          <a:lstStyle/>
          <a:p>
            <a:r>
              <a:rPr lang="en-AU"/>
              <a:t>Modality</a:t>
            </a:r>
          </a:p>
        </p:txBody>
      </p:sp>
      <p:sp>
        <p:nvSpPr>
          <p:cNvPr id="5" name="Text Placeholder 4">
            <a:extLst>
              <a:ext uri="{FF2B5EF4-FFF2-40B4-BE49-F238E27FC236}">
                <a16:creationId xmlns:a16="http://schemas.microsoft.com/office/drawing/2014/main" id="{5E46BE6F-B26B-B4BC-95FD-19399DED8F03}"/>
              </a:ext>
            </a:extLst>
          </p:cNvPr>
          <p:cNvSpPr>
            <a:spLocks noGrp="1"/>
          </p:cNvSpPr>
          <p:nvPr>
            <p:ph type="body" sz="quarter" idx="17"/>
          </p:nvPr>
        </p:nvSpPr>
        <p:spPr/>
        <p:txBody>
          <a:bodyPr/>
          <a:lstStyle/>
          <a:p>
            <a:r>
              <a:rPr lang="en-AU" dirty="0"/>
              <a:t>This stanza shifts the wording of the recurring motif to the </a:t>
            </a:r>
            <a:r>
              <a:rPr lang="en-AU" dirty="0">
                <a:solidFill>
                  <a:schemeClr val="tx2"/>
                </a:solidFill>
              </a:rPr>
              <a:t>high modality </a:t>
            </a:r>
            <a:r>
              <a:rPr lang="en-AU" dirty="0"/>
              <a:t>‘I write’ rather than the low modality ‘if I write,’ suggesting a shift in emphasis. Here, she states her purpose in writing this poem, which is to express the complex cultural identity of a person whose heritage has been taken away. </a:t>
            </a:r>
            <a:r>
              <a:rPr lang="en-AU" dirty="0">
                <a:solidFill>
                  <a:schemeClr val="accent2"/>
                </a:solidFill>
              </a:rPr>
              <a:t>Personification </a:t>
            </a:r>
            <a:r>
              <a:rPr lang="en-AU" dirty="0"/>
              <a:t>of ‘Country’ evokes the spiritual power of the land.</a:t>
            </a:r>
          </a:p>
          <a:p>
            <a:endParaRPr lang="en-AU" dirty="0"/>
          </a:p>
          <a:p>
            <a:r>
              <a:rPr lang="en-AU" dirty="0">
                <a:solidFill>
                  <a:schemeClr val="tx2"/>
                </a:solidFill>
              </a:rPr>
              <a:t>I write </a:t>
            </a:r>
            <a:r>
              <a:rPr lang="en-AU" dirty="0"/>
              <a:t>a poem</a:t>
            </a:r>
          </a:p>
          <a:p>
            <a:r>
              <a:rPr lang="en-AU" dirty="0"/>
              <a:t>because I was raised off Country</a:t>
            </a:r>
          </a:p>
          <a:p>
            <a:r>
              <a:rPr lang="en-AU" dirty="0"/>
              <a:t>and I yearn and yearn for </a:t>
            </a:r>
            <a:r>
              <a:rPr lang="en-AU" dirty="0">
                <a:solidFill>
                  <a:schemeClr val="accent2"/>
                </a:solidFill>
              </a:rPr>
              <a:t>a place I don’t hold</a:t>
            </a:r>
          </a:p>
          <a:p>
            <a:r>
              <a:rPr lang="en-AU" dirty="0">
                <a:solidFill>
                  <a:schemeClr val="accent2"/>
                </a:solidFill>
              </a:rPr>
              <a:t>that holds me</a:t>
            </a:r>
          </a:p>
          <a:p>
            <a:endParaRPr lang="en-AU" dirty="0"/>
          </a:p>
        </p:txBody>
      </p:sp>
    </p:spTree>
    <p:extLst>
      <p:ext uri="{BB962C8B-B14F-4D97-AF65-F5344CB8AC3E}">
        <p14:creationId xmlns:p14="http://schemas.microsoft.com/office/powerpoint/2010/main" val="16688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BC1F0-BEC5-0FF8-C2AF-00A39EF4689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22E4F4-2F2D-3C4A-F707-9C28074A5DC7}"/>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B8A95557-11FC-6CB1-A4D3-22955C41391F}"/>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33002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80A4A-A93F-31EC-99EB-9F40894D20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8A1BED-E75C-6B39-A55E-0CAF338EF93E}"/>
              </a:ext>
            </a:extLst>
          </p:cNvPr>
          <p:cNvSpPr>
            <a:spLocks noGrp="1"/>
          </p:cNvSpPr>
          <p:nvPr>
            <p:ph type="title"/>
          </p:nvPr>
        </p:nvSpPr>
        <p:spPr/>
        <p:txBody>
          <a:bodyPr/>
          <a:lstStyle/>
          <a:p>
            <a:r>
              <a:rPr lang="en-AU"/>
              <a:t>Checking for understanding</a:t>
            </a:r>
          </a:p>
        </p:txBody>
      </p:sp>
      <p:sp>
        <p:nvSpPr>
          <p:cNvPr id="4" name="Text Placeholder 3">
            <a:extLst>
              <a:ext uri="{FF2B5EF4-FFF2-40B4-BE49-F238E27FC236}">
                <a16:creationId xmlns:a16="http://schemas.microsoft.com/office/drawing/2014/main" id="{E0FD8C0E-AFA6-012C-52DF-4857ECBAE3D8}"/>
              </a:ext>
            </a:extLst>
          </p:cNvPr>
          <p:cNvSpPr>
            <a:spLocks noGrp="1"/>
          </p:cNvSpPr>
          <p:nvPr>
            <p:ph idx="1"/>
          </p:nvPr>
        </p:nvSpPr>
        <p:spPr/>
        <p:txBody>
          <a:bodyPr/>
          <a:lstStyle/>
          <a:p>
            <a:r>
              <a:rPr lang="en-AU" dirty="0"/>
              <a:t>What is a ‘turn’ or ‘volta’ in poetry?</a:t>
            </a:r>
          </a:p>
          <a:p>
            <a:pPr marL="342900" indent="-342900">
              <a:buFont typeface="+mj-lt"/>
              <a:buAutoNum type="alphaLcParenR"/>
            </a:pPr>
            <a:r>
              <a:rPr lang="en-AU" dirty="0"/>
              <a:t>A volta is a grouped set of lines within a poem, analogous to a paragraph in prose, that acts as a basic unit of structure. These are usually separated from other groups of lines by a blank line or indentation.</a:t>
            </a:r>
          </a:p>
          <a:p>
            <a:pPr marL="342900" indent="-342900">
              <a:buFont typeface="+mj-lt"/>
              <a:buAutoNum type="alphaLcParenR"/>
            </a:pPr>
            <a:r>
              <a:rPr lang="en-AU" dirty="0"/>
              <a:t>A volta is the name given to the entire poem.</a:t>
            </a:r>
          </a:p>
          <a:p>
            <a:pPr marL="342900" indent="-342900">
              <a:buFont typeface="+mj-lt"/>
              <a:buAutoNum type="alphaLcParenR"/>
            </a:pPr>
            <a:r>
              <a:rPr lang="en-AU" dirty="0"/>
              <a:t>A volta (from the Italian word for ‘turn’) is a significant shift or turn in thought, mood, or argument that typically occurs within a poem.</a:t>
            </a:r>
          </a:p>
          <a:p>
            <a:pPr marL="342900" indent="-342900">
              <a:buFont typeface="+mj-lt"/>
              <a:buAutoNum type="alphaLcParenR"/>
            </a:pPr>
            <a:endParaRPr lang="en-AU" dirty="0"/>
          </a:p>
        </p:txBody>
      </p:sp>
      <p:sp>
        <p:nvSpPr>
          <p:cNvPr id="2" name="Slide Number Placeholder 1">
            <a:extLst>
              <a:ext uri="{FF2B5EF4-FFF2-40B4-BE49-F238E27FC236}">
                <a16:creationId xmlns:a16="http://schemas.microsoft.com/office/drawing/2014/main" id="{4005595E-5E7D-F4C2-8D56-ED89E6747BB0}"/>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88C12959-E7BA-DD3D-ADCC-EA5D400633CF}"/>
              </a:ext>
            </a:extLst>
          </p:cNvPr>
          <p:cNvSpPr>
            <a:spLocks noGrp="1"/>
          </p:cNvSpPr>
          <p:nvPr>
            <p:ph type="body" sz="quarter" idx="18"/>
          </p:nvPr>
        </p:nvSpPr>
        <p:spPr/>
        <p:txBody>
          <a:bodyPr/>
          <a:lstStyle/>
          <a:p>
            <a:r>
              <a:rPr lang="en-AU"/>
              <a:t>Defining key terms</a:t>
            </a:r>
          </a:p>
        </p:txBody>
      </p:sp>
      <p:sp>
        <p:nvSpPr>
          <p:cNvPr id="7" name="Picture Placeholder 6">
            <a:extLst>
              <a:ext uri="{FF2B5EF4-FFF2-40B4-BE49-F238E27FC236}">
                <a16:creationId xmlns:a16="http://schemas.microsoft.com/office/drawing/2014/main" id="{38FBE56E-7A5B-B26E-FCAF-E38162CA4679}"/>
              </a:ext>
            </a:extLst>
          </p:cNvPr>
          <p:cNvSpPr>
            <a:spLocks noGrp="1"/>
          </p:cNvSpPr>
          <p:nvPr>
            <p:ph type="pic" sz="quarter" idx="19"/>
          </p:nvPr>
        </p:nvSpPr>
        <p:spPr/>
        <p:txBody>
          <a:bodyPr/>
          <a:lstStyle/>
          <a:p>
            <a:r>
              <a:rPr lang="en-AU" dirty="0"/>
              <a:t>What is enjambment?</a:t>
            </a:r>
          </a:p>
          <a:p>
            <a:pPr marL="457200" indent="-457200">
              <a:buFont typeface="+mj-lt"/>
              <a:buAutoNum type="alphaLcParenR"/>
            </a:pPr>
            <a:r>
              <a:rPr lang="en-AU" sz="1800" dirty="0"/>
              <a:t>A style or technique of writing that tries to capture the natural flow of a character's thought process.</a:t>
            </a:r>
          </a:p>
          <a:p>
            <a:pPr marL="457200" indent="-457200">
              <a:buFont typeface="+mj-lt"/>
              <a:buAutoNum type="alphaLcParenR"/>
            </a:pPr>
            <a:r>
              <a:rPr lang="en-AU" sz="1800" dirty="0"/>
              <a:t>When a sentence or phrase continues from one line to the next without a pause or punctuation mark, creating a sense of flow and continuation.</a:t>
            </a:r>
          </a:p>
          <a:p>
            <a:pPr marL="457200" indent="-457200">
              <a:buFont typeface="+mj-lt"/>
              <a:buAutoNum type="alphaLcParenR"/>
            </a:pPr>
            <a:r>
              <a:rPr lang="en-AU" sz="1800" dirty="0"/>
              <a:t>A line that concludes with a complete grammatical unit, such as a phrase or sentence. It usually ends with a punctuation mark such as a full stop, comma, or semicolon. </a:t>
            </a:r>
          </a:p>
          <a:p>
            <a:pPr marL="457200" indent="-457200">
              <a:buFont typeface="+mj-lt"/>
              <a:buAutoNum type="alphaLcParenR"/>
            </a:pPr>
            <a:endParaRPr lang="en-AU" dirty="0"/>
          </a:p>
          <a:p>
            <a:pPr marL="457200" indent="-457200">
              <a:buFont typeface="+mj-lt"/>
              <a:buAutoNum type="alphaLcParenR"/>
            </a:pPr>
            <a:endParaRPr lang="en-AU" dirty="0"/>
          </a:p>
        </p:txBody>
      </p:sp>
    </p:spTree>
    <p:extLst>
      <p:ext uri="{BB962C8B-B14F-4D97-AF65-F5344CB8AC3E}">
        <p14:creationId xmlns:p14="http://schemas.microsoft.com/office/powerpoint/2010/main" val="2099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C0DB5A4-76E4-C9C8-5193-A26E1B8D4C6A}"/>
              </a:ext>
            </a:extLst>
          </p:cNvPr>
          <p:cNvSpPr>
            <a:spLocks noGrp="1"/>
          </p:cNvSpPr>
          <p:nvPr>
            <p:ph type="pic" sz="quarter" idx="13"/>
          </p:nvPr>
        </p:nvSpPr>
        <p:spPr/>
        <p:txBody>
          <a:bodyPr/>
          <a:lstStyle/>
          <a:p>
            <a:r>
              <a:rPr lang="en-AU" dirty="0"/>
              <a:t>This poem helps meet the </a:t>
            </a:r>
            <a:r>
              <a:rPr lang="en-AU" u="sng" dirty="0">
                <a:hlinkClick r:id="rId3"/>
              </a:rPr>
              <a:t>Text requirements</a:t>
            </a:r>
            <a:r>
              <a:rPr lang="en-AU" dirty="0"/>
              <a:t> for the </a:t>
            </a:r>
            <a:r>
              <a:rPr lang="en-AU" u="sng" dirty="0">
                <a:hlinkClick r:id="rId4"/>
              </a:rPr>
              <a:t>English Advanced 11–12 Syllabus</a:t>
            </a:r>
            <a:r>
              <a:rPr lang="en-AU" dirty="0"/>
              <a:t>, as it is an Australian text created by an Aboriginal author and an example of poetry.</a:t>
            </a:r>
          </a:p>
          <a:p>
            <a:r>
              <a:rPr lang="en-AU" dirty="0"/>
              <a:t>This poem contains a range of features which align to elements of the complex text level as per the ‘Literacy: About the general capability’ on document which can be downloaded on the </a:t>
            </a:r>
            <a:r>
              <a:rPr lang="en-AU" u="sng" dirty="0">
                <a:hlinkClick r:id="rId5"/>
              </a:rPr>
              <a:t>General Capabilities</a:t>
            </a:r>
            <a:r>
              <a:rPr lang="en-AU" dirty="0"/>
              <a:t> downloads page of the </a:t>
            </a:r>
            <a:r>
              <a:rPr lang="en-AU" u="sng" dirty="0">
                <a:hlinkClick r:id="rId6"/>
              </a:rPr>
              <a:t>Australian Curriculum</a:t>
            </a:r>
            <a:r>
              <a:rPr lang="en-AU" dirty="0"/>
              <a:t> webpage (Appendix 2: Text complexity). These features include some complex figurative language, words from other languages, unique structural elements and ideas that can be challenging or unconventional.</a:t>
            </a:r>
          </a:p>
          <a:p>
            <a:endParaRPr lang="en-AU" dirty="0"/>
          </a:p>
        </p:txBody>
      </p:sp>
      <p:sp>
        <p:nvSpPr>
          <p:cNvPr id="3" name="Slide Number Placeholder 2">
            <a:extLst>
              <a:ext uri="{FF2B5EF4-FFF2-40B4-BE49-F238E27FC236}">
                <a16:creationId xmlns:a16="http://schemas.microsoft.com/office/drawing/2014/main" id="{3A8CFE9F-D951-0E95-B1C4-2C33B014E0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4" name="Title 3">
            <a:extLst>
              <a:ext uri="{FF2B5EF4-FFF2-40B4-BE49-F238E27FC236}">
                <a16:creationId xmlns:a16="http://schemas.microsoft.com/office/drawing/2014/main" id="{993B621B-99D0-80C5-CEE8-281B1FBF7A2B}"/>
              </a:ext>
            </a:extLst>
          </p:cNvPr>
          <p:cNvSpPr>
            <a:spLocks noGrp="1"/>
          </p:cNvSpPr>
          <p:nvPr>
            <p:ph type="title"/>
          </p:nvPr>
        </p:nvSpPr>
        <p:spPr/>
        <p:txBody>
          <a:bodyPr/>
          <a:lstStyle/>
          <a:p>
            <a:r>
              <a:rPr lang="en-AU"/>
              <a:t>Text complexity details</a:t>
            </a:r>
          </a:p>
        </p:txBody>
      </p:sp>
      <p:sp>
        <p:nvSpPr>
          <p:cNvPr id="5" name="Text Placeholder 4">
            <a:extLst>
              <a:ext uri="{FF2B5EF4-FFF2-40B4-BE49-F238E27FC236}">
                <a16:creationId xmlns:a16="http://schemas.microsoft.com/office/drawing/2014/main" id="{5852C8B2-63EF-B167-6DB2-171F3510B36A}"/>
              </a:ext>
            </a:extLst>
          </p:cNvPr>
          <p:cNvSpPr>
            <a:spLocks noGrp="1"/>
          </p:cNvSpPr>
          <p:nvPr>
            <p:ph type="body" sz="quarter" idx="18"/>
          </p:nvPr>
        </p:nvSpPr>
        <p:spPr/>
        <p:txBody>
          <a:bodyPr/>
          <a:lstStyle/>
          <a:p>
            <a:r>
              <a:rPr lang="en-AU"/>
              <a:t>‘if I write a poem’ by Jazz Money</a:t>
            </a:r>
          </a:p>
        </p:txBody>
      </p:sp>
    </p:spTree>
    <p:extLst>
      <p:ext uri="{BB962C8B-B14F-4D97-AF65-F5344CB8AC3E}">
        <p14:creationId xmlns:p14="http://schemas.microsoft.com/office/powerpoint/2010/main" val="1362692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E6B35-9E70-7214-F928-C237962A79D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308EA3-E594-A7B6-A1D3-C375509515AE}"/>
              </a:ext>
            </a:extLst>
          </p:cNvPr>
          <p:cNvSpPr>
            <a:spLocks noGrp="1"/>
          </p:cNvSpPr>
          <p:nvPr>
            <p:ph type="ctrTitle"/>
          </p:nvPr>
        </p:nvSpPr>
        <p:spPr/>
        <p:txBody>
          <a:bodyPr/>
          <a:lstStyle/>
          <a:p>
            <a:r>
              <a:rPr lang="en-AU"/>
              <a:t>Chunking and sequencing learning</a:t>
            </a:r>
          </a:p>
        </p:txBody>
      </p:sp>
      <p:sp>
        <p:nvSpPr>
          <p:cNvPr id="6" name="Slide Number Placeholder 5">
            <a:extLst>
              <a:ext uri="{FF2B5EF4-FFF2-40B4-BE49-F238E27FC236}">
                <a16:creationId xmlns:a16="http://schemas.microsoft.com/office/drawing/2014/main" id="{C3F686D2-05C6-12B8-65C7-C9D8C5F93289}"/>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32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DEA06-3162-D1B7-1D54-7B896E60A171}"/>
              </a:ext>
              <a:ext uri="{C183D7F6-B498-43B3-948B-1728B52AA6E4}">
                <adec:decorative xmlns:adec="http://schemas.microsoft.com/office/drawing/2017/decorative" val="1"/>
              </a:ext>
            </a:extLst>
          </p:cNvPr>
          <p:cNvSpPr>
            <a:spLocks noGrp="1"/>
          </p:cNvSpPr>
          <p:nvPr>
            <p:ph type="sldNum" sz="quarter" idx="12"/>
          </p:nvPr>
        </p:nvSpPr>
        <p:spPr>
          <a:xfrm>
            <a:off x="11123998" y="6498000"/>
            <a:ext cx="720000" cy="180000"/>
          </a:xfrm>
        </p:spPr>
        <p:txBody>
          <a:bodyPr/>
          <a:lstStyle/>
          <a:p>
            <a:fld id="{10A01DC5-1685-4615-8240-15192985C6A2}" type="slidenum">
              <a:rPr lang="en-AU" smtClean="0"/>
              <a:t>31</a:t>
            </a:fld>
            <a:endParaRPr lang="en-AU"/>
          </a:p>
        </p:txBody>
      </p:sp>
      <p:sp>
        <p:nvSpPr>
          <p:cNvPr id="3" name="Title 2">
            <a:extLst>
              <a:ext uri="{FF2B5EF4-FFF2-40B4-BE49-F238E27FC236}">
                <a16:creationId xmlns:a16="http://schemas.microsoft.com/office/drawing/2014/main" id="{E1B24EDA-05E2-59C7-F6EE-9292ED884998}"/>
              </a:ext>
            </a:extLst>
          </p:cNvPr>
          <p:cNvSpPr>
            <a:spLocks noGrp="1"/>
          </p:cNvSpPr>
          <p:nvPr>
            <p:ph type="title"/>
          </p:nvPr>
        </p:nvSpPr>
        <p:spPr/>
        <p:txBody>
          <a:bodyPr/>
          <a:lstStyle/>
          <a:p>
            <a:r>
              <a:rPr lang="en-AU"/>
              <a:t>Exploring the ‘turn’ or volta – stanza 12</a:t>
            </a:r>
          </a:p>
        </p:txBody>
      </p:sp>
      <p:sp>
        <p:nvSpPr>
          <p:cNvPr id="4" name="Text Placeholder 3">
            <a:extLst>
              <a:ext uri="{FF2B5EF4-FFF2-40B4-BE49-F238E27FC236}">
                <a16:creationId xmlns:a16="http://schemas.microsoft.com/office/drawing/2014/main" id="{7C3EBBE8-AF6D-C66E-BE37-B5ABC05F2430}"/>
              </a:ext>
            </a:extLst>
          </p:cNvPr>
          <p:cNvSpPr>
            <a:spLocks noGrp="1"/>
          </p:cNvSpPr>
          <p:nvPr>
            <p:ph type="body" sz="quarter" idx="18"/>
          </p:nvPr>
        </p:nvSpPr>
        <p:spPr/>
        <p:txBody>
          <a:bodyPr/>
          <a:lstStyle/>
          <a:p>
            <a:r>
              <a:rPr lang="en-AU"/>
              <a:t>Imagery – natural </a:t>
            </a:r>
            <a:r>
              <a:rPr lang="en-AU">
                <a:solidFill>
                  <a:schemeClr val="tx1"/>
                </a:solidFill>
              </a:rPr>
              <a:t>and</a:t>
            </a:r>
            <a:r>
              <a:rPr lang="en-AU"/>
              <a:t> </a:t>
            </a:r>
            <a:r>
              <a:rPr lang="en-AU">
                <a:solidFill>
                  <a:schemeClr val="tx2"/>
                </a:solidFill>
              </a:rPr>
              <a:t>musical</a:t>
            </a:r>
          </a:p>
        </p:txBody>
      </p:sp>
      <p:sp>
        <p:nvSpPr>
          <p:cNvPr id="5" name="Text Placeholder 4">
            <a:extLst>
              <a:ext uri="{FF2B5EF4-FFF2-40B4-BE49-F238E27FC236}">
                <a16:creationId xmlns:a16="http://schemas.microsoft.com/office/drawing/2014/main" id="{D2728820-1B23-000C-B56B-FD0E186C1622}"/>
              </a:ext>
            </a:extLst>
          </p:cNvPr>
          <p:cNvSpPr>
            <a:spLocks noGrp="1"/>
          </p:cNvSpPr>
          <p:nvPr>
            <p:ph type="body" sz="quarter" idx="17"/>
          </p:nvPr>
        </p:nvSpPr>
        <p:spPr/>
        <p:txBody>
          <a:bodyPr/>
          <a:lstStyle/>
          <a:p>
            <a:r>
              <a:rPr lang="en-AU" dirty="0"/>
              <a:t>In this stanza, the focus of the poem turns from the personal suffering of the persona and her family, to the timeless connection between Aboriginal and/or Torres Strait Islander Peoples and their Country. The </a:t>
            </a:r>
            <a:r>
              <a:rPr lang="en-AU" dirty="0">
                <a:solidFill>
                  <a:schemeClr val="accent2"/>
                </a:solidFill>
              </a:rPr>
              <a:t>imagery of nature </a:t>
            </a:r>
            <a:r>
              <a:rPr lang="en-AU" dirty="0"/>
              <a:t>evokes its beauty and power, whilst the </a:t>
            </a:r>
            <a:r>
              <a:rPr lang="en-AU" dirty="0">
                <a:solidFill>
                  <a:schemeClr val="tx2"/>
                </a:solidFill>
              </a:rPr>
              <a:t>musical imagery </a:t>
            </a:r>
            <a:r>
              <a:rPr lang="en-AU" dirty="0"/>
              <a:t>echoes the emotional power and beauty of music which conveys meaning in a way that words cannot. </a:t>
            </a:r>
          </a:p>
          <a:p>
            <a:endParaRPr lang="en-AU" dirty="0"/>
          </a:p>
          <a:p>
            <a:r>
              <a:rPr lang="en-AU" dirty="0"/>
              <a:t>and if I don’t write a poem</a:t>
            </a:r>
          </a:p>
          <a:p>
            <a:r>
              <a:rPr lang="en-AU" dirty="0"/>
              <a:t>it’s for the </a:t>
            </a:r>
            <a:r>
              <a:rPr lang="en-AU" dirty="0">
                <a:solidFill>
                  <a:schemeClr val="accent2"/>
                </a:solidFill>
              </a:rPr>
              <a:t>magnificence of lightning</a:t>
            </a:r>
          </a:p>
          <a:p>
            <a:r>
              <a:rPr lang="en-AU" dirty="0"/>
              <a:t>of </a:t>
            </a:r>
            <a:r>
              <a:rPr lang="en-AU" dirty="0">
                <a:solidFill>
                  <a:schemeClr val="accent2"/>
                </a:solidFill>
              </a:rPr>
              <a:t>cicadas </a:t>
            </a:r>
            <a:r>
              <a:rPr lang="en-AU" dirty="0">
                <a:solidFill>
                  <a:schemeClr val="tx2"/>
                </a:solidFill>
              </a:rPr>
              <a:t>in chorus</a:t>
            </a:r>
          </a:p>
          <a:p>
            <a:r>
              <a:rPr lang="en-AU" dirty="0">
                <a:solidFill>
                  <a:schemeClr val="tx2"/>
                </a:solidFill>
              </a:rPr>
              <a:t>rhythms</a:t>
            </a:r>
            <a:r>
              <a:rPr lang="en-AU" dirty="0"/>
              <a:t> too beautiful to capture</a:t>
            </a:r>
          </a:p>
          <a:p>
            <a:endParaRPr lang="en-AU" dirty="0"/>
          </a:p>
        </p:txBody>
      </p:sp>
    </p:spTree>
    <p:extLst>
      <p:ext uri="{BB962C8B-B14F-4D97-AF65-F5344CB8AC3E}">
        <p14:creationId xmlns:p14="http://schemas.microsoft.com/office/powerpoint/2010/main" val="293058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6D6B5E-8354-9368-9BCF-368D1A07C4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
        <p:nvSpPr>
          <p:cNvPr id="3" name="Title 2">
            <a:extLst>
              <a:ext uri="{FF2B5EF4-FFF2-40B4-BE49-F238E27FC236}">
                <a16:creationId xmlns:a16="http://schemas.microsoft.com/office/drawing/2014/main" id="{EE496DA2-804C-C3AD-134E-6E8D176BBE94}"/>
              </a:ext>
            </a:extLst>
          </p:cNvPr>
          <p:cNvSpPr>
            <a:spLocks noGrp="1"/>
          </p:cNvSpPr>
          <p:nvPr>
            <p:ph type="title"/>
          </p:nvPr>
        </p:nvSpPr>
        <p:spPr/>
        <p:txBody>
          <a:bodyPr/>
          <a:lstStyle/>
          <a:p>
            <a:r>
              <a:rPr lang="en-AU"/>
              <a:t>Personal voice – stanza 13</a:t>
            </a:r>
          </a:p>
        </p:txBody>
      </p:sp>
      <p:sp>
        <p:nvSpPr>
          <p:cNvPr id="4" name="Text Placeholder 3">
            <a:extLst>
              <a:ext uri="{FF2B5EF4-FFF2-40B4-BE49-F238E27FC236}">
                <a16:creationId xmlns:a16="http://schemas.microsoft.com/office/drawing/2014/main" id="{3687E968-10EA-37FB-5192-569868A4CBFF}"/>
              </a:ext>
            </a:extLst>
          </p:cNvPr>
          <p:cNvSpPr>
            <a:spLocks noGrp="1"/>
          </p:cNvSpPr>
          <p:nvPr>
            <p:ph type="body" sz="quarter" idx="18"/>
          </p:nvPr>
        </p:nvSpPr>
        <p:spPr/>
        <p:txBody>
          <a:bodyPr/>
          <a:lstStyle/>
          <a:p>
            <a:r>
              <a:rPr lang="en-AU"/>
              <a:t>Irony</a:t>
            </a:r>
          </a:p>
        </p:txBody>
      </p:sp>
      <p:sp>
        <p:nvSpPr>
          <p:cNvPr id="5" name="Text Placeholder 4">
            <a:extLst>
              <a:ext uri="{FF2B5EF4-FFF2-40B4-BE49-F238E27FC236}">
                <a16:creationId xmlns:a16="http://schemas.microsoft.com/office/drawing/2014/main" id="{B7174F87-C02F-DEF3-A167-D642F01A5720}"/>
              </a:ext>
            </a:extLst>
          </p:cNvPr>
          <p:cNvSpPr>
            <a:spLocks noGrp="1"/>
          </p:cNvSpPr>
          <p:nvPr>
            <p:ph type="body" sz="quarter" idx="17"/>
          </p:nvPr>
        </p:nvSpPr>
        <p:spPr/>
        <p:txBody>
          <a:bodyPr vert="horz" lIns="0" tIns="0" rIns="0" bIns="0" rtlCol="0" anchor="t">
            <a:noAutofit/>
          </a:bodyPr>
          <a:lstStyle/>
          <a:p>
            <a:r>
              <a:rPr lang="en-AU" dirty="0">
                <a:latin typeface="Arial"/>
                <a:cs typeface="Arial"/>
              </a:rPr>
              <a:t>As in the preceding stanza, note the </a:t>
            </a:r>
            <a:r>
              <a:rPr lang="en-AU" dirty="0">
                <a:solidFill>
                  <a:schemeClr val="accent2"/>
                </a:solidFill>
                <a:latin typeface="Arial"/>
                <a:cs typeface="Arial"/>
              </a:rPr>
              <a:t>irony</a:t>
            </a:r>
            <a:r>
              <a:rPr lang="en-AU" dirty="0">
                <a:latin typeface="Arial"/>
                <a:cs typeface="Arial"/>
              </a:rPr>
              <a:t> that Money is writing a poem, discussing why she would not write poetry. It is also ironic that a powerfully positive word ‘love’ is associated with the </a:t>
            </a:r>
            <a:r>
              <a:rPr lang="en-AU" dirty="0">
                <a:solidFill>
                  <a:schemeClr val="tx2"/>
                </a:solidFill>
                <a:latin typeface="Arial"/>
                <a:cs typeface="Arial"/>
              </a:rPr>
              <a:t>emotive </a:t>
            </a:r>
            <a:r>
              <a:rPr lang="en-AU" dirty="0">
                <a:latin typeface="Arial"/>
                <a:cs typeface="Arial"/>
              </a:rPr>
              <a:t>‘burns.’ This verb has connotations of pain, suffering and trauma which creates </a:t>
            </a:r>
            <a:r>
              <a:rPr lang="en-AU" dirty="0">
                <a:solidFill>
                  <a:schemeClr val="accent2"/>
                </a:solidFill>
                <a:latin typeface="Arial"/>
                <a:cs typeface="Arial"/>
              </a:rPr>
              <a:t>irony </a:t>
            </a:r>
            <a:r>
              <a:rPr lang="en-AU" dirty="0">
                <a:latin typeface="Arial"/>
                <a:cs typeface="Arial"/>
              </a:rPr>
              <a:t>when paired with the verb group ‘love her’. </a:t>
            </a:r>
          </a:p>
          <a:p>
            <a:endParaRPr lang="en-AU" dirty="0"/>
          </a:p>
          <a:p>
            <a:r>
              <a:rPr lang="en-AU" dirty="0">
                <a:latin typeface="Arial"/>
                <a:cs typeface="Arial"/>
              </a:rPr>
              <a:t>and </a:t>
            </a:r>
            <a:r>
              <a:rPr lang="en-AU" dirty="0">
                <a:solidFill>
                  <a:schemeClr val="accent2"/>
                </a:solidFill>
                <a:latin typeface="Arial"/>
                <a:cs typeface="Arial"/>
              </a:rPr>
              <a:t>if I don’t write a word</a:t>
            </a:r>
          </a:p>
          <a:p>
            <a:r>
              <a:rPr lang="en-AU" dirty="0">
                <a:latin typeface="Arial"/>
                <a:cs typeface="Arial"/>
              </a:rPr>
              <a:t>it’s because </a:t>
            </a:r>
            <a:r>
              <a:rPr lang="en-AU" dirty="0">
                <a:solidFill>
                  <a:schemeClr val="tx2"/>
                </a:solidFill>
                <a:latin typeface="Arial"/>
                <a:cs typeface="Arial"/>
              </a:rPr>
              <a:t>I love </a:t>
            </a:r>
            <a:r>
              <a:rPr lang="en-AU" dirty="0">
                <a:latin typeface="Arial"/>
                <a:cs typeface="Arial"/>
              </a:rPr>
              <a:t>this Country</a:t>
            </a:r>
          </a:p>
          <a:p>
            <a:r>
              <a:rPr lang="en-AU" dirty="0">
                <a:latin typeface="Arial"/>
                <a:cs typeface="Arial"/>
              </a:rPr>
              <a:t>and all </a:t>
            </a:r>
            <a:r>
              <a:rPr lang="en-AU" dirty="0">
                <a:solidFill>
                  <a:schemeClr val="tx2"/>
                </a:solidFill>
                <a:latin typeface="Arial"/>
                <a:cs typeface="Arial"/>
              </a:rPr>
              <a:t>the ways I love her burns</a:t>
            </a:r>
          </a:p>
          <a:p>
            <a:r>
              <a:rPr lang="en-AU" dirty="0">
                <a:latin typeface="Arial"/>
                <a:cs typeface="Arial"/>
              </a:rPr>
              <a:t>	</a:t>
            </a:r>
            <a:r>
              <a:rPr lang="en-AU" dirty="0">
                <a:solidFill>
                  <a:schemeClr val="tx2"/>
                </a:solidFill>
                <a:latin typeface="Arial"/>
                <a:cs typeface="Arial"/>
              </a:rPr>
              <a:t>all the ways I love her burns</a:t>
            </a:r>
          </a:p>
          <a:p>
            <a:endParaRPr lang="en-AU" dirty="0"/>
          </a:p>
        </p:txBody>
      </p:sp>
    </p:spTree>
    <p:extLst>
      <p:ext uri="{BB962C8B-B14F-4D97-AF65-F5344CB8AC3E}">
        <p14:creationId xmlns:p14="http://schemas.microsoft.com/office/powerpoint/2010/main" val="254369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E3607D-B0F1-FEED-83AC-6FF8511055E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dirty="0"/>
          </a:p>
        </p:txBody>
      </p:sp>
      <p:sp>
        <p:nvSpPr>
          <p:cNvPr id="3" name="Title 2">
            <a:extLst>
              <a:ext uri="{FF2B5EF4-FFF2-40B4-BE49-F238E27FC236}">
                <a16:creationId xmlns:a16="http://schemas.microsoft.com/office/drawing/2014/main" id="{715543B1-C047-7E60-AD3D-B0C346C7D83D}"/>
              </a:ext>
            </a:extLst>
          </p:cNvPr>
          <p:cNvSpPr>
            <a:spLocks noGrp="1"/>
          </p:cNvSpPr>
          <p:nvPr>
            <p:ph type="title"/>
          </p:nvPr>
        </p:nvSpPr>
        <p:spPr/>
        <p:txBody>
          <a:bodyPr/>
          <a:lstStyle/>
          <a:p>
            <a:r>
              <a:rPr lang="en-AU"/>
              <a:t>Sustained metaphor – stanza 14</a:t>
            </a:r>
          </a:p>
        </p:txBody>
      </p:sp>
      <p:sp>
        <p:nvSpPr>
          <p:cNvPr id="4" name="Text Placeholder 3">
            <a:extLst>
              <a:ext uri="{FF2B5EF4-FFF2-40B4-BE49-F238E27FC236}">
                <a16:creationId xmlns:a16="http://schemas.microsoft.com/office/drawing/2014/main" id="{B1D03259-D1FB-8C1E-AA6F-834E8DA7F4FF}"/>
              </a:ext>
            </a:extLst>
          </p:cNvPr>
          <p:cNvSpPr>
            <a:spLocks noGrp="1"/>
          </p:cNvSpPr>
          <p:nvPr>
            <p:ph type="body" sz="quarter" idx="18"/>
          </p:nvPr>
        </p:nvSpPr>
        <p:spPr/>
        <p:txBody>
          <a:bodyPr/>
          <a:lstStyle/>
          <a:p>
            <a:r>
              <a:rPr lang="en-AU"/>
              <a:t>Discuss and analyse the sustained metaphor of language and writing– stanza 17</a:t>
            </a:r>
          </a:p>
        </p:txBody>
      </p:sp>
      <p:sp>
        <p:nvSpPr>
          <p:cNvPr id="5" name="Text Placeholder 4">
            <a:extLst>
              <a:ext uri="{FF2B5EF4-FFF2-40B4-BE49-F238E27FC236}">
                <a16:creationId xmlns:a16="http://schemas.microsoft.com/office/drawing/2014/main" id="{B65DADEF-7337-48F4-71CA-114F30062862}"/>
              </a:ext>
            </a:extLst>
          </p:cNvPr>
          <p:cNvSpPr>
            <a:spLocks noGrp="1"/>
          </p:cNvSpPr>
          <p:nvPr>
            <p:ph type="body" sz="quarter" idx="17"/>
          </p:nvPr>
        </p:nvSpPr>
        <p:spPr/>
        <p:txBody>
          <a:bodyPr/>
          <a:lstStyle/>
          <a:p>
            <a:r>
              <a:rPr lang="en-AU"/>
              <a:t>Jazz Money’s style is created using the sustained </a:t>
            </a:r>
            <a:r>
              <a:rPr lang="en-AU">
                <a:solidFill>
                  <a:schemeClr val="tx2"/>
                </a:solidFill>
              </a:rPr>
              <a:t>metaphor of writing </a:t>
            </a:r>
            <a:r>
              <a:rPr lang="en-AU"/>
              <a:t>(repeated motifs shifting from ‘if I write’ to ‘if I don’t write’ after the volta). The recurring images of the ‘pen’ and writing, ‘words’ and ‘mouths’ accumulate, symbolising expression of personal and cultural identity.</a:t>
            </a:r>
          </a:p>
          <a:p>
            <a:endParaRPr lang="en-AU"/>
          </a:p>
          <a:p>
            <a:r>
              <a:rPr lang="en-AU"/>
              <a:t>and if I don’t </a:t>
            </a:r>
            <a:r>
              <a:rPr lang="en-AU">
                <a:solidFill>
                  <a:schemeClr val="tx2"/>
                </a:solidFill>
              </a:rPr>
              <a:t>write</a:t>
            </a:r>
          </a:p>
          <a:p>
            <a:r>
              <a:rPr lang="en-AU"/>
              <a:t>it’s because </a:t>
            </a:r>
            <a:r>
              <a:rPr lang="en-AU">
                <a:solidFill>
                  <a:schemeClr val="tx2"/>
                </a:solidFill>
              </a:rPr>
              <a:t>this language</a:t>
            </a:r>
          </a:p>
          <a:p>
            <a:r>
              <a:rPr lang="en-AU">
                <a:solidFill>
                  <a:schemeClr val="tx2"/>
                </a:solidFill>
              </a:rPr>
              <a:t>these letters</a:t>
            </a:r>
          </a:p>
          <a:p>
            <a:r>
              <a:rPr lang="en-AU"/>
              <a:t>are not worthy</a:t>
            </a:r>
          </a:p>
          <a:p>
            <a:endParaRPr lang="en-AU"/>
          </a:p>
        </p:txBody>
      </p:sp>
    </p:spTree>
    <p:extLst>
      <p:ext uri="{BB962C8B-B14F-4D97-AF65-F5344CB8AC3E}">
        <p14:creationId xmlns:p14="http://schemas.microsoft.com/office/powerpoint/2010/main" val="19092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AE5DF4-1262-A31B-9992-C243CC5E50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dirty="0"/>
          </a:p>
        </p:txBody>
      </p:sp>
      <p:sp>
        <p:nvSpPr>
          <p:cNvPr id="3" name="Title 2">
            <a:extLst>
              <a:ext uri="{FF2B5EF4-FFF2-40B4-BE49-F238E27FC236}">
                <a16:creationId xmlns:a16="http://schemas.microsoft.com/office/drawing/2014/main" id="{9168CEE4-C70E-6D10-88AF-66AFC223DB2C}"/>
              </a:ext>
            </a:extLst>
          </p:cNvPr>
          <p:cNvSpPr>
            <a:spLocks noGrp="1"/>
          </p:cNvSpPr>
          <p:nvPr>
            <p:ph type="title"/>
          </p:nvPr>
        </p:nvSpPr>
        <p:spPr/>
        <p:txBody>
          <a:bodyPr/>
          <a:lstStyle/>
          <a:p>
            <a:r>
              <a:rPr lang="en-AU"/>
              <a:t>Exploring the final stanza</a:t>
            </a:r>
          </a:p>
        </p:txBody>
      </p:sp>
      <p:sp>
        <p:nvSpPr>
          <p:cNvPr id="4" name="Text Placeholder 3">
            <a:extLst>
              <a:ext uri="{FF2B5EF4-FFF2-40B4-BE49-F238E27FC236}">
                <a16:creationId xmlns:a16="http://schemas.microsoft.com/office/drawing/2014/main" id="{2B5B0313-B337-2F02-9C80-E0A850005F33}"/>
              </a:ext>
            </a:extLst>
          </p:cNvPr>
          <p:cNvSpPr>
            <a:spLocks noGrp="1"/>
          </p:cNvSpPr>
          <p:nvPr>
            <p:ph type="body" sz="quarter" idx="18"/>
          </p:nvPr>
        </p:nvSpPr>
        <p:spPr/>
        <p:txBody>
          <a:bodyPr/>
          <a:lstStyle/>
          <a:p>
            <a:r>
              <a:rPr lang="en-AU"/>
              <a:t>Discuss the style, tone and use of natural imagery in the final stanza</a:t>
            </a:r>
          </a:p>
        </p:txBody>
      </p:sp>
      <p:sp>
        <p:nvSpPr>
          <p:cNvPr id="5" name="Text Placeholder 4">
            <a:extLst>
              <a:ext uri="{FF2B5EF4-FFF2-40B4-BE49-F238E27FC236}">
                <a16:creationId xmlns:a16="http://schemas.microsoft.com/office/drawing/2014/main" id="{3BD8D586-E870-7D4D-CDB2-70A6B37F0182}"/>
              </a:ext>
            </a:extLst>
          </p:cNvPr>
          <p:cNvSpPr>
            <a:spLocks noGrp="1"/>
          </p:cNvSpPr>
          <p:nvPr>
            <p:ph type="body" sz="quarter" idx="17"/>
          </p:nvPr>
        </p:nvSpPr>
        <p:spPr/>
        <p:txBody>
          <a:bodyPr vert="horz" lIns="0" tIns="0" rIns="0" bIns="0" rtlCol="0" anchor="t">
            <a:noAutofit/>
          </a:bodyPr>
          <a:lstStyle/>
          <a:p>
            <a:r>
              <a:rPr lang="en-AU">
                <a:latin typeface="Arial"/>
                <a:cs typeface="Arial"/>
              </a:rPr>
              <a:t>The </a:t>
            </a:r>
            <a:r>
              <a:rPr lang="en-AU">
                <a:solidFill>
                  <a:schemeClr val="tx2"/>
                </a:solidFill>
                <a:latin typeface="Arial"/>
                <a:cs typeface="Arial"/>
              </a:rPr>
              <a:t>monosyllabic simple nouns</a:t>
            </a:r>
            <a:r>
              <a:rPr lang="en-AU">
                <a:latin typeface="Arial"/>
                <a:cs typeface="Arial"/>
              </a:rPr>
              <a:t> create a direct tone of authenticity and raw emotion. Note the connotations of the </a:t>
            </a:r>
            <a:r>
              <a:rPr lang="en-AU">
                <a:solidFill>
                  <a:schemeClr val="accent2"/>
                </a:solidFill>
                <a:latin typeface="Arial"/>
                <a:cs typeface="Arial"/>
              </a:rPr>
              <a:t>natural imagery </a:t>
            </a:r>
            <a:r>
              <a:rPr lang="en-AU">
                <a:latin typeface="Arial"/>
                <a:cs typeface="Arial"/>
              </a:rPr>
              <a:t>of ‘in the dust/in the sand’, the irony and the tone. </a:t>
            </a:r>
          </a:p>
          <a:p>
            <a:endParaRPr lang="en-AU"/>
          </a:p>
          <a:p>
            <a:r>
              <a:rPr lang="en-AU"/>
              <a:t>and if I write a </a:t>
            </a:r>
            <a:r>
              <a:rPr lang="en-AU">
                <a:solidFill>
                  <a:schemeClr val="tx2"/>
                </a:solidFill>
              </a:rPr>
              <a:t>word</a:t>
            </a:r>
          </a:p>
          <a:p>
            <a:r>
              <a:rPr lang="en-AU"/>
              <a:t>on the inside of my </a:t>
            </a:r>
            <a:r>
              <a:rPr lang="en-AU">
                <a:solidFill>
                  <a:schemeClr val="tx2"/>
                </a:solidFill>
              </a:rPr>
              <a:t>mouth</a:t>
            </a:r>
          </a:p>
          <a:p>
            <a:r>
              <a:rPr lang="en-AU"/>
              <a:t>in the </a:t>
            </a:r>
            <a:r>
              <a:rPr lang="en-AU">
                <a:solidFill>
                  <a:schemeClr val="accent2"/>
                </a:solidFill>
              </a:rPr>
              <a:t>dust</a:t>
            </a:r>
          </a:p>
          <a:p>
            <a:r>
              <a:rPr lang="en-AU"/>
              <a:t>in the </a:t>
            </a:r>
            <a:r>
              <a:rPr lang="en-AU">
                <a:solidFill>
                  <a:schemeClr val="accent2"/>
                </a:solidFill>
              </a:rPr>
              <a:t>sand</a:t>
            </a:r>
          </a:p>
          <a:p>
            <a:r>
              <a:rPr lang="en-AU"/>
              <a:t>it’s because I know</a:t>
            </a:r>
          </a:p>
          <a:p>
            <a:r>
              <a:rPr lang="en-AU"/>
              <a:t>no other</a:t>
            </a:r>
            <a:r>
              <a:rPr lang="en-AU">
                <a:solidFill>
                  <a:schemeClr val="tx2"/>
                </a:solidFill>
              </a:rPr>
              <a:t> truth </a:t>
            </a:r>
            <a:r>
              <a:rPr lang="en-AU"/>
              <a:t>at all</a:t>
            </a:r>
          </a:p>
          <a:p>
            <a:endParaRPr lang="en-AU"/>
          </a:p>
        </p:txBody>
      </p:sp>
    </p:spTree>
    <p:extLst>
      <p:ext uri="{BB962C8B-B14F-4D97-AF65-F5344CB8AC3E}">
        <p14:creationId xmlns:p14="http://schemas.microsoft.com/office/powerpoint/2010/main" val="93633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7E230-0191-917C-DD3C-03ECF2D19F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4303CAD-C615-321B-CC05-AD6F0D82E49E}"/>
              </a:ext>
            </a:extLst>
          </p:cNvPr>
          <p:cNvSpPr>
            <a:spLocks noGrp="1"/>
          </p:cNvSpPr>
          <p:nvPr>
            <p:ph type="ctrTitle"/>
          </p:nvPr>
        </p:nvSpPr>
        <p:spPr/>
        <p:txBody>
          <a:bodyPr/>
          <a:lstStyle/>
          <a:p>
            <a:r>
              <a:rPr lang="en-AU"/>
              <a:t>Checking for understanding</a:t>
            </a:r>
          </a:p>
        </p:txBody>
      </p:sp>
      <p:sp>
        <p:nvSpPr>
          <p:cNvPr id="6" name="Slide Number Placeholder 5">
            <a:extLst>
              <a:ext uri="{FF2B5EF4-FFF2-40B4-BE49-F238E27FC236}">
                <a16:creationId xmlns:a16="http://schemas.microsoft.com/office/drawing/2014/main" id="{3EB7CCAA-018C-7ECB-1649-4CF8591BC643}"/>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55813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F289D-33A0-D995-7B5F-8A9EA75E853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171EE7-373E-9FE3-DF61-1E6F8F81BD4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dirty="0"/>
          </a:p>
        </p:txBody>
      </p:sp>
      <p:sp>
        <p:nvSpPr>
          <p:cNvPr id="3" name="Title 2">
            <a:extLst>
              <a:ext uri="{FF2B5EF4-FFF2-40B4-BE49-F238E27FC236}">
                <a16:creationId xmlns:a16="http://schemas.microsoft.com/office/drawing/2014/main" id="{E86CCD34-2A89-886B-8FFE-7870644F833A}"/>
              </a:ext>
            </a:extLst>
          </p:cNvPr>
          <p:cNvSpPr>
            <a:spLocks noGrp="1"/>
          </p:cNvSpPr>
          <p:nvPr>
            <p:ph type="title"/>
          </p:nvPr>
        </p:nvSpPr>
        <p:spPr/>
        <p:txBody>
          <a:bodyPr/>
          <a:lstStyle/>
          <a:p>
            <a:r>
              <a:rPr lang="en-AU"/>
              <a:t>Journal writing task</a:t>
            </a:r>
          </a:p>
        </p:txBody>
      </p:sp>
      <p:sp>
        <p:nvSpPr>
          <p:cNvPr id="4" name="Text Placeholder 3">
            <a:extLst>
              <a:ext uri="{FF2B5EF4-FFF2-40B4-BE49-F238E27FC236}">
                <a16:creationId xmlns:a16="http://schemas.microsoft.com/office/drawing/2014/main" id="{BFBEC3CB-DCCF-C5C6-8751-1737A0E8DE09}"/>
              </a:ext>
            </a:extLst>
          </p:cNvPr>
          <p:cNvSpPr>
            <a:spLocks noGrp="1"/>
          </p:cNvSpPr>
          <p:nvPr>
            <p:ph type="body" sz="quarter" idx="18"/>
          </p:nvPr>
        </p:nvSpPr>
        <p:spPr>
          <a:xfrm>
            <a:off x="360001" y="1030021"/>
            <a:ext cx="11483999" cy="310015"/>
          </a:xfrm>
        </p:spPr>
        <p:txBody>
          <a:bodyPr/>
          <a:lstStyle/>
          <a:p>
            <a:r>
              <a:rPr lang="en-AU"/>
              <a:t>Responding analytically to ‘if I write a poem’</a:t>
            </a:r>
          </a:p>
        </p:txBody>
      </p:sp>
      <p:sp>
        <p:nvSpPr>
          <p:cNvPr id="5" name="Text Placeholder 4">
            <a:extLst>
              <a:ext uri="{FF2B5EF4-FFF2-40B4-BE49-F238E27FC236}">
                <a16:creationId xmlns:a16="http://schemas.microsoft.com/office/drawing/2014/main" id="{A617BEC4-D2C0-3646-BF56-6C4A62C93096}"/>
              </a:ext>
            </a:extLst>
          </p:cNvPr>
          <p:cNvSpPr>
            <a:spLocks noGrp="1"/>
          </p:cNvSpPr>
          <p:nvPr>
            <p:ph type="body" sz="quarter" idx="17"/>
          </p:nvPr>
        </p:nvSpPr>
        <p:spPr/>
        <p:txBody>
          <a:bodyPr vert="horz" lIns="0" tIns="0" rIns="0" bIns="0" rtlCol="0" anchor="t">
            <a:noAutofit/>
          </a:bodyPr>
          <a:lstStyle/>
          <a:p>
            <a:r>
              <a:rPr lang="en-AU" sz="1800" dirty="0"/>
              <a:t>In your writing journal, compose a 200-word response to the question:</a:t>
            </a:r>
          </a:p>
          <a:p>
            <a:pPr marL="359410" lvl="4" indent="0" algn="just">
              <a:buNone/>
            </a:pPr>
            <a:r>
              <a:rPr lang="en-AU" dirty="0">
                <a:latin typeface="Arial"/>
                <a:cs typeface="Arial"/>
              </a:rPr>
              <a:t>‘How does Jazz Money in ‘if I write a poem’ position the reader to reflect on the experiences of Aboriginal and/or Torres Strait Islander peoples?’ </a:t>
            </a:r>
          </a:p>
          <a:p>
            <a:pPr lvl="3" indent="0" algn="just">
              <a:buNone/>
            </a:pPr>
            <a:r>
              <a:rPr lang="en-AU" dirty="0"/>
              <a:t>In your response, you may wish to reflect upon:</a:t>
            </a:r>
          </a:p>
          <a:p>
            <a:pPr marL="645160" lvl="4" indent="-285750" algn="just">
              <a:buFont typeface="Arial" panose="020B0604020202020204" pitchFamily="34" charset="0"/>
              <a:buChar char="•"/>
            </a:pPr>
            <a:r>
              <a:rPr lang="en-AU" dirty="0"/>
              <a:t>What ideas are conveyed by the poem?</a:t>
            </a:r>
          </a:p>
          <a:p>
            <a:pPr marL="645160" lvl="4" indent="-285750" algn="just">
              <a:buFont typeface="Arial" panose="020B0604020202020204" pitchFamily="34" charset="0"/>
              <a:buChar char="•"/>
            </a:pPr>
            <a:r>
              <a:rPr lang="en-AU" dirty="0"/>
              <a:t>What emotions are evoked by the poem?</a:t>
            </a:r>
          </a:p>
          <a:p>
            <a:pPr marL="645160" lvl="4" indent="-285750" algn="just">
              <a:buFont typeface="Arial" panose="020B0604020202020204" pitchFamily="34" charset="0"/>
              <a:buChar char="•"/>
            </a:pPr>
            <a:r>
              <a:rPr lang="en-AU" dirty="0"/>
              <a:t>What language forms and features communicate these emotions?</a:t>
            </a:r>
          </a:p>
          <a:p>
            <a:pPr marL="359410" lvl="4" indent="0" algn="just">
              <a:buNone/>
            </a:pPr>
            <a:r>
              <a:rPr lang="en-AU" dirty="0"/>
              <a:t>You might draw on the notes you made in </a:t>
            </a:r>
            <a:r>
              <a:rPr lang="en-AU" b="1" dirty="0"/>
              <a:t>Phase 2, activity 7 – analysing language features and style in ‘</a:t>
            </a:r>
            <a:r>
              <a:rPr lang="en-AU" b="1" i="1" dirty="0"/>
              <a:t>if I write a poem’</a:t>
            </a:r>
            <a:r>
              <a:rPr lang="en-AU" b="1" dirty="0"/>
              <a:t> by Jazz Money</a:t>
            </a:r>
            <a:r>
              <a:rPr lang="en-AU" dirty="0"/>
              <a:t> to help you write this response.</a:t>
            </a:r>
          </a:p>
        </p:txBody>
      </p:sp>
    </p:spTree>
    <p:extLst>
      <p:ext uri="{BB962C8B-B14F-4D97-AF65-F5344CB8AC3E}">
        <p14:creationId xmlns:p14="http://schemas.microsoft.com/office/powerpoint/2010/main" val="40592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cs typeface="Arial" panose="020B0604020202020204" pitchFamily="34" charset="0"/>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rPr>
              <a:t> </a:t>
            </a:r>
            <a:r>
              <a:rPr kumimoji="0" lang="en-AU" sz="120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u="none" strike="noStrike" kern="1200" cap="none" spc="0" normalizeH="0" baseline="0" noProof="0">
                <a:ln>
                  <a:noFill/>
                </a:ln>
                <a:solidFill>
                  <a:srgbClr val="CBEDFD"/>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66999"/>
            <a:ext cx="11484000" cy="3429001"/>
          </a:xfrm>
        </p:spPr>
        <p:txBody>
          <a:bodyPr vert="horz" lIns="0" tIns="0" rIns="0" bIns="0" rtlCol="0" anchor="t">
            <a:noAutofit/>
          </a:bodyPr>
          <a:lstStyle/>
          <a:p>
            <a:r>
              <a:rPr lang="en-AU" dirty="0">
                <a:hlinkClick r:id="rId6"/>
              </a:rPr>
              <a:t>English Advanced 11–12</a:t>
            </a:r>
            <a:r>
              <a:rPr lang="en-AU" dirty="0"/>
              <a:t> © Syllabus NSW Education Standards Authority (NESA) for and on behalf of the Crown in right of the State of New South Wales, 2024.</a:t>
            </a:r>
            <a:endParaRPr lang="en-US" dirty="0"/>
          </a:p>
          <a:p>
            <a:r>
              <a:rPr lang="en-AU" dirty="0">
                <a:hlinkClick r:id="rId7"/>
              </a:rPr>
              <a:t>NSW Aboriginal Education Consultative Group Inc</a:t>
            </a:r>
            <a:r>
              <a:rPr lang="en-AU" dirty="0"/>
              <a:t> (AECG), website accessed </a:t>
            </a:r>
            <a:r>
              <a:rPr lang="en-AU" dirty="0">
                <a:solidFill>
                  <a:srgbClr val="22272B"/>
                </a:solidFill>
                <a:latin typeface="Arial"/>
                <a:cs typeface="Arial"/>
              </a:rPr>
              <a:t>14 November </a:t>
            </a:r>
            <a:r>
              <a:rPr lang="en-AU" dirty="0"/>
              <a:t>2025.</a:t>
            </a:r>
          </a:p>
          <a:p>
            <a:pPr>
              <a:spcBef>
                <a:spcPts val="600"/>
              </a:spcBef>
              <a:spcAft>
                <a:spcPts val="600"/>
              </a:spcAft>
            </a:pPr>
            <a:r>
              <a:rPr lang="en-AU" dirty="0"/>
              <a:t>AERO (Australian Education Research Organisation) (2024) </a:t>
            </a:r>
            <a:r>
              <a:rPr lang="en-AU" dirty="0">
                <a:hlinkClick r:id="rId8"/>
              </a:rPr>
              <a:t>Explicit instruction</a:t>
            </a:r>
            <a:r>
              <a:rPr lang="en-AU" dirty="0"/>
              <a:t>, AERO website, accessed </a:t>
            </a:r>
            <a:r>
              <a:rPr lang="en-AU" dirty="0">
                <a:solidFill>
                  <a:srgbClr val="22272B"/>
                </a:solidFill>
                <a:latin typeface="Arial"/>
                <a:cs typeface="Arial"/>
              </a:rPr>
              <a:t>14 November </a:t>
            </a:r>
            <a:r>
              <a:rPr lang="en-AU" dirty="0"/>
              <a:t>2025.</a:t>
            </a:r>
          </a:p>
          <a:p>
            <a:pPr>
              <a:spcBef>
                <a:spcPts val="600"/>
              </a:spcBef>
              <a:spcAft>
                <a:spcPts val="600"/>
              </a:spcAft>
            </a:pPr>
            <a:r>
              <a:rPr lang="en-AU" dirty="0"/>
              <a:t>Black P and Wiliam D (2018) ‘</a:t>
            </a:r>
            <a:r>
              <a:rPr lang="en-AU" dirty="0">
                <a:hlinkClick r:id="rId9"/>
              </a:rPr>
              <a:t>Classroom assessment and pedagogy</a:t>
            </a:r>
            <a:r>
              <a:rPr lang="en-AU" dirty="0"/>
              <a:t>’, Assessment in Education Principles Policy and Practice, 25(1):1–25.</a:t>
            </a:r>
          </a:p>
          <a:p>
            <a:pPr>
              <a:spcBef>
                <a:spcPts val="600"/>
              </a:spcBef>
              <a:spcAft>
                <a:spcPts val="600"/>
              </a:spcAft>
            </a:pPr>
            <a:r>
              <a:rPr lang="en-AU" dirty="0"/>
              <a:t>Money J (2021) ‘if I write a poem’ in</a:t>
            </a:r>
            <a:r>
              <a:rPr lang="en-AU" i="1" dirty="0"/>
              <a:t> how to make a basket</a:t>
            </a:r>
            <a:r>
              <a:rPr lang="en-AU" dirty="0"/>
              <a:t>, University of Queensland Press, Brisbane. Reproduced and made available for copying and communication by NSW Department of Education for its educational purposes with the permission of University of Queensland Press. This resource is licensed up until September 2028.</a:t>
            </a:r>
          </a:p>
          <a:p>
            <a:pPr>
              <a:lnSpc>
                <a:spcPct val="100000"/>
              </a:lnSpc>
              <a:spcBef>
                <a:spcPts val="600"/>
              </a:spcBef>
              <a:spcAft>
                <a:spcPts val="600"/>
              </a:spcAft>
            </a:pPr>
            <a:r>
              <a:rPr lang="en-AU" dirty="0">
                <a:ea typeface="Arial" panose="020B0604020202020204" pitchFamily="34" charset="0"/>
              </a:rPr>
              <a:t>NSW Education Standards Authority (NESA) (2024) ‘Glossary’, NSW Curriculum, NSW Education Standards Authority website, accessed </a:t>
            </a:r>
            <a:r>
              <a:rPr lang="en-AU" dirty="0">
                <a:solidFill>
                  <a:srgbClr val="22272B"/>
                </a:solidFill>
                <a:latin typeface="Arial"/>
                <a:cs typeface="Arial"/>
              </a:rPr>
              <a:t>14 November </a:t>
            </a:r>
            <a:r>
              <a:rPr lang="en-AU" dirty="0">
                <a:ea typeface="Arial" panose="020B0604020202020204" pitchFamily="34" charset="0"/>
              </a:rPr>
              <a:t>2025.</a:t>
            </a:r>
          </a:p>
          <a:p>
            <a:pPr>
              <a:lnSpc>
                <a:spcPct val="100000"/>
              </a:lnSpc>
              <a:spcBef>
                <a:spcPts val="600"/>
              </a:spcBef>
              <a:spcAft>
                <a:spcPts val="600"/>
              </a:spcAft>
            </a:pPr>
            <a:endParaRPr lang="en-AU" sz="1100" dirty="0">
              <a:latin typeface="Arial" panose="020B0604020202020204" pitchFamily="34" charset="0"/>
              <a:ea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dirty="0"/>
          </a:p>
        </p:txBody>
      </p:sp>
    </p:spTree>
    <p:extLst>
      <p:ext uri="{BB962C8B-B14F-4D97-AF65-F5344CB8AC3E}">
        <p14:creationId xmlns:p14="http://schemas.microsoft.com/office/powerpoint/2010/main" val="1477914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C74A-4D5C-B46E-C433-939F712C17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30AFE2-47CE-4B90-2F8C-7DE546E608D7}"/>
              </a:ext>
            </a:extLst>
          </p:cNvPr>
          <p:cNvSpPr>
            <a:spLocks noGrp="1"/>
          </p:cNvSpPr>
          <p:nvPr>
            <p:ph type="title"/>
          </p:nvPr>
        </p:nvSpPr>
        <p:spPr/>
        <p:txBody>
          <a:bodyPr/>
          <a:lstStyle/>
          <a:p>
            <a:r>
              <a:rPr lang="en-AU">
                <a:cs typeface="Arial" panose="020B0604020202020204" pitchFamily="34" charset="0"/>
              </a:rPr>
              <a:t>References (2)</a:t>
            </a:r>
          </a:p>
        </p:txBody>
      </p:sp>
      <p:sp>
        <p:nvSpPr>
          <p:cNvPr id="6" name="TextBox 5">
            <a:extLst>
              <a:ext uri="{FF2B5EF4-FFF2-40B4-BE49-F238E27FC236}">
                <a16:creationId xmlns:a16="http://schemas.microsoft.com/office/drawing/2014/main" id="{F0EEB1D9-B4A9-530D-C65F-CF3B2AC50FE5}"/>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Arial" panose="020B0604020202020204" pitchFamily="34" charset="0"/>
                <a:ea typeface="+mn-ea"/>
                <a:cs typeface="Arial" panose="020B0604020202020204" pitchFamily="34" charset="0"/>
              </a:rPr>
              <a:t> </a:t>
            </a:r>
            <a:r>
              <a:rPr kumimoji="0" lang="en-AU"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and the NSW Curriculum website </a:t>
            </a:r>
            <a:r>
              <a:rPr kumimoji="0" lang="en-AU" sz="1200" b="0" i="0" u="none" strike="noStrike" kern="1200" cap="none" spc="0" normalizeH="0" baseline="0" noProof="0">
                <a:ln>
                  <a:noFill/>
                </a:ln>
                <a:solidFill>
                  <a:srgbClr val="CBEDFD"/>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4" name="Content Placeholder 3">
            <a:extLst>
              <a:ext uri="{FF2B5EF4-FFF2-40B4-BE49-F238E27FC236}">
                <a16:creationId xmlns:a16="http://schemas.microsoft.com/office/drawing/2014/main" id="{77C705F2-5646-250B-417C-9535DFA1B68E}"/>
              </a:ext>
            </a:extLst>
          </p:cNvPr>
          <p:cNvSpPr>
            <a:spLocks noGrp="1"/>
          </p:cNvSpPr>
          <p:nvPr>
            <p:ph idx="1"/>
          </p:nvPr>
        </p:nvSpPr>
        <p:spPr>
          <a:xfrm>
            <a:off x="360000" y="3429000"/>
            <a:ext cx="11206094" cy="3267000"/>
          </a:xfrm>
        </p:spPr>
        <p:txBody>
          <a:bodyPr vert="horz" lIns="0" tIns="0" rIns="0" bIns="0" rtlCol="0" anchor="t">
            <a:noAutofit/>
          </a:bodyPr>
          <a:lstStyle/>
          <a:p>
            <a:pPr>
              <a:lnSpc>
                <a:spcPct val="100000"/>
              </a:lnSpc>
            </a:pPr>
            <a:r>
              <a:rPr lang="en-AU" dirty="0">
                <a:latin typeface="Arial"/>
                <a:cs typeface="Arial"/>
              </a:rPr>
              <a:t>State of New South Wales (Department of Education) (2024) </a:t>
            </a:r>
            <a:r>
              <a:rPr lang="en-AU" dirty="0">
                <a:latin typeface="Arial"/>
                <a:cs typeface="Arial"/>
                <a:hlinkClick r:id="rId6"/>
              </a:rPr>
              <a:t>Explicit teaching strategies</a:t>
            </a:r>
            <a:r>
              <a:rPr lang="en-AU" dirty="0">
                <a:latin typeface="Arial"/>
                <a:cs typeface="Arial"/>
              </a:rPr>
              <a:t>, NSW Department of Education website, accessed </a:t>
            </a:r>
            <a:r>
              <a:rPr lang="en-AU" dirty="0">
                <a:solidFill>
                  <a:srgbClr val="22272B"/>
                </a:solidFill>
                <a:latin typeface="Arial"/>
                <a:cs typeface="Arial"/>
              </a:rPr>
              <a:t>14 November </a:t>
            </a:r>
            <a:r>
              <a:rPr lang="en-AU" dirty="0">
                <a:latin typeface="Arial"/>
                <a:cs typeface="Arial"/>
              </a:rPr>
              <a:t>2025. </a:t>
            </a:r>
            <a:endParaRPr lang="en-AU" dirty="0"/>
          </a:p>
          <a:p>
            <a:r>
              <a:rPr lang="en-AU" dirty="0">
                <a:latin typeface="Arial"/>
                <a:cs typeface="Arial"/>
              </a:rPr>
              <a:t>——(2025) </a:t>
            </a:r>
            <a:r>
              <a:rPr lang="en-AU" dirty="0">
                <a:latin typeface="Arial"/>
                <a:cs typeface="Arial"/>
                <a:hlinkClick r:id="rId7"/>
              </a:rPr>
              <a:t>How to use the English core texts</a:t>
            </a:r>
            <a:r>
              <a:rPr lang="en-AU" dirty="0">
                <a:latin typeface="Arial"/>
                <a:cs typeface="Arial"/>
              </a:rPr>
              <a:t>, Planning, programming and assessing English 7-10, NSW Department of Education website, accessed </a:t>
            </a:r>
            <a:r>
              <a:rPr lang="en-AU" dirty="0">
                <a:solidFill>
                  <a:srgbClr val="22272B"/>
                </a:solidFill>
                <a:latin typeface="Arial"/>
                <a:cs typeface="Arial"/>
              </a:rPr>
              <a:t>14 November </a:t>
            </a:r>
            <a:r>
              <a:rPr lang="en-AU" dirty="0">
                <a:latin typeface="Arial"/>
                <a:cs typeface="Arial"/>
              </a:rPr>
              <a:t>2025.</a:t>
            </a:r>
          </a:p>
          <a:p>
            <a:r>
              <a:rPr kumimoji="0" lang="en-AU"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——(n.d.) </a:t>
            </a:r>
            <a:r>
              <a:rPr kumimoji="0" lang="en-AU" b="0" i="1" u="sng" strike="noStrike" kern="1200" cap="none" spc="0" normalizeH="0" baseline="0" noProof="0" dirty="0">
                <a:ln>
                  <a:noFill/>
                </a:ln>
                <a:solidFill>
                  <a:srgbClr val="2F5496"/>
                </a:solidFill>
                <a:effectLst/>
                <a:uLnTx/>
                <a:uFillTx/>
                <a:latin typeface="Arial" panose="020B0604020202020204" pitchFamily="34" charset="0"/>
                <a:ea typeface="Calibri" panose="020F0502020204030204" pitchFamily="34" charset="0"/>
                <a:cs typeface="Arial" panose="020B0604020202020204" pitchFamily="34" charset="0"/>
                <a:hlinkClick r:id="rId8"/>
              </a:rPr>
              <a:t>Universal Resources Hub</a:t>
            </a:r>
            <a:r>
              <a:rPr kumimoji="0" lang="en-AU"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 NSW Department of Education website, accessed </a:t>
            </a:r>
            <a:r>
              <a:rPr lang="en-AU" dirty="0">
                <a:solidFill>
                  <a:srgbClr val="22272B"/>
                </a:solidFill>
                <a:latin typeface="Arial"/>
                <a:cs typeface="Arial"/>
              </a:rPr>
              <a:t>14 November </a:t>
            </a:r>
            <a:r>
              <a:rPr kumimoji="0" lang="en-AU"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Arial" panose="020B0604020202020204" pitchFamily="34" charset="0"/>
              </a:rPr>
              <a:t>2025.</a:t>
            </a:r>
          </a:p>
          <a:p>
            <a:pPr lvl="0">
              <a:spcAft>
                <a:spcPts val="600"/>
              </a:spcAft>
              <a:defRPr/>
            </a:pPr>
            <a:r>
              <a:rPr kumimoji="0" lang="en-AU"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State of New South Wales (Department of Education) (n.d.) </a:t>
            </a:r>
            <a:r>
              <a:rPr kumimoji="0" lang="en-AU"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9"/>
              </a:rPr>
              <a:t>Digital Learning Selector</a:t>
            </a:r>
            <a:r>
              <a:rPr kumimoji="0" lang="en-AU"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NSW Department of Education website, accessed </a:t>
            </a:r>
            <a:r>
              <a:rPr lang="en-AU">
                <a:solidFill>
                  <a:srgbClr val="22272B"/>
                </a:solidFill>
                <a:latin typeface="Arial"/>
                <a:cs typeface="Arial"/>
              </a:rPr>
              <a:t>14 November 2025</a:t>
            </a:r>
            <a:r>
              <a:rPr kumimoji="0" lang="en-AU"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 </a:t>
            </a:r>
            <a:endParaRPr lang="en-US" dirty="0"/>
          </a:p>
          <a:p>
            <a:pPr>
              <a:lnSpc>
                <a:spcPct val="100000"/>
              </a:lnSpc>
              <a:spcBef>
                <a:spcPts val="600"/>
              </a:spcBef>
              <a:spcAft>
                <a:spcPts val="600"/>
              </a:spcAft>
            </a:pPr>
            <a:r>
              <a:rPr lang="en-AU" dirty="0">
                <a:latin typeface="Arial"/>
                <a:ea typeface="Arial" panose="020B0604020202020204" pitchFamily="34" charset="0"/>
                <a:cs typeface="Arial"/>
              </a:rPr>
              <a:t>Wiliam D (2014)  </a:t>
            </a:r>
            <a:r>
              <a:rPr lang="en-AU" dirty="0">
                <a:latin typeface="Arial"/>
                <a:ea typeface="Arial" panose="020B0604020202020204" pitchFamily="34" charset="0"/>
                <a:cs typeface="Arial"/>
                <a:hlinkClick r:id="rId10"/>
              </a:rPr>
              <a:t>The right questions, the right way</a:t>
            </a:r>
            <a:r>
              <a:rPr lang="en-AU" dirty="0">
                <a:latin typeface="Arial"/>
                <a:ea typeface="Arial" panose="020B0604020202020204" pitchFamily="34" charset="0"/>
                <a:cs typeface="Arial"/>
              </a:rPr>
              <a:t>, Educational Leadership, 71(6):16–19.  </a:t>
            </a:r>
            <a:endParaRPr lang="en-AU" dirty="0">
              <a:ea typeface="Arial" panose="020B0604020202020204" pitchFamily="34" charset="0"/>
              <a:cs typeface="Arial"/>
            </a:endParaRPr>
          </a:p>
          <a:p>
            <a:pPr>
              <a:lnSpc>
                <a:spcPct val="100000"/>
              </a:lnSpc>
              <a:spcBef>
                <a:spcPts val="600"/>
              </a:spcBef>
              <a:spcAft>
                <a:spcPts val="600"/>
              </a:spcAft>
            </a:pPr>
            <a:endParaRPr lang="en-AU" sz="1100" dirty="0">
              <a:latin typeface="Arial" panose="020B0604020202020204" pitchFamily="34" charset="0"/>
              <a:ea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D6DD84F-B8A4-EEEF-A9D9-1703CD252E0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45672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4"/>
            <a:ext cx="11461886" cy="5186711"/>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245167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636F16-5746-5909-6CFC-134E6146D375}"/>
              </a:ext>
            </a:extLst>
          </p:cNvPr>
          <p:cNvSpPr>
            <a:spLocks noGrp="1"/>
          </p:cNvSpPr>
          <p:nvPr>
            <p:ph type="pic" sz="quarter" idx="13"/>
          </p:nvPr>
        </p:nvSpPr>
        <p:spPr/>
        <p:txBody>
          <a:bodyPr/>
          <a:lstStyle/>
          <a:p>
            <a:pPr>
              <a:lnSpc>
                <a:spcPct val="150000"/>
              </a:lnSpc>
              <a:spcBef>
                <a:spcPts val="1200"/>
              </a:spcBef>
              <a:spcAft>
                <a:spcPts val="600"/>
              </a:spcAft>
            </a:pPr>
            <a:endParaRPr lang="en-AU" sz="1800">
              <a:effectLst/>
              <a:latin typeface="Arial" panose="020B0604020202020204" pitchFamily="34" charset="0"/>
              <a:ea typeface="Calibri" panose="020F0502020204030204" pitchFamily="34" charset="0"/>
            </a:endParaRPr>
          </a:p>
          <a:p>
            <a:pPr>
              <a:spcBef>
                <a:spcPts val="1200"/>
              </a:spcBef>
              <a:spcAft>
                <a:spcPts val="600"/>
              </a:spcAft>
            </a:pPr>
            <a:r>
              <a:rPr lang="en-AU">
                <a:effectLst/>
                <a:latin typeface="Arial"/>
                <a:ea typeface="Calibri"/>
                <a:cs typeface="Arial"/>
              </a:rPr>
              <a:t>Money J (2021) ‘if </a:t>
            </a:r>
            <a:r>
              <a:rPr lang="en-AU">
                <a:latin typeface="Arial"/>
                <a:ea typeface="Calibri"/>
                <a:cs typeface="Arial"/>
              </a:rPr>
              <a:t>I </a:t>
            </a:r>
            <a:r>
              <a:rPr lang="en-AU">
                <a:effectLst/>
                <a:latin typeface="Arial"/>
                <a:ea typeface="Calibri"/>
                <a:cs typeface="Arial"/>
              </a:rPr>
              <a:t>write a poem’ in </a:t>
            </a:r>
            <a:r>
              <a:rPr lang="en-AU" i="1">
                <a:effectLst/>
                <a:latin typeface="Arial"/>
                <a:ea typeface="Calibri"/>
                <a:cs typeface="Arial"/>
              </a:rPr>
              <a:t>how to make a basket</a:t>
            </a:r>
            <a:r>
              <a:rPr lang="en-AU">
                <a:effectLst/>
                <a:latin typeface="Arial"/>
                <a:ea typeface="Calibri"/>
                <a:cs typeface="Arial"/>
              </a:rPr>
              <a:t>, University of Queensland Press, Brisbane.</a:t>
            </a:r>
          </a:p>
          <a:p>
            <a:pPr>
              <a:spcBef>
                <a:spcPts val="1200"/>
              </a:spcBef>
              <a:spcAft>
                <a:spcPts val="600"/>
              </a:spcAft>
            </a:pPr>
            <a:r>
              <a:rPr lang="en-AU"/>
              <a:t>Reproduced and made available for copying and communication by NSW Department of Education for its educational purposes with the permission of University of Queensland Press. This resource is licensed up until September 2028.</a:t>
            </a:r>
            <a:endParaRPr lang="en-AU" sz="1800" b="1">
              <a:effectLst/>
              <a:latin typeface="Arial" panose="020B0604020202020204" pitchFamily="34" charset="0"/>
              <a:ea typeface="Calibri" panose="020F0502020204030204" pitchFamily="34" charset="0"/>
            </a:endParaRPr>
          </a:p>
          <a:p>
            <a:endParaRPr lang="en-AU"/>
          </a:p>
        </p:txBody>
      </p:sp>
      <p:sp>
        <p:nvSpPr>
          <p:cNvPr id="3" name="Slide Number Placeholder 2">
            <a:extLst>
              <a:ext uri="{FF2B5EF4-FFF2-40B4-BE49-F238E27FC236}">
                <a16:creationId xmlns:a16="http://schemas.microsoft.com/office/drawing/2014/main" id="{59B58B6A-D897-F678-7C38-2CBEB93C64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
        <p:nvSpPr>
          <p:cNvPr id="4" name="Title 3">
            <a:extLst>
              <a:ext uri="{FF2B5EF4-FFF2-40B4-BE49-F238E27FC236}">
                <a16:creationId xmlns:a16="http://schemas.microsoft.com/office/drawing/2014/main" id="{819476F8-BD73-F495-02E0-0E35D53DE8D7}"/>
              </a:ext>
            </a:extLst>
          </p:cNvPr>
          <p:cNvSpPr>
            <a:spLocks noGrp="1"/>
          </p:cNvSpPr>
          <p:nvPr>
            <p:ph type="title"/>
          </p:nvPr>
        </p:nvSpPr>
        <p:spPr/>
        <p:txBody>
          <a:bodyPr/>
          <a:lstStyle/>
          <a:p>
            <a:r>
              <a:rPr lang="en-AU"/>
              <a:t>Licence agreement details</a:t>
            </a:r>
          </a:p>
        </p:txBody>
      </p:sp>
      <p:sp>
        <p:nvSpPr>
          <p:cNvPr id="5" name="Text Placeholder 4">
            <a:extLst>
              <a:ext uri="{FF2B5EF4-FFF2-40B4-BE49-F238E27FC236}">
                <a16:creationId xmlns:a16="http://schemas.microsoft.com/office/drawing/2014/main" id="{E1EC5D82-6928-8917-F860-E7C98D33E83A}"/>
              </a:ext>
            </a:extLst>
          </p:cNvPr>
          <p:cNvSpPr>
            <a:spLocks noGrp="1"/>
          </p:cNvSpPr>
          <p:nvPr>
            <p:ph type="body" sz="quarter" idx="18"/>
          </p:nvPr>
        </p:nvSpPr>
        <p:spPr>
          <a:xfrm>
            <a:off x="359998" y="1077664"/>
            <a:ext cx="10080000" cy="310015"/>
          </a:xfrm>
        </p:spPr>
        <p:txBody>
          <a:bodyPr/>
          <a:lstStyle/>
          <a:p>
            <a:r>
              <a:rPr lang="en-AU"/>
              <a:t>‘if I write a poem’ by Jazz Money</a:t>
            </a:r>
          </a:p>
        </p:txBody>
      </p:sp>
    </p:spTree>
    <p:extLst>
      <p:ext uri="{BB962C8B-B14F-4D97-AF65-F5344CB8AC3E}">
        <p14:creationId xmlns:p14="http://schemas.microsoft.com/office/powerpoint/2010/main" val="136788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D795647-EE12-FBA9-BE9B-66906602E1CC}"/>
              </a:ext>
            </a:extLst>
          </p:cNvPr>
          <p:cNvSpPr>
            <a:spLocks noGrp="1"/>
          </p:cNvSpPr>
          <p:nvPr>
            <p:ph type="pic" sz="quarter" idx="13"/>
          </p:nvPr>
        </p:nvSpPr>
        <p:spPr/>
        <p:txBody>
          <a:bodyPr/>
          <a:lstStyle/>
          <a:p>
            <a:r>
              <a:rPr lang="en-AU"/>
              <a:t>Some consistent principles associated with the teaching of Aboriginal and Torres Strait Islander histories and cultures include:</a:t>
            </a:r>
          </a:p>
          <a:p>
            <a:pPr marL="342900" indent="-342900">
              <a:buFont typeface="Arial" panose="020B0604020202020204" pitchFamily="34" charset="0"/>
              <a:buChar char="•"/>
            </a:pPr>
            <a:r>
              <a:rPr lang="en-AU"/>
              <a:t>respect for, and protection of, the knowledge and cultural expressions of Aboriginal and Torres Strait Islander Peoples</a:t>
            </a:r>
          </a:p>
          <a:p>
            <a:pPr marL="342900" indent="-342900">
              <a:buFont typeface="Arial" panose="020B0604020202020204" pitchFamily="34" charset="0"/>
              <a:buChar char="•"/>
            </a:pPr>
            <a:r>
              <a:rPr lang="en-AU"/>
              <a:t>ongoing consultation with Aboriginal and Torres Strait Islander knowledge holders and keepers, custodians and stakeholders</a:t>
            </a:r>
          </a:p>
          <a:p>
            <a:pPr marL="342900" indent="-342900">
              <a:buFont typeface="Arial" panose="020B0604020202020204" pitchFamily="34" charset="0"/>
              <a:buChar char="•"/>
            </a:pPr>
            <a:r>
              <a:rPr lang="en-AU"/>
              <a:t>reciprocity between education providers and communities</a:t>
            </a:r>
          </a:p>
          <a:p>
            <a:pPr marL="342900" indent="-342900">
              <a:buFont typeface="Arial" panose="020B0604020202020204" pitchFamily="34" charset="0"/>
              <a:buChar char="•"/>
            </a:pPr>
            <a:r>
              <a:rPr lang="en-AU"/>
              <a:t>recognition of Indigenous cultural and intellectual property.</a:t>
            </a:r>
          </a:p>
          <a:p>
            <a:endParaRPr lang="en-AU"/>
          </a:p>
        </p:txBody>
      </p:sp>
      <p:sp>
        <p:nvSpPr>
          <p:cNvPr id="3" name="Slide Number Placeholder 2">
            <a:extLst>
              <a:ext uri="{FF2B5EF4-FFF2-40B4-BE49-F238E27FC236}">
                <a16:creationId xmlns:a16="http://schemas.microsoft.com/office/drawing/2014/main" id="{E8478E17-C4F2-6BBF-819A-F881F0E7E8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4" name="Title 3">
            <a:extLst>
              <a:ext uri="{FF2B5EF4-FFF2-40B4-BE49-F238E27FC236}">
                <a16:creationId xmlns:a16="http://schemas.microsoft.com/office/drawing/2014/main" id="{5B3F872A-353D-44F2-86B8-4E45059FA981}"/>
              </a:ext>
            </a:extLst>
          </p:cNvPr>
          <p:cNvSpPr>
            <a:spLocks noGrp="1"/>
          </p:cNvSpPr>
          <p:nvPr>
            <p:ph type="title"/>
          </p:nvPr>
        </p:nvSpPr>
        <p:spPr/>
        <p:txBody>
          <a:bodyPr/>
          <a:lstStyle/>
          <a:p>
            <a:r>
              <a:rPr lang="en-AU" sz="2800"/>
              <a:t>Working with Aboriginal and Torres Strait Islander histories and cultures</a:t>
            </a:r>
          </a:p>
        </p:txBody>
      </p:sp>
      <p:sp>
        <p:nvSpPr>
          <p:cNvPr id="5" name="Text Placeholder 4">
            <a:extLst>
              <a:ext uri="{FF2B5EF4-FFF2-40B4-BE49-F238E27FC236}">
                <a16:creationId xmlns:a16="http://schemas.microsoft.com/office/drawing/2014/main" id="{936A7CAE-A46E-BB7E-CE86-9E14741FD755}"/>
              </a:ext>
            </a:extLst>
          </p:cNvPr>
          <p:cNvSpPr>
            <a:spLocks noGrp="1"/>
          </p:cNvSpPr>
          <p:nvPr>
            <p:ph type="body" sz="quarter" idx="18"/>
          </p:nvPr>
        </p:nvSpPr>
        <p:spPr>
          <a:xfrm>
            <a:off x="360000" y="1016704"/>
            <a:ext cx="10080000" cy="496578"/>
          </a:xfrm>
        </p:spPr>
        <p:txBody>
          <a:bodyPr/>
          <a:lstStyle/>
          <a:p>
            <a:r>
              <a:rPr lang="en-AU"/>
              <a:t>Aboriginal and Torres Strait Islander principles and protocols</a:t>
            </a:r>
          </a:p>
        </p:txBody>
      </p:sp>
    </p:spTree>
    <p:extLst>
      <p:ext uri="{BB962C8B-B14F-4D97-AF65-F5344CB8AC3E}">
        <p14:creationId xmlns:p14="http://schemas.microsoft.com/office/powerpoint/2010/main" val="393323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9C480C9-5B95-F9E5-7BE6-3BBCEE704D30}"/>
              </a:ext>
            </a:extLst>
          </p:cNvPr>
          <p:cNvSpPr>
            <a:spLocks noGrp="1"/>
          </p:cNvSpPr>
          <p:nvPr>
            <p:ph type="pic" sz="quarter" idx="13"/>
          </p:nvPr>
        </p:nvSpPr>
        <p:spPr/>
        <p:txBody>
          <a:bodyPr/>
          <a:lstStyle/>
          <a:p>
            <a:r>
              <a:rPr lang="en-AU" dirty="0">
                <a:solidFill>
                  <a:srgbClr val="000000"/>
                </a:solidFill>
                <a:ea typeface="Calibri" panose="020F0502020204030204" pitchFamily="34" charset="0"/>
              </a:rPr>
              <a:t>Connection with community and Elders would help with the learning and understanding of this text. This could happen through connection with your local NSW Aboriginal Education Consultative Group (AEGC) NSW AECG Inc. and/or </a:t>
            </a:r>
            <a:r>
              <a:rPr lang="en-AU" dirty="0"/>
              <a:t>Aboriginal communities.</a:t>
            </a:r>
          </a:p>
          <a:p>
            <a:r>
              <a:rPr lang="en-AU" b="1" dirty="0"/>
              <a:t>Note</a:t>
            </a:r>
            <a:r>
              <a:rPr lang="en-AU" dirty="0"/>
              <a:t>: The NSW AECG is a non for profit (sic) Aboriginal organisation that provides advice on all matters relevant to education and training with the mandate that this advice represents the Aboriginal community viewpoint. </a:t>
            </a:r>
          </a:p>
          <a:p>
            <a:r>
              <a:rPr lang="en-AU" dirty="0"/>
              <a:t>The NSW AECG Inc. promotes respect, empowerment and self-determination and believes the process of collaborative consultation is integral to equal partnership and is fundamental to the achievement of equality.’ (AECG, n.d.)</a:t>
            </a:r>
          </a:p>
          <a:p>
            <a:endParaRPr lang="en-AU" dirty="0"/>
          </a:p>
        </p:txBody>
      </p:sp>
      <p:sp>
        <p:nvSpPr>
          <p:cNvPr id="3" name="Slide Number Placeholder 2">
            <a:extLst>
              <a:ext uri="{FF2B5EF4-FFF2-40B4-BE49-F238E27FC236}">
                <a16:creationId xmlns:a16="http://schemas.microsoft.com/office/drawing/2014/main" id="{44301A97-EE40-060B-3524-587AEC4CE8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4" name="Title 3">
            <a:extLst>
              <a:ext uri="{FF2B5EF4-FFF2-40B4-BE49-F238E27FC236}">
                <a16:creationId xmlns:a16="http://schemas.microsoft.com/office/drawing/2014/main" id="{9E4D7E75-CA1C-8066-516F-EE98313E9FCE}"/>
              </a:ext>
            </a:extLst>
          </p:cNvPr>
          <p:cNvSpPr>
            <a:spLocks noGrp="1"/>
          </p:cNvSpPr>
          <p:nvPr>
            <p:ph type="title"/>
          </p:nvPr>
        </p:nvSpPr>
        <p:spPr/>
        <p:txBody>
          <a:bodyPr/>
          <a:lstStyle/>
          <a:p>
            <a:r>
              <a:rPr lang="en-AU"/>
              <a:t>Connection with community and elders</a:t>
            </a:r>
          </a:p>
        </p:txBody>
      </p:sp>
      <p:sp>
        <p:nvSpPr>
          <p:cNvPr id="5" name="Text Placeholder 4">
            <a:extLst>
              <a:ext uri="{FF2B5EF4-FFF2-40B4-BE49-F238E27FC236}">
                <a16:creationId xmlns:a16="http://schemas.microsoft.com/office/drawing/2014/main" id="{62551D68-8875-53BE-D710-C968853F4DB5}"/>
              </a:ext>
            </a:extLst>
          </p:cNvPr>
          <p:cNvSpPr>
            <a:spLocks noGrp="1"/>
          </p:cNvSpPr>
          <p:nvPr>
            <p:ph type="body" sz="quarter" idx="18"/>
          </p:nvPr>
        </p:nvSpPr>
        <p:spPr/>
        <p:txBody>
          <a:bodyPr/>
          <a:lstStyle/>
          <a:p>
            <a:r>
              <a:rPr lang="en-AU"/>
              <a:t>NSW Aboriginal Education Consultative Group</a:t>
            </a:r>
          </a:p>
        </p:txBody>
      </p:sp>
    </p:spTree>
    <p:extLst>
      <p:ext uri="{BB962C8B-B14F-4D97-AF65-F5344CB8AC3E}">
        <p14:creationId xmlns:p14="http://schemas.microsoft.com/office/powerpoint/2010/main" val="424303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618661-CAD5-F75E-2342-24AD8182A2A3}"/>
              </a:ext>
            </a:extLst>
          </p:cNvPr>
          <p:cNvSpPr>
            <a:spLocks noGrp="1"/>
          </p:cNvSpPr>
          <p:nvPr>
            <p:ph type="pic" sz="quarter" idx="13"/>
          </p:nvPr>
        </p:nvSpPr>
        <p:spPr/>
        <p:txBody>
          <a:bodyPr/>
          <a:lstStyle/>
          <a:p>
            <a:r>
              <a:rPr lang="en-AU"/>
              <a:t>Many texts by Aboriginal and/or Torres Strait Islander authors that are valuable teaching tools for the classroom, explore the ongoing impacts of colonisation. Due to the potentially sensitive nature of some of the content, it is essential that teachers create a safe space for students and help develop mutual respect and understanding between members of the classroom community.</a:t>
            </a:r>
          </a:p>
          <a:p>
            <a:pPr marL="342900" indent="-342900">
              <a:buFont typeface="Arial" panose="020B0604020202020204" pitchFamily="34" charset="0"/>
              <a:buChar char="•"/>
            </a:pPr>
            <a:r>
              <a:rPr lang="en-AU"/>
              <a:t>Be aware of cultural load</a:t>
            </a:r>
          </a:p>
          <a:p>
            <a:pPr marL="342900" indent="-342900">
              <a:buFont typeface="Arial" panose="020B0604020202020204" pitchFamily="34" charset="0"/>
              <a:buChar char="•"/>
            </a:pPr>
            <a:r>
              <a:rPr lang="en-AU"/>
              <a:t>Know your students' backgrounds</a:t>
            </a:r>
          </a:p>
          <a:p>
            <a:pPr marL="342900" indent="-342900">
              <a:buFont typeface="Arial" panose="020B0604020202020204" pitchFamily="34" charset="0"/>
              <a:buChar char="•"/>
            </a:pPr>
            <a:r>
              <a:rPr lang="en-AU"/>
              <a:t>Prepare students for the topic</a:t>
            </a:r>
          </a:p>
          <a:p>
            <a:pPr marL="342900" indent="-342900">
              <a:buFont typeface="Arial" panose="020B0604020202020204" pitchFamily="34" charset="0"/>
              <a:buChar char="•"/>
            </a:pPr>
            <a:r>
              <a:rPr lang="en-AU"/>
              <a:t>Safe and respectful discussions</a:t>
            </a:r>
          </a:p>
          <a:p>
            <a:endParaRPr lang="en-AU"/>
          </a:p>
        </p:txBody>
      </p:sp>
      <p:sp>
        <p:nvSpPr>
          <p:cNvPr id="3" name="Slide Number Placeholder 2">
            <a:extLst>
              <a:ext uri="{FF2B5EF4-FFF2-40B4-BE49-F238E27FC236}">
                <a16:creationId xmlns:a16="http://schemas.microsoft.com/office/drawing/2014/main" id="{8182095B-6015-DEBA-0295-E7905FC9D6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4" name="Title 3">
            <a:extLst>
              <a:ext uri="{FF2B5EF4-FFF2-40B4-BE49-F238E27FC236}">
                <a16:creationId xmlns:a16="http://schemas.microsoft.com/office/drawing/2014/main" id="{45F5C019-71D8-3985-B091-7EDE1FC8256A}"/>
              </a:ext>
            </a:extLst>
          </p:cNvPr>
          <p:cNvSpPr>
            <a:spLocks noGrp="1"/>
          </p:cNvSpPr>
          <p:nvPr>
            <p:ph type="title"/>
          </p:nvPr>
        </p:nvSpPr>
        <p:spPr>
          <a:xfrm>
            <a:off x="359998" y="360000"/>
            <a:ext cx="11832002" cy="522000"/>
          </a:xfrm>
        </p:spPr>
        <p:txBody>
          <a:bodyPr/>
          <a:lstStyle/>
          <a:p>
            <a:r>
              <a:rPr lang="en-AU">
                <a:latin typeface="Arial"/>
                <a:cs typeface="Arial"/>
              </a:rPr>
              <a:t>Creating a culturally inclusive classroom</a:t>
            </a:r>
            <a:endParaRPr lang="en-AU"/>
          </a:p>
        </p:txBody>
      </p:sp>
      <p:sp>
        <p:nvSpPr>
          <p:cNvPr id="5" name="Text Placeholder 4">
            <a:extLst>
              <a:ext uri="{FF2B5EF4-FFF2-40B4-BE49-F238E27FC236}">
                <a16:creationId xmlns:a16="http://schemas.microsoft.com/office/drawing/2014/main" id="{BBC92090-273D-E40B-6C0D-385600180F01}"/>
              </a:ext>
            </a:extLst>
          </p:cNvPr>
          <p:cNvSpPr>
            <a:spLocks noGrp="1"/>
          </p:cNvSpPr>
          <p:nvPr>
            <p:ph type="body" sz="quarter" idx="18"/>
          </p:nvPr>
        </p:nvSpPr>
        <p:spPr>
          <a:xfrm>
            <a:off x="360000" y="1016704"/>
            <a:ext cx="12441600" cy="310015"/>
          </a:xfrm>
        </p:spPr>
        <p:txBody>
          <a:bodyPr/>
          <a:lstStyle/>
          <a:p>
            <a:r>
              <a:rPr lang="en-AU"/>
              <a:t>How to use the English core texts</a:t>
            </a:r>
          </a:p>
        </p:txBody>
      </p:sp>
    </p:spTree>
    <p:extLst>
      <p:ext uri="{BB962C8B-B14F-4D97-AF65-F5344CB8AC3E}">
        <p14:creationId xmlns:p14="http://schemas.microsoft.com/office/powerpoint/2010/main" val="184318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22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465826" y="1859911"/>
            <a:ext cx="11484001"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rPr>
              <a:t>We are learning to</a:t>
            </a:r>
            <a:endParaRPr kumimoji="0" lang="en-AU" sz="2000" b="1" i="0" u="none" strike="noStrike" kern="1200" cap="none" spc="0" normalizeH="0" baseline="0" noProof="0">
              <a:ln>
                <a:noFill/>
              </a:ln>
              <a:solidFill>
                <a:srgbClr val="002664"/>
              </a:solidFill>
              <a:effectLst/>
              <a:uLnTx/>
              <a:uFillTx/>
              <a:latin typeface="Arial" panose="020B0604020202020204" pitchFamily="34" charset="0"/>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re-evaluate initial impressions of the poem with deeper contextual knowledge</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analyse language forms and features to deepen understanding</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[classroom teacher to insert sample learning intentions</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a:t>
            </a:r>
            <a:endPar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1"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rPr>
              <a:t>We can</a:t>
            </a:r>
          </a:p>
          <a:p>
            <a:pPr marL="342900" indent="-342900">
              <a:lnSpc>
                <a:spcPct val="150000"/>
              </a:lnSpc>
              <a:buFont typeface="Arial"/>
              <a:buChar char="•"/>
            </a:pPr>
            <a:r>
              <a:rPr lang="en-AU" sz="2000">
                <a:solidFill>
                  <a:srgbClr val="22272B"/>
                </a:solidFill>
                <a:latin typeface="Arial" panose="020B0604020202020204" pitchFamily="34" charset="0"/>
                <a:ea typeface="+mn-lt"/>
                <a:cs typeface="Arial" panose="020B0604020202020204" pitchFamily="34" charset="0"/>
              </a:rPr>
              <a:t>[</a:t>
            </a:r>
            <a:r>
              <a:rPr lang="en-AU" sz="2000">
                <a:solidFill>
                  <a:srgbClr val="22272B"/>
                </a:solidFill>
                <a:latin typeface="Arial" panose="020B0604020202020204" pitchFamily="34" charset="0"/>
                <a:cs typeface="Arial" panose="020B0604020202020204" pitchFamily="34" charset="0"/>
              </a:rPr>
              <a:t>classroom teacher to insert sample success criteria]</a:t>
            </a:r>
            <a:endParaRPr lang="en-AU" sz="2000">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a:solidFill>
                  <a:srgbClr val="22272B"/>
                </a:solidFill>
                <a:latin typeface="Arial" panose="020B0604020202020204" pitchFamily="34" charset="0"/>
                <a:ea typeface="+mn-lt"/>
                <a:cs typeface="Arial" panose="020B0604020202020204" pitchFamily="34" charset="0"/>
              </a:rPr>
              <a:t>[</a:t>
            </a:r>
            <a:r>
              <a:rPr lang="en-AU" sz="2000">
                <a:solidFill>
                  <a:srgbClr val="22272B"/>
                </a:solidFill>
                <a:latin typeface="Arial" panose="020B0604020202020204" pitchFamily="34" charset="0"/>
                <a:cs typeface="Arial" panose="020B0604020202020204" pitchFamily="34" charset="0"/>
              </a:rPr>
              <a:t>classroom teacher to insert sample success criteria]</a:t>
            </a:r>
            <a:endParaRPr lang="en-AU" sz="2000">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a:solidFill>
                  <a:srgbClr val="22272B"/>
                </a:solidFill>
                <a:latin typeface="Arial" panose="020B0604020202020204" pitchFamily="34" charset="0"/>
                <a:ea typeface="+mn-lt"/>
                <a:cs typeface="Arial" panose="020B0604020202020204" pitchFamily="34" charset="0"/>
              </a:rPr>
              <a:t>[</a:t>
            </a:r>
            <a:r>
              <a:rPr lang="en-AU" sz="2000">
                <a:solidFill>
                  <a:srgbClr val="22272B"/>
                </a:solidFill>
                <a:latin typeface="Arial" panose="020B0604020202020204" pitchFamily="34" charset="0"/>
                <a:cs typeface="Arial" panose="020B0604020202020204" pitchFamily="34" charset="0"/>
              </a:rPr>
              <a:t>classroom teacher to insert sample success criteria].</a:t>
            </a:r>
            <a:endParaRPr lang="en-AU" sz="2000">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2664"/>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535751786"/>
      </p:ext>
    </p:extLst>
  </p:cSld>
  <p:clrMapOvr>
    <a:masterClrMapping/>
  </p:clrMapOvr>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 id="{0D204D54-3739-415D-BCC1-B7A33FD699A3}" vid="{FB188504-741D-4767-A601-FCF46B82EA82}"/>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potx" id="{18B43BA1-61D7-4938-9286-9B73093C2787}" vid="{A6EF5805-43DB-4C80-A536-9DA3E9684655}"/>
    </a:ext>
  </a:extLst>
</a:theme>
</file>

<file path=ppt/theme/theme3.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E20D1C8E37B4489036A323D6088B4F" ma:contentTypeVersion="20" ma:contentTypeDescription="Create a new document." ma:contentTypeScope="" ma:versionID="db110d212a9a6fabe82ab0b29be02bce">
  <xsd:schema xmlns:xsd="http://www.w3.org/2001/XMLSchema" xmlns:xs="http://www.w3.org/2001/XMLSchema" xmlns:p="http://schemas.microsoft.com/office/2006/metadata/properties" xmlns:ns2="fe952276-0ffc-400f-87df-2cbf77b6677b" xmlns:ns3="4d48f0d6-3af1-491e-8994-5b73aa39f95f" targetNamespace="http://schemas.microsoft.com/office/2006/metadata/properties" ma:root="true" ma:fieldsID="7398f7ab890c1ad3245ccd538653f4be" ns2:_="" ns3:_="">
    <xsd:import namespace="fe952276-0ffc-400f-87df-2cbf77b6677b"/>
    <xsd:import namespace="4d48f0d6-3af1-491e-8994-5b73aa39f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Notesforcop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952276-0ffc-400f-87df-2cbf77b6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Notesforcopier" ma:index="27" nillable="true" ma:displayName="Notes for copier" ma:format="Dropdown" ma:internalName="Notesforcopi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8f0d6-3af1-491e-8994-5b73aa39f9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761dcde-c2ca-4798-a5fb-723e5b7914b1}" ma:internalName="TaxCatchAll" ma:showField="CatchAllData" ma:web="4d48f0d6-3af1-491e-8994-5b73aa39f9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952276-0ffc-400f-87df-2cbf77b6677b">
      <Terms xmlns="http://schemas.microsoft.com/office/infopath/2007/PartnerControls"/>
    </lcf76f155ced4ddcb4097134ff3c332f>
    <TaxCatchAll xmlns="4d48f0d6-3af1-491e-8994-5b73aa39f95f" xsi:nil="true"/>
    <SharedWithUsers xmlns="4d48f0d6-3af1-491e-8994-5b73aa39f95f">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Notesforcopier xmlns="fe952276-0ffc-400f-87df-2cbf77b6677b" xsi:nil="true"/>
  </documentManagement>
</p:properties>
</file>

<file path=customXml/itemProps1.xml><?xml version="1.0" encoding="utf-8"?>
<ds:datastoreItem xmlns:ds="http://schemas.openxmlformats.org/officeDocument/2006/customXml" ds:itemID="{E4FEE1D9-2E0F-4B90-84BD-1697A337DE2B}">
  <ds:schemaRefs>
    <ds:schemaRef ds:uri="4d48f0d6-3af1-491e-8994-5b73aa39f95f"/>
    <ds:schemaRef ds:uri="fe952276-0ffc-400f-87df-2cbf77b66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4d48f0d6-3af1-491e-8994-5b73aa39f95f"/>
    <ds:schemaRef ds:uri="fe952276-0ffc-400f-87df-2cbf77b6677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31</TotalTime>
  <Words>9894</Words>
  <Application>Microsoft Office PowerPoint</Application>
  <PresentationFormat>Widescreen</PresentationFormat>
  <Paragraphs>548</Paragraphs>
  <Slides>39</Slides>
  <Notes>39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Times New Roman</vt:lpstr>
      <vt:lpstr>Calibri</vt:lpstr>
      <vt:lpstr>Public Sans Light</vt:lpstr>
      <vt:lpstr>Public Sans</vt:lpstr>
      <vt:lpstr>NSWG Corporate</vt:lpstr>
      <vt:lpstr>1_NSWG Corporate</vt:lpstr>
      <vt:lpstr>2_NSWG Corporate</vt:lpstr>
      <vt:lpstr>Instructions for use</vt:lpstr>
      <vt:lpstr>Phase 2 – text annotations – ‘if I write a poem’ – Jazz Money</vt:lpstr>
      <vt:lpstr>Text complexity details</vt:lpstr>
      <vt:lpstr>Licence agreement details</vt:lpstr>
      <vt:lpstr>Working with Aboriginal and Torres Strait Islander histories and cultures</vt:lpstr>
      <vt:lpstr>Connection with community and elders</vt:lpstr>
      <vt:lpstr>Creating a culturally inclusive classroom</vt:lpstr>
      <vt:lpstr>Sharing learning intentions and success criteria</vt:lpstr>
      <vt:lpstr>Learning intentions and success criteria</vt:lpstr>
      <vt:lpstr>Phase 2, sequence 4 – engaging with poetry to explore how and why texts position readers </vt:lpstr>
      <vt:lpstr>Connecting learning</vt:lpstr>
      <vt:lpstr>Initial personal response to the poem</vt:lpstr>
      <vt:lpstr>Annotating ‘if I write a poem’ by Jazz Money</vt:lpstr>
      <vt:lpstr>Modality – stanza 1</vt:lpstr>
      <vt:lpstr>Exploring point of view – stanza 2</vt:lpstr>
      <vt:lpstr>Recurring motif – stanza 3</vt:lpstr>
      <vt:lpstr>Exploring structural elements in poetry – stanza 4</vt:lpstr>
      <vt:lpstr>Abstract nouns – stanza 5</vt:lpstr>
      <vt:lpstr>Juxtaposition and emotive language – stanza 6</vt:lpstr>
      <vt:lpstr>Contrasting stanza length – stanza 7</vt:lpstr>
      <vt:lpstr>Checking for understanding</vt:lpstr>
      <vt:lpstr>Checking for understanding</vt:lpstr>
      <vt:lpstr>Chunking and sequencing learning</vt:lpstr>
      <vt:lpstr>Symbolism – stanza 8</vt:lpstr>
      <vt:lpstr>Personal voice – stanza 9</vt:lpstr>
      <vt:lpstr>Enjambment – stanza 10</vt:lpstr>
      <vt:lpstr>Historical allusion and personification – stanza 11</vt:lpstr>
      <vt:lpstr>Checking for understanding</vt:lpstr>
      <vt:lpstr>Checking for understanding</vt:lpstr>
      <vt:lpstr>Chunking and sequencing learning</vt:lpstr>
      <vt:lpstr>Exploring the ‘turn’ or volta – stanza 12</vt:lpstr>
      <vt:lpstr>Personal voice – stanza 13</vt:lpstr>
      <vt:lpstr>Sustained metaphor – stanza 14</vt:lpstr>
      <vt:lpstr>Exploring the final stanza</vt:lpstr>
      <vt:lpstr>Checking for understanding</vt:lpstr>
      <vt:lpstr>Journal writing task</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 Text annotations – Jazz Money – 11.1 Transition to English Advanced</dc:title>
  <dc:creator>NSW Department of Education</dc:creator>
  <dcterms:created xsi:type="dcterms:W3CDTF">2022-12-14T10:07:55Z</dcterms:created>
  <dcterms:modified xsi:type="dcterms:W3CDTF">2025-12-09T01:37:49Z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0x01010018E20D1C8E37B4489036A323D6088B4F</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