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6381" r:id="rId2"/>
    <p:sldId id="26393" r:id="rId3"/>
    <p:sldId id="26394" r:id="rId4"/>
    <p:sldId id="26383" r:id="rId5"/>
    <p:sldId id="26410" r:id="rId6"/>
    <p:sldId id="26388" r:id="rId7"/>
    <p:sldId id="26411" r:id="rId8"/>
    <p:sldId id="26412" r:id="rId9"/>
    <p:sldId id="26422" r:id="rId10"/>
    <p:sldId id="26413" r:id="rId11"/>
    <p:sldId id="26414" r:id="rId12"/>
    <p:sldId id="26415" r:id="rId13"/>
    <p:sldId id="26416" r:id="rId14"/>
    <p:sldId id="26417" r:id="rId15"/>
    <p:sldId id="26418" r:id="rId16"/>
    <p:sldId id="26419" r:id="rId17"/>
    <p:sldId id="26420" r:id="rId18"/>
    <p:sldId id="26421" r:id="rId19"/>
    <p:sldId id="401" r:id="rId20"/>
    <p:sldId id="402" r:id="rId21"/>
  </p:sldIdLst>
  <p:sldSz cx="12192000" cy="6858000"/>
  <p:notesSz cx="6858000" cy="9144000"/>
  <p:embeddedFontLst>
    <p:embeddedFont>
      <p:font typeface="Open Sans" panose="020B0606030504020204" pitchFamily="34" charset="0"/>
      <p:regular r:id="rId24"/>
      <p:bold r:id="rId25"/>
      <p:italic r:id="rId26"/>
      <p:boldItalic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900F56-96F0-A2C5-2EC5-4A5CA6B1A37B}" name="Nadine Cannings" initials="NC" userId="S::Nadine.Cannings@det.nsw.edu.au::edc68fe4-7015-48b6-a6c0-a33df6c27bb6" providerId="AD"/>
  <p188:author id="{55A6C75A-7153-A7FA-AB60-4EB992A208B8}" name="Kyra Rose" initials="KR" userId="S::Kyra.Rose@det.nsw.edu.au::e07a1653-7d96-4136-a464-a8f8d6b7e062" providerId="AD"/>
  <p188:author id="{FAA49185-EE96-76D8-B997-27D35C680BEE}" name="Maureen O'Keefe" initials="MO" userId="S::Maureen.OKeefe5@det.nsw.edu.au::468623b9-9c4e-4b2f-9db4-30ddd450a2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7FC"/>
    <a:srgbClr val="B51458"/>
    <a:srgbClr val="00ACC2"/>
    <a:srgbClr val="64BB47"/>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9"/>
    <p:restoredTop sz="85782" autoAdjust="0"/>
  </p:normalViewPr>
  <p:slideViewPr>
    <p:cSldViewPr snapToGrid="0">
      <p:cViewPr varScale="1">
        <p:scale>
          <a:sx n="91" d="100"/>
          <a:sy n="91" d="100"/>
        </p:scale>
        <p:origin x="1080" y="90"/>
      </p:cViewPr>
      <p:guideLst>
        <p:guide orient="horz" pos="1071"/>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Card/549?clearCache=489c953c-e13e-6f26-ca83-61c1b677f19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nva.com/en_au/help/publish-to-google-classroo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anva.com/en_au/help/using-canvas-lm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this slide is intended to support students in activating prior knowledge and building a foundational understanding of essential terminology. The teacher-led tour of the editor interface on the previous slide facilitates this process, ensuring students feel confident prior to transitioning to the gradual release of responsibility process. </a:t>
            </a:r>
            <a:r>
              <a:rPr lang="en-US" b="0">
                <a:latin typeface="Public Sans"/>
              </a:rPr>
              <a:t>Following the teacher-led tour of the </a:t>
            </a:r>
            <a:r>
              <a:rPr lang="en-US">
                <a:latin typeface="Public Sans"/>
              </a:rPr>
              <a:t>editor</a:t>
            </a:r>
            <a:r>
              <a:rPr lang="en-US" b="0">
                <a:latin typeface="Public Sans"/>
              </a:rPr>
              <a:t> interface check their understanding </a:t>
            </a:r>
            <a:r>
              <a:rPr lang="en-US">
                <a:latin typeface="Public Sans"/>
              </a:rPr>
              <a:t> </a:t>
            </a:r>
            <a:r>
              <a:rPr lang="en-US" b="0">
                <a:latin typeface="Public Sans"/>
              </a:rPr>
              <a:t>- </a:t>
            </a:r>
            <a:r>
              <a:rPr lang="en-US">
                <a:latin typeface="Public Sans"/>
              </a:rPr>
              <a:t> </a:t>
            </a:r>
            <a:r>
              <a:rPr lang="en-US" b="0">
                <a:latin typeface="Public Sans"/>
              </a:rPr>
              <a:t>raising their hand to point out where each of the above elements are located. Other prompting questions could include:</a:t>
            </a:r>
            <a:endParaRPr lang="en-US">
              <a:latin typeface="Public Sans"/>
            </a:endParaRPr>
          </a:p>
          <a:p>
            <a:pPr marL="285750" indent="-285750">
              <a:buFontTx/>
              <a:buChar char="-"/>
            </a:pPr>
            <a:r>
              <a:rPr lang="en-US" b="0">
                <a:latin typeface="Public Sans"/>
              </a:rPr>
              <a:t>‘how would you use this?’</a:t>
            </a:r>
          </a:p>
          <a:p>
            <a:pPr marL="285750" indent="-285750">
              <a:buFontTx/>
              <a:buChar char="-"/>
            </a:pPr>
            <a:r>
              <a:rPr lang="en-US" b="0">
                <a:latin typeface="Public Sans"/>
              </a:rPr>
              <a:t>‘why would it be important to use this for X [concept linking to other knowledge in the program</a:t>
            </a:r>
            <a:r>
              <a:rPr lang="en-US">
                <a:latin typeface="Public Sans"/>
              </a:rPr>
              <a:t>]?'</a:t>
            </a:r>
            <a:endParaRPr lang="en-US" b="0"/>
          </a:p>
          <a:p>
            <a:pPr marL="285750" indent="-285750">
              <a:buFontTx/>
              <a:buChar char="-"/>
            </a:pPr>
            <a:r>
              <a:rPr lang="en-US" b="0">
                <a:latin typeface="Public Sans"/>
              </a:rPr>
              <a:t>‘why is choosing the right background important?’</a:t>
            </a:r>
          </a:p>
          <a:p>
            <a:pPr marL="285750" indent="-285750">
              <a:buFontTx/>
              <a:buChar char="-"/>
            </a:pPr>
            <a:r>
              <a:rPr lang="en-US" b="0">
                <a:latin typeface="Public Sans"/>
              </a:rPr>
              <a:t>‘how can font choice impact mood or theme of your design?’</a:t>
            </a:r>
          </a:p>
          <a:p>
            <a:pPr marL="285750" indent="-285750">
              <a:buFontTx/>
              <a:buChar char="-"/>
            </a:pPr>
            <a:r>
              <a:rPr lang="en-US" b="0">
                <a:latin typeface="Public Sans"/>
              </a:rPr>
              <a:t>‘how would alignment provide more authority of your text?’</a:t>
            </a:r>
          </a:p>
          <a:p>
            <a:r>
              <a:rPr lang="en-US">
                <a:latin typeface="Public Sans"/>
              </a:rPr>
              <a:t>Students can also use </a:t>
            </a:r>
            <a:r>
              <a:rPr lang="en-US" b="1">
                <a:latin typeface="Public Sans"/>
              </a:rPr>
              <a:t>Phase 5, activity 1 – Canva for Education essential terminology</a:t>
            </a:r>
            <a:r>
              <a:rPr lang="en-US">
                <a:latin typeface="Public Sans"/>
              </a:rPr>
              <a:t> to check their understanding of the features of Canva.</a:t>
            </a:r>
            <a:endParaRPr lang="en-US" b="0"/>
          </a:p>
          <a:p>
            <a:endParaRPr lang="en-US" b="0"/>
          </a:p>
          <a:p>
            <a:endParaRPr lang="en-AU"/>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99751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latin typeface="Calibri"/>
                <a:ea typeface="Calibri"/>
                <a:cs typeface="Calibri"/>
              </a:rPr>
              <a:t>Teacher note: </a:t>
            </a:r>
            <a:r>
              <a:rPr lang="en-US">
                <a:latin typeface="Calibri"/>
                <a:ea typeface="Calibri"/>
                <a:cs typeface="Calibri"/>
              </a:rPr>
              <a:t>this slide contains a video of how students can easily access Canva via the Student Portal</a:t>
            </a:r>
            <a:r>
              <a:rPr lang="en-AU">
                <a:latin typeface="Calibri"/>
                <a:ea typeface="Calibri"/>
                <a:cs typeface="Calibri"/>
              </a:rPr>
              <a:t>. The video will only play if the slide is in Present mode.</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42839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a:latin typeface="Arial"/>
                <a:cs typeface="Arial"/>
              </a:rPr>
              <a:t>Teacher note: </a:t>
            </a:r>
            <a:r>
              <a:rPr lang="en-AU" sz="1600">
                <a:latin typeface="Arial"/>
                <a:cs typeface="Arial"/>
              </a:rPr>
              <a:t>this slide has been used to identify the explicit teaching-learning strategy and should be deleted or hidden when used in a classroom setting. The strategy of gradual release of responsibility is a flexible process moving between modelled, guided and independent teaching practice responsive to student learning.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latin typeface="Arial"/>
                <a:cs typeface="Arial"/>
              </a:rPr>
              <a:t>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effectLst/>
                <a:latin typeface="Arial"/>
                <a:ea typeface="Calibri" panose="020F0502020204030204" pitchFamily="34" charset="0"/>
                <a:cs typeface="Arial"/>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735496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latin typeface="Public Sans"/>
              </a:rPr>
              <a:t>Teacher note: </a:t>
            </a:r>
            <a:r>
              <a:rPr lang="en-AU">
                <a:latin typeface="Public Sans"/>
              </a:rPr>
              <a:t>this is designed to give students an authentic opportunity to experiment with the key features of Canva to create a book cover for the text they have chosen to transform for the assessment task. . Adjust the level of scaffolding and support in demonstrating your process and product, and explain your thinking and choices with each step to ensure students are confident in attempting this task. Teachers can include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78449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this is designed to give students an authentic opportunity to experiment with the key features of Canva to create an original text that conveys authority. Students will need to use one digital text previously studied in class to complete this activity. An effective book cover should have an eye-catching design including relevant colours, images and typography to capture the reader’s attention and convey the ‘essence’ of the text’s content. in this activity, you will use Canva for Education to create a book cover for one of the digital texts you have studied in class. You should experiment with a range of Canva’s features to effectively capture the ‘essence’ of your chosen digital text.</a:t>
            </a:r>
            <a:endParaRPr lang="en-US"/>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71550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Teachers note</a:t>
            </a:r>
            <a:r>
              <a:rPr lang="en-AU">
                <a:latin typeface="Public Sans"/>
              </a:rPr>
              <a:t>: peer feedback is a structured process where students evaluate the work of their peers by providing valuable feedback in relation to learning intentions and success criteria. The department's Digital Learning Selector has a range of suggestions for supporting students in providing </a:t>
            </a:r>
            <a:r>
              <a:rPr lang="en-AU">
                <a:latin typeface="Public Sans"/>
                <a:hlinkClick r:id="rId3"/>
              </a:rPr>
              <a:t>peer feedback</a:t>
            </a:r>
            <a:r>
              <a:rPr lang="en-AU">
                <a:latin typeface="Public Sans"/>
              </a:rPr>
              <a:t>. The TAG Peer Feedback method is hyperlinked to a TAG resource available via the Digital Learning Selector. It demonstrates what a TAG method could look like. The TAG: PEER FEEDBACK graphic is hyperlinked to the Canva template link for editing or if you want to adapt this template to suit your context. To access this Canva hyperlink, the slide must be displayed in full screen mode.</a:t>
            </a:r>
            <a:endParaRPr lang="en-US"/>
          </a:p>
          <a:p>
            <a:endParaRPr lang="en-AU">
              <a:latin typeface="Arial"/>
              <a:cs typeface="Arial"/>
            </a:endParaRPr>
          </a:p>
          <a:p>
            <a:r>
              <a:rPr lang="en-AU">
                <a:latin typeface="Arial"/>
                <a:cs typeface="Arial"/>
              </a:rPr>
              <a:t>Links</a:t>
            </a:r>
            <a:endParaRPr lang="en-AU">
              <a:latin typeface="Arial"/>
            </a:endParaRPr>
          </a:p>
          <a:p>
            <a:r>
              <a:rPr lang="en-AU">
                <a:latin typeface="Arial"/>
                <a:cs typeface="Arial"/>
              </a:rPr>
              <a:t>Digital Learning Selector: peer feedback </a:t>
            </a:r>
            <a:r>
              <a:rPr lang="en-AU"/>
              <a:t>https://app.education.nsw.gov.au/digital-learning-selector/LearningActivity/Card/549?clearCache=d0516957-6133-de7b-95c8-bce47068834c</a:t>
            </a:r>
            <a:endParaRPr lang="en-AU">
              <a:latin typeface="Arial"/>
            </a:endParaRPr>
          </a:p>
          <a:p>
            <a:endParaRPr lang="en-AU">
              <a:latin typeface="Arial"/>
            </a:endParaRPr>
          </a:p>
          <a:p>
            <a:endParaRPr lang="en-AU">
              <a:latin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22822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latin typeface="Public Sans"/>
              </a:rPr>
              <a:t>Teachers note: </a:t>
            </a:r>
            <a:r>
              <a:rPr lang="en-AU">
                <a:latin typeface="Public Sans"/>
              </a:rPr>
              <a:t>to show students the instructions on how to submit a task via Canva, click on the 'class assignment' hyperlink and take students through the step-by-step process. Ensure that the review and comment functions are enabled, so that feedback and revisions can be managed directly within Canva. This approach allows both you and the students to stay within Canva, avoiding the need to switch between different websites.</a:t>
            </a:r>
          </a:p>
          <a:p>
            <a:endParaRPr lang="en-AU" b="1"/>
          </a:p>
          <a:p>
            <a:r>
              <a:rPr lang="en-AU">
                <a:latin typeface="Public Sans"/>
              </a:rPr>
              <a:t>If you are using other learning management systems, please replace this (or the next slide) with the appropriate steps </a:t>
            </a:r>
          </a:p>
          <a:p>
            <a:r>
              <a:rPr lang="en-AU">
                <a:solidFill>
                  <a:srgbClr val="000000"/>
                </a:solidFill>
                <a:latin typeface="Public Sans"/>
              </a:rPr>
              <a:t>Links</a:t>
            </a:r>
          </a:p>
          <a:p>
            <a:pPr marL="285750" indent="-285750">
              <a:buFont typeface="Arial"/>
              <a:buChar char="•"/>
            </a:pPr>
            <a:r>
              <a:rPr lang="en-AU">
                <a:solidFill>
                  <a:srgbClr val="000000"/>
                </a:solidFill>
                <a:latin typeface="Public Sans"/>
              </a:rPr>
              <a:t>Google Classroom </a:t>
            </a:r>
            <a:r>
              <a:rPr lang="en-AU">
                <a:solidFill>
                  <a:srgbClr val="000000"/>
                </a:solidFill>
                <a:latin typeface="Arial"/>
                <a:cs typeface="Arial"/>
                <a:hlinkClick r:id="rId3"/>
              </a:rPr>
              <a:t>https://www.canva.com/en_au/help/publish-to-google-classroom/</a:t>
            </a:r>
          </a:p>
          <a:p>
            <a:pPr marL="285750" indent="-285750">
              <a:buFont typeface="Arial"/>
              <a:buChar char="•"/>
            </a:pPr>
            <a:r>
              <a:rPr lang="en-AU">
                <a:latin typeface="Public Sans"/>
              </a:rPr>
              <a:t>Canvas </a:t>
            </a:r>
            <a:r>
              <a:rPr lang="en-AU">
                <a:latin typeface="Arial"/>
                <a:cs typeface="Arial"/>
                <a:hlinkClick r:id="rId3"/>
              </a:rPr>
              <a:t>https://www.canva.com/en_au/help/using-canvas-lms/</a:t>
            </a:r>
            <a:endParaRPr lang="en-AU">
              <a:latin typeface="Arial"/>
              <a:cs typeface="Arial"/>
            </a:endParaRPr>
          </a:p>
          <a:p>
            <a:pPr marL="285750" indent="-285750">
              <a:buFont typeface="Arial"/>
              <a:buChar char="•"/>
            </a:pPr>
            <a:r>
              <a:rPr lang="en-AU">
                <a:solidFill>
                  <a:srgbClr val="000000"/>
                </a:solidFill>
                <a:latin typeface="Public Sans"/>
              </a:rPr>
              <a:t>Moodle </a:t>
            </a:r>
            <a:r>
              <a:rPr lang="en-AU">
                <a:solidFill>
                  <a:srgbClr val="000000"/>
                </a:solidFill>
                <a:latin typeface="Arial"/>
                <a:cs typeface="Arial"/>
                <a:hlinkClick r:id="rId4"/>
              </a:rPr>
              <a:t>https://www.canva.com/en_au/help/connect-to-moodle/</a:t>
            </a:r>
            <a:endParaRPr lang="en-AU">
              <a:solidFill>
                <a:srgbClr val="000000"/>
              </a:solidFill>
              <a:effectLst/>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05412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 hide or delete irrelevant slides as suits student need. This is an alternative method for sharing the work. Students may prefer this method if they are used to sharing documents directly to their teacher. </a:t>
            </a:r>
            <a:endParaRPr lang="en-AU" b="1"/>
          </a:p>
          <a:p>
            <a:endParaRPr lang="en-AU">
              <a:latin typeface="Public Sans"/>
            </a:endParaRPr>
          </a:p>
          <a:p>
            <a:endParaRPr lang="en-AU" b="1">
              <a:latin typeface="Public Sans"/>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840646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share this template prior to the lesson. Exit tickets provide opportunity to assess student learning informally, and to ensure all students are confident in their skill development. This is especially relevant in preparation for the assessment task and provides opportunity to revisit skills again with students who need additional support.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30274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latin typeface="Arial"/>
                <a:cs typeface="Arial"/>
              </a:rPr>
              <a:t>Teacher note: </a:t>
            </a:r>
            <a:r>
              <a:rPr lang="en-US" b="0">
                <a:latin typeface="Arial"/>
                <a:cs typeface="Arial"/>
              </a:rPr>
              <a:t>the following resource is designed to support the delivery of </a:t>
            </a:r>
            <a:r>
              <a:rPr lang="en-US" b="1">
                <a:latin typeface="Arial"/>
                <a:cs typeface="Arial"/>
              </a:rPr>
              <a:t>Phase 5 – </a:t>
            </a:r>
            <a:r>
              <a:rPr lang="en-AU" sz="1800" b="1">
                <a:effectLst/>
                <a:latin typeface="Arial" panose="020B0604020202020204" pitchFamily="34" charset="0"/>
                <a:ea typeface="Calibri" panose="020F0502020204030204" pitchFamily="34" charset="0"/>
              </a:rPr>
              <a:t>engaging critically and creatively with model texts</a:t>
            </a:r>
            <a:r>
              <a:rPr lang="en-US" b="1">
                <a:latin typeface="Arial"/>
                <a:cs typeface="Arial"/>
              </a:rPr>
              <a:t>. </a:t>
            </a:r>
            <a:r>
              <a:rPr lang="en-US" b="0">
                <a:latin typeface="Arial"/>
                <a:cs typeface="Arial"/>
              </a:rPr>
              <a:t>It should be used in combination with instructions from </a:t>
            </a:r>
            <a:r>
              <a:rPr lang="en-US" b="1">
                <a:latin typeface="Arial"/>
                <a:cs typeface="Arial"/>
              </a:rPr>
              <a:t>Phase 5, sequence 1 – engaging with Canva for Education</a:t>
            </a:r>
            <a:r>
              <a:rPr lang="en-US">
                <a:latin typeface="Arial"/>
                <a:cs typeface="Arial"/>
              </a:rPr>
              <a:t> </a:t>
            </a:r>
            <a:r>
              <a:rPr lang="en-US" b="0">
                <a:latin typeface="Arial"/>
                <a:cs typeface="Arial"/>
              </a:rPr>
              <a:t>of the teaching and learning program and associated Phase 2 activities and resources in the resource booklet.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a:p>
          <a:p>
            <a:pPr>
              <a:defRPr/>
            </a:pPr>
            <a:r>
              <a:rPr lang="en-AU">
                <a:latin typeface="Arial"/>
                <a:cs typeface="Arial"/>
              </a:rPr>
              <a:t>In this PowerPoint, you will find a series of slides to guide students through their introduction to using Canva for Education. Students will require access to technology for these activities.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54798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has been used to identify the Explicit teaching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a:t>
            </a:r>
            <a:r>
              <a:rPr lang="en-AU">
                <a:solidFill>
                  <a:srgbClr val="333333"/>
                </a:solidFill>
                <a:effectLst/>
                <a:highlight>
                  <a:srgbClr val="FFFFFF"/>
                </a:highlight>
              </a:rPr>
              <a:t>criteria provided in the teacher notes on the following slide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a:t>constructing with students, teachers use their expertise to guide student thinking, and often model and use exemplars to show students what success 'looks like'.</a:t>
            </a:r>
          </a:p>
          <a:p>
            <a:endParaRPr lang="en-AU">
              <a:solidFill>
                <a:srgbClr val="333333"/>
              </a:solidFill>
              <a:effectLst/>
              <a:highlight>
                <a:srgbClr val="FFFFFF"/>
              </a:highlight>
            </a:endParaRP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812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a:cs typeface="Arial"/>
              </a:rPr>
              <a:t>For more information see ⁠</a:t>
            </a:r>
            <a:r>
              <a:rPr lang="en-AU" dirty="0">
                <a:latin typeface="Arial"/>
                <a:cs typeface="Arial"/>
                <a:hlinkClick r:id="rId3" tooltip="https://www.aitsl.edu.au/docs/default-source/feedback/aitsl-learning-intentions-and-success-criteria-strategy.pdf?sfvrsn=382dec3c_2"/>
              </a:rPr>
              <a:t>AITSL</a:t>
            </a:r>
            <a:r>
              <a:rPr lang="en-AU" dirty="0">
                <a:latin typeface="Arial"/>
                <a:cs typeface="Arial"/>
              </a:rPr>
              <a:t> or the NSW Department of Education explicit teaching strategies, ⁠</a:t>
            </a:r>
            <a:r>
              <a:rPr lang="en-AU" dirty="0">
                <a:latin typeface="Arial"/>
                <a:cs typeface="Arial"/>
                <a:hlinkClick r:id="rId4" tooltip="https://education.nsw.gov.au/teaching-and-learning/curriculum/explicit-teaching/explicit-teaching-strategies/sharing-learning-intentions"/>
              </a:rPr>
              <a:t>Sharing learning intentions</a:t>
            </a:r>
            <a:r>
              <a:rPr lang="en-AU" dirty="0">
                <a:latin typeface="Arial"/>
                <a:cs typeface="Arial"/>
              </a:rPr>
              <a:t> and ⁠</a:t>
            </a:r>
            <a:r>
              <a:rPr lang="en-AU" dirty="0">
                <a:latin typeface="Arial"/>
                <a:cs typeface="Arial"/>
                <a:hlinkClick r:id="rId5" tooltip="https://education.nsw.gov.au/teaching-and-learning/curriculum/explicit-teaching/explicit-teaching-strategies/sharing-success-criteria"/>
              </a:rPr>
              <a:t>Sharing success criteria</a:t>
            </a:r>
            <a:r>
              <a:rPr lang="en-AU" dirty="0">
                <a:latin typeface="Arial"/>
                <a:cs typeface="Arial"/>
              </a:rPr>
              <a:t>.</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p>
          <a:p>
            <a:pPr marL="171450" indent="-171450">
              <a:buFont typeface="Arial"/>
              <a:buChar char="•"/>
            </a:pPr>
            <a:endParaRPr lang="en-AU" dirty="0"/>
          </a:p>
          <a:p>
            <a:pPr marL="0" indent="0">
              <a:buFont typeface="Arial"/>
              <a:buNone/>
            </a:pPr>
            <a:r>
              <a:rPr lang="en-AU" b="1" dirty="0"/>
              <a:t>Suggested success criteria:</a:t>
            </a:r>
          </a:p>
          <a:p>
            <a:pPr marL="342900" indent="-342900">
              <a:lnSpc>
                <a:spcPct val="150000"/>
              </a:lnSpc>
              <a:buFont typeface="Arial" panose="020B0604020202020204" pitchFamily="34" charset="0"/>
              <a:buChar char="•"/>
            </a:pPr>
            <a:r>
              <a:rPr lang="en-AU" sz="1800" dirty="0">
                <a:latin typeface="Arial" panose="020B0604020202020204" pitchFamily="34" charset="0"/>
                <a:cs typeface="Arial" panose="020B0604020202020204" pitchFamily="34" charset="0"/>
              </a:rPr>
              <a:t>navigate the Canva for Education platform and use templates</a:t>
            </a:r>
          </a:p>
          <a:p>
            <a:pPr marL="342900" indent="-342900">
              <a:lnSpc>
                <a:spcPct val="150000"/>
              </a:lnSpc>
              <a:buFont typeface="Arial" panose="020B0604020202020204" pitchFamily="34" charset="0"/>
              <a:buChar char="•"/>
            </a:pPr>
            <a:r>
              <a:rPr lang="en-AU" sz="1800" dirty="0">
                <a:latin typeface="Arial" panose="020B0604020202020204" pitchFamily="34" charset="0"/>
                <a:cs typeface="Arial" panose="020B0604020202020204" pitchFamily="34" charset="0"/>
              </a:rPr>
              <a:t>select design elements on Canva for Education</a:t>
            </a:r>
          </a:p>
          <a:p>
            <a:pPr marL="342900" indent="-342900">
              <a:lnSpc>
                <a:spcPct val="150000"/>
              </a:lnSpc>
              <a:buFont typeface="Arial" panose="020B0604020202020204" pitchFamily="34" charset="0"/>
              <a:buChar char="•"/>
            </a:pPr>
            <a:r>
              <a:rPr lang="en-AU" sz="1800" dirty="0">
                <a:latin typeface="Arial" panose="020B0604020202020204" pitchFamily="34" charset="0"/>
                <a:cs typeface="Arial" panose="020B0604020202020204" pitchFamily="34" charset="0"/>
              </a:rPr>
              <a:t>upload images, video or audio</a:t>
            </a:r>
            <a:r>
              <a:rPr lang="en-AU" sz="1800" b="1" dirty="0">
                <a:latin typeface="Arial" panose="020B0604020202020204" pitchFamily="34" charset="0"/>
                <a:cs typeface="Calibri"/>
              </a:rPr>
              <a:t>.</a:t>
            </a:r>
            <a:endParaRPr lang="en-AU"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Teacher note: </a:t>
            </a:r>
            <a:r>
              <a:rPr lang="en-AU" b="0" dirty="0">
                <a:latin typeface="Public Sans"/>
              </a:rPr>
              <a:t>t</a:t>
            </a:r>
            <a:r>
              <a:rPr lang="en-AU" dirty="0">
                <a:latin typeface="Public Sans"/>
              </a:rPr>
              <a:t>his resource provides a recommended approach to </a:t>
            </a:r>
            <a:r>
              <a:rPr lang="en-AU" b="1" dirty="0">
                <a:latin typeface="Public Sans"/>
              </a:rPr>
              <a:t>Phase 5, sequence 1 – engaging with Canva for Education</a:t>
            </a:r>
            <a:r>
              <a:rPr lang="en-AU" dirty="0">
                <a:latin typeface="Public Sans"/>
              </a:rPr>
              <a:t>, and is not intended to be prescriptive. Teachers are encouraged to approach these tasks flexibly, addressing them as needed while considering the specific learning context and your students. </a:t>
            </a:r>
          </a:p>
          <a:p>
            <a:pPr defTabSz="1219170">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This section begins with a KWLH framework to foster critical and creative thinking, while also assessing students' current knowledge and skill levels. This may prompt teachers to adjust the resources as necessary based on the skill levels observed in the class. The other parts are as follows.</a:t>
            </a:r>
          </a:p>
          <a:p>
            <a:endParaRPr lang="en-AU" dirty="0"/>
          </a:p>
          <a:p>
            <a:pPr marL="342900" indent="-342900">
              <a:buAutoNum type="arabicPeriod"/>
            </a:pPr>
            <a:r>
              <a:rPr lang="en-AU" dirty="0">
                <a:latin typeface="Public Sans"/>
              </a:rPr>
              <a:t>Teachers providing a walkthrough detailing the editor interface – ensure you have familiarised yourself with Canva before presenting to the class. See the list of pre-readings in the </a:t>
            </a:r>
            <a:r>
              <a:rPr lang="en-AU" b="1" dirty="0">
                <a:latin typeface="Public Sans"/>
              </a:rPr>
              <a:t>Digital stories – Year 10, Term 4 </a:t>
            </a:r>
            <a:r>
              <a:rPr lang="en-AU" dirty="0">
                <a:latin typeface="Public Sans"/>
              </a:rPr>
              <a:t>teaching and learning program for support.</a:t>
            </a:r>
          </a:p>
          <a:p>
            <a:pPr marL="342900" indent="-342900">
              <a:buAutoNum type="arabicPeriod"/>
            </a:pPr>
            <a:r>
              <a:rPr lang="en-AU" dirty="0">
                <a:latin typeface="Public Sans"/>
              </a:rPr>
              <a:t>A video "How to Use Canva" for department students to access Canva via single sign-on. </a:t>
            </a:r>
          </a:p>
          <a:p>
            <a:pPr marL="342900" indent="-342900">
              <a:buAutoNum type="arabicPeriod"/>
            </a:pPr>
            <a:r>
              <a:rPr lang="en-AU" dirty="0">
                <a:latin typeface="Public Sans"/>
              </a:rPr>
              <a:t>A live demonstration or screen recording by the teacher, showcasing the design process for a book cover.</a:t>
            </a:r>
          </a:p>
          <a:p>
            <a:pPr marL="342900" indent="-342900">
              <a:buAutoNum type="arabicPeriod"/>
            </a:pPr>
            <a:r>
              <a:rPr lang="en-AU" dirty="0">
                <a:latin typeface="Public Sans"/>
              </a:rPr>
              <a:t>An independent student activity focused on creating a book cover for other core texts. </a:t>
            </a:r>
          </a:p>
          <a:p>
            <a:pPr marL="342900" indent="-342900">
              <a:buAutoNum type="arabicPeriod"/>
            </a:pPr>
            <a:r>
              <a:rPr lang="en-AU" dirty="0">
                <a:latin typeface="Public Sans"/>
              </a:rPr>
              <a:t>A brief activity designed to encourage peer feedback.</a:t>
            </a:r>
          </a:p>
          <a:p>
            <a:pPr marL="342900" indent="-342900">
              <a:buAutoNum type="arabicPeriod"/>
            </a:pPr>
            <a:r>
              <a:rPr lang="en-AU" dirty="0">
                <a:latin typeface="Public Sans"/>
              </a:rPr>
              <a:t>Instructions for students on sharing their designs. </a:t>
            </a:r>
          </a:p>
          <a:p>
            <a:pPr marL="342900" indent="-342900">
              <a:buAutoNum type="arabicPeriod"/>
            </a:pPr>
            <a:r>
              <a:rPr lang="en-AU" dirty="0">
                <a:latin typeface="Public Sans"/>
              </a:rPr>
              <a:t>An interactive exit ticket aimed at developing additional skills necessary for the upcoming assessment task, such as audio recording, and illustrating how interactive features are possible within Canva.</a:t>
            </a:r>
          </a:p>
          <a:p>
            <a:pPr marL="342900" indent="-342900">
              <a:buAutoNum type="arabicPeriod"/>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55057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dirty="0"/>
              <a:t>Teachers note: </a:t>
            </a:r>
            <a:r>
              <a:rPr lang="en-AU" b="0" dirty="0"/>
              <a:t>KWLH is a tool in the Digital Learning Selector for gathering students' responses to slide questions. Utilising formative tasks at the beginning of the lesson helps students recall prior knowledge, strengthens memory connections, and allows for differentiated learning (AERO 2024). These activities engage students, deepen their understanding, and promote collaboration.</a:t>
            </a:r>
          </a:p>
          <a:p>
            <a:pPr algn="l"/>
            <a:endParaRPr lang="en-AU" b="0" dirty="0"/>
          </a:p>
          <a:p>
            <a:r>
              <a:rPr lang="en-AU" dirty="0"/>
              <a:t>Students may possess varying degrees of familiarity and skill with Canva. Founded in Sydney in 2012, Canva saw a marked increase in global prominence between 2019 and 2020. It has since become a widely utilised tool for marketing, social media design, and educational applications across diverse contexts.</a:t>
            </a:r>
          </a:p>
          <a:p>
            <a:endParaRPr lang="en-AU" dirty="0"/>
          </a:p>
          <a:p>
            <a:r>
              <a:rPr lang="en-AU" dirty="0"/>
              <a:t>Since 2022, Canva for Education has been made available to all students and teachers within the department. It is likely that many students have already engaged with Canva in other subjects or schools, using it for a broad spectrum of creative, learning and assessment purposes.</a:t>
            </a:r>
          </a:p>
          <a:p>
            <a:pPr algn="l"/>
            <a:endParaRPr lang="en-AU" b="0" dirty="0"/>
          </a:p>
          <a:p>
            <a:pPr algn="l"/>
            <a:r>
              <a:rPr lang="en-AU" b="0" dirty="0"/>
              <a:t>Teachers could ask some prompting questions to further elicit contributions from students:</a:t>
            </a:r>
          </a:p>
          <a:p>
            <a:pPr algn="l"/>
            <a:endParaRPr lang="en-AU" b="0" dirty="0"/>
          </a:p>
          <a:p>
            <a:pPr algn="l"/>
            <a:r>
              <a:rPr lang="en-AU" b="0" dirty="0"/>
              <a:t> </a:t>
            </a:r>
            <a:r>
              <a:rPr lang="en-AU" b="1" dirty="0"/>
              <a:t>Prompting questions for K:  </a:t>
            </a:r>
          </a:p>
          <a:p>
            <a:pPr algn="l"/>
            <a:r>
              <a:rPr lang="en-AU" b="0" dirty="0"/>
              <a:t>  - What do you know about Canva and what is it used for?  </a:t>
            </a:r>
          </a:p>
          <a:p>
            <a:pPr algn="l"/>
            <a:r>
              <a:rPr lang="en-AU" b="0" dirty="0"/>
              <a:t>  - Have you ever created something on Canva?  </a:t>
            </a:r>
          </a:p>
          <a:p>
            <a:pPr algn="l"/>
            <a:r>
              <a:rPr lang="en-AU" b="0" dirty="0"/>
              <a:t>  - Have you used it for anything outside of school activities and assessments?  </a:t>
            </a:r>
          </a:p>
          <a:p>
            <a:pPr algn="l"/>
            <a:r>
              <a:rPr lang="en-AU" b="1" dirty="0"/>
              <a:t>Prompting questions for W:  </a:t>
            </a:r>
          </a:p>
          <a:p>
            <a:pPr algn="l"/>
            <a:r>
              <a:rPr lang="en-AU" b="0" dirty="0"/>
              <a:t>  - What features of Canva are you curious to learn about?  </a:t>
            </a:r>
          </a:p>
          <a:p>
            <a:pPr algn="l"/>
            <a:r>
              <a:rPr lang="en-AU" b="0" dirty="0"/>
              <a:t>  - What tool or design would you like to know how to create?  </a:t>
            </a:r>
          </a:p>
          <a:p>
            <a:pPr algn="l"/>
            <a:r>
              <a:rPr lang="en-AU" b="0" dirty="0"/>
              <a:t>  - How do you think Canva could assist you with other school activities or personal projects?  </a:t>
            </a:r>
          </a:p>
          <a:p>
            <a:pPr algn="l"/>
            <a:r>
              <a:rPr lang="en-AU" b="1" dirty="0"/>
              <a:t>The 'L' section </a:t>
            </a:r>
            <a:r>
              <a:rPr lang="en-AU" b="0" dirty="0"/>
              <a:t>should be filled out at the end of the lesson.  </a:t>
            </a:r>
          </a:p>
          <a:p>
            <a:pPr algn="l"/>
            <a:r>
              <a:rPr lang="en-AU" b="0" dirty="0"/>
              <a:t>- Teachers might want to copy and paste the slide later in the presentation to complete the 'L' section while referencing previous contributions.  </a:t>
            </a:r>
          </a:p>
          <a:p>
            <a:pPr algn="l"/>
            <a:r>
              <a:rPr lang="en-AU" b="1" dirty="0"/>
              <a:t>Prompting questions for H:  </a:t>
            </a:r>
          </a:p>
          <a:p>
            <a:pPr algn="l"/>
            <a:r>
              <a:rPr lang="en-AU" b="0" dirty="0"/>
              <a:t>  - Where do you think you could find more tutorials or resources to expand your Canva skills?  </a:t>
            </a:r>
          </a:p>
          <a:p>
            <a:pPr algn="l"/>
            <a:r>
              <a:rPr lang="en-AU" b="0" dirty="0"/>
              <a:t>  - How do others, such as content creators or social media accounts, use Canva, and what tips could you learn from them?  </a:t>
            </a:r>
          </a:p>
          <a:p>
            <a:pPr algn="l"/>
            <a:r>
              <a:rPr lang="en-AU" b="0" dirty="0"/>
              <a:t>  - Who in your class do you think has strong Canva skills, and how could you collaborate with them to learn more?</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68211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i="0" dirty="0">
                <a:solidFill>
                  <a:srgbClr val="000000"/>
                </a:solidFill>
                <a:effectLst/>
                <a:highlight>
                  <a:srgbClr val="FFFFFF"/>
                </a:highlight>
                <a:latin typeface="Open Sans"/>
                <a:ea typeface="Open Sans"/>
                <a:cs typeface="Open Sans"/>
              </a:rPr>
              <a:t>Teachers note: </a:t>
            </a:r>
            <a:r>
              <a:rPr lang="en-AU" b="0" dirty="0">
                <a:solidFill>
                  <a:srgbClr val="000000"/>
                </a:solidFill>
                <a:effectLst/>
                <a:highlight>
                  <a:srgbClr val="FFFFFF"/>
                </a:highlight>
                <a:latin typeface="Open Sans"/>
                <a:ea typeface="Open Sans"/>
                <a:cs typeface="Open Sans"/>
              </a:rPr>
              <a:t>i</a:t>
            </a:r>
            <a:r>
              <a:rPr lang="en-AU" dirty="0">
                <a:latin typeface="Public Sans"/>
              </a:rPr>
              <a:t>f your setting has the technology available, have students practise opening Canva at this point, signing in from their portal. Some students may benefit from an initial experiment or settling activity moving past the novelty of a new online tool. Canva is the platform used throughout the sample teaching and learning resources of this program. Modify these instructions to reflect the mode and platform of assessment used. </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53739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Public Sans"/>
              </a:rPr>
              <a:t>Teachers note</a:t>
            </a:r>
            <a:r>
              <a:rPr lang="en-AU" sz="1600" dirty="0">
                <a:latin typeface="Public Sans"/>
              </a:rPr>
              <a:t>: some students and whole classes will benefit from a tour of the </a:t>
            </a:r>
            <a:r>
              <a:rPr lang="en-AU" dirty="0">
                <a:latin typeface="Public Sans"/>
              </a:rPr>
              <a:t>Canva</a:t>
            </a:r>
            <a:r>
              <a:rPr lang="en-AU" sz="1600" dirty="0">
                <a:latin typeface="Public Sans"/>
              </a:rPr>
              <a:t> editor interface. </a:t>
            </a:r>
            <a:r>
              <a:rPr lang="en-AU" dirty="0">
                <a:latin typeface="Public Sans"/>
              </a:rPr>
              <a:t>Canva's interactive resource can be used to demonstrate the key features of the platform. Click on the 'Editor interface' title of this slide to access this resource. </a:t>
            </a:r>
            <a:r>
              <a:rPr lang="en-AU" sz="1600" dirty="0">
                <a:latin typeface="Public Sans"/>
              </a:rPr>
              <a:t>See the next slide for elements you should aim to mention. </a:t>
            </a:r>
            <a:r>
              <a:rPr lang="en-AU" dirty="0">
                <a:latin typeface="Public Sans"/>
              </a:rPr>
              <a:t> </a:t>
            </a:r>
            <a:r>
              <a:rPr lang="en-AU" b="1" dirty="0">
                <a:latin typeface="Public Sans"/>
              </a:rPr>
              <a:t>Phase 5, resource 1 – Canva for Education essential terminology </a:t>
            </a:r>
            <a:r>
              <a:rPr lang="en-AU" dirty="0">
                <a:latin typeface="Public Sans"/>
              </a:rPr>
              <a:t>and</a:t>
            </a:r>
            <a:r>
              <a:rPr lang="en-AU" b="1" dirty="0">
                <a:latin typeface="Public Sans"/>
              </a:rPr>
              <a:t> Phase 5, activity 1 – Canva for Education essential terminology </a:t>
            </a:r>
            <a:r>
              <a:rPr lang="en-AU" dirty="0">
                <a:latin typeface="Public Sans"/>
              </a:rPr>
              <a:t>have been designed to support students in developing an understanding of the Canva features.</a:t>
            </a:r>
            <a:r>
              <a:rPr lang="en-AU" b="1" dirty="0">
                <a:latin typeface="Public Sans"/>
              </a:rPr>
              <a:t>  </a:t>
            </a:r>
            <a:endParaRPr lang="en-AU" sz="1600" b="1" dirty="0"/>
          </a:p>
          <a:p>
            <a:endParaRPr lang="en-AU" sz="1600" dirty="0"/>
          </a:p>
          <a:p>
            <a:r>
              <a:rPr lang="en-AU" dirty="0">
                <a:latin typeface="Arial"/>
                <a:cs typeface="Arial"/>
              </a:rPr>
              <a:t>Links</a:t>
            </a:r>
          </a:p>
          <a:p>
            <a:r>
              <a:rPr lang="en-AU" dirty="0">
                <a:latin typeface="Public Sans"/>
              </a:rPr>
              <a:t>Canva’s</a:t>
            </a:r>
            <a:r>
              <a:rPr lang="en-AU" sz="1600" dirty="0">
                <a:latin typeface="Public Sans"/>
              </a:rPr>
              <a:t> interactive resource</a:t>
            </a:r>
            <a:r>
              <a:rPr lang="en-AU" dirty="0">
                <a:latin typeface="Public Sans"/>
              </a:rPr>
              <a:t>:</a:t>
            </a:r>
            <a:r>
              <a:rPr lang="en-AU" sz="1600" dirty="0">
                <a:latin typeface="Public Sans"/>
              </a:rPr>
              <a:t> https://resourcepage.my.canva.site/ </a:t>
            </a:r>
          </a:p>
          <a:p>
            <a:endParaRPr lang="en-AU" dirty="0">
              <a:latin typeface="Public Sans"/>
            </a:endParaRPr>
          </a:p>
          <a:p>
            <a:endParaRPr lang="en-AU" dirty="0">
              <a:latin typeface="Public Sans"/>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563186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directs students to complete </a:t>
            </a:r>
            <a:r>
              <a:rPr lang="en-AU" b="1" dirty="0"/>
              <a:t>Phase 5, activity 1 – Canva for Education essential terminology</a:t>
            </a:r>
            <a:r>
              <a:rPr lang="en-AU" b="0" dirty="0"/>
              <a:t>.</a:t>
            </a:r>
            <a:r>
              <a:rPr lang="en-AU" b="1" dirty="0"/>
              <a:t> Phase 5, resource 1 – Canva for Education essential terminology</a:t>
            </a:r>
            <a:r>
              <a:rPr lang="en-AU" b="0" dirty="0"/>
              <a:t> has been designed to support this activity.</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314902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2217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6368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3" r:id="rId8"/>
    <p:sldLayoutId id="2147483744" r:id="rId9"/>
    <p:sldLayoutId id="2147483763" r:id="rId10"/>
    <p:sldLayoutId id="214748376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layers.brightcove.net/6153144529001/default_default/index.html?videoId=633189775111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schoolsnsw.sharepoint.com/:p:/s/DLS/EVQGbTuQjJVPn34_eBthJ0kB_TGDAg0FheGb3DdU_LAhDw?e=rOmbtQ&amp;clearCache=6ee41f5c-e757-4ec1-a9f8-b7b96db7599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va.com/en_au/help/complete-canva-assignment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education.nsw.gov.au/teaching-and-learning/curriculum/explicit-teaching/explicit-teaching-strategies" TargetMode="External"/><Relationship Id="rId3" Type="http://schemas.openxmlformats.org/officeDocument/2006/relationships/hyperlink" Target="https://educationstandards.nsw.edu.au/" TargetMode="External"/><Relationship Id="rId7" Type="http://schemas.openxmlformats.org/officeDocument/2006/relationships/hyperlink" Target="https://www.canva.com/"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8.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learning-areas/english/english-k-10-2022/overview" TargetMode="External"/><Relationship Id="rId4" Type="http://schemas.openxmlformats.org/officeDocument/2006/relationships/hyperlink" Target="https://curriculum.nsw.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page.my.canva.site/" TargetMode="External"/><Relationship Id="rId7" Type="http://schemas.openxmlformats.org/officeDocument/2006/relationships/hyperlink" Target="https://www.canva.com/p/sketchifyedu/?utm_medium=referral&amp;utm_source=creator_share&amp;utm_campaign=creator_shar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canva.com/licensing-explained/"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spcAft>
                <a:spcPts val="600"/>
              </a:spcAft>
              <a:buFont typeface="Arial"/>
              <a:buChar char="•"/>
            </a:pPr>
            <a:r>
              <a:rPr lang="en-AU" sz="1800" dirty="0">
                <a:latin typeface="+mn-lt"/>
                <a:ea typeface="+mn-lt"/>
                <a:cs typeface="+mn-lt"/>
              </a:rPr>
              <a:t>This resource is not a teaching and learning program. It should be used in conjunction with </a:t>
            </a:r>
            <a:r>
              <a:rPr lang="en-AU" sz="1800" b="1" dirty="0">
                <a:effectLst/>
                <a:latin typeface="Arial" panose="020B0604020202020204" pitchFamily="34" charset="0"/>
                <a:ea typeface="Aptos" panose="020B0004020202020204" pitchFamily="34" charset="0"/>
              </a:rPr>
              <a:t>Year 10, Term 4 – Digital stories</a:t>
            </a:r>
            <a:r>
              <a:rPr lang="en-AU" sz="1800" dirty="0">
                <a:latin typeface="+mn-lt"/>
                <a:ea typeface="+mn-lt"/>
                <a:cs typeface="+mn-lt"/>
              </a:rPr>
              <a:t>.</a:t>
            </a:r>
            <a:endParaRPr lang="en-AU" sz="1800" dirty="0">
              <a:solidFill>
                <a:srgbClr val="22272B"/>
              </a:solidFill>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3C2563-1449-5CBC-8212-B68CFA00084A}"/>
              </a:ext>
            </a:extLst>
          </p:cNvPr>
          <p:cNvSpPr>
            <a:spLocks noGrp="1"/>
          </p:cNvSpPr>
          <p:nvPr>
            <p:ph type="title"/>
          </p:nvPr>
        </p:nvSpPr>
        <p:spPr/>
        <p:txBody>
          <a:bodyPr/>
          <a:lstStyle/>
          <a:p>
            <a:r>
              <a:rPr lang="en-US" dirty="0"/>
              <a:t>Check your understanding</a:t>
            </a:r>
            <a:endParaRPr lang="en-AU" dirty="0"/>
          </a:p>
        </p:txBody>
      </p:sp>
      <p:sp>
        <p:nvSpPr>
          <p:cNvPr id="4" name="Text Placeholder 3">
            <a:extLst>
              <a:ext uri="{FF2B5EF4-FFF2-40B4-BE49-F238E27FC236}">
                <a16:creationId xmlns:a16="http://schemas.microsoft.com/office/drawing/2014/main" id="{452A0DF3-AAEF-C84D-7C4D-D4B4107FD123}"/>
              </a:ext>
            </a:extLst>
          </p:cNvPr>
          <p:cNvSpPr>
            <a:spLocks noGrp="1"/>
          </p:cNvSpPr>
          <p:nvPr>
            <p:ph type="body" sz="quarter" idx="18"/>
          </p:nvPr>
        </p:nvSpPr>
        <p:spPr/>
        <p:txBody>
          <a:bodyPr/>
          <a:lstStyle/>
          <a:p>
            <a:r>
              <a:rPr lang="en-US" dirty="0"/>
              <a:t>Locate these tools in Canva</a:t>
            </a:r>
          </a:p>
        </p:txBody>
      </p:sp>
      <p:sp>
        <p:nvSpPr>
          <p:cNvPr id="5" name="Text Placeholder 4">
            <a:extLst>
              <a:ext uri="{FF2B5EF4-FFF2-40B4-BE49-F238E27FC236}">
                <a16:creationId xmlns:a16="http://schemas.microsoft.com/office/drawing/2014/main" id="{99F79FD4-DB4A-C342-CDF7-73E0B49B162A}"/>
              </a:ext>
            </a:extLst>
          </p:cNvPr>
          <p:cNvSpPr>
            <a:spLocks noGrp="1"/>
          </p:cNvSpPr>
          <p:nvPr>
            <p:ph type="body" sz="quarter" idx="17"/>
          </p:nvPr>
        </p:nvSpPr>
        <p:spPr>
          <a:xfrm>
            <a:off x="360000" y="1567087"/>
            <a:ext cx="11484000" cy="4162202"/>
          </a:xfrm>
        </p:spPr>
        <p:txBody>
          <a:bodyPr numCol="2"/>
          <a:lstStyle/>
          <a:p>
            <a:pPr marL="342900" indent="-342900">
              <a:spcAft>
                <a:spcPts val="600"/>
              </a:spcAft>
              <a:buFont typeface="Arial" panose="020B0604020202020204" pitchFamily="34" charset="0"/>
              <a:buChar char="•"/>
            </a:pPr>
            <a:r>
              <a:rPr lang="en-AU" sz="1800" dirty="0"/>
              <a:t>Alignment</a:t>
            </a:r>
          </a:p>
          <a:p>
            <a:pPr marL="342900" indent="-342900">
              <a:spcAft>
                <a:spcPts val="600"/>
              </a:spcAft>
              <a:buFont typeface="Arial" panose="020B0604020202020204" pitchFamily="34" charset="0"/>
              <a:buChar char="•"/>
            </a:pPr>
            <a:r>
              <a:rPr lang="en-AU" sz="1800" dirty="0"/>
              <a:t>Arrange</a:t>
            </a:r>
          </a:p>
          <a:p>
            <a:pPr marL="342900" indent="-342900">
              <a:spcAft>
                <a:spcPts val="600"/>
              </a:spcAft>
              <a:buFont typeface="Arial" panose="020B0604020202020204" pitchFamily="34" charset="0"/>
              <a:buChar char="•"/>
            </a:pPr>
            <a:r>
              <a:rPr lang="en-AU" sz="1800" dirty="0"/>
              <a:t>Background</a:t>
            </a:r>
          </a:p>
          <a:p>
            <a:pPr marL="342900" indent="-342900">
              <a:spcAft>
                <a:spcPts val="600"/>
              </a:spcAft>
              <a:buFont typeface="Arial" panose="020B0604020202020204" pitchFamily="34" charset="0"/>
              <a:buChar char="•"/>
            </a:pPr>
            <a:r>
              <a:rPr lang="en-AU" sz="1800" dirty="0"/>
              <a:t>Canvas</a:t>
            </a:r>
          </a:p>
          <a:p>
            <a:pPr marL="342900" indent="-342900">
              <a:spcAft>
                <a:spcPts val="600"/>
              </a:spcAft>
              <a:buFont typeface="Arial" panose="020B0604020202020204" pitchFamily="34" charset="0"/>
              <a:buChar char="•"/>
            </a:pPr>
            <a:r>
              <a:rPr lang="en-AU" sz="1800" dirty="0"/>
              <a:t>Colour palette</a:t>
            </a:r>
          </a:p>
          <a:p>
            <a:pPr marL="342900" indent="-342900">
              <a:spcAft>
                <a:spcPts val="600"/>
              </a:spcAft>
              <a:buFont typeface="Arial" panose="020B0604020202020204" pitchFamily="34" charset="0"/>
              <a:buChar char="•"/>
            </a:pPr>
            <a:r>
              <a:rPr lang="en-AU" sz="1800" dirty="0"/>
              <a:t>Duplicate</a:t>
            </a:r>
          </a:p>
          <a:p>
            <a:pPr marL="342900" indent="-342900">
              <a:spcAft>
                <a:spcPts val="600"/>
              </a:spcAft>
              <a:buFont typeface="Arial" panose="020B0604020202020204" pitchFamily="34" charset="0"/>
              <a:buChar char="•"/>
            </a:pPr>
            <a:r>
              <a:rPr lang="en-AU" sz="1800" dirty="0"/>
              <a:t>Elements </a:t>
            </a:r>
          </a:p>
          <a:p>
            <a:pPr marL="342900" indent="-342900">
              <a:spcAft>
                <a:spcPts val="600"/>
              </a:spcAft>
              <a:buFont typeface="Arial" panose="020B0604020202020204" pitchFamily="34" charset="0"/>
              <a:buChar char="•"/>
            </a:pPr>
            <a:r>
              <a:rPr lang="en-AU" sz="1800" dirty="0"/>
              <a:t>Export and sharing </a:t>
            </a:r>
          </a:p>
          <a:p>
            <a:pPr marL="342900" indent="-342900">
              <a:spcAft>
                <a:spcPts val="600"/>
              </a:spcAft>
              <a:buFont typeface="Arial" panose="020B0604020202020204" pitchFamily="34" charset="0"/>
              <a:buChar char="•"/>
            </a:pPr>
            <a:r>
              <a:rPr lang="en-AU" sz="1800" dirty="0"/>
              <a:t>Font options</a:t>
            </a:r>
          </a:p>
          <a:p>
            <a:pPr marL="342900" indent="-342900">
              <a:spcAft>
                <a:spcPts val="600"/>
              </a:spcAft>
              <a:buFont typeface="Arial" panose="020B0604020202020204" pitchFamily="34" charset="0"/>
              <a:buChar char="•"/>
            </a:pPr>
            <a:r>
              <a:rPr lang="en-AU" sz="1800" dirty="0"/>
              <a:t>Insert photo </a:t>
            </a:r>
          </a:p>
          <a:p>
            <a:pPr marL="342900" indent="-342900">
              <a:spcAft>
                <a:spcPts val="600"/>
              </a:spcAft>
              <a:buFont typeface="Arial" panose="020B0604020202020204" pitchFamily="34" charset="0"/>
              <a:buChar char="•"/>
            </a:pPr>
            <a:r>
              <a:rPr lang="en-AU" sz="1800" dirty="0"/>
              <a:t>Resize and crop </a:t>
            </a:r>
          </a:p>
          <a:p>
            <a:pPr marL="342900" indent="-342900">
              <a:spcAft>
                <a:spcPts val="600"/>
              </a:spcAft>
              <a:buFont typeface="Arial" panose="020B0604020202020204" pitchFamily="34" charset="0"/>
              <a:buChar char="•"/>
            </a:pPr>
            <a:r>
              <a:rPr lang="en-AU" sz="1800" dirty="0"/>
              <a:t>Spacing of text </a:t>
            </a:r>
          </a:p>
          <a:p>
            <a:pPr marL="342900" indent="-342900">
              <a:spcAft>
                <a:spcPts val="600"/>
              </a:spcAft>
              <a:buFont typeface="Arial" panose="020B0604020202020204" pitchFamily="34" charset="0"/>
              <a:buChar char="•"/>
            </a:pPr>
            <a:r>
              <a:rPr lang="en-AU" sz="1800" dirty="0"/>
              <a:t>Templates</a:t>
            </a:r>
          </a:p>
          <a:p>
            <a:pPr marL="342900" indent="-342900">
              <a:spcAft>
                <a:spcPts val="600"/>
              </a:spcAft>
              <a:buFont typeface="Arial" panose="020B0604020202020204" pitchFamily="34" charset="0"/>
              <a:buChar char="•"/>
            </a:pPr>
            <a:r>
              <a:rPr lang="en-AU" sz="1800" dirty="0"/>
              <a:t>Textbox</a:t>
            </a:r>
          </a:p>
          <a:p>
            <a:pPr marL="342900" indent="-342900">
              <a:spcAft>
                <a:spcPts val="600"/>
              </a:spcAft>
              <a:buFont typeface="Arial" panose="020B0604020202020204" pitchFamily="34" charset="0"/>
              <a:buChar char="•"/>
            </a:pPr>
            <a:r>
              <a:rPr lang="en-AU" sz="1800" dirty="0"/>
              <a:t>Transparency </a:t>
            </a:r>
          </a:p>
          <a:p>
            <a:pPr marL="342900" indent="-342900">
              <a:spcAft>
                <a:spcPts val="600"/>
              </a:spcAft>
              <a:buFont typeface="Arial" panose="020B0604020202020204" pitchFamily="34" charset="0"/>
              <a:buChar char="•"/>
            </a:pPr>
            <a:r>
              <a:rPr lang="en-AU" sz="1800" dirty="0"/>
              <a:t>Uploading images</a:t>
            </a:r>
          </a:p>
        </p:txBody>
      </p:sp>
      <p:sp>
        <p:nvSpPr>
          <p:cNvPr id="2" name="Slide Number Placeholder 1">
            <a:extLst>
              <a:ext uri="{FF2B5EF4-FFF2-40B4-BE49-F238E27FC236}">
                <a16:creationId xmlns:a16="http://schemas.microsoft.com/office/drawing/2014/main" id="{3BEC8201-98AB-81F6-4CAF-770D6A7F32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5120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BC9EE1-E932-C517-6099-66D0344BADEC}"/>
              </a:ext>
            </a:extLst>
          </p:cNvPr>
          <p:cNvSpPr>
            <a:spLocks noGrp="1"/>
          </p:cNvSpPr>
          <p:nvPr>
            <p:ph type="title"/>
          </p:nvPr>
        </p:nvSpPr>
        <p:spPr/>
        <p:txBody>
          <a:bodyPr/>
          <a:lstStyle/>
          <a:p>
            <a:r>
              <a:rPr lang="en-US" dirty="0"/>
              <a:t>Access Canva via Student Portal</a:t>
            </a:r>
            <a:endParaRPr lang="en-AU" dirty="0"/>
          </a:p>
        </p:txBody>
      </p:sp>
      <p:pic>
        <p:nvPicPr>
          <p:cNvPr id="5" name="Picture 4" descr="This image is a screenshot of the Canva Single Sign-on button in the Student Portal.">
            <a:hlinkClick r:id="rId3"/>
            <a:extLst>
              <a:ext uri="{FF2B5EF4-FFF2-40B4-BE49-F238E27FC236}">
                <a16:creationId xmlns:a16="http://schemas.microsoft.com/office/drawing/2014/main" id="{0C395A54-C68E-5696-562F-BA97D646CD39}"/>
              </a:ext>
              <a:ext uri="{C183D7F6-B498-43B3-948B-1728B52AA6E4}">
                <adec:decorative xmlns:adec="http://schemas.microsoft.com/office/drawing/2017/decorative" val="0"/>
              </a:ext>
            </a:extLst>
          </p:cNvPr>
          <p:cNvPicPr>
            <a:picLocks noChangeAspect="1"/>
          </p:cNvPicPr>
          <p:nvPr/>
        </p:nvPicPr>
        <p:blipFill rotWithShape="1">
          <a:blip r:embed="rId4"/>
          <a:srcRect r="11164"/>
          <a:stretch/>
        </p:blipFill>
        <p:spPr>
          <a:xfrm>
            <a:off x="487306" y="1642336"/>
            <a:ext cx="9356781" cy="452386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5A9D99D3-EA8F-16A0-585D-4B7D289576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21445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AC16-89DF-6EE5-EA02-2A84A13DA292}"/>
              </a:ext>
            </a:extLst>
          </p:cNvPr>
          <p:cNvSpPr>
            <a:spLocks noGrp="1"/>
          </p:cNvSpPr>
          <p:nvPr>
            <p:ph type="ctrTitle"/>
          </p:nvPr>
        </p:nvSpPr>
        <p:spPr/>
        <p:txBody>
          <a:bodyPr/>
          <a:lstStyle/>
          <a:p>
            <a:r>
              <a:rPr lang="en-US" dirty="0"/>
              <a:t>Gradual release of responsibility</a:t>
            </a:r>
            <a:endParaRPr lang="en-AU" dirty="0"/>
          </a:p>
        </p:txBody>
      </p:sp>
    </p:spTree>
    <p:extLst>
      <p:ext uri="{BB962C8B-B14F-4D97-AF65-F5344CB8AC3E}">
        <p14:creationId xmlns:p14="http://schemas.microsoft.com/office/powerpoint/2010/main" val="183799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8B99C-2972-5667-2D3D-F9B8613D76A4}"/>
              </a:ext>
            </a:extLst>
          </p:cNvPr>
          <p:cNvSpPr>
            <a:spLocks noGrp="1"/>
          </p:cNvSpPr>
          <p:nvPr>
            <p:ph type="title"/>
          </p:nvPr>
        </p:nvSpPr>
        <p:spPr/>
        <p:txBody>
          <a:bodyPr/>
          <a:lstStyle/>
          <a:p>
            <a:r>
              <a:rPr lang="en-US" dirty="0"/>
              <a:t>Design a book cover activity</a:t>
            </a:r>
            <a:endParaRPr lang="en-AU" dirty="0"/>
          </a:p>
        </p:txBody>
      </p:sp>
      <p:sp>
        <p:nvSpPr>
          <p:cNvPr id="5" name="Content Placeholder 4">
            <a:extLst>
              <a:ext uri="{FF2B5EF4-FFF2-40B4-BE49-F238E27FC236}">
                <a16:creationId xmlns:a16="http://schemas.microsoft.com/office/drawing/2014/main" id="{E8920ADB-BC78-B28A-67EB-6E8DEC0EF14B}"/>
              </a:ext>
            </a:extLst>
          </p:cNvPr>
          <p:cNvSpPr>
            <a:spLocks noGrp="1"/>
          </p:cNvSpPr>
          <p:nvPr>
            <p:ph type="body" sz="quarter" idx="18"/>
          </p:nvPr>
        </p:nvSpPr>
        <p:spPr/>
        <p:txBody>
          <a:bodyPr vert="horz" lIns="0" tIns="0" rIns="0" bIns="0" rtlCol="0" anchor="b">
            <a:noAutofit/>
          </a:bodyPr>
          <a:lstStyle/>
          <a:p>
            <a:r>
              <a:rPr lang="en-US" dirty="0"/>
              <a:t>How do we use Canva templates?</a:t>
            </a:r>
          </a:p>
        </p:txBody>
      </p:sp>
      <p:sp>
        <p:nvSpPr>
          <p:cNvPr id="4" name="Text Placeholder 3">
            <a:extLst>
              <a:ext uri="{FF2B5EF4-FFF2-40B4-BE49-F238E27FC236}">
                <a16:creationId xmlns:a16="http://schemas.microsoft.com/office/drawing/2014/main" id="{89E84902-440E-145C-8419-5F1C7DD9AE16}"/>
              </a:ext>
            </a:extLst>
          </p:cNvPr>
          <p:cNvSpPr>
            <a:spLocks noGrp="1"/>
          </p:cNvSpPr>
          <p:nvPr>
            <p:ph type="body" sz="quarter" idx="17"/>
          </p:nvPr>
        </p:nvSpPr>
        <p:spPr/>
        <p:txBody>
          <a:bodyPr/>
          <a:lstStyle/>
          <a:p>
            <a:pPr marL="342900" indent="-342900">
              <a:spcAft>
                <a:spcPts val="600"/>
              </a:spcAft>
              <a:buFont typeface="Arial" panose="020B0604020202020204" pitchFamily="34" charset="0"/>
              <a:buChar char="•"/>
            </a:pPr>
            <a:r>
              <a:rPr lang="en-US" dirty="0"/>
              <a:t>Use Canva to create a book cover for the text that your group will transform into an interactive multimodal digital text for the assessment task.</a:t>
            </a:r>
          </a:p>
          <a:p>
            <a:pPr marL="342900" indent="-342900">
              <a:spcAft>
                <a:spcPts val="600"/>
              </a:spcAft>
              <a:buFont typeface="Arial" panose="020B0604020202020204" pitchFamily="34" charset="0"/>
              <a:buChar char="•"/>
            </a:pPr>
            <a:r>
              <a:rPr lang="en-US" dirty="0"/>
              <a:t>Your book cover should reflect the key ideas represented in the text.</a:t>
            </a:r>
          </a:p>
        </p:txBody>
      </p:sp>
      <p:sp>
        <p:nvSpPr>
          <p:cNvPr id="2" name="Slide Number Placeholder 1">
            <a:extLst>
              <a:ext uri="{FF2B5EF4-FFF2-40B4-BE49-F238E27FC236}">
                <a16:creationId xmlns:a16="http://schemas.microsoft.com/office/drawing/2014/main" id="{416D1D37-86C5-2394-623B-2173CB7B03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28193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0F754-EE75-1DCA-13D5-852FBB642A7C}"/>
              </a:ext>
            </a:extLst>
          </p:cNvPr>
          <p:cNvSpPr>
            <a:spLocks noGrp="1"/>
          </p:cNvSpPr>
          <p:nvPr>
            <p:ph type="title"/>
          </p:nvPr>
        </p:nvSpPr>
        <p:spPr/>
        <p:txBody>
          <a:bodyPr/>
          <a:lstStyle/>
          <a:p>
            <a:r>
              <a:rPr lang="en-US" dirty="0"/>
              <a:t>Creating your book cover</a:t>
            </a:r>
            <a:endParaRPr lang="en-AU" dirty="0"/>
          </a:p>
        </p:txBody>
      </p:sp>
      <p:sp>
        <p:nvSpPr>
          <p:cNvPr id="4" name="Text Placeholder 3">
            <a:extLst>
              <a:ext uri="{FF2B5EF4-FFF2-40B4-BE49-F238E27FC236}">
                <a16:creationId xmlns:a16="http://schemas.microsoft.com/office/drawing/2014/main" id="{17F4861A-045D-7281-0FD2-809F2021F8FC}"/>
              </a:ext>
            </a:extLst>
          </p:cNvPr>
          <p:cNvSpPr>
            <a:spLocks noGrp="1"/>
          </p:cNvSpPr>
          <p:nvPr>
            <p:ph type="body" sz="quarter" idx="18"/>
          </p:nvPr>
        </p:nvSpPr>
        <p:spPr/>
        <p:txBody>
          <a:bodyPr/>
          <a:lstStyle/>
          <a:p>
            <a:r>
              <a:rPr lang="en-US" dirty="0"/>
              <a:t>Guided and independent activity</a:t>
            </a:r>
            <a:endParaRPr lang="en-AU" dirty="0"/>
          </a:p>
        </p:txBody>
      </p:sp>
      <p:sp>
        <p:nvSpPr>
          <p:cNvPr id="5" name="Content Placeholder 4">
            <a:extLst>
              <a:ext uri="{FF2B5EF4-FFF2-40B4-BE49-F238E27FC236}">
                <a16:creationId xmlns:a16="http://schemas.microsoft.com/office/drawing/2014/main" id="{764385F4-E02B-8DA7-7FDC-FB6E2E6DADC5}"/>
              </a:ext>
            </a:extLst>
          </p:cNvPr>
          <p:cNvSpPr>
            <a:spLocks noGrp="1"/>
          </p:cNvSpPr>
          <p:nvPr>
            <p:ph sz="quarter" idx="19"/>
          </p:nvPr>
        </p:nvSpPr>
        <p:spPr>
          <a:xfrm>
            <a:off x="360363" y="1562471"/>
            <a:ext cx="7312025" cy="4814518"/>
          </a:xfrm>
        </p:spPr>
        <p:txBody>
          <a:bodyPr vert="horz" lIns="0" tIns="0" rIns="0" bIns="0" rtlCol="0" anchor="t">
            <a:noAutofit/>
          </a:bodyPr>
          <a:lstStyle/>
          <a:p>
            <a:pPr marL="457200" indent="-457200">
              <a:spcAft>
                <a:spcPts val="600"/>
              </a:spcAft>
              <a:buFont typeface="+mj-lt"/>
              <a:buAutoNum type="arabicPeriod"/>
            </a:pPr>
            <a:r>
              <a:rPr lang="en-US" sz="1800" b="1" dirty="0">
                <a:latin typeface="Arial"/>
                <a:cs typeface="Arial"/>
              </a:rPr>
              <a:t>Practice time: </a:t>
            </a:r>
            <a:r>
              <a:rPr lang="en-US" sz="1800" dirty="0">
                <a:latin typeface="Arial"/>
                <a:cs typeface="Arial"/>
              </a:rPr>
              <a:t>use Canva on your own or in a group.</a:t>
            </a:r>
          </a:p>
          <a:p>
            <a:pPr marL="457200" indent="-457200">
              <a:spcAft>
                <a:spcPts val="600"/>
              </a:spcAft>
              <a:buFont typeface="+mj-lt"/>
              <a:buAutoNum type="arabicPeriod"/>
            </a:pPr>
            <a:r>
              <a:rPr lang="en-US" sz="1800" b="1" dirty="0"/>
              <a:t>Choose your text: </a:t>
            </a:r>
            <a:r>
              <a:rPr lang="en-US" sz="1800" dirty="0"/>
              <a:t>use the stimulus text your group plans to transform for the assessment task.</a:t>
            </a:r>
          </a:p>
          <a:p>
            <a:pPr marL="457200" indent="-457200">
              <a:spcAft>
                <a:spcPts val="600"/>
              </a:spcAft>
              <a:buFont typeface="+mj-lt"/>
              <a:buAutoNum type="arabicPeriod"/>
            </a:pPr>
            <a:r>
              <a:rPr lang="en-US" sz="1800" b="1" dirty="0"/>
              <a:t>Design your cover: </a:t>
            </a:r>
            <a:r>
              <a:rPr lang="en-US" sz="1800" dirty="0"/>
              <a:t>create a book cover poster for one of the digital stories.</a:t>
            </a:r>
          </a:p>
          <a:p>
            <a:pPr marL="457200" indent="-457200">
              <a:spcAft>
                <a:spcPts val="600"/>
              </a:spcAft>
              <a:buFont typeface="+mj-lt"/>
              <a:buAutoNum type="arabicPeriod"/>
            </a:pPr>
            <a:r>
              <a:rPr lang="en-US" sz="1800" b="1" dirty="0"/>
              <a:t>Find a template: </a:t>
            </a:r>
            <a:r>
              <a:rPr lang="en-US" sz="1800" dirty="0"/>
              <a:t>search ‘novel’ or ‘book cover’. You could also use genre-specific terms to find templates that suit your ideas.</a:t>
            </a:r>
          </a:p>
          <a:p>
            <a:pPr marL="457200" indent="-457200">
              <a:spcAft>
                <a:spcPts val="600"/>
              </a:spcAft>
              <a:buFont typeface="+mj-lt"/>
              <a:buAutoNum type="arabicPeriod"/>
            </a:pPr>
            <a:r>
              <a:rPr lang="en-US" sz="1800" b="1" dirty="0"/>
              <a:t>Customise it: </a:t>
            </a:r>
            <a:r>
              <a:rPr lang="en-US" sz="1800" dirty="0"/>
              <a:t>select a template and modify it to fit your book cover.</a:t>
            </a:r>
          </a:p>
          <a:p>
            <a:pPr marL="457200" indent="-457200">
              <a:spcAft>
                <a:spcPts val="600"/>
              </a:spcAft>
              <a:buFont typeface="+mj-lt"/>
              <a:buAutoNum type="arabicPeriod"/>
            </a:pPr>
            <a:r>
              <a:rPr lang="en-US" sz="1800" b="1" dirty="0">
                <a:latin typeface="Arial"/>
                <a:cs typeface="Arial"/>
              </a:rPr>
              <a:t>Need help? </a:t>
            </a:r>
            <a:r>
              <a:rPr lang="en-US" sz="1800" dirty="0">
                <a:latin typeface="Arial"/>
                <a:cs typeface="Arial"/>
              </a:rPr>
              <a:t>Check out the suite of tutorial videos available in Canva if you need guidance on Canva tools.</a:t>
            </a:r>
          </a:p>
          <a:p>
            <a:pPr marL="457200" indent="-457200">
              <a:spcAft>
                <a:spcPts val="600"/>
              </a:spcAft>
              <a:buFont typeface="+mj-lt"/>
              <a:buAutoNum type="arabicPeriod"/>
            </a:pPr>
            <a:endParaRPr lang="en-AU" sz="1800" dirty="0"/>
          </a:p>
        </p:txBody>
      </p:sp>
      <p:pic>
        <p:nvPicPr>
          <p:cNvPr id="20" name="Picture 8" descr="This image is an example of a Canva generated book cover, showing students what they can achieve.">
            <a:extLst>
              <a:ext uri="{FF2B5EF4-FFF2-40B4-BE49-F238E27FC236}">
                <a16:creationId xmlns:a16="http://schemas.microsoft.com/office/drawing/2014/main" id="{4DBB47B8-3443-8A33-853C-ADFB49F0E28C}"/>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759905" y="1497008"/>
            <a:ext cx="3071732" cy="481451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409221E-1F11-0F4C-513A-D40C9782DE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9598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3209B-27A4-BDAF-956D-2DEE26A12B2E}"/>
              </a:ext>
            </a:extLst>
          </p:cNvPr>
          <p:cNvSpPr>
            <a:spLocks noGrp="1"/>
          </p:cNvSpPr>
          <p:nvPr>
            <p:ph type="title"/>
          </p:nvPr>
        </p:nvSpPr>
        <p:spPr/>
        <p:txBody>
          <a:bodyPr/>
          <a:lstStyle/>
          <a:p>
            <a:r>
              <a:rPr lang="en-US" dirty="0"/>
              <a:t>Peer feedback</a:t>
            </a:r>
            <a:endParaRPr lang="en-AU" dirty="0"/>
          </a:p>
        </p:txBody>
      </p:sp>
      <p:sp>
        <p:nvSpPr>
          <p:cNvPr id="5" name="Content Placeholder 4">
            <a:extLst>
              <a:ext uri="{FF2B5EF4-FFF2-40B4-BE49-F238E27FC236}">
                <a16:creationId xmlns:a16="http://schemas.microsoft.com/office/drawing/2014/main" id="{C4B863E5-3EA0-56B6-D410-5520A0511BA6}"/>
              </a:ext>
            </a:extLst>
          </p:cNvPr>
          <p:cNvSpPr>
            <a:spLocks noGrp="1"/>
          </p:cNvSpPr>
          <p:nvPr>
            <p:ph type="body" sz="quarter" idx="18"/>
          </p:nvPr>
        </p:nvSpPr>
        <p:spPr/>
        <p:txBody>
          <a:bodyPr vert="horz" lIns="0" tIns="0" rIns="0" bIns="0" rtlCol="0" anchor="b">
            <a:noAutofit/>
          </a:bodyPr>
          <a:lstStyle/>
          <a:p>
            <a:r>
              <a:rPr lang="en-AU" dirty="0"/>
              <a:t>Using feedback to improve your work</a:t>
            </a:r>
          </a:p>
        </p:txBody>
      </p:sp>
      <p:sp>
        <p:nvSpPr>
          <p:cNvPr id="4" name="Text Placeholder 3">
            <a:extLst>
              <a:ext uri="{FF2B5EF4-FFF2-40B4-BE49-F238E27FC236}">
                <a16:creationId xmlns:a16="http://schemas.microsoft.com/office/drawing/2014/main" id="{9262E388-8153-0175-8311-88F7FE2F0DEA}"/>
              </a:ext>
            </a:extLst>
          </p:cNvPr>
          <p:cNvSpPr>
            <a:spLocks noGrp="1"/>
          </p:cNvSpPr>
          <p:nvPr>
            <p:ph type="body" sz="quarter" idx="17"/>
          </p:nvPr>
        </p:nvSpPr>
        <p:spPr/>
        <p:txBody>
          <a:bodyPr/>
          <a:lstStyle/>
          <a:p>
            <a:pPr>
              <a:spcAft>
                <a:spcPts val="600"/>
              </a:spcAft>
            </a:pPr>
            <a:r>
              <a:rPr lang="en-US" b="1" dirty="0"/>
              <a:t>Step 1: </a:t>
            </a:r>
            <a:r>
              <a:rPr lang="en-US" dirty="0"/>
              <a:t>Share your book cover design by sending a ‘view only’ link to a peer.</a:t>
            </a:r>
          </a:p>
          <a:p>
            <a:pPr>
              <a:spcAft>
                <a:spcPts val="600"/>
              </a:spcAft>
            </a:pPr>
            <a:r>
              <a:rPr lang="en-US" b="1" dirty="0">
                <a:latin typeface="Arial"/>
                <a:cs typeface="Arial"/>
              </a:rPr>
              <a:t>Step 2: </a:t>
            </a:r>
            <a:r>
              <a:rPr lang="en-US" dirty="0">
                <a:latin typeface="Arial"/>
                <a:cs typeface="Arial"/>
              </a:rPr>
              <a:t>Use the </a:t>
            </a:r>
            <a:r>
              <a:rPr lang="en-US" dirty="0">
                <a:latin typeface="Arial"/>
                <a:cs typeface="Arial"/>
                <a:hlinkClick r:id="rId3"/>
              </a:rPr>
              <a:t>TAG Peer Feedback</a:t>
            </a:r>
            <a:r>
              <a:rPr lang="en-US" dirty="0">
                <a:latin typeface="Arial"/>
                <a:cs typeface="Arial"/>
              </a:rPr>
              <a:t> method:</a:t>
            </a:r>
          </a:p>
          <a:p>
            <a:pPr marL="342900" indent="-342900">
              <a:spcAft>
                <a:spcPts val="600"/>
              </a:spcAft>
              <a:buFont typeface="Arial" panose="020B0604020202020204" pitchFamily="34" charset="0"/>
              <a:buChar char="•"/>
            </a:pPr>
            <a:r>
              <a:rPr lang="en-US" b="1" dirty="0">
                <a:latin typeface="Arial"/>
                <a:cs typeface="Arial"/>
              </a:rPr>
              <a:t>T</a:t>
            </a:r>
            <a:r>
              <a:rPr lang="en-US" dirty="0">
                <a:latin typeface="Arial"/>
                <a:cs typeface="Arial"/>
              </a:rPr>
              <a:t>ell them something you like.</a:t>
            </a:r>
          </a:p>
          <a:p>
            <a:pPr marL="342900" indent="-342900">
              <a:spcAft>
                <a:spcPts val="600"/>
              </a:spcAft>
              <a:buFont typeface="Arial" panose="020B0604020202020204" pitchFamily="34" charset="0"/>
              <a:buChar char="•"/>
            </a:pPr>
            <a:r>
              <a:rPr lang="en-US" b="1" dirty="0">
                <a:latin typeface="Arial"/>
                <a:cs typeface="Arial"/>
              </a:rPr>
              <a:t>A</a:t>
            </a:r>
            <a:r>
              <a:rPr lang="en-US" dirty="0">
                <a:latin typeface="Arial"/>
                <a:cs typeface="Arial"/>
              </a:rPr>
              <a:t>sk a question about their design.</a:t>
            </a:r>
          </a:p>
          <a:p>
            <a:pPr marL="342900" indent="-342900">
              <a:spcAft>
                <a:spcPts val="600"/>
              </a:spcAft>
              <a:buFont typeface="Arial" panose="020B0604020202020204" pitchFamily="34" charset="0"/>
              <a:buChar char="•"/>
            </a:pPr>
            <a:r>
              <a:rPr lang="en-US" b="1" dirty="0">
                <a:latin typeface="Arial"/>
                <a:cs typeface="Arial"/>
              </a:rPr>
              <a:t>G</a:t>
            </a:r>
            <a:r>
              <a:rPr lang="en-US" dirty="0">
                <a:latin typeface="Arial"/>
                <a:cs typeface="Arial"/>
              </a:rPr>
              <a:t>ive a suggestion about one way they could improve their book cover.</a:t>
            </a:r>
          </a:p>
          <a:p>
            <a:pPr>
              <a:spcAft>
                <a:spcPts val="600"/>
              </a:spcAft>
            </a:pPr>
            <a:r>
              <a:rPr lang="en-US" b="1" dirty="0"/>
              <a:t>Step 3: </a:t>
            </a:r>
            <a:r>
              <a:rPr lang="en-US" dirty="0"/>
              <a:t>Consider actioning the peer feedback before sharing the design with your teacher.</a:t>
            </a:r>
          </a:p>
        </p:txBody>
      </p:sp>
      <p:sp>
        <p:nvSpPr>
          <p:cNvPr id="2" name="Slide Number Placeholder 1">
            <a:extLst>
              <a:ext uri="{FF2B5EF4-FFF2-40B4-BE49-F238E27FC236}">
                <a16:creationId xmlns:a16="http://schemas.microsoft.com/office/drawing/2014/main" id="{5A4C9207-8E98-09F2-980E-4C5CBF46A7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85315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FB9FCF-BC21-A976-E86C-2B87A5E9F775}"/>
              </a:ext>
            </a:extLst>
          </p:cNvPr>
          <p:cNvSpPr>
            <a:spLocks noGrp="1"/>
          </p:cNvSpPr>
          <p:nvPr>
            <p:ph type="title"/>
          </p:nvPr>
        </p:nvSpPr>
        <p:spPr/>
        <p:txBody>
          <a:bodyPr/>
          <a:lstStyle/>
          <a:p>
            <a:r>
              <a:rPr lang="en-US" dirty="0"/>
              <a:t>Sharing your design</a:t>
            </a:r>
            <a:endParaRPr lang="en-AU" dirty="0"/>
          </a:p>
        </p:txBody>
      </p:sp>
      <p:sp>
        <p:nvSpPr>
          <p:cNvPr id="4" name="Text Placeholder 3">
            <a:extLst>
              <a:ext uri="{FF2B5EF4-FFF2-40B4-BE49-F238E27FC236}">
                <a16:creationId xmlns:a16="http://schemas.microsoft.com/office/drawing/2014/main" id="{16425501-D2BE-E392-7464-64D2DD648D98}"/>
              </a:ext>
            </a:extLst>
          </p:cNvPr>
          <p:cNvSpPr>
            <a:spLocks noGrp="1"/>
          </p:cNvSpPr>
          <p:nvPr>
            <p:ph type="body" sz="quarter" idx="18"/>
          </p:nvPr>
        </p:nvSpPr>
        <p:spPr/>
        <p:txBody>
          <a:bodyPr/>
          <a:lstStyle/>
          <a:p>
            <a:r>
              <a:rPr lang="en-US" dirty="0"/>
              <a:t>Tools of Canva</a:t>
            </a:r>
            <a:endParaRPr lang="en-AU" dirty="0"/>
          </a:p>
        </p:txBody>
      </p:sp>
      <p:sp>
        <p:nvSpPr>
          <p:cNvPr id="5" name="Content Placeholder 4">
            <a:extLst>
              <a:ext uri="{FF2B5EF4-FFF2-40B4-BE49-F238E27FC236}">
                <a16:creationId xmlns:a16="http://schemas.microsoft.com/office/drawing/2014/main" id="{6E1E1707-8658-AAE0-53EF-D78D9E95C5DF}"/>
              </a:ext>
            </a:extLst>
          </p:cNvPr>
          <p:cNvSpPr>
            <a:spLocks noGrp="1"/>
          </p:cNvSpPr>
          <p:nvPr>
            <p:ph sz="quarter" idx="19"/>
          </p:nvPr>
        </p:nvSpPr>
        <p:spPr>
          <a:xfrm>
            <a:off x="360363" y="1562471"/>
            <a:ext cx="6892684" cy="4814518"/>
          </a:xfrm>
        </p:spPr>
        <p:txBody>
          <a:bodyPr/>
          <a:lstStyle/>
          <a:p>
            <a:pPr>
              <a:spcAft>
                <a:spcPts val="600"/>
              </a:spcAft>
            </a:pPr>
            <a:r>
              <a:rPr lang="en-US" sz="1800" b="1" dirty="0"/>
              <a:t>If completed as a Canva </a:t>
            </a:r>
            <a:r>
              <a:rPr lang="en-US" sz="1800" b="1" dirty="0">
                <a:hlinkClick r:id="rId3"/>
              </a:rPr>
              <a:t>class assignment</a:t>
            </a:r>
            <a:r>
              <a:rPr lang="en-US" sz="1800" b="1" dirty="0"/>
              <a:t>: </a:t>
            </a:r>
          </a:p>
          <a:p>
            <a:pPr marL="457200" indent="-457200">
              <a:spcAft>
                <a:spcPts val="600"/>
              </a:spcAft>
              <a:buFont typeface="+mj-lt"/>
              <a:buAutoNum type="arabicPeriod"/>
            </a:pPr>
            <a:r>
              <a:rPr lang="en-US" sz="1800" dirty="0"/>
              <a:t>select the ‘Send to teacher’ button in the top right-hand corner </a:t>
            </a:r>
          </a:p>
          <a:p>
            <a:pPr marL="457200" indent="-457200">
              <a:spcAft>
                <a:spcPts val="600"/>
              </a:spcAft>
              <a:buFont typeface="+mj-lt"/>
              <a:buAutoNum type="arabicPeriod"/>
            </a:pPr>
            <a:r>
              <a:rPr lang="en-US" sz="1800" dirty="0"/>
              <a:t>select your teacher from the dropdown menu</a:t>
            </a:r>
          </a:p>
          <a:p>
            <a:pPr marL="457200" indent="-457200">
              <a:spcAft>
                <a:spcPts val="600"/>
              </a:spcAft>
              <a:buFont typeface="+mj-lt"/>
              <a:buAutoNum type="arabicPeriod"/>
            </a:pPr>
            <a:r>
              <a:rPr lang="en-US" sz="1800" dirty="0"/>
              <a:t>select ‘Send’.</a:t>
            </a:r>
          </a:p>
        </p:txBody>
      </p:sp>
      <p:grpSp>
        <p:nvGrpSpPr>
          <p:cNvPr id="6" name="Group 5" descr="This image shows students what will appear when they go through the steps outlined on the slide to submit their book cover. ">
            <a:extLst>
              <a:ext uri="{FF2B5EF4-FFF2-40B4-BE49-F238E27FC236}">
                <a16:creationId xmlns:a16="http://schemas.microsoft.com/office/drawing/2014/main" id="{ED43E300-D939-0388-05EF-0BC30BAC51F5}"/>
              </a:ext>
            </a:extLst>
          </p:cNvPr>
          <p:cNvGrpSpPr/>
          <p:nvPr/>
        </p:nvGrpSpPr>
        <p:grpSpPr>
          <a:xfrm>
            <a:off x="7596848" y="821442"/>
            <a:ext cx="4666592" cy="5705406"/>
            <a:chOff x="7596848" y="821442"/>
            <a:chExt cx="4666592" cy="5705406"/>
          </a:xfrm>
        </p:grpSpPr>
        <p:pic>
          <p:nvPicPr>
            <p:cNvPr id="13" name="Picture 8" descr="A white rectangle with a black border&#10;&#10;Description automatically generated with low confidence">
              <a:extLst>
                <a:ext uri="{FF2B5EF4-FFF2-40B4-BE49-F238E27FC236}">
                  <a16:creationId xmlns:a16="http://schemas.microsoft.com/office/drawing/2014/main" id="{97A93E09-385A-519F-13BA-66A51A319EF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848" y="821442"/>
              <a:ext cx="4666592" cy="57054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screenshot of a computer&#10;&#10;Description automatically generated">
              <a:extLst>
                <a:ext uri="{FF2B5EF4-FFF2-40B4-BE49-F238E27FC236}">
                  <a16:creationId xmlns:a16="http://schemas.microsoft.com/office/drawing/2014/main" id="{9D6EB902-551D-B495-94F4-D9FBB3095B01}"/>
                </a:ext>
              </a:extLst>
            </p:cNvPr>
            <p:cNvPicPr>
              <a:picLocks noChangeAspect="1"/>
            </p:cNvPicPr>
            <p:nvPr/>
          </p:nvPicPr>
          <p:blipFill rotWithShape="1">
            <a:blip r:embed="rId5">
              <a:extLst>
                <a:ext uri="{28A0092B-C50C-407E-A947-70E740481C1C}">
                  <a14:useLocalDpi xmlns:a14="http://schemas.microsoft.com/office/drawing/2010/main" val="0"/>
                </a:ext>
              </a:extLst>
            </a:blip>
            <a:srcRect l="20731" r="25540"/>
            <a:stretch/>
          </p:blipFill>
          <p:spPr>
            <a:xfrm>
              <a:off x="8208535" y="1017335"/>
              <a:ext cx="3605285" cy="5325759"/>
            </a:xfrm>
            <a:prstGeom prst="rect">
              <a:avLst/>
            </a:prstGeom>
          </p:spPr>
        </p:pic>
      </p:grpSp>
      <p:sp>
        <p:nvSpPr>
          <p:cNvPr id="2" name="Slide Number Placeholder 1">
            <a:extLst>
              <a:ext uri="{FF2B5EF4-FFF2-40B4-BE49-F238E27FC236}">
                <a16:creationId xmlns:a16="http://schemas.microsoft.com/office/drawing/2014/main" id="{8194912E-B217-F1D9-43F2-A57C3AFBFB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10875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9268C-11EA-4EB2-88E0-F475A3B2C5E4}"/>
              </a:ext>
            </a:extLst>
          </p:cNvPr>
          <p:cNvSpPr>
            <a:spLocks noGrp="1"/>
          </p:cNvSpPr>
          <p:nvPr>
            <p:ph type="title"/>
          </p:nvPr>
        </p:nvSpPr>
        <p:spPr/>
        <p:txBody>
          <a:bodyPr/>
          <a:lstStyle/>
          <a:p>
            <a:r>
              <a:rPr lang="en-US" dirty="0"/>
              <a:t>Sharing via a link</a:t>
            </a:r>
            <a:endParaRPr lang="en-AU" dirty="0"/>
          </a:p>
        </p:txBody>
      </p:sp>
      <p:sp>
        <p:nvSpPr>
          <p:cNvPr id="5" name="Content Placeholder 4">
            <a:extLst>
              <a:ext uri="{FF2B5EF4-FFF2-40B4-BE49-F238E27FC236}">
                <a16:creationId xmlns:a16="http://schemas.microsoft.com/office/drawing/2014/main" id="{F1B983A7-84A3-9A69-3517-9990EB10DD83}"/>
              </a:ext>
            </a:extLst>
          </p:cNvPr>
          <p:cNvSpPr>
            <a:spLocks noGrp="1"/>
          </p:cNvSpPr>
          <p:nvPr>
            <p:ph type="body" sz="quarter" idx="18"/>
          </p:nvPr>
        </p:nvSpPr>
        <p:spPr/>
        <p:txBody>
          <a:bodyPr/>
          <a:lstStyle/>
          <a:p>
            <a:r>
              <a:rPr lang="en-US" dirty="0"/>
              <a:t>Tools of Canva</a:t>
            </a:r>
          </a:p>
        </p:txBody>
      </p:sp>
      <p:sp>
        <p:nvSpPr>
          <p:cNvPr id="4" name="Text Placeholder 3">
            <a:extLst>
              <a:ext uri="{FF2B5EF4-FFF2-40B4-BE49-F238E27FC236}">
                <a16:creationId xmlns:a16="http://schemas.microsoft.com/office/drawing/2014/main" id="{2083537B-B3D5-902B-2F3F-C894B3ED4CB2}"/>
              </a:ext>
            </a:extLst>
          </p:cNvPr>
          <p:cNvSpPr>
            <a:spLocks noGrp="1"/>
          </p:cNvSpPr>
          <p:nvPr>
            <p:ph type="body" sz="quarter" idx="17"/>
          </p:nvPr>
        </p:nvSpPr>
        <p:spPr/>
        <p:txBody>
          <a:bodyPr/>
          <a:lstStyle/>
          <a:p>
            <a:pPr marL="457200" indent="-457200">
              <a:spcAft>
                <a:spcPts val="600"/>
              </a:spcAft>
              <a:buFont typeface="+mj-lt"/>
              <a:buAutoNum type="arabicPeriod"/>
            </a:pPr>
            <a:r>
              <a:rPr lang="en-US" sz="1800" dirty="0"/>
              <a:t>Select </a:t>
            </a:r>
            <a:r>
              <a:rPr lang="en-US" sz="1800" b="1" dirty="0"/>
              <a:t>share</a:t>
            </a:r>
            <a:r>
              <a:rPr lang="en-US" sz="1800" dirty="0"/>
              <a:t> in the editor.</a:t>
            </a:r>
          </a:p>
          <a:p>
            <a:pPr marL="457200" indent="-457200">
              <a:spcAft>
                <a:spcPts val="600"/>
              </a:spcAft>
              <a:buFont typeface="+mj-lt"/>
              <a:buAutoNum type="arabicPeriod"/>
            </a:pPr>
            <a:r>
              <a:rPr lang="en-US" sz="1800" dirty="0"/>
              <a:t>Select the </a:t>
            </a:r>
            <a:r>
              <a:rPr lang="en-US" sz="1800" b="1" dirty="0"/>
              <a:t>Collaboration</a:t>
            </a:r>
            <a:r>
              <a:rPr lang="en-US" sz="1800" dirty="0"/>
              <a:t> link dropdown, then choose </a:t>
            </a:r>
            <a:r>
              <a:rPr lang="en-US" sz="1800" b="1" dirty="0"/>
              <a:t>Anyone with the link</a:t>
            </a:r>
            <a:r>
              <a:rPr lang="en-US" sz="1800" dirty="0"/>
              <a:t>.</a:t>
            </a:r>
          </a:p>
          <a:p>
            <a:pPr marL="457200" indent="-457200">
              <a:spcAft>
                <a:spcPts val="600"/>
              </a:spcAft>
              <a:buFont typeface="+mj-lt"/>
              <a:buAutoNum type="arabicPeriod"/>
            </a:pPr>
            <a:r>
              <a:rPr lang="en-US" sz="1800" dirty="0"/>
              <a:t>Select the next dropdown, then choose </a:t>
            </a:r>
            <a:r>
              <a:rPr lang="en-US" sz="1800" b="1" dirty="0"/>
              <a:t>Can edit</a:t>
            </a:r>
            <a:r>
              <a:rPr lang="en-US" sz="1800" dirty="0"/>
              <a:t>. </a:t>
            </a:r>
          </a:p>
          <a:p>
            <a:pPr marL="457200" indent="-457200">
              <a:spcAft>
                <a:spcPts val="600"/>
              </a:spcAft>
              <a:buFont typeface="+mj-lt"/>
              <a:buAutoNum type="arabicPeriod"/>
            </a:pPr>
            <a:r>
              <a:rPr lang="en-US" sz="1800" dirty="0"/>
              <a:t>Select the </a:t>
            </a:r>
            <a:r>
              <a:rPr lang="en-US" sz="1800" b="1" dirty="0"/>
              <a:t>Copy link</a:t>
            </a:r>
            <a:r>
              <a:rPr lang="en-US" sz="1800" dirty="0"/>
              <a:t>. </a:t>
            </a:r>
          </a:p>
          <a:p>
            <a:pPr marL="457200" indent="-457200">
              <a:spcAft>
                <a:spcPts val="600"/>
              </a:spcAft>
              <a:buFont typeface="+mj-lt"/>
              <a:buAutoNum type="arabicPeriod"/>
            </a:pPr>
            <a:r>
              <a:rPr lang="en-US" sz="1800" dirty="0"/>
              <a:t>Share the design link.</a:t>
            </a:r>
          </a:p>
        </p:txBody>
      </p:sp>
      <p:sp>
        <p:nvSpPr>
          <p:cNvPr id="2" name="Slide Number Placeholder 1">
            <a:extLst>
              <a:ext uri="{FF2B5EF4-FFF2-40B4-BE49-F238E27FC236}">
                <a16:creationId xmlns:a16="http://schemas.microsoft.com/office/drawing/2014/main" id="{3D13FC22-7A39-7E8F-D84A-798E9073EA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3357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C74897-DA19-069A-E988-5A15A14F4873}"/>
              </a:ext>
            </a:extLst>
          </p:cNvPr>
          <p:cNvSpPr>
            <a:spLocks noGrp="1"/>
          </p:cNvSpPr>
          <p:nvPr>
            <p:ph type="title"/>
          </p:nvPr>
        </p:nvSpPr>
        <p:spPr/>
        <p:txBody>
          <a:bodyPr/>
          <a:lstStyle/>
          <a:p>
            <a:r>
              <a:rPr lang="en-US" dirty="0"/>
              <a:t>Interactive exit ticket</a:t>
            </a:r>
            <a:endParaRPr lang="en-AU" dirty="0"/>
          </a:p>
        </p:txBody>
      </p:sp>
      <p:sp>
        <p:nvSpPr>
          <p:cNvPr id="7" name="Text Placeholder 6">
            <a:extLst>
              <a:ext uri="{FF2B5EF4-FFF2-40B4-BE49-F238E27FC236}">
                <a16:creationId xmlns:a16="http://schemas.microsoft.com/office/drawing/2014/main" id="{3E3B4805-B6CC-07E3-2B87-A62CA108EDA2}"/>
              </a:ext>
            </a:extLst>
          </p:cNvPr>
          <p:cNvSpPr>
            <a:spLocks noGrp="1"/>
          </p:cNvSpPr>
          <p:nvPr>
            <p:ph type="body" sz="quarter" idx="18"/>
          </p:nvPr>
        </p:nvSpPr>
        <p:spPr/>
        <p:txBody>
          <a:bodyPr/>
          <a:lstStyle/>
          <a:p>
            <a:r>
              <a:rPr lang="en-US" dirty="0"/>
              <a:t>Reflect on the pleasures, challenges and successes experienced</a:t>
            </a:r>
            <a:endParaRPr lang="en-AU" dirty="0"/>
          </a:p>
        </p:txBody>
      </p:sp>
      <p:sp>
        <p:nvSpPr>
          <p:cNvPr id="8" name="Content Placeholder 7">
            <a:extLst>
              <a:ext uri="{FF2B5EF4-FFF2-40B4-BE49-F238E27FC236}">
                <a16:creationId xmlns:a16="http://schemas.microsoft.com/office/drawing/2014/main" id="{C30A8A4E-F9DD-4D44-5437-575A7B8E9371}"/>
              </a:ext>
            </a:extLst>
          </p:cNvPr>
          <p:cNvSpPr>
            <a:spLocks noGrp="1"/>
          </p:cNvSpPr>
          <p:nvPr>
            <p:ph sz="quarter" idx="19"/>
          </p:nvPr>
        </p:nvSpPr>
        <p:spPr>
          <a:xfrm>
            <a:off x="360363" y="1562471"/>
            <a:ext cx="5426075" cy="4814518"/>
          </a:xfrm>
        </p:spPr>
        <p:txBody>
          <a:bodyPr/>
          <a:lstStyle/>
          <a:p>
            <a:pPr marL="285750" indent="-285750">
              <a:spcAft>
                <a:spcPts val="600"/>
              </a:spcAft>
              <a:buFont typeface="Arial" panose="020B0604020202020204" pitchFamily="34" charset="0"/>
              <a:buChar char="•"/>
            </a:pPr>
            <a:r>
              <a:rPr lang="en-US" sz="1800" dirty="0"/>
              <a:t>Your teacher will share an individual copy of the template with you in Canva.</a:t>
            </a:r>
          </a:p>
          <a:p>
            <a:pPr marL="285750" indent="-285750">
              <a:spcAft>
                <a:spcPts val="600"/>
              </a:spcAft>
              <a:buFont typeface="Arial" panose="020B0604020202020204" pitchFamily="34" charset="0"/>
              <a:buChar char="•"/>
            </a:pPr>
            <a:r>
              <a:rPr lang="en-US" sz="1800" dirty="0"/>
              <a:t>Use this as a chance to explore and experiment with Canva’s other tools and features.</a:t>
            </a:r>
          </a:p>
          <a:p>
            <a:pPr marL="285750" indent="-285750">
              <a:spcAft>
                <a:spcPts val="600"/>
              </a:spcAft>
              <a:buFont typeface="Arial" panose="020B0604020202020204" pitchFamily="34" charset="0"/>
              <a:buChar char="•"/>
            </a:pPr>
            <a:r>
              <a:rPr lang="en-US" sz="1800" dirty="0"/>
              <a:t>Once you’re finished, select </a:t>
            </a:r>
            <a:r>
              <a:rPr lang="en-US" sz="1800" b="1" dirty="0"/>
              <a:t>Send to Teacher </a:t>
            </a:r>
            <a:r>
              <a:rPr lang="en-US" sz="1800" dirty="0"/>
              <a:t>to submit your work.</a:t>
            </a:r>
          </a:p>
          <a:p>
            <a:pPr marL="342900" indent="-342900">
              <a:spcAft>
                <a:spcPts val="600"/>
              </a:spcAft>
              <a:buFont typeface="Arial" panose="020B0604020202020204" pitchFamily="34" charset="0"/>
              <a:buChar char="•"/>
            </a:pPr>
            <a:endParaRPr lang="en-AU" sz="1800" dirty="0"/>
          </a:p>
        </p:txBody>
      </p:sp>
      <p:pic>
        <p:nvPicPr>
          <p:cNvPr id="11" name="Picture Placeholder 6" descr="Image shows a four square interactive exit ticket.">
            <a:extLst>
              <a:ext uri="{FF2B5EF4-FFF2-40B4-BE49-F238E27FC236}">
                <a16:creationId xmlns:a16="http://schemas.microsoft.com/office/drawing/2014/main" id="{FA0310E0-F39E-CD92-AA24-5604D7A9E441}"/>
              </a:ext>
              <a:ext uri="{C183D7F6-B498-43B3-948B-1728B52AA6E4}">
                <adec:decorative xmlns:adec="http://schemas.microsoft.com/office/drawing/2017/decorative" val="0"/>
              </a:ext>
            </a:extLst>
          </p:cNvPr>
          <p:cNvPicPr>
            <a:picLocks noChangeAspect="1"/>
          </p:cNvPicPr>
          <p:nvPr/>
        </p:nvPicPr>
        <p:blipFill>
          <a:blip r:embed="rId3"/>
          <a:srcRect l="521" r="2802" b="3"/>
          <a:stretch/>
        </p:blipFill>
        <p:spPr>
          <a:xfrm>
            <a:off x="6167438" y="1707706"/>
            <a:ext cx="5676900" cy="4535997"/>
          </a:xfrm>
          <a:prstGeom prst="rect">
            <a:avLst/>
          </a:prstGeom>
          <a:noFill/>
        </p:spPr>
      </p:pic>
      <p:sp>
        <p:nvSpPr>
          <p:cNvPr id="2" name="Slide Number Placeholder 1">
            <a:extLst>
              <a:ext uri="{FF2B5EF4-FFF2-40B4-BE49-F238E27FC236}">
                <a16:creationId xmlns:a16="http://schemas.microsoft.com/office/drawing/2014/main" id="{8C9AB94A-6F70-EB6E-CE63-ED52ED0272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87677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0884263" cy="3087001"/>
          </a:xfrm>
        </p:spPr>
        <p:txBody>
          <a:bodyPr vert="horz" lIns="0" tIns="0" rIns="0" bIns="0" rtlCol="0" anchor="t">
            <a:noAutofit/>
          </a:bodyPr>
          <a:lstStyle/>
          <a:p>
            <a:pPr>
              <a:spcAft>
                <a:spcPts val="600"/>
              </a:spcAft>
            </a:pPr>
            <a:r>
              <a:rPr lang="en-AU" dirty="0">
                <a:latin typeface="Arial" panose="020B0604020202020204" pitchFamily="34" charset="0"/>
                <a:cs typeface="Arial" panose="020B0604020202020204" pitchFamily="34" charset="0"/>
                <a:hlinkClick r:id="rId5"/>
              </a:rPr>
              <a:t>English K–10 Syllabus</a:t>
            </a:r>
            <a:r>
              <a:rPr lang="en-AU" dirty="0">
                <a:latin typeface="Arial" panose="020B0604020202020204" pitchFamily="34" charset="0"/>
                <a:cs typeface="Arial" panose="020B0604020202020204" pitchFamily="34" charset="0"/>
              </a:rPr>
              <a:t> © NSW Education Standards Authority (NESA) for and on behalf of the Crown in right of the State of New South Wales, 2022.</a:t>
            </a:r>
          </a:p>
          <a:p>
            <a:pPr>
              <a:spcAft>
                <a:spcPts val="600"/>
              </a:spcAft>
            </a:pPr>
            <a:r>
              <a:rPr lang="en-AU" dirty="0">
                <a:latin typeface="Arial" panose="020B0604020202020204" pitchFamily="34" charset="0"/>
                <a:cs typeface="Arial" panose="020B0604020202020204" pitchFamily="34" charset="0"/>
              </a:rPr>
              <a:t>AERO (Australian Education Research Organisation) (2024) </a:t>
            </a:r>
            <a:r>
              <a:rPr lang="en-AU" dirty="0">
                <a:latin typeface="Arial" panose="020B0604020202020204" pitchFamily="34" charset="0"/>
                <a:cs typeface="Arial" panose="020B0604020202020204" pitchFamily="34" charset="0"/>
                <a:hlinkClick r:id="rId6"/>
              </a:rPr>
              <a:t>Explain learning objectives</a:t>
            </a:r>
            <a:r>
              <a:rPr lang="en-AU" dirty="0">
                <a:latin typeface="Arial" panose="020B0604020202020204" pitchFamily="34" charset="0"/>
                <a:cs typeface="Arial" panose="020B0604020202020204" pitchFamily="34" charset="0"/>
              </a:rPr>
              <a:t>, AERO website, accessed 16 April 2024.</a:t>
            </a:r>
          </a:p>
          <a:p>
            <a:pPr>
              <a:spcAft>
                <a:spcPts val="600"/>
              </a:spcAft>
            </a:pPr>
            <a:r>
              <a:rPr lang="en-AU" dirty="0">
                <a:latin typeface="Arial"/>
                <a:cs typeface="Arial"/>
              </a:rPr>
              <a:t>Canva for Education (n.d.) </a:t>
            </a:r>
            <a:r>
              <a:rPr lang="en-AU" dirty="0">
                <a:latin typeface="Arial"/>
                <a:cs typeface="Arial"/>
                <a:hlinkClick r:id="rId7"/>
              </a:rPr>
              <a:t>Canva</a:t>
            </a:r>
            <a:r>
              <a:rPr lang="en-AU" dirty="0">
                <a:latin typeface="Arial"/>
                <a:cs typeface="Arial"/>
              </a:rPr>
              <a:t>, Canva website, accessed 15 October 2024.  </a:t>
            </a:r>
          </a:p>
          <a:p>
            <a:pPr>
              <a:spcAft>
                <a:spcPts val="600"/>
              </a:spcAft>
            </a:pPr>
            <a:r>
              <a:rPr lang="en-AU" dirty="0">
                <a:latin typeface="Arial" panose="020B0604020202020204" pitchFamily="34" charset="0"/>
                <a:cs typeface="Arial" panose="020B0604020202020204" pitchFamily="34" charset="0"/>
              </a:rPr>
              <a:t>Griffin P (2018) </a:t>
            </a:r>
            <a:r>
              <a:rPr lang="en-AU" i="1" dirty="0">
                <a:latin typeface="Arial" panose="020B0604020202020204" pitchFamily="34" charset="0"/>
                <a:cs typeface="Arial" panose="020B0604020202020204" pitchFamily="34" charset="0"/>
              </a:rPr>
              <a:t>Assessment for teaching</a:t>
            </a:r>
            <a:r>
              <a:rPr lang="en-AU" dirty="0">
                <a:latin typeface="Arial" panose="020B0604020202020204" pitchFamily="34" charset="0"/>
                <a:cs typeface="Arial" panose="020B0604020202020204" pitchFamily="34" charset="0"/>
              </a:rPr>
              <a:t>, Cambridge University Press.</a:t>
            </a:r>
          </a:p>
          <a:p>
            <a:pPr>
              <a:spcAft>
                <a:spcPts val="600"/>
              </a:spcAft>
            </a:pPr>
            <a:r>
              <a:rPr lang="en-AU" dirty="0">
                <a:latin typeface="Arial" panose="020B0604020202020204" pitchFamily="34" charset="0"/>
                <a:cs typeface="Arial" panose="020B0604020202020204" pitchFamily="34" charset="0"/>
              </a:rPr>
              <a:t>State of New South Wales (Department of Education) (2024a) </a:t>
            </a:r>
            <a:r>
              <a:rPr lang="en-AU" dirty="0">
                <a:latin typeface="Arial" panose="020B0604020202020204" pitchFamily="34" charset="0"/>
                <a:cs typeface="Arial" panose="020B0604020202020204" pitchFamily="34" charset="0"/>
                <a:hlinkClick r:id="rId8"/>
              </a:rPr>
              <a:t>‘Explicit teaching strategies’</a:t>
            </a:r>
            <a:r>
              <a:rPr lang="en-AU" dirty="0">
                <a:latin typeface="Arial" panose="020B0604020202020204" pitchFamily="34" charset="0"/>
                <a:cs typeface="Arial" panose="020B0604020202020204" pitchFamily="34" charset="0"/>
              </a:rPr>
              <a:t>, </a:t>
            </a:r>
            <a:r>
              <a:rPr lang="en-AU" i="1" dirty="0">
                <a:latin typeface="Arial" panose="020B0604020202020204" pitchFamily="34" charset="0"/>
                <a:cs typeface="Arial" panose="020B0604020202020204" pitchFamily="34" charset="0"/>
              </a:rPr>
              <a:t>Explicit teaching</a:t>
            </a:r>
            <a:r>
              <a:rPr lang="en-AU" dirty="0">
                <a:latin typeface="Arial" panose="020B0604020202020204" pitchFamily="34" charset="0"/>
                <a:cs typeface="Arial" panose="020B0604020202020204" pitchFamily="34" charset="0"/>
              </a:rPr>
              <a:t>, NSW Department of Education website, accessed 27 May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19</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20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9845-EC59-7233-2AAB-F88E05860309}"/>
              </a:ext>
            </a:extLst>
          </p:cNvPr>
          <p:cNvSpPr>
            <a:spLocks noGrp="1"/>
          </p:cNvSpPr>
          <p:nvPr>
            <p:ph type="ctrTitle"/>
          </p:nvPr>
        </p:nvSpPr>
        <p:spPr/>
        <p:txBody>
          <a:bodyPr/>
          <a:lstStyle/>
          <a:p>
            <a:r>
              <a:rPr lang="en-US" dirty="0"/>
              <a:t>Year 10, Term 4 – Digital stories</a:t>
            </a:r>
            <a:endParaRPr lang="en-AU" dirty="0"/>
          </a:p>
        </p:txBody>
      </p:sp>
      <p:sp>
        <p:nvSpPr>
          <p:cNvPr id="3" name="Text Placeholder 2">
            <a:extLst>
              <a:ext uri="{FF2B5EF4-FFF2-40B4-BE49-F238E27FC236}">
                <a16:creationId xmlns:a16="http://schemas.microsoft.com/office/drawing/2014/main" id="{1BED6D7F-50C0-2ECD-D087-A82741094931}"/>
              </a:ext>
            </a:extLst>
          </p:cNvPr>
          <p:cNvSpPr>
            <a:spLocks noGrp="1"/>
          </p:cNvSpPr>
          <p:nvPr>
            <p:ph type="body" sz="quarter" idx="10"/>
          </p:nvPr>
        </p:nvSpPr>
        <p:spPr/>
        <p:txBody>
          <a:bodyPr/>
          <a:lstStyle/>
          <a:p>
            <a:r>
              <a:rPr lang="en-US" dirty="0">
                <a:latin typeface="Arial"/>
                <a:cs typeface="Arial"/>
              </a:rPr>
              <a:t>Phase 5 – how to use Canva for Education</a:t>
            </a:r>
            <a:endParaRPr lang="en-AU" dirty="0">
              <a:latin typeface="Arial"/>
              <a:cs typeface="Arial"/>
            </a:endParaRPr>
          </a:p>
        </p:txBody>
      </p:sp>
      <p:pic>
        <p:nvPicPr>
          <p:cNvPr id="8" name="Picture Placeholder 7">
            <a:extLst>
              <a:ext uri="{FF2B5EF4-FFF2-40B4-BE49-F238E27FC236}">
                <a16:creationId xmlns:a16="http://schemas.microsoft.com/office/drawing/2014/main" id="{C7DE859B-F613-0D70-6FCF-288A3D33BE44}"/>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25401" r="25401"/>
          <a:stretch/>
        </p:blipFill>
        <p:spPr/>
      </p:pic>
    </p:spTree>
    <p:extLst>
      <p:ext uri="{BB962C8B-B14F-4D97-AF65-F5344CB8AC3E}">
        <p14:creationId xmlns:p14="http://schemas.microsoft.com/office/powerpoint/2010/main" val="311507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2024</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i="1" dirty="0" err="1">
                <a:solidFill>
                  <a:schemeClr val="bg1"/>
                </a:solidFill>
              </a:rPr>
              <a:t>Cth</a:t>
            </a:r>
            <a:r>
              <a:rPr lang="en-AU" sz="1200" i="1" dirty="0">
                <a:solidFill>
                  <a:schemeClr val="bg1"/>
                </a:solidFill>
              </a:rPr>
              <a:t>). </a:t>
            </a:r>
            <a:r>
              <a:rPr lang="en-AU" sz="1200" dirty="0">
                <a:solidFill>
                  <a:schemeClr val="bg1"/>
                </a:solidFill>
              </a:rPr>
              <a:t>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31087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39E8-A5B3-E35D-EEA5-AA4E23E37FCE}"/>
              </a:ext>
            </a:extLst>
          </p:cNvPr>
          <p:cNvSpPr>
            <a:spLocks noGrp="1"/>
          </p:cNvSpPr>
          <p:nvPr>
            <p:ph type="ctrTitle"/>
          </p:nvPr>
        </p:nvSpPr>
        <p:spPr>
          <a:xfrm>
            <a:off x="540000" y="4067881"/>
            <a:ext cx="9234195" cy="1949860"/>
          </a:xfrm>
        </p:spPr>
        <p:txBody>
          <a:bodyPr/>
          <a:lstStyle/>
          <a:p>
            <a:r>
              <a:rPr lang="en-US" dirty="0"/>
              <a:t>Sharing learning intentions and success criteria</a:t>
            </a:r>
            <a:endParaRPr lang="en-AU" dirty="0"/>
          </a:p>
        </p:txBody>
      </p:sp>
    </p:spTree>
    <p:extLst>
      <p:ext uri="{BB962C8B-B14F-4D97-AF65-F5344CB8AC3E}">
        <p14:creationId xmlns:p14="http://schemas.microsoft.com/office/powerpoint/2010/main" val="44079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4" name="Picture Placeholder 3">
            <a:extLst>
              <a:ext uri="{FF2B5EF4-FFF2-40B4-BE49-F238E27FC236}">
                <a16:creationId xmlns:a16="http://schemas.microsoft.com/office/drawing/2014/main" id="{2B34E4F1-15E8-4D39-98BF-00CD01BC49FF}"/>
              </a:ext>
            </a:extLst>
          </p:cNvPr>
          <p:cNvSpPr>
            <a:spLocks noGrp="1"/>
          </p:cNvSpPr>
          <p:nvPr>
            <p:ph type="pic" sz="quarter" idx="13"/>
          </p:nvPr>
        </p:nvSpPr>
        <p:spPr/>
        <p:txBody>
          <a:bodyPr/>
          <a:lstStyle/>
          <a:p>
            <a:pPr>
              <a:lnSpc>
                <a:spcPct val="150000"/>
              </a:lnSpc>
              <a:spcAft>
                <a:spcPts val="600"/>
              </a:spcAft>
            </a:pPr>
            <a:r>
              <a:rPr lang="en-AU" sz="1800" b="1" dirty="0">
                <a:solidFill>
                  <a:schemeClr val="accent1"/>
                </a:solidFill>
                <a:latin typeface="Arial" panose="020B0604020202020204" pitchFamily="34" charset="0"/>
                <a:cs typeface="Arial" panose="020B0604020202020204" pitchFamily="34" charset="0"/>
              </a:rPr>
              <a:t>We are learning to:</a:t>
            </a:r>
            <a:endParaRPr lang="en-AU" sz="1800" b="1" dirty="0">
              <a:solidFill>
                <a:schemeClr val="accent1"/>
              </a:solidFill>
              <a:latin typeface="Arial" panose="020B0604020202020204" pitchFamily="34" charset="0"/>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navigate the Canva platform and use templates</a:t>
            </a:r>
          </a:p>
          <a:p>
            <a:pPr marL="342900" indent="-342900">
              <a:lnSpc>
                <a:spcPct val="150000"/>
              </a:lnSpc>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select design elements on Canva for Education.</a:t>
            </a:r>
          </a:p>
          <a:p>
            <a:pPr>
              <a:lnSpc>
                <a:spcPct val="150000"/>
              </a:lnSpc>
              <a:spcAft>
                <a:spcPts val="600"/>
              </a:spcAft>
            </a:pPr>
            <a:r>
              <a:rPr lang="en-AU" sz="1800" b="1" dirty="0">
                <a:solidFill>
                  <a:schemeClr val="accent1"/>
                </a:solidFill>
                <a:latin typeface="Arial" panose="020B0604020202020204" pitchFamily="34" charset="0"/>
                <a:cs typeface="Arial" panose="020B0604020202020204" pitchFamily="34" charset="0"/>
              </a:rPr>
              <a:t>We can:</a:t>
            </a:r>
            <a:endParaRPr lang="en-US" sz="1800" dirty="0">
              <a:solidFill>
                <a:schemeClr val="accent1"/>
              </a:solidFill>
              <a:latin typeface="Arial" panose="020B0604020202020204" pitchFamily="34" charset="0"/>
              <a:cs typeface="Arial" panose="020B0604020202020204" pitchFamily="34" charset="0"/>
            </a:endParaRPr>
          </a:p>
          <a:p>
            <a:pPr marL="342900" indent="-342900">
              <a:lnSpc>
                <a:spcPct val="150000"/>
              </a:lnSpc>
              <a:spcAft>
                <a:spcPts val="600"/>
              </a:spcAft>
              <a:buFont typeface="Arial"/>
              <a:buChar char="•"/>
            </a:pPr>
            <a:r>
              <a:rPr lang="en-AU" sz="1800" dirty="0">
                <a:latin typeface="Arial" panose="020B0604020202020204" pitchFamily="34" charset="0"/>
                <a:cs typeface="Arial" panose="020B0604020202020204" pitchFamily="34" charset="0"/>
              </a:rPr>
              <a:t>[classroom teacher to insert co-constructed success criteria]</a:t>
            </a:r>
            <a:endParaRPr lang="en-US" sz="1800" dirty="0">
              <a:latin typeface="Arial" panose="020B0604020202020204" pitchFamily="34" charset="0"/>
              <a:cs typeface="Arial" panose="020B0604020202020204" pitchFamily="34" charset="0"/>
            </a:endParaRPr>
          </a:p>
          <a:p>
            <a:pPr marL="342900" indent="-342900">
              <a:lnSpc>
                <a:spcPct val="150000"/>
              </a:lnSpc>
              <a:spcAft>
                <a:spcPts val="600"/>
              </a:spcAft>
              <a:buFont typeface="Arial"/>
              <a:buChar char="•"/>
            </a:pPr>
            <a:r>
              <a:rPr lang="en-AU" sz="1800" dirty="0">
                <a:latin typeface="Arial" panose="020B0604020202020204" pitchFamily="34" charset="0"/>
                <a:ea typeface="+mn-lt"/>
                <a:cs typeface="Arial" panose="020B0604020202020204" pitchFamily="34" charset="0"/>
              </a:rPr>
              <a:t>[classroom teacher to insert co-constructed success criteria]</a:t>
            </a:r>
            <a:endParaRPr lang="en-US" sz="1800" dirty="0">
              <a:latin typeface="Arial" panose="020B0604020202020204" pitchFamily="34" charset="0"/>
              <a:ea typeface="+mn-lt"/>
              <a:cs typeface="Arial" panose="020B0604020202020204" pitchFamily="34" charset="0"/>
            </a:endParaRPr>
          </a:p>
          <a:p>
            <a:pPr marL="342900" indent="-342900">
              <a:lnSpc>
                <a:spcPct val="150000"/>
              </a:lnSpc>
              <a:spcAft>
                <a:spcPts val="600"/>
              </a:spcAft>
              <a:buFont typeface="Arial"/>
              <a:buChar char="•"/>
            </a:pPr>
            <a:r>
              <a:rPr lang="en-AU" sz="1800" dirty="0">
                <a:latin typeface="Arial" panose="020B0604020202020204" pitchFamily="34" charset="0"/>
                <a:ea typeface="+mn-lt"/>
                <a:cs typeface="Arial" panose="020B0604020202020204" pitchFamily="34" charset="0"/>
              </a:rPr>
              <a:t>[classroom teacher to insert co-constructed success criteria].</a:t>
            </a:r>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4FBC-1402-75B6-3C5E-11D0FAA1BCAD}"/>
              </a:ext>
            </a:extLst>
          </p:cNvPr>
          <p:cNvSpPr>
            <a:spLocks noGrp="1"/>
          </p:cNvSpPr>
          <p:nvPr>
            <p:ph type="ctrTitle"/>
          </p:nvPr>
        </p:nvSpPr>
        <p:spPr/>
        <p:txBody>
          <a:bodyPr/>
          <a:lstStyle/>
          <a:p>
            <a:r>
              <a:rPr lang="en-US" dirty="0">
                <a:latin typeface="Arial"/>
                <a:cs typeface="Arial"/>
              </a:rPr>
              <a:t>Canva Magic Studio</a:t>
            </a:r>
          </a:p>
        </p:txBody>
      </p:sp>
    </p:spTree>
    <p:extLst>
      <p:ext uri="{BB962C8B-B14F-4D97-AF65-F5344CB8AC3E}">
        <p14:creationId xmlns:p14="http://schemas.microsoft.com/office/powerpoint/2010/main" val="386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168A4-6C44-0C6F-267A-92C46123477C}"/>
              </a:ext>
            </a:extLst>
          </p:cNvPr>
          <p:cNvSpPr>
            <a:spLocks noGrp="1"/>
          </p:cNvSpPr>
          <p:nvPr>
            <p:ph type="title"/>
          </p:nvPr>
        </p:nvSpPr>
        <p:spPr/>
        <p:txBody>
          <a:bodyPr/>
          <a:lstStyle/>
          <a:p>
            <a:r>
              <a:rPr lang="en-AU" dirty="0">
                <a:latin typeface="Arial"/>
                <a:cs typeface="Arial"/>
              </a:rPr>
              <a:t>KWLH – class brainstorm on using Canva</a:t>
            </a:r>
          </a:p>
        </p:txBody>
      </p:sp>
      <p:graphicFrame>
        <p:nvGraphicFramePr>
          <p:cNvPr id="5" name="Table 4">
            <a:extLst>
              <a:ext uri="{FF2B5EF4-FFF2-40B4-BE49-F238E27FC236}">
                <a16:creationId xmlns:a16="http://schemas.microsoft.com/office/drawing/2014/main" id="{86E39943-B3EF-C820-3EDD-673B2FD0EB55}"/>
              </a:ext>
            </a:extLst>
          </p:cNvPr>
          <p:cNvGraphicFramePr>
            <a:graphicFrameLocks noGrp="1"/>
          </p:cNvGraphicFramePr>
          <p:nvPr/>
        </p:nvGraphicFramePr>
        <p:xfrm>
          <a:off x="360000" y="1157699"/>
          <a:ext cx="11484000" cy="5138169"/>
        </p:xfrm>
        <a:graphic>
          <a:graphicData uri="http://schemas.openxmlformats.org/drawingml/2006/table">
            <a:tbl>
              <a:tblPr firstRow="1" bandRow="1">
                <a:tableStyleId>{69012ECD-51FC-41F1-AA8D-1B2483CD663E}</a:tableStyleId>
              </a:tblPr>
              <a:tblGrid>
                <a:gridCol w="2871000">
                  <a:extLst>
                    <a:ext uri="{9D8B030D-6E8A-4147-A177-3AD203B41FA5}">
                      <a16:colId xmlns:a16="http://schemas.microsoft.com/office/drawing/2014/main" val="2532441079"/>
                    </a:ext>
                  </a:extLst>
                </a:gridCol>
                <a:gridCol w="2871000">
                  <a:extLst>
                    <a:ext uri="{9D8B030D-6E8A-4147-A177-3AD203B41FA5}">
                      <a16:colId xmlns:a16="http://schemas.microsoft.com/office/drawing/2014/main" val="1591521973"/>
                    </a:ext>
                  </a:extLst>
                </a:gridCol>
                <a:gridCol w="2871000">
                  <a:extLst>
                    <a:ext uri="{9D8B030D-6E8A-4147-A177-3AD203B41FA5}">
                      <a16:colId xmlns:a16="http://schemas.microsoft.com/office/drawing/2014/main" val="1336148547"/>
                    </a:ext>
                  </a:extLst>
                </a:gridCol>
                <a:gridCol w="2871000">
                  <a:extLst>
                    <a:ext uri="{9D8B030D-6E8A-4147-A177-3AD203B41FA5}">
                      <a16:colId xmlns:a16="http://schemas.microsoft.com/office/drawing/2014/main" val="3447590477"/>
                    </a:ext>
                  </a:extLst>
                </a:gridCol>
              </a:tblGrid>
              <a:tr h="1381705">
                <a:tc>
                  <a:txBody>
                    <a:bodyPr/>
                    <a:lstStyle/>
                    <a:p>
                      <a:pPr marL="1258888" marR="0" lvl="0" indent="0" algn="l" defTabSz="914377" rtl="0" eaLnBrk="1" fontAlgn="auto" latinLnBrk="0" hangingPunct="1">
                        <a:lnSpc>
                          <a:spcPct val="120000"/>
                        </a:lnSpc>
                        <a:spcBef>
                          <a:spcPts val="600"/>
                        </a:spcBef>
                        <a:spcAft>
                          <a:spcPts val="0"/>
                        </a:spcAft>
                        <a:buClrTx/>
                        <a:buSzTx/>
                        <a:buFontTx/>
                        <a:buNone/>
                        <a:tabLst/>
                        <a:defRPr/>
                      </a:pPr>
                      <a:br>
                        <a:rPr lang="en-AU" sz="1800" b="1" dirty="0">
                          <a:solidFill>
                            <a:schemeClr val="bg1"/>
                          </a:solidFill>
                          <a:latin typeface="Arial" panose="020B0604020202020204" pitchFamily="34" charset="0"/>
                          <a:cs typeface="Arial" panose="020B0604020202020204" pitchFamily="34" charset="0"/>
                        </a:rPr>
                      </a:br>
                      <a:r>
                        <a:rPr lang="en-AU" sz="1800" b="1" dirty="0">
                          <a:solidFill>
                            <a:schemeClr val="bg1"/>
                          </a:solidFill>
                          <a:latin typeface="Arial" panose="020B0604020202020204" pitchFamily="34" charset="0"/>
                          <a:cs typeface="Arial" panose="020B0604020202020204" pitchFamily="34" charset="0"/>
                        </a:rPr>
                        <a:t>What do I know?</a:t>
                      </a:r>
                    </a:p>
                    <a:p>
                      <a:pPr>
                        <a:lnSpc>
                          <a:spcPct val="120000"/>
                        </a:lnSpc>
                      </a:pPr>
                      <a:endParaRPr lang="en-AU" dirty="0">
                        <a:solidFill>
                          <a:schemeClr val="bg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BB47"/>
                    </a:solidFill>
                  </a:tcPr>
                </a:tc>
                <a:tc>
                  <a:txBody>
                    <a:bodyPr/>
                    <a:lstStyle/>
                    <a:p>
                      <a:pPr marL="1431925" marR="0" lvl="0" indent="-1431925" algn="l" defTabSz="914377" rtl="0" eaLnBrk="1" fontAlgn="auto" latinLnBrk="0" hangingPunct="1">
                        <a:lnSpc>
                          <a:spcPct val="120000"/>
                        </a:lnSpc>
                        <a:spcBef>
                          <a:spcPts val="0"/>
                        </a:spcBef>
                        <a:spcAft>
                          <a:spcPts val="0"/>
                        </a:spcAft>
                        <a:buClrTx/>
                        <a:buSzTx/>
                        <a:buFontTx/>
                        <a:buNone/>
                        <a:tabLst/>
                        <a:defRPr/>
                      </a:pPr>
                      <a:br>
                        <a:rPr lang="en-AU" sz="1000" b="1">
                          <a:solidFill>
                            <a:schemeClr val="bg1"/>
                          </a:solidFill>
                          <a:latin typeface="Arial" panose="020B0604020202020204" pitchFamily="34" charset="0"/>
                          <a:cs typeface="Arial" panose="020B0604020202020204" pitchFamily="34" charset="0"/>
                        </a:rPr>
                      </a:br>
                      <a:r>
                        <a:rPr lang="en-AU" sz="1800" b="1">
                          <a:solidFill>
                            <a:schemeClr val="bg1"/>
                          </a:solidFill>
                          <a:latin typeface="Arial" panose="020B0604020202020204" pitchFamily="34" charset="0"/>
                          <a:cs typeface="Arial" panose="020B0604020202020204" pitchFamily="34" charset="0"/>
                        </a:rPr>
                        <a:t>What do I want to know?</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CC2"/>
                    </a:solidFill>
                  </a:tcPr>
                </a:tc>
                <a:tc>
                  <a:txBody>
                    <a:bodyPr/>
                    <a:lstStyle/>
                    <a:p>
                      <a:pPr marL="1079500" indent="82550">
                        <a:lnSpc>
                          <a:spcPct val="120000"/>
                        </a:lnSpc>
                      </a:pPr>
                      <a:br>
                        <a:rPr lang="en-AU" sz="1800" b="1">
                          <a:solidFill>
                            <a:schemeClr val="bg1"/>
                          </a:solidFill>
                          <a:latin typeface="Arial" panose="020B0604020202020204" pitchFamily="34" charset="0"/>
                          <a:cs typeface="Arial" panose="020B0604020202020204" pitchFamily="34" charset="0"/>
                        </a:rPr>
                      </a:br>
                      <a:r>
                        <a:rPr lang="en-AU" sz="1800" b="1">
                          <a:solidFill>
                            <a:schemeClr val="bg1"/>
                          </a:solidFill>
                          <a:latin typeface="Arial" panose="020B0604020202020204" pitchFamily="34" charset="0"/>
                          <a:cs typeface="Arial" panose="020B0604020202020204" pitchFamily="34" charset="0"/>
                        </a:rPr>
                        <a:t>What have I learned?</a:t>
                      </a:r>
                      <a:endParaRPr lang="en-AU">
                        <a:solidFill>
                          <a:schemeClr val="bg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1458"/>
                    </a:solidFill>
                  </a:tcPr>
                </a:tc>
                <a:tc>
                  <a:txBody>
                    <a:bodyPr/>
                    <a:lstStyle/>
                    <a:p>
                      <a:pPr marL="1162050" indent="0">
                        <a:lnSpc>
                          <a:spcPct val="120000"/>
                        </a:lnSpc>
                      </a:pPr>
                      <a:endParaRPr lang="en-AU" sz="1800" b="1">
                        <a:solidFill>
                          <a:schemeClr val="bg1"/>
                        </a:solidFill>
                        <a:latin typeface="Arial" panose="020B0604020202020204" pitchFamily="34" charset="0"/>
                        <a:cs typeface="Arial" panose="020B0604020202020204" pitchFamily="34" charset="0"/>
                      </a:endParaRPr>
                    </a:p>
                    <a:p>
                      <a:pPr marL="1162050" indent="0">
                        <a:lnSpc>
                          <a:spcPct val="120000"/>
                        </a:lnSpc>
                      </a:pPr>
                      <a:r>
                        <a:rPr lang="en-AU" sz="1800" b="1">
                          <a:solidFill>
                            <a:schemeClr val="bg1"/>
                          </a:solidFill>
                          <a:latin typeface="Arial" panose="020B0604020202020204" pitchFamily="34" charset="0"/>
                          <a:cs typeface="Arial" panose="020B0604020202020204" pitchFamily="34" charset="0"/>
                        </a:rPr>
                        <a:t>How can I learn more?</a:t>
                      </a:r>
                      <a:endParaRPr lang="en-AU" b="1">
                        <a:solidFill>
                          <a:schemeClr val="bg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9B0C"/>
                    </a:solidFill>
                  </a:tcPr>
                </a:tc>
                <a:extLst>
                  <a:ext uri="{0D108BD9-81ED-4DB2-BD59-A6C34878D82A}">
                    <a16:rowId xmlns:a16="http://schemas.microsoft.com/office/drawing/2014/main" val="1970206506"/>
                  </a:ext>
                </a:extLst>
              </a:tr>
              <a:tr h="3756464">
                <a:tc>
                  <a:txBody>
                    <a:bodyPr/>
                    <a:lstStyle/>
                    <a:p>
                      <a:pPr marL="285750" indent="-285750">
                        <a:lnSpc>
                          <a:spcPct val="130000"/>
                        </a:lnSpc>
                        <a:spcAft>
                          <a:spcPts val="600"/>
                        </a:spcAft>
                        <a:buFont typeface="Arial" panose="020B0604020202020204" pitchFamily="34" charset="0"/>
                        <a:buChar char="•"/>
                      </a:pPr>
                      <a:endParaRPr lang="en-AU" dirty="0">
                        <a:latin typeface="+mn-lt"/>
                        <a:cs typeface="Arial" panose="020B0604020202020204" pitchFamily="34" charset="0"/>
                      </a:endParaRPr>
                    </a:p>
                    <a:p>
                      <a:pPr>
                        <a:lnSpc>
                          <a:spcPct val="130000"/>
                        </a:lnSpc>
                        <a:spcAft>
                          <a:spcPts val="600"/>
                        </a:spcAft>
                      </a:pPr>
                      <a:endParaRPr lang="en-AU" dirty="0">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9E0"/>
                    </a:solidFill>
                  </a:tcPr>
                </a:tc>
                <a:tc>
                  <a:txBody>
                    <a:bodyPr/>
                    <a:lstStyle/>
                    <a:p>
                      <a:pPr marL="285750" indent="-285750">
                        <a:lnSpc>
                          <a:spcPct val="130000"/>
                        </a:lnSpc>
                        <a:spcAft>
                          <a:spcPts val="600"/>
                        </a:spcAft>
                        <a:buFont typeface="Arial" panose="020B0604020202020204" pitchFamily="34" charset="0"/>
                        <a:buChar char="•"/>
                      </a:pPr>
                      <a:endParaRPr lang="en-AU">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5F7FC"/>
                    </a:solidFill>
                  </a:tcPr>
                </a:tc>
                <a:tc>
                  <a:txBody>
                    <a:bodyPr/>
                    <a:lstStyle/>
                    <a:p>
                      <a:pPr marL="285750" indent="-285750">
                        <a:lnSpc>
                          <a:spcPct val="130000"/>
                        </a:lnSpc>
                        <a:spcAft>
                          <a:spcPts val="600"/>
                        </a:spcAft>
                        <a:buFont typeface="Arial" panose="020B0604020202020204" pitchFamily="34" charset="0"/>
                        <a:buChar char="•"/>
                      </a:pPr>
                      <a:endParaRPr lang="en-AU">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DBE7"/>
                    </a:solidFill>
                  </a:tcPr>
                </a:tc>
                <a:tc>
                  <a:txBody>
                    <a:bodyPr/>
                    <a:lstStyle/>
                    <a:p>
                      <a:pPr marL="285750" indent="-285750">
                        <a:lnSpc>
                          <a:spcPct val="130000"/>
                        </a:lnSpc>
                        <a:spcAft>
                          <a:spcPts val="600"/>
                        </a:spcAft>
                        <a:buFont typeface="Arial" panose="020B0604020202020204" pitchFamily="34" charset="0"/>
                        <a:buChar char="•"/>
                      </a:pPr>
                      <a:endParaRPr lang="en-AU"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6C2">
                        <a:alpha val="60000"/>
                      </a:srgbClr>
                    </a:solidFill>
                  </a:tcPr>
                </a:tc>
                <a:extLst>
                  <a:ext uri="{0D108BD9-81ED-4DB2-BD59-A6C34878D82A}">
                    <a16:rowId xmlns:a16="http://schemas.microsoft.com/office/drawing/2014/main" val="2347067268"/>
                  </a:ext>
                </a:extLst>
              </a:tr>
            </a:tbl>
          </a:graphicData>
        </a:graphic>
      </p:graphicFrame>
      <p:grpSp>
        <p:nvGrpSpPr>
          <p:cNvPr id="4" name="Group 3">
            <a:extLst>
              <a:ext uri="{FF2B5EF4-FFF2-40B4-BE49-F238E27FC236}">
                <a16:creationId xmlns:a16="http://schemas.microsoft.com/office/drawing/2014/main" id="{BAEAD5F1-F477-C305-CE5E-FE2932F65EAF}"/>
              </a:ext>
              <a:ext uri="{C183D7F6-B498-43B3-948B-1728B52AA6E4}">
                <adec:decorative xmlns:adec="http://schemas.microsoft.com/office/drawing/2017/decorative" val="1"/>
              </a:ext>
            </a:extLst>
          </p:cNvPr>
          <p:cNvGrpSpPr/>
          <p:nvPr/>
        </p:nvGrpSpPr>
        <p:grpSpPr>
          <a:xfrm>
            <a:off x="509665" y="1313647"/>
            <a:ext cx="2578309" cy="1054799"/>
            <a:chOff x="509665" y="1313647"/>
            <a:chExt cx="2578309" cy="1054799"/>
          </a:xfrm>
        </p:grpSpPr>
        <p:sp>
          <p:nvSpPr>
            <p:cNvPr id="30" name="Rectangle 29">
              <a:extLst>
                <a:ext uri="{FF2B5EF4-FFF2-40B4-BE49-F238E27FC236}">
                  <a16:creationId xmlns:a16="http://schemas.microsoft.com/office/drawing/2014/main" id="{BB8F24BE-6132-D079-5727-8844FD10B04E}"/>
                </a:ext>
              </a:extLst>
            </p:cNvPr>
            <p:cNvSpPr/>
            <p:nvPr/>
          </p:nvSpPr>
          <p:spPr>
            <a:xfrm>
              <a:off x="509665" y="1313647"/>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a:cs typeface="Arial"/>
              </a:endParaRPr>
            </a:p>
          </p:txBody>
        </p:sp>
        <p:sp>
          <p:nvSpPr>
            <p:cNvPr id="31" name="TextBox 30">
              <a:extLst>
                <a:ext uri="{FF2B5EF4-FFF2-40B4-BE49-F238E27FC236}">
                  <a16:creationId xmlns:a16="http://schemas.microsoft.com/office/drawing/2014/main" id="{857EB577-9F47-5A60-7638-3298D1D7E3E5}"/>
                </a:ext>
              </a:extLst>
            </p:cNvPr>
            <p:cNvSpPr txBox="1"/>
            <p:nvPr/>
          </p:nvSpPr>
          <p:spPr>
            <a:xfrm>
              <a:off x="689978" y="1328637"/>
              <a:ext cx="2217682"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dirty="0">
                  <a:solidFill>
                    <a:srgbClr val="427B2D"/>
                  </a:solidFill>
                  <a:latin typeface="+mj-lt"/>
                  <a:cs typeface="Arial" panose="020B0604020202020204" pitchFamily="34" charset="0"/>
                </a:rPr>
                <a:t>K</a:t>
              </a:r>
            </a:p>
            <a:p>
              <a:pPr marR="0" lvl="0" algn="ctr" defTabSz="914377" rtl="0" eaLnBrk="1" fontAlgn="auto" latinLnBrk="0" hangingPunct="1">
                <a:spcAft>
                  <a:spcPts val="0"/>
                </a:spcAft>
                <a:buClrTx/>
                <a:buSzTx/>
                <a:buFontTx/>
                <a:buNone/>
                <a:tabLst/>
                <a:defRPr/>
              </a:pPr>
              <a:r>
                <a:rPr lang="en-AU" sz="1600" dirty="0">
                  <a:cs typeface="Arial" panose="020B0604020202020204" pitchFamily="34" charset="0"/>
                </a:rPr>
                <a:t>What do I know?</a:t>
              </a:r>
            </a:p>
          </p:txBody>
        </p:sp>
      </p:grpSp>
      <p:grpSp>
        <p:nvGrpSpPr>
          <p:cNvPr id="32" name="Group 31">
            <a:extLst>
              <a:ext uri="{FF2B5EF4-FFF2-40B4-BE49-F238E27FC236}">
                <a16:creationId xmlns:a16="http://schemas.microsoft.com/office/drawing/2014/main" id="{F74FFF39-463B-D802-79A0-4B11886B0289}"/>
              </a:ext>
              <a:ext uri="{C183D7F6-B498-43B3-948B-1728B52AA6E4}">
                <adec:decorative xmlns:adec="http://schemas.microsoft.com/office/drawing/2017/decorative" val="1"/>
              </a:ext>
            </a:extLst>
          </p:cNvPr>
          <p:cNvGrpSpPr/>
          <p:nvPr/>
        </p:nvGrpSpPr>
        <p:grpSpPr>
          <a:xfrm>
            <a:off x="3382759" y="1313647"/>
            <a:ext cx="2578310" cy="1054799"/>
            <a:chOff x="517159" y="2719615"/>
            <a:chExt cx="2578310" cy="1054799"/>
          </a:xfrm>
        </p:grpSpPr>
        <p:sp>
          <p:nvSpPr>
            <p:cNvPr id="33" name="Rectangle 32">
              <a:extLst>
                <a:ext uri="{FF2B5EF4-FFF2-40B4-BE49-F238E27FC236}">
                  <a16:creationId xmlns:a16="http://schemas.microsoft.com/office/drawing/2014/main" id="{0834AB0B-8097-34C2-2A27-761A0B33356B}"/>
                </a:ext>
              </a:extLst>
            </p:cNvPr>
            <p:cNvSpPr/>
            <p:nvPr/>
          </p:nvSpPr>
          <p:spPr>
            <a:xfrm>
              <a:off x="517160" y="2719615"/>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a:cs typeface="Arial"/>
              </a:endParaRPr>
            </a:p>
          </p:txBody>
        </p:sp>
        <p:sp>
          <p:nvSpPr>
            <p:cNvPr id="34" name="TextBox 33">
              <a:extLst>
                <a:ext uri="{FF2B5EF4-FFF2-40B4-BE49-F238E27FC236}">
                  <a16:creationId xmlns:a16="http://schemas.microsoft.com/office/drawing/2014/main" id="{D2F7C5A2-8491-DB11-23EB-9689B05229A4}"/>
                </a:ext>
              </a:extLst>
            </p:cNvPr>
            <p:cNvSpPr txBox="1"/>
            <p:nvPr/>
          </p:nvSpPr>
          <p:spPr>
            <a:xfrm>
              <a:off x="517159" y="2734605"/>
              <a:ext cx="2553384" cy="954107"/>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dirty="0">
                  <a:solidFill>
                    <a:srgbClr val="007A8A"/>
                  </a:solidFill>
                  <a:latin typeface="+mj-lt"/>
                  <a:cs typeface="Arial" panose="020B0604020202020204" pitchFamily="34" charset="0"/>
                </a:rPr>
                <a:t>W</a:t>
              </a:r>
            </a:p>
            <a:p>
              <a:pPr marR="0" lvl="0" algn="ctr" defTabSz="914377" rtl="0" eaLnBrk="1" fontAlgn="auto" latinLnBrk="0" hangingPunct="1">
                <a:spcAft>
                  <a:spcPts val="0"/>
                </a:spcAft>
                <a:buClrTx/>
                <a:buSzTx/>
                <a:buFontTx/>
                <a:buNone/>
                <a:tabLst/>
                <a:defRPr/>
              </a:pPr>
              <a:r>
                <a:rPr lang="en-AU" sz="1600" dirty="0">
                  <a:cs typeface="Arial" panose="020B0604020202020204" pitchFamily="34" charset="0"/>
                </a:rPr>
                <a:t>What do I want to know?</a:t>
              </a:r>
            </a:p>
          </p:txBody>
        </p:sp>
      </p:grpSp>
      <p:grpSp>
        <p:nvGrpSpPr>
          <p:cNvPr id="35" name="Group 34">
            <a:extLst>
              <a:ext uri="{FF2B5EF4-FFF2-40B4-BE49-F238E27FC236}">
                <a16:creationId xmlns:a16="http://schemas.microsoft.com/office/drawing/2014/main" id="{5451D30D-3115-5415-2953-D77A6FE05ACE}"/>
              </a:ext>
              <a:ext uri="{C183D7F6-B498-43B3-948B-1728B52AA6E4}">
                <adec:decorative xmlns:adec="http://schemas.microsoft.com/office/drawing/2017/decorative" val="1"/>
              </a:ext>
            </a:extLst>
          </p:cNvPr>
          <p:cNvGrpSpPr/>
          <p:nvPr/>
        </p:nvGrpSpPr>
        <p:grpSpPr>
          <a:xfrm>
            <a:off x="6248359" y="1313647"/>
            <a:ext cx="2578311" cy="1054799"/>
            <a:chOff x="517158" y="2719615"/>
            <a:chExt cx="2578311" cy="1054799"/>
          </a:xfrm>
        </p:grpSpPr>
        <p:sp>
          <p:nvSpPr>
            <p:cNvPr id="36" name="Rectangle 35">
              <a:extLst>
                <a:ext uri="{FF2B5EF4-FFF2-40B4-BE49-F238E27FC236}">
                  <a16:creationId xmlns:a16="http://schemas.microsoft.com/office/drawing/2014/main" id="{DB676D73-53EB-7FF3-4371-D62F750F2EE4}"/>
                </a:ext>
              </a:extLst>
            </p:cNvPr>
            <p:cNvSpPr/>
            <p:nvPr/>
          </p:nvSpPr>
          <p:spPr>
            <a:xfrm>
              <a:off x="517160" y="2719615"/>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a:cs typeface="Arial"/>
              </a:endParaRPr>
            </a:p>
          </p:txBody>
        </p:sp>
        <p:sp>
          <p:nvSpPr>
            <p:cNvPr id="37" name="TextBox 36">
              <a:extLst>
                <a:ext uri="{FF2B5EF4-FFF2-40B4-BE49-F238E27FC236}">
                  <a16:creationId xmlns:a16="http://schemas.microsoft.com/office/drawing/2014/main" id="{A6728759-5C40-23ED-F8D0-8216717A375D}"/>
                </a:ext>
              </a:extLst>
            </p:cNvPr>
            <p:cNvSpPr txBox="1"/>
            <p:nvPr/>
          </p:nvSpPr>
          <p:spPr>
            <a:xfrm>
              <a:off x="517158" y="2734605"/>
              <a:ext cx="2578309"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a:solidFill>
                    <a:srgbClr val="B51458"/>
                  </a:solidFill>
                  <a:latin typeface="+mj-lt"/>
                  <a:cs typeface="Arial" panose="020B0604020202020204" pitchFamily="34" charset="0"/>
                </a:rPr>
                <a:t>L</a:t>
              </a:r>
            </a:p>
            <a:p>
              <a:pPr marR="0" lvl="0" algn="ctr" defTabSz="914377" rtl="0" eaLnBrk="1" fontAlgn="auto" latinLnBrk="0" hangingPunct="1">
                <a:spcAft>
                  <a:spcPts val="0"/>
                </a:spcAft>
                <a:buClrTx/>
                <a:buSzTx/>
                <a:buFontTx/>
                <a:buNone/>
                <a:tabLst/>
                <a:defRPr/>
              </a:pPr>
              <a:r>
                <a:rPr lang="en-AU" sz="1600">
                  <a:cs typeface="Arial" panose="020B0604020202020204" pitchFamily="34" charset="0"/>
                </a:rPr>
                <a:t>What have I learned?</a:t>
              </a:r>
            </a:p>
          </p:txBody>
        </p:sp>
      </p:grpSp>
      <p:grpSp>
        <p:nvGrpSpPr>
          <p:cNvPr id="38" name="Group 37">
            <a:extLst>
              <a:ext uri="{FF2B5EF4-FFF2-40B4-BE49-F238E27FC236}">
                <a16:creationId xmlns:a16="http://schemas.microsoft.com/office/drawing/2014/main" id="{91BC10B3-A5F4-B56B-C7DC-547AFF65FE60}"/>
              </a:ext>
              <a:ext uri="{C183D7F6-B498-43B3-948B-1728B52AA6E4}">
                <adec:decorative xmlns:adec="http://schemas.microsoft.com/office/drawing/2017/decorative" val="1"/>
              </a:ext>
            </a:extLst>
          </p:cNvPr>
          <p:cNvGrpSpPr/>
          <p:nvPr/>
        </p:nvGrpSpPr>
        <p:grpSpPr>
          <a:xfrm>
            <a:off x="9128949" y="1313647"/>
            <a:ext cx="2578312" cy="1054799"/>
            <a:chOff x="517157" y="2719615"/>
            <a:chExt cx="2578312" cy="1054799"/>
          </a:xfrm>
        </p:grpSpPr>
        <p:sp>
          <p:nvSpPr>
            <p:cNvPr id="39" name="Rectangle 38">
              <a:extLst>
                <a:ext uri="{FF2B5EF4-FFF2-40B4-BE49-F238E27FC236}">
                  <a16:creationId xmlns:a16="http://schemas.microsoft.com/office/drawing/2014/main" id="{40958FAF-117C-1FEF-6F51-4BAEA9E863CF}"/>
                </a:ext>
              </a:extLst>
            </p:cNvPr>
            <p:cNvSpPr/>
            <p:nvPr/>
          </p:nvSpPr>
          <p:spPr>
            <a:xfrm>
              <a:off x="517160" y="2719615"/>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a:cs typeface="Arial"/>
              </a:endParaRPr>
            </a:p>
          </p:txBody>
        </p:sp>
        <p:sp>
          <p:nvSpPr>
            <p:cNvPr id="40" name="TextBox 39">
              <a:extLst>
                <a:ext uri="{FF2B5EF4-FFF2-40B4-BE49-F238E27FC236}">
                  <a16:creationId xmlns:a16="http://schemas.microsoft.com/office/drawing/2014/main" id="{BB6BEC1E-8458-0A31-41BA-A862C2C7216B}"/>
                </a:ext>
              </a:extLst>
            </p:cNvPr>
            <p:cNvSpPr txBox="1"/>
            <p:nvPr/>
          </p:nvSpPr>
          <p:spPr>
            <a:xfrm>
              <a:off x="517157" y="2734605"/>
              <a:ext cx="2553384"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dirty="0">
                  <a:solidFill>
                    <a:srgbClr val="9B6808"/>
                  </a:solidFill>
                  <a:latin typeface="+mj-lt"/>
                  <a:cs typeface="Arial" panose="020B0604020202020204" pitchFamily="34" charset="0"/>
                </a:rPr>
                <a:t>H</a:t>
              </a:r>
            </a:p>
            <a:p>
              <a:pPr marR="0" lvl="0" algn="ctr" defTabSz="914377" rtl="0" eaLnBrk="1" fontAlgn="auto" latinLnBrk="0" hangingPunct="1">
                <a:spcAft>
                  <a:spcPts val="0"/>
                </a:spcAft>
                <a:buClrTx/>
                <a:buSzTx/>
                <a:buFontTx/>
                <a:buNone/>
                <a:tabLst/>
                <a:defRPr/>
              </a:pPr>
              <a:r>
                <a:rPr lang="en-AU" sz="1600" dirty="0">
                  <a:cs typeface="Arial" panose="020B0604020202020204" pitchFamily="34" charset="0"/>
                </a:rPr>
                <a:t>How can I learn more?</a:t>
              </a:r>
            </a:p>
          </p:txBody>
        </p:sp>
      </p:grpSp>
      <p:sp>
        <p:nvSpPr>
          <p:cNvPr id="2" name="Slide Number Placeholder 1">
            <a:extLst>
              <a:ext uri="{FF2B5EF4-FFF2-40B4-BE49-F238E27FC236}">
                <a16:creationId xmlns:a16="http://schemas.microsoft.com/office/drawing/2014/main" id="{E1D1367C-FD4C-5770-80F3-171AC75B2B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a:cs typeface="Arial"/>
              </a:rPr>
              <a:t>6</a:t>
            </a:fld>
            <a:endParaRPr lang="en-AU">
              <a:latin typeface="Arial"/>
              <a:cs typeface="Arial"/>
            </a:endParaRPr>
          </a:p>
        </p:txBody>
      </p:sp>
    </p:spTree>
    <p:extLst>
      <p:ext uri="{BB962C8B-B14F-4D97-AF65-F5344CB8AC3E}">
        <p14:creationId xmlns:p14="http://schemas.microsoft.com/office/powerpoint/2010/main" val="197400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B3117-30D4-0470-0CF4-91819EC99ADE}"/>
              </a:ext>
            </a:extLst>
          </p:cNvPr>
          <p:cNvSpPr>
            <a:spLocks noGrp="1"/>
          </p:cNvSpPr>
          <p:nvPr>
            <p:ph type="title"/>
          </p:nvPr>
        </p:nvSpPr>
        <p:spPr/>
        <p:txBody>
          <a:bodyPr/>
          <a:lstStyle/>
          <a:p>
            <a:r>
              <a:rPr lang="en-US" dirty="0"/>
              <a:t>What is Canva for Education? </a:t>
            </a:r>
            <a:endParaRPr lang="en-AU" dirty="0"/>
          </a:p>
        </p:txBody>
      </p:sp>
      <p:sp>
        <p:nvSpPr>
          <p:cNvPr id="4" name="Text Placeholder 3">
            <a:extLst>
              <a:ext uri="{FF2B5EF4-FFF2-40B4-BE49-F238E27FC236}">
                <a16:creationId xmlns:a16="http://schemas.microsoft.com/office/drawing/2014/main" id="{F81FA580-EB83-9591-601D-DD1EB065D221}"/>
              </a:ext>
            </a:extLst>
          </p:cNvPr>
          <p:cNvSpPr>
            <a:spLocks noGrp="1"/>
          </p:cNvSpPr>
          <p:nvPr>
            <p:ph type="body" sz="quarter" idx="18"/>
          </p:nvPr>
        </p:nvSpPr>
        <p:spPr/>
        <p:txBody>
          <a:bodyPr/>
          <a:lstStyle/>
          <a:p>
            <a:r>
              <a:rPr lang="en-AU" dirty="0"/>
              <a:t>Information for students</a:t>
            </a:r>
          </a:p>
        </p:txBody>
      </p:sp>
      <p:sp>
        <p:nvSpPr>
          <p:cNvPr id="5" name="Text Placeholder 4">
            <a:extLst>
              <a:ext uri="{FF2B5EF4-FFF2-40B4-BE49-F238E27FC236}">
                <a16:creationId xmlns:a16="http://schemas.microsoft.com/office/drawing/2014/main" id="{171D4B37-38FA-9136-57E6-73152313E713}"/>
              </a:ext>
            </a:extLst>
          </p:cNvPr>
          <p:cNvSpPr>
            <a:spLocks noGrp="1"/>
          </p:cNvSpPr>
          <p:nvPr>
            <p:ph type="body" sz="quarter" idx="17"/>
          </p:nvPr>
        </p:nvSpPr>
        <p:spPr/>
        <p:txBody>
          <a:bodyPr vert="horz" lIns="0" tIns="0" rIns="0" bIns="0" rtlCol="0" anchor="t">
            <a:noAutofit/>
          </a:bodyPr>
          <a:lstStyle/>
          <a:p>
            <a:pPr marL="342900" indent="-342900">
              <a:spcAft>
                <a:spcPts val="600"/>
              </a:spcAft>
              <a:buFont typeface="Arial" panose="020B0604020202020204" pitchFamily="34" charset="0"/>
              <a:buChar char="•"/>
            </a:pPr>
            <a:r>
              <a:rPr lang="en-US" sz="1800" dirty="0">
                <a:latin typeface="Arial"/>
                <a:cs typeface="Arial"/>
              </a:rPr>
              <a:t>Canva for Education is a web-based tool that gives you free access to all premium content, which you would normally have to pay for with a personal account. </a:t>
            </a:r>
          </a:p>
          <a:p>
            <a:pPr marL="342900" indent="-342900">
              <a:spcAft>
                <a:spcPts val="600"/>
              </a:spcAft>
              <a:buFont typeface="Arial" panose="020B0604020202020204" pitchFamily="34" charset="0"/>
              <a:buChar char="•"/>
            </a:pPr>
            <a:r>
              <a:rPr lang="en-US" sz="1800" dirty="0">
                <a:latin typeface="Arial"/>
                <a:cs typeface="Arial"/>
              </a:rPr>
              <a:t>The assessment task for </a:t>
            </a:r>
            <a:r>
              <a:rPr lang="en-US" sz="1800" b="1" dirty="0">
                <a:latin typeface="Arial"/>
                <a:cs typeface="Arial"/>
              </a:rPr>
              <a:t>Year 10, Term 4 – Digital stories</a:t>
            </a:r>
            <a:r>
              <a:rPr lang="en-US" sz="1800" dirty="0">
                <a:latin typeface="Arial"/>
                <a:cs typeface="Arial"/>
              </a:rPr>
              <a:t>, will be created on Canva. Canva is easy to use, has a wide range of customisable content, and allows multiple people to work together on the same project.</a:t>
            </a:r>
          </a:p>
          <a:p>
            <a:pPr marL="342900" indent="-342900">
              <a:spcAft>
                <a:spcPts val="600"/>
              </a:spcAft>
              <a:buFont typeface="Arial" panose="020B0604020202020204" pitchFamily="34" charset="0"/>
              <a:buChar char="•"/>
            </a:pPr>
            <a:r>
              <a:rPr lang="en-US" sz="1800" dirty="0">
                <a:latin typeface="Arial"/>
                <a:cs typeface="Arial"/>
              </a:rPr>
              <a:t>You will submit your assessment through Canva. You will get a chance to practise using it with today’s activity and for </a:t>
            </a:r>
            <a:r>
              <a:rPr lang="en-US" sz="1800" b="1" dirty="0">
                <a:latin typeface="Arial"/>
                <a:cs typeface="Arial"/>
              </a:rPr>
              <a:t>Core formative task 1 – proposal and plan</a:t>
            </a:r>
            <a:r>
              <a:rPr lang="en-US" sz="1800" dirty="0">
                <a:latin typeface="Arial"/>
                <a:cs typeface="Arial"/>
              </a:rPr>
              <a:t>.</a:t>
            </a:r>
            <a:endParaRPr lang="en-US" sz="1800" dirty="0">
              <a:highlight>
                <a:srgbClr val="E5F7FC"/>
              </a:highlight>
              <a:latin typeface="Arial"/>
              <a:cs typeface="Arial"/>
            </a:endParaRPr>
          </a:p>
        </p:txBody>
      </p:sp>
      <p:sp>
        <p:nvSpPr>
          <p:cNvPr id="2" name="Slide Number Placeholder 1">
            <a:extLst>
              <a:ext uri="{FF2B5EF4-FFF2-40B4-BE49-F238E27FC236}">
                <a16:creationId xmlns:a16="http://schemas.microsoft.com/office/drawing/2014/main" id="{50CD8D80-EC64-9195-46D9-C216BFB2355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65784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A501B-7705-1008-5332-98B6AC3AD838}"/>
              </a:ext>
            </a:extLst>
          </p:cNvPr>
          <p:cNvSpPr>
            <a:spLocks noGrp="1"/>
          </p:cNvSpPr>
          <p:nvPr>
            <p:ph type="title"/>
          </p:nvPr>
        </p:nvSpPr>
        <p:spPr/>
        <p:txBody>
          <a:bodyPr/>
          <a:lstStyle/>
          <a:p>
            <a:r>
              <a:rPr lang="en-US" dirty="0">
                <a:latin typeface="Arial"/>
                <a:cs typeface="Arial"/>
                <a:hlinkClick r:id="rId3"/>
              </a:rPr>
              <a:t>Editor interface</a:t>
            </a:r>
            <a:endParaRPr lang="en-AU" dirty="0"/>
          </a:p>
        </p:txBody>
      </p:sp>
      <p:pic>
        <p:nvPicPr>
          <p:cNvPr id="1026" name="Picture 2">
            <a:extLst>
              <a:ext uri="{FF2B5EF4-FFF2-40B4-BE49-F238E27FC236}">
                <a16:creationId xmlns:a16="http://schemas.microsoft.com/office/drawing/2014/main" id="{C142984D-0B8C-1A14-F506-83D464B75F0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7" y="878479"/>
            <a:ext cx="9991725" cy="5934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shot of canva editor">
            <a:extLst>
              <a:ext uri="{FF2B5EF4-FFF2-40B4-BE49-F238E27FC236}">
                <a16:creationId xmlns:a16="http://schemas.microsoft.com/office/drawing/2014/main" id="{98C32871-BCC2-15C1-F562-798781E33026}"/>
              </a:ext>
            </a:extLst>
          </p:cNvPr>
          <p:cNvPicPr>
            <a:picLocks noChangeAspect="1"/>
          </p:cNvPicPr>
          <p:nvPr/>
        </p:nvPicPr>
        <p:blipFill>
          <a:blip r:embed="rId5"/>
          <a:stretch>
            <a:fillRect/>
          </a:stretch>
        </p:blipFill>
        <p:spPr>
          <a:xfrm>
            <a:off x="2767786" y="1424080"/>
            <a:ext cx="6631936" cy="4062320"/>
          </a:xfrm>
          <a:prstGeom prst="rect">
            <a:avLst/>
          </a:prstGeom>
        </p:spPr>
      </p:pic>
      <p:sp>
        <p:nvSpPr>
          <p:cNvPr id="6" name="TextBox 5">
            <a:extLst>
              <a:ext uri="{FF2B5EF4-FFF2-40B4-BE49-F238E27FC236}">
                <a16:creationId xmlns:a16="http://schemas.microsoft.com/office/drawing/2014/main" id="{569D22F7-261F-7103-D1A7-DE49C5E0800F}"/>
              </a:ext>
            </a:extLst>
          </p:cNvPr>
          <p:cNvSpPr txBox="1"/>
          <p:nvPr/>
        </p:nvSpPr>
        <p:spPr>
          <a:xfrm>
            <a:off x="9914069" y="5157806"/>
            <a:ext cx="2016428" cy="471604"/>
          </a:xfrm>
          <a:prstGeom prst="rect">
            <a:avLst/>
          </a:prstGeom>
          <a:noFill/>
        </p:spPr>
        <p:txBody>
          <a:bodyPr wrap="square">
            <a:spAutoFit/>
          </a:bodyPr>
          <a:lstStyle/>
          <a:p>
            <a:pPr>
              <a:lnSpc>
                <a:spcPct val="130000"/>
              </a:lnSpc>
              <a:spcAft>
                <a:spcPts val="600"/>
              </a:spcAft>
            </a:pPr>
            <a:r>
              <a:rPr lang="en-AU" sz="1000" u="sng" dirty="0">
                <a:solidFill>
                  <a:srgbClr val="002664"/>
                </a:solidFill>
                <a:latin typeface="Arial"/>
                <a:cs typeface="Arial"/>
                <a:hlinkClick r:id="rId6"/>
              </a:rPr>
              <a:t>Canva screenshot </a:t>
            </a:r>
            <a:r>
              <a:rPr lang="en-AU" sz="1000" dirty="0">
                <a:latin typeface="Arial"/>
                <a:cs typeface="Arial"/>
              </a:rPr>
              <a:t>using graphics by </a:t>
            </a:r>
            <a:r>
              <a:rPr lang="en-AU" sz="1000" dirty="0">
                <a:latin typeface="Arial"/>
                <a:cs typeface="Arial"/>
                <a:hlinkClick r:id="rId7"/>
              </a:rPr>
              <a:t>sketchifyedu</a:t>
            </a:r>
            <a:endParaRPr lang="en-AU" sz="1000" dirty="0">
              <a:latin typeface="Arial"/>
              <a:cs typeface="Arial"/>
            </a:endParaRPr>
          </a:p>
        </p:txBody>
      </p:sp>
      <p:sp>
        <p:nvSpPr>
          <p:cNvPr id="2" name="Slide Number Placeholder 1">
            <a:extLst>
              <a:ext uri="{FF2B5EF4-FFF2-40B4-BE49-F238E27FC236}">
                <a16:creationId xmlns:a16="http://schemas.microsoft.com/office/drawing/2014/main" id="{5F2D2C33-AABF-6826-891F-BF5EF8A8CD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93899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4B1419-D0C7-4E0D-10F3-277E1C5002D3}"/>
              </a:ext>
            </a:extLst>
          </p:cNvPr>
          <p:cNvSpPr>
            <a:spLocks noGrp="1"/>
          </p:cNvSpPr>
          <p:nvPr>
            <p:ph type="title"/>
          </p:nvPr>
        </p:nvSpPr>
        <p:spPr/>
        <p:txBody>
          <a:bodyPr/>
          <a:lstStyle/>
          <a:p>
            <a:r>
              <a:rPr lang="en-AU" dirty="0"/>
              <a:t>Canva for Education  </a:t>
            </a:r>
          </a:p>
        </p:txBody>
      </p:sp>
      <p:sp>
        <p:nvSpPr>
          <p:cNvPr id="4" name="Text Placeholder 3">
            <a:extLst>
              <a:ext uri="{FF2B5EF4-FFF2-40B4-BE49-F238E27FC236}">
                <a16:creationId xmlns:a16="http://schemas.microsoft.com/office/drawing/2014/main" id="{08D12031-3017-D36B-03F9-402238C310C9}"/>
              </a:ext>
            </a:extLst>
          </p:cNvPr>
          <p:cNvSpPr>
            <a:spLocks noGrp="1"/>
          </p:cNvSpPr>
          <p:nvPr>
            <p:ph type="body" sz="quarter" idx="18"/>
          </p:nvPr>
        </p:nvSpPr>
        <p:spPr/>
        <p:txBody>
          <a:bodyPr/>
          <a:lstStyle/>
          <a:p>
            <a:r>
              <a:rPr lang="en-AU" dirty="0"/>
              <a:t>Essential terminology</a:t>
            </a:r>
          </a:p>
        </p:txBody>
      </p:sp>
      <p:sp>
        <p:nvSpPr>
          <p:cNvPr id="5" name="Text Placeholder 4">
            <a:extLst>
              <a:ext uri="{FF2B5EF4-FFF2-40B4-BE49-F238E27FC236}">
                <a16:creationId xmlns:a16="http://schemas.microsoft.com/office/drawing/2014/main" id="{525D38A8-6397-EADE-1351-1C8FE075E084}"/>
              </a:ext>
            </a:extLst>
          </p:cNvPr>
          <p:cNvSpPr>
            <a:spLocks noGrp="1"/>
          </p:cNvSpPr>
          <p:nvPr>
            <p:ph type="body" sz="quarter" idx="17"/>
          </p:nvPr>
        </p:nvSpPr>
        <p:spPr/>
        <p:txBody>
          <a:bodyPr/>
          <a:lstStyle/>
          <a:p>
            <a:pPr>
              <a:spcAft>
                <a:spcPts val="600"/>
              </a:spcAft>
            </a:pPr>
            <a:r>
              <a:rPr lang="en-AU" sz="1800" dirty="0"/>
              <a:t>In your Canva for Education essential terminology worksheet, match the definitions with the correct Canva for Education terminology in the word bank. </a:t>
            </a:r>
          </a:p>
        </p:txBody>
      </p:sp>
      <p:sp>
        <p:nvSpPr>
          <p:cNvPr id="2" name="Slide Number Placeholder 1">
            <a:extLst>
              <a:ext uri="{FF2B5EF4-FFF2-40B4-BE49-F238E27FC236}">
                <a16:creationId xmlns:a16="http://schemas.microsoft.com/office/drawing/2014/main" id="{F510F0F6-8818-65A3-8DD8-E0B2551EB3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04889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student-facing-secondary-template-v1.4</Template>
  <TotalTime>0</TotalTime>
  <Words>3649</Words>
  <Application>Microsoft Office PowerPoint</Application>
  <PresentationFormat>Widescreen</PresentationFormat>
  <Paragraphs>247</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Open Sans</vt:lpstr>
      <vt:lpstr>Times New Roman</vt:lpstr>
      <vt:lpstr>Arial</vt:lpstr>
      <vt:lpstr>Public Sans</vt:lpstr>
      <vt:lpstr>Calibri</vt:lpstr>
      <vt:lpstr>NSWG Corporate</vt:lpstr>
      <vt:lpstr>Instructions for use</vt:lpstr>
      <vt:lpstr>Year 10, Term 4 – Digital stories</vt:lpstr>
      <vt:lpstr>Sharing learning intentions and success criteria</vt:lpstr>
      <vt:lpstr>Learning intentions and success criteria</vt:lpstr>
      <vt:lpstr>Canva Magic Studio</vt:lpstr>
      <vt:lpstr>KWLH – class brainstorm on using Canva</vt:lpstr>
      <vt:lpstr>What is Canva for Education? </vt:lpstr>
      <vt:lpstr>Editor interface</vt:lpstr>
      <vt:lpstr>Canva for Education  </vt:lpstr>
      <vt:lpstr>Check your understanding</vt:lpstr>
      <vt:lpstr>Access Canva via Student Portal</vt:lpstr>
      <vt:lpstr>Gradual release of responsibility</vt:lpstr>
      <vt:lpstr>Design a book cover activity</vt:lpstr>
      <vt:lpstr>Creating your book cover</vt:lpstr>
      <vt:lpstr>Peer feedback</vt:lpstr>
      <vt:lpstr>Sharing your design</vt:lpstr>
      <vt:lpstr>Sharing via a link</vt:lpstr>
      <vt:lpstr>Interactive exit ticket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Canva for Education – Phase 5</dc:title>
  <dc:creator>NSW Department of Education</dc:creator>
  <dcterms:created xsi:type="dcterms:W3CDTF">2024-11-21T03:01:56Z</dcterms:created>
  <dcterms:modified xsi:type="dcterms:W3CDTF">2024-11-21T03:02:17Z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2024-11-21T03:02:17Z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813990b9-e63b-49e5-a0ec-0b32b8cb6e9b</vt:lpwstr>
  </property>
  <property fmtid="{D5CDD505-2E9C-101B-9397-08002B2CF9AE}" pid="8" name="MSIP_Label_b603dfd7-d93a-4381-a340-2995d8282205_ContentBits">
    <vt:lpwstr>0</vt:lpwstr>
  </property>
</Properties>
</file>