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6381" r:id="rId2"/>
    <p:sldId id="26408" r:id="rId3"/>
    <p:sldId id="305" r:id="rId4"/>
    <p:sldId id="26383" r:id="rId5"/>
    <p:sldId id="26406" r:id="rId6"/>
    <p:sldId id="26407" r:id="rId7"/>
    <p:sldId id="26395" r:id="rId8"/>
    <p:sldId id="26396" r:id="rId9"/>
    <p:sldId id="26397" r:id="rId10"/>
    <p:sldId id="26398" r:id="rId11"/>
    <p:sldId id="26399" r:id="rId12"/>
    <p:sldId id="26400" r:id="rId13"/>
    <p:sldId id="26401" r:id="rId14"/>
    <p:sldId id="26404" r:id="rId15"/>
    <p:sldId id="26403" r:id="rId16"/>
    <p:sldId id="26405" r:id="rId17"/>
    <p:sldId id="26402" r:id="rId18"/>
    <p:sldId id="360" r:id="rId19"/>
    <p:sldId id="361" r:id="rId20"/>
  </p:sldIdLst>
  <p:sldSz cx="12192000" cy="6858000"/>
  <p:notesSz cx="6858000" cy="9144000"/>
  <p:embeddedFontLs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2857"/>
  </p:normalViewPr>
  <p:slideViewPr>
    <p:cSldViewPr snapToGrid="0">
      <p:cViewPr varScale="1">
        <p:scale>
          <a:sx n="88" d="100"/>
          <a:sy n="88" d="100"/>
        </p:scale>
        <p:origin x="1434" y="9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Teachers note:</a:t>
            </a:r>
            <a:r>
              <a:rPr lang="en-US">
                <a:latin typeface="Arial"/>
                <a:cs typeface="Arial"/>
              </a:rPr>
              <a:t> this slide provides information about how complex ideas inspire responders to take action. Teachers may expand on the examples provided by asking students to share additional examples.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24598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Teachers note: </a:t>
            </a:r>
            <a:r>
              <a:rPr lang="en-US">
                <a:latin typeface="Arial"/>
                <a:cs typeface="Arial"/>
              </a:rPr>
              <a:t>this slide provides information about how complex ideas can be represent through the use of symbol. Teachers may expand on the example provided by asking students to share additional examples.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68235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Teachers note:</a:t>
            </a:r>
            <a:r>
              <a:rPr lang="en-US">
                <a:latin typeface="Arial"/>
                <a:cs typeface="Arial"/>
              </a:rPr>
              <a:t> this slide provides information about how complex ideas can be philosophical. Teachers may expand on the examples by asking students to share additional examples.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34505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Teacher note:</a:t>
            </a:r>
            <a:r>
              <a:rPr lang="en-US" dirty="0">
                <a:latin typeface="Arial"/>
                <a:cs typeface="Arial"/>
              </a:rPr>
              <a:t> this slide presents a range of simple and complex ideas from the core text </a:t>
            </a:r>
            <a:r>
              <a:rPr lang="en-US" i="1" dirty="0">
                <a:latin typeface="Arial"/>
                <a:cs typeface="Arial"/>
              </a:rPr>
              <a:t>Ravi &amp; Emma</a:t>
            </a:r>
            <a:r>
              <a:rPr lang="en-US" dirty="0">
                <a:latin typeface="Arial"/>
                <a:cs typeface="Arial"/>
              </a:rPr>
              <a:t>. Students should identify these independently before contributing to a class discussion to share their answers and justifications. </a:t>
            </a:r>
          </a:p>
          <a:p>
            <a:r>
              <a:rPr lang="en-US" dirty="0">
                <a:latin typeface="Arial"/>
                <a:cs typeface="Arial"/>
              </a:rPr>
              <a:t> </a:t>
            </a:r>
          </a:p>
          <a:p>
            <a:r>
              <a:rPr lang="en-US" dirty="0">
                <a:latin typeface="Arial"/>
                <a:cs typeface="Arial"/>
              </a:rPr>
              <a:t>Answers:</a:t>
            </a:r>
            <a:endParaRPr lang="en-US" dirty="0"/>
          </a:p>
          <a:p>
            <a:r>
              <a:rPr lang="en-US" dirty="0">
                <a:latin typeface="Arial"/>
                <a:cs typeface="Arial"/>
              </a:rPr>
              <a:t>Simple:</a:t>
            </a:r>
          </a:p>
          <a:p>
            <a:pPr>
              <a:lnSpc>
                <a:spcPct val="150000"/>
              </a:lnSpc>
              <a:spcAft>
                <a:spcPts val="1200"/>
              </a:spcAft>
            </a:pPr>
            <a:r>
              <a:rPr lang="en-US" dirty="0">
                <a:latin typeface="Arial"/>
                <a:cs typeface="Arial"/>
              </a:rPr>
              <a:t>Ravi is deaf and Emma is hearing.</a:t>
            </a:r>
          </a:p>
          <a:p>
            <a:pPr>
              <a:lnSpc>
                <a:spcPct val="150000"/>
              </a:lnSpc>
              <a:spcAft>
                <a:spcPts val="1200"/>
              </a:spcAft>
            </a:pPr>
            <a:r>
              <a:rPr lang="en-US" i="1" dirty="0">
                <a:latin typeface="Arial"/>
                <a:cs typeface="Arial"/>
              </a:rPr>
              <a:t>Ravi &amp; Emma</a:t>
            </a:r>
            <a:r>
              <a:rPr lang="en-US" dirty="0">
                <a:latin typeface="Arial"/>
                <a:cs typeface="Arial"/>
              </a:rPr>
              <a:t> is a multimodal text.</a:t>
            </a:r>
          </a:p>
          <a:p>
            <a:pPr>
              <a:lnSpc>
                <a:spcPct val="150000"/>
              </a:lnSpc>
              <a:spcAft>
                <a:spcPts val="1200"/>
              </a:spcAft>
            </a:pPr>
            <a:r>
              <a:rPr lang="en-US" dirty="0">
                <a:latin typeface="Arial"/>
                <a:cs typeface="Arial"/>
              </a:rPr>
              <a:t>Auslan is used in </a:t>
            </a:r>
            <a:r>
              <a:rPr lang="en-US" i="1" dirty="0">
                <a:latin typeface="Arial"/>
                <a:cs typeface="Arial"/>
              </a:rPr>
              <a:t>Ravi &amp; Emma</a:t>
            </a:r>
            <a:r>
              <a:rPr lang="en-US" dirty="0">
                <a:latin typeface="Arial"/>
                <a:cs typeface="Arial"/>
              </a:rPr>
              <a:t>. </a:t>
            </a:r>
          </a:p>
          <a:p>
            <a:pPr marL="342900" indent="-342900">
              <a:lnSpc>
                <a:spcPct val="150000"/>
              </a:lnSpc>
              <a:spcAft>
                <a:spcPts val="1200"/>
              </a:spcAft>
              <a:buFont typeface="Arial"/>
              <a:buChar char="•"/>
            </a:pPr>
            <a:endParaRPr lang="en-US" dirty="0"/>
          </a:p>
          <a:p>
            <a:pPr>
              <a:lnSpc>
                <a:spcPct val="150000"/>
              </a:lnSpc>
              <a:spcAft>
                <a:spcPts val="1200"/>
              </a:spcAft>
            </a:pPr>
            <a:r>
              <a:rPr lang="en-US" dirty="0">
                <a:latin typeface="Arial"/>
                <a:cs typeface="Arial"/>
              </a:rPr>
              <a:t>Complex:</a:t>
            </a:r>
          </a:p>
          <a:p>
            <a:pPr>
              <a:lnSpc>
                <a:spcPct val="150000"/>
              </a:lnSpc>
              <a:spcAft>
                <a:spcPts val="1200"/>
              </a:spcAft>
            </a:pPr>
            <a:r>
              <a:rPr lang="en-US" i="1" dirty="0">
                <a:latin typeface="Arial"/>
                <a:cs typeface="Arial"/>
              </a:rPr>
              <a:t>Ravi &amp; Emma</a:t>
            </a:r>
            <a:r>
              <a:rPr lang="en-US" dirty="0">
                <a:latin typeface="Arial"/>
                <a:cs typeface="Arial"/>
              </a:rPr>
              <a:t> reflects ideas about inclusion and belonging through access to language. </a:t>
            </a:r>
          </a:p>
          <a:p>
            <a:pPr>
              <a:lnSpc>
                <a:spcPct val="150000"/>
              </a:lnSpc>
              <a:spcAft>
                <a:spcPts val="1200"/>
              </a:spcAft>
            </a:pPr>
            <a:r>
              <a:rPr lang="en-US" dirty="0">
                <a:latin typeface="Arial"/>
                <a:cs typeface="Arial"/>
              </a:rPr>
              <a:t>Good communication is a significant aspect of functioning relationships, along with acceptance, empathy and interest in others.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836268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Teacher note:</a:t>
            </a:r>
            <a:r>
              <a:rPr lang="en-US" dirty="0">
                <a:latin typeface="Arial"/>
                <a:cs typeface="Arial"/>
              </a:rPr>
              <a:t> this slide presents a range of simple and complex ideas in </a:t>
            </a:r>
            <a:r>
              <a:rPr lang="en-US" i="1" dirty="0" err="1">
                <a:latin typeface="Arial"/>
                <a:cs typeface="Arial"/>
              </a:rPr>
              <a:t>K’gari</a:t>
            </a:r>
            <a:r>
              <a:rPr lang="en-US" i="1" dirty="0">
                <a:latin typeface="Arial"/>
                <a:cs typeface="Arial"/>
              </a:rPr>
              <a:t>: </a:t>
            </a:r>
            <a:r>
              <a:rPr lang="en-AU" sz="1800" i="1" dirty="0">
                <a:effectLst/>
                <a:latin typeface="Aptos" panose="020B0004020202020204" pitchFamily="34" charset="0"/>
                <a:ea typeface="Aptos" panose="020B0004020202020204" pitchFamily="34" charset="0"/>
                <a:cs typeface="Times New Roman" panose="02020603050405020304" pitchFamily="18" charset="0"/>
              </a:rPr>
              <a:t>the real story of a true fake</a:t>
            </a:r>
            <a:r>
              <a:rPr lang="en-US" dirty="0">
                <a:latin typeface="Arial"/>
                <a:cs typeface="Arial"/>
              </a:rPr>
              <a:t>. Students should identify these independently before contributing to a class discussion to share their answers and justifications. </a:t>
            </a:r>
          </a:p>
          <a:p>
            <a:endParaRPr lang="en-US" dirty="0">
              <a:latin typeface="Arial"/>
              <a:cs typeface="Arial"/>
            </a:endParaRPr>
          </a:p>
          <a:p>
            <a:r>
              <a:rPr lang="en-US" dirty="0">
                <a:latin typeface="Arial"/>
                <a:cs typeface="Arial"/>
              </a:rPr>
              <a:t>Answers:</a:t>
            </a:r>
          </a:p>
          <a:p>
            <a:r>
              <a:rPr lang="en-US" dirty="0">
                <a:latin typeface="Arial"/>
                <a:cs typeface="Arial"/>
              </a:rPr>
              <a:t>Simple:</a:t>
            </a:r>
          </a:p>
          <a:p>
            <a:r>
              <a:rPr lang="en-US" dirty="0">
                <a:latin typeface="Arial"/>
                <a:cs typeface="Arial"/>
              </a:rPr>
              <a:t>Eliza Fraser was shipwrecked in 1836. </a:t>
            </a:r>
          </a:p>
          <a:p>
            <a:r>
              <a:rPr lang="en-US" dirty="0">
                <a:latin typeface="Arial"/>
                <a:cs typeface="Arial"/>
              </a:rPr>
              <a:t>The text is erased from the screen when clicked with natural images, such as lightning, waves, leaves and sticks. </a:t>
            </a:r>
          </a:p>
          <a:p>
            <a:endParaRPr lang="en-US" dirty="0">
              <a:latin typeface="Arial"/>
              <a:cs typeface="Arial"/>
            </a:endParaRPr>
          </a:p>
          <a:p>
            <a:r>
              <a:rPr lang="en-US" dirty="0">
                <a:latin typeface="Arial"/>
                <a:cs typeface="Arial"/>
              </a:rPr>
              <a:t>Complex:</a:t>
            </a:r>
          </a:p>
          <a:p>
            <a:r>
              <a:rPr lang="en-US" dirty="0">
                <a:latin typeface="Arial"/>
                <a:cs typeface="Arial"/>
              </a:rPr>
              <a:t>A minute grain of sand can leave a legacy, either positively or negatively, as is the case with Eliza Fraser and the </a:t>
            </a:r>
            <a:r>
              <a:rPr lang="en-US" dirty="0" err="1">
                <a:latin typeface="Arial"/>
                <a:cs typeface="Arial"/>
              </a:rPr>
              <a:t>Butchalla</a:t>
            </a:r>
            <a:r>
              <a:rPr lang="en-US" dirty="0">
                <a:latin typeface="Arial"/>
                <a:cs typeface="Arial"/>
              </a:rPr>
              <a:t> people. </a:t>
            </a:r>
          </a:p>
          <a:p>
            <a:r>
              <a:rPr lang="en-US" dirty="0">
                <a:latin typeface="Arial"/>
                <a:cs typeface="Arial"/>
              </a:rPr>
              <a:t>Perspectives that differ from the original telling of a story can allow for </a:t>
            </a:r>
            <a:r>
              <a:rPr lang="en-US" dirty="0" err="1">
                <a:latin typeface="Arial"/>
                <a:cs typeface="Arial"/>
              </a:rPr>
              <a:t>marginalised</a:t>
            </a:r>
            <a:r>
              <a:rPr lang="en-US" dirty="0">
                <a:latin typeface="Arial"/>
                <a:cs typeface="Arial"/>
              </a:rPr>
              <a:t> voices to be heard, as is seen in the telling of the </a:t>
            </a:r>
            <a:r>
              <a:rPr lang="en-US" dirty="0" err="1">
                <a:latin typeface="Arial"/>
                <a:cs typeface="Arial"/>
              </a:rPr>
              <a:t>Butchalla</a:t>
            </a:r>
            <a:r>
              <a:rPr lang="en-US" dirty="0">
                <a:latin typeface="Arial"/>
                <a:cs typeface="Arial"/>
              </a:rPr>
              <a:t> people's positive role in Eliza Fraser's story. </a:t>
            </a:r>
          </a:p>
          <a:p>
            <a:endParaRPr lang="en-US" dirty="0">
              <a:latin typeface="Arial"/>
              <a:cs typeface="Arial"/>
            </a:endParaRPr>
          </a:p>
          <a:p>
            <a:r>
              <a:rPr lang="en-US" dirty="0">
                <a:latin typeface="Arial"/>
                <a:cs typeface="Arial"/>
              </a:rPr>
              <a:t> </a:t>
            </a:r>
          </a:p>
          <a:p>
            <a:r>
              <a:rPr lang="en-US" dirty="0">
                <a:latin typeface="Arial"/>
                <a:cs typeface="Arial"/>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87047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 note:</a:t>
            </a:r>
            <a:r>
              <a:rPr lang="en-US">
                <a:latin typeface="Arial"/>
                <a:cs typeface="Arial"/>
              </a:rPr>
              <a:t> this slide presents a range of simple and complex ideas in </a:t>
            </a:r>
            <a:r>
              <a:rPr lang="en-US" i="1">
                <a:latin typeface="Arial"/>
                <a:cs typeface="Arial"/>
              </a:rPr>
              <a:t>My Grandmother's Lingo</a:t>
            </a:r>
            <a:r>
              <a:rPr lang="en-US">
                <a:latin typeface="Arial"/>
                <a:cs typeface="Arial"/>
              </a:rPr>
              <a:t>. Students should identify these independently before contributing to a class discussion to share their answers and justifications. </a:t>
            </a:r>
          </a:p>
          <a:p>
            <a:endParaRPr lang="en-US">
              <a:latin typeface="Arial"/>
              <a:cs typeface="Arial"/>
            </a:endParaRPr>
          </a:p>
          <a:p>
            <a:r>
              <a:rPr lang="en-US">
                <a:latin typeface="Arial"/>
                <a:cs typeface="Arial"/>
              </a:rPr>
              <a:t>Answers:</a:t>
            </a:r>
          </a:p>
          <a:p>
            <a:r>
              <a:rPr lang="en-US">
                <a:latin typeface="Arial"/>
                <a:cs typeface="Arial"/>
              </a:rPr>
              <a:t>Simple:</a:t>
            </a:r>
          </a:p>
          <a:p>
            <a:r>
              <a:rPr lang="en-US">
                <a:latin typeface="Arial"/>
                <a:cs typeface="Arial"/>
              </a:rPr>
              <a:t>90% of Australian Indigenous languages are critically endangered. </a:t>
            </a:r>
          </a:p>
          <a:p>
            <a:r>
              <a:rPr lang="en-US">
                <a:latin typeface="Arial"/>
                <a:cs typeface="Arial"/>
              </a:rPr>
              <a:t>Marra is the language of the </a:t>
            </a:r>
            <a:r>
              <a:rPr lang="en-US" err="1">
                <a:latin typeface="Arial"/>
                <a:cs typeface="Arial"/>
              </a:rPr>
              <a:t>Ngukurr</a:t>
            </a:r>
            <a:r>
              <a:rPr lang="en-US">
                <a:latin typeface="Arial"/>
                <a:cs typeface="Arial"/>
              </a:rPr>
              <a:t> people. </a:t>
            </a:r>
          </a:p>
          <a:p>
            <a:endParaRPr lang="en-US"/>
          </a:p>
          <a:p>
            <a:r>
              <a:rPr lang="en-US">
                <a:latin typeface="Arial"/>
                <a:cs typeface="Arial"/>
              </a:rPr>
              <a:t>Complex:</a:t>
            </a:r>
          </a:p>
          <a:p>
            <a:r>
              <a:rPr lang="en-US"/>
              <a:t>Language is a significant part of culture that connects people to their family, community and heritage that must be protected to maintain culture.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38618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 note:</a:t>
            </a:r>
            <a:r>
              <a:rPr lang="en-US">
                <a:latin typeface="Arial"/>
                <a:cs typeface="Arial"/>
              </a:rPr>
              <a:t> this slide presents a range of simple and complex ideas in </a:t>
            </a:r>
            <a:r>
              <a:rPr lang="en-US" i="1">
                <a:latin typeface="Arial"/>
                <a:cs typeface="Arial"/>
              </a:rPr>
              <a:t>The Last Generation</a:t>
            </a:r>
            <a:r>
              <a:rPr lang="en-US">
                <a:latin typeface="Arial"/>
                <a:cs typeface="Arial"/>
              </a:rPr>
              <a:t>. Students should identify these independently before contributing to a class discussion to share their answers and justifications. </a:t>
            </a:r>
          </a:p>
          <a:p>
            <a:endParaRPr lang="en-US"/>
          </a:p>
          <a:p>
            <a:r>
              <a:rPr lang="en-US">
                <a:latin typeface="Arial"/>
                <a:cs typeface="Arial"/>
              </a:rPr>
              <a:t>Answers:</a:t>
            </a:r>
          </a:p>
          <a:p>
            <a:r>
              <a:rPr lang="en-US">
                <a:latin typeface="Arial"/>
                <a:ea typeface="Calibri"/>
                <a:cs typeface="Arial"/>
              </a:rPr>
              <a:t>Simple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atin typeface="Arial"/>
                <a:cs typeface="Arial"/>
              </a:rPr>
              <a:t>The Marshall Islands are a group of 5 islands in the Pacific Ocean with a population of approximately 50 000 people, over half under the age of 18 years old.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atin typeface="Arial"/>
                <a:cs typeface="Arial"/>
              </a:rPr>
              <a:t>Climate change is concerning. </a:t>
            </a:r>
            <a:endParaRPr lang="en-US"/>
          </a:p>
          <a:p>
            <a:pPr marL="0" marR="0" lvl="0" indent="0" algn="l" defTabSz="121917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endParaRPr lang="en-US">
              <a:latin typeface="Arial"/>
              <a:ea typeface="Calibri"/>
              <a:cs typeface="Arial"/>
            </a:endParaRPr>
          </a:p>
          <a:p>
            <a:r>
              <a:rPr lang="en-US">
                <a:latin typeface="Arial"/>
                <a:ea typeface="Calibri"/>
                <a:cs typeface="Arial"/>
              </a:rPr>
              <a:t>Complex</a:t>
            </a:r>
          </a:p>
          <a:p>
            <a:endParaRPr lang="en-US">
              <a:latin typeface="Calibri"/>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atin typeface="Arial"/>
                <a:cs typeface="Arial"/>
              </a:rPr>
              <a:t>The past actions of humans have far-reaching consequences for the present and the future.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atin typeface="Arial"/>
                <a:cs typeface="Arial"/>
              </a:rPr>
              <a:t>Unequal distribution of power often results in suffering for the disempowered.</a:t>
            </a:r>
            <a:endParaRPr lang="en-US"/>
          </a:p>
          <a:p>
            <a:pPr marL="0" marR="0" lvl="0" indent="0" algn="l" defTabSz="1219170" rtl="0" eaLnBrk="1" fontAlgn="auto" latinLnBrk="0" hangingPunct="1">
              <a:lnSpc>
                <a:spcPct val="100000"/>
              </a:lnSpc>
              <a:spcBef>
                <a:spcPts val="0"/>
              </a:spcBef>
              <a:spcAft>
                <a:spcPts val="0"/>
              </a:spcAft>
              <a:buClrTx/>
              <a:buSzTx/>
              <a:buFontTx/>
              <a:buNone/>
              <a:tabLst/>
              <a:defRPr/>
            </a:pP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42180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Teacher note:</a:t>
            </a:r>
            <a:r>
              <a:rPr lang="en-US">
                <a:latin typeface="Calibri"/>
                <a:cs typeface="Calibri"/>
              </a:rPr>
              <a:t> this slide provides a series of simple idea prompts. In their English books, students should transform 1 or more of these prompts into a complex idea</a:t>
            </a:r>
          </a:p>
          <a:p>
            <a:endParaRPr lang="en-US">
              <a:latin typeface="Calibri"/>
              <a:cs typeface="Calibri"/>
            </a:endParaRPr>
          </a:p>
          <a:p>
            <a:r>
              <a:rPr lang="en-US">
                <a:latin typeface="Calibri"/>
                <a:cs typeface="Calibri"/>
              </a:rPr>
              <a:t>It may be useful to use a gradual release of responsibility approach in this activity to ensure that students understand that they are not adding ‘plot’ or events to the given prompt. Model the requirements of the activity by transforming ‘Eating lunch with a friend’ into ‘sharing a meal provides an experience of connection which is valued by most humans’.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91778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a:cs typeface="Arial"/>
              </a:rPr>
              <a:t>Teacher note: </a:t>
            </a:r>
            <a:r>
              <a:rPr lang="en-AU">
                <a:latin typeface="Arial"/>
                <a:cs typeface="Arial"/>
              </a:rPr>
              <a:t>the following resource is designed to support the delivery of </a:t>
            </a:r>
            <a:r>
              <a:rPr lang="en-AU" b="1">
                <a:latin typeface="Arial"/>
                <a:cs typeface="Arial"/>
              </a:rPr>
              <a:t>Phase 2 – unpacking and engaging with the conceptual focus</a:t>
            </a:r>
            <a:r>
              <a:rPr lang="en-AU">
                <a:latin typeface="Arial"/>
                <a:cs typeface="Arial"/>
              </a:rPr>
              <a:t>, specifically</a:t>
            </a:r>
            <a:r>
              <a:rPr lang="en-AU" b="1">
                <a:latin typeface="Arial"/>
                <a:cs typeface="Arial"/>
              </a:rPr>
              <a:t> </a:t>
            </a:r>
            <a:r>
              <a:rPr lang="en-AU" sz="1800" b="1">
                <a:effectLst/>
                <a:latin typeface="Arial" panose="020B0604020202020204" pitchFamily="34" charset="0"/>
                <a:ea typeface="Calibri" panose="020F0502020204030204" pitchFamily="34" charset="0"/>
              </a:rPr>
              <a:t>Phase 2, sequence 7 – simple and complex ideas</a:t>
            </a:r>
            <a:r>
              <a:rPr lang="en-AU" b="1">
                <a:latin typeface="Arial"/>
                <a:cs typeface="Arial"/>
              </a:rPr>
              <a:t>. </a:t>
            </a:r>
            <a:r>
              <a:rPr lang="en-AU">
                <a:latin typeface="Arial"/>
                <a:cs typeface="Arial"/>
              </a:rPr>
              <a:t>It should be used in combination with instructions from Phase 2 of the teaching and learning program and associated Phase 2 activities and resources in the resource booklet.</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explain the Explicit teaching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dirty="0">
                <a:solidFill>
                  <a:srgbClr val="333333"/>
                </a:solidFill>
                <a:effectLst/>
                <a:highlight>
                  <a:srgbClr val="FFFFFF"/>
                </a:highlight>
              </a:rPr>
              <a:t>criteria provided in the teacher notes on the following slide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dirty="0">
              <a:solidFill>
                <a:srgbClr val="333333"/>
              </a:solidFill>
              <a:effectLst/>
              <a:highlight>
                <a:srgbClr val="FFFFFF"/>
              </a:highligh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1123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a:t>
            </a:r>
          </a:p>
          <a:p>
            <a:pPr marL="171450" indent="-171450">
              <a:buFont typeface="Arial"/>
              <a:buChar char="•"/>
            </a:pPr>
            <a:r>
              <a:rPr lang="en-AU" dirty="0">
                <a:latin typeface="Arial"/>
                <a:cs typeface="Arial"/>
              </a:rPr>
              <a:t>LISC should be revisited during the lesson to support students' evaluation of their learning.</a:t>
            </a:r>
          </a:p>
          <a:p>
            <a:pPr marL="171450" indent="-171450">
              <a:buFont typeface="Arial"/>
              <a:buChar char="•"/>
            </a:pPr>
            <a:endParaRPr lang="en-AU" dirty="0">
              <a:cs typeface="Arial"/>
            </a:endParaRPr>
          </a:p>
          <a:p>
            <a:r>
              <a:rPr lang="en-AU" b="1" dirty="0">
                <a:latin typeface="Arial"/>
                <a:cs typeface="Arial"/>
              </a:rPr>
              <a:t>Suggested success criteria:</a:t>
            </a:r>
            <a:endParaRPr lang="en-AU" dirty="0">
              <a:cs typeface="Arial"/>
            </a:endParaRPr>
          </a:p>
          <a:p>
            <a:pPr marL="285750" indent="-285750">
              <a:buFont typeface="Arial"/>
              <a:buChar char="•"/>
            </a:pPr>
            <a:r>
              <a:rPr lang="en-AU" dirty="0">
                <a:latin typeface="Arial"/>
                <a:cs typeface="Arial"/>
              </a:rPr>
              <a:t>identify the difference between a simple and complex idea</a:t>
            </a:r>
            <a:endParaRPr lang="en-AU" b="1" dirty="0">
              <a:cs typeface="Arial"/>
            </a:endParaRPr>
          </a:p>
          <a:p>
            <a:pPr marL="285750" indent="-285750">
              <a:buFont typeface="Arial"/>
              <a:buChar char="•"/>
            </a:pPr>
            <a:r>
              <a:rPr lang="en-AU" dirty="0">
                <a:latin typeface="Arial"/>
                <a:cs typeface="Arial"/>
              </a:rPr>
              <a:t>analyse the codes and conventions used in multimodal texts to represent complex ideas</a:t>
            </a:r>
            <a:endParaRPr lang="en-AU" dirty="0">
              <a:cs typeface="Arial"/>
            </a:endParaRPr>
          </a:p>
          <a:p>
            <a:pPr marL="285750" indent="-285750">
              <a:buFont typeface="Arial"/>
              <a:buChar char="•"/>
            </a:pPr>
            <a:r>
              <a:rPr lang="en-AU" dirty="0">
                <a:latin typeface="Arial"/>
                <a:cs typeface="Arial"/>
              </a:rPr>
              <a:t>analyse how the representation of complex ideas impacts upon meaning.</a:t>
            </a:r>
          </a:p>
          <a:p>
            <a:pPr marL="285750" indent="-285750">
              <a:buFont typeface="Arial"/>
              <a:buChar char="•"/>
            </a:pPr>
            <a:endParaRPr lang="en-AU" dirty="0">
              <a:cs typeface="Arial"/>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latin typeface="Arial"/>
                <a:cs typeface="Arial"/>
              </a:rPr>
              <a:t>Teachers note:</a:t>
            </a:r>
            <a:r>
              <a:rPr lang="en-AU">
                <a:latin typeface="Arial"/>
                <a:cs typeface="Arial"/>
              </a:rPr>
              <a:t> this slide provides an explanation of simple ideas.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05466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latin typeface="Arial"/>
                <a:cs typeface="Arial"/>
              </a:rPr>
              <a:t>Teachers note:</a:t>
            </a:r>
            <a:r>
              <a:rPr lang="en-AU">
                <a:latin typeface="Arial"/>
                <a:cs typeface="Arial"/>
              </a:rPr>
              <a:t> this slide provides an explanation of complex ideas.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44885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Teachers note:</a:t>
            </a:r>
            <a:r>
              <a:rPr lang="en-US">
                <a:latin typeface="Arial"/>
                <a:cs typeface="Arial"/>
              </a:rPr>
              <a:t> this slide provides information about complex ideas. Students should note these ideas and add examples or ideas which generate from class discussion. The examples on this slide will be explored in greater detail in the following slides.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04944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Teachers note:</a:t>
            </a:r>
            <a:r>
              <a:rPr lang="en-US">
                <a:latin typeface="Arial"/>
                <a:cs typeface="Arial"/>
              </a:rPr>
              <a:t> this slide provides information about how multiple points of view help explore complex ideas. It provides 2 examples of texts, and the different points of view in these texts, that students may be familiar with. Teachers may expand on these examples by asking students to share additional examples.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018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Teachers note:</a:t>
            </a:r>
            <a:r>
              <a:rPr lang="en-US">
                <a:latin typeface="Arial"/>
                <a:cs typeface="Arial"/>
              </a:rPr>
              <a:t> this slide provides information about how complex ideas challenge the thinking of responders. It details 2 examples of texts that challenge the audience's thinking that students may be familiar with. Teachers may expand on these examples by asking students to share additional examples. </a:t>
            </a:r>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93215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4981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sbs.com.au/mygrandmotherslingo/"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raviandemma.sbs.com.au/#:~:text=Ravi%20and%20Emma'%20is%20an%20interactive%20documentary%20in%20Southern%20Dialect" TargetMode="External"/><Relationship Id="rId12" Type="http://schemas.openxmlformats.org/officeDocument/2006/relationships/hyperlink" Target="https://iview.abc.net.au/show/crazy-fun-park"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curriculum.nsw.edu.au/learning-areas/english/english-k-10-2022/overview" TargetMode="External"/><Relationship Id="rId11" Type="http://schemas.openxmlformats.org/officeDocument/2006/relationships/hyperlink" Target="https://curriculum.nsw.edu.au/resources/glossary" TargetMode="External"/><Relationship Id="rId5" Type="http://schemas.openxmlformats.org/officeDocument/2006/relationships/hyperlink" Target="https://curriculum.nsw.edu.au/" TargetMode="External"/><Relationship Id="rId10" Type="http://schemas.openxmlformats.org/officeDocument/2006/relationships/hyperlink" Target="https://www.pbs.org/wgbh/frontline/interactive/the-last-generation/" TargetMode="External"/><Relationship Id="rId4" Type="http://schemas.openxmlformats.org/officeDocument/2006/relationships/hyperlink" Target="https://educationstandards.nsw.edu.au/" TargetMode="External"/><Relationship Id="rId9" Type="http://schemas.openxmlformats.org/officeDocument/2006/relationships/hyperlink" Target="https://www.sbs.com.au/kgari/"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584375"/>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effectLst/>
                <a:latin typeface="Arial" panose="020B0604020202020204" pitchFamily="34" charset="0"/>
                <a:ea typeface="Aptos" panose="020B0004020202020204" pitchFamily="34" charset="0"/>
              </a:rPr>
              <a:t>Year 10, Term 4 – Digital stories</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81EC4-12C6-5191-30D6-9C1E2B7C5B2F}"/>
              </a:ext>
            </a:extLst>
          </p:cNvPr>
          <p:cNvSpPr>
            <a:spLocks noGrp="1"/>
          </p:cNvSpPr>
          <p:nvPr>
            <p:ph type="title"/>
          </p:nvPr>
        </p:nvSpPr>
        <p:spPr/>
        <p:txBody>
          <a:bodyPr/>
          <a:lstStyle/>
          <a:p>
            <a:r>
              <a:rPr lang="en-US" dirty="0">
                <a:latin typeface="Arial"/>
                <a:cs typeface="Arial"/>
              </a:rPr>
              <a:t>Complex ideas (3)</a:t>
            </a:r>
            <a:endParaRPr lang="en-US" dirty="0"/>
          </a:p>
        </p:txBody>
      </p:sp>
      <p:sp>
        <p:nvSpPr>
          <p:cNvPr id="4" name="Text Placeholder 3">
            <a:extLst>
              <a:ext uri="{FF2B5EF4-FFF2-40B4-BE49-F238E27FC236}">
                <a16:creationId xmlns:a16="http://schemas.microsoft.com/office/drawing/2014/main" id="{CAFB9A0F-48CA-EBA9-61A3-5FC741B17476}"/>
              </a:ext>
            </a:extLst>
          </p:cNvPr>
          <p:cNvSpPr>
            <a:spLocks noGrp="1"/>
          </p:cNvSpPr>
          <p:nvPr>
            <p:ph type="body" sz="quarter" idx="18"/>
          </p:nvPr>
        </p:nvSpPr>
        <p:spPr/>
        <p:txBody>
          <a:bodyPr/>
          <a:lstStyle/>
          <a:p>
            <a:r>
              <a:rPr lang="en-AU" dirty="0"/>
              <a:t>Inspiring responders to take action </a:t>
            </a:r>
          </a:p>
        </p:txBody>
      </p:sp>
      <p:sp>
        <p:nvSpPr>
          <p:cNvPr id="5" name="Text Placeholder 4">
            <a:extLst>
              <a:ext uri="{FF2B5EF4-FFF2-40B4-BE49-F238E27FC236}">
                <a16:creationId xmlns:a16="http://schemas.microsoft.com/office/drawing/2014/main" id="{1525D601-776E-C8E5-CB7B-B1C615957C80}"/>
              </a:ext>
            </a:extLst>
          </p:cNvPr>
          <p:cNvSpPr>
            <a:spLocks noGrp="1"/>
          </p:cNvSpPr>
          <p:nvPr>
            <p:ph type="body" sz="quarter" idx="17"/>
          </p:nvPr>
        </p:nvSpPr>
        <p:spPr>
          <a:xfrm>
            <a:off x="360000" y="1567086"/>
            <a:ext cx="11387500" cy="4807835"/>
          </a:xfrm>
        </p:spPr>
        <p:txBody>
          <a:bodyPr vert="horz" lIns="0" tIns="0" rIns="0" bIns="0" rtlCol="0" anchor="t">
            <a:noAutofit/>
          </a:bodyPr>
          <a:lstStyle/>
          <a:p>
            <a:pPr>
              <a:spcAft>
                <a:spcPts val="600"/>
              </a:spcAft>
            </a:pPr>
            <a:r>
              <a:rPr lang="en-US" sz="1800" dirty="0">
                <a:latin typeface="Arial"/>
                <a:cs typeface="Arial"/>
              </a:rPr>
              <a:t>A text that explores complex issues can inspire a responder to change their behaviours or take action to address the issues the text has raised.</a:t>
            </a:r>
          </a:p>
          <a:p>
            <a:pPr>
              <a:spcAft>
                <a:spcPts val="600"/>
              </a:spcAft>
            </a:pPr>
            <a:r>
              <a:rPr lang="en-US" sz="1800" dirty="0">
                <a:latin typeface="Arial"/>
                <a:cs typeface="Arial"/>
              </a:rPr>
              <a:t>These could be personal things like supporting a friend who is experiencing loss or grief after watching </a:t>
            </a:r>
            <a:r>
              <a:rPr lang="en-US" sz="1800" i="1" dirty="0">
                <a:latin typeface="Arial"/>
                <a:cs typeface="Arial"/>
              </a:rPr>
              <a:t>Crazy Fun Park </a:t>
            </a:r>
            <a:r>
              <a:rPr lang="en-US" sz="1800" dirty="0">
                <a:latin typeface="Arial"/>
                <a:cs typeface="Arial"/>
              </a:rPr>
              <a:t>or bigger things like involvement in social or political activism inspired by protesting Australia’s treatment of refugees after reading </a:t>
            </a:r>
            <a:r>
              <a:rPr lang="en-US" sz="1800" i="1" dirty="0">
                <a:latin typeface="Arial"/>
                <a:cs typeface="Arial"/>
              </a:rPr>
              <a:t>Tales from the Arabian Nights.</a:t>
            </a:r>
            <a:endParaRPr lang="en-US" sz="1800" dirty="0"/>
          </a:p>
        </p:txBody>
      </p:sp>
      <p:sp>
        <p:nvSpPr>
          <p:cNvPr id="2" name="Slide Number Placeholder 1">
            <a:extLst>
              <a:ext uri="{FF2B5EF4-FFF2-40B4-BE49-F238E27FC236}">
                <a16:creationId xmlns:a16="http://schemas.microsoft.com/office/drawing/2014/main" id="{4C2D572D-38BD-78D4-AC4E-732E689CE9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56357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82A0-96E3-1A1C-BF58-7A836EBDF8E0}"/>
              </a:ext>
            </a:extLst>
          </p:cNvPr>
          <p:cNvSpPr>
            <a:spLocks noGrp="1"/>
          </p:cNvSpPr>
          <p:nvPr>
            <p:ph type="title"/>
          </p:nvPr>
        </p:nvSpPr>
        <p:spPr/>
        <p:txBody>
          <a:bodyPr/>
          <a:lstStyle/>
          <a:p>
            <a:r>
              <a:rPr lang="en-US" dirty="0">
                <a:latin typeface="Arial"/>
                <a:cs typeface="Arial"/>
              </a:rPr>
              <a:t>Complex ideas (4)</a:t>
            </a:r>
            <a:endParaRPr lang="en-US" dirty="0"/>
          </a:p>
        </p:txBody>
      </p:sp>
      <p:sp>
        <p:nvSpPr>
          <p:cNvPr id="4" name="Text Placeholder 3">
            <a:extLst>
              <a:ext uri="{FF2B5EF4-FFF2-40B4-BE49-F238E27FC236}">
                <a16:creationId xmlns:a16="http://schemas.microsoft.com/office/drawing/2014/main" id="{EB2598AD-B869-91C6-CDBE-5D99035ED595}"/>
              </a:ext>
            </a:extLst>
          </p:cNvPr>
          <p:cNvSpPr>
            <a:spLocks noGrp="1"/>
          </p:cNvSpPr>
          <p:nvPr>
            <p:ph type="body" sz="quarter" idx="18"/>
          </p:nvPr>
        </p:nvSpPr>
        <p:spPr/>
        <p:txBody>
          <a:bodyPr/>
          <a:lstStyle/>
          <a:p>
            <a:r>
              <a:rPr lang="en-AU" dirty="0"/>
              <a:t>Represented through symbol</a:t>
            </a:r>
          </a:p>
        </p:txBody>
      </p:sp>
      <p:sp>
        <p:nvSpPr>
          <p:cNvPr id="5" name="Text Placeholder 4">
            <a:extLst>
              <a:ext uri="{FF2B5EF4-FFF2-40B4-BE49-F238E27FC236}">
                <a16:creationId xmlns:a16="http://schemas.microsoft.com/office/drawing/2014/main" id="{4FA4FBED-002D-5839-4A46-08EAA40DFC54}"/>
              </a:ext>
            </a:extLst>
          </p:cNvPr>
          <p:cNvSpPr>
            <a:spLocks noGrp="1"/>
          </p:cNvSpPr>
          <p:nvPr>
            <p:ph type="body" sz="quarter" idx="17"/>
          </p:nvPr>
        </p:nvSpPr>
        <p:spPr>
          <a:xfrm>
            <a:off x="360000" y="1567086"/>
            <a:ext cx="11320371" cy="4807835"/>
          </a:xfrm>
        </p:spPr>
        <p:txBody>
          <a:bodyPr vert="horz" lIns="0" tIns="0" rIns="0" bIns="0" rtlCol="0" anchor="t">
            <a:noAutofit/>
          </a:bodyPr>
          <a:lstStyle/>
          <a:p>
            <a:pPr>
              <a:spcAft>
                <a:spcPts val="600"/>
              </a:spcAft>
            </a:pPr>
            <a:r>
              <a:rPr lang="en-US" sz="1800" dirty="0">
                <a:latin typeface="Arial"/>
                <a:cs typeface="Arial"/>
              </a:rPr>
              <a:t>A symbol is an object, character or entity that can be understood to represent a larger idea, action or feeling. Complex ideas can be presented through symbols to prompt the responder into thinking deeply about a seemingly simple image. </a:t>
            </a:r>
          </a:p>
          <a:p>
            <a:pPr>
              <a:spcAft>
                <a:spcPts val="600"/>
              </a:spcAft>
            </a:pPr>
            <a:r>
              <a:rPr lang="en-US" sz="1800" dirty="0">
                <a:latin typeface="Arial"/>
                <a:cs typeface="Arial"/>
              </a:rPr>
              <a:t>In Lois Lowry’s </a:t>
            </a:r>
            <a:r>
              <a:rPr lang="en-US" sz="1800" i="1" dirty="0">
                <a:latin typeface="Arial"/>
                <a:cs typeface="Arial"/>
              </a:rPr>
              <a:t>The Giver</a:t>
            </a:r>
            <a:r>
              <a:rPr lang="en-US" sz="1800" dirty="0">
                <a:latin typeface="Arial"/>
                <a:cs typeface="Arial"/>
              </a:rPr>
              <a:t>, </a:t>
            </a:r>
            <a:r>
              <a:rPr lang="en-US" sz="1800" dirty="0" err="1">
                <a:latin typeface="Arial"/>
                <a:cs typeface="Arial"/>
              </a:rPr>
              <a:t>colour</a:t>
            </a:r>
            <a:r>
              <a:rPr lang="en-US" sz="1800" dirty="0">
                <a:latin typeface="Arial"/>
                <a:cs typeface="Arial"/>
              </a:rPr>
              <a:t> is used symbolically. While it may appear that the protagonist, Jonah, simply begins to see </a:t>
            </a:r>
            <a:r>
              <a:rPr lang="en-US" sz="1800" dirty="0" err="1">
                <a:latin typeface="Arial"/>
                <a:cs typeface="Arial"/>
              </a:rPr>
              <a:t>colour</a:t>
            </a:r>
            <a:r>
              <a:rPr lang="en-US" sz="1800" dirty="0">
                <a:latin typeface="Arial"/>
                <a:cs typeface="Arial"/>
              </a:rPr>
              <a:t>, this signifies that his view of his black and white world is expanding which is symbolic of his growing understanding of himself and what it means to be human.</a:t>
            </a:r>
            <a:endParaRPr lang="en-US" sz="1800" dirty="0"/>
          </a:p>
        </p:txBody>
      </p:sp>
      <p:sp>
        <p:nvSpPr>
          <p:cNvPr id="2" name="Slide Number Placeholder 1">
            <a:extLst>
              <a:ext uri="{FF2B5EF4-FFF2-40B4-BE49-F238E27FC236}">
                <a16:creationId xmlns:a16="http://schemas.microsoft.com/office/drawing/2014/main" id="{C8B030EB-A5E0-54D9-6006-045A66997C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05530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7C73A-1495-3825-AF07-110D800AA5A7}"/>
              </a:ext>
            </a:extLst>
          </p:cNvPr>
          <p:cNvSpPr>
            <a:spLocks noGrp="1"/>
          </p:cNvSpPr>
          <p:nvPr>
            <p:ph type="title"/>
          </p:nvPr>
        </p:nvSpPr>
        <p:spPr/>
        <p:txBody>
          <a:bodyPr/>
          <a:lstStyle/>
          <a:p>
            <a:r>
              <a:rPr lang="en-US" dirty="0">
                <a:latin typeface="Arial"/>
                <a:cs typeface="Arial"/>
              </a:rPr>
              <a:t>Complex ideas (5)</a:t>
            </a:r>
            <a:endParaRPr lang="en-US" dirty="0"/>
          </a:p>
        </p:txBody>
      </p:sp>
      <p:sp>
        <p:nvSpPr>
          <p:cNvPr id="4" name="Text Placeholder 3">
            <a:extLst>
              <a:ext uri="{FF2B5EF4-FFF2-40B4-BE49-F238E27FC236}">
                <a16:creationId xmlns:a16="http://schemas.microsoft.com/office/drawing/2014/main" id="{8B1CE3A5-CD97-444C-C975-02272B4EA4D9}"/>
              </a:ext>
            </a:extLst>
          </p:cNvPr>
          <p:cNvSpPr>
            <a:spLocks noGrp="1"/>
          </p:cNvSpPr>
          <p:nvPr>
            <p:ph type="body" sz="quarter" idx="18"/>
          </p:nvPr>
        </p:nvSpPr>
        <p:spPr/>
        <p:txBody>
          <a:bodyPr/>
          <a:lstStyle/>
          <a:p>
            <a:r>
              <a:rPr lang="en-AU" dirty="0"/>
              <a:t>May be philosophical</a:t>
            </a:r>
          </a:p>
        </p:txBody>
      </p:sp>
      <p:sp>
        <p:nvSpPr>
          <p:cNvPr id="5" name="Text Placeholder 4">
            <a:extLst>
              <a:ext uri="{FF2B5EF4-FFF2-40B4-BE49-F238E27FC236}">
                <a16:creationId xmlns:a16="http://schemas.microsoft.com/office/drawing/2014/main" id="{A4A0289C-029D-7AFF-0B73-3480617423E4}"/>
              </a:ext>
            </a:extLst>
          </p:cNvPr>
          <p:cNvSpPr>
            <a:spLocks noGrp="1"/>
          </p:cNvSpPr>
          <p:nvPr>
            <p:ph type="body" sz="quarter" idx="17"/>
          </p:nvPr>
        </p:nvSpPr>
        <p:spPr>
          <a:xfrm>
            <a:off x="360000" y="1567086"/>
            <a:ext cx="11255057" cy="4807835"/>
          </a:xfrm>
        </p:spPr>
        <p:txBody>
          <a:bodyPr vert="horz" lIns="0" tIns="0" rIns="0" bIns="0" rtlCol="0" anchor="t">
            <a:noAutofit/>
          </a:bodyPr>
          <a:lstStyle/>
          <a:p>
            <a:pPr>
              <a:spcAft>
                <a:spcPts val="600"/>
              </a:spcAft>
            </a:pPr>
            <a:r>
              <a:rPr lang="en-US" sz="1800" dirty="0">
                <a:latin typeface="Arial"/>
                <a:cs typeface="Arial"/>
              </a:rPr>
              <a:t>Philosophical ideas are concepts or theories that explore fundamental questions about knowledge, reality, existence, ethics and other aspects of human life that are often abstract concepts.  </a:t>
            </a:r>
          </a:p>
          <a:p>
            <a:pPr>
              <a:spcAft>
                <a:spcPts val="600"/>
              </a:spcAft>
            </a:pPr>
            <a:r>
              <a:rPr lang="en-US" sz="1800" dirty="0">
                <a:latin typeface="Arial"/>
                <a:cs typeface="Arial"/>
              </a:rPr>
              <a:t>For example, </a:t>
            </a:r>
            <a:r>
              <a:rPr lang="en-US" sz="1800" i="1" dirty="0">
                <a:latin typeface="Arial"/>
                <a:cs typeface="Arial"/>
              </a:rPr>
              <a:t>Aristotle and Dante Discover the Secrets of the Universe </a:t>
            </a:r>
            <a:r>
              <a:rPr lang="en-US" sz="1800" dirty="0">
                <a:latin typeface="Arial"/>
                <a:cs typeface="Arial"/>
              </a:rPr>
              <a:t>presents philosophical questions regarding diversity, identity and belonging.</a:t>
            </a:r>
          </a:p>
          <a:p>
            <a:pPr>
              <a:spcAft>
                <a:spcPts val="600"/>
              </a:spcAft>
            </a:pPr>
            <a:r>
              <a:rPr lang="en-US" sz="1800" dirty="0"/>
              <a:t>Romantic poetry explores philosophical ideas about humanity’s spiritual connection with nature and the power of the natural world.</a:t>
            </a:r>
          </a:p>
        </p:txBody>
      </p:sp>
      <p:sp>
        <p:nvSpPr>
          <p:cNvPr id="2" name="Slide Number Placeholder 1">
            <a:extLst>
              <a:ext uri="{FF2B5EF4-FFF2-40B4-BE49-F238E27FC236}">
                <a16:creationId xmlns:a16="http://schemas.microsoft.com/office/drawing/2014/main" id="{48365804-CE9A-41FF-B6D0-6D26A55488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87439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6520C3-BFD6-2A7F-B9E0-D823D8AF1D2B}"/>
              </a:ext>
            </a:extLst>
          </p:cNvPr>
          <p:cNvSpPr>
            <a:spLocks noGrp="1"/>
          </p:cNvSpPr>
          <p:nvPr>
            <p:ph type="title"/>
          </p:nvPr>
        </p:nvSpPr>
        <p:spPr/>
        <p:txBody>
          <a:bodyPr/>
          <a:lstStyle/>
          <a:p>
            <a:r>
              <a:rPr lang="en-US" dirty="0">
                <a:latin typeface="Arial"/>
                <a:cs typeface="Arial"/>
              </a:rPr>
              <a:t>Are these ideas simple or complex? (1)</a:t>
            </a:r>
            <a:endParaRPr lang="en-US" dirty="0"/>
          </a:p>
        </p:txBody>
      </p:sp>
      <p:sp>
        <p:nvSpPr>
          <p:cNvPr id="6" name="Text Placeholder 5">
            <a:extLst>
              <a:ext uri="{FF2B5EF4-FFF2-40B4-BE49-F238E27FC236}">
                <a16:creationId xmlns:a16="http://schemas.microsoft.com/office/drawing/2014/main" id="{148B37B1-F33B-B35A-59B3-94A2442F631D}"/>
              </a:ext>
            </a:extLst>
          </p:cNvPr>
          <p:cNvSpPr>
            <a:spLocks noGrp="1"/>
          </p:cNvSpPr>
          <p:nvPr>
            <p:ph type="body" sz="quarter" idx="18"/>
          </p:nvPr>
        </p:nvSpPr>
        <p:spPr/>
        <p:txBody>
          <a:bodyPr/>
          <a:lstStyle/>
          <a:p>
            <a:r>
              <a:rPr lang="en-US" i="1" dirty="0">
                <a:latin typeface="Arial"/>
                <a:cs typeface="Arial"/>
              </a:rPr>
              <a:t>Ravi &amp; Emma: an interactive documentary in Southern Dialect Auslan</a:t>
            </a:r>
            <a:endParaRPr lang="en-US" i="1" dirty="0"/>
          </a:p>
        </p:txBody>
      </p:sp>
      <p:sp>
        <p:nvSpPr>
          <p:cNvPr id="5" name="Text Placeholder 4">
            <a:extLst>
              <a:ext uri="{FF2B5EF4-FFF2-40B4-BE49-F238E27FC236}">
                <a16:creationId xmlns:a16="http://schemas.microsoft.com/office/drawing/2014/main" id="{CCDB51FF-47E8-CC72-030C-6C9489F41ACD}"/>
              </a:ext>
            </a:extLst>
          </p:cNvPr>
          <p:cNvSpPr>
            <a:spLocks noGrp="1"/>
          </p:cNvSpPr>
          <p:nvPr>
            <p:ph type="body" sz="quarter" idx="17"/>
          </p:nvPr>
        </p:nvSpPr>
        <p:spPr>
          <a:xfrm>
            <a:off x="360000" y="1567086"/>
            <a:ext cx="11178857" cy="4807835"/>
          </a:xfrm>
        </p:spPr>
        <p:txBody>
          <a:bodyPr vert="horz" lIns="0" tIns="0" rIns="0" bIns="0" rtlCol="0" anchor="t">
            <a:noAutofit/>
          </a:bodyPr>
          <a:lstStyle/>
          <a:p>
            <a:pPr>
              <a:spcAft>
                <a:spcPts val="600"/>
              </a:spcAft>
            </a:pPr>
            <a:r>
              <a:rPr lang="en-US" sz="1800" dirty="0">
                <a:latin typeface="Arial"/>
                <a:cs typeface="Arial"/>
              </a:rPr>
              <a:t>Justify your choice by explaining your thinking.</a:t>
            </a:r>
          </a:p>
          <a:p>
            <a:pPr marL="285750" indent="-285750">
              <a:spcAft>
                <a:spcPts val="600"/>
              </a:spcAft>
              <a:buFont typeface="Arial" panose="020B0604020202020204" pitchFamily="34" charset="0"/>
              <a:buChar char="•"/>
            </a:pPr>
            <a:r>
              <a:rPr lang="en-US" sz="1800" dirty="0">
                <a:latin typeface="Arial"/>
                <a:cs typeface="Arial"/>
              </a:rPr>
              <a:t>Ravi is deaf and Emma is hearing.</a:t>
            </a:r>
          </a:p>
          <a:p>
            <a:pPr marL="285750" indent="-285750">
              <a:spcAft>
                <a:spcPts val="600"/>
              </a:spcAft>
              <a:buFont typeface="Arial" panose="020B0604020202020204" pitchFamily="34" charset="0"/>
              <a:buChar char="•"/>
            </a:pPr>
            <a:r>
              <a:rPr lang="en-US" sz="1800" dirty="0">
                <a:latin typeface="Arial"/>
                <a:cs typeface="Arial"/>
              </a:rPr>
              <a:t>Good communication is a significant aspect of functioning relationships, along with acceptance, empathy and interest in others. </a:t>
            </a:r>
            <a:endParaRPr lang="en-US" sz="1800" i="1" dirty="0">
              <a:latin typeface="Arial"/>
              <a:cs typeface="Arial"/>
            </a:endParaRPr>
          </a:p>
          <a:p>
            <a:pPr marL="285750" indent="-285750">
              <a:spcAft>
                <a:spcPts val="600"/>
              </a:spcAft>
              <a:buFont typeface="Arial" panose="020B0604020202020204" pitchFamily="34" charset="0"/>
              <a:buChar char="•"/>
            </a:pPr>
            <a:r>
              <a:rPr lang="en-US" sz="1800" i="1" dirty="0">
                <a:latin typeface="Arial"/>
                <a:cs typeface="Arial"/>
              </a:rPr>
              <a:t>Ravi &amp; Emma</a:t>
            </a:r>
            <a:r>
              <a:rPr lang="en-US" sz="1800" dirty="0">
                <a:latin typeface="Arial"/>
                <a:cs typeface="Arial"/>
              </a:rPr>
              <a:t> is a multimodal text.</a:t>
            </a:r>
            <a:endParaRPr lang="en-US" sz="1800" dirty="0"/>
          </a:p>
          <a:p>
            <a:pPr marL="285750" indent="-285750">
              <a:spcAft>
                <a:spcPts val="600"/>
              </a:spcAft>
              <a:buFont typeface="Arial" panose="020B0604020202020204" pitchFamily="34" charset="0"/>
              <a:buChar char="•"/>
            </a:pPr>
            <a:r>
              <a:rPr lang="en-US" sz="1800" i="1" dirty="0">
                <a:latin typeface="Arial"/>
                <a:cs typeface="Arial"/>
              </a:rPr>
              <a:t>Ravi &amp; Emma</a:t>
            </a:r>
            <a:r>
              <a:rPr lang="en-US" sz="1800" dirty="0">
                <a:latin typeface="Arial"/>
                <a:cs typeface="Arial"/>
              </a:rPr>
              <a:t> reflects ideas about inclusion and belonging through access to language. </a:t>
            </a:r>
          </a:p>
          <a:p>
            <a:pPr marL="285750" indent="-285750">
              <a:spcAft>
                <a:spcPts val="600"/>
              </a:spcAft>
              <a:buFont typeface="Arial" panose="020B0604020202020204" pitchFamily="34" charset="0"/>
              <a:buChar char="•"/>
            </a:pPr>
            <a:r>
              <a:rPr lang="en-US" sz="1800" dirty="0">
                <a:latin typeface="Arial"/>
                <a:cs typeface="Arial"/>
              </a:rPr>
              <a:t>Auslan is used in </a:t>
            </a:r>
            <a:r>
              <a:rPr lang="en-US" sz="1800" i="1" dirty="0">
                <a:latin typeface="Arial"/>
                <a:cs typeface="Arial"/>
              </a:rPr>
              <a:t>Ravi &amp; Emma</a:t>
            </a:r>
            <a:r>
              <a:rPr lang="en-US" sz="1800" dirty="0">
                <a:latin typeface="Arial"/>
                <a:cs typeface="Arial"/>
              </a:rPr>
              <a:t>.</a:t>
            </a:r>
            <a:endParaRPr lang="en-US" sz="1800" dirty="0"/>
          </a:p>
        </p:txBody>
      </p:sp>
      <p:sp>
        <p:nvSpPr>
          <p:cNvPr id="2" name="Slide Number Placeholder 1">
            <a:extLst>
              <a:ext uri="{FF2B5EF4-FFF2-40B4-BE49-F238E27FC236}">
                <a16:creationId xmlns:a16="http://schemas.microsoft.com/office/drawing/2014/main" id="{7022C684-499B-3053-FE80-16F2E21146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22954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B1821-DDEA-2B6B-4741-5954C895F753}"/>
              </a:ext>
            </a:extLst>
          </p:cNvPr>
          <p:cNvSpPr>
            <a:spLocks noGrp="1"/>
          </p:cNvSpPr>
          <p:nvPr>
            <p:ph type="title"/>
          </p:nvPr>
        </p:nvSpPr>
        <p:spPr/>
        <p:txBody>
          <a:bodyPr/>
          <a:lstStyle/>
          <a:p>
            <a:r>
              <a:rPr lang="en-US" dirty="0">
                <a:latin typeface="Arial"/>
                <a:cs typeface="Arial"/>
              </a:rPr>
              <a:t>Are these ideas simple or complex? (2)</a:t>
            </a:r>
            <a:endParaRPr lang="en-US" dirty="0"/>
          </a:p>
        </p:txBody>
      </p:sp>
      <p:sp>
        <p:nvSpPr>
          <p:cNvPr id="4" name="Text Placeholder 3">
            <a:extLst>
              <a:ext uri="{FF2B5EF4-FFF2-40B4-BE49-F238E27FC236}">
                <a16:creationId xmlns:a16="http://schemas.microsoft.com/office/drawing/2014/main" id="{CEED1285-BEC6-9445-E94A-42242D844EA7}"/>
              </a:ext>
            </a:extLst>
          </p:cNvPr>
          <p:cNvSpPr>
            <a:spLocks noGrp="1"/>
          </p:cNvSpPr>
          <p:nvPr>
            <p:ph type="body" sz="quarter" idx="18"/>
          </p:nvPr>
        </p:nvSpPr>
        <p:spPr/>
        <p:txBody>
          <a:bodyPr/>
          <a:lstStyle/>
          <a:p>
            <a:r>
              <a:rPr lang="en-US" i="1" dirty="0" err="1">
                <a:latin typeface="Arial"/>
                <a:cs typeface="Arial"/>
              </a:rPr>
              <a:t>K’gari</a:t>
            </a:r>
            <a:r>
              <a:rPr lang="en-US" i="1" dirty="0">
                <a:latin typeface="Arial"/>
                <a:cs typeface="Arial"/>
              </a:rPr>
              <a:t>: </a:t>
            </a:r>
            <a:r>
              <a:rPr lang="en-AU" i="1" dirty="0">
                <a:latin typeface="Arial"/>
                <a:cs typeface="Arial"/>
              </a:rPr>
              <a:t>the real story of a true fake</a:t>
            </a:r>
            <a:endParaRPr lang="en-US" i="1" dirty="0">
              <a:latin typeface="Arial"/>
              <a:cs typeface="Arial"/>
            </a:endParaRPr>
          </a:p>
        </p:txBody>
      </p:sp>
      <p:sp>
        <p:nvSpPr>
          <p:cNvPr id="5" name="Text Placeholder 4">
            <a:extLst>
              <a:ext uri="{FF2B5EF4-FFF2-40B4-BE49-F238E27FC236}">
                <a16:creationId xmlns:a16="http://schemas.microsoft.com/office/drawing/2014/main" id="{EC164538-82B7-357C-B60A-10D0D8F6063D}"/>
              </a:ext>
            </a:extLst>
          </p:cNvPr>
          <p:cNvSpPr>
            <a:spLocks noGrp="1"/>
          </p:cNvSpPr>
          <p:nvPr>
            <p:ph type="body" sz="quarter" idx="17"/>
          </p:nvPr>
        </p:nvSpPr>
        <p:spPr>
          <a:xfrm>
            <a:off x="360000" y="1567086"/>
            <a:ext cx="11233286" cy="4807835"/>
          </a:xfrm>
        </p:spPr>
        <p:txBody>
          <a:bodyPr vert="horz" lIns="0" tIns="0" rIns="0" bIns="0" rtlCol="0" anchor="t">
            <a:noAutofit/>
          </a:bodyPr>
          <a:lstStyle/>
          <a:p>
            <a:pPr>
              <a:spcAft>
                <a:spcPts val="600"/>
              </a:spcAft>
            </a:pPr>
            <a:r>
              <a:rPr lang="en-US" sz="1800" dirty="0">
                <a:latin typeface="Arial"/>
                <a:cs typeface="Arial"/>
              </a:rPr>
              <a:t>Justify your choice by explaining your thinking.</a:t>
            </a:r>
            <a:endParaRPr lang="en-US" sz="1800" dirty="0">
              <a:solidFill>
                <a:srgbClr val="000000"/>
              </a:solidFill>
              <a:latin typeface="Arial"/>
              <a:cs typeface="Arial"/>
            </a:endParaRPr>
          </a:p>
          <a:p>
            <a:pPr marL="342900" indent="-342900">
              <a:spcAft>
                <a:spcPts val="600"/>
              </a:spcAft>
              <a:buChar char="•"/>
            </a:pPr>
            <a:r>
              <a:rPr lang="en-US" sz="1800" dirty="0">
                <a:solidFill>
                  <a:srgbClr val="000000"/>
                </a:solidFill>
                <a:latin typeface="Arial"/>
                <a:cs typeface="Arial"/>
              </a:rPr>
              <a:t>Eliza Fraser was shipwrecked in 1836. </a:t>
            </a:r>
          </a:p>
          <a:p>
            <a:pPr marL="342900" indent="-342900">
              <a:spcAft>
                <a:spcPts val="600"/>
              </a:spcAft>
              <a:buChar char="•"/>
            </a:pPr>
            <a:r>
              <a:rPr lang="en-US" sz="1800" dirty="0">
                <a:solidFill>
                  <a:srgbClr val="000000"/>
                </a:solidFill>
                <a:latin typeface="Arial"/>
                <a:cs typeface="Arial"/>
              </a:rPr>
              <a:t>A minute grain of sand can leave a legacy, either positively or negatively, as is the case with Eliza Fraser and the </a:t>
            </a:r>
            <a:r>
              <a:rPr lang="en-US" sz="1800" dirty="0" err="1">
                <a:solidFill>
                  <a:srgbClr val="000000"/>
                </a:solidFill>
                <a:latin typeface="Arial"/>
                <a:cs typeface="Arial"/>
              </a:rPr>
              <a:t>Butchalla</a:t>
            </a:r>
            <a:r>
              <a:rPr lang="en-US" sz="1800" dirty="0">
                <a:solidFill>
                  <a:srgbClr val="000000"/>
                </a:solidFill>
                <a:latin typeface="Arial"/>
                <a:cs typeface="Arial"/>
              </a:rPr>
              <a:t> people. </a:t>
            </a:r>
          </a:p>
          <a:p>
            <a:pPr marL="342900" indent="-342900">
              <a:spcAft>
                <a:spcPts val="600"/>
              </a:spcAft>
              <a:buChar char="•"/>
            </a:pPr>
            <a:r>
              <a:rPr lang="en-US" sz="1800" dirty="0">
                <a:solidFill>
                  <a:srgbClr val="000000"/>
                </a:solidFill>
                <a:latin typeface="Arial"/>
                <a:cs typeface="Arial"/>
              </a:rPr>
              <a:t>The text is erased from the screen when clicked with natural images, such as lightning, waves, leaves and sticks.</a:t>
            </a:r>
          </a:p>
          <a:p>
            <a:pPr marL="342900" indent="-342900">
              <a:spcAft>
                <a:spcPts val="600"/>
              </a:spcAft>
              <a:buChar char="•"/>
            </a:pPr>
            <a:r>
              <a:rPr lang="en-US" sz="1800" dirty="0">
                <a:solidFill>
                  <a:srgbClr val="000000"/>
                </a:solidFill>
                <a:latin typeface="Arial"/>
                <a:cs typeface="Arial"/>
              </a:rPr>
              <a:t>Perspectives that differ from the original telling of a story can allow for </a:t>
            </a:r>
            <a:r>
              <a:rPr lang="en-US" sz="1800" dirty="0" err="1">
                <a:solidFill>
                  <a:srgbClr val="000000"/>
                </a:solidFill>
                <a:latin typeface="Arial"/>
                <a:cs typeface="Arial"/>
              </a:rPr>
              <a:t>marginalised</a:t>
            </a:r>
            <a:r>
              <a:rPr lang="en-US" sz="1800" dirty="0">
                <a:solidFill>
                  <a:srgbClr val="000000"/>
                </a:solidFill>
                <a:latin typeface="Arial"/>
                <a:cs typeface="Arial"/>
              </a:rPr>
              <a:t> voices to be heard, as is seen in the telling of the </a:t>
            </a:r>
            <a:r>
              <a:rPr lang="en-US" sz="1800" dirty="0" err="1">
                <a:solidFill>
                  <a:srgbClr val="000000"/>
                </a:solidFill>
                <a:latin typeface="Arial"/>
                <a:cs typeface="Arial"/>
              </a:rPr>
              <a:t>Butchalla</a:t>
            </a:r>
            <a:r>
              <a:rPr lang="en-US" sz="1800" dirty="0">
                <a:solidFill>
                  <a:srgbClr val="000000"/>
                </a:solidFill>
                <a:latin typeface="Arial"/>
                <a:cs typeface="Arial"/>
              </a:rPr>
              <a:t> people’s positive role in Eliza Fraser’s story. </a:t>
            </a:r>
            <a:endParaRPr lang="en-US" sz="1800" dirty="0"/>
          </a:p>
        </p:txBody>
      </p:sp>
      <p:sp>
        <p:nvSpPr>
          <p:cNvPr id="2" name="Slide Number Placeholder 1">
            <a:extLst>
              <a:ext uri="{FF2B5EF4-FFF2-40B4-BE49-F238E27FC236}">
                <a16:creationId xmlns:a16="http://schemas.microsoft.com/office/drawing/2014/main" id="{21947CB5-0F6F-DCBD-C99C-BE337F30A0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98614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A2D53-335E-FFC7-E119-B0857156BDBA}"/>
              </a:ext>
            </a:extLst>
          </p:cNvPr>
          <p:cNvSpPr>
            <a:spLocks noGrp="1"/>
          </p:cNvSpPr>
          <p:nvPr>
            <p:ph type="title"/>
          </p:nvPr>
        </p:nvSpPr>
        <p:spPr/>
        <p:txBody>
          <a:bodyPr/>
          <a:lstStyle/>
          <a:p>
            <a:r>
              <a:rPr lang="en-US" dirty="0">
                <a:latin typeface="Arial"/>
                <a:cs typeface="Arial"/>
              </a:rPr>
              <a:t>Are these ideas simple or complex? (3)</a:t>
            </a:r>
          </a:p>
        </p:txBody>
      </p:sp>
      <p:sp>
        <p:nvSpPr>
          <p:cNvPr id="4" name="Text Placeholder 3">
            <a:extLst>
              <a:ext uri="{FF2B5EF4-FFF2-40B4-BE49-F238E27FC236}">
                <a16:creationId xmlns:a16="http://schemas.microsoft.com/office/drawing/2014/main" id="{3EB8558F-9DDB-780C-E599-8019D9A90B76}"/>
              </a:ext>
            </a:extLst>
          </p:cNvPr>
          <p:cNvSpPr>
            <a:spLocks noGrp="1"/>
          </p:cNvSpPr>
          <p:nvPr>
            <p:ph type="body" sz="quarter" idx="18"/>
          </p:nvPr>
        </p:nvSpPr>
        <p:spPr/>
        <p:txBody>
          <a:bodyPr/>
          <a:lstStyle/>
          <a:p>
            <a:r>
              <a:rPr lang="en-US" i="1" dirty="0">
                <a:latin typeface="Arial"/>
                <a:cs typeface="Arial"/>
              </a:rPr>
              <a:t>My Grandmother’s Lingo</a:t>
            </a:r>
            <a:endParaRPr lang="en-US" i="1" dirty="0"/>
          </a:p>
        </p:txBody>
      </p:sp>
      <p:sp>
        <p:nvSpPr>
          <p:cNvPr id="5" name="Text Placeholder 4">
            <a:extLst>
              <a:ext uri="{FF2B5EF4-FFF2-40B4-BE49-F238E27FC236}">
                <a16:creationId xmlns:a16="http://schemas.microsoft.com/office/drawing/2014/main" id="{AEADA2DF-9A9F-B531-9BF3-E0F7B7DEBA84}"/>
              </a:ext>
            </a:extLst>
          </p:cNvPr>
          <p:cNvSpPr>
            <a:spLocks noGrp="1"/>
          </p:cNvSpPr>
          <p:nvPr>
            <p:ph type="body" sz="quarter" idx="17"/>
          </p:nvPr>
        </p:nvSpPr>
        <p:spPr/>
        <p:txBody>
          <a:bodyPr vert="horz" lIns="0" tIns="0" rIns="0" bIns="0" rtlCol="0" anchor="t">
            <a:noAutofit/>
          </a:bodyPr>
          <a:lstStyle/>
          <a:p>
            <a:pPr>
              <a:spcAft>
                <a:spcPts val="600"/>
              </a:spcAft>
            </a:pPr>
            <a:r>
              <a:rPr lang="en-US" sz="1800" dirty="0">
                <a:latin typeface="Arial"/>
                <a:cs typeface="Arial"/>
              </a:rPr>
              <a:t>Justify your choice by explaining your thinking.</a:t>
            </a:r>
          </a:p>
          <a:p>
            <a:pPr marL="342900" indent="-342900">
              <a:spcAft>
                <a:spcPts val="600"/>
              </a:spcAft>
              <a:buChar char="•"/>
            </a:pPr>
            <a:r>
              <a:rPr lang="en-US" sz="1800" dirty="0">
                <a:latin typeface="Arial"/>
                <a:cs typeface="Arial"/>
              </a:rPr>
              <a:t>90% of Australian Indigenous languages are critically endangered. </a:t>
            </a:r>
            <a:endParaRPr lang="en-US" sz="1800" dirty="0"/>
          </a:p>
          <a:p>
            <a:pPr marL="342900" indent="-342900">
              <a:spcAft>
                <a:spcPts val="600"/>
              </a:spcAft>
              <a:buChar char="•"/>
            </a:pPr>
            <a:r>
              <a:rPr lang="en-US" sz="1800" dirty="0">
                <a:latin typeface="Arial"/>
                <a:cs typeface="Arial"/>
              </a:rPr>
              <a:t>Language is a significant part of culture that connects people to their family, community and heritage that must be protected to maintain culture.  </a:t>
            </a:r>
            <a:endParaRPr lang="en-US" sz="1800" dirty="0"/>
          </a:p>
          <a:p>
            <a:pPr marL="342900" indent="-342900">
              <a:spcAft>
                <a:spcPts val="600"/>
              </a:spcAft>
              <a:buChar char="•"/>
            </a:pPr>
            <a:r>
              <a:rPr lang="en-US" sz="1800" dirty="0">
                <a:latin typeface="Arial"/>
                <a:cs typeface="Arial"/>
              </a:rPr>
              <a:t>Marra is the language of the </a:t>
            </a:r>
            <a:r>
              <a:rPr lang="en-US" sz="1800" dirty="0" err="1">
                <a:latin typeface="Arial"/>
                <a:cs typeface="Arial"/>
              </a:rPr>
              <a:t>Ngukurr</a:t>
            </a:r>
            <a:r>
              <a:rPr lang="en-US" sz="1800" dirty="0">
                <a:latin typeface="Arial"/>
                <a:cs typeface="Arial"/>
              </a:rPr>
              <a:t> people.</a:t>
            </a:r>
            <a:endParaRPr lang="en-US" sz="1800" dirty="0"/>
          </a:p>
        </p:txBody>
      </p:sp>
      <p:sp>
        <p:nvSpPr>
          <p:cNvPr id="2" name="Slide Number Placeholder 1">
            <a:extLst>
              <a:ext uri="{FF2B5EF4-FFF2-40B4-BE49-F238E27FC236}">
                <a16:creationId xmlns:a16="http://schemas.microsoft.com/office/drawing/2014/main" id="{B998C89F-C581-C8A1-15BB-AAC1B78613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01042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0E92C-74CE-310D-F499-48918F6016AB}"/>
              </a:ext>
            </a:extLst>
          </p:cNvPr>
          <p:cNvSpPr>
            <a:spLocks noGrp="1"/>
          </p:cNvSpPr>
          <p:nvPr>
            <p:ph type="title"/>
          </p:nvPr>
        </p:nvSpPr>
        <p:spPr/>
        <p:txBody>
          <a:bodyPr/>
          <a:lstStyle/>
          <a:p>
            <a:r>
              <a:rPr lang="en-US" dirty="0">
                <a:latin typeface="Arial"/>
                <a:cs typeface="Arial"/>
              </a:rPr>
              <a:t>Are these ideas simple or complex? (4)</a:t>
            </a:r>
          </a:p>
        </p:txBody>
      </p:sp>
      <p:sp>
        <p:nvSpPr>
          <p:cNvPr id="4" name="Text Placeholder 3">
            <a:extLst>
              <a:ext uri="{FF2B5EF4-FFF2-40B4-BE49-F238E27FC236}">
                <a16:creationId xmlns:a16="http://schemas.microsoft.com/office/drawing/2014/main" id="{2BCE9FF1-2411-F459-923B-D8B67C02E4AF}"/>
              </a:ext>
            </a:extLst>
          </p:cNvPr>
          <p:cNvSpPr>
            <a:spLocks noGrp="1"/>
          </p:cNvSpPr>
          <p:nvPr>
            <p:ph type="body" sz="quarter" idx="18"/>
          </p:nvPr>
        </p:nvSpPr>
        <p:spPr/>
        <p:txBody>
          <a:bodyPr/>
          <a:lstStyle/>
          <a:p>
            <a:r>
              <a:rPr lang="en-US" i="1" dirty="0">
                <a:latin typeface="Arial"/>
                <a:cs typeface="Arial"/>
              </a:rPr>
              <a:t>The Last Generation</a:t>
            </a:r>
            <a:endParaRPr lang="en-US" i="1" dirty="0"/>
          </a:p>
        </p:txBody>
      </p:sp>
      <p:sp>
        <p:nvSpPr>
          <p:cNvPr id="5" name="Text Placeholder 4">
            <a:extLst>
              <a:ext uri="{FF2B5EF4-FFF2-40B4-BE49-F238E27FC236}">
                <a16:creationId xmlns:a16="http://schemas.microsoft.com/office/drawing/2014/main" id="{25634B86-31EF-1220-D4D1-671F8DB42B08}"/>
              </a:ext>
            </a:extLst>
          </p:cNvPr>
          <p:cNvSpPr>
            <a:spLocks noGrp="1"/>
          </p:cNvSpPr>
          <p:nvPr>
            <p:ph type="body" sz="quarter" idx="17"/>
          </p:nvPr>
        </p:nvSpPr>
        <p:spPr/>
        <p:txBody>
          <a:bodyPr vert="horz" lIns="0" tIns="0" rIns="0" bIns="0" rtlCol="0" anchor="t">
            <a:noAutofit/>
          </a:bodyPr>
          <a:lstStyle/>
          <a:p>
            <a:pPr>
              <a:spcAft>
                <a:spcPts val="600"/>
              </a:spcAft>
            </a:pPr>
            <a:r>
              <a:rPr lang="en-US" sz="1800" dirty="0">
                <a:latin typeface="Arial"/>
                <a:cs typeface="Arial"/>
              </a:rPr>
              <a:t>Justify your choice by explaining your thinking.</a:t>
            </a:r>
          </a:p>
          <a:p>
            <a:pPr marL="285750" indent="-285750">
              <a:spcAft>
                <a:spcPts val="600"/>
              </a:spcAft>
              <a:buFont typeface="Arial" panose="020B0604020202020204" pitchFamily="34" charset="0"/>
              <a:buChar char="•"/>
            </a:pPr>
            <a:r>
              <a:rPr lang="en-US" sz="1800" dirty="0">
                <a:latin typeface="Arial"/>
                <a:cs typeface="Arial"/>
              </a:rPr>
              <a:t>The Marshall Islands are a group of 5 islands in the Pacific Ocean with a population of approximately 50 000 people, over half under the age of 18 years old. </a:t>
            </a:r>
          </a:p>
          <a:p>
            <a:pPr marL="285750" indent="-285750">
              <a:spcAft>
                <a:spcPts val="600"/>
              </a:spcAft>
              <a:buFont typeface="Arial" panose="020B0604020202020204" pitchFamily="34" charset="0"/>
              <a:buChar char="•"/>
            </a:pPr>
            <a:r>
              <a:rPr lang="en-US" sz="1800" dirty="0">
                <a:latin typeface="Arial"/>
                <a:cs typeface="Arial"/>
              </a:rPr>
              <a:t>The past actions of humans have far-reaching consequences for the present and the future.</a:t>
            </a:r>
          </a:p>
          <a:p>
            <a:pPr marL="285750" indent="-285750">
              <a:spcAft>
                <a:spcPts val="600"/>
              </a:spcAft>
              <a:buFont typeface="Arial" panose="020B0604020202020204" pitchFamily="34" charset="0"/>
              <a:buChar char="•"/>
            </a:pPr>
            <a:r>
              <a:rPr lang="en-US" sz="1800" dirty="0">
                <a:latin typeface="Arial"/>
                <a:cs typeface="Arial"/>
              </a:rPr>
              <a:t>Unequal distribution of power often results in suffering for the disempowered.</a:t>
            </a:r>
          </a:p>
          <a:p>
            <a:pPr marL="285750" indent="-285750">
              <a:spcAft>
                <a:spcPts val="600"/>
              </a:spcAft>
              <a:buFont typeface="Arial" panose="020B0604020202020204" pitchFamily="34" charset="0"/>
              <a:buChar char="•"/>
            </a:pPr>
            <a:r>
              <a:rPr lang="en-US" sz="1800" dirty="0">
                <a:latin typeface="Arial"/>
                <a:cs typeface="Arial"/>
              </a:rPr>
              <a:t>Climate change is concerning. </a:t>
            </a:r>
            <a:endParaRPr lang="en-US" sz="1800" dirty="0"/>
          </a:p>
        </p:txBody>
      </p:sp>
      <p:sp>
        <p:nvSpPr>
          <p:cNvPr id="2" name="Slide Number Placeholder 1">
            <a:extLst>
              <a:ext uri="{FF2B5EF4-FFF2-40B4-BE49-F238E27FC236}">
                <a16:creationId xmlns:a16="http://schemas.microsoft.com/office/drawing/2014/main" id="{94EE39EE-7550-69D9-A1CF-A7ABDAE67A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20698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723901-D1F5-6B25-ED7C-AE97CBB829DE}"/>
              </a:ext>
            </a:extLst>
          </p:cNvPr>
          <p:cNvSpPr>
            <a:spLocks noGrp="1"/>
          </p:cNvSpPr>
          <p:nvPr>
            <p:ph type="title"/>
          </p:nvPr>
        </p:nvSpPr>
        <p:spPr/>
        <p:txBody>
          <a:bodyPr/>
          <a:lstStyle/>
          <a:p>
            <a:r>
              <a:rPr lang="en-US" dirty="0"/>
              <a:t>Refining simple ideas</a:t>
            </a:r>
          </a:p>
        </p:txBody>
      </p:sp>
      <p:sp>
        <p:nvSpPr>
          <p:cNvPr id="4" name="Text Placeholder 3">
            <a:extLst>
              <a:ext uri="{FF2B5EF4-FFF2-40B4-BE49-F238E27FC236}">
                <a16:creationId xmlns:a16="http://schemas.microsoft.com/office/drawing/2014/main" id="{FA2028D0-FB12-F25E-CD73-C177C9D2403D}"/>
              </a:ext>
            </a:extLst>
          </p:cNvPr>
          <p:cNvSpPr>
            <a:spLocks noGrp="1"/>
          </p:cNvSpPr>
          <p:nvPr>
            <p:ph type="body" sz="quarter" idx="18"/>
          </p:nvPr>
        </p:nvSpPr>
        <p:spPr/>
        <p:txBody>
          <a:bodyPr/>
          <a:lstStyle/>
          <a:p>
            <a:r>
              <a:rPr lang="en-US" dirty="0">
                <a:latin typeface="Arial"/>
                <a:cs typeface="Arial"/>
              </a:rPr>
              <a:t>Turn these simple ideas into complex ideas </a:t>
            </a:r>
            <a:endParaRPr lang="en-US" dirty="0"/>
          </a:p>
        </p:txBody>
      </p:sp>
      <p:sp>
        <p:nvSpPr>
          <p:cNvPr id="5" name="Text Placeholder 4">
            <a:extLst>
              <a:ext uri="{FF2B5EF4-FFF2-40B4-BE49-F238E27FC236}">
                <a16:creationId xmlns:a16="http://schemas.microsoft.com/office/drawing/2014/main" id="{0B93A7AC-037C-EC9B-82EB-2A9A29E1DDF9}"/>
              </a:ext>
            </a:extLst>
          </p:cNvPr>
          <p:cNvSpPr>
            <a:spLocks noGrp="1"/>
          </p:cNvSpPr>
          <p:nvPr>
            <p:ph type="body" sz="quarter" idx="17"/>
          </p:nvPr>
        </p:nvSpPr>
        <p:spPr/>
        <p:txBody>
          <a:bodyPr/>
          <a:lstStyle/>
          <a:p>
            <a:pPr marL="342900" indent="-342900">
              <a:spcAft>
                <a:spcPts val="600"/>
              </a:spcAft>
              <a:buFont typeface="Arial" panose="020B0604020202020204" pitchFamily="34" charset="0"/>
              <a:buChar char="•"/>
            </a:pPr>
            <a:r>
              <a:rPr lang="en-US" sz="1800" dirty="0"/>
              <a:t>Eating lunch with a friend. </a:t>
            </a:r>
          </a:p>
          <a:p>
            <a:pPr marL="342900" indent="-342900">
              <a:spcAft>
                <a:spcPts val="600"/>
              </a:spcAft>
              <a:buFont typeface="Arial" panose="020B0604020202020204" pitchFamily="34" charset="0"/>
              <a:buChar char="•"/>
            </a:pPr>
            <a:r>
              <a:rPr lang="en-US" sz="1800" dirty="0"/>
              <a:t>Taking an exam.</a:t>
            </a:r>
          </a:p>
          <a:p>
            <a:pPr marL="342900" indent="-342900">
              <a:spcAft>
                <a:spcPts val="600"/>
              </a:spcAft>
              <a:buFont typeface="Arial" panose="020B0604020202020204" pitchFamily="34" charset="0"/>
              <a:buChar char="•"/>
            </a:pPr>
            <a:r>
              <a:rPr lang="en-US" sz="1800" dirty="0"/>
              <a:t>Going for a walk outside.</a:t>
            </a:r>
          </a:p>
          <a:p>
            <a:pPr marL="342900" indent="-342900">
              <a:spcAft>
                <a:spcPts val="600"/>
              </a:spcAft>
              <a:buFont typeface="Arial" panose="020B0604020202020204" pitchFamily="34" charset="0"/>
              <a:buChar char="•"/>
            </a:pPr>
            <a:r>
              <a:rPr lang="en-US" sz="1800" dirty="0"/>
              <a:t>Finishing school at the end of the year.</a:t>
            </a:r>
          </a:p>
        </p:txBody>
      </p:sp>
      <p:sp>
        <p:nvSpPr>
          <p:cNvPr id="2" name="Slide Number Placeholder 1">
            <a:extLst>
              <a:ext uri="{FF2B5EF4-FFF2-40B4-BE49-F238E27FC236}">
                <a16:creationId xmlns:a16="http://schemas.microsoft.com/office/drawing/2014/main" id="{F81567C2-86FE-9B88-4137-8C1F850E83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91018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59999" y="3428999"/>
            <a:ext cx="10764001" cy="3429001"/>
          </a:xfrm>
        </p:spPr>
        <p:txBody>
          <a:bodyPr vert="horz" lIns="0" tIns="0" rIns="0" bIns="0" rtlCol="0" anchor="t">
            <a:noAutofit/>
          </a:bodyPr>
          <a:lstStyle/>
          <a:p>
            <a:pPr>
              <a:lnSpc>
                <a:spcPct val="130000"/>
              </a:lnSpc>
              <a:spcAft>
                <a:spcPts val="600"/>
              </a:spcAft>
            </a:pPr>
            <a:r>
              <a:rPr lang="en-AU" sz="1100" dirty="0">
                <a:latin typeface="+mn-lt"/>
                <a:cs typeface="Arial"/>
                <a:hlinkClick r:id="rId6"/>
              </a:rPr>
              <a:t>English K–10 Syllabus</a:t>
            </a:r>
            <a:r>
              <a:rPr lang="en-AU" sz="1100" dirty="0">
                <a:latin typeface="+mn-lt"/>
                <a:cs typeface="Arial"/>
              </a:rPr>
              <a:t> © NSW Education Standards Authority (NESA) for and on behalf of the Crown in right of the State of New South Wales, 2022.</a:t>
            </a:r>
          </a:p>
          <a:p>
            <a:pPr>
              <a:lnSpc>
                <a:spcPct val="130000"/>
              </a:lnSpc>
              <a:spcAft>
                <a:spcPts val="600"/>
              </a:spcAft>
            </a:pPr>
            <a:r>
              <a:rPr lang="en-AU" sz="1100" dirty="0">
                <a:latin typeface="Arial"/>
                <a:cs typeface="Arial"/>
              </a:rPr>
              <a:t>Abela D (2019) </a:t>
            </a:r>
            <a:r>
              <a:rPr lang="en-AU" sz="1100" i="1" dirty="0">
                <a:latin typeface="Arial"/>
                <a:cs typeface="Arial"/>
              </a:rPr>
              <a:t>Tales From Arabian Nights, </a:t>
            </a:r>
            <a:r>
              <a:rPr lang="en-AU" sz="1100" dirty="0">
                <a:latin typeface="Arial"/>
                <a:cs typeface="Arial"/>
              </a:rPr>
              <a:t>Currency Press, Sydney.</a:t>
            </a:r>
          </a:p>
          <a:p>
            <a:pPr>
              <a:lnSpc>
                <a:spcPct val="130000"/>
              </a:lnSpc>
              <a:spcAft>
                <a:spcPts val="600"/>
              </a:spcAft>
            </a:pPr>
            <a:r>
              <a:rPr lang="en-AU" sz="1100" dirty="0" err="1">
                <a:latin typeface="Arial"/>
                <a:cs typeface="Arial"/>
              </a:rPr>
              <a:t>Alire</a:t>
            </a:r>
            <a:r>
              <a:rPr lang="en-AU" sz="1100" dirty="0">
                <a:latin typeface="Arial"/>
                <a:cs typeface="Arial"/>
              </a:rPr>
              <a:t> Sáenz B (2012) </a:t>
            </a:r>
            <a:r>
              <a:rPr lang="en-AU" sz="1100" i="1" dirty="0">
                <a:latin typeface="Arial"/>
                <a:cs typeface="Arial"/>
              </a:rPr>
              <a:t>Aristotle and Dante Discover the Secrets of the Universe, second edition</a:t>
            </a:r>
            <a:r>
              <a:rPr lang="en-AU" sz="1100" dirty="0">
                <a:latin typeface="Arial"/>
                <a:cs typeface="Arial"/>
              </a:rPr>
              <a:t>, Simon &amp; Schuster Children’s UK, United Kingdom.</a:t>
            </a:r>
          </a:p>
          <a:p>
            <a:pPr>
              <a:lnSpc>
                <a:spcPct val="130000"/>
              </a:lnSpc>
              <a:spcAft>
                <a:spcPts val="600"/>
              </a:spcAft>
            </a:pPr>
            <a:r>
              <a:rPr lang="en-AU" sz="1100" dirty="0" err="1">
                <a:latin typeface="Arial"/>
                <a:cs typeface="Arial"/>
              </a:rPr>
              <a:t>Boltin</a:t>
            </a:r>
            <a:r>
              <a:rPr lang="en-AU" sz="1100" dirty="0">
                <a:latin typeface="Arial"/>
                <a:cs typeface="Arial"/>
              </a:rPr>
              <a:t> K (2021) </a:t>
            </a:r>
            <a:r>
              <a:rPr lang="en-AU" sz="1100" i="1" dirty="0">
                <a:latin typeface="Arial"/>
                <a:cs typeface="Arial"/>
                <a:hlinkClick r:id="rId7"/>
              </a:rPr>
              <a:t>Ravi &amp; Emma: an interactive documentary in Southern Dialect Auslan</a:t>
            </a:r>
            <a:r>
              <a:rPr lang="en-AU" sz="1100" dirty="0">
                <a:latin typeface="Arial"/>
                <a:cs typeface="Arial"/>
              </a:rPr>
              <a:t>, Special Broadcasting Service (SBS), Australia, accessed 30 September 2024.</a:t>
            </a:r>
          </a:p>
          <a:p>
            <a:pPr>
              <a:lnSpc>
                <a:spcPct val="130000"/>
              </a:lnSpc>
              <a:spcAft>
                <a:spcPts val="600"/>
              </a:spcAft>
            </a:pPr>
            <a:r>
              <a:rPr lang="en-AU" sz="1100" dirty="0">
                <a:latin typeface="Arial"/>
                <a:cs typeface="Arial"/>
              </a:rPr>
              <a:t>McKeon G, </a:t>
            </a:r>
            <a:r>
              <a:rPr lang="en-AU" sz="1100" dirty="0" err="1">
                <a:latin typeface="Arial"/>
                <a:cs typeface="Arial"/>
              </a:rPr>
              <a:t>Etingof</a:t>
            </a:r>
            <a:r>
              <a:rPr lang="en-AU" sz="1100" dirty="0">
                <a:latin typeface="Arial"/>
                <a:cs typeface="Arial"/>
              </a:rPr>
              <a:t> B and Marin J (producers) (2016) </a:t>
            </a:r>
            <a:r>
              <a:rPr lang="en-AU" sz="1100" i="1" dirty="0">
                <a:latin typeface="Arial"/>
                <a:cs typeface="Arial"/>
                <a:hlinkClick r:id="rId8"/>
              </a:rPr>
              <a:t>My Grandmother’s Lingo</a:t>
            </a:r>
            <a:r>
              <a:rPr lang="en-AU" sz="1100" i="1" dirty="0">
                <a:latin typeface="Arial"/>
                <a:cs typeface="Arial"/>
              </a:rPr>
              <a:t>, </a:t>
            </a:r>
            <a:r>
              <a:rPr lang="en-AU" sz="1100" dirty="0">
                <a:latin typeface="Arial"/>
                <a:cs typeface="Arial"/>
              </a:rPr>
              <a:t>Special Broadcasting Service (SBS), Australia, accessed 30 September 2024.</a:t>
            </a:r>
          </a:p>
          <a:p>
            <a:pPr>
              <a:lnSpc>
                <a:spcPct val="130000"/>
              </a:lnSpc>
              <a:spcAft>
                <a:spcPts val="600"/>
              </a:spcAft>
            </a:pPr>
            <a:r>
              <a:rPr lang="en-AU" sz="1100" dirty="0" err="1">
                <a:latin typeface="Arial"/>
                <a:cs typeface="Arial"/>
              </a:rPr>
              <a:t>Etingof</a:t>
            </a:r>
            <a:r>
              <a:rPr lang="en-AU" sz="1100" dirty="0">
                <a:latin typeface="Arial"/>
                <a:cs typeface="Arial"/>
              </a:rPr>
              <a:t> B (director) (2017</a:t>
            </a:r>
            <a:r>
              <a:rPr lang="en-AU" sz="1100" i="1" dirty="0">
                <a:latin typeface="Arial"/>
                <a:cs typeface="Arial"/>
              </a:rPr>
              <a:t>) </a:t>
            </a:r>
            <a:r>
              <a:rPr lang="en-AU" sz="1100" i="1" dirty="0" err="1">
                <a:latin typeface="Arial"/>
                <a:cs typeface="Arial"/>
                <a:hlinkClick r:id="rId9"/>
              </a:rPr>
              <a:t>K’gari</a:t>
            </a:r>
            <a:r>
              <a:rPr lang="en-AU" sz="1100" i="1" dirty="0">
                <a:latin typeface="Arial"/>
                <a:cs typeface="Arial"/>
                <a:hlinkClick r:id="rId9"/>
              </a:rPr>
              <a:t>: the real story of a true fake</a:t>
            </a:r>
            <a:r>
              <a:rPr lang="en-AU" sz="1100" i="1" dirty="0">
                <a:latin typeface="Arial"/>
                <a:cs typeface="Arial"/>
              </a:rPr>
              <a:t>,</a:t>
            </a:r>
            <a:r>
              <a:rPr lang="en-AU" sz="1100" dirty="0">
                <a:latin typeface="Arial"/>
                <a:cs typeface="Arial"/>
              </a:rPr>
              <a:t> Special Broadcasting Service (SBS), Australia, accessed 30 September 2024.</a:t>
            </a:r>
            <a:endParaRPr lang="en-AU" sz="1100" dirty="0"/>
          </a:p>
          <a:p>
            <a:pPr>
              <a:lnSpc>
                <a:spcPct val="130000"/>
              </a:lnSpc>
              <a:spcAft>
                <a:spcPts val="600"/>
              </a:spcAft>
            </a:pPr>
            <a:r>
              <a:rPr lang="en-AU" sz="1100" dirty="0">
                <a:latin typeface="Arial"/>
                <a:cs typeface="Arial"/>
              </a:rPr>
              <a:t>Lowry L (2014) </a:t>
            </a:r>
            <a:r>
              <a:rPr lang="en-AU" sz="1100" i="1" dirty="0">
                <a:latin typeface="Arial"/>
                <a:cs typeface="Arial"/>
              </a:rPr>
              <a:t>The Giver,</a:t>
            </a:r>
            <a:r>
              <a:rPr lang="en-AU" sz="1100" dirty="0">
                <a:latin typeface="Arial"/>
                <a:cs typeface="Arial"/>
              </a:rPr>
              <a:t> HarperCollins Children’s Books, London.</a:t>
            </a:r>
          </a:p>
          <a:p>
            <a:pPr>
              <a:lnSpc>
                <a:spcPct val="130000"/>
              </a:lnSpc>
              <a:spcAft>
                <a:spcPts val="600"/>
              </a:spcAft>
            </a:pPr>
            <a:r>
              <a:rPr lang="en-AU" sz="1100" dirty="0">
                <a:latin typeface="Arial"/>
                <a:cs typeface="Arial"/>
              </a:rPr>
              <a:t>Mizner M and Worth K (2018) </a:t>
            </a:r>
            <a:r>
              <a:rPr lang="en-AU" sz="1100" i="1" dirty="0">
                <a:latin typeface="Arial"/>
                <a:cs typeface="Arial"/>
                <a:hlinkClick r:id="rId10"/>
              </a:rPr>
              <a:t>The Last Generation</a:t>
            </a:r>
            <a:r>
              <a:rPr lang="en-AU" sz="1100" dirty="0">
                <a:latin typeface="Arial"/>
                <a:cs typeface="Arial"/>
              </a:rPr>
              <a:t>, FRONTLINE and The </a:t>
            </a:r>
            <a:r>
              <a:rPr lang="en-AU" sz="1100" dirty="0" err="1">
                <a:latin typeface="Arial"/>
                <a:cs typeface="Arial"/>
              </a:rPr>
              <a:t>GroundTruth</a:t>
            </a:r>
            <a:r>
              <a:rPr lang="en-AU" sz="1100" dirty="0">
                <a:latin typeface="Arial"/>
                <a:cs typeface="Arial"/>
              </a:rPr>
              <a:t> Project, PBS website, US, accessed 30 September 2024.</a:t>
            </a:r>
            <a:endParaRPr lang="en-AU" sz="1100" dirty="0"/>
          </a:p>
          <a:p>
            <a:pPr>
              <a:lnSpc>
                <a:spcPct val="130000"/>
              </a:lnSpc>
              <a:spcAft>
                <a:spcPts val="600"/>
              </a:spcAft>
            </a:pPr>
            <a:r>
              <a:rPr lang="en-AU" sz="1100" dirty="0">
                <a:latin typeface="Arial"/>
                <a:cs typeface="Arial"/>
              </a:rPr>
              <a:t>Nowra L (2011) ‘The Index Cards’ in Kennedy C (ed) </a:t>
            </a:r>
            <a:r>
              <a:rPr lang="en-AU" sz="1100" i="1" dirty="0">
                <a:latin typeface="Arial"/>
                <a:cs typeface="Arial"/>
              </a:rPr>
              <a:t>The Best Australian Stories 2011</a:t>
            </a:r>
            <a:r>
              <a:rPr lang="en-AU" sz="1100" dirty="0">
                <a:latin typeface="Arial"/>
                <a:cs typeface="Arial"/>
              </a:rPr>
              <a:t>, Black Inc, Australia.</a:t>
            </a:r>
            <a:endParaRPr lang="en-AU" sz="1100" dirty="0">
              <a:latin typeface="Arial" panose="020B0604020202020204" pitchFamily="34" charset="0"/>
              <a:cs typeface="Arial" panose="020B0604020202020204" pitchFamily="34" charset="0"/>
            </a:endParaRPr>
          </a:p>
          <a:p>
            <a:pPr>
              <a:lnSpc>
                <a:spcPct val="130000"/>
              </a:lnSpc>
              <a:spcAft>
                <a:spcPts val="600"/>
              </a:spcAft>
            </a:pPr>
            <a:r>
              <a:rPr lang="en-AU" sz="1100" dirty="0">
                <a:latin typeface="Arial" panose="020B0604020202020204" pitchFamily="34" charset="0"/>
                <a:cs typeface="Arial" panose="020B0604020202020204" pitchFamily="34" charset="0"/>
              </a:rPr>
              <a:t>NSW Education Standards Authority (NESA) (2024) </a:t>
            </a:r>
            <a:r>
              <a:rPr lang="en-AU" sz="1100" dirty="0">
                <a:latin typeface="Arial" panose="020B0604020202020204" pitchFamily="34" charset="0"/>
                <a:cs typeface="Arial" panose="020B0604020202020204" pitchFamily="34" charset="0"/>
                <a:hlinkClick r:id="rId11"/>
              </a:rPr>
              <a:t>‘Glossary’</a:t>
            </a:r>
            <a:r>
              <a:rPr lang="en-AU" sz="1100" dirty="0">
                <a:latin typeface="Arial" panose="020B0604020202020204" pitchFamily="34" charset="0"/>
                <a:cs typeface="Arial" panose="020B0604020202020204" pitchFamily="34" charset="0"/>
              </a:rPr>
              <a:t>, </a:t>
            </a:r>
            <a:r>
              <a:rPr lang="en-AU" sz="1100" i="1" dirty="0">
                <a:latin typeface="Arial" panose="020B0604020202020204" pitchFamily="34" charset="0"/>
                <a:cs typeface="Arial" panose="020B0604020202020204" pitchFamily="34" charset="0"/>
              </a:rPr>
              <a:t>NSW Curriculum</a:t>
            </a:r>
            <a:r>
              <a:rPr lang="en-AU" sz="1100" dirty="0">
                <a:latin typeface="Arial" panose="020B0604020202020204" pitchFamily="34" charset="0"/>
                <a:cs typeface="Arial" panose="020B0604020202020204" pitchFamily="34" charset="0"/>
              </a:rPr>
              <a:t>, NSW Education Standards Authority website, accessed 26 August 2024.</a:t>
            </a:r>
            <a:endParaRPr lang="en-AU" sz="1100" dirty="0">
              <a:latin typeface="Arial"/>
              <a:cs typeface="Arial"/>
            </a:endParaRPr>
          </a:p>
          <a:p>
            <a:pPr>
              <a:lnSpc>
                <a:spcPct val="130000"/>
              </a:lnSpc>
              <a:spcAft>
                <a:spcPts val="600"/>
              </a:spcAft>
            </a:pPr>
            <a:r>
              <a:rPr lang="en-AU" sz="1100" dirty="0">
                <a:latin typeface="Arial"/>
                <a:cs typeface="Arial"/>
              </a:rPr>
              <a:t>Verso N and Hickey S (directors) (2023) </a:t>
            </a:r>
            <a:r>
              <a:rPr lang="en-AU" sz="1100" i="1" dirty="0">
                <a:latin typeface="Arial"/>
                <a:cs typeface="Arial"/>
                <a:hlinkClick r:id="rId12"/>
              </a:rPr>
              <a:t>Crazy Fun Park</a:t>
            </a:r>
            <a:r>
              <a:rPr lang="en-AU" sz="1100" dirty="0">
                <a:latin typeface="Arial"/>
                <a:cs typeface="Arial"/>
              </a:rPr>
              <a:t>, [television series], ABC, Melbourne, accessed 17 October 2024. </a:t>
            </a:r>
            <a:endParaRPr lang="en-AU" sz="1100"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n-lt"/>
              </a:rPr>
              <a:t>Year 10, Term 4 – </a:t>
            </a:r>
            <a:r>
              <a:rPr lang="en-AU">
                <a:latin typeface="+mn-lt"/>
              </a:rPr>
              <a:t>Digital stories </a:t>
            </a:r>
            <a:endParaRPr lang="en-AU" dirty="0">
              <a:latin typeface="+mn-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Phase 2 </a:t>
            </a:r>
            <a:r>
              <a:rPr lang="en-AU" dirty="0">
                <a:latin typeface="+mn-lt"/>
              </a:rPr>
              <a:t>– simple and complex ideas</a:t>
            </a:r>
            <a:endParaRPr lang="en-AU" dirty="0">
              <a:latin typeface="+mj-lt"/>
            </a:endParaRPr>
          </a:p>
        </p:txBody>
      </p:sp>
      <p:pic>
        <p:nvPicPr>
          <p:cNvPr id="6" name="Picture Placeholder 5">
            <a:extLst>
              <a:ext uri="{FF2B5EF4-FFF2-40B4-BE49-F238E27FC236}">
                <a16:creationId xmlns:a16="http://schemas.microsoft.com/office/drawing/2014/main" id="{0AF7E0EB-D945-526F-CDE9-84611A5E9CF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88230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152935"/>
            <a:ext cx="5207657" cy="2454694"/>
          </a:xfrm>
        </p:spPr>
        <p:txBody>
          <a:bodyPr/>
          <a:lstStyle/>
          <a:p>
            <a:r>
              <a:rPr lang="en-US" dirty="0">
                <a:latin typeface="Arial" panose="020B0604020202020204" pitchFamily="34" charset="0"/>
                <a:cs typeface="Arial" panose="020B0604020202020204" pitchFamily="34" charset="0"/>
              </a:rPr>
              <a:t>Sharing learning intentions and success criteria</a:t>
            </a:r>
            <a:endParaRPr lang="en-AU" dirty="0">
              <a:latin typeface="Arial" panose="020B0604020202020204" pitchFamily="34" charset="0"/>
              <a:cs typeface="Arial" panose="020B0604020202020204" pitchFamily="34" charset="0"/>
            </a:endParaRPr>
          </a:p>
        </p:txBody>
      </p:sp>
      <p:pic>
        <p:nvPicPr>
          <p:cNvPr id="11" name="Picture Placeholder 10">
            <a:extLst>
              <a:ext uri="{FF2B5EF4-FFF2-40B4-BE49-F238E27FC236}">
                <a16:creationId xmlns:a16="http://schemas.microsoft.com/office/drawing/2014/main" id="{13020AE5-56BA-EAD7-75CA-9D5884A859E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8480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8263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a:rPr>
              <a:t>We are learning to:</a:t>
            </a:r>
            <a:endParaRPr lang="en-AU" sz="1800" b="1" dirty="0">
              <a:solidFill>
                <a:schemeClr val="accent1"/>
              </a:solidFill>
              <a:latin typeface="+mj-lt"/>
              <a:ea typeface="+mn-lt"/>
              <a:cs typeface="Arial"/>
            </a:endParaRPr>
          </a:p>
          <a:p>
            <a:pPr marL="342900" indent="-342900">
              <a:lnSpc>
                <a:spcPct val="150000"/>
              </a:lnSpc>
              <a:spcAft>
                <a:spcPts val="600"/>
              </a:spcAft>
              <a:buFont typeface="Arial" panose="020B0604020202020204" pitchFamily="34" charset="0"/>
              <a:buChar char="•"/>
            </a:pPr>
            <a:r>
              <a:rPr lang="en-AU" sz="1800" dirty="0">
                <a:cs typeface="Arial"/>
              </a:rPr>
              <a:t>understand the difference between simple and complex ideas</a:t>
            </a:r>
          </a:p>
          <a:p>
            <a:pPr marL="342900" indent="-342900">
              <a:lnSpc>
                <a:spcPct val="150000"/>
              </a:lnSpc>
              <a:spcAft>
                <a:spcPts val="600"/>
              </a:spcAft>
              <a:buFont typeface="Arial" panose="020B0604020202020204" pitchFamily="34" charset="0"/>
              <a:buChar char="•"/>
            </a:pPr>
            <a:r>
              <a:rPr lang="en-AU" sz="1800" dirty="0">
                <a:cs typeface="Arial"/>
              </a:rPr>
              <a:t>identify how multimodal texts represent complex ideas. </a:t>
            </a:r>
          </a:p>
          <a:p>
            <a:pPr marL="342900" indent="-342900">
              <a:lnSpc>
                <a:spcPct val="150000"/>
              </a:lnSpc>
              <a:spcAft>
                <a:spcPts val="600"/>
              </a:spcAft>
              <a:buFont typeface="Arial" panose="020B0604020202020204" pitchFamily="34" charset="0"/>
              <a:buChar char="•"/>
            </a:pPr>
            <a:endParaRPr lang="en-AU" sz="1800" dirty="0">
              <a:cs typeface="Arial"/>
            </a:endParaRPr>
          </a:p>
          <a:p>
            <a:pPr>
              <a:lnSpc>
                <a:spcPct val="150000"/>
              </a:lnSpc>
              <a:spcAft>
                <a:spcPts val="600"/>
              </a:spcAft>
            </a:pPr>
            <a:r>
              <a:rPr lang="en-AU" sz="1800" b="1" dirty="0">
                <a:solidFill>
                  <a:schemeClr val="accent1"/>
                </a:solidFill>
                <a:latin typeface="+mj-lt"/>
                <a:cs typeface="Arial"/>
              </a:rPr>
              <a:t>We can:</a:t>
            </a:r>
            <a:endParaRPr lang="en-US" sz="1800" dirty="0">
              <a:solidFill>
                <a:schemeClr val="accent1"/>
              </a:solidFill>
              <a:latin typeface="+mj-lt"/>
              <a:cs typeface="Arial"/>
            </a:endParaRPr>
          </a:p>
          <a:p>
            <a:pPr marL="342900" indent="-342900">
              <a:lnSpc>
                <a:spcPct val="150000"/>
              </a:lnSpc>
              <a:spcAft>
                <a:spcPts val="600"/>
              </a:spcAft>
              <a:buFont typeface="Arial"/>
              <a:buChar char="•"/>
            </a:pPr>
            <a:r>
              <a:rPr lang="en-AU" sz="1800" dirty="0">
                <a:ea typeface="+mn-lt"/>
                <a:cs typeface="+mn-lt"/>
              </a:rPr>
              <a:t>[classroom teacher to insert co-constructed success criteria].</a:t>
            </a:r>
            <a:endParaRPr lang="en-US" sz="1800" dirty="0">
              <a:ea typeface="+mn-lt"/>
              <a:cs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7A659-8AA7-A9BE-8B32-29B0652B9FCA}"/>
              </a:ext>
            </a:extLst>
          </p:cNvPr>
          <p:cNvSpPr>
            <a:spLocks noGrp="1"/>
          </p:cNvSpPr>
          <p:nvPr>
            <p:ph type="title"/>
          </p:nvPr>
        </p:nvSpPr>
        <p:spPr/>
        <p:txBody>
          <a:bodyPr/>
          <a:lstStyle/>
          <a:p>
            <a:r>
              <a:rPr lang="en-AU" dirty="0">
                <a:latin typeface="+mj-lt"/>
                <a:cs typeface="Arial"/>
              </a:rPr>
              <a:t>What is a simple idea?</a:t>
            </a:r>
            <a:endParaRPr lang="en-AU" dirty="0"/>
          </a:p>
        </p:txBody>
      </p:sp>
      <p:sp>
        <p:nvSpPr>
          <p:cNvPr id="4" name="Text Placeholder 3">
            <a:extLst>
              <a:ext uri="{FF2B5EF4-FFF2-40B4-BE49-F238E27FC236}">
                <a16:creationId xmlns:a16="http://schemas.microsoft.com/office/drawing/2014/main" id="{B6B2BB25-E9AC-1D29-5D23-B47DDFB2A223}"/>
              </a:ext>
            </a:extLst>
          </p:cNvPr>
          <p:cNvSpPr>
            <a:spLocks noGrp="1"/>
          </p:cNvSpPr>
          <p:nvPr>
            <p:ph type="body" sz="quarter" idx="18"/>
          </p:nvPr>
        </p:nvSpPr>
        <p:spPr/>
        <p:txBody>
          <a:bodyPr/>
          <a:lstStyle/>
          <a:p>
            <a:r>
              <a:rPr lang="en-AU" dirty="0"/>
              <a:t>Explanation</a:t>
            </a:r>
          </a:p>
        </p:txBody>
      </p:sp>
      <p:sp>
        <p:nvSpPr>
          <p:cNvPr id="5" name="Text Placeholder 4">
            <a:extLst>
              <a:ext uri="{FF2B5EF4-FFF2-40B4-BE49-F238E27FC236}">
                <a16:creationId xmlns:a16="http://schemas.microsoft.com/office/drawing/2014/main" id="{4893BBE4-F548-5021-B2A7-DAF30404E454}"/>
              </a:ext>
            </a:extLst>
          </p:cNvPr>
          <p:cNvSpPr>
            <a:spLocks noGrp="1"/>
          </p:cNvSpPr>
          <p:nvPr>
            <p:ph type="body" sz="quarter" idx="17"/>
          </p:nvPr>
        </p:nvSpPr>
        <p:spPr>
          <a:xfrm>
            <a:off x="360000" y="1567086"/>
            <a:ext cx="11015571" cy="4807835"/>
          </a:xfrm>
        </p:spPr>
        <p:txBody>
          <a:bodyPr/>
          <a:lstStyle/>
          <a:p>
            <a:pPr>
              <a:spcAft>
                <a:spcPts val="600"/>
              </a:spcAft>
            </a:pPr>
            <a:r>
              <a:rPr lang="en-AU" sz="1800" dirty="0">
                <a:latin typeface="+mn-lt"/>
                <a:cs typeface="Arial"/>
              </a:rPr>
              <a:t>A simple idea is straightforward, easy to understand and may be open to a limited number of interpretations. A simple idea typically contains a single concept.</a:t>
            </a:r>
            <a:endParaRPr lang="en-AU" sz="1800" dirty="0">
              <a:latin typeface="+mn-lt"/>
            </a:endParaRPr>
          </a:p>
          <a:p>
            <a:endParaRPr lang="en-AU" dirty="0"/>
          </a:p>
        </p:txBody>
      </p:sp>
      <p:sp>
        <p:nvSpPr>
          <p:cNvPr id="2" name="Slide Number Placeholder 1">
            <a:extLst>
              <a:ext uri="{FF2B5EF4-FFF2-40B4-BE49-F238E27FC236}">
                <a16:creationId xmlns:a16="http://schemas.microsoft.com/office/drawing/2014/main" id="{D195D529-1189-FF73-5C54-902F1D9CC6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4390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A7D0BE-DFD4-C8CE-98E7-E50C04C97052}"/>
              </a:ext>
            </a:extLst>
          </p:cNvPr>
          <p:cNvSpPr>
            <a:spLocks noGrp="1"/>
          </p:cNvSpPr>
          <p:nvPr>
            <p:ph type="title"/>
          </p:nvPr>
        </p:nvSpPr>
        <p:spPr/>
        <p:txBody>
          <a:bodyPr/>
          <a:lstStyle/>
          <a:p>
            <a:r>
              <a:rPr lang="en-AU" dirty="0">
                <a:latin typeface="+mj-lt"/>
                <a:cs typeface="Arial"/>
              </a:rPr>
              <a:t>What is a complex idea?</a:t>
            </a:r>
            <a:endParaRPr lang="en-AU" dirty="0"/>
          </a:p>
        </p:txBody>
      </p:sp>
      <p:sp>
        <p:nvSpPr>
          <p:cNvPr id="4" name="Text Placeholder 3">
            <a:extLst>
              <a:ext uri="{FF2B5EF4-FFF2-40B4-BE49-F238E27FC236}">
                <a16:creationId xmlns:a16="http://schemas.microsoft.com/office/drawing/2014/main" id="{E1522F5E-50A9-C5D1-B078-6DC4FA69F382}"/>
              </a:ext>
            </a:extLst>
          </p:cNvPr>
          <p:cNvSpPr>
            <a:spLocks noGrp="1"/>
          </p:cNvSpPr>
          <p:nvPr>
            <p:ph type="body" sz="quarter" idx="18"/>
          </p:nvPr>
        </p:nvSpPr>
        <p:spPr/>
        <p:txBody>
          <a:bodyPr/>
          <a:lstStyle/>
          <a:p>
            <a:r>
              <a:rPr lang="en-AU" dirty="0"/>
              <a:t>Explanation</a:t>
            </a:r>
          </a:p>
        </p:txBody>
      </p:sp>
      <p:sp>
        <p:nvSpPr>
          <p:cNvPr id="5" name="Text Placeholder 4">
            <a:extLst>
              <a:ext uri="{FF2B5EF4-FFF2-40B4-BE49-F238E27FC236}">
                <a16:creationId xmlns:a16="http://schemas.microsoft.com/office/drawing/2014/main" id="{4564BB7E-7D6F-32CD-F5FD-D092DC5C6D20}"/>
              </a:ext>
            </a:extLst>
          </p:cNvPr>
          <p:cNvSpPr>
            <a:spLocks noGrp="1"/>
          </p:cNvSpPr>
          <p:nvPr>
            <p:ph type="body" sz="quarter" idx="17"/>
          </p:nvPr>
        </p:nvSpPr>
        <p:spPr/>
        <p:txBody>
          <a:bodyPr/>
          <a:lstStyle/>
          <a:p>
            <a:pPr>
              <a:spcAft>
                <a:spcPts val="600"/>
              </a:spcAft>
            </a:pPr>
            <a:r>
              <a:rPr lang="en-AU" sz="1800" dirty="0">
                <a:latin typeface="+mn-lt"/>
                <a:cs typeface="Arial"/>
              </a:rPr>
              <a:t>A complex idea is multilayered, may contain multiple elements and connections. This can allow for a wider range of interpretations than simple ideas. </a:t>
            </a:r>
            <a:endParaRPr lang="en-AU" sz="1800" dirty="0">
              <a:latin typeface="+mn-lt"/>
            </a:endParaRPr>
          </a:p>
        </p:txBody>
      </p:sp>
      <p:sp>
        <p:nvSpPr>
          <p:cNvPr id="2" name="Slide Number Placeholder 1">
            <a:extLst>
              <a:ext uri="{FF2B5EF4-FFF2-40B4-BE49-F238E27FC236}">
                <a16:creationId xmlns:a16="http://schemas.microsoft.com/office/drawing/2014/main" id="{14F84281-E7AF-44BF-4616-2926F36E83D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90266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8B60A8-782B-972F-8C63-42EAA4926A9C}"/>
              </a:ext>
            </a:extLst>
          </p:cNvPr>
          <p:cNvSpPr>
            <a:spLocks noGrp="1"/>
          </p:cNvSpPr>
          <p:nvPr>
            <p:ph type="title"/>
          </p:nvPr>
        </p:nvSpPr>
        <p:spPr/>
        <p:txBody>
          <a:bodyPr/>
          <a:lstStyle/>
          <a:p>
            <a:r>
              <a:rPr lang="en-US" dirty="0">
                <a:latin typeface="Arial"/>
                <a:cs typeface="Arial"/>
              </a:rPr>
              <a:t>What makes an idea complex?</a:t>
            </a:r>
            <a:endParaRPr lang="en-US" dirty="0"/>
          </a:p>
        </p:txBody>
      </p:sp>
      <p:sp>
        <p:nvSpPr>
          <p:cNvPr id="4" name="Text Placeholder 3">
            <a:extLst>
              <a:ext uri="{FF2B5EF4-FFF2-40B4-BE49-F238E27FC236}">
                <a16:creationId xmlns:a16="http://schemas.microsoft.com/office/drawing/2014/main" id="{D51302A7-1F70-A268-7C2A-77FD4696B0E4}"/>
              </a:ext>
            </a:extLst>
          </p:cNvPr>
          <p:cNvSpPr>
            <a:spLocks noGrp="1"/>
          </p:cNvSpPr>
          <p:nvPr>
            <p:ph type="body" sz="quarter" idx="18"/>
          </p:nvPr>
        </p:nvSpPr>
        <p:spPr/>
        <p:txBody>
          <a:bodyPr/>
          <a:lstStyle/>
          <a:p>
            <a:r>
              <a:rPr lang="en-AU" dirty="0"/>
              <a:t>Identifying complex ideas</a:t>
            </a:r>
          </a:p>
        </p:txBody>
      </p:sp>
      <p:sp>
        <p:nvSpPr>
          <p:cNvPr id="5" name="Text Placeholder 4">
            <a:extLst>
              <a:ext uri="{FF2B5EF4-FFF2-40B4-BE49-F238E27FC236}">
                <a16:creationId xmlns:a16="http://schemas.microsoft.com/office/drawing/2014/main" id="{86B24CC0-5471-FE29-1A8E-F02BD0D65364}"/>
              </a:ext>
            </a:extLst>
          </p:cNvPr>
          <p:cNvSpPr>
            <a:spLocks noGrp="1"/>
          </p:cNvSpPr>
          <p:nvPr>
            <p:ph type="body" sz="quarter" idx="17"/>
          </p:nvPr>
        </p:nvSpPr>
        <p:spPr/>
        <p:txBody>
          <a:bodyPr vert="horz" lIns="0" tIns="0" rIns="0" bIns="0" rtlCol="0" anchor="t">
            <a:noAutofit/>
          </a:bodyPr>
          <a:lstStyle/>
          <a:p>
            <a:pPr>
              <a:spcAft>
                <a:spcPts val="600"/>
              </a:spcAft>
            </a:pPr>
            <a:r>
              <a:rPr lang="en-US" sz="1800" dirty="0">
                <a:latin typeface="Arial"/>
                <a:cs typeface="Arial"/>
              </a:rPr>
              <a:t>Ideas can be complex if they: </a:t>
            </a:r>
          </a:p>
          <a:p>
            <a:pPr marL="285750" indent="-285750">
              <a:spcAft>
                <a:spcPts val="600"/>
              </a:spcAft>
              <a:buFont typeface="Arial" panose="020B0604020202020204" pitchFamily="34" charset="0"/>
              <a:buChar char="•"/>
            </a:pPr>
            <a:r>
              <a:rPr lang="en-US" sz="1800" dirty="0">
                <a:latin typeface="Arial"/>
                <a:cs typeface="Arial"/>
              </a:rPr>
              <a:t>explore multiple perspectives </a:t>
            </a:r>
          </a:p>
          <a:p>
            <a:pPr marL="285750" indent="-285750">
              <a:spcAft>
                <a:spcPts val="600"/>
              </a:spcAft>
              <a:buFont typeface="Arial" panose="020B0604020202020204" pitchFamily="34" charset="0"/>
              <a:buChar char="•"/>
            </a:pPr>
            <a:r>
              <a:rPr lang="en-US" sz="1800" dirty="0">
                <a:latin typeface="Arial"/>
                <a:cs typeface="Arial"/>
              </a:rPr>
              <a:t>challenge the thinking of responders </a:t>
            </a:r>
          </a:p>
          <a:p>
            <a:pPr marL="285750" indent="-285750">
              <a:spcAft>
                <a:spcPts val="600"/>
              </a:spcAft>
              <a:buFont typeface="Arial" panose="020B0604020202020204" pitchFamily="34" charset="0"/>
              <a:buChar char="•"/>
            </a:pPr>
            <a:r>
              <a:rPr lang="en-US" sz="1800" dirty="0">
                <a:latin typeface="Arial"/>
                <a:cs typeface="Arial"/>
              </a:rPr>
              <a:t>inspire responders to take action </a:t>
            </a:r>
          </a:p>
          <a:p>
            <a:pPr marL="285750" indent="-285750">
              <a:spcAft>
                <a:spcPts val="600"/>
              </a:spcAft>
              <a:buFont typeface="Arial" panose="020B0604020202020204" pitchFamily="34" charset="0"/>
              <a:buChar char="•"/>
            </a:pPr>
            <a:r>
              <a:rPr lang="en-US" sz="1800" dirty="0">
                <a:latin typeface="Arial"/>
                <a:cs typeface="Arial"/>
              </a:rPr>
              <a:t>are represented through symbols</a:t>
            </a:r>
          </a:p>
          <a:p>
            <a:pPr marL="285750" indent="-285750">
              <a:spcAft>
                <a:spcPts val="600"/>
              </a:spcAft>
              <a:buFont typeface="Arial" panose="020B0604020202020204" pitchFamily="34" charset="0"/>
              <a:buChar char="•"/>
            </a:pPr>
            <a:r>
              <a:rPr lang="en-US" sz="1800" dirty="0">
                <a:latin typeface="Arial"/>
                <a:cs typeface="Arial"/>
              </a:rPr>
              <a:t>are philosophical. </a:t>
            </a:r>
            <a:endParaRPr lang="en-US" sz="1800" dirty="0"/>
          </a:p>
        </p:txBody>
      </p:sp>
      <p:sp>
        <p:nvSpPr>
          <p:cNvPr id="2" name="Slide Number Placeholder 1">
            <a:extLst>
              <a:ext uri="{FF2B5EF4-FFF2-40B4-BE49-F238E27FC236}">
                <a16:creationId xmlns:a16="http://schemas.microsoft.com/office/drawing/2014/main" id="{FDD57DD8-5279-DC8C-97D1-B507AC24B8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22842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7EC3DA-1042-BA75-B51F-730EBFC75F2C}"/>
              </a:ext>
            </a:extLst>
          </p:cNvPr>
          <p:cNvSpPr>
            <a:spLocks noGrp="1"/>
          </p:cNvSpPr>
          <p:nvPr>
            <p:ph type="title"/>
          </p:nvPr>
        </p:nvSpPr>
        <p:spPr/>
        <p:txBody>
          <a:bodyPr/>
          <a:lstStyle/>
          <a:p>
            <a:r>
              <a:rPr lang="en-US" dirty="0">
                <a:latin typeface="Arial"/>
                <a:cs typeface="Arial"/>
              </a:rPr>
              <a:t>Complex ideas (1)</a:t>
            </a:r>
            <a:endParaRPr lang="en-US" dirty="0"/>
          </a:p>
        </p:txBody>
      </p:sp>
      <p:sp>
        <p:nvSpPr>
          <p:cNvPr id="4" name="Text Placeholder 3">
            <a:extLst>
              <a:ext uri="{FF2B5EF4-FFF2-40B4-BE49-F238E27FC236}">
                <a16:creationId xmlns:a16="http://schemas.microsoft.com/office/drawing/2014/main" id="{149A48CB-3009-B62F-04AF-9549EEBAED65}"/>
              </a:ext>
            </a:extLst>
          </p:cNvPr>
          <p:cNvSpPr>
            <a:spLocks noGrp="1"/>
          </p:cNvSpPr>
          <p:nvPr>
            <p:ph type="body" sz="quarter" idx="18"/>
          </p:nvPr>
        </p:nvSpPr>
        <p:spPr/>
        <p:txBody>
          <a:bodyPr/>
          <a:lstStyle/>
          <a:p>
            <a:r>
              <a:rPr lang="en-AU" dirty="0"/>
              <a:t>Exploring multiple points of view</a:t>
            </a:r>
          </a:p>
        </p:txBody>
      </p:sp>
      <p:sp>
        <p:nvSpPr>
          <p:cNvPr id="5" name="Text Placeholder 4">
            <a:extLst>
              <a:ext uri="{FF2B5EF4-FFF2-40B4-BE49-F238E27FC236}">
                <a16:creationId xmlns:a16="http://schemas.microsoft.com/office/drawing/2014/main" id="{D33EA7E3-BC7F-A573-CF50-102377135241}"/>
              </a:ext>
            </a:extLst>
          </p:cNvPr>
          <p:cNvSpPr>
            <a:spLocks noGrp="1"/>
          </p:cNvSpPr>
          <p:nvPr>
            <p:ph type="body" sz="quarter" idx="17"/>
          </p:nvPr>
        </p:nvSpPr>
        <p:spPr/>
        <p:txBody>
          <a:bodyPr vert="horz" lIns="0" tIns="0" rIns="0" bIns="0" rtlCol="0" anchor="t">
            <a:noAutofit/>
          </a:bodyPr>
          <a:lstStyle/>
          <a:p>
            <a:pPr>
              <a:spcAft>
                <a:spcPts val="600"/>
              </a:spcAft>
            </a:pPr>
            <a:r>
              <a:rPr lang="en-US" sz="1800" dirty="0">
                <a:latin typeface="Arial"/>
                <a:cs typeface="Arial"/>
              </a:rPr>
              <a:t>This means that a variety of viewpoints are presented and explored on the topic to give a wide variety of points of view. These points of view may range from being similar, to being opposing ideas. It can also include multiple ideas about the same topic. </a:t>
            </a:r>
            <a:endParaRPr lang="en-US" sz="1800" dirty="0"/>
          </a:p>
          <a:p>
            <a:pPr>
              <a:spcAft>
                <a:spcPts val="600"/>
              </a:spcAft>
            </a:pPr>
            <a:r>
              <a:rPr lang="en-US" sz="1800" dirty="0">
                <a:latin typeface="Arial"/>
                <a:cs typeface="Arial"/>
              </a:rPr>
              <a:t>For example, in the short story ‘The Index Cards’ by Louis Nowra, the reader learns the narrator’s point of view through the first-person narration and Gladys’s point of view through the index cards. </a:t>
            </a:r>
          </a:p>
          <a:p>
            <a:pPr>
              <a:spcAft>
                <a:spcPts val="600"/>
              </a:spcAft>
            </a:pPr>
            <a:r>
              <a:rPr lang="en-US" sz="1800" dirty="0">
                <a:latin typeface="Arial"/>
                <a:cs typeface="Arial"/>
              </a:rPr>
              <a:t>In Nicholas Verso’s television series </a:t>
            </a:r>
            <a:r>
              <a:rPr lang="en-US" sz="1800" i="1" dirty="0">
                <a:latin typeface="Arial"/>
                <a:cs typeface="Arial"/>
              </a:rPr>
              <a:t>Crazy Fun Park</a:t>
            </a:r>
            <a:r>
              <a:rPr lang="en-US" sz="1800" dirty="0">
                <a:latin typeface="Arial"/>
                <a:cs typeface="Arial"/>
              </a:rPr>
              <a:t>, some episodes follow Chester’s point of view, and others are told from Violetta’s or Mapplethorpe’s point of view.</a:t>
            </a:r>
            <a:endParaRPr lang="en-US" sz="1800" dirty="0"/>
          </a:p>
        </p:txBody>
      </p:sp>
      <p:sp>
        <p:nvSpPr>
          <p:cNvPr id="2" name="Slide Number Placeholder 1">
            <a:extLst>
              <a:ext uri="{FF2B5EF4-FFF2-40B4-BE49-F238E27FC236}">
                <a16:creationId xmlns:a16="http://schemas.microsoft.com/office/drawing/2014/main" id="{014BC83C-BAE1-DBB0-AFB0-04A8797F06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11653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AF4D1-F6BE-C9AB-A3C4-BA3FCB1C9D4F}"/>
              </a:ext>
            </a:extLst>
          </p:cNvPr>
          <p:cNvSpPr>
            <a:spLocks noGrp="1"/>
          </p:cNvSpPr>
          <p:nvPr>
            <p:ph type="title"/>
          </p:nvPr>
        </p:nvSpPr>
        <p:spPr/>
        <p:txBody>
          <a:bodyPr/>
          <a:lstStyle/>
          <a:p>
            <a:r>
              <a:rPr lang="en-US" dirty="0">
                <a:latin typeface="Arial"/>
                <a:cs typeface="Arial"/>
              </a:rPr>
              <a:t>Complex ideas (2)</a:t>
            </a:r>
            <a:endParaRPr lang="en-US" dirty="0"/>
          </a:p>
        </p:txBody>
      </p:sp>
      <p:sp>
        <p:nvSpPr>
          <p:cNvPr id="4" name="Text Placeholder 3">
            <a:extLst>
              <a:ext uri="{FF2B5EF4-FFF2-40B4-BE49-F238E27FC236}">
                <a16:creationId xmlns:a16="http://schemas.microsoft.com/office/drawing/2014/main" id="{4AF8ECCE-7B3B-9C18-1371-962762CD6EC4}"/>
              </a:ext>
            </a:extLst>
          </p:cNvPr>
          <p:cNvSpPr>
            <a:spLocks noGrp="1"/>
          </p:cNvSpPr>
          <p:nvPr>
            <p:ph type="body" sz="quarter" idx="18"/>
          </p:nvPr>
        </p:nvSpPr>
        <p:spPr/>
        <p:txBody>
          <a:bodyPr/>
          <a:lstStyle/>
          <a:p>
            <a:r>
              <a:rPr lang="en-AU" dirty="0"/>
              <a:t>Challenging the thinking of responders</a:t>
            </a:r>
          </a:p>
        </p:txBody>
      </p:sp>
      <p:sp>
        <p:nvSpPr>
          <p:cNvPr id="5" name="Text Placeholder 4">
            <a:extLst>
              <a:ext uri="{FF2B5EF4-FFF2-40B4-BE49-F238E27FC236}">
                <a16:creationId xmlns:a16="http://schemas.microsoft.com/office/drawing/2014/main" id="{3399E872-D482-0FD2-FA3E-BC0E7EDFC6F6}"/>
              </a:ext>
            </a:extLst>
          </p:cNvPr>
          <p:cNvSpPr>
            <a:spLocks noGrp="1"/>
          </p:cNvSpPr>
          <p:nvPr>
            <p:ph type="body" sz="quarter" idx="17"/>
          </p:nvPr>
        </p:nvSpPr>
        <p:spPr>
          <a:xfrm>
            <a:off x="360000" y="1567086"/>
            <a:ext cx="11309486" cy="4807835"/>
          </a:xfrm>
        </p:spPr>
        <p:txBody>
          <a:bodyPr vert="horz" lIns="0" tIns="0" rIns="0" bIns="0" rtlCol="0" anchor="t">
            <a:noAutofit/>
          </a:bodyPr>
          <a:lstStyle/>
          <a:p>
            <a:pPr>
              <a:spcAft>
                <a:spcPts val="600"/>
              </a:spcAft>
            </a:pPr>
            <a:r>
              <a:rPr lang="en-US" sz="1800" dirty="0">
                <a:latin typeface="Arial"/>
                <a:cs typeface="Arial"/>
              </a:rPr>
              <a:t>When responders are presented with complex ideas, they are required to think about what they are engaging with rather than passively receiving stimulus. Texts that provoke thoughts in responders may be composed or presented from a non-dominant perspective, or a perspective that is different from the responder. They could also be about topical or controversial issues.</a:t>
            </a:r>
            <a:endParaRPr lang="en-US" sz="1800" dirty="0"/>
          </a:p>
          <a:p>
            <a:pPr>
              <a:spcAft>
                <a:spcPts val="600"/>
              </a:spcAft>
            </a:pPr>
            <a:r>
              <a:rPr lang="en-US" sz="1800" dirty="0">
                <a:latin typeface="Arial"/>
                <a:cs typeface="Arial"/>
              </a:rPr>
              <a:t>For example, the allegorical play </a:t>
            </a:r>
            <a:r>
              <a:rPr lang="en-US" sz="1800" i="1" dirty="0">
                <a:latin typeface="Arial"/>
                <a:cs typeface="Arial"/>
              </a:rPr>
              <a:t>Tales from the Arabian Nights </a:t>
            </a:r>
            <a:r>
              <a:rPr lang="en-US" sz="1800" dirty="0">
                <a:latin typeface="Arial"/>
                <a:cs typeface="Arial"/>
              </a:rPr>
              <a:t>by Donna Abela may challenge responder thinking about the treatment of refugees.</a:t>
            </a:r>
          </a:p>
          <a:p>
            <a:pPr>
              <a:spcAft>
                <a:spcPts val="600"/>
              </a:spcAft>
            </a:pPr>
            <a:r>
              <a:rPr lang="en-US" sz="1800" dirty="0">
                <a:latin typeface="Arial"/>
                <a:cs typeface="Arial"/>
              </a:rPr>
              <a:t>Lois Lowry’s </a:t>
            </a:r>
            <a:r>
              <a:rPr lang="en-US" sz="1800" i="1" dirty="0">
                <a:latin typeface="Arial"/>
                <a:cs typeface="Arial"/>
              </a:rPr>
              <a:t>The Giver</a:t>
            </a:r>
            <a:r>
              <a:rPr lang="en-US" sz="1800" dirty="0">
                <a:latin typeface="Arial"/>
                <a:cs typeface="Arial"/>
              </a:rPr>
              <a:t> may challenge reader’s thinking about happiness and the adverse effects that limiting access to experiences, such as pain and discomfort, has on our humanity. </a:t>
            </a:r>
            <a:endParaRPr lang="en-US" sz="1800" dirty="0"/>
          </a:p>
        </p:txBody>
      </p:sp>
      <p:sp>
        <p:nvSpPr>
          <p:cNvPr id="2" name="Slide Number Placeholder 1">
            <a:extLst>
              <a:ext uri="{FF2B5EF4-FFF2-40B4-BE49-F238E27FC236}">
                <a16:creationId xmlns:a16="http://schemas.microsoft.com/office/drawing/2014/main" id="{1B05A752-891E-860D-F78B-3630A36F11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95383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3168</Words>
  <Application>Microsoft Office PowerPoint</Application>
  <PresentationFormat>Widescreen</PresentationFormat>
  <Paragraphs>222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Times New Roman</vt:lpstr>
      <vt:lpstr>Arial</vt:lpstr>
      <vt:lpstr>Public Sans</vt:lpstr>
      <vt:lpstr>Calibri</vt:lpstr>
      <vt:lpstr>NSWG Corporate</vt:lpstr>
      <vt:lpstr>Instructions for use</vt:lpstr>
      <vt:lpstr>Year 10, Term 4 – Digital stories </vt:lpstr>
      <vt:lpstr>Sharing learning intentions and success criteria</vt:lpstr>
      <vt:lpstr>Learning intentions and success criteria</vt:lpstr>
      <vt:lpstr>What is a simple idea?</vt:lpstr>
      <vt:lpstr>What is a complex idea?</vt:lpstr>
      <vt:lpstr>What makes an idea complex?</vt:lpstr>
      <vt:lpstr>Complex ideas (1)</vt:lpstr>
      <vt:lpstr>Complex ideas (2)</vt:lpstr>
      <vt:lpstr>Complex ideas (3)</vt:lpstr>
      <vt:lpstr>Complex ideas (4)</vt:lpstr>
      <vt:lpstr>Complex ideas (5)</vt:lpstr>
      <vt:lpstr>Are these ideas simple or complex? (1)</vt:lpstr>
      <vt:lpstr>Are these ideas simple or complex? (2)</vt:lpstr>
      <vt:lpstr>Are these ideas simple or complex? (3)</vt:lpstr>
      <vt:lpstr>Are these ideas simple or complex? (4)</vt:lpstr>
      <vt:lpstr>Refining simple ideas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and complex ideas – Phase 2</dc:title>
  <dc:creator>NSW Department of Education</dc:creator>
  <dcterms:created xsi:type="dcterms:W3CDTF">2024-11-21T02:58:17Z</dcterms:created>
  <dcterms:modified xsi:type="dcterms:W3CDTF">2024-11-21T02:59:00Z</dcterms:modified>
</cp:coreProperties>
</file>