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94" r:id="rId5"/>
  </p:sldMasterIdLst>
  <p:notesMasterIdLst>
    <p:notesMasterId r:id="rId32"/>
  </p:notesMasterIdLst>
  <p:handoutMasterIdLst>
    <p:handoutMasterId r:id="rId33"/>
  </p:handoutMasterIdLst>
  <p:sldIdLst>
    <p:sldId id="26381" r:id="rId6"/>
    <p:sldId id="257" r:id="rId7"/>
    <p:sldId id="26395" r:id="rId8"/>
    <p:sldId id="391" r:id="rId9"/>
    <p:sldId id="26406" r:id="rId10"/>
    <p:sldId id="26399" r:id="rId11"/>
    <p:sldId id="26415" r:id="rId12"/>
    <p:sldId id="26400" r:id="rId13"/>
    <p:sldId id="26416" r:id="rId14"/>
    <p:sldId id="26401" r:id="rId15"/>
    <p:sldId id="26417" r:id="rId16"/>
    <p:sldId id="26402" r:id="rId17"/>
    <p:sldId id="26419" r:id="rId18"/>
    <p:sldId id="26403" r:id="rId19"/>
    <p:sldId id="26420" r:id="rId20"/>
    <p:sldId id="26404" r:id="rId21"/>
    <p:sldId id="26421" r:id="rId22"/>
    <p:sldId id="26405" r:id="rId23"/>
    <p:sldId id="26422" r:id="rId24"/>
    <p:sldId id="26431" r:id="rId25"/>
    <p:sldId id="26408" r:id="rId26"/>
    <p:sldId id="26409" r:id="rId27"/>
    <p:sldId id="26410" r:id="rId28"/>
    <p:sldId id="26411" r:id="rId29"/>
    <p:sldId id="360" r:id="rId30"/>
    <p:sldId id="361" r:id="rId31"/>
  </p:sldIdLst>
  <p:sldSz cx="12192000" cy="6858000"/>
  <p:notesSz cx="6858000" cy="9144000"/>
  <p:embeddedFontLst>
    <p:embeddedFont>
      <p:font typeface="Public Sans" pitchFamily="2" charset="0"/>
      <p:regular r:id="rId34"/>
      <p:bold r:id="rId35"/>
      <p:italic r:id="rId36"/>
      <p:boldItalic r:id="rId37"/>
    </p:embeddedFont>
    <p:embeddedFont>
      <p:font typeface="Public Sans Light" pitchFamily="2" charset="0"/>
      <p:regular r:id="rId38"/>
      <p: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9E900F56-96F0-A2C5-2EC5-4A5CA6B1A37B}" name="Nadine Cannings" initials="NC" userId="S::Nadine.Cannings@det.nsw.edu.au::edc68fe4-7015-48b6-a6c0-a33df6c27bb6" providerId="AD"/>
  <p188:author id="{8FF74E67-D783-1AFC-D590-3DD6E717F055}" name="Mark McDonald" initials="MM" userId="S::Mark.McDonald22@det.nsw.edu.au::450f036d-e46d-4f0c-a6d9-4ab68b2a8b1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A8C8C5D5-CD1E-264A-FD17-5D8399ADEDA9}" name="Kylie Davis" initials="KD" userId="S::Kylie.Davis28@det.nsw.edu.au::7921ae33-6528-458f-bbd6-4afd26153ed1" providerId="AD"/>
  <p188:author id="{D2F328DF-2F82-102B-3580-7578D4CDCAF6}" name="Tegan Morgan" initials="TM" userId="S::tegan.morgan12@det.nsw.edu.au::7439718b-110c-4a5d-a456-163b7453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697E8-9F70-477E-8EBB-0AAC5F63FE28}" v="1" dt="2025-06-19T01:30:33.24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1"/>
    <p:restoredTop sz="90612" autoAdjust="0"/>
  </p:normalViewPr>
  <p:slideViewPr>
    <p:cSldViewPr snapToGrid="0">
      <p:cViewPr varScale="1">
        <p:scale>
          <a:sx n="112" d="100"/>
          <a:sy n="112" d="100"/>
        </p:scale>
        <p:origin x="240"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stress. Read through and model what using stresses ‘sound’ like with your class.</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3150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stresses,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968815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pitch. Read through and model what using high or low pitch ‘sounds’ like with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78604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pitch,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522035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intonation. Read through and model what rising or falling intonation ‘sounds’ like with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546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intonation,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72741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tone. Read through and model what using tone ‘sounds’ like with your class.</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76247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tone,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709746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volume. Read through and model what using high or low volume ‘sounds’ like with your class.</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77831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tone, including </a:t>
            </a:r>
            <a:r>
              <a:rPr lang="en-US" b="0" i="0" dirty="0">
                <a:effectLst/>
                <a:highlight>
                  <a:srgbClr val="FFFFFF"/>
                </a:highlight>
                <a:latin typeface="Public Sans" panose="020B0604020202020204" charset="0"/>
              </a:rPr>
              <a:t>the use of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35621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resource is designed to support teaching and learning of aspects of effective delivery throughout </a:t>
            </a:r>
            <a:r>
              <a:rPr lang="en-US" b="1" dirty="0"/>
              <a:t>Year 10, Term 3 – Shakespeare retold</a:t>
            </a:r>
            <a:r>
              <a:rPr lang="en-US" b="0" dirty="0"/>
              <a:t>. </a:t>
            </a:r>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25704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support resources and activities in </a:t>
            </a:r>
            <a:r>
              <a:rPr lang="en-AU" b="1" dirty="0"/>
              <a:t>Phase 3, sequence 14 – consolidating personal perspectives on the intertextuality within texts</a:t>
            </a:r>
            <a:r>
              <a:rPr lang="en-US" b="0" dirty="0"/>
              <a:t>. You may wish to show students footage of a speech, such as the speech by Aminata Diagne</a:t>
            </a:r>
            <a:r>
              <a:rPr lang="en-US" dirty="0">
                <a:latin typeface="Calibri"/>
                <a:cs typeface="Calibri"/>
              </a:rPr>
              <a:t>. This will allow students to make connections between the feature, its purpose and what it looks like in practice. </a:t>
            </a:r>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0235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body language. Read through and model what different types of body language ‘look’ like with your class.</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404604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facial expression. Read through and model what different types of facial expression ‘look’ like with your class.</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08471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definition of hand gestures. Read through and model what different types of hand gestures students may use when delivering a speech.</a:t>
            </a:r>
            <a:endParaRPr lang="en-AU" b="1"/>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23079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eye contact. Read through and model what natural, conversational eye contact ‘looks’ like when delivering a speech.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05211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contains references for this resource.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87312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285750" indent="-285750">
              <a:buFont typeface="Arial" panose="020B0604020202020204" pitchFamily="34" charset="0"/>
              <a:buChar char="•"/>
            </a:pPr>
            <a:r>
              <a:rPr lang="en-AU" b="0" dirty="0"/>
              <a:t>recall and apply verbal and non-verbal features of an effective speech</a:t>
            </a:r>
          </a:p>
          <a:p>
            <a:pPr marL="285750" indent="-285750">
              <a:buFont typeface="Arial" panose="020B0604020202020204" pitchFamily="34" charset="0"/>
              <a:buChar char="•"/>
            </a:pPr>
            <a:r>
              <a:rPr lang="en-AU" b="0" dirty="0"/>
              <a:t>identify sentence-level grammar and punctuation used in spoken delivery to control audience response.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66496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support resources and activities in </a:t>
            </a:r>
            <a:r>
              <a:rPr lang="en-US" b="1" dirty="0"/>
              <a:t>Phase 2, sequence 7 – Core formative task 1 – delivering an anecdote</a:t>
            </a:r>
            <a:r>
              <a:rPr lang="en-US" b="0" dirty="0"/>
              <a:t>. A</a:t>
            </a:r>
            <a:r>
              <a:rPr lang="en-US" b="0" dirty="0">
                <a:latin typeface="Calibri"/>
                <a:cs typeface="Calibri"/>
              </a:rPr>
              <a:t>s you </a:t>
            </a:r>
            <a:r>
              <a:rPr lang="en-US" dirty="0">
                <a:latin typeface="Calibri"/>
                <a:cs typeface="Calibri"/>
              </a:rPr>
              <a:t>read through and discuss each feature with your class, model what each feature looks and sounds like in practice. This will allow students to make connections between the feature, its purpose and what it looks like in practice. Examples of these verbal features could be highlighted from the sample anecdote explored in Phase 2, sequence 6 </a:t>
            </a:r>
            <a:r>
              <a:rPr lang="en-AU" sz="1800" b="0" dirty="0">
                <a:effectLst/>
                <a:latin typeface="Arial" panose="020B0604020202020204" pitchFamily="34" charset="0"/>
                <a:ea typeface="Calibri" panose="020F0502020204030204" pitchFamily="34" charset="0"/>
              </a:rPr>
              <a:t>– writing discursively – using anecdotes - https://youtu.be/8dK79-xKE7o?si=OyyUBc2mk07UTdmI</a:t>
            </a:r>
            <a:endParaRPr lang="en-US" b="0" dirty="0">
              <a:latin typeface="Calibri"/>
              <a:cs typeface="Calibri"/>
            </a:endParaRPr>
          </a:p>
          <a:p>
            <a:endParaRPr lang="en-US" dirty="0">
              <a:latin typeface="Calibri"/>
              <a:cs typeface="Calibri"/>
            </a:endParaRPr>
          </a:p>
          <a:p>
            <a:endParaRPr lang="en-AU"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76672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includes an overview of verbal and non-verbal features included in this resource.</a:t>
            </a:r>
          </a:p>
          <a:p>
            <a:endParaRPr lang="en-US"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12455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includes a definition of pace. Read through and model what using fast or slow pace ‘sounds’ like with your class.</a:t>
            </a:r>
          </a:p>
          <a:p>
            <a:endParaRPr lang="en-US" b="0" dirty="0"/>
          </a:p>
          <a:p>
            <a:endParaRPr lang="en-US" b="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8909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that may impact pace, including </a:t>
            </a:r>
            <a:r>
              <a:rPr lang="en-US" b="0" i="0" dirty="0">
                <a:effectLst/>
                <a:highlight>
                  <a:srgbClr val="FFFFFF"/>
                </a:highlight>
                <a:latin typeface="Public Sans" panose="020B0604020202020204" charset="0"/>
              </a:rPr>
              <a:t>the use of varied sentence type, length and complexity to support cohesion and for effect and applying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6644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definition of pause. Read through and model what using pauses ‘sound’ like with your class.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7919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some suggested sentence-level grammar and punctuation devices related to pause, including </a:t>
            </a:r>
            <a:r>
              <a:rPr lang="en-US" b="0" i="0" dirty="0">
                <a:effectLst/>
                <a:highlight>
                  <a:srgbClr val="FFFFFF"/>
                </a:highlight>
                <a:latin typeface="Public Sans" panose="020B0604020202020204" charset="0"/>
              </a:rPr>
              <a:t>the use of varied sentence type, length and complexity to support cohesion and for effect and applying punctuation to suit text purpose, support clarity and meaning, for effect, and to control reader response.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61735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96691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0186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4984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3279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651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0975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24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3992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7094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0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010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96404527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71"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curriculum.nsw.edu.au/learning-areas/english/english-k-10-2022/overview"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curriculum.nsw.edu.au/" TargetMode="External"/><Relationship Id="rId5" Type="http://schemas.openxmlformats.org/officeDocument/2006/relationships/hyperlink" Target="https://educationstandards.nsw.edu.au/wps/portal/nesa/home" TargetMode="External"/><Relationship Id="rId4" Type="http://schemas.openxmlformats.org/officeDocument/2006/relationships/hyperlink" Target="https://educationstandards.nsw.edu.au/wps/portal/nesa/mini-footer/copyright"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584375"/>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‘Shakespeare retold</a:t>
            </a:r>
            <a:r>
              <a:rPr lang="en-AU" sz="1800" b="1" dirty="0">
                <a:effectLst/>
                <a:latin typeface="Arial" panose="020B0604020202020204" pitchFamily="34" charset="0"/>
                <a:ea typeface="Aptos" panose="020B0004020202020204" pitchFamily="34" charset="0"/>
              </a:rPr>
              <a:t>’ – Year 10, Term 3</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Stresses refer to </a:t>
            </a:r>
            <a:r>
              <a:rPr lang="en-US" sz="1800" dirty="0" err="1"/>
              <a:t>emphasised</a:t>
            </a:r>
            <a:r>
              <a:rPr lang="en-US" sz="1800" dirty="0"/>
              <a:t> words or syllables that are said louder, longer or in a different pitch. Applying stresses to particular syllables or words can add to, change or </a:t>
            </a:r>
            <a:r>
              <a:rPr lang="en-US" sz="1800" dirty="0" err="1"/>
              <a:t>emphasise</a:t>
            </a:r>
            <a:r>
              <a:rPr lang="en-US" sz="1800" dirty="0"/>
              <a:t> the meaning of a sentence.</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b</a:t>
            </a:r>
            <a:r>
              <a:rPr lang="en-US" sz="1800" dirty="0"/>
              <a:t>efore delivering your speech, you should carefully read through your script and consider the key points you want your audience to take away. Highlight, bold or underline key words that you intend to </a:t>
            </a:r>
            <a:r>
              <a:rPr lang="en-US" sz="1800" dirty="0" err="1"/>
              <a:t>emphasise</a:t>
            </a:r>
            <a:r>
              <a:rPr lang="en-US" sz="1800" dirty="0"/>
              <a:t> and </a:t>
            </a:r>
            <a:r>
              <a:rPr lang="en-US" sz="1800" dirty="0" err="1"/>
              <a:t>practise</a:t>
            </a:r>
            <a:r>
              <a:rPr lang="en-US" sz="1800" dirty="0"/>
              <a:t> using stresses in your delivery.</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Stress</a:t>
            </a:r>
            <a:endParaRPr lang="en-AU"/>
          </a:p>
        </p:txBody>
      </p:sp>
    </p:spTree>
    <p:extLst>
      <p:ext uri="{BB962C8B-B14F-4D97-AF65-F5344CB8AC3E}">
        <p14:creationId xmlns:p14="http://schemas.microsoft.com/office/powerpoint/2010/main" val="13165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11</a:t>
            </a:fld>
            <a:endParaRPr lang="en-AU"/>
          </a:p>
        </p:txBody>
      </p:sp>
      <p:graphicFrame>
        <p:nvGraphicFramePr>
          <p:cNvPr id="13" name="Table 12">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3546506398"/>
              </p:ext>
            </p:extLst>
          </p:nvPr>
        </p:nvGraphicFramePr>
        <p:xfrm>
          <a:off x="359997" y="1909282"/>
          <a:ext cx="11484000" cy="1674972"/>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dirty="0">
                          <a:latin typeface="Arial" panose="020B0604020202020204" pitchFamily="34" charset="0"/>
                          <a:cs typeface="Arial" panose="020B0604020202020204" pitchFamily="34" charset="0"/>
                        </a:rPr>
                        <a:t>Exclamation mark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Creates an upwards inflection to suggest a sense of urgency or importance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Stress</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3</a:t>
            </a:r>
            <a:endParaRPr lang="en-AU"/>
          </a:p>
        </p:txBody>
      </p:sp>
    </p:spTree>
    <p:extLst>
      <p:ext uri="{BB962C8B-B14F-4D97-AF65-F5344CB8AC3E}">
        <p14:creationId xmlns:p14="http://schemas.microsoft.com/office/powerpoint/2010/main" val="13366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Pitch refers to how high or low a speaker’s voice sounds. Low pitch is often associated with serious topics while high pitch might suggest that something is humorous. </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i</a:t>
            </a:r>
            <a:r>
              <a:rPr lang="en-US" sz="1800" dirty="0"/>
              <a:t>n your speech, you should vary your pitch to </a:t>
            </a:r>
            <a:r>
              <a:rPr lang="en-US" sz="1800" dirty="0" err="1"/>
              <a:t>maximise</a:t>
            </a:r>
            <a:r>
              <a:rPr lang="en-US" sz="1800" dirty="0"/>
              <a:t> audience engagement. </a:t>
            </a:r>
            <a:r>
              <a:rPr lang="en-US" sz="1800" dirty="0" err="1"/>
              <a:t>Practise</a:t>
            </a:r>
            <a:r>
              <a:rPr lang="en-US" sz="1800" dirty="0"/>
              <a:t> delivering your speech using a natural, conversational pitch.</a:t>
            </a:r>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Pitch</a:t>
            </a:r>
            <a:endParaRPr lang="en-AU"/>
          </a:p>
        </p:txBody>
      </p:sp>
    </p:spTree>
    <p:extLst>
      <p:ext uri="{BB962C8B-B14F-4D97-AF65-F5344CB8AC3E}">
        <p14:creationId xmlns:p14="http://schemas.microsoft.com/office/powerpoint/2010/main" val="374567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13</a:t>
            </a:fld>
            <a:endParaRPr lang="en-AU"/>
          </a:p>
        </p:txBody>
      </p:sp>
      <p:graphicFrame>
        <p:nvGraphicFramePr>
          <p:cNvPr id="13" name="Table 12" descr="A table with some suggested sentence-level grammar and punctuation devices related to pitch.">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767286069"/>
              </p:ext>
            </p:extLst>
          </p:nvPr>
        </p:nvGraphicFramePr>
        <p:xfrm>
          <a:off x="359997" y="1909282"/>
          <a:ext cx="11484000" cy="3349944"/>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Exclamation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Creates an upwards inflection to suggest a sense of urgency or importance, usually delivered at a higher pitch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Creates an upwards inflection at the end of the sentence to prompt thought and/or a response from the audience, usually delivered at a conversational pitch</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7909931"/>
                  </a:ext>
                </a:extLst>
              </a:tr>
              <a:tr h="837486">
                <a:tc>
                  <a:txBody>
                    <a:bodyPr/>
                    <a:lstStyle/>
                    <a:p>
                      <a:r>
                        <a:rPr lang="en-US">
                          <a:latin typeface="Arial" panose="020B0604020202020204" pitchFamily="34" charset="0"/>
                          <a:cs typeface="Arial" panose="020B0604020202020204" pitchFamily="34" charset="0"/>
                        </a:rPr>
                        <a:t>Full stop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Sentences marked with a full stop are usually delivered using a natural, conversational pitch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221288"/>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Pitch</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4</a:t>
            </a:r>
            <a:endParaRPr lang="en-AU"/>
          </a:p>
        </p:txBody>
      </p:sp>
    </p:spTree>
    <p:extLst>
      <p:ext uri="{BB962C8B-B14F-4D97-AF65-F5344CB8AC3E}">
        <p14:creationId xmlns:p14="http://schemas.microsoft.com/office/powerpoint/2010/main" val="220410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6"/>
            <a:ext cx="11222400" cy="3357339"/>
          </a:xfrm>
        </p:spPr>
        <p:txBody>
          <a:bodyPr/>
          <a:lstStyle/>
          <a:p>
            <a:r>
              <a:rPr lang="en-US" sz="1800" dirty="0"/>
              <a:t>Intonation refers to the rise and fall of a speaker’s pitch. Rising intonation at the end of a sentence is often used to ask a question or when the speaker is uncertain. Alternatively, falling intonation can show confidence, certainty or authority.</a:t>
            </a:r>
          </a:p>
          <a:p>
            <a:r>
              <a:rPr lang="en-US" sz="1800" b="1" dirty="0"/>
              <a:t>Tip: </a:t>
            </a:r>
            <a:r>
              <a:rPr lang="en-US" sz="1800" dirty="0"/>
              <a:t>when delivering a speech, you should vary your intonation for different effects. Carefully read through your script and identify any rhetorical questions where you may use intonation to indicate to the audience that it is something for them to think about. Similarly, continue </a:t>
            </a:r>
            <a:r>
              <a:rPr lang="en-US" sz="1800" dirty="0" err="1"/>
              <a:t>practising</a:t>
            </a:r>
            <a:r>
              <a:rPr lang="en-US" sz="1800" dirty="0"/>
              <a:t> your speech to improve your confidence and authority throughout. </a:t>
            </a:r>
          </a:p>
          <a:p>
            <a:endParaRPr lang="en-US" dirty="0"/>
          </a:p>
          <a:p>
            <a:endParaRPr lang="en-AU"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a:t>Elements of spoken delivery</a:t>
            </a:r>
            <a:endParaRPr lang="en-AU"/>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Intonation</a:t>
            </a:r>
            <a:endParaRPr lang="en-AU"/>
          </a:p>
        </p:txBody>
      </p:sp>
    </p:spTree>
    <p:extLst>
      <p:ext uri="{BB962C8B-B14F-4D97-AF65-F5344CB8AC3E}">
        <p14:creationId xmlns:p14="http://schemas.microsoft.com/office/powerpoint/2010/main" val="38726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15</a:t>
            </a:fld>
            <a:endParaRPr lang="en-AU"/>
          </a:p>
        </p:txBody>
      </p:sp>
      <p:graphicFrame>
        <p:nvGraphicFramePr>
          <p:cNvPr id="13" name="Table 12" descr="A table with some suggested sentence-level grammar and punctuation devices related to intonation.">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95767779"/>
              </p:ext>
            </p:extLst>
          </p:nvPr>
        </p:nvGraphicFramePr>
        <p:xfrm>
          <a:off x="359997" y="1909282"/>
          <a:ext cx="11484000" cy="3349944"/>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Effect on delivery</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dirty="0">
                          <a:latin typeface="Arial" panose="020B0604020202020204" pitchFamily="34" charset="0"/>
                          <a:cs typeface="Arial" panose="020B0604020202020204" pitchFamily="34" charset="0"/>
                        </a:rPr>
                        <a:t>Exclamation mark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Creates an upwards inflection – or rising intonation – to suggest a sense of urgency or importance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Creates an upwards inflection – or rising intonation – at the end of the sentence to prompt thought and/or a response from the audience</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7909931"/>
                  </a:ext>
                </a:extLst>
              </a:tr>
              <a:tr h="837486">
                <a:tc>
                  <a:txBody>
                    <a:bodyPr/>
                    <a:lstStyle/>
                    <a:p>
                      <a:r>
                        <a:rPr lang="en-US">
                          <a:latin typeface="Arial" panose="020B0604020202020204" pitchFamily="34" charset="0"/>
                          <a:cs typeface="Arial" panose="020B0604020202020204" pitchFamily="34" charset="0"/>
                        </a:rPr>
                        <a:t>Full stop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Sentences marked with a full stop may be delivered with falling intonation to show confidence, certainty or authority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8221288"/>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Intonation</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5</a:t>
            </a:r>
            <a:endParaRPr lang="en-AU"/>
          </a:p>
        </p:txBody>
      </p:sp>
    </p:spTree>
    <p:extLst>
      <p:ext uri="{BB962C8B-B14F-4D97-AF65-F5344CB8AC3E}">
        <p14:creationId xmlns:p14="http://schemas.microsoft.com/office/powerpoint/2010/main" val="32010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7"/>
            <a:ext cx="11327175" cy="4308394"/>
          </a:xfrm>
        </p:spPr>
        <p:txBody>
          <a:bodyPr/>
          <a:lstStyle/>
          <a:p>
            <a:r>
              <a:rPr lang="en-US" sz="1800" dirty="0"/>
              <a:t>Tone refers to the emotion of a speaker’s voice. Tone can be used to show the emotions and attitudes of a speaker or create a relationship with the audience.</a:t>
            </a:r>
          </a:p>
          <a:p>
            <a:r>
              <a:rPr lang="en-US" sz="1800" b="1" dirty="0"/>
              <a:t>Tip: </a:t>
            </a:r>
            <a:r>
              <a:rPr lang="en-US" sz="1800" dirty="0"/>
              <a:t>it is important that you have a strong personal perspective on the topic of your speech, as your emotions and attitudes towards the topic should be expressed through your tone.</a:t>
            </a:r>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Tone</a:t>
            </a:r>
            <a:endParaRPr lang="en-AU"/>
          </a:p>
        </p:txBody>
      </p:sp>
    </p:spTree>
    <p:extLst>
      <p:ext uri="{BB962C8B-B14F-4D97-AF65-F5344CB8AC3E}">
        <p14:creationId xmlns:p14="http://schemas.microsoft.com/office/powerpoint/2010/main" val="141941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17</a:t>
            </a:fld>
            <a:endParaRPr lang="en-AU"/>
          </a:p>
        </p:txBody>
      </p:sp>
      <p:graphicFrame>
        <p:nvGraphicFramePr>
          <p:cNvPr id="13" name="Table 12" descr="A table with some suggested sentence-level grammar and punctuation devices related to ton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406952648"/>
              </p:ext>
            </p:extLst>
          </p:nvPr>
        </p:nvGraphicFramePr>
        <p:xfrm>
          <a:off x="359997" y="1909282"/>
          <a:ext cx="11484000" cy="2512458"/>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Exclamation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create a passionate, positive or enthusiastic tone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create a thoughtful or uncertain tone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7909931"/>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Tone</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6 </a:t>
            </a:r>
            <a:endParaRPr lang="en-AU"/>
          </a:p>
        </p:txBody>
      </p:sp>
    </p:spTree>
    <p:extLst>
      <p:ext uri="{BB962C8B-B14F-4D97-AF65-F5344CB8AC3E}">
        <p14:creationId xmlns:p14="http://schemas.microsoft.com/office/powerpoint/2010/main" val="21002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7"/>
            <a:ext cx="11193825" cy="4090764"/>
          </a:xfrm>
        </p:spPr>
        <p:txBody>
          <a:bodyPr/>
          <a:lstStyle/>
          <a:p>
            <a:r>
              <a:rPr lang="en-US" sz="1800" dirty="0"/>
              <a:t>Volume refers to how loud or quiet a speaker’s voice is. A speaker may use a soft voice to indicate the telling of a secret or a loud voice to </a:t>
            </a:r>
            <a:r>
              <a:rPr lang="en-US" sz="1800" dirty="0" err="1"/>
              <a:t>emphasise</a:t>
            </a:r>
            <a:r>
              <a:rPr lang="en-US" sz="1800" dirty="0"/>
              <a:t> a particular point.</a:t>
            </a:r>
          </a:p>
          <a:p>
            <a:r>
              <a:rPr lang="en-US" sz="1800" b="1" dirty="0"/>
              <a:t>Tip: </a:t>
            </a:r>
            <a:r>
              <a:rPr lang="en-US" sz="1800" dirty="0"/>
              <a:t>when delivering a speech, it is important to project your voice so everyone in the audience can hear you. One way to improve your projection is to ensure you look up and make eye contact with the audience as you speak.</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Volume</a:t>
            </a:r>
            <a:endParaRPr lang="en-AU"/>
          </a:p>
        </p:txBody>
      </p:sp>
    </p:spTree>
    <p:extLst>
      <p:ext uri="{BB962C8B-B14F-4D97-AF65-F5344CB8AC3E}">
        <p14:creationId xmlns:p14="http://schemas.microsoft.com/office/powerpoint/2010/main" val="21076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19</a:t>
            </a:fld>
            <a:endParaRPr lang="en-AU"/>
          </a:p>
        </p:txBody>
      </p:sp>
      <p:graphicFrame>
        <p:nvGraphicFramePr>
          <p:cNvPr id="13" name="Table 12" descr="A table with some suggested sentence-level grammar and punctuation devices related to ton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3584018838"/>
              </p:ext>
            </p:extLst>
          </p:nvPr>
        </p:nvGraphicFramePr>
        <p:xfrm>
          <a:off x="359997" y="1909282"/>
          <a:ext cx="11484000" cy="1674972"/>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Exclamation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Often delivered at a higher volume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Volume</a:t>
            </a:r>
            <a:endParaRPr lang="en-AU"/>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7 </a:t>
            </a:r>
            <a:endParaRPr lang="en-AU"/>
          </a:p>
        </p:txBody>
      </p:sp>
    </p:spTree>
    <p:extLst>
      <p:ext uri="{BB962C8B-B14F-4D97-AF65-F5344CB8AC3E}">
        <p14:creationId xmlns:p14="http://schemas.microsoft.com/office/powerpoint/2010/main" val="32277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6432EF4-89E9-C5B1-3597-D69AE975CBE0}"/>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6468" r="34309" b="-137"/>
          <a:stretch/>
        </p:blipFill>
        <p:spPr>
          <a:xfrm>
            <a:off x="7128000" y="0"/>
            <a:ext cx="5060957" cy="6867422"/>
          </a:xfrm>
        </p:spPr>
      </p:pic>
      <p:sp>
        <p:nvSpPr>
          <p:cNvPr id="4" name="Text Placeholder 16">
            <a:extLst>
              <a:ext uri="{FF2B5EF4-FFF2-40B4-BE49-F238E27FC236}">
                <a16:creationId xmlns:a16="http://schemas.microsoft.com/office/drawing/2014/main" id="{053DDEDC-7D57-6E1F-7D89-EAAE6B477F11}"/>
              </a:ext>
            </a:extLst>
          </p:cNvPr>
          <p:cNvSpPr>
            <a:spLocks noGrp="1"/>
          </p:cNvSpPr>
          <p:nvPr>
            <p:ph type="body" sz="quarter" idx="16"/>
          </p:nvPr>
        </p:nvSpPr>
        <p:spPr>
          <a:xfrm>
            <a:off x="540000" y="4925698"/>
            <a:ext cx="6255975" cy="360000"/>
          </a:xfrm>
        </p:spPr>
        <p:txBody>
          <a:bodyPr/>
          <a:lstStyle/>
          <a:p>
            <a:r>
              <a:rPr lang="en-AU" dirty="0">
                <a:latin typeface="Arial" panose="020B0604020202020204" pitchFamily="34" charset="0"/>
                <a:cs typeface="Arial" panose="020B0604020202020204" pitchFamily="34" charset="0"/>
              </a:rPr>
              <a:t>‘Shakespeare retold’ – Year 10, Term 3</a:t>
            </a:r>
            <a:endParaRPr lang="en-AU" dirty="0">
              <a:latin typeface="Arial"/>
              <a:cs typeface="Arial"/>
            </a:endParaRPr>
          </a:p>
        </p:txBody>
      </p:sp>
      <p:sp>
        <p:nvSpPr>
          <p:cNvPr id="2" name="Text Placeholder 12">
            <a:extLst>
              <a:ext uri="{FF2B5EF4-FFF2-40B4-BE49-F238E27FC236}">
                <a16:creationId xmlns:a16="http://schemas.microsoft.com/office/drawing/2014/main" id="{17EF78CE-58C1-204B-A98B-501D99E36C3F}"/>
              </a:ext>
            </a:extLst>
          </p:cNvPr>
          <p:cNvSpPr txBox="1">
            <a:spLocks/>
          </p:cNvSpPr>
          <p:nvPr/>
        </p:nvSpPr>
        <p:spPr>
          <a:xfrm>
            <a:off x="539999" y="4385568"/>
            <a:ext cx="6255977" cy="42661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Stage 5 – 10.3</a:t>
            </a:r>
            <a:endParaRPr lang="en-AU"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Phase 6 – effective delivery</a:t>
            </a:r>
          </a:p>
        </p:txBody>
      </p:sp>
      <p:sp>
        <p:nvSpPr>
          <p:cNvPr id="3" name="Footer Placeholder 1">
            <a:extLst>
              <a:ext uri="{FF2B5EF4-FFF2-40B4-BE49-F238E27FC236}">
                <a16:creationId xmlns:a16="http://schemas.microsoft.com/office/drawing/2014/main" id="{566CFCAB-00AA-2B68-FD60-41B3E53407DB}"/>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72427DE1-08C6-3A03-F427-9B8DD755FBF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extBox 4">
            <a:extLst>
              <a:ext uri="{FF2B5EF4-FFF2-40B4-BE49-F238E27FC236}">
                <a16:creationId xmlns:a16="http://schemas.microsoft.com/office/drawing/2014/main" id="{0E01AA2F-8857-6E1D-28C8-79D22450F133}"/>
              </a:ext>
            </a:extLst>
          </p:cNvPr>
          <p:cNvSpPr txBox="1"/>
          <p:nvPr/>
        </p:nvSpPr>
        <p:spPr>
          <a:xfrm>
            <a:off x="456511" y="4667362"/>
            <a:ext cx="6143946" cy="1918923"/>
          </a:xfrm>
          <a:prstGeom prst="rect">
            <a:avLst/>
          </a:prstGeom>
          <a:noFill/>
        </p:spPr>
        <p:txBody>
          <a:bodyPr wrap="square">
            <a:spAutoFit/>
          </a:bodyPr>
          <a:lstStyle/>
          <a:p>
            <a:pPr>
              <a:lnSpc>
                <a:spcPct val="113000"/>
              </a:lnSpc>
            </a:pPr>
            <a:r>
              <a:rPr lang="en-AU" sz="3600" dirty="0">
                <a:solidFill>
                  <a:schemeClr val="accent4"/>
                </a:solidFill>
              </a:rPr>
              <a:t>Consolidating personal perspectives on the intertextuality within texts</a:t>
            </a:r>
            <a:endParaRPr lang="en-US" sz="3600" dirty="0">
              <a:solidFill>
                <a:schemeClr val="accent4"/>
              </a:solidFill>
            </a:endParaRPr>
          </a:p>
        </p:txBody>
      </p:sp>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39639" y="3569117"/>
            <a:ext cx="6348049" cy="800681"/>
          </a:xfrm>
        </p:spPr>
        <p:txBody>
          <a:bodyPr/>
          <a:lstStyle/>
          <a:p>
            <a:r>
              <a:rPr lang="en-AU" dirty="0"/>
              <a:t>Phase 3, sequence 14</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a:xfrm>
            <a:off x="360000" y="1567086"/>
            <a:ext cx="11384325" cy="3528789"/>
          </a:xfrm>
        </p:spPr>
        <p:txBody>
          <a:bodyPr/>
          <a:lstStyle/>
          <a:p>
            <a:r>
              <a:rPr lang="en-US" sz="1800" dirty="0"/>
              <a:t>Body language refers to the conscious and unconscious posture and movements of a person’s body which can be used to communicate their attitudes and feelings. For example, positive body language can be used to show that someone is comfortable, open and relaxed. Negative body language generally indicates nervousness, boredom or a lack of confidence.</a:t>
            </a:r>
          </a:p>
          <a:p>
            <a:r>
              <a:rPr lang="en-US" sz="1800" b="1" dirty="0"/>
              <a:t>Tip: </a:t>
            </a:r>
            <a:r>
              <a:rPr lang="en-US" sz="1800" dirty="0"/>
              <a:t>when delivering a speech, you should maintain positive body language by standing tall and relaxing your shoulders down and back. This will help you to look and feel more confident, even if you are nervous. </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dirty="0"/>
              <a:t>Body language</a:t>
            </a:r>
            <a:endParaRPr lang="en-AU" dirty="0"/>
          </a:p>
        </p:txBody>
      </p:sp>
    </p:spTree>
    <p:extLst>
      <p:ext uri="{BB962C8B-B14F-4D97-AF65-F5344CB8AC3E}">
        <p14:creationId xmlns:p14="http://schemas.microsoft.com/office/powerpoint/2010/main" val="137156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Facial expression refers to the attitudes and feelings that are communicated through a person’s face. For example, smiling is often associated with happiness while eye rolling is often used to show frustration or annoyance.</a:t>
            </a:r>
          </a:p>
          <a:p>
            <a:r>
              <a:rPr lang="en-US" sz="1800" b="1" dirty="0"/>
              <a:t>Tip: </a:t>
            </a:r>
            <a:r>
              <a:rPr lang="en-US" sz="1800" dirty="0"/>
              <a:t>you should vary your facial expressions, depending on your attitudes, feelings and audience. For a speech aimed at community members, you should keep your facial expressions happy, relaxed, open and engaged.</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Facial expression</a:t>
            </a:r>
            <a:endParaRPr lang="en-AU"/>
          </a:p>
        </p:txBody>
      </p:sp>
    </p:spTree>
    <p:extLst>
      <p:ext uri="{BB962C8B-B14F-4D97-AF65-F5344CB8AC3E}">
        <p14:creationId xmlns:p14="http://schemas.microsoft.com/office/powerpoint/2010/main" val="14408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Hand gestures refer to the movements you make with your hands to express emotion or add information. For example, a thumbs up can be used to communicate approval or satisfaction, while pointing or extending the hands can direct the audience’s attention to a specific detail. </a:t>
            </a:r>
          </a:p>
          <a:p>
            <a:r>
              <a:rPr lang="en-US" sz="1800" b="1" dirty="0"/>
              <a:t>Tip: </a:t>
            </a:r>
            <a:r>
              <a:rPr lang="en-US" sz="1800" dirty="0"/>
              <a:t>hand gestures should only be used when relevant to the conversation. In a speech, hand gestures may be used to point to or gesture towards the audience or direct their attention to a screen.</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Hand gestures</a:t>
            </a:r>
            <a:endParaRPr lang="en-AU"/>
          </a:p>
        </p:txBody>
      </p:sp>
    </p:spTree>
    <p:extLst>
      <p:ext uri="{BB962C8B-B14F-4D97-AF65-F5344CB8AC3E}">
        <p14:creationId xmlns:p14="http://schemas.microsoft.com/office/powerpoint/2010/main" val="28367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Eye contact refers to looking directly into another person’s eyes.</a:t>
            </a:r>
          </a:p>
          <a:p>
            <a:r>
              <a:rPr lang="en-US" sz="1800" b="1" dirty="0"/>
              <a:t>Tip: </a:t>
            </a:r>
            <a:r>
              <a:rPr lang="en-US" sz="1800" dirty="0"/>
              <a:t>when delivering a speech, you should aim to engage members of your audience through natural, conversational eye contact. When you look up from your speech, remember to turn your head and make brief eye contact with different audience members each time. </a:t>
            </a:r>
            <a:endParaRPr lang="en-AU" sz="1800"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a:t>Eye contact</a:t>
            </a:r>
            <a:endParaRPr lang="en-AU"/>
          </a:p>
        </p:txBody>
      </p:sp>
    </p:spTree>
    <p:extLst>
      <p:ext uri="{BB962C8B-B14F-4D97-AF65-F5344CB8AC3E}">
        <p14:creationId xmlns:p14="http://schemas.microsoft.com/office/powerpoint/2010/main" val="301825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25</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ea typeface="+mn-lt"/>
                <a:hlinkClick r:id="rId3"/>
              </a:rPr>
              <a:t>English K–10 Syllabus</a:t>
            </a:r>
            <a:r>
              <a:rPr lang="en-AU" dirty="0">
                <a:ea typeface="+mn-lt"/>
              </a:rPr>
              <a:t> © NSW Education Standards Authority (NESA) for and on behalf of the Crown in right of the State of New South Wales, 2022.</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a:cs typeface="Arial"/>
              </a:rPr>
              <a:pPr/>
              <a:t>26</a:t>
            </a:fld>
            <a:endParaRPr lang="en-AU">
              <a:latin typeface="Arial"/>
              <a:cs typeface="Arial"/>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298600" cy="5044425"/>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a:cs typeface="Arial"/>
              </a:rPr>
              <a:t>The copyright material published in this resource is subject to the </a:t>
            </a:r>
            <a:r>
              <a:rPr lang="en-AU" sz="1200" i="1" dirty="0">
                <a:solidFill>
                  <a:schemeClr val="bg1"/>
                </a:solidFill>
                <a:latin typeface="Arial"/>
                <a:cs typeface="Arial"/>
              </a:rPr>
              <a:t>Copyright Act 1968</a:t>
            </a:r>
            <a:r>
              <a:rPr lang="en-AU" sz="1200" dirty="0">
                <a:solidFill>
                  <a:schemeClr val="bg1"/>
                </a:solidFill>
                <a:latin typeface="Arial"/>
                <a:cs typeface="Arial"/>
              </a:rPr>
              <a:t> (</a:t>
            </a:r>
            <a:r>
              <a:rPr lang="en-AU" sz="1200" dirty="0" err="1">
                <a:solidFill>
                  <a:schemeClr val="bg1"/>
                </a:solidFill>
                <a:latin typeface="Arial"/>
                <a:cs typeface="Arial"/>
              </a:rPr>
              <a:t>Cth</a:t>
            </a:r>
            <a:r>
              <a:rPr lang="en-AU" sz="1200" dirty="0">
                <a:solidFill>
                  <a:schemeClr val="bg1"/>
                </a:solidFill>
                <a:latin typeface="Arial"/>
                <a:cs typeface="Aria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a:cs typeface="Arial"/>
              </a:rPr>
              <a:t>Copyright material available in this resource and owned by the NSW Department of Education is licensed under a </a:t>
            </a:r>
            <a:r>
              <a:rPr lang="en-AU" sz="1200" dirty="0">
                <a:solidFill>
                  <a:schemeClr val="accent4"/>
                </a:solidFill>
                <a:latin typeface="Arial"/>
                <a:cs typeface="Aria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a:cs typeface="Arial"/>
              </a:rPr>
              <a:t>.</a:t>
            </a:r>
          </a:p>
          <a:p>
            <a:pPr algn="l">
              <a:lnSpc>
                <a:spcPct val="150000"/>
              </a:lnSpc>
              <a:spcAft>
                <a:spcPts val="600"/>
              </a:spcAft>
            </a:pPr>
            <a:r>
              <a:rPr lang="en-AU" sz="1200" dirty="0">
                <a:solidFill>
                  <a:schemeClr val="bg1"/>
                </a:solidFill>
                <a:latin typeface="Arial"/>
                <a:cs typeface="Arial"/>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a:cs typeface="Arial"/>
              </a:rPr>
              <a:t>Attribution should be given to © State of New South Wales (Department of Education), 2024.</a:t>
            </a:r>
          </a:p>
          <a:p>
            <a:pPr algn="l">
              <a:lnSpc>
                <a:spcPct val="150000"/>
              </a:lnSpc>
            </a:pPr>
            <a:r>
              <a:rPr lang="en-AU" sz="1200" dirty="0">
                <a:solidFill>
                  <a:schemeClr val="bg1"/>
                </a:solidFill>
                <a:latin typeface="Arial"/>
                <a:cs typeface="Aria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a:cs typeface="Aria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a:cs typeface="Aria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a:cs typeface="Aria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a:cs typeface="Arial"/>
              </a:rPr>
              <a:t>Copyright Act 1968 </a:t>
            </a:r>
            <a:r>
              <a:rPr lang="en-AU" sz="1200" dirty="0">
                <a:solidFill>
                  <a:schemeClr val="bg1"/>
                </a:solidFill>
                <a:latin typeface="Arial"/>
                <a:cs typeface="Arial"/>
              </a:rPr>
              <a:t>(</a:t>
            </a:r>
            <a:r>
              <a:rPr lang="en-AU" sz="1200" dirty="0" err="1">
                <a:solidFill>
                  <a:schemeClr val="bg1"/>
                </a:solidFill>
                <a:latin typeface="Arial"/>
                <a:cs typeface="Arial"/>
              </a:rPr>
              <a:t>Cth</a:t>
            </a:r>
            <a:r>
              <a:rPr lang="en-AU" sz="1200" dirty="0">
                <a:solidFill>
                  <a:schemeClr val="bg1"/>
                </a:solidFill>
                <a:latin typeface="Arial"/>
                <a:cs typeface="Arial"/>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550A74-0B18-0E4F-EAE8-E3533CDC3A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2" name="Picture Placeholder 1">
            <a:extLst>
              <a:ext uri="{FF2B5EF4-FFF2-40B4-BE49-F238E27FC236}">
                <a16:creationId xmlns:a16="http://schemas.microsoft.com/office/drawing/2014/main" id="{A21D878D-1156-BC23-F002-4D7613220BBD}"/>
              </a:ext>
            </a:extLst>
          </p:cNvPr>
          <p:cNvSpPr>
            <a:spLocks noGrp="1"/>
          </p:cNvSpPr>
          <p:nvPr>
            <p:ph type="pic" sz="quarter" idx="13"/>
          </p:nvPr>
        </p:nvSpPr>
        <p:spPr>
          <a:xfrm>
            <a:off x="359998" y="1909282"/>
            <a:ext cx="11484001" cy="4512066"/>
          </a:xfrm>
        </p:spPr>
        <p:txBody>
          <a:bodyPr/>
          <a:lstStyle/>
          <a:p>
            <a:r>
              <a:rPr lang="en-US" b="1" dirty="0"/>
              <a:t>Learning intention</a:t>
            </a:r>
          </a:p>
          <a:p>
            <a:r>
              <a:rPr lang="en-US" dirty="0">
                <a:latin typeface="Arial"/>
                <a:cs typeface="Arial"/>
              </a:rPr>
              <a:t>We are learning to:​</a:t>
            </a:r>
          </a:p>
          <a:p>
            <a:pPr marL="342900" indent="-342900">
              <a:buFont typeface="Arial" panose="020B0604020202020204" pitchFamily="34" charset="0"/>
              <a:buChar char="•"/>
            </a:pPr>
            <a:r>
              <a:rPr lang="en-US" dirty="0">
                <a:latin typeface="Arial"/>
                <a:cs typeface="Arial"/>
              </a:rPr>
              <a:t>understand how to use verbal and non-verbal features to effectively deliver a communicated address.</a:t>
            </a:r>
          </a:p>
          <a:p>
            <a:br>
              <a:rPr lang="en-US" b="1" dirty="0"/>
            </a:br>
            <a:r>
              <a:rPr lang="en-US" b="1" dirty="0"/>
              <a:t>Success criteria</a:t>
            </a:r>
          </a:p>
          <a:p>
            <a:r>
              <a:rPr lang="en-US" dirty="0"/>
              <a:t>I will know I am successful when I can:</a:t>
            </a:r>
          </a:p>
          <a:p>
            <a:pPr marL="342900" indent="-342900">
              <a:buFont typeface="Arial" panose="020B0604020202020204" pitchFamily="34" charset="0"/>
              <a:buChar char="•"/>
            </a:pPr>
            <a:r>
              <a:rPr lang="en-US"/>
              <a:t>[these could be co-constructed with the class or used as per the notes].</a:t>
            </a:r>
            <a:endParaRPr lang="en-US" dirty="0"/>
          </a:p>
          <a:p>
            <a:endParaRPr lang="en-US" dirty="0"/>
          </a:p>
          <a:p>
            <a:endParaRPr lang="en-AU" dirty="0"/>
          </a:p>
        </p:txBody>
      </p:sp>
      <p:sp>
        <p:nvSpPr>
          <p:cNvPr id="5" name="Text Placeholder 4">
            <a:extLst>
              <a:ext uri="{FF2B5EF4-FFF2-40B4-BE49-F238E27FC236}">
                <a16:creationId xmlns:a16="http://schemas.microsoft.com/office/drawing/2014/main" id="{67A8352C-AF58-7A14-A86A-99A7AD8196BE}"/>
              </a:ext>
            </a:extLst>
          </p:cNvPr>
          <p:cNvSpPr>
            <a:spLocks noGrp="1"/>
          </p:cNvSpPr>
          <p:nvPr>
            <p:ph type="body" sz="quarter" idx="18"/>
          </p:nvPr>
        </p:nvSpPr>
        <p:spPr/>
        <p:txBody>
          <a:bodyPr/>
          <a:lstStyle/>
          <a:p>
            <a:r>
              <a:rPr lang="en-US"/>
              <a:t>Clarifying what we are going to learn and why</a:t>
            </a:r>
          </a:p>
        </p:txBody>
      </p:sp>
      <p:sp>
        <p:nvSpPr>
          <p:cNvPr id="4" name="Title 3">
            <a:extLst>
              <a:ext uri="{FF2B5EF4-FFF2-40B4-BE49-F238E27FC236}">
                <a16:creationId xmlns:a16="http://schemas.microsoft.com/office/drawing/2014/main" id="{C7B3CB8D-313D-4C9F-6063-E251E5A440E1}"/>
              </a:ext>
            </a:extLst>
          </p:cNvPr>
          <p:cNvSpPr>
            <a:spLocks noGrp="1"/>
          </p:cNvSpPr>
          <p:nvPr>
            <p:ph type="title"/>
          </p:nvPr>
        </p:nvSpPr>
        <p:spPr/>
        <p:txBody>
          <a:bodyPr/>
          <a:lstStyle/>
          <a:p>
            <a:r>
              <a:rPr lang="en-US"/>
              <a:t>Learning intentions and success criteria </a:t>
            </a:r>
            <a:endParaRPr lang="en-AU"/>
          </a:p>
        </p:txBody>
      </p:sp>
    </p:spTree>
    <p:extLst>
      <p:ext uri="{BB962C8B-B14F-4D97-AF65-F5344CB8AC3E}">
        <p14:creationId xmlns:p14="http://schemas.microsoft.com/office/powerpoint/2010/main" val="5295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72427DE1-08C6-3A03-F427-9B8DD755FBF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extBox 4">
            <a:extLst>
              <a:ext uri="{FF2B5EF4-FFF2-40B4-BE49-F238E27FC236}">
                <a16:creationId xmlns:a16="http://schemas.microsoft.com/office/drawing/2014/main" id="{4E84F38F-1CD1-F471-F158-7148AA29F7AB}"/>
              </a:ext>
            </a:extLst>
          </p:cNvPr>
          <p:cNvSpPr txBox="1"/>
          <p:nvPr/>
        </p:nvSpPr>
        <p:spPr>
          <a:xfrm>
            <a:off x="467992" y="4844870"/>
            <a:ext cx="6143946" cy="1292918"/>
          </a:xfrm>
          <a:prstGeom prst="rect">
            <a:avLst/>
          </a:prstGeom>
          <a:noFill/>
        </p:spPr>
        <p:txBody>
          <a:bodyPr wrap="square">
            <a:spAutoFit/>
          </a:bodyPr>
          <a:lstStyle/>
          <a:p>
            <a:pPr>
              <a:lnSpc>
                <a:spcPct val="113000"/>
              </a:lnSpc>
            </a:pPr>
            <a:r>
              <a:rPr lang="en-AU" sz="3600" dirty="0">
                <a:solidFill>
                  <a:schemeClr val="accent4"/>
                </a:solidFill>
              </a:rPr>
              <a:t>Core formative task 1 – delivering an anecdote</a:t>
            </a:r>
            <a:endParaRPr lang="en-US" sz="3600" dirty="0">
              <a:solidFill>
                <a:schemeClr val="accent4"/>
              </a:solidFill>
            </a:endParaRPr>
          </a:p>
        </p:txBody>
      </p:sp>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70823" y="3882946"/>
            <a:ext cx="6143945" cy="617135"/>
          </a:xfrm>
        </p:spPr>
        <p:txBody>
          <a:bodyPr/>
          <a:lstStyle/>
          <a:p>
            <a:r>
              <a:rPr lang="en-AU" dirty="0"/>
              <a:t>Phase 2, sequence 7</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5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84E89-00AD-A267-7D8C-E15AB8503874}"/>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latin typeface="Arial" panose="020B0604020202020204" pitchFamily="34" charset="0"/>
                <a:cs typeface="Arial" panose="020B0604020202020204" pitchFamily="34" charset="0"/>
              </a:rPr>
              <a:pPr>
                <a:lnSpc>
                  <a:spcPct val="90000"/>
                </a:lnSpc>
                <a:spcAft>
                  <a:spcPts val="600"/>
                </a:spcAft>
              </a:pPr>
              <a:t>5</a:t>
            </a:fld>
            <a:endParaRPr lang="en-AU">
              <a:latin typeface="Arial" panose="020B0604020202020204" pitchFamily="34" charset="0"/>
              <a:cs typeface="Arial" panose="020B0604020202020204" pitchFamily="34" charset="0"/>
            </a:endParaRPr>
          </a:p>
        </p:txBody>
      </p:sp>
      <p:graphicFrame>
        <p:nvGraphicFramePr>
          <p:cNvPr id="7" name="Table 6" descr="An overview of verbal and non-verbal features.">
            <a:extLst>
              <a:ext uri="{FF2B5EF4-FFF2-40B4-BE49-F238E27FC236}">
                <a16:creationId xmlns:a16="http://schemas.microsoft.com/office/drawing/2014/main" id="{318D8950-7F81-1DC4-11FF-CBACBE00E86A}"/>
              </a:ext>
            </a:extLst>
          </p:cNvPr>
          <p:cNvGraphicFramePr>
            <a:graphicFrameLocks noGrp="1"/>
          </p:cNvGraphicFramePr>
          <p:nvPr>
            <p:extLst>
              <p:ext uri="{D42A27DB-BD31-4B8C-83A1-F6EECF244321}">
                <p14:modId xmlns:p14="http://schemas.microsoft.com/office/powerpoint/2010/main" val="923668934"/>
              </p:ext>
            </p:extLst>
          </p:nvPr>
        </p:nvGraphicFramePr>
        <p:xfrm>
          <a:off x="354001" y="1104900"/>
          <a:ext cx="11483998" cy="5270016"/>
        </p:xfrm>
        <a:graphic>
          <a:graphicData uri="http://schemas.openxmlformats.org/drawingml/2006/table">
            <a:tbl>
              <a:tblPr firstRow="1" bandRow="1">
                <a:tableStyleId>{69012ECD-51FC-41F1-AA8D-1B2483CD663E}</a:tableStyleId>
              </a:tblPr>
              <a:tblGrid>
                <a:gridCol w="5741999">
                  <a:extLst>
                    <a:ext uri="{9D8B030D-6E8A-4147-A177-3AD203B41FA5}">
                      <a16:colId xmlns:a16="http://schemas.microsoft.com/office/drawing/2014/main" val="2208946855"/>
                    </a:ext>
                  </a:extLst>
                </a:gridCol>
                <a:gridCol w="5741999">
                  <a:extLst>
                    <a:ext uri="{9D8B030D-6E8A-4147-A177-3AD203B41FA5}">
                      <a16:colId xmlns:a16="http://schemas.microsoft.com/office/drawing/2014/main" val="2927002684"/>
                    </a:ext>
                  </a:extLst>
                </a:gridCol>
              </a:tblGrid>
              <a:tr h="658752">
                <a:tc>
                  <a:txBody>
                    <a:bodyPr/>
                    <a:lstStyle/>
                    <a:p>
                      <a:pPr lvl="0">
                        <a:buNone/>
                      </a:pPr>
                      <a:r>
                        <a:rPr lang="en-US" dirty="0">
                          <a:latin typeface="Arial" panose="020B0604020202020204" pitchFamily="34" charset="0"/>
                          <a:cs typeface="Arial" panose="020B0604020202020204" pitchFamily="34" charset="0"/>
                        </a:rPr>
                        <a:t>Verbal features</a:t>
                      </a:r>
                    </a:p>
                  </a:txBody>
                  <a:tcPr/>
                </a:tc>
                <a:tc>
                  <a:txBody>
                    <a:bodyPr/>
                    <a:lstStyle/>
                    <a:p>
                      <a:pPr lvl="0">
                        <a:buNone/>
                      </a:pPr>
                      <a:r>
                        <a:rPr lang="en-US" dirty="0">
                          <a:latin typeface="Arial" panose="020B0604020202020204" pitchFamily="34" charset="0"/>
                          <a:cs typeface="Arial" panose="020B0604020202020204" pitchFamily="34" charset="0"/>
                        </a:rPr>
                        <a:t>Non-verbal features</a:t>
                      </a:r>
                    </a:p>
                  </a:txBody>
                  <a:tcPr/>
                </a:tc>
                <a:extLst>
                  <a:ext uri="{0D108BD9-81ED-4DB2-BD59-A6C34878D82A}">
                    <a16:rowId xmlns:a16="http://schemas.microsoft.com/office/drawing/2014/main" val="2845763905"/>
                  </a:ext>
                </a:extLst>
              </a:tr>
              <a:tr h="658752">
                <a:tc>
                  <a:txBody>
                    <a:bodyPr/>
                    <a:lstStyle/>
                    <a:p>
                      <a:r>
                        <a:rPr lang="en-US" dirty="0">
                          <a:latin typeface="Arial" panose="020B0604020202020204" pitchFamily="34" charset="0"/>
                          <a:cs typeface="Arial" panose="020B0604020202020204" pitchFamily="34" charset="0"/>
                        </a:rPr>
                        <a:t>Pace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Body language</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8571542"/>
                  </a:ext>
                </a:extLst>
              </a:tr>
              <a:tr h="658752">
                <a:tc>
                  <a:txBody>
                    <a:bodyPr/>
                    <a:lstStyle/>
                    <a:p>
                      <a:r>
                        <a:rPr lang="en-US" dirty="0">
                          <a:latin typeface="Arial" panose="020B0604020202020204" pitchFamily="34" charset="0"/>
                          <a:cs typeface="Arial" panose="020B0604020202020204" pitchFamily="34" charset="0"/>
                        </a:rPr>
                        <a:t>Pause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Facial expression</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058488"/>
                  </a:ext>
                </a:extLst>
              </a:tr>
              <a:tr h="658752">
                <a:tc>
                  <a:txBody>
                    <a:bodyPr/>
                    <a:lstStyle/>
                    <a:p>
                      <a:r>
                        <a:rPr lang="en-US" dirty="0">
                          <a:latin typeface="Arial" panose="020B0604020202020204" pitchFamily="34" charset="0"/>
                          <a:cs typeface="Arial" panose="020B0604020202020204" pitchFamily="34" charset="0"/>
                        </a:rPr>
                        <a:t>Stress</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Hand gestures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966895"/>
                  </a:ext>
                </a:extLst>
              </a:tr>
              <a:tr h="658752">
                <a:tc>
                  <a:txBody>
                    <a:bodyPr/>
                    <a:lstStyle/>
                    <a:p>
                      <a:r>
                        <a:rPr lang="en-US">
                          <a:latin typeface="Arial" panose="020B0604020202020204" pitchFamily="34" charset="0"/>
                          <a:cs typeface="Arial" panose="020B0604020202020204" pitchFamily="34" charset="0"/>
                        </a:rPr>
                        <a:t>Pitch</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Eye contact</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1598990"/>
                  </a:ext>
                </a:extLst>
              </a:tr>
              <a:tr h="658752">
                <a:tc>
                  <a:txBody>
                    <a:bodyPr/>
                    <a:lstStyle/>
                    <a:p>
                      <a:r>
                        <a:rPr lang="en-US">
                          <a:latin typeface="Arial" panose="020B0604020202020204" pitchFamily="34" charset="0"/>
                          <a:cs typeface="Arial" panose="020B0604020202020204" pitchFamily="34" charset="0"/>
                        </a:rPr>
                        <a:t>Intonation</a:t>
                      </a:r>
                      <a:endParaRPr lang="en-AU">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0844667"/>
                  </a:ext>
                </a:extLst>
              </a:tr>
              <a:tr h="658752">
                <a:tc>
                  <a:txBody>
                    <a:bodyPr/>
                    <a:lstStyle/>
                    <a:p>
                      <a:r>
                        <a:rPr lang="en-US">
                          <a:latin typeface="Arial" panose="020B0604020202020204" pitchFamily="34" charset="0"/>
                          <a:cs typeface="Arial" panose="020B0604020202020204" pitchFamily="34" charset="0"/>
                        </a:rPr>
                        <a:t>Tone</a:t>
                      </a:r>
                      <a:endParaRPr lang="en-AU">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2353255"/>
                  </a:ext>
                </a:extLst>
              </a:tr>
              <a:tr h="658752">
                <a:tc>
                  <a:txBody>
                    <a:bodyPr/>
                    <a:lstStyle/>
                    <a:p>
                      <a:r>
                        <a:rPr lang="en-US" dirty="0">
                          <a:latin typeface="Arial" panose="020B0604020202020204" pitchFamily="34" charset="0"/>
                          <a:cs typeface="Arial" panose="020B0604020202020204" pitchFamily="34" charset="0"/>
                        </a:rPr>
                        <a:t>Volume</a:t>
                      </a:r>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4759974"/>
                  </a:ext>
                </a:extLst>
              </a:tr>
            </a:tbl>
          </a:graphicData>
        </a:graphic>
      </p:graphicFrame>
      <p:sp>
        <p:nvSpPr>
          <p:cNvPr id="6" name="Title 5">
            <a:extLst>
              <a:ext uri="{FF2B5EF4-FFF2-40B4-BE49-F238E27FC236}">
                <a16:creationId xmlns:a16="http://schemas.microsoft.com/office/drawing/2014/main" id="{AB61201A-CD3D-2D1C-C767-6C1A8E93DCA5}"/>
              </a:ext>
            </a:extLst>
          </p:cNvPr>
          <p:cNvSpPr>
            <a:spLocks noGrp="1"/>
          </p:cNvSpPr>
          <p:nvPr>
            <p:ph type="title"/>
          </p:nvPr>
        </p:nvSpPr>
        <p:spPr/>
        <p:txBody>
          <a:bodyPr/>
          <a:lstStyle/>
          <a:p>
            <a:r>
              <a:rPr lang="en-US"/>
              <a:t>Overview</a:t>
            </a:r>
            <a:endParaRPr lang="en-AU"/>
          </a:p>
        </p:txBody>
      </p:sp>
    </p:spTree>
    <p:extLst>
      <p:ext uri="{BB962C8B-B14F-4D97-AF65-F5344CB8AC3E}">
        <p14:creationId xmlns:p14="http://schemas.microsoft.com/office/powerpoint/2010/main" val="298441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Pace refers to how fast or slow a speaker talks. The speaker might increase or decrease their pace for a particular effect. For example, a faster pace can show excitement while a slower pace might show that the speaker is thinking carefully.</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i</a:t>
            </a:r>
            <a:r>
              <a:rPr lang="en-US" sz="1800" dirty="0"/>
              <a:t>f you are nervous, it is very common to speak faster than a normal, conversational pace. Try not to rush. Make sure you shrink your sentences as required and </a:t>
            </a:r>
            <a:r>
              <a:rPr lang="en-US" sz="1800" dirty="0" err="1"/>
              <a:t>practise</a:t>
            </a:r>
            <a:r>
              <a:rPr lang="en-US" sz="1800" dirty="0"/>
              <a:t> delivering your speech in front of a mirror or record yourself rehearsing your speech to work on your pace.</a:t>
            </a:r>
          </a:p>
          <a:p>
            <a:endParaRPr lang="en-US" dirty="0"/>
          </a:p>
          <a:p>
            <a:endParaRPr lang="en-AU"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dirty="0"/>
              <a:t>Pace</a:t>
            </a:r>
            <a:endParaRPr lang="en-AU" dirty="0"/>
          </a:p>
        </p:txBody>
      </p:sp>
    </p:spTree>
    <p:extLst>
      <p:ext uri="{BB962C8B-B14F-4D97-AF65-F5344CB8AC3E}">
        <p14:creationId xmlns:p14="http://schemas.microsoft.com/office/powerpoint/2010/main" val="179122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7</a:t>
            </a:fld>
            <a:endParaRPr lang="en-AU"/>
          </a:p>
        </p:txBody>
      </p:sp>
      <p:graphicFrame>
        <p:nvGraphicFramePr>
          <p:cNvPr id="13" name="Table 12" descr="A table with some suggested sentence-level grammar and punctuation devices that may impact pac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3456588254"/>
              </p:ext>
            </p:extLst>
          </p:nvPr>
        </p:nvGraphicFramePr>
        <p:xfrm>
          <a:off x="360000" y="1909282"/>
          <a:ext cx="11484000" cy="4187430"/>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dirty="0">
                          <a:latin typeface="Arial" panose="020B0604020202020204" pitchFamily="34" charset="0"/>
                          <a:cs typeface="Arial" panose="020B0604020202020204" pitchFamily="34" charset="0"/>
                        </a:rPr>
                        <a:t>Ellipses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pause and allow the audience time to consider an idea, may slow down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427935"/>
                  </a:ext>
                </a:extLst>
              </a:tr>
              <a:tr h="837486">
                <a:tc>
                  <a:txBody>
                    <a:bodyPr/>
                    <a:lstStyle/>
                    <a:p>
                      <a:r>
                        <a:rPr lang="en-US" dirty="0">
                          <a:latin typeface="Arial" panose="020B0604020202020204" pitchFamily="34" charset="0"/>
                          <a:cs typeface="Arial" panose="020B0604020202020204" pitchFamily="34" charset="0"/>
                        </a:rPr>
                        <a:t>En dash (–)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add description or detail, may slow down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3475284"/>
                  </a:ext>
                </a:extLst>
              </a:tr>
              <a:tr h="837486">
                <a:tc>
                  <a:txBody>
                    <a:bodyPr/>
                    <a:lstStyle/>
                    <a:p>
                      <a:r>
                        <a:rPr lang="en-US" dirty="0">
                          <a:latin typeface="Arial" panose="020B0604020202020204" pitchFamily="34" charset="0"/>
                          <a:cs typeface="Arial" panose="020B0604020202020204" pitchFamily="34" charset="0"/>
                        </a:rPr>
                        <a:t>Short simple sentence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deliver key facts quickly, may speed up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5340522"/>
                  </a:ext>
                </a:extLst>
              </a:tr>
              <a:tr h="837486">
                <a:tc>
                  <a:txBody>
                    <a:bodyPr/>
                    <a:lstStyle/>
                    <a:p>
                      <a:r>
                        <a:rPr lang="en-US">
                          <a:latin typeface="Arial" panose="020B0604020202020204" pitchFamily="34" charset="0"/>
                          <a:cs typeface="Arial" panose="020B0604020202020204" pitchFamily="34" charset="0"/>
                        </a:rPr>
                        <a:t>Long complex sentence</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add description or detail, may slow down the pace of the speech</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8428829"/>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Pace</a:t>
            </a:r>
            <a:endParaRPr lang="en-AU" dirty="0"/>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dirty="0"/>
              <a:t>Grammar and punctuation for effective delivery 1</a:t>
            </a:r>
            <a:endParaRPr lang="en-AU" dirty="0"/>
          </a:p>
        </p:txBody>
      </p:sp>
    </p:spTree>
    <p:extLst>
      <p:ext uri="{BB962C8B-B14F-4D97-AF65-F5344CB8AC3E}">
        <p14:creationId xmlns:p14="http://schemas.microsoft.com/office/powerpoint/2010/main" val="9101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A920A-D1C3-76CD-E90B-F977020DB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5" name="Text Placeholder 4">
            <a:extLst>
              <a:ext uri="{FF2B5EF4-FFF2-40B4-BE49-F238E27FC236}">
                <a16:creationId xmlns:a16="http://schemas.microsoft.com/office/drawing/2014/main" id="{6B6F9A5A-BE55-4061-D344-A6CD79067F38}"/>
              </a:ext>
            </a:extLst>
          </p:cNvPr>
          <p:cNvSpPr>
            <a:spLocks noGrp="1"/>
          </p:cNvSpPr>
          <p:nvPr>
            <p:ph type="body" sz="quarter" idx="17"/>
          </p:nvPr>
        </p:nvSpPr>
        <p:spPr/>
        <p:txBody>
          <a:bodyPr/>
          <a:lstStyle/>
          <a:p>
            <a:r>
              <a:rPr lang="en-US" sz="1800" dirty="0"/>
              <a:t>Pauses refer to moments during a speech when a speaker stops deliberately for meaning. A pause can be used to </a:t>
            </a:r>
            <a:r>
              <a:rPr lang="en-US" sz="1800" dirty="0" err="1"/>
              <a:t>emphasise</a:t>
            </a:r>
            <a:r>
              <a:rPr lang="en-US" sz="1800" dirty="0"/>
              <a:t> a key point or give the audience time to think.</a:t>
            </a:r>
          </a:p>
          <a:p>
            <a:r>
              <a:rPr lang="en-US" sz="1800" b="1" kern="1200" dirty="0">
                <a:solidFill>
                  <a:srgbClr val="22272B"/>
                </a:solidFill>
                <a:effectLst/>
                <a:latin typeface="Arial" panose="020B0604020202020204" pitchFamily="34" charset="0"/>
                <a:ea typeface="+mn-ea"/>
                <a:cs typeface="Arial" panose="020B0604020202020204" pitchFamily="34" charset="0"/>
              </a:rPr>
              <a:t>Tip: </a:t>
            </a:r>
            <a:r>
              <a:rPr lang="en-US" sz="1800" kern="1200" dirty="0">
                <a:solidFill>
                  <a:srgbClr val="22272B"/>
                </a:solidFill>
                <a:effectLst/>
                <a:latin typeface="Arial" panose="020B0604020202020204" pitchFamily="34" charset="0"/>
                <a:ea typeface="+mn-ea"/>
                <a:cs typeface="Arial" panose="020B0604020202020204" pitchFamily="34" charset="0"/>
              </a:rPr>
              <a:t>b</a:t>
            </a:r>
            <a:r>
              <a:rPr lang="en-US" sz="1800" dirty="0"/>
              <a:t>efore delivering your speech, you should carefully read through your script and identify moments where you should briefly pause for effect. Look for specific punctuation marks such as ellipses (…), </a:t>
            </a:r>
            <a:r>
              <a:rPr lang="en-US" sz="1800" dirty="0" err="1"/>
              <a:t>en</a:t>
            </a:r>
            <a:r>
              <a:rPr lang="en-US" sz="1800" dirty="0"/>
              <a:t> dashes (–) or question marks (?) or paragraph breaks that suggest a natural pause. </a:t>
            </a:r>
            <a:r>
              <a:rPr lang="en-US" sz="1800" dirty="0" err="1"/>
              <a:t>Practise</a:t>
            </a:r>
            <a:r>
              <a:rPr lang="en-US" sz="1800" dirty="0"/>
              <a:t> these in front of a mirror or record yourself and listen back.</a:t>
            </a:r>
            <a:endParaRPr lang="en-AU" sz="1800" dirty="0"/>
          </a:p>
          <a:p>
            <a:endParaRPr lang="en-US" dirty="0"/>
          </a:p>
          <a:p>
            <a:endParaRPr lang="en-AU" dirty="0"/>
          </a:p>
        </p:txBody>
      </p:sp>
      <p:sp>
        <p:nvSpPr>
          <p:cNvPr id="4" name="Text Placeholder 3">
            <a:extLst>
              <a:ext uri="{FF2B5EF4-FFF2-40B4-BE49-F238E27FC236}">
                <a16:creationId xmlns:a16="http://schemas.microsoft.com/office/drawing/2014/main" id="{0ECD685B-735C-BF73-5A71-DFC9CE9374E3}"/>
              </a:ext>
            </a:extLst>
          </p:cNvPr>
          <p:cNvSpPr>
            <a:spLocks noGrp="1"/>
          </p:cNvSpPr>
          <p:nvPr>
            <p:ph type="body" sz="quarter" idx="18"/>
          </p:nvPr>
        </p:nvSpPr>
        <p:spPr/>
        <p:txBody>
          <a:bodyPr/>
          <a:lstStyle/>
          <a:p>
            <a:r>
              <a:rPr lang="en-US" dirty="0"/>
              <a:t>Elements of delivery</a:t>
            </a:r>
            <a:endParaRPr lang="en-AU" dirty="0"/>
          </a:p>
        </p:txBody>
      </p:sp>
      <p:sp>
        <p:nvSpPr>
          <p:cNvPr id="3" name="Title 2">
            <a:extLst>
              <a:ext uri="{FF2B5EF4-FFF2-40B4-BE49-F238E27FC236}">
                <a16:creationId xmlns:a16="http://schemas.microsoft.com/office/drawing/2014/main" id="{E6C17E6B-F2A7-0E4A-CA31-005882ACEB22}"/>
              </a:ext>
            </a:extLst>
          </p:cNvPr>
          <p:cNvSpPr>
            <a:spLocks noGrp="1"/>
          </p:cNvSpPr>
          <p:nvPr>
            <p:ph type="title"/>
          </p:nvPr>
        </p:nvSpPr>
        <p:spPr/>
        <p:txBody>
          <a:bodyPr/>
          <a:lstStyle/>
          <a:p>
            <a:r>
              <a:rPr lang="en-US" dirty="0"/>
              <a:t>Pause</a:t>
            </a:r>
            <a:endParaRPr lang="en-AU" dirty="0"/>
          </a:p>
        </p:txBody>
      </p:sp>
    </p:spTree>
    <p:extLst>
      <p:ext uri="{BB962C8B-B14F-4D97-AF65-F5344CB8AC3E}">
        <p14:creationId xmlns:p14="http://schemas.microsoft.com/office/powerpoint/2010/main" val="36354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DF10-6116-6A96-83F7-E7F5879783D1}"/>
              </a:ext>
            </a:extLst>
          </p:cNvPr>
          <p:cNvSpPr>
            <a:spLocks noGrp="1"/>
          </p:cNvSpPr>
          <p:nvPr>
            <p:ph type="sldNum" sz="quarter" idx="12"/>
          </p:nvPr>
        </p:nvSpPr>
        <p:spPr/>
        <p:txBody>
          <a:bodyPr/>
          <a:lstStyle/>
          <a:p>
            <a:fld id="{10A01DC5-1685-4615-8240-15192985C6A2}" type="slidenum">
              <a:rPr lang="en-AU" smtClean="0"/>
              <a:t>9</a:t>
            </a:fld>
            <a:endParaRPr lang="en-AU"/>
          </a:p>
        </p:txBody>
      </p:sp>
      <p:graphicFrame>
        <p:nvGraphicFramePr>
          <p:cNvPr id="13" name="Table 12" descr="A table with some suggested sentence-level grammar and punctuation devices related to pause.">
            <a:extLst>
              <a:ext uri="{FF2B5EF4-FFF2-40B4-BE49-F238E27FC236}">
                <a16:creationId xmlns:a16="http://schemas.microsoft.com/office/drawing/2014/main" id="{6268CB47-8E7D-3535-2457-E2C364BEF04A}"/>
              </a:ext>
            </a:extLst>
          </p:cNvPr>
          <p:cNvGraphicFramePr>
            <a:graphicFrameLocks noGrp="1"/>
          </p:cNvGraphicFramePr>
          <p:nvPr>
            <p:extLst>
              <p:ext uri="{D42A27DB-BD31-4B8C-83A1-F6EECF244321}">
                <p14:modId xmlns:p14="http://schemas.microsoft.com/office/powerpoint/2010/main" val="73632829"/>
              </p:ext>
            </p:extLst>
          </p:nvPr>
        </p:nvGraphicFramePr>
        <p:xfrm>
          <a:off x="360000" y="1897559"/>
          <a:ext cx="11484000" cy="4187430"/>
        </p:xfrm>
        <a:graphic>
          <a:graphicData uri="http://schemas.openxmlformats.org/drawingml/2006/table">
            <a:tbl>
              <a:tblPr firstRow="1" bandRow="1">
                <a:tableStyleId>{69012ECD-51FC-41F1-AA8D-1B2483CD663E}</a:tableStyleId>
              </a:tblPr>
              <a:tblGrid>
                <a:gridCol w="2898500">
                  <a:extLst>
                    <a:ext uri="{9D8B030D-6E8A-4147-A177-3AD203B41FA5}">
                      <a16:colId xmlns:a16="http://schemas.microsoft.com/office/drawing/2014/main" val="2497561494"/>
                    </a:ext>
                  </a:extLst>
                </a:gridCol>
                <a:gridCol w="8585500">
                  <a:extLst>
                    <a:ext uri="{9D8B030D-6E8A-4147-A177-3AD203B41FA5}">
                      <a16:colId xmlns:a16="http://schemas.microsoft.com/office/drawing/2014/main" val="1874270813"/>
                    </a:ext>
                  </a:extLst>
                </a:gridCol>
              </a:tblGrid>
              <a:tr h="837486">
                <a:tc>
                  <a:txBody>
                    <a:bodyPr/>
                    <a:lstStyle/>
                    <a:p>
                      <a:r>
                        <a:rPr lang="en-US" dirty="0">
                          <a:latin typeface="Arial" panose="020B0604020202020204" pitchFamily="34" charset="0"/>
                          <a:cs typeface="Arial" panose="020B0604020202020204" pitchFamily="34" charset="0"/>
                        </a:rPr>
                        <a:t>Grammar and punctuation device</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Effect on delivery</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146118"/>
                  </a:ext>
                </a:extLst>
              </a:tr>
              <a:tr h="837486">
                <a:tc>
                  <a:txBody>
                    <a:bodyPr/>
                    <a:lstStyle/>
                    <a:p>
                      <a:r>
                        <a:rPr lang="en-US">
                          <a:latin typeface="Arial" panose="020B0604020202020204" pitchFamily="34" charset="0"/>
                          <a:cs typeface="Arial" panose="020B0604020202020204" pitchFamily="34" charset="0"/>
                        </a:rPr>
                        <a:t>Paragraph break</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Short paragraphs with brief breaks or pauses between each paragraph allows for the natural progression of ideas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5965742"/>
                  </a:ext>
                </a:extLst>
              </a:tr>
              <a:tr h="837486">
                <a:tc>
                  <a:txBody>
                    <a:bodyPr/>
                    <a:lstStyle/>
                    <a:p>
                      <a:r>
                        <a:rPr lang="en-US">
                          <a:latin typeface="Arial" panose="020B0604020202020204" pitchFamily="34" charset="0"/>
                          <a:cs typeface="Arial" panose="020B0604020202020204" pitchFamily="34" charset="0"/>
                        </a:rPr>
                        <a:t>Ellipses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add pauses within sentences to allow the audience time to consider an argument or idea</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427935"/>
                  </a:ext>
                </a:extLst>
              </a:tr>
              <a:tr h="837486">
                <a:tc>
                  <a:txBody>
                    <a:bodyPr/>
                    <a:lstStyle/>
                    <a:p>
                      <a:r>
                        <a:rPr lang="en-US" dirty="0">
                          <a:latin typeface="Arial" panose="020B0604020202020204" pitchFamily="34" charset="0"/>
                          <a:cs typeface="Arial" panose="020B0604020202020204" pitchFamily="34" charset="0"/>
                        </a:rPr>
                        <a:t>Comma (,) or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dash (–) </a:t>
                      </a:r>
                      <a:endParaRPr lang="en-AU"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Can be used to provide the audience with additional information within sentences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9938854"/>
                  </a:ext>
                </a:extLst>
              </a:tr>
              <a:tr h="837486">
                <a:tc>
                  <a:txBody>
                    <a:bodyPr/>
                    <a:lstStyle/>
                    <a:p>
                      <a:r>
                        <a:rPr lang="en-US">
                          <a:latin typeface="Arial" panose="020B0604020202020204" pitchFamily="34" charset="0"/>
                          <a:cs typeface="Arial" panose="020B0604020202020204" pitchFamily="34" charset="0"/>
                        </a:rPr>
                        <a:t>Question mark (?)</a:t>
                      </a:r>
                      <a:endParaRPr lang="en-AU">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Usually followed by a brief pause to allow the audience time to consider their position on the question that’s been posed</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5340522"/>
                  </a:ext>
                </a:extLst>
              </a:tr>
            </a:tbl>
          </a:graphicData>
        </a:graphic>
      </p:graphicFrame>
      <p:sp>
        <p:nvSpPr>
          <p:cNvPr id="8" name="Text Placeholder 7">
            <a:extLst>
              <a:ext uri="{FF2B5EF4-FFF2-40B4-BE49-F238E27FC236}">
                <a16:creationId xmlns:a16="http://schemas.microsoft.com/office/drawing/2014/main" id="{C5EB44FE-35ED-27DB-35E2-6F6CDE031525}"/>
              </a:ext>
            </a:extLst>
          </p:cNvPr>
          <p:cNvSpPr>
            <a:spLocks noGrp="1"/>
          </p:cNvSpPr>
          <p:nvPr>
            <p:ph type="body" sz="quarter" idx="18"/>
          </p:nvPr>
        </p:nvSpPr>
        <p:spPr/>
        <p:txBody>
          <a:bodyPr/>
          <a:lstStyle/>
          <a:p>
            <a:r>
              <a:rPr lang="en-US" dirty="0"/>
              <a:t>Pause</a:t>
            </a:r>
            <a:endParaRPr lang="en-AU" dirty="0"/>
          </a:p>
        </p:txBody>
      </p:sp>
      <p:sp>
        <p:nvSpPr>
          <p:cNvPr id="6" name="Title 5">
            <a:extLst>
              <a:ext uri="{FF2B5EF4-FFF2-40B4-BE49-F238E27FC236}">
                <a16:creationId xmlns:a16="http://schemas.microsoft.com/office/drawing/2014/main" id="{2657EFDB-B847-5432-CF3B-AEBCD7E99342}"/>
              </a:ext>
            </a:extLst>
          </p:cNvPr>
          <p:cNvSpPr>
            <a:spLocks noGrp="1"/>
          </p:cNvSpPr>
          <p:nvPr>
            <p:ph type="title"/>
          </p:nvPr>
        </p:nvSpPr>
        <p:spPr/>
        <p:txBody>
          <a:bodyPr/>
          <a:lstStyle/>
          <a:p>
            <a:r>
              <a:rPr lang="en-US"/>
              <a:t>Grammar and punctuation for effective delivery 2</a:t>
            </a:r>
            <a:endParaRPr lang="en-AU"/>
          </a:p>
        </p:txBody>
      </p:sp>
    </p:spTree>
    <p:extLst>
      <p:ext uri="{BB962C8B-B14F-4D97-AF65-F5344CB8AC3E}">
        <p14:creationId xmlns:p14="http://schemas.microsoft.com/office/powerpoint/2010/main" val="20248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2.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062D9A68-8672-4A3A-A81C-15AC4DA37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0DAA2-907E-4CB5-B016-D0DA35A045BF}">
  <ds:schemaRef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094ce8ca-8c20-4eb0-bb23-b47a1c76b753"/>
    <ds:schemaRef ds:uri="http://schemas.openxmlformats.org/package/2006/metadata/core-properties"/>
    <ds:schemaRef ds:uri="98740c54-966f-451d-a76c-e38eb7fddd5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Template>
  <TotalTime>184</TotalTime>
  <Words>3329</Words>
  <Application>Microsoft Office PowerPoint</Application>
  <PresentationFormat>Widescreen</PresentationFormat>
  <Paragraphs>245</Paragraphs>
  <Slides>26</Slides>
  <Notes>25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Public Sans Light</vt:lpstr>
      <vt:lpstr>Public Sans</vt:lpstr>
      <vt:lpstr>Arial</vt:lpstr>
      <vt:lpstr>Times New Roman</vt:lpstr>
      <vt:lpstr>Calibri</vt:lpstr>
      <vt:lpstr>NSWG Corporate</vt:lpstr>
      <vt:lpstr>2_NSWG Corporate</vt:lpstr>
      <vt:lpstr>Instructions for use</vt:lpstr>
      <vt:lpstr>Phase 6 – effective delivery</vt:lpstr>
      <vt:lpstr>Learning intentions and success criteria </vt:lpstr>
      <vt:lpstr>Phase 2, sequence 7</vt:lpstr>
      <vt:lpstr>Overview</vt:lpstr>
      <vt:lpstr>Pace</vt:lpstr>
      <vt:lpstr>Grammar and punctuation for effective delivery 1</vt:lpstr>
      <vt:lpstr>Pause</vt:lpstr>
      <vt:lpstr>Grammar and punctuation for effective delivery 2</vt:lpstr>
      <vt:lpstr>Stress</vt:lpstr>
      <vt:lpstr>Grammar and punctuation for effective delivery 3</vt:lpstr>
      <vt:lpstr>Pitch</vt:lpstr>
      <vt:lpstr>Grammar and punctuation for effective delivery 4</vt:lpstr>
      <vt:lpstr>Intonation</vt:lpstr>
      <vt:lpstr>Grammar and punctuation for effective delivery 5</vt:lpstr>
      <vt:lpstr>Tone</vt:lpstr>
      <vt:lpstr>Grammar and punctuation for effective delivery 6 </vt:lpstr>
      <vt:lpstr>Volume</vt:lpstr>
      <vt:lpstr>Grammar and punctuation for effective delivery 7 </vt:lpstr>
      <vt:lpstr>Phase 3, sequence 14</vt:lpstr>
      <vt:lpstr>Body language</vt:lpstr>
      <vt:lpstr>Facial expression</vt:lpstr>
      <vt:lpstr>Hand gestures</vt:lpstr>
      <vt:lpstr>Eye contact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6 – effective delivery – 10.3 – Shakespeare retold</dc:title>
  <dc:creator>NSW Department of Education</dc:creator>
  <dcterms:created xsi:type="dcterms:W3CDTF">2024-07-22T03:07:06Z</dcterms:created>
  <dcterms:modified xsi:type="dcterms:W3CDTF">2025-06-19T01:30:48Z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