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7" r:id="rId4"/>
  </p:sldMasterIdLst>
  <p:notesMasterIdLst>
    <p:notesMasterId r:id="rId19"/>
  </p:notesMasterIdLst>
  <p:handoutMasterIdLst>
    <p:handoutMasterId r:id="rId20"/>
  </p:handoutMasterIdLst>
  <p:sldIdLst>
    <p:sldId id="26381" r:id="rId5"/>
    <p:sldId id="257" r:id="rId6"/>
    <p:sldId id="369" r:id="rId7"/>
    <p:sldId id="26336" r:id="rId8"/>
    <p:sldId id="26337" r:id="rId9"/>
    <p:sldId id="363" r:id="rId10"/>
    <p:sldId id="354" r:id="rId11"/>
    <p:sldId id="364" r:id="rId12"/>
    <p:sldId id="365" r:id="rId13"/>
    <p:sldId id="366" r:id="rId14"/>
    <p:sldId id="367" r:id="rId15"/>
    <p:sldId id="368" r:id="rId16"/>
    <p:sldId id="360" r:id="rId17"/>
    <p:sldId id="361" r:id="rId18"/>
  </p:sldIdLst>
  <p:sldSz cx="12192000" cy="6858000"/>
  <p:notesSz cx="6858000" cy="9144000"/>
  <p:embeddedFontLst>
    <p:embeddedFont>
      <p:font typeface="Public Sans" pitchFamily="2" charset="0"/>
      <p:regular r:id="rId21"/>
      <p:bold r:id="rId22"/>
      <p:italic r:id="rId23"/>
      <p:boldItalic r:id="rId24"/>
    </p:embeddedFont>
    <p:embeddedFont>
      <p:font typeface="Public Sans Light" pitchFamily="2" charset="0"/>
      <p:regular r:id="rId25"/>
      <p: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02A9D7F-57B1-B101-768D-9F9CCB42179F}" name="Francesca Gazzola" initials="FG" userId="S::FRANCESCA.GAZZOLA@det.nsw.edu.au::eb71f741-dadb-429a-b279-0f7afbe3ada0" providerId="AD"/>
  <p188:author id="{FAA49185-EE96-76D8-B997-27D35C680BEE}" name="Maureen O'Keefe" initials="MO" userId="S::Maureen.OKeefe5@det.nsw.edu.au::468623b9-9c4e-4b2f-9db4-30ddd450a219" providerId="AD"/>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p:restoredTop sz="90272" autoAdjust="0"/>
  </p:normalViewPr>
  <p:slideViewPr>
    <p:cSldViewPr snapToGrid="0">
      <p:cViewPr varScale="1">
        <p:scale>
          <a:sx n="96" d="100"/>
          <a:sy n="96" d="100"/>
        </p:scale>
        <p:origin x="452" y="56"/>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10/03/2025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kern="1200" dirty="0">
                <a:solidFill>
                  <a:srgbClr val="000000"/>
                </a:solidFill>
                <a:effectLst/>
                <a:latin typeface="Public Sans" panose="020B0604020202020204" charset="0"/>
                <a:ea typeface="+mn-ea"/>
                <a:cs typeface="+mn-cs"/>
              </a:rPr>
              <a:t>Teacher note: </a:t>
            </a:r>
            <a:r>
              <a:rPr lang="en-US" sz="1800" b="0" kern="1200" dirty="0">
                <a:solidFill>
                  <a:srgbClr val="000000"/>
                </a:solidFill>
                <a:effectLst/>
                <a:latin typeface="Public Sans" panose="020B0604020202020204" charset="0"/>
                <a:ea typeface="+mn-ea"/>
                <a:cs typeface="+mn-cs"/>
              </a:rPr>
              <a:t>this slide includes prompts for a think pair share activity to build vocabulary.</a:t>
            </a:r>
            <a:endParaRPr lang="en-AU" dirty="0">
              <a:effectLst/>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3015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dirty="0"/>
              <a:t>Teacher note: </a:t>
            </a:r>
            <a:r>
              <a:rPr lang="en-US" sz="1800" b="0" dirty="0"/>
              <a:t>this slide includes a stimulus text and prompts for students to respond in their English workbooks.</a:t>
            </a:r>
            <a:endParaRPr lang="en-AU" sz="1800" b="1" dirty="0"/>
          </a:p>
          <a:p>
            <a:endParaRPr lang="en-AU" sz="180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73514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prompt for class discussion. </a:t>
            </a:r>
            <a:endParaRPr lang="en-AU" b="1"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11696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contains references for this resource.</a:t>
            </a:r>
            <a:endParaRPr lang="en-AU" b="1"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343409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cs typeface="Calibri"/>
              </a:rPr>
              <a:t>Teacher note: </a:t>
            </a:r>
            <a:r>
              <a:rPr lang="en-US" dirty="0">
                <a:latin typeface="Calibri"/>
                <a:cs typeface="Calibri"/>
              </a:rPr>
              <a:t>the following resource is intended to support </a:t>
            </a:r>
            <a:r>
              <a:rPr lang="en-US" b="1" dirty="0">
                <a:latin typeface="Calibri"/>
                <a:cs typeface="Calibri"/>
              </a:rPr>
              <a:t>Phase 1, sequence 1 – ‘And they lived happily ever after’ – exploring why audiences enjoy a happy ending</a:t>
            </a:r>
            <a:r>
              <a:rPr lang="en-US" dirty="0">
                <a:latin typeface="Calibri"/>
                <a:cs typeface="Calibri"/>
              </a:rPr>
              <a:t>.</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25704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latin typeface="Public Sans"/>
              </a:rPr>
              <a:t>Teacher note: </a:t>
            </a:r>
            <a:r>
              <a:rPr lang="en-AU" dirty="0">
                <a:latin typeface="Public Sans"/>
              </a:rPr>
              <a:t>this slide has been used to identify the Explicit teaching learning strategy and should be deleted or hidden when using in a classroom setting. Sharing learning intentions allows a teacher to effectively communicate learning goals with students. They allow students to connect new learning to existing knowledge, skills and understanding. When used with success criteria students have a clear idea of the learning goal and how to get there (AERO 2024). The sample success </a:t>
            </a:r>
            <a:r>
              <a:rPr lang="en-AU" b="0" i="0" dirty="0">
                <a:solidFill>
                  <a:srgbClr val="333333"/>
                </a:solidFill>
                <a:effectLst/>
                <a:highlight>
                  <a:srgbClr val="FFFFFF"/>
                </a:highlight>
                <a:latin typeface="Public Sans" pitchFamily="2" charset="0"/>
              </a:rPr>
              <a:t>criteria are aligned to the syllabus. They break the learning intention into smaller and more manageable actions. They show students what they must do, say, make, create or perform to demonstrate their learning (Griffin 2018). These have been left blank with suggestions provided in the notes to allow for the co-construction of success criteria that reflects student need. When co-</a:t>
            </a:r>
            <a:r>
              <a:rPr lang="en-AU" dirty="0"/>
              <a:t>constructing with students, teachers use their expertise to guide student thinking, and often model and use exemplars to show students what success 'looks like'.</a:t>
            </a:r>
          </a:p>
          <a:p>
            <a:endParaRPr lang="en-AU" b="0" i="0" dirty="0">
              <a:solidFill>
                <a:srgbClr val="333333"/>
              </a:solidFill>
              <a:effectLst/>
              <a:highlight>
                <a:srgbClr val="FFFFFF"/>
              </a:highlight>
              <a:latin typeface="Public Sans" pitchFamily="2" charset="0"/>
            </a:endParaRPr>
          </a:p>
          <a:p>
            <a:endParaRPr lang="en-AU" dirty="0">
              <a:solidFill>
                <a:srgbClr val="333333"/>
              </a:solidFill>
              <a:highlight>
                <a:srgbClr val="FFFFFF"/>
              </a:highlight>
              <a:latin typeface="Public Sans"/>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60813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b="0" dirty="0">
                <a:latin typeface="Public Sans"/>
              </a:rPr>
              <a:t>clarify what students are learning and why. </a:t>
            </a:r>
            <a:endParaRPr lang="en-AU" dirty="0">
              <a:latin typeface="Public Sans"/>
            </a:endParaRPr>
          </a:p>
          <a:p>
            <a:pPr marL="171450" indent="-171450">
              <a:buFont typeface="Arial,Sans-Serif"/>
              <a:buChar char="•"/>
            </a:pPr>
            <a:r>
              <a:rPr lang="en-AU" dirty="0"/>
              <a:t>Learning intentions and success criteria are best co-constructed with students. Adapt the learning intention as required and add matching success criteria.</a:t>
            </a:r>
          </a:p>
          <a:p>
            <a:pPr marL="171450" indent="-171450">
              <a:buFont typeface="Arial,Sans-Serif"/>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Sans-Serif"/>
              <a:buChar char="•"/>
            </a:pPr>
            <a:r>
              <a:rPr lang="en-AU" dirty="0"/>
              <a:t>LISC is not necessarily presented at the beginning of the lesson. Teacher needs to consider most effectual time to introduce.</a:t>
            </a:r>
          </a:p>
          <a:p>
            <a:pPr marL="171450" indent="-171450">
              <a:buFont typeface="Arial,Sans-Serif"/>
              <a:buChar char="•"/>
            </a:pPr>
            <a:r>
              <a:rPr lang="en-AU" dirty="0"/>
              <a:t>LISC should be revisited during the lesson to support students' evaluation of their learning.</a:t>
            </a:r>
          </a:p>
          <a:p>
            <a:pPr marL="171450" indent="-171450">
              <a:buFont typeface="Arial,Sans-Serif"/>
              <a:buChar cha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Review the success criteria with the class. You may need to revisit these as you progress through the lesson sequence. It is recommended that success criteria be created collaboratively with students to suit individual classes.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Suggested success criteria: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I will know I am successful when I can:</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contribute to whole class discussions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participate in Think Pair Share and small group discussions</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answer questions in my English book.</a:t>
            </a:r>
          </a:p>
          <a:p>
            <a:pPr marL="171450" indent="-171450">
              <a:buFont typeface="Arial,Sans-Serif"/>
              <a:buChar char="•"/>
            </a:pPr>
            <a:endParaRPr lang="en-AU" dirty="0"/>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this slide has been used to identify the Explicit teaching strategy ‘using effective questioning’ and should be deleted or hidden when using in a classroom setting. </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23250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 </a:t>
            </a:r>
            <a:r>
              <a:rPr lang="en-US" b="0" dirty="0"/>
              <a:t>this slide includes prompts for class discussion on audience engagement.</a:t>
            </a:r>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12968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think pair share prompt for students to consider and discuss with a partner.</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39756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t>Teacher note: </a:t>
            </a:r>
            <a:r>
              <a:rPr lang="en-US" b="0" dirty="0"/>
              <a:t>this slide includes a stimulus text and prompts for small group discussion.</a:t>
            </a:r>
            <a:endParaRPr lang="en-AU" b="1"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99504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b="1" kern="1200" dirty="0">
                <a:solidFill>
                  <a:srgbClr val="000000"/>
                </a:solidFill>
                <a:effectLst/>
                <a:latin typeface="Public Sans" panose="020B0604020202020204" charset="0"/>
                <a:ea typeface="+mn-ea"/>
                <a:cs typeface="+mn-cs"/>
              </a:rPr>
              <a:t>Teacher note: </a:t>
            </a:r>
            <a:r>
              <a:rPr lang="en-US" sz="1800" b="0" kern="1200" dirty="0">
                <a:solidFill>
                  <a:srgbClr val="000000"/>
                </a:solidFill>
                <a:effectLst/>
                <a:latin typeface="Public Sans" panose="020B0604020202020204" charset="0"/>
                <a:ea typeface="+mn-ea"/>
                <a:cs typeface="+mn-cs"/>
              </a:rPr>
              <a:t>this slide includes prompts for class discussion on alternate endings.</a:t>
            </a:r>
            <a:endParaRPr lang="en-AU" dirty="0">
              <a:effectLst/>
            </a:endParaRP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83439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266640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6066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43234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26443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328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55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267119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6627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5120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9195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76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4807619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9" r:id="rId11"/>
    <p:sldLayoutId id="214748374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WUgia84lI8U?si=vYXJaMJfXmvkfsjJ"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curriculum.nsw.edu.au/" TargetMode="External"/><Relationship Id="rId3" Type="http://schemas.openxmlformats.org/officeDocument/2006/relationships/hyperlink" Target="https://curriculum.nsw.edu.au/learning-areas/english/english-k-10-2022" TargetMode="External"/><Relationship Id="rId7" Type="http://schemas.openxmlformats.org/officeDocument/2006/relationships/hyperlink" Target="https://educationstandards.nsw.edu.au/wps/portal/nesa/home"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educationstandards.nsw.edu.au/wps/portal/nesa/mini-footer/copyright" TargetMode="External"/><Relationship Id="rId5" Type="http://schemas.openxmlformats.org/officeDocument/2006/relationships/hyperlink" Target="https://education.nsw.gov.au/teaching-and-learning/curriculum/explicit-teaching" TargetMode="External"/><Relationship Id="rId4" Type="http://schemas.openxmlformats.org/officeDocument/2006/relationships/hyperlink" Target="https://curriculum.nsw.edu.au/learning-areas/english/english-k-10-2022/glossary"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dFomwoVngOI?si=Yxi0faVPPl_3Dywc"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584375"/>
          </a:xfrm>
        </p:spPr>
        <p:txBody>
          <a:bodyPr/>
          <a:lstStyle/>
          <a:p>
            <a:pPr marL="342900" indent="-342900">
              <a:spcAft>
                <a:spcPts val="600"/>
              </a:spcAft>
              <a:buFont typeface="Arial"/>
              <a:buChar char="•"/>
            </a:pPr>
            <a:r>
              <a:rPr lang="en-AU" sz="1800" dirty="0">
                <a:latin typeface="+mn-lt"/>
                <a:ea typeface="+mn-lt"/>
                <a:cs typeface="+mn-lt"/>
              </a:rPr>
              <a:t>This resource is not a teaching and learning program. It should be used in conjunction with </a:t>
            </a:r>
            <a:r>
              <a:rPr lang="en-AU" sz="1800" b="1" dirty="0">
                <a:latin typeface="+mn-lt"/>
                <a:ea typeface="+mn-lt"/>
                <a:cs typeface="+mn-lt"/>
              </a:rPr>
              <a:t>‘Shakespeare retold</a:t>
            </a:r>
            <a:r>
              <a:rPr lang="en-AU" sz="1800" b="1" dirty="0">
                <a:effectLst/>
                <a:latin typeface="Arial" panose="020B0604020202020204" pitchFamily="34" charset="0"/>
                <a:ea typeface="Aptos" panose="020B0004020202020204" pitchFamily="34" charset="0"/>
              </a:rPr>
              <a:t>’ – Year 10, Term 3</a:t>
            </a:r>
            <a:r>
              <a:rPr lang="en-AU" sz="1800" dirty="0">
                <a:latin typeface="+mn-lt"/>
                <a:ea typeface="+mn-lt"/>
                <a:cs typeface="+mn-lt"/>
              </a:rPr>
              <a:t>.</a:t>
            </a:r>
            <a:endParaRPr lang="en-AU" sz="1800" dirty="0">
              <a:solidFill>
                <a:srgbClr val="22272B"/>
              </a:solidFill>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 &gt; 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 &gt; 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DE93F0-1948-D029-A6F9-E03179895EC0}"/>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9" name="Text Placeholder 8">
            <a:extLst>
              <a:ext uri="{FF2B5EF4-FFF2-40B4-BE49-F238E27FC236}">
                <a16:creationId xmlns:a16="http://schemas.microsoft.com/office/drawing/2014/main" id="{54804B43-DF62-58AC-EBBF-9C92CF878D54}"/>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Definition</a:t>
            </a:r>
          </a:p>
          <a:p>
            <a:r>
              <a:rPr lang="en-AU" sz="1800" dirty="0">
                <a:latin typeface="Arial" panose="020B0604020202020204" pitchFamily="34" charset="0"/>
                <a:cs typeface="Arial" panose="020B0604020202020204" pitchFamily="34" charset="0"/>
              </a:rPr>
              <a:t>An </a:t>
            </a:r>
            <a:r>
              <a:rPr lang="en-AU" sz="1800" b="1" dirty="0">
                <a:latin typeface="Arial" panose="020B0604020202020204" pitchFamily="34" charset="0"/>
                <a:cs typeface="Arial" panose="020B0604020202020204" pitchFamily="34" charset="0"/>
              </a:rPr>
              <a:t>antonym</a:t>
            </a:r>
            <a:r>
              <a:rPr lang="en-AU" sz="1800" dirty="0">
                <a:latin typeface="Arial" panose="020B0604020202020204" pitchFamily="34" charset="0"/>
                <a:cs typeface="Arial" panose="020B0604020202020204" pitchFamily="34" charset="0"/>
              </a:rPr>
              <a:t> is ‘a</a:t>
            </a:r>
            <a:r>
              <a:rPr lang="en-AU" sz="1800" b="0" i="0" dirty="0">
                <a:solidFill>
                  <a:srgbClr val="22272B"/>
                </a:solidFill>
                <a:effectLst/>
                <a:highlight>
                  <a:srgbClr val="FFFFFF"/>
                </a:highlight>
                <a:latin typeface="Arial" panose="020B0604020202020204" pitchFamily="34" charset="0"/>
                <a:cs typeface="Arial" panose="020B0604020202020204" pitchFamily="34" charset="0"/>
              </a:rPr>
              <a:t> word or phrase that has the opposite meaning of another word or phrase’ (NESA 2024)</a:t>
            </a:r>
          </a:p>
          <a:p>
            <a:r>
              <a:rPr lang="en-AU" sz="1800" b="1" dirty="0">
                <a:latin typeface="Arial" panose="020B0604020202020204" pitchFamily="34" charset="0"/>
                <a:cs typeface="Arial" panose="020B0604020202020204" pitchFamily="34" charset="0"/>
              </a:rPr>
              <a:t>Think Pair Share</a:t>
            </a:r>
          </a:p>
          <a:p>
            <a:pPr marL="342900" indent="-342900">
              <a:buFont typeface="+mj-lt"/>
              <a:buAutoNum type="arabicPeriod"/>
            </a:pPr>
            <a:r>
              <a:rPr lang="en-AU" sz="1800" b="1" dirty="0">
                <a:latin typeface="Arial" panose="020B0604020202020204" pitchFamily="34" charset="0"/>
                <a:cs typeface="Arial" panose="020B0604020202020204" pitchFamily="34" charset="0"/>
              </a:rPr>
              <a:t>Individually</a:t>
            </a:r>
            <a:r>
              <a:rPr lang="en-AU" sz="1800" dirty="0">
                <a:latin typeface="Arial" panose="020B0604020202020204" pitchFamily="34" charset="0"/>
                <a:cs typeface="Arial" panose="020B0604020202020204" pitchFamily="34" charset="0"/>
              </a:rPr>
              <a:t> compile a list of words that could be used to describe the ending of an imaginative text that is not ‘happy’.</a:t>
            </a:r>
          </a:p>
          <a:p>
            <a:pPr marL="342900" indent="-342900">
              <a:buFont typeface="+mj-lt"/>
              <a:buAutoNum type="arabicPeriod"/>
            </a:pPr>
            <a:r>
              <a:rPr lang="en-AU" sz="1800" dirty="0">
                <a:latin typeface="Arial" panose="020B0604020202020204" pitchFamily="34" charset="0"/>
                <a:cs typeface="Arial" panose="020B0604020202020204" pitchFamily="34" charset="0"/>
              </a:rPr>
              <a:t>Share your list with a </a:t>
            </a:r>
            <a:r>
              <a:rPr lang="en-AU" sz="1800" b="1" dirty="0">
                <a:latin typeface="Arial" panose="020B0604020202020204" pitchFamily="34" charset="0"/>
                <a:cs typeface="Arial" panose="020B0604020202020204" pitchFamily="34" charset="0"/>
              </a:rPr>
              <a:t>pair </a:t>
            </a:r>
            <a:r>
              <a:rPr lang="en-AU" sz="1800" dirty="0">
                <a:latin typeface="Arial" panose="020B0604020202020204" pitchFamily="34" charset="0"/>
                <a:cs typeface="Arial" panose="020B0604020202020204" pitchFamily="34" charset="0"/>
              </a:rPr>
              <a:t>and add any new words to your list that your pair has on theirs.</a:t>
            </a:r>
          </a:p>
          <a:p>
            <a:pPr marL="342900" indent="-342900">
              <a:buFont typeface="+mj-lt"/>
              <a:buAutoNum type="arabicPeriod"/>
            </a:pPr>
            <a:r>
              <a:rPr lang="en-AU" sz="1800" dirty="0">
                <a:latin typeface="Arial" panose="020B0604020202020204" pitchFamily="34" charset="0"/>
                <a:cs typeface="Arial" panose="020B0604020202020204" pitchFamily="34" charset="0"/>
              </a:rPr>
              <a:t>Contribute your words to a </a:t>
            </a:r>
            <a:r>
              <a:rPr lang="en-AU" sz="1800" b="1" dirty="0">
                <a:latin typeface="Arial" panose="020B0604020202020204" pitchFamily="34" charset="0"/>
                <a:cs typeface="Arial" panose="020B0604020202020204" pitchFamily="34" charset="0"/>
              </a:rPr>
              <a:t>whole-class</a:t>
            </a:r>
            <a:r>
              <a:rPr lang="en-AU" sz="1800" dirty="0">
                <a:latin typeface="Arial" panose="020B0604020202020204" pitchFamily="34" charset="0"/>
                <a:cs typeface="Arial" panose="020B0604020202020204" pitchFamily="34" charset="0"/>
              </a:rPr>
              <a:t> list, adding any additional words that are not already on your list.</a:t>
            </a:r>
          </a:p>
        </p:txBody>
      </p:sp>
      <p:sp>
        <p:nvSpPr>
          <p:cNvPr id="7" name="Text Placeholder 6">
            <a:extLst>
              <a:ext uri="{FF2B5EF4-FFF2-40B4-BE49-F238E27FC236}">
                <a16:creationId xmlns:a16="http://schemas.microsoft.com/office/drawing/2014/main" id="{1F7D27FC-C1DE-3BA2-0899-8AC15A83C922}"/>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Antonyms</a:t>
            </a:r>
          </a:p>
        </p:txBody>
      </p:sp>
      <p:sp>
        <p:nvSpPr>
          <p:cNvPr id="2" name="Title 1">
            <a:extLst>
              <a:ext uri="{FF2B5EF4-FFF2-40B4-BE49-F238E27FC236}">
                <a16:creationId xmlns:a16="http://schemas.microsoft.com/office/drawing/2014/main" id="{3811F9EC-9C36-870A-A324-55BCC6A149AA}"/>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Building vocabulary</a:t>
            </a:r>
          </a:p>
        </p:txBody>
      </p:sp>
    </p:spTree>
    <p:extLst>
      <p:ext uri="{BB962C8B-B14F-4D97-AF65-F5344CB8AC3E}">
        <p14:creationId xmlns:p14="http://schemas.microsoft.com/office/powerpoint/2010/main" val="26757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8F1BA6-83CF-03C6-2DD9-EB292592545D}"/>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9" name="Text Placeholder 8">
            <a:extLst>
              <a:ext uri="{FF2B5EF4-FFF2-40B4-BE49-F238E27FC236}">
                <a16:creationId xmlns:a16="http://schemas.microsoft.com/office/drawing/2014/main" id="{CEB4A6E7-9BBD-1A92-6FD1-194CFADEE2C4}"/>
              </a:ext>
            </a:extLst>
          </p:cNvPr>
          <p:cNvSpPr>
            <a:spLocks noGrp="1"/>
          </p:cNvSpPr>
          <p:nvPr>
            <p:ph type="body" sz="quarter" idx="17"/>
          </p:nvPr>
        </p:nvSpPr>
        <p:spPr>
          <a:xfrm>
            <a:off x="360000" y="1567087"/>
            <a:ext cx="10950257" cy="4463600"/>
          </a:xfrm>
        </p:spPr>
        <p:txBody>
          <a:bodyPr/>
          <a:lstStyle/>
          <a:p>
            <a:r>
              <a:rPr lang="en-AU" sz="1800" b="1" dirty="0">
                <a:latin typeface="Arial" panose="020B0604020202020204" pitchFamily="34" charset="0"/>
                <a:cs typeface="Arial" panose="020B0604020202020204" pitchFamily="34" charset="0"/>
              </a:rPr>
              <a:t>Stimulus text – </a:t>
            </a:r>
            <a:r>
              <a:rPr lang="en-AU" sz="1800" dirty="0">
                <a:latin typeface="Arial" panose="020B0604020202020204" pitchFamily="34" charset="0"/>
                <a:cs typeface="Arial" panose="020B0604020202020204" pitchFamily="34" charset="0"/>
              </a:rPr>
              <a:t>Watch </a:t>
            </a:r>
            <a:r>
              <a:rPr lang="en-AU" sz="18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Avengers Endgame Funeral Scene 4k Imax Version (4:22)</a:t>
            </a:r>
            <a:r>
              <a:rPr lang="en-AU" sz="1800" u="sng" dirty="0">
                <a:solidFill>
                  <a:srgbClr val="2F5496"/>
                </a:solidFill>
                <a:effectLst/>
                <a:latin typeface="Arial" panose="020B0604020202020204" pitchFamily="34" charset="0"/>
                <a:ea typeface="Calibri" panose="020F0502020204030204" pitchFamily="34" charset="0"/>
                <a:cs typeface="Arial" panose="020B0604020202020204" pitchFamily="34" charset="0"/>
              </a:rPr>
              <a:t>.</a:t>
            </a:r>
          </a:p>
          <a:p>
            <a:r>
              <a:rPr lang="en-AU" sz="1800" b="1" dirty="0">
                <a:latin typeface="Arial" panose="020B0604020202020204" pitchFamily="34" charset="0"/>
                <a:cs typeface="Arial" panose="020B0604020202020204" pitchFamily="34" charset="0"/>
              </a:rPr>
              <a:t>Answer the following questions in your English workbooks:</a:t>
            </a:r>
          </a:p>
          <a:p>
            <a:pPr marL="342900" indent="-342900">
              <a:buFont typeface="+mj-lt"/>
              <a:buAutoNum type="arabicPeriod"/>
            </a:pPr>
            <a:r>
              <a:rPr lang="en-AU" sz="1800" dirty="0">
                <a:latin typeface="Arial" panose="020B0604020202020204" pitchFamily="34" charset="0"/>
                <a:cs typeface="Arial" panose="020B0604020202020204" pitchFamily="34" charset="0"/>
              </a:rPr>
              <a:t>What are 3 adjectives you might use to describe the ending of </a:t>
            </a:r>
            <a:r>
              <a:rPr lang="en-AU" sz="1800" i="1" dirty="0">
                <a:latin typeface="Arial" panose="020B0604020202020204" pitchFamily="34" charset="0"/>
                <a:cs typeface="Arial" panose="020B0604020202020204" pitchFamily="34" charset="0"/>
              </a:rPr>
              <a:t>Avengers: Endgame</a:t>
            </a:r>
            <a:r>
              <a:rPr lang="en-AU" sz="1800" dirty="0">
                <a:latin typeface="Arial" panose="020B0604020202020204" pitchFamily="34" charset="0"/>
                <a:cs typeface="Arial" panose="020B0604020202020204" pitchFamily="34" charset="0"/>
              </a:rPr>
              <a:t>?</a:t>
            </a:r>
          </a:p>
          <a:p>
            <a:pPr marL="342900" indent="-342900">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While neither are ‘happy’ endings, do you think audiences might be more satisfied with the ending of </a:t>
            </a:r>
            <a:r>
              <a:rPr lang="en-AU" sz="1800" i="1" dirty="0">
                <a:effectLst/>
                <a:latin typeface="Arial" panose="020B0604020202020204" pitchFamily="34" charset="0"/>
                <a:ea typeface="Calibri" panose="020F0502020204030204" pitchFamily="34" charset="0"/>
                <a:cs typeface="Times New Roman" panose="02020603050405020304" pitchFamily="18" charset="0"/>
              </a:rPr>
              <a:t>Avengers: Endgame</a:t>
            </a:r>
            <a:r>
              <a:rPr lang="en-AU" sz="1800" dirty="0">
                <a:effectLst/>
                <a:latin typeface="Arial" panose="020B0604020202020204" pitchFamily="34" charset="0"/>
                <a:ea typeface="Calibri" panose="020F0502020204030204" pitchFamily="34" charset="0"/>
                <a:cs typeface="Times New Roman" panose="02020603050405020304" pitchFamily="18" charset="0"/>
              </a:rPr>
              <a:t> in comparison to the ending of </a:t>
            </a:r>
            <a:r>
              <a:rPr lang="en-AU" sz="1800" i="1" dirty="0">
                <a:effectLst/>
                <a:latin typeface="Arial" panose="020B0604020202020204" pitchFamily="34" charset="0"/>
                <a:ea typeface="Calibri" panose="020F0502020204030204" pitchFamily="34" charset="0"/>
                <a:cs typeface="Times New Roman" panose="02020603050405020304" pitchFamily="18" charset="0"/>
              </a:rPr>
              <a:t>Avengers: Infinity War</a:t>
            </a:r>
            <a:r>
              <a:rPr lang="en-AU" sz="1800" dirty="0">
                <a:effectLst/>
                <a:latin typeface="Arial" panose="020B0604020202020204" pitchFamily="34" charset="0"/>
                <a:ea typeface="Calibri" panose="020F0502020204030204" pitchFamily="34" charset="0"/>
                <a:cs typeface="Times New Roman" panose="02020603050405020304" pitchFamily="18" charset="0"/>
              </a:rPr>
              <a:t>? Why might the responses be different?</a:t>
            </a:r>
          </a:p>
          <a:p>
            <a:pPr marL="342900" indent="-342900">
              <a:buFont typeface="+mj-lt"/>
              <a:buAutoNum type="arabicPeriod"/>
            </a:pPr>
            <a:r>
              <a:rPr lang="en-AU" sz="1800" dirty="0">
                <a:effectLst/>
                <a:latin typeface="Arial" panose="020B0604020202020204" pitchFamily="34" charset="0"/>
                <a:ea typeface="Calibri" panose="020F0502020204030204" pitchFamily="34" charset="0"/>
                <a:cs typeface="Times New Roman" panose="02020603050405020304" pitchFamily="18" charset="0"/>
              </a:rPr>
              <a:t>While Tony Stark’s funeral scene uses slow, orchestral music as the camera pans between characters, the disintegration scene in </a:t>
            </a:r>
            <a:r>
              <a:rPr lang="en-AU" sz="1800" i="1" dirty="0">
                <a:effectLst/>
                <a:latin typeface="Arial" panose="020B0604020202020204" pitchFamily="34" charset="0"/>
                <a:ea typeface="Calibri" panose="020F0502020204030204" pitchFamily="34" charset="0"/>
                <a:cs typeface="Times New Roman" panose="02020603050405020304" pitchFamily="18" charset="0"/>
              </a:rPr>
              <a:t>Avengers: Infinity War</a:t>
            </a:r>
            <a:r>
              <a:rPr lang="en-AU" sz="1800" dirty="0">
                <a:effectLst/>
                <a:latin typeface="Arial" panose="020B0604020202020204" pitchFamily="34" charset="0"/>
                <a:ea typeface="Calibri" panose="020F0502020204030204" pitchFamily="34" charset="0"/>
                <a:cs typeface="Times New Roman" panose="02020603050405020304" pitchFamily="18" charset="0"/>
              </a:rPr>
              <a:t> contained no music. What impact do you think these audio choices might have on the audience’s response to the respective scenes?</a:t>
            </a:r>
          </a:p>
        </p:txBody>
      </p:sp>
      <p:sp>
        <p:nvSpPr>
          <p:cNvPr id="7" name="Text Placeholder 6">
            <a:extLst>
              <a:ext uri="{FF2B5EF4-FFF2-40B4-BE49-F238E27FC236}">
                <a16:creationId xmlns:a16="http://schemas.microsoft.com/office/drawing/2014/main" id="{84CB35F7-08CD-D009-AC8F-8FE106BB0F7B}"/>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case study</a:t>
            </a:r>
          </a:p>
        </p:txBody>
      </p:sp>
      <p:sp>
        <p:nvSpPr>
          <p:cNvPr id="2" name="Title 1">
            <a:extLst>
              <a:ext uri="{FF2B5EF4-FFF2-40B4-BE49-F238E27FC236}">
                <a16:creationId xmlns:a16="http://schemas.microsoft.com/office/drawing/2014/main" id="{906F48DE-EE0D-163B-1DC0-0FCA9AD9A9AC}"/>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Considering alternate endings</a:t>
            </a:r>
          </a:p>
        </p:txBody>
      </p:sp>
    </p:spTree>
    <p:extLst>
      <p:ext uri="{BB962C8B-B14F-4D97-AF65-F5344CB8AC3E}">
        <p14:creationId xmlns:p14="http://schemas.microsoft.com/office/powerpoint/2010/main" val="28226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AA8BA42-F04F-E261-4267-310B8CB69C4C}"/>
              </a:ext>
            </a:extLst>
          </p:cNvPr>
          <p:cNvSpPr>
            <a:spLocks noGrp="1"/>
          </p:cNvSpPr>
          <p:nvPr>
            <p:ph type="sldNum" sz="quarter" idx="12"/>
          </p:nvPr>
        </p:nvSpPr>
        <p:spPr/>
        <p:txBody>
          <a:bodyPr/>
          <a:lstStyle/>
          <a:p>
            <a:fld id="{10A01DC5-1685-4615-8240-15192985C6A2}" type="slidenum">
              <a:rPr lang="en-AU" smtClean="0"/>
              <a:pPr/>
              <a:t>12</a:t>
            </a:fld>
            <a:endParaRPr lang="en-AU"/>
          </a:p>
        </p:txBody>
      </p:sp>
      <p:sp>
        <p:nvSpPr>
          <p:cNvPr id="9" name="Text Placeholder 8">
            <a:extLst>
              <a:ext uri="{FF2B5EF4-FFF2-40B4-BE49-F238E27FC236}">
                <a16:creationId xmlns:a16="http://schemas.microsoft.com/office/drawing/2014/main" id="{B12EEF12-017C-0224-9D33-EBD16FA0DB36}"/>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Class discussion</a:t>
            </a:r>
          </a:p>
          <a:p>
            <a:r>
              <a:rPr lang="en-AU" sz="1800" dirty="0">
                <a:latin typeface="Arial" panose="020B0604020202020204" pitchFamily="34" charset="0"/>
                <a:cs typeface="Arial" panose="020B0604020202020204" pitchFamily="34" charset="0"/>
              </a:rPr>
              <a:t>Does the ending of a text have to be happy to be satisfying?</a:t>
            </a:r>
          </a:p>
        </p:txBody>
      </p:sp>
      <p:sp>
        <p:nvSpPr>
          <p:cNvPr id="7" name="Text Placeholder 6">
            <a:extLst>
              <a:ext uri="{FF2B5EF4-FFF2-40B4-BE49-F238E27FC236}">
                <a16:creationId xmlns:a16="http://schemas.microsoft.com/office/drawing/2014/main" id="{0AEA9FDF-3717-67D4-F7A8-93AFF5A6CD5A}"/>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Happy or satisfying?</a:t>
            </a:r>
          </a:p>
        </p:txBody>
      </p:sp>
      <p:sp>
        <p:nvSpPr>
          <p:cNvPr id="2" name="Title 1">
            <a:extLst>
              <a:ext uri="{FF2B5EF4-FFF2-40B4-BE49-F238E27FC236}">
                <a16:creationId xmlns:a16="http://schemas.microsoft.com/office/drawing/2014/main" id="{F6C8CE06-8A2A-537E-54A4-11AC8F67B000}"/>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Reconsidering audience engagement </a:t>
            </a:r>
          </a:p>
        </p:txBody>
      </p:sp>
    </p:spTree>
    <p:extLst>
      <p:ext uri="{BB962C8B-B14F-4D97-AF65-F5344CB8AC3E}">
        <p14:creationId xmlns:p14="http://schemas.microsoft.com/office/powerpoint/2010/main" val="259210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latin typeface="Arial" panose="020B0604020202020204" pitchFamily="34" charset="0"/>
                <a:cs typeface="Arial" panose="020B0604020202020204" pitchFamily="34" charset="0"/>
              </a:rPr>
              <a:pPr/>
              <a:t>13</a:t>
            </a:fld>
            <a:endParaRPr lang="en-AU">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9000"/>
            <a:ext cx="11484000" cy="2031738"/>
          </a:xfrm>
        </p:spPr>
        <p:txBody>
          <a:bodyPr/>
          <a:lstStyle/>
          <a:p>
            <a:r>
              <a:rPr lang="en-AU" dirty="0">
                <a:latin typeface="Arial" panose="020B0604020202020204" pitchFamily="34" charset="0"/>
                <a:ea typeface="+mn-lt"/>
                <a:cs typeface="Arial" panose="020B0604020202020204" pitchFamily="34" charset="0"/>
                <a:hlinkClick r:id="rId3"/>
              </a:rPr>
              <a:t>English K–10 Syllabus</a:t>
            </a:r>
            <a:r>
              <a:rPr lang="en-AU" dirty="0">
                <a:latin typeface="Arial" panose="020B0604020202020204" pitchFamily="34" charset="0"/>
                <a:ea typeface="+mn-lt"/>
                <a:cs typeface="Arial" panose="020B0604020202020204" pitchFamily="34" charset="0"/>
              </a:rPr>
              <a:t> © NSW Education Standards Authority (NESA) for and on behalf of the Crown in right of the State of New South Wales, 2022.</a:t>
            </a:r>
          </a:p>
          <a:p>
            <a:r>
              <a:rPr lang="en-AU" dirty="0">
                <a:latin typeface="Arial" panose="020B0604020202020204" pitchFamily="34" charset="0"/>
                <a:ea typeface="+mn-lt"/>
                <a:cs typeface="Arial" panose="020B0604020202020204" pitchFamily="34" charset="0"/>
              </a:rPr>
              <a:t>NESA (NSW Education Standards Authority) (2024) ‘</a:t>
            </a:r>
            <a:r>
              <a:rPr lang="en-AU" dirty="0">
                <a:latin typeface="Arial" panose="020B0604020202020204" pitchFamily="34" charset="0"/>
                <a:ea typeface="+mn-lt"/>
                <a:cs typeface="Arial" panose="020B0604020202020204" pitchFamily="34" charset="0"/>
                <a:hlinkClick r:id="rId4"/>
              </a:rPr>
              <a:t>Glossary</a:t>
            </a:r>
            <a:r>
              <a:rPr lang="en-AU" dirty="0">
                <a:latin typeface="Arial" panose="020B0604020202020204" pitchFamily="34" charset="0"/>
                <a:ea typeface="+mn-lt"/>
                <a:cs typeface="Arial" panose="020B0604020202020204" pitchFamily="34" charset="0"/>
              </a:rPr>
              <a:t>’, Resources, NESA website, accessed 28 August 2024.</a:t>
            </a:r>
          </a:p>
          <a:p>
            <a:r>
              <a:rPr lang="en-US" dirty="0">
                <a:latin typeface="Arial" panose="020B0604020202020204" pitchFamily="34" charset="0"/>
                <a:cs typeface="Arial" panose="020B0604020202020204" pitchFamily="34" charset="0"/>
              </a:rPr>
              <a:t>State of New South Wales (Department of Education) (2024) </a:t>
            </a:r>
            <a:r>
              <a:rPr lang="en-US" i="1" dirty="0">
                <a:latin typeface="Arial" panose="020B0604020202020204" pitchFamily="34" charset="0"/>
                <a:cs typeface="Arial" panose="020B0604020202020204" pitchFamily="34" charset="0"/>
                <a:hlinkClick r:id="rId5"/>
              </a:rPr>
              <a:t>Explicit teaching strategies</a:t>
            </a:r>
            <a:r>
              <a:rPr lang="en-US" dirty="0">
                <a:latin typeface="Arial" panose="020B0604020202020204" pitchFamily="34" charset="0"/>
                <a:cs typeface="Arial" panose="020B0604020202020204" pitchFamily="34" charset="0"/>
              </a:rPr>
              <a:t>, NSW Department of Education website, accessed 2 August 2024.</a:t>
            </a:r>
            <a:endParaRPr lang="en-AU"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p:txBody>
          <a:bodyPr/>
          <a:lstStyle/>
          <a:p>
            <a:fld id="{10A01DC5-1685-4615-8240-15192985C6A2}" type="slidenum">
              <a:rPr lang="en-AU" smtClean="0">
                <a:latin typeface="Arial" panose="020B0604020202020204" pitchFamily="34" charset="0"/>
                <a:cs typeface="Arial" panose="020B0604020202020204" pitchFamily="34" charset="0"/>
              </a:rPr>
              <a:pPr/>
              <a:t>14</a:t>
            </a:fld>
            <a:endParaRPr lang="en-AU">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Arial" panose="020B0604020202020204" pitchFamily="34" charset="0"/>
                <a:cs typeface="Arial" panose="020B0604020202020204" pitchFamily="34" charset="0"/>
              </a:rPr>
              <a:t>Copyright Act 1968 </a:t>
            </a:r>
            <a:r>
              <a:rPr lang="en-AU" sz="1200" dirty="0">
                <a:solidFill>
                  <a:schemeClr val="bg1"/>
                </a:solidFill>
                <a:latin typeface="Arial" panose="020B0604020202020204" pitchFamily="34" charset="0"/>
                <a:cs typeface="Arial" panose="020B0604020202020204" pitchFamily="34" charset="0"/>
              </a:rPr>
              <a:t>(</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State of New South Wales (Department of Education), 202</a:t>
            </a:r>
            <a:r>
              <a:rPr lang="en-AU" dirty="0">
                <a:latin typeface="Arial" panose="020B0604020202020204" pitchFamily="34" charset="0"/>
                <a:cs typeface="Arial" panose="020B0604020202020204" pitchFamily="34" charset="0"/>
              </a:rPr>
              <a:t>4</a:t>
            </a:r>
          </a:p>
        </p:txBody>
      </p:sp>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a:latin typeface="Arial" panose="020B0604020202020204" pitchFamily="34" charset="0"/>
                <a:cs typeface="Arial" panose="020B0604020202020204" pitchFamily="34" charset="0"/>
              </a:rPr>
              <a:t>Copyright</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BE767B-B1ED-5740-4D9C-4EB3A012C9F8}"/>
              </a:ext>
            </a:extLst>
          </p:cNvPr>
          <p:cNvSpPr txBox="1">
            <a:spLocks/>
          </p:cNvSpPr>
          <p:nvPr/>
        </p:nvSpPr>
        <p:spPr>
          <a:xfrm>
            <a:off x="539999" y="359998"/>
            <a:ext cx="3743766" cy="252004"/>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dirty="0">
                <a:solidFill>
                  <a:schemeClr val="bg1"/>
                </a:solidFill>
                <a:latin typeface="Arial" panose="020B0604020202020204" pitchFamily="34" charset="0"/>
                <a:cs typeface="Arial" panose="020B0604020202020204" pitchFamily="34" charset="0"/>
              </a:rPr>
              <a:t>NSW Department of Education</a:t>
            </a:r>
            <a:endParaRPr lang="en-AU" sz="1600" dirty="0">
              <a:solidFill>
                <a:schemeClr val="bg1"/>
              </a:solidFill>
              <a:latin typeface="Arial" panose="020B0604020202020204" pitchFamily="34" charset="0"/>
              <a:cs typeface="Arial" panose="020B0604020202020204" pitchFamily="34" charset="0"/>
            </a:endParaRPr>
          </a:p>
        </p:txBody>
      </p:sp>
      <p:pic>
        <p:nvPicPr>
          <p:cNvPr id="15" name="Picture 14" descr="A person reading a book in a library&#10;&#10;Description automatically generated">
            <a:extLst>
              <a:ext uri="{FF2B5EF4-FFF2-40B4-BE49-F238E27FC236}">
                <a16:creationId xmlns:a16="http://schemas.microsoft.com/office/drawing/2014/main" id="{EBA820B1-38FC-9FDC-FE9D-1728985C5778}"/>
              </a:ext>
            </a:extLst>
          </p:cNvPr>
          <p:cNvPicPr>
            <a:picLocks noChangeAspect="1"/>
          </p:cNvPicPr>
          <p:nvPr/>
        </p:nvPicPr>
        <p:blipFill>
          <a:blip r:embed="rId3"/>
          <a:srcRect l="16285" r="34492" b="-138"/>
          <a:stretch/>
        </p:blipFill>
        <p:spPr>
          <a:xfrm>
            <a:off x="7128000" y="10"/>
            <a:ext cx="5060957" cy="6867419"/>
          </a:xfrm>
          <a:prstGeom prst="rect">
            <a:avLst/>
          </a:prstGeom>
          <a:noFill/>
        </p:spPr>
      </p:pic>
      <p:sp>
        <p:nvSpPr>
          <p:cNvPr id="5" name="Text Placeholder 14">
            <a:extLst>
              <a:ext uri="{FF2B5EF4-FFF2-40B4-BE49-F238E27FC236}">
                <a16:creationId xmlns:a16="http://schemas.microsoft.com/office/drawing/2014/main" id="{49F5F645-901E-CBC2-23D5-2B711B48769D}"/>
              </a:ext>
            </a:extLst>
          </p:cNvPr>
          <p:cNvSpPr>
            <a:spLocks noGrp="1"/>
          </p:cNvSpPr>
          <p:nvPr>
            <p:ph type="body" sz="quarter" idx="16"/>
          </p:nvPr>
        </p:nvSpPr>
        <p:spPr>
          <a:xfrm>
            <a:off x="540001" y="5521444"/>
            <a:ext cx="5292087" cy="823600"/>
          </a:xfrm>
        </p:spPr>
        <p:txBody>
          <a:bodyPr/>
          <a:lstStyle/>
          <a:p>
            <a:pPr>
              <a:lnSpc>
                <a:spcPct val="140000"/>
              </a:lnSpc>
            </a:pPr>
            <a:r>
              <a:rPr lang="en-AU" dirty="0"/>
              <a:t>‘Shakespeare retold’ – Year 10, Term 3</a:t>
            </a:r>
            <a:endParaRPr lang="en-AU" sz="1800" dirty="0"/>
          </a:p>
        </p:txBody>
      </p:sp>
      <p:sp>
        <p:nvSpPr>
          <p:cNvPr id="4" name="Text Placeholder 7">
            <a:extLst>
              <a:ext uri="{FF2B5EF4-FFF2-40B4-BE49-F238E27FC236}">
                <a16:creationId xmlns:a16="http://schemas.microsoft.com/office/drawing/2014/main" id="{3440625D-A428-BC18-B05A-477EA59A435F}"/>
              </a:ext>
            </a:extLst>
          </p:cNvPr>
          <p:cNvSpPr txBox="1">
            <a:spLocks/>
          </p:cNvSpPr>
          <p:nvPr/>
        </p:nvSpPr>
        <p:spPr>
          <a:xfrm>
            <a:off x="539999" y="4385568"/>
            <a:ext cx="6255977" cy="543271"/>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Stage 5 – 10.3</a:t>
            </a:r>
          </a:p>
        </p:txBody>
      </p:sp>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a:xfrm>
            <a:off x="539999" y="2240968"/>
            <a:ext cx="6255979" cy="2033997"/>
          </a:xfrm>
        </p:spPr>
        <p:txBody>
          <a:bodyPr anchor="b">
            <a:normAutofit fontScale="90000"/>
          </a:bodyPr>
          <a:lstStyle/>
          <a:p>
            <a:r>
              <a:rPr lang="fr-FR" dirty="0"/>
              <a:t>Phase 1 – discussion questions</a:t>
            </a:r>
            <a:br>
              <a:rPr lang="fr-FR" dirty="0"/>
            </a:b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0224456" cy="1869932"/>
          </a:xfrm>
        </p:spPr>
        <p:txBody>
          <a:bodyPr/>
          <a:lstStyle/>
          <a:p>
            <a:r>
              <a:rPr lang="en-AU" dirty="0">
                <a:latin typeface="Arial" panose="020B0604020202020204" pitchFamily="34" charset="0"/>
                <a:cs typeface="Arial" panose="020B0604020202020204" pitchFamily="34" charset="0"/>
              </a:rPr>
              <a:t>Sharing learning intentions and success criteria</a:t>
            </a:r>
          </a:p>
        </p:txBody>
      </p:sp>
    </p:spTree>
    <p:extLst>
      <p:ext uri="{BB962C8B-B14F-4D97-AF65-F5344CB8AC3E}">
        <p14:creationId xmlns:p14="http://schemas.microsoft.com/office/powerpoint/2010/main" val="113136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944521"/>
            <a:ext cx="11303000" cy="285712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Learning intention</a:t>
            </a:r>
            <a:endParaRPr kumimoji="0" lang="en-AU" sz="1800" b="1" i="0" u="none" strike="noStrike" kern="1200" cap="none" spc="0" normalizeH="0" baseline="0" noProof="0" dirty="0">
              <a:ln>
                <a:noFill/>
              </a:ln>
              <a:solidFill>
                <a:srgbClr val="22272B"/>
              </a:solidFill>
              <a:effectLst/>
              <a:uLnTx/>
              <a:uFillTx/>
              <a:latin typeface="Arial" panose="020B0604020202020204" pitchFamily="34" charset="0"/>
              <a:ea typeface="+mn-lt"/>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2664"/>
                </a:solidFill>
                <a:effectLst/>
                <a:uLnTx/>
                <a:uFillTx/>
                <a:latin typeface="Arial" panose="020B0604020202020204" pitchFamily="34" charset="0"/>
                <a:ea typeface="+mn-lt"/>
                <a:cs typeface="Arial" panose="020B0604020202020204" pitchFamily="34" charset="0"/>
              </a:rPr>
              <a:t>We are learning to:</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understand different ways that texts can end and how audiences can respond to these endings.</a:t>
            </a:r>
          </a:p>
          <a:p>
            <a:pPr marL="0" marR="0" lvl="0" indent="0" algn="l" defTabSz="609585" rtl="0" eaLnBrk="1" fontAlgn="auto" latinLnBrk="0" hangingPunct="1">
              <a:lnSpc>
                <a:spcPct val="150000"/>
              </a:lnSpc>
              <a:spcBef>
                <a:spcPts val="0"/>
              </a:spcBef>
              <a:spcAft>
                <a:spcPts val="0"/>
              </a:spcAft>
              <a:buClrTx/>
              <a:buSzTx/>
              <a:buFontTx/>
              <a:buNone/>
              <a:tabLst/>
              <a:defRPr/>
            </a:pPr>
            <a:endParaRPr lang="en-AU" sz="1800" b="1" dirty="0">
              <a:solidFill>
                <a:srgbClr val="002664"/>
              </a:solidFill>
              <a:latin typeface="Arial" panose="020B0604020202020204" pitchFamily="34" charset="0"/>
              <a:cs typeface="Arial" panose="020B0604020202020204" pitchFamily="34" charset="0"/>
            </a:endParaRP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Success criteria</a:t>
            </a:r>
          </a:p>
          <a:p>
            <a:pPr marL="0" marR="0" lvl="0" indent="0" algn="l" defTabSz="609585" rtl="0" eaLnBrk="1" fontAlgn="auto" latinLnBrk="0" hangingPunct="1">
              <a:lnSpc>
                <a:spcPct val="15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I will know I am successful when I can: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rPr>
              <a:t>[these could be co-constructed with the class or used as per the notes.]</a:t>
            </a:r>
            <a:endParaRPr kumimoji="0" lang="en-US" sz="1800" b="0" i="0" u="none" strike="noStrike" kern="1200" cap="none" spc="0" normalizeH="0" baseline="0" noProof="0" dirty="0">
              <a:ln>
                <a:noFill/>
              </a:ln>
              <a:solidFill>
                <a:srgbClr val="002664"/>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p>
        </p:txBody>
      </p:sp>
    </p:spTree>
    <p:extLst>
      <p:ext uri="{BB962C8B-B14F-4D97-AF65-F5344CB8AC3E}">
        <p14:creationId xmlns:p14="http://schemas.microsoft.com/office/powerpoint/2010/main" val="335752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3F3361-09F3-6005-6B59-B1C2F083F087}"/>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5</a:t>
            </a:fld>
            <a:endParaRPr lang="en-AU"/>
          </a:p>
        </p:txBody>
      </p:sp>
      <p:sp>
        <p:nvSpPr>
          <p:cNvPr id="6" name="Title 5">
            <a:extLst>
              <a:ext uri="{FF2B5EF4-FFF2-40B4-BE49-F238E27FC236}">
                <a16:creationId xmlns:a16="http://schemas.microsoft.com/office/drawing/2014/main" id="{F3C71EA2-6F64-EBE4-8B79-502B69863637}"/>
              </a:ext>
            </a:extLst>
          </p:cNvPr>
          <p:cNvSpPr>
            <a:spLocks noGrp="1"/>
          </p:cNvSpPr>
          <p:nvPr>
            <p:ph type="ctrTitle"/>
          </p:nvPr>
        </p:nvSpPr>
        <p:spPr/>
        <p:txBody>
          <a:bodyPr/>
          <a:lstStyle/>
          <a:p>
            <a:r>
              <a:rPr lang="en-AU" dirty="0"/>
              <a:t>Using effective questioning</a:t>
            </a:r>
          </a:p>
        </p:txBody>
      </p:sp>
    </p:spTree>
    <p:extLst>
      <p:ext uri="{BB962C8B-B14F-4D97-AF65-F5344CB8AC3E}">
        <p14:creationId xmlns:p14="http://schemas.microsoft.com/office/powerpoint/2010/main" val="249486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C3B607-0747-36C3-6F75-A863E2AE4BCB}"/>
              </a:ext>
            </a:extLst>
          </p:cNvPr>
          <p:cNvSpPr>
            <a:spLocks noGrp="1"/>
          </p:cNvSpPr>
          <p:nvPr>
            <p:ph type="sldNum" sz="quarter" idx="12"/>
          </p:nvPr>
        </p:nvSpPr>
        <p:spPr/>
        <p:txBody>
          <a:bodyPr/>
          <a:lstStyle/>
          <a:p>
            <a:fld id="{10A01DC5-1685-4615-8240-15192985C6A2}" type="slidenum">
              <a:rPr lang="en-AU" smtClean="0"/>
              <a:pPr/>
              <a:t>6</a:t>
            </a:fld>
            <a:endParaRPr lang="en-AU"/>
          </a:p>
        </p:txBody>
      </p:sp>
      <p:sp>
        <p:nvSpPr>
          <p:cNvPr id="6" name="Text Placeholder 5">
            <a:extLst>
              <a:ext uri="{FF2B5EF4-FFF2-40B4-BE49-F238E27FC236}">
                <a16:creationId xmlns:a16="http://schemas.microsoft.com/office/drawing/2014/main" id="{348A644B-6D48-918D-D652-4E3BB6A7BB8F}"/>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Class discussion</a:t>
            </a:r>
          </a:p>
          <a:p>
            <a:r>
              <a:rPr lang="en-AU" sz="1800" dirty="0">
                <a:latin typeface="Arial" panose="020B0604020202020204" pitchFamily="34" charset="0"/>
                <a:cs typeface="Arial" panose="020B0604020202020204" pitchFamily="34" charset="0"/>
              </a:rPr>
              <a:t>Why do audiences choose to engage with fictional texts? Consider these different contexts:</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reading a book at home</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going to the cinema to watch a movie with friends</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watching a movie or television series at home</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going to a poetry slam</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going to see a live theatre production or musical.</a:t>
            </a:r>
            <a:endParaRPr lang="en-US" sz="1800" dirty="0"/>
          </a:p>
        </p:txBody>
      </p:sp>
      <p:sp>
        <p:nvSpPr>
          <p:cNvPr id="3" name="Text Placeholder 2">
            <a:extLst>
              <a:ext uri="{FF2B5EF4-FFF2-40B4-BE49-F238E27FC236}">
                <a16:creationId xmlns:a16="http://schemas.microsoft.com/office/drawing/2014/main" id="{44E27F34-BB01-8008-B9F5-229DACD342E3}"/>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Why we engage with fictional texts</a:t>
            </a:r>
          </a:p>
        </p:txBody>
      </p:sp>
      <p:sp>
        <p:nvSpPr>
          <p:cNvPr id="7" name="Title 6">
            <a:extLst>
              <a:ext uri="{FF2B5EF4-FFF2-40B4-BE49-F238E27FC236}">
                <a16:creationId xmlns:a16="http://schemas.microsoft.com/office/drawing/2014/main" id="{B639A24C-0D8E-9315-9CF8-39372D478B16}"/>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Thinking about audience engagement (1)</a:t>
            </a:r>
          </a:p>
        </p:txBody>
      </p:sp>
    </p:spTree>
    <p:extLst>
      <p:ext uri="{BB962C8B-B14F-4D97-AF65-F5344CB8AC3E}">
        <p14:creationId xmlns:p14="http://schemas.microsoft.com/office/powerpoint/2010/main" val="27486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F5CEE137-3158-0B4E-B82C-80401A0676E5}"/>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7</a:t>
            </a:fld>
            <a:endParaRPr lang="en-AU"/>
          </a:p>
        </p:txBody>
      </p:sp>
      <p:sp>
        <p:nvSpPr>
          <p:cNvPr id="2" name="Text Placeholder 1">
            <a:extLst>
              <a:ext uri="{FF2B5EF4-FFF2-40B4-BE49-F238E27FC236}">
                <a16:creationId xmlns:a16="http://schemas.microsoft.com/office/drawing/2014/main" id="{3F6CDE66-D7FC-2012-63D7-91606F8B1C15}"/>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Think Pair Share</a:t>
            </a:r>
          </a:p>
          <a:p>
            <a:r>
              <a:rPr lang="en-AU" sz="1800" dirty="0">
                <a:effectLst/>
                <a:latin typeface="Arial" panose="020B0604020202020204" pitchFamily="34" charset="0"/>
                <a:ea typeface="Calibri" panose="020F0502020204030204" pitchFamily="34" charset="0"/>
                <a:cs typeface="Arial" panose="020B0604020202020204" pitchFamily="34" charset="0"/>
              </a:rPr>
              <a:t>Do you think audiences prefer to engage with texts that have a happy ending? Why or why not?</a:t>
            </a:r>
            <a:endParaRPr lang="en-AU" sz="18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1CA91BC-21D8-380E-F786-26A0AE5B2769}"/>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 and they all lived happily ever after’</a:t>
            </a:r>
          </a:p>
        </p:txBody>
      </p:sp>
      <p:sp>
        <p:nvSpPr>
          <p:cNvPr id="5" name="Title 4">
            <a:extLst>
              <a:ext uri="{FF2B5EF4-FFF2-40B4-BE49-F238E27FC236}">
                <a16:creationId xmlns:a16="http://schemas.microsoft.com/office/drawing/2014/main" id="{9BCB8792-72D0-E706-5F14-C830687450A5}"/>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Thinking about audience engagement (2)</a:t>
            </a:r>
          </a:p>
        </p:txBody>
      </p:sp>
    </p:spTree>
    <p:extLst>
      <p:ext uri="{BB962C8B-B14F-4D97-AF65-F5344CB8AC3E}">
        <p14:creationId xmlns:p14="http://schemas.microsoft.com/office/powerpoint/2010/main" val="305775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6F9BAE-0F07-3751-BF32-76CA3C58FB43}"/>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9" name="Text Placeholder 8">
            <a:extLst>
              <a:ext uri="{FF2B5EF4-FFF2-40B4-BE49-F238E27FC236}">
                <a16:creationId xmlns:a16="http://schemas.microsoft.com/office/drawing/2014/main" id="{BDE9AE01-6FD5-EFB8-17E2-35541ACAF327}"/>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Stimulus text</a:t>
            </a:r>
          </a:p>
          <a:p>
            <a:r>
              <a:rPr lang="en-AU" sz="1800" dirty="0">
                <a:latin typeface="Arial" panose="020B0604020202020204" pitchFamily="34" charset="0"/>
                <a:cs typeface="Arial" panose="020B0604020202020204" pitchFamily="34" charset="0"/>
              </a:rPr>
              <a:t>Watch </a:t>
            </a:r>
            <a:r>
              <a:rPr lang="en-AU" sz="18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Avengers Infinity War Moment After Thanos Snapped His Finger &amp; Post Credit Scene HD!!! (5:42)</a:t>
            </a:r>
            <a:r>
              <a:rPr lang="en-AU" sz="1800" dirty="0">
                <a:effectLst/>
                <a:latin typeface="Arial" panose="020B0604020202020204" pitchFamily="34" charset="0"/>
                <a:ea typeface="Calibri" panose="020F0502020204030204" pitchFamily="34" charset="0"/>
                <a:cs typeface="Arial" panose="020B0604020202020204" pitchFamily="34" charset="0"/>
              </a:rPr>
              <a:t> (from 0:01–4:11). </a:t>
            </a:r>
          </a:p>
          <a:p>
            <a:r>
              <a:rPr lang="en-AU" sz="1800" b="1" dirty="0">
                <a:latin typeface="Arial" panose="020B0604020202020204" pitchFamily="34" charset="0"/>
                <a:ea typeface="Calibri" panose="020F0502020204030204" pitchFamily="34" charset="0"/>
                <a:cs typeface="Arial" panose="020B0604020202020204" pitchFamily="34" charset="0"/>
              </a:rPr>
              <a:t>Small group discussion (groups of 3 to 4)</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What response do you think this ending of </a:t>
            </a:r>
            <a:r>
              <a:rPr lang="en-AU" sz="1800" i="1" dirty="0">
                <a:latin typeface="Arial" panose="020B0604020202020204" pitchFamily="34" charset="0"/>
                <a:cs typeface="Arial" panose="020B0604020202020204" pitchFamily="34" charset="0"/>
              </a:rPr>
              <a:t>Avengers: Infinity War </a:t>
            </a:r>
            <a:r>
              <a:rPr lang="en-AU" sz="1800" dirty="0">
                <a:latin typeface="Arial" panose="020B0604020202020204" pitchFamily="34" charset="0"/>
                <a:cs typeface="Arial" panose="020B0604020202020204" pitchFamily="34" charset="0"/>
              </a:rPr>
              <a:t>would have caused within moviegoers who were not expecting this type of ending?</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Why was it essential that this movie had a sequel (</a:t>
            </a:r>
            <a:r>
              <a:rPr lang="en-AU" sz="1800" i="1" dirty="0">
                <a:latin typeface="Arial" panose="020B0604020202020204" pitchFamily="34" charset="0"/>
                <a:cs typeface="Arial" panose="020B0604020202020204" pitchFamily="34" charset="0"/>
              </a:rPr>
              <a:t>Avengers: Endgame</a:t>
            </a:r>
            <a:r>
              <a:rPr lang="en-AU" sz="1800" dirty="0">
                <a:latin typeface="Arial" panose="020B0604020202020204" pitchFamily="34" charset="0"/>
                <a:cs typeface="Arial" panose="020B0604020202020204" pitchFamily="34" charset="0"/>
              </a:rPr>
              <a:t>)? What would have happened if there was no sequel and the way </a:t>
            </a:r>
            <a:r>
              <a:rPr lang="en-AU" sz="1800" i="1" dirty="0">
                <a:latin typeface="Arial" panose="020B0604020202020204" pitchFamily="34" charset="0"/>
                <a:cs typeface="Arial" panose="020B0604020202020204" pitchFamily="34" charset="0"/>
              </a:rPr>
              <a:t>Avengers: Infinity War </a:t>
            </a:r>
            <a:r>
              <a:rPr lang="en-AU" sz="1800" dirty="0">
                <a:latin typeface="Arial" panose="020B0604020202020204" pitchFamily="34" charset="0"/>
                <a:cs typeface="Arial" panose="020B0604020202020204" pitchFamily="34" charset="0"/>
              </a:rPr>
              <a:t>finished was the end of the story?</a:t>
            </a:r>
          </a:p>
        </p:txBody>
      </p:sp>
      <p:sp>
        <p:nvSpPr>
          <p:cNvPr id="7" name="Text Placeholder 6">
            <a:extLst>
              <a:ext uri="{FF2B5EF4-FFF2-40B4-BE49-F238E27FC236}">
                <a16:creationId xmlns:a16="http://schemas.microsoft.com/office/drawing/2014/main" id="{DF21E623-315F-7BF1-C8BE-5A9B76F9EDA8}"/>
              </a:ext>
            </a:extLst>
          </p:cNvPr>
          <p:cNvSpPr>
            <a:spLocks noGrp="1"/>
          </p:cNvSpPr>
          <p:nvPr>
            <p:ph type="body" sz="quarter" idx="18"/>
          </p:nvPr>
        </p:nvSpPr>
        <p:spPr/>
        <p:txBody>
          <a:bodyPr/>
          <a:lstStyle/>
          <a:p>
            <a:r>
              <a:rPr lang="en-AU" i="1" dirty="0">
                <a:latin typeface="Arial" panose="020B0604020202020204" pitchFamily="34" charset="0"/>
                <a:cs typeface="Arial" panose="020B0604020202020204" pitchFamily="34" charset="0"/>
              </a:rPr>
              <a:t>Avengers: Infinity War</a:t>
            </a:r>
          </a:p>
        </p:txBody>
      </p:sp>
      <p:sp>
        <p:nvSpPr>
          <p:cNvPr id="2" name="Title 1">
            <a:extLst>
              <a:ext uri="{FF2B5EF4-FFF2-40B4-BE49-F238E27FC236}">
                <a16:creationId xmlns:a16="http://schemas.microsoft.com/office/drawing/2014/main" id="{2B8B0405-4ADA-DF63-A686-0BE21912BE0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Encountering a film without a happy ending</a:t>
            </a:r>
          </a:p>
        </p:txBody>
      </p:sp>
    </p:spTree>
    <p:extLst>
      <p:ext uri="{BB962C8B-B14F-4D97-AF65-F5344CB8AC3E}">
        <p14:creationId xmlns:p14="http://schemas.microsoft.com/office/powerpoint/2010/main" val="299247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7EB9E3-98F6-9F54-759F-26C540BC68B1}"/>
              </a:ext>
            </a:extLst>
          </p:cNvPr>
          <p:cNvSpPr>
            <a:spLocks noGrp="1"/>
          </p:cNvSpPr>
          <p:nvPr>
            <p:ph type="sldNum" sz="quarter" idx="12"/>
          </p:nvPr>
        </p:nvSpPr>
        <p:spPr/>
        <p:txBody>
          <a:bodyPr/>
          <a:lstStyle/>
          <a:p>
            <a:fld id="{10A01DC5-1685-4615-8240-15192985C6A2}" type="slidenum">
              <a:rPr lang="en-AU" smtClean="0"/>
              <a:pPr/>
              <a:t>9</a:t>
            </a:fld>
            <a:endParaRPr lang="en-AU"/>
          </a:p>
        </p:txBody>
      </p:sp>
      <p:sp>
        <p:nvSpPr>
          <p:cNvPr id="9" name="Text Placeholder 8">
            <a:extLst>
              <a:ext uri="{FF2B5EF4-FFF2-40B4-BE49-F238E27FC236}">
                <a16:creationId xmlns:a16="http://schemas.microsoft.com/office/drawing/2014/main" id="{893028CD-4C22-45CB-E099-94F398D77909}"/>
              </a:ext>
            </a:extLst>
          </p:cNvPr>
          <p:cNvSpPr>
            <a:spLocks noGrp="1"/>
          </p:cNvSpPr>
          <p:nvPr>
            <p:ph type="body" sz="quarter" idx="17"/>
          </p:nvPr>
        </p:nvSpPr>
        <p:spPr/>
        <p:txBody>
          <a:bodyPr/>
          <a:lstStyle/>
          <a:p>
            <a:r>
              <a:rPr lang="en-AU" sz="1800" b="1" dirty="0">
                <a:latin typeface="Arial" panose="020B0604020202020204" pitchFamily="34" charset="0"/>
                <a:cs typeface="Arial" panose="020B0604020202020204" pitchFamily="34" charset="0"/>
              </a:rPr>
              <a:t>Class discussion</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Are there times or reasons why a happy ending may not be suitable for an imaginative text (for example a novel or film?)</a:t>
            </a:r>
          </a:p>
          <a:p>
            <a:pPr marL="285750" indent="-285750">
              <a:buFont typeface="Arial" panose="020B0604020202020204" pitchFamily="34" charset="0"/>
              <a:buChar char="•"/>
            </a:pPr>
            <a:r>
              <a:rPr lang="en-AU" sz="1800" dirty="0">
                <a:latin typeface="Arial" panose="020B0604020202020204" pitchFamily="34" charset="0"/>
                <a:cs typeface="Arial" panose="020B0604020202020204" pitchFamily="34" charset="0"/>
              </a:rPr>
              <a:t>Can you think of any imaginative texts that do not have a happy ending?</a:t>
            </a:r>
          </a:p>
        </p:txBody>
      </p:sp>
      <p:sp>
        <p:nvSpPr>
          <p:cNvPr id="7" name="Text Placeholder 6">
            <a:extLst>
              <a:ext uri="{FF2B5EF4-FFF2-40B4-BE49-F238E27FC236}">
                <a16:creationId xmlns:a16="http://schemas.microsoft.com/office/drawing/2014/main" id="{63ACDCFC-6F86-51E3-9E20-7332D873A809}"/>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Does it always have to be happy?</a:t>
            </a:r>
          </a:p>
        </p:txBody>
      </p:sp>
      <p:sp>
        <p:nvSpPr>
          <p:cNvPr id="2" name="Title 1">
            <a:extLst>
              <a:ext uri="{FF2B5EF4-FFF2-40B4-BE49-F238E27FC236}">
                <a16:creationId xmlns:a16="http://schemas.microsoft.com/office/drawing/2014/main" id="{E14C6D75-9E42-AF41-8C64-7B75D2236A59}"/>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Considering alternate endings</a:t>
            </a:r>
          </a:p>
        </p:txBody>
      </p:sp>
    </p:spTree>
    <p:extLst>
      <p:ext uri="{BB962C8B-B14F-4D97-AF65-F5344CB8AC3E}">
        <p14:creationId xmlns:p14="http://schemas.microsoft.com/office/powerpoint/2010/main" val="189876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50d881a561cc97d82f472489063dc881">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daf5a95862ef58113abcb680b016f55c"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3680DAA2-907E-4CB5-B016-D0DA35A045BF}">
  <ds:schemaRefs>
    <ds:schemaRef ds:uri="http://purl.org/dc/dcmitype/"/>
    <ds:schemaRef ds:uri="094ce8ca-8c20-4eb0-bb23-b47a1c76b753"/>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98740c54-966f-451d-a76c-e38eb7fddd55"/>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AB63D63F-78CE-4AA3-8371-A206116A2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829</TotalTime>
  <Words>1850</Words>
  <Application>Microsoft Office PowerPoint</Application>
  <PresentationFormat>Widescreen</PresentationFormat>
  <Paragraphs>136</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Times New Roman</vt:lpstr>
      <vt:lpstr>Public Sans</vt:lpstr>
      <vt:lpstr>Public Sans Light</vt:lpstr>
      <vt:lpstr>Calibri</vt:lpstr>
      <vt:lpstr>Arial,Sans-Serif</vt:lpstr>
      <vt:lpstr>3_NSWG Corporate</vt:lpstr>
      <vt:lpstr>Instructions for use</vt:lpstr>
      <vt:lpstr>Phase 1 – discussion questions </vt:lpstr>
      <vt:lpstr>Sharing learning intentions and success criteria</vt:lpstr>
      <vt:lpstr>Learning intentions and success criteria</vt:lpstr>
      <vt:lpstr>Using effective questioning</vt:lpstr>
      <vt:lpstr>Thinking about audience engagement (1)</vt:lpstr>
      <vt:lpstr>Thinking about audience engagement (2)</vt:lpstr>
      <vt:lpstr>Encountering a film without a happy ending</vt:lpstr>
      <vt:lpstr>Considering alternate endings</vt:lpstr>
      <vt:lpstr>Building vocabulary</vt:lpstr>
      <vt:lpstr>Considering alternate endings</vt:lpstr>
      <vt:lpstr>Reconsidering audience engagement </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1 – discussion questions – 10.3 – Shakespeare retold</dc:title>
  <dc:creator>NSW Department of Education</dc:creator>
  <dcterms:created xsi:type="dcterms:W3CDTF">2024-05-07T23:46:47Z</dcterms:created>
  <dcterms:modified xsi:type="dcterms:W3CDTF">2025-03-09T23:41:04Z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