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5"/>
  </p:notesMasterIdLst>
  <p:handoutMasterIdLst>
    <p:handoutMasterId r:id="rId16"/>
  </p:handoutMasterIdLst>
  <p:sldIdLst>
    <p:sldId id="26397" r:id="rId2"/>
    <p:sldId id="266" r:id="rId3"/>
    <p:sldId id="26359" r:id="rId4"/>
    <p:sldId id="271" r:id="rId5"/>
    <p:sldId id="26398" r:id="rId6"/>
    <p:sldId id="26393" r:id="rId7"/>
    <p:sldId id="289" r:id="rId8"/>
    <p:sldId id="26394" r:id="rId9"/>
    <p:sldId id="26395" r:id="rId10"/>
    <p:sldId id="26396" r:id="rId11"/>
    <p:sldId id="26375" r:id="rId12"/>
    <p:sldId id="360" r:id="rId13"/>
    <p:sldId id="361" r:id="rId14"/>
  </p:sldIdLst>
  <p:sldSz cx="12192000" cy="6858000"/>
  <p:notesSz cx="6858000" cy="9144000"/>
  <p:embeddedFontLst>
    <p:embeddedFont>
      <p:font typeface="Public Sans" pitchFamily="2" charset="0"/>
      <p:regular r:id="rId17"/>
      <p:bold r:id="rId18"/>
      <p:italic r:id="rId19"/>
      <p:boldItalic r:id="rId20"/>
    </p:embeddedFont>
    <p:embeddedFont>
      <p:font typeface="Public Sans Light" pitchFamily="2" charset="0"/>
      <p:regular r:id="rId21"/>
      <p: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SMEs" id="{23C607E6-51AF-49F5-9C2D-C1C94399B444}">
          <p14:sldIdLst/>
        </p14:section>
        <p14:section name="Instructions for teachers" id="{E2540145-C446-48E2-9140-9B215E91A42D}">
          <p14:sldIdLst>
            <p14:sldId id="26397"/>
          </p14:sldIdLst>
        </p14:section>
        <p14:section name="Slide templates" id="{D5A8010D-981F-43AA-A0D6-182EC53CAA84}">
          <p14:sldIdLst>
            <p14:sldId id="266"/>
            <p14:sldId id="26359"/>
            <p14:sldId id="271"/>
            <p14:sldId id="26398"/>
            <p14:sldId id="26393"/>
            <p14:sldId id="289"/>
            <p14:sldId id="26394"/>
            <p14:sldId id="26395"/>
            <p14:sldId id="26396"/>
            <p14:sldId id="26375"/>
          </p14:sldIdLst>
        </p14:section>
        <p14:section name="Assets" id="{ACCADEBA-79DB-4F18-8F19-E4DF86159DFB}">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2"/>
    <p:restoredTop sz="55932" autoAdjust="0"/>
  </p:normalViewPr>
  <p:slideViewPr>
    <p:cSldViewPr snapToGrid="0">
      <p:cViewPr varScale="1">
        <p:scale>
          <a:sx n="59" d="100"/>
          <a:sy n="59" d="100"/>
        </p:scale>
        <p:origin x="2730" y="7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nsw.gov.au/teaching-and-learning/curriculum/english/textual-concepts/theme#:~:text=Learn%20about%20the%20NSW%20education%20department,%20who%20we%20are%20an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My0JcnU4Yt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My0JcnU4Yt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the purpose of this PowerPoint is to provide support for </a:t>
            </a:r>
            <a:r>
              <a:rPr lang="en-AU" sz="1800" b="1" dirty="0">
                <a:effectLst/>
                <a:latin typeface="Arial" panose="020B0604020202020204" pitchFamily="34" charset="0"/>
                <a:ea typeface="Calibri" panose="020F0502020204030204" pitchFamily="34" charset="0"/>
              </a:rPr>
              <a:t>Phase 3, activity 3 – check your understanding of theme</a:t>
            </a:r>
            <a:r>
              <a:rPr lang="en-AU" dirty="0"/>
              <a:t>. It should be used in conjunction with the program and the resource book.</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05599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latin typeface="Public Sans"/>
              </a:rPr>
              <a:t>Teacher note: </a:t>
            </a:r>
            <a:r>
              <a:rPr lang="en-US" dirty="0">
                <a:latin typeface="Public Sans"/>
              </a:rPr>
              <a:t>teacher may wish to conduct the ‘write your own thematic statements’ question in </a:t>
            </a:r>
            <a:r>
              <a:rPr lang="en-US" b="1" dirty="0">
                <a:latin typeface="Public Sans"/>
              </a:rPr>
              <a:t>Phase 3, activity 3 – check your understanding of theme </a:t>
            </a:r>
            <a:r>
              <a:rPr lang="en-US" dirty="0">
                <a:latin typeface="Public Sans"/>
              </a:rPr>
              <a:t>using a g</a:t>
            </a:r>
            <a:r>
              <a:rPr lang="en-AU" dirty="0" err="1">
                <a:latin typeface="Public Sans"/>
              </a:rPr>
              <a:t>radual</a:t>
            </a:r>
            <a:r>
              <a:rPr lang="en-AU" dirty="0">
                <a:latin typeface="Public Sans"/>
              </a:rPr>
              <a:t> release of responsibility strategy. By using a worked example (honesty – as shown on slide and in activity) the teacher may like to then do the first of the five thematic statements together with the class (‘I do’) before moving to a handover of ‘we do’ and ‘you do’ in the following statements.</a:t>
            </a:r>
            <a:endParaRPr lang="en-US" dirty="0">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35047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endParaRPr lang="en-US"/>
          </a:p>
          <a:p>
            <a:pPr marL="171450" indent="-171450">
              <a:buFont typeface="Arial"/>
              <a:buChar char="•"/>
            </a:pPr>
            <a:r>
              <a:rPr lang="en-AU"/>
              <a:t>Click lesson numbers to go to specific lessons</a:t>
            </a:r>
          </a:p>
          <a:p>
            <a:pPr marL="171450" indent="-171450">
              <a:buFont typeface="Arial"/>
              <a:buChar char="•"/>
            </a:pPr>
            <a:r>
              <a:rPr lang="en-AU">
                <a:cs typeface="Calibri"/>
              </a:rPr>
              <a:t>Interactive features can be viewed in slide show</a:t>
            </a:r>
          </a:p>
          <a:p>
            <a:endParaRPr lang="en-AU" b="1"/>
          </a:p>
          <a:p>
            <a:r>
              <a:rPr lang="en-AU" b="1"/>
              <a:t>Notes for vendors [to be removed after slide deck creation]:</a:t>
            </a:r>
            <a:endParaRPr lang="en-US">
              <a:cs typeface="Calibri"/>
            </a:endParaRPr>
          </a:p>
          <a:p>
            <a:pPr marL="171450" indent="-171450">
              <a:buFont typeface="Arial"/>
              <a:buChar char="•"/>
            </a:pPr>
            <a:r>
              <a:rPr lang="en-AU" b="1"/>
              <a:t>Create hyperlinks to dividers that match lesson numbers by</a:t>
            </a:r>
          </a:p>
          <a:p>
            <a:pPr marL="781035" lvl="1" indent="-171450">
              <a:buFont typeface="Arial"/>
              <a:buChar char="•"/>
            </a:pPr>
            <a:r>
              <a:rPr lang="en-AU" b="1"/>
              <a:t>Right click on the number&gt;edit link&gt;select slide in deck to connect to</a:t>
            </a:r>
          </a:p>
          <a:p>
            <a:pPr marL="171450" indent="-171450">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Public Sans"/>
              </a:rPr>
              <a:t>Teacher note: </a:t>
            </a:r>
            <a:r>
              <a:rPr lang="en-AU">
                <a:latin typeface="Public Sans"/>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a:t>
            </a:r>
            <a:r>
              <a:rPr lang="en-AU" b="0" i="0">
                <a:solidFill>
                  <a:srgbClr val="333333"/>
                </a:solidFill>
                <a:effectLst/>
                <a:highlight>
                  <a:srgbClr val="FFFFFF"/>
                </a:highlight>
                <a:latin typeface="Public Sans" pitchFamily="2" charset="0"/>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a:t>constructing with students, teachers use their expertise to guide student thinking, and often model and use exemplars to show students what success 'looks like'.</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71181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p>
          <a:p>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The learning intention is directly related to preparing students to complete </a:t>
            </a:r>
            <a:r>
              <a:rPr lang="en-AU" b="1" dirty="0"/>
              <a:t>Examination – The camera never lies. </a:t>
            </a:r>
            <a:r>
              <a:rPr lang="en-AU" b="0" dirty="0"/>
              <a:t>This should be explained to students for clarity.</a:t>
            </a:r>
          </a:p>
          <a:p>
            <a:pPr marL="0" indent="0">
              <a:buFont typeface="Arial"/>
              <a:buNone/>
            </a:pPr>
            <a:endParaRPr lang="en-AU" dirty="0"/>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a:t>
            </a:r>
          </a:p>
          <a:p>
            <a:pPr marL="171450" indent="-171450">
              <a:buFont typeface="Arial"/>
              <a:buChar char="•"/>
            </a:pPr>
            <a:r>
              <a:rPr lang="en-AU" dirty="0"/>
              <a:t>LISC should be revisited during the lesson to support students' evaluation of their learning.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96756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use this sequence of slides prior to commencing viewing of </a:t>
            </a:r>
            <a:r>
              <a:rPr lang="en-AU" i="1">
                <a:latin typeface="Public Sans"/>
              </a:rPr>
              <a:t>Satellite Boy.</a:t>
            </a:r>
            <a:r>
              <a:rPr lang="en-AU">
                <a:latin typeface="Public Sans"/>
              </a:rPr>
              <a:t> The content contained in these slides in referenced throughout the viewing in the Phase 3 activities.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63555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 </a:t>
            </a:r>
            <a:r>
              <a:rPr lang="en-US" b="0" dirty="0">
                <a:latin typeface="Public Sans"/>
              </a:rPr>
              <a:t>s</a:t>
            </a:r>
            <a:r>
              <a:rPr lang="en-US" dirty="0">
                <a:latin typeface="Public Sans"/>
              </a:rPr>
              <a:t>how the video </a:t>
            </a:r>
            <a:r>
              <a:rPr lang="en-AU" dirty="0">
                <a:hlinkClick r:id="rId3"/>
              </a:rPr>
              <a:t>Theme (nsw.gov.au)</a:t>
            </a:r>
            <a:r>
              <a:rPr lang="en-AU" dirty="0"/>
              <a:t> </a:t>
            </a:r>
            <a:r>
              <a:rPr lang="en-US" dirty="0">
                <a:latin typeface="Public Sans"/>
              </a:rPr>
              <a:t>before students review their previous understand of theme before extending their understanding by reading the summary contained in </a:t>
            </a:r>
            <a:r>
              <a:rPr lang="en-AU" sz="1800" b="1" dirty="0">
                <a:effectLst/>
                <a:latin typeface="Arial" panose="020B0604020202020204" pitchFamily="34" charset="0"/>
                <a:ea typeface="Calibri" panose="020F0502020204030204" pitchFamily="34" charset="0"/>
              </a:rPr>
              <a:t>Phase 3, resource 1 – understanding theme.</a:t>
            </a:r>
            <a:br>
              <a:rPr lang="en-AU" sz="1800" b="1" dirty="0">
                <a:effectLst/>
                <a:latin typeface="Arial" panose="020B0604020202020204" pitchFamily="34" charset="0"/>
                <a:ea typeface="Calibri" panose="020F0502020204030204" pitchFamily="34" charset="0"/>
              </a:rPr>
            </a:br>
            <a:br>
              <a:rPr lang="en-AU" sz="1800" b="1" dirty="0">
                <a:effectLst/>
                <a:latin typeface="Arial" panose="020B0604020202020204" pitchFamily="34" charset="0"/>
                <a:ea typeface="Calibri" panose="020F0502020204030204" pitchFamily="34" charset="0"/>
              </a:rPr>
            </a:br>
            <a:r>
              <a:rPr lang="en-AU" sz="1800" b="1" dirty="0">
                <a:effectLst/>
                <a:latin typeface="Arial" panose="020B0604020202020204" pitchFamily="34" charset="0"/>
                <a:ea typeface="Calibri" panose="020F0502020204030204" pitchFamily="34" charset="0"/>
              </a:rPr>
              <a:t>Before viewing the video, teacher may ask questions as part of the connecting learning explicit teaching strategy to make connections across previous learning.</a:t>
            </a:r>
            <a:br>
              <a:rPr lang="en-AU" sz="1800" b="1" dirty="0">
                <a:effectLst/>
                <a:latin typeface="Arial" panose="020B0604020202020204" pitchFamily="34" charset="0"/>
                <a:ea typeface="Calibri" panose="020F0502020204030204" pitchFamily="34" charset="0"/>
              </a:rPr>
            </a:br>
            <a:endParaRPr lang="en-AU" b="1" dirty="0"/>
          </a:p>
          <a:p>
            <a:pPr marL="285750" indent="-285750">
              <a:buFont typeface="Arial" panose="020B0604020202020204" pitchFamily="34" charset="0"/>
              <a:buChar char="•"/>
            </a:pPr>
            <a:r>
              <a:rPr lang="en-AU" dirty="0"/>
              <a:t>What do you think a 'theme' is in a story?</a:t>
            </a:r>
          </a:p>
          <a:p>
            <a:pPr marL="285750" indent="-285750">
              <a:buFont typeface="Arial" panose="020B0604020202020204" pitchFamily="34" charset="0"/>
              <a:buChar char="•"/>
            </a:pPr>
            <a:r>
              <a:rPr lang="en-AU" dirty="0"/>
              <a:t>Can you name a story you know well and tell us what you think its theme might be?</a:t>
            </a:r>
          </a:p>
          <a:p>
            <a:pPr marL="0" indent="0">
              <a:buFont typeface="Arial" panose="020B0604020202020204" pitchFamily="34" charset="0"/>
              <a:buNone/>
            </a:pPr>
            <a:endParaRPr lang="en-AU" sz="1600" b="1" dirty="0">
              <a:effectLst/>
              <a:latin typeface="Arial" panose="020B0604020202020204" pitchFamily="34" charset="0"/>
              <a:ea typeface="Calibri" panose="020F0502020204030204" pitchFamily="34" charset="0"/>
            </a:endParaRPr>
          </a:p>
          <a:p>
            <a:pPr marL="0" indent="0">
              <a:buFont typeface="Arial" panose="020B0604020202020204" pitchFamily="34" charset="0"/>
              <a:buNone/>
            </a:pPr>
            <a:r>
              <a:rPr lang="en-AU" sz="1600" b="1" dirty="0">
                <a:effectLst/>
                <a:latin typeface="Arial" panose="020B0604020202020204" pitchFamily="34" charset="0"/>
                <a:ea typeface="Calibri" panose="020F0502020204030204" pitchFamily="34" charset="0"/>
              </a:rPr>
              <a:t>After viewing the video, teacher may ask questions as part of the checking for understanding explicit teaching strategy before moving on.</a:t>
            </a:r>
            <a:br>
              <a:rPr lang="en-AU" dirty="0"/>
            </a:br>
            <a:endParaRPr lang="en-AU" dirty="0"/>
          </a:p>
          <a:p>
            <a:pPr marL="285750" indent="-285750">
              <a:buFont typeface="Arial" panose="020B0604020202020204" pitchFamily="34" charset="0"/>
              <a:buChar char="•"/>
            </a:pPr>
            <a:r>
              <a:rPr lang="en-AU" dirty="0"/>
              <a:t>In the video, how did the police chief explain the difference between a topic and a theme?</a:t>
            </a:r>
          </a:p>
          <a:p>
            <a:pPr marL="285750" indent="-285750">
              <a:buFont typeface="Arial" panose="020B0604020202020204" pitchFamily="34" charset="0"/>
              <a:buChar char="•"/>
            </a:pPr>
            <a:r>
              <a:rPr lang="en-AU" dirty="0"/>
              <a:t>The video suggested several possible themes for "The Three Little Pigs". Can you recall at least two of them?</a:t>
            </a:r>
          </a:p>
          <a:p>
            <a:pPr marL="285750" indent="-285750">
              <a:buFont typeface="Arial" panose="020B0604020202020204" pitchFamily="34" charset="0"/>
              <a:buChar char="•"/>
            </a:pPr>
            <a:r>
              <a:rPr lang="en-AU" dirty="0"/>
              <a:t>The police chief said that once we identify a theme, we should "see what it tells us about our lives". Why do you think this is important?</a:t>
            </a:r>
            <a:br>
              <a:rPr lang="en-US" dirty="0">
                <a:latin typeface="Public Sans"/>
              </a:rPr>
            </a:br>
            <a:endParaRPr lang="en-AU" dirty="0">
              <a:latin typeface="Public Sans"/>
            </a:endParaRPr>
          </a:p>
          <a:p>
            <a:pPr marL="0" indent="0">
              <a:buFont typeface="Arial" panose="020B0604020202020204" pitchFamily="34" charset="0"/>
              <a:buNone/>
            </a:pPr>
            <a:r>
              <a:rPr lang="en-AU" dirty="0"/>
              <a:t>Full video address: </a:t>
            </a:r>
            <a:r>
              <a:rPr lang="en-AU" dirty="0">
                <a:effectLst/>
              </a:rPr>
              <a:t>https://players.brightcove.net/6197335233001/default_default/index.html?videoId=6274862481001</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606665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 </a:t>
            </a:r>
            <a:r>
              <a:rPr lang="en-US" dirty="0">
                <a:latin typeface="Public Sans"/>
              </a:rPr>
              <a:t>Show the video </a:t>
            </a:r>
            <a:r>
              <a:rPr lang="en-AU" sz="1800" u="sng" dirty="0">
                <a:solidFill>
                  <a:srgbClr val="002664"/>
                </a:solidFill>
                <a:effectLst/>
                <a:latin typeface="Arial" panose="020B0604020202020204" pitchFamily="34" charset="0"/>
                <a:ea typeface="Calibri" panose="020F0502020204030204" pitchFamily="34" charset="0"/>
                <a:hlinkClick r:id="rId3"/>
              </a:rPr>
              <a:t>Theme vs Main Idea (4:47)</a:t>
            </a:r>
            <a:r>
              <a:rPr lang="en-AU" sz="1800" u="sng" dirty="0">
                <a:solidFill>
                  <a:srgbClr val="002664"/>
                </a:solidFill>
                <a:effectLst/>
                <a:latin typeface="Arial" panose="020B0604020202020204" pitchFamily="34" charset="0"/>
                <a:ea typeface="Calibri" panose="020F0502020204030204" pitchFamily="34" charset="0"/>
              </a:rPr>
              <a:t> </a:t>
            </a:r>
            <a:r>
              <a:rPr lang="en-US" dirty="0">
                <a:latin typeface="Public Sans"/>
              </a:rPr>
              <a:t>before students attempt the writing thematic statements question in </a:t>
            </a:r>
            <a:r>
              <a:rPr lang="en-AU" sz="1800" b="1" dirty="0">
                <a:effectLst/>
                <a:latin typeface="Arial" panose="020B0604020202020204" pitchFamily="34" charset="0"/>
                <a:ea typeface="Calibri" panose="020F0502020204030204" pitchFamily="34" charset="0"/>
              </a:rPr>
              <a:t>Phase 3, activity 3 – check your understanding of theme.</a:t>
            </a:r>
            <a:r>
              <a:rPr lang="en-AU" sz="1800" b="0" dirty="0">
                <a:effectLst/>
                <a:latin typeface="Arial" panose="020B0604020202020204" pitchFamily="34" charset="0"/>
                <a:ea typeface="Calibri" panose="020F0502020204030204" pitchFamily="34" charset="0"/>
              </a:rPr>
              <a:t> Note that this video uses the term ‘main idea’ rather than ‘topic’ (as used in the student activity). The teacher should point out that these terms can be used interchangeably.</a:t>
            </a:r>
            <a:endParaRPr lang="en-US" dirty="0">
              <a:latin typeface="Public Sans"/>
            </a:endParaRPr>
          </a:p>
          <a:p>
            <a:endParaRPr lang="en-US"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Before viewing the video, teacher may ask questions as part of the connecting learning explicit teaching strategy to make connections across previous learning.</a:t>
            </a:r>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latin typeface="Public Sans"/>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Public Sans"/>
              </a:rPr>
              <a:t>What do you think is the difference between a theme and a main idea in a story?</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Public Sans"/>
              </a:rPr>
              <a:t>Can you think of a story you know well and describe what you think its main idea might be?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After viewing the video, teacher may ask questions as part of the checking for understanding explicit teaching strategy before moving on to the writing your own thematic statements activity.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latin typeface="Public Sans"/>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Public Sans"/>
              </a:rPr>
              <a:t>According to the video, how is theme different from main idea?</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Public Sans"/>
              </a:rPr>
              <a:t>In the example of "The Tortoise and the Hare", what was given as the main idea, and what was given as the theme?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Public Sans"/>
              </a:rPr>
              <a:t>The video mentions "universal theme". What is a universal theme, and how is it different from a regular theme?</a:t>
            </a:r>
            <a:endParaRPr lang="en-US"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latin typeface="Public Sans"/>
              </a:rPr>
              <a:t>YouTube video playback is most reliable when opened in Chrome browser. </a:t>
            </a:r>
            <a:br>
              <a:rPr lang="en-US" dirty="0">
                <a:latin typeface="Public Sans"/>
              </a:rPr>
            </a:br>
            <a:br>
              <a:rPr lang="en-AU" dirty="0"/>
            </a:br>
            <a:r>
              <a:rPr lang="en-AU" dirty="0"/>
              <a:t>Discussion questions</a:t>
            </a:r>
            <a:br>
              <a:rPr lang="en-AU" dirty="0"/>
            </a:br>
            <a:br>
              <a:rPr lang="en-AU" dirty="0"/>
            </a:br>
            <a:r>
              <a:rPr lang="en-AU" dirty="0"/>
              <a:t>Full video address: </a:t>
            </a:r>
            <a:r>
              <a:rPr lang="en-US" dirty="0">
                <a:latin typeface="Public Sans"/>
              </a:rPr>
              <a:t>https://www.youtube.com/watch?v=My0JcnU4Yt8</a:t>
            </a:r>
          </a:p>
          <a:p>
            <a:endParaRPr lang="en-US" dirty="0">
              <a:latin typeface="Public Sans"/>
            </a:endParaRPr>
          </a:p>
          <a:p>
            <a:endParaRPr lang="en-AU"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64587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 </a:t>
            </a:r>
            <a:r>
              <a:rPr lang="en-US" dirty="0">
                <a:latin typeface="Public Sans"/>
              </a:rPr>
              <a:t>Show the video </a:t>
            </a:r>
            <a:r>
              <a:rPr lang="en-AU" sz="1800" u="sng" dirty="0">
                <a:solidFill>
                  <a:srgbClr val="002664"/>
                </a:solidFill>
                <a:effectLst/>
                <a:latin typeface="Arial" panose="020B0604020202020204" pitchFamily="34" charset="0"/>
                <a:ea typeface="Calibri" panose="020F0502020204030204" pitchFamily="34" charset="0"/>
                <a:hlinkClick r:id="rId3"/>
              </a:rPr>
              <a:t>Theme vs Main Idea (4:47)</a:t>
            </a:r>
            <a:r>
              <a:rPr lang="en-AU" sz="1800" u="sng" dirty="0">
                <a:solidFill>
                  <a:srgbClr val="002664"/>
                </a:solidFill>
                <a:effectLst/>
                <a:latin typeface="Arial" panose="020B0604020202020204" pitchFamily="34" charset="0"/>
                <a:ea typeface="Calibri" panose="020F0502020204030204" pitchFamily="34" charset="0"/>
              </a:rPr>
              <a:t> </a:t>
            </a:r>
            <a:r>
              <a:rPr lang="en-US" dirty="0">
                <a:latin typeface="Public Sans"/>
              </a:rPr>
              <a:t>before students attempt the writing thematic statements question in </a:t>
            </a:r>
            <a:r>
              <a:rPr lang="en-AU" sz="1800" b="1" dirty="0">
                <a:effectLst/>
                <a:latin typeface="Arial" panose="020B0604020202020204" pitchFamily="34" charset="0"/>
                <a:ea typeface="Calibri" panose="020F0502020204030204" pitchFamily="34" charset="0"/>
              </a:rPr>
              <a:t>Phase 3, activity 3 – check your understanding of theme.</a:t>
            </a:r>
            <a:r>
              <a:rPr lang="en-AU" sz="1800" b="0" dirty="0">
                <a:effectLst/>
                <a:latin typeface="Arial" panose="020B0604020202020204" pitchFamily="34" charset="0"/>
                <a:ea typeface="Calibri" panose="020F0502020204030204" pitchFamily="34" charset="0"/>
              </a:rPr>
              <a:t> Note that this video uses the term ‘main idea’ rather than ‘topic’ (as used in the student activity). The teacher should point out that these terms can be used interchangeably.</a:t>
            </a:r>
            <a:endParaRPr lang="en-US" dirty="0">
              <a:latin typeface="Public Sans"/>
            </a:endParaRPr>
          </a:p>
          <a:p>
            <a:endParaRPr lang="en-US"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Before viewing the video, teacher may ask questions as part of the connecting learning explicit teaching strategy to make connections across previous learning.</a:t>
            </a:r>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latin typeface="Public Sans"/>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Public Sans"/>
              </a:rPr>
              <a:t>What do you think is the difference between a theme and a main idea in a story?</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Public Sans"/>
              </a:rPr>
              <a:t>Can you think of a story you know well and describe what you think its main idea might be?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After viewing the video, teacher may ask questions as part of the checking for understanding explicit teaching strategy before moving on to the writing your own thematic statements activity.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latin typeface="Public Sans"/>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Public Sans"/>
              </a:rPr>
              <a:t>According to the video, how is theme different from main idea?</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Public Sans"/>
              </a:rPr>
              <a:t>In the example of ‘The Tortoise and the Hare’, what was given as the main idea, and what was given as the theme?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Public Sans"/>
              </a:rPr>
              <a:t>The video mentions "universal theme". What is a universal theme, and how is it different from a regular theme?</a:t>
            </a:r>
            <a:endParaRPr lang="en-US"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latin typeface="Public Sans"/>
              </a:rPr>
              <a:t>YouTube video playback is most reliable when opened in Chrome browser. </a:t>
            </a:r>
            <a:br>
              <a:rPr lang="en-US" dirty="0">
                <a:latin typeface="Public Sans"/>
              </a:rPr>
            </a:br>
            <a:br>
              <a:rPr lang="en-AU" dirty="0"/>
            </a:br>
            <a:r>
              <a:rPr lang="en-AU" dirty="0"/>
              <a:t>Discussion questions</a:t>
            </a:r>
            <a:br>
              <a:rPr lang="en-AU" dirty="0"/>
            </a:br>
            <a:br>
              <a:rPr lang="en-AU" dirty="0"/>
            </a:br>
            <a:r>
              <a:rPr lang="en-AU" dirty="0"/>
              <a:t>Full video address: </a:t>
            </a:r>
            <a:r>
              <a:rPr lang="en-US" dirty="0">
                <a:latin typeface="Public Sans"/>
              </a:rPr>
              <a:t>https://www.youtube.com/watch?v=My0JcnU4Yt8</a:t>
            </a:r>
          </a:p>
          <a:p>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201570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99199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77834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0721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2937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0437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257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373898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7687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8444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255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76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88270570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7" Type="http://schemas.openxmlformats.org/officeDocument/2006/relationships/hyperlink" Target="https://education.nsw.gov.au/teaching-and-learning/curriculum/english/textual-concepts#/asset10"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9.xml"/><Relationship Id="rId6" Type="http://schemas.openxmlformats.org/officeDocument/2006/relationships/hyperlink" Target="https://www.youtube.com/watch?v=My0JcnU4Yt8" TargetMode="External"/><Relationship Id="rId5" Type="http://schemas.openxmlformats.org/officeDocument/2006/relationships/hyperlink" Target="https://curriculum.nsw.edu.au/learning-areas/english/english-k-10-2022/overview" TargetMode="External"/><Relationship Id="rId4" Type="http://schemas.openxmlformats.org/officeDocument/2006/relationships/hyperlink" Target="https://curriculum.nsw.edu.au/"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layers.brightcove.net/6197335233001/default_default/index.html?videoId=6274862481001"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y0JcnU4Yt8"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410965-2486-527F-A2FF-D19494FEC1CE}"/>
              </a:ext>
            </a:extLst>
          </p:cNvPr>
          <p:cNvSpPr>
            <a:spLocks noGrp="1"/>
          </p:cNvSpPr>
          <p:nvPr>
            <p:ph type="title"/>
          </p:nvPr>
        </p:nvSpPr>
        <p:spPr/>
        <p:txBody>
          <a:bodyPr/>
          <a:lstStyle/>
          <a:p>
            <a:r>
              <a:rPr lang="en-AU" dirty="0"/>
              <a:t>Instructions for use</a:t>
            </a:r>
            <a:endParaRPr lang="en-US" dirty="0"/>
          </a:p>
        </p:txBody>
      </p:sp>
      <p:sp>
        <p:nvSpPr>
          <p:cNvPr id="7" name="Picture Placeholder 6">
            <a:extLst>
              <a:ext uri="{FF2B5EF4-FFF2-40B4-BE49-F238E27FC236}">
                <a16:creationId xmlns:a16="http://schemas.microsoft.com/office/drawing/2014/main" id="{F98F37D6-A24B-8A2C-AE3C-B4AB44B8B9A4}"/>
              </a:ext>
            </a:extLst>
          </p:cNvPr>
          <p:cNvSpPr>
            <a:spLocks noGrp="1"/>
          </p:cNvSpPr>
          <p:nvPr>
            <p:ph type="pic" sz="quarter" idx="13"/>
          </p:nvPr>
        </p:nvSpPr>
        <p:spPr/>
        <p:txBody>
          <a:bodyPr/>
          <a:lstStyle/>
          <a:p>
            <a:pPr marL="342900" indent="-342900">
              <a:lnSpc>
                <a:spcPct val="150000"/>
              </a:lnSpc>
              <a:buFont typeface="Arial"/>
              <a:buChar char="•"/>
            </a:pPr>
            <a:r>
              <a:rPr lang="en-AU" sz="1800" dirty="0">
                <a:ea typeface="+mn-lt"/>
                <a:cs typeface="+mn-lt"/>
              </a:rPr>
              <a:t>This resource is not a teaching and learning program. It should be used in conjunction with </a:t>
            </a:r>
            <a:r>
              <a:rPr lang="en-AU" sz="1800" b="1" dirty="0">
                <a:ea typeface="+mn-lt"/>
                <a:cs typeface="+mn-lt"/>
              </a:rPr>
              <a:t>Year 8, term 4 – The camera never lies</a:t>
            </a:r>
            <a:r>
              <a:rPr lang="en-AU" sz="1800" dirty="0">
                <a:ea typeface="+mn-lt"/>
                <a:cs typeface="+mn-lt"/>
              </a:rPr>
              <a:t>.</a:t>
            </a:r>
            <a:endParaRPr lang="en-AU" sz="1800" dirty="0">
              <a:solidFill>
                <a:srgbClr val="22272B"/>
              </a:solidFill>
            </a:endParaRPr>
          </a:p>
          <a:p>
            <a:pPr marL="342900" indent="-342900">
              <a:lnSpc>
                <a:spcPct val="150000"/>
              </a:lnSpc>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lnSpc>
                <a:spcPct val="150000"/>
              </a:lnSpc>
              <a:buFont typeface="Arial"/>
              <a:buChar char="•"/>
            </a:pPr>
            <a:r>
              <a:rPr lang="en-AU" sz="1800" dirty="0">
                <a:solidFill>
                  <a:srgbClr val="22272B"/>
                </a:solidFill>
              </a:rPr>
              <a:t>Save a copy of the file to make changes to the slide deck. Go to </a:t>
            </a:r>
            <a:r>
              <a:rPr lang="en-AU" sz="1800" b="1" dirty="0">
                <a:solidFill>
                  <a:srgbClr val="22272B"/>
                </a:solidFill>
              </a:rPr>
              <a:t>File &gt; Download a Copy </a:t>
            </a:r>
            <a:r>
              <a:rPr lang="en-AU" sz="1800" dirty="0">
                <a:solidFill>
                  <a:srgbClr val="22272B"/>
                </a:solidFill>
              </a:rPr>
              <a:t>(this downloads a copy to the computer to edit in the PowerPoint app).</a:t>
            </a:r>
          </a:p>
          <a:p>
            <a:pPr marL="342900" indent="-342900">
              <a:lnSpc>
                <a:spcPct val="150000"/>
              </a:lnSpc>
              <a:buFont typeface="Arial"/>
              <a:buChar char="•"/>
            </a:pPr>
            <a:r>
              <a:rPr lang="en-AU" sz="1800" dirty="0">
                <a:solidFill>
                  <a:srgbClr val="22272B"/>
                </a:solidFill>
              </a:rPr>
              <a:t>To convert the PowerPoint to Google Slides:</a:t>
            </a:r>
          </a:p>
          <a:p>
            <a:pPr marL="913765" lvl="1" indent="-457200">
              <a:lnSpc>
                <a:spcPct val="150000"/>
              </a:lnSpc>
              <a:buFont typeface="+mj-lt"/>
              <a:buAutoNum type="arabicPeriod"/>
            </a:pPr>
            <a:r>
              <a:rPr lang="en-AU" dirty="0">
                <a:solidFill>
                  <a:srgbClr val="22272B"/>
                </a:solidFill>
              </a:rPr>
              <a:t>Upload the file into Google Drive and open it.</a:t>
            </a:r>
          </a:p>
          <a:p>
            <a:pPr marL="913765" lvl="1" indent="-457200">
              <a:lnSpc>
                <a:spcPct val="150000"/>
              </a:lnSpc>
              <a:buFont typeface="+mj-lt"/>
              <a:buAutoNum type="arabicPeriod"/>
            </a:pPr>
            <a:r>
              <a:rPr lang="en-AU" dirty="0">
                <a:solidFill>
                  <a:srgbClr val="22272B"/>
                </a:solidFill>
              </a:rPr>
              <a:t>Go to </a:t>
            </a:r>
            <a:r>
              <a:rPr lang="en-AU" b="1" dirty="0">
                <a:solidFill>
                  <a:srgbClr val="22272B"/>
                </a:solidFill>
              </a:rPr>
              <a:t>File &gt; Save as Google Slides.</a:t>
            </a:r>
          </a:p>
          <a:p>
            <a:pPr marL="456565" lvl="1">
              <a:lnSpc>
                <a:spcPct val="150000"/>
              </a:lnSpc>
            </a:pPr>
            <a:r>
              <a:rPr lang="en-AU" dirty="0">
                <a:solidFill>
                  <a:srgbClr val="22272B"/>
                </a:solidFill>
              </a:rPr>
              <a:t>(Note – conversion may cause formatting changes in the slides.)</a:t>
            </a:r>
          </a:p>
        </p:txBody>
      </p:sp>
      <p:sp>
        <p:nvSpPr>
          <p:cNvPr id="3" name="Slide Number Placeholder 2">
            <a:extLst>
              <a:ext uri="{FF2B5EF4-FFF2-40B4-BE49-F238E27FC236}">
                <a16:creationId xmlns:a16="http://schemas.microsoft.com/office/drawing/2014/main" id="{DE85F09C-E73D-75D0-7DD0-583CD7C9B6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230763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Arial"/>
                <a:cs typeface="Arial"/>
              </a:rPr>
              <a:t>Writing your own thematic statements</a:t>
            </a:r>
            <a:endParaRPr lang="en-AU" dirty="0"/>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82131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t>Phase 3, activity 3 – check your understanding of theme</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type="body" sz="quarter" idx="17"/>
          </p:nvPr>
        </p:nvSpPr>
        <p:spPr/>
        <p:txBody>
          <a:bodyPr/>
          <a:lstStyle/>
          <a:p>
            <a:pPr>
              <a:spcBef>
                <a:spcPts val="1000"/>
              </a:spcBef>
              <a:spcAft>
                <a:spcPts val="0"/>
              </a:spcAft>
            </a:pPr>
            <a:r>
              <a:rPr lang="en-AU" b="1" dirty="0">
                <a:latin typeface="Arial" panose="020B0604020202020204" pitchFamily="34" charset="0"/>
                <a:cs typeface="Arial" panose="020B0604020202020204" pitchFamily="34" charset="0"/>
              </a:rPr>
              <a:t>Topic: </a:t>
            </a:r>
            <a:r>
              <a:rPr lang="en-AU" dirty="0">
                <a:latin typeface="Arial" panose="020B0604020202020204" pitchFamily="34" charset="0"/>
                <a:cs typeface="Arial" panose="020B0604020202020204" pitchFamily="34" charset="0"/>
              </a:rPr>
              <a:t>Honesty</a:t>
            </a:r>
          </a:p>
          <a:p>
            <a:pPr>
              <a:spcBef>
                <a:spcPts val="1000"/>
              </a:spcBef>
              <a:spcAft>
                <a:spcPts val="0"/>
              </a:spcAft>
            </a:pPr>
            <a:r>
              <a:rPr lang="en-US" b="1" dirty="0">
                <a:latin typeface="Arial" panose="020B0604020202020204" pitchFamily="34" charset="0"/>
                <a:cs typeface="Arial" panose="020B0604020202020204" pitchFamily="34" charset="0"/>
              </a:rPr>
              <a:t>Theme: </a:t>
            </a:r>
            <a:r>
              <a:rPr lang="en-AU" dirty="0">
                <a:latin typeface="Arial" panose="020B0604020202020204" pitchFamily="34" charset="0"/>
                <a:cs typeface="Arial" panose="020B0604020202020204" pitchFamily="34" charset="0"/>
              </a:rPr>
              <a:t>Being honest, even when it's difficult, builds trust and strengthens relationships.</a:t>
            </a:r>
          </a:p>
          <a:p>
            <a:pPr marL="285750" indent="-285750">
              <a:spcBef>
                <a:spcPts val="1000"/>
              </a:spcBef>
              <a:spcAft>
                <a:spcPts val="0"/>
              </a:spcAft>
              <a:buFont typeface="Arial" panose="020B0604020202020204" pitchFamily="34" charset="0"/>
              <a:buChar char="•"/>
            </a:pPr>
            <a:r>
              <a:rPr lang="en-AU" dirty="0">
                <a:latin typeface="Arial" panose="020B0604020202020204" pitchFamily="34" charset="0"/>
                <a:cs typeface="Arial" panose="020B0604020202020204" pitchFamily="34" charset="0"/>
              </a:rPr>
              <a:t>The </a:t>
            </a:r>
            <a:r>
              <a:rPr lang="en-AU" b="1" dirty="0">
                <a:solidFill>
                  <a:schemeClr val="tx2"/>
                </a:solidFill>
                <a:latin typeface="Arial" panose="020B0604020202020204" pitchFamily="34" charset="0"/>
                <a:cs typeface="Arial" panose="020B0604020202020204" pitchFamily="34" charset="0"/>
              </a:rPr>
              <a:t>topic</a:t>
            </a:r>
            <a:r>
              <a:rPr lang="en-AU" b="1" dirty="0">
                <a:latin typeface="Arial" panose="020B0604020202020204" pitchFamily="34" charset="0"/>
                <a:cs typeface="Arial" panose="020B0604020202020204" pitchFamily="34" charset="0"/>
              </a:rPr>
              <a:t>, ‘honesty’, </a:t>
            </a:r>
            <a:r>
              <a:rPr lang="en-AU" dirty="0">
                <a:latin typeface="Arial" panose="020B0604020202020204" pitchFamily="34" charset="0"/>
                <a:cs typeface="Arial" panose="020B0604020202020204" pitchFamily="34" charset="0"/>
              </a:rPr>
              <a:t>is a </a:t>
            </a:r>
            <a:r>
              <a:rPr lang="en-AU" b="1" dirty="0">
                <a:solidFill>
                  <a:schemeClr val="tx2"/>
                </a:solidFill>
                <a:latin typeface="Arial" panose="020B0604020202020204" pitchFamily="34" charset="0"/>
                <a:cs typeface="Arial" panose="020B0604020202020204" pitchFamily="34" charset="0"/>
              </a:rPr>
              <a:t>broad subject </a:t>
            </a:r>
            <a:r>
              <a:rPr lang="en-AU" dirty="0">
                <a:latin typeface="Arial" panose="020B0604020202020204" pitchFamily="34" charset="0"/>
                <a:cs typeface="Arial" panose="020B0604020202020204" pitchFamily="34" charset="0"/>
              </a:rPr>
              <a:t>that a story might explore. </a:t>
            </a:r>
          </a:p>
          <a:p>
            <a:pPr marL="285750" indent="-285750">
              <a:spcBef>
                <a:spcPts val="1000"/>
              </a:spcBef>
              <a:spcAft>
                <a:spcPts val="0"/>
              </a:spcAft>
              <a:buFont typeface="Arial" panose="020B0604020202020204" pitchFamily="34" charset="0"/>
              <a:buChar char="•"/>
            </a:pPr>
            <a:r>
              <a:rPr lang="en-AU" dirty="0">
                <a:latin typeface="Arial" panose="020B0604020202020204" pitchFamily="34" charset="0"/>
                <a:cs typeface="Arial" panose="020B0604020202020204" pitchFamily="34" charset="0"/>
              </a:rPr>
              <a:t>The </a:t>
            </a:r>
            <a:r>
              <a:rPr lang="en-AU" b="1" dirty="0">
                <a:solidFill>
                  <a:schemeClr val="tx2"/>
                </a:solidFill>
                <a:latin typeface="Arial" panose="020B0604020202020204" pitchFamily="34" charset="0"/>
                <a:cs typeface="Arial" panose="020B0604020202020204" pitchFamily="34" charset="0"/>
              </a:rPr>
              <a:t>theme</a:t>
            </a:r>
            <a:r>
              <a:rPr lang="en-AU" dirty="0">
                <a:latin typeface="Arial" panose="020B0604020202020204" pitchFamily="34" charset="0"/>
                <a:cs typeface="Arial" panose="020B0604020202020204" pitchFamily="34" charset="0"/>
              </a:rPr>
              <a:t>, </a:t>
            </a:r>
            <a:r>
              <a:rPr lang="en-AU" b="1" dirty="0">
                <a:latin typeface="Arial" panose="020B0604020202020204" pitchFamily="34" charset="0"/>
                <a:cs typeface="Arial" panose="020B0604020202020204" pitchFamily="34" charset="0"/>
              </a:rPr>
              <a:t>‘being honest, even when it's difficult, builds trust and strengthens relationships,’ </a:t>
            </a:r>
            <a:r>
              <a:rPr lang="en-AU" dirty="0">
                <a:latin typeface="Arial" panose="020B0604020202020204" pitchFamily="34" charset="0"/>
                <a:cs typeface="Arial" panose="020B0604020202020204" pitchFamily="34" charset="0"/>
              </a:rPr>
              <a:t>goes deeper. It expresses a </a:t>
            </a:r>
            <a:r>
              <a:rPr lang="en-AU" b="1" dirty="0">
                <a:solidFill>
                  <a:schemeClr val="tx2"/>
                </a:solidFill>
                <a:latin typeface="Arial" panose="020B0604020202020204" pitchFamily="34" charset="0"/>
                <a:cs typeface="Arial" panose="020B0604020202020204" pitchFamily="34" charset="0"/>
              </a:rPr>
              <a:t>specific message </a:t>
            </a:r>
            <a:r>
              <a:rPr lang="en-AU" dirty="0">
                <a:latin typeface="Arial" panose="020B0604020202020204" pitchFamily="34" charset="0"/>
                <a:cs typeface="Arial" panose="020B0604020202020204" pitchFamily="34" charset="0"/>
              </a:rPr>
              <a:t>about honesty, showing how the topic </a:t>
            </a:r>
            <a:r>
              <a:rPr lang="en-AU" b="1" dirty="0">
                <a:solidFill>
                  <a:schemeClr val="tx2"/>
                </a:solidFill>
                <a:latin typeface="Arial" panose="020B0604020202020204" pitchFamily="34" charset="0"/>
                <a:cs typeface="Arial" panose="020B0604020202020204" pitchFamily="34" charset="0"/>
              </a:rPr>
              <a:t>applies to life and relationships</a:t>
            </a:r>
            <a:r>
              <a:rPr lang="en-AU" dirty="0">
                <a:latin typeface="Arial" panose="020B0604020202020204" pitchFamily="34" charset="0"/>
                <a:cs typeface="Arial" panose="020B0604020202020204" pitchFamily="34" charset="0"/>
              </a:rPr>
              <a:t>. </a:t>
            </a:r>
          </a:p>
          <a:p>
            <a:pPr marL="285750" indent="-285750">
              <a:spcBef>
                <a:spcPts val="1000"/>
              </a:spcBef>
              <a:spcAft>
                <a:spcPts val="0"/>
              </a:spcAft>
              <a:buFont typeface="Arial" panose="020B0604020202020204" pitchFamily="34" charset="0"/>
              <a:buChar char="•"/>
            </a:pPr>
            <a:r>
              <a:rPr lang="en-AU" dirty="0">
                <a:latin typeface="Arial" panose="020B0604020202020204" pitchFamily="34" charset="0"/>
                <a:cs typeface="Arial" panose="020B0604020202020204" pitchFamily="34" charset="0"/>
              </a:rPr>
              <a:t>While the </a:t>
            </a:r>
            <a:r>
              <a:rPr lang="en-AU" b="1" dirty="0">
                <a:solidFill>
                  <a:schemeClr val="tx2"/>
                </a:solidFill>
                <a:latin typeface="Arial" panose="020B0604020202020204" pitchFamily="34" charset="0"/>
                <a:cs typeface="Arial" panose="020B0604020202020204" pitchFamily="34" charset="0"/>
              </a:rPr>
              <a:t>topic tells us what the story is about</a:t>
            </a:r>
            <a:r>
              <a:rPr lang="en-AU" dirty="0">
                <a:latin typeface="Arial" panose="020B0604020202020204" pitchFamily="34" charset="0"/>
                <a:cs typeface="Arial" panose="020B0604020202020204" pitchFamily="34" charset="0"/>
              </a:rPr>
              <a:t>, the </a:t>
            </a:r>
            <a:r>
              <a:rPr lang="en-AU" b="1" dirty="0">
                <a:solidFill>
                  <a:schemeClr val="tx2"/>
                </a:solidFill>
                <a:latin typeface="Arial" panose="020B0604020202020204" pitchFamily="34" charset="0"/>
                <a:cs typeface="Arial" panose="020B0604020202020204" pitchFamily="34" charset="0"/>
              </a:rPr>
              <a:t>theme tells us what the story is saying about that topic</a:t>
            </a:r>
            <a:r>
              <a:rPr lang="en-AU" dirty="0">
                <a:latin typeface="Arial" panose="020B0604020202020204" pitchFamily="34" charset="0"/>
                <a:cs typeface="Arial" panose="020B0604020202020204" pitchFamily="34" charset="0"/>
              </a:rPr>
              <a:t>.</a:t>
            </a:r>
            <a:endParaRPr lang="en-US" b="1" dirty="0">
              <a:solidFill>
                <a:srgbClr val="000000"/>
              </a:solidFill>
              <a:latin typeface="Arial" panose="020B0604020202020204" pitchFamily="34" charset="0"/>
              <a:cs typeface="Arial" panose="020B0604020202020204" pitchFamily="34" charset="0"/>
            </a:endParaRPr>
          </a:p>
          <a:p>
            <a:pPr marL="285750" indent="-285750">
              <a:lnSpc>
                <a:spcPct val="90000"/>
              </a:lnSpc>
              <a:spcBef>
                <a:spcPts val="1000"/>
              </a:spcBef>
              <a:spcAft>
                <a:spcPts val="0"/>
              </a:spcAft>
              <a:buFont typeface="Arial"/>
              <a:buChar char="•"/>
            </a:pPr>
            <a:endParaRPr lang="en-US" dirty="0">
              <a:solidFill>
                <a:srgbClr val="000000"/>
              </a:solidFill>
              <a:latin typeface="Arial" panose="020B0604020202020204" pitchFamily="34" charset="0"/>
              <a:cs typeface="Arial" panose="020B0604020202020204" pitchFamily="34" charset="0"/>
            </a:endParaRPr>
          </a:p>
          <a:p>
            <a:endParaRPr lang="en-AU" dirty="0"/>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Aft>
                <a:spcPts val="800"/>
              </a:spcAft>
            </a:pPr>
            <a:r>
              <a:rPr lang="en-AU" u="sng" kern="100" dirty="0">
                <a:solidFill>
                  <a:srgbClr val="0563C1"/>
                </a:solidFill>
                <a:effectLst/>
                <a:ea typeface="Calibri" panose="020F0502020204030204" pitchFamily="34" charset="0"/>
                <a:hlinkClick r:id="rId5"/>
              </a:rPr>
              <a:t>English K–10 Syllabus</a:t>
            </a:r>
            <a:r>
              <a:rPr lang="en-AU" kern="100" dirty="0">
                <a:effectLst/>
                <a:ea typeface="Calibri" panose="020F0502020204030204" pitchFamily="34" charset="0"/>
              </a:rPr>
              <a:t> © NSW Education Standards Authority (NESA) for and on behalf of the Crown in right of the State of New South Wales, 2022.</a:t>
            </a:r>
          </a:p>
          <a:p>
            <a:r>
              <a:rPr lang="en-AU" kern="100" dirty="0">
                <a:effectLst/>
                <a:ea typeface="Calibri" panose="020F0502020204030204" pitchFamily="34" charset="0"/>
              </a:rPr>
              <a:t>Brinkley J (4 April 2017) </a:t>
            </a:r>
            <a:r>
              <a:rPr lang="en-AU" kern="100" dirty="0">
                <a:effectLst/>
                <a:ea typeface="Calibri" panose="020F0502020204030204" pitchFamily="34" charset="0"/>
                <a:hlinkClick r:id="rId6"/>
              </a:rPr>
              <a:t>'Theme vs Main Idea' [video]</a:t>
            </a:r>
            <a:r>
              <a:rPr lang="en-AU" kern="100" dirty="0">
                <a:effectLst/>
                <a:ea typeface="Calibri" panose="020F0502020204030204" pitchFamily="34" charset="0"/>
              </a:rPr>
              <a:t>, </a:t>
            </a:r>
            <a:r>
              <a:rPr lang="en-AU" i="1" kern="100" dirty="0">
                <a:effectLst/>
                <a:ea typeface="Calibri" panose="020F0502020204030204" pitchFamily="34" charset="0"/>
              </a:rPr>
              <a:t>Jennifer Brinkley</a:t>
            </a:r>
            <a:r>
              <a:rPr lang="en-AU" kern="100" dirty="0">
                <a:effectLst/>
                <a:ea typeface="Calibri" panose="020F0502020204030204" pitchFamily="34" charset="0"/>
              </a:rPr>
              <a:t>, YouTube, accessed 22 September 2024. </a:t>
            </a:r>
          </a:p>
          <a:p>
            <a:r>
              <a:rPr lang="en-AU" kern="100" dirty="0">
                <a:effectLst/>
                <a:ea typeface="Calibri" panose="020F0502020204030204" pitchFamily="34" charset="0"/>
              </a:rPr>
              <a:t>State of New South Wales (Department of Education) (2024) </a:t>
            </a:r>
            <a:r>
              <a:rPr lang="en-AU" kern="100" dirty="0">
                <a:effectLst/>
                <a:ea typeface="Calibri" panose="020F0502020204030204" pitchFamily="34" charset="0"/>
                <a:hlinkClick r:id="rId7"/>
              </a:rPr>
              <a:t>'Core concepts’</a:t>
            </a:r>
            <a:r>
              <a:rPr lang="en-AU" kern="100" dirty="0">
                <a:effectLst/>
                <a:ea typeface="Calibri" panose="020F0502020204030204" pitchFamily="34" charset="0"/>
              </a:rPr>
              <a:t>, </a:t>
            </a:r>
            <a:r>
              <a:rPr lang="en-AU" i="1" kern="100" dirty="0">
                <a:effectLst/>
                <a:ea typeface="Calibri" panose="020F0502020204030204" pitchFamily="34" charset="0"/>
              </a:rPr>
              <a:t>Textual concepts</a:t>
            </a:r>
            <a:r>
              <a:rPr lang="en-AU" kern="100" dirty="0">
                <a:effectLst/>
                <a:ea typeface="Calibri" panose="020F0502020204030204" pitchFamily="34" charset="0"/>
              </a:rPr>
              <a:t>, NSW Department of Education website, accessed 22 September 2024. </a:t>
            </a:r>
          </a:p>
          <a:p>
            <a:endParaRPr lang="en-AU" kern="100" dirty="0">
              <a:effectLst/>
              <a:ea typeface="Calibri" panose="020F0502020204030204" pitchFamily="34" charset="0"/>
            </a:endParaRPr>
          </a:p>
          <a:p>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a:t>
            </a:r>
            <a:r>
              <a:rPr lang="en-AU" sz="1200" i="1" dirty="0">
                <a:solidFill>
                  <a:schemeClr val="bg1"/>
                </a:solidFill>
                <a:latin typeface="Arial" panose="020B0604020202020204" pitchFamily="34" charset="0"/>
                <a:cs typeface="Arial" panose="020B0604020202020204" pitchFamily="34" charset="0"/>
              </a:rPr>
              <a:t>Copyright Act 1968</a:t>
            </a:r>
            <a:r>
              <a:rPr lang="en-AU" sz="1200" dirty="0">
                <a:solidFill>
                  <a:schemeClr val="bg1"/>
                </a:solidFill>
                <a:latin typeface="Arial" panose="020B0604020202020204" pitchFamily="34" charset="0"/>
                <a:cs typeface="Arial" panose="020B0604020202020204" pitchFamily="34" charset="0"/>
              </a:rPr>
              <a:t>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2024.</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1189822"/>
            <a:ext cx="6255979" cy="3085143"/>
          </a:xfrm>
        </p:spPr>
        <p:txBody>
          <a:bodyPr/>
          <a:lstStyle/>
          <a:p>
            <a:r>
              <a:rPr lang="en-AU" dirty="0">
                <a:latin typeface="+mj-lt"/>
              </a:rPr>
              <a:t>Phase 3 – check your understanding of theme – PowerPoint </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4"/>
          </p:nvPr>
        </p:nvSpPr>
        <p:spPr/>
        <p:txBody>
          <a:bodyPr/>
          <a:lstStyle/>
          <a:p>
            <a:r>
              <a:rPr lang="en-AU" dirty="0"/>
              <a:t>Year 8, Term 4 – The camera never lies</a:t>
            </a:r>
          </a:p>
        </p:txBody>
      </p:sp>
      <p:pic>
        <p:nvPicPr>
          <p:cNvPr id="2" name="Picture 1">
            <a:extLst>
              <a:ext uri="{FF2B5EF4-FFF2-40B4-BE49-F238E27FC236}">
                <a16:creationId xmlns:a16="http://schemas.microsoft.com/office/drawing/2014/main" id="{3E55B364-5318-B8F8-B562-51F5A30E12A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23815" y="0"/>
            <a:ext cx="5068186"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t>Lessons</a:t>
            </a:r>
          </a:p>
        </p:txBody>
      </p:sp>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1737297" y="2032749"/>
            <a:ext cx="9018933"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5" name="Oval 4">
            <a:hlinkClick r:id="rId3" action="ppaction://hlinksldjump"/>
            <a:extLst>
              <a:ext uri="{FF2B5EF4-FFF2-40B4-BE49-F238E27FC236}">
                <a16:creationId xmlns:a16="http://schemas.microsoft.com/office/drawing/2014/main" id="{56ACB92F-8289-CC4B-BE5A-A661A0C94E17}"/>
              </a:ext>
            </a:extLst>
          </p:cNvPr>
          <p:cNvSpPr/>
          <p:nvPr/>
        </p:nvSpPr>
        <p:spPr>
          <a:xfrm>
            <a:off x="1150236" y="2115666"/>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rPr>
              <a:t>1</a:t>
            </a:r>
          </a:p>
        </p:txBody>
      </p:sp>
      <p:sp>
        <p:nvSpPr>
          <p:cNvPr id="7" name="TextBox 25">
            <a:extLst>
              <a:ext uri="{FF2B5EF4-FFF2-40B4-BE49-F238E27FC236}">
                <a16:creationId xmlns:a16="http://schemas.microsoft.com/office/drawing/2014/main" id="{B8766759-8445-A95E-E4CE-416F8EB15D94}"/>
              </a:ext>
            </a:extLst>
          </p:cNvPr>
          <p:cNvSpPr txBox="1"/>
          <p:nvPr/>
        </p:nvSpPr>
        <p:spPr>
          <a:xfrm>
            <a:off x="2219356" y="2275880"/>
            <a:ext cx="3323272" cy="404598"/>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2000" dirty="0">
                <a:latin typeface="Arial" panose="020B0604020202020204" pitchFamily="34" charset="0"/>
                <a:cs typeface="Arial" panose="020B0604020202020204" pitchFamily="34" charset="0"/>
              </a:rPr>
              <a:t>Understanding theme</a:t>
            </a:r>
          </a:p>
        </p:txBody>
      </p:sp>
      <p:sp>
        <p:nvSpPr>
          <p:cNvPr id="20" name="Rectangle: Rounded Corners 19">
            <a:extLst>
              <a:ext uri="{FF2B5EF4-FFF2-40B4-BE49-F238E27FC236}">
                <a16:creationId xmlns:a16="http://schemas.microsoft.com/office/drawing/2014/main" id="{C3D97F66-221B-C853-0EA8-66E5F684D86A}"/>
              </a:ext>
              <a:ext uri="{C183D7F6-B498-43B3-948B-1728B52AA6E4}">
                <adec:decorative xmlns:adec="http://schemas.microsoft.com/office/drawing/2017/decorative" val="1"/>
              </a:ext>
            </a:extLst>
          </p:cNvPr>
          <p:cNvSpPr/>
          <p:nvPr/>
        </p:nvSpPr>
        <p:spPr>
          <a:xfrm>
            <a:off x="1751684" y="3026433"/>
            <a:ext cx="9004547"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1" name="Oval 20">
            <a:hlinkClick r:id="rId3" action="ppaction://hlinksldjump"/>
            <a:extLst>
              <a:ext uri="{FF2B5EF4-FFF2-40B4-BE49-F238E27FC236}">
                <a16:creationId xmlns:a16="http://schemas.microsoft.com/office/drawing/2014/main" id="{D0A190BE-2B0B-2729-4549-D63712793CC2}"/>
              </a:ext>
            </a:extLst>
          </p:cNvPr>
          <p:cNvSpPr/>
          <p:nvPr/>
        </p:nvSpPr>
        <p:spPr>
          <a:xfrm>
            <a:off x="1164623" y="3109350"/>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rPr>
              <a:t>2</a:t>
            </a:r>
          </a:p>
        </p:txBody>
      </p:sp>
      <p:sp>
        <p:nvSpPr>
          <p:cNvPr id="22" name="TextBox 25">
            <a:extLst>
              <a:ext uri="{FF2B5EF4-FFF2-40B4-BE49-F238E27FC236}">
                <a16:creationId xmlns:a16="http://schemas.microsoft.com/office/drawing/2014/main" id="{B4A4C41F-6099-2469-B443-6D6E65FB27C7}"/>
              </a:ext>
            </a:extLst>
          </p:cNvPr>
          <p:cNvSpPr txBox="1"/>
          <p:nvPr/>
        </p:nvSpPr>
        <p:spPr>
          <a:xfrm>
            <a:off x="2233743" y="3259054"/>
            <a:ext cx="3323272" cy="404598"/>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2000" dirty="0">
                <a:latin typeface="Arial" panose="020B0604020202020204" pitchFamily="34" charset="0"/>
                <a:cs typeface="Arial" panose="020B0604020202020204" pitchFamily="34" charset="0"/>
              </a:rPr>
              <a:t>Topics and themes</a:t>
            </a:r>
          </a:p>
        </p:txBody>
      </p:sp>
      <p:sp>
        <p:nvSpPr>
          <p:cNvPr id="23" name="Rectangle: Rounded Corners 22">
            <a:extLst>
              <a:ext uri="{FF2B5EF4-FFF2-40B4-BE49-F238E27FC236}">
                <a16:creationId xmlns:a16="http://schemas.microsoft.com/office/drawing/2014/main" id="{8EDEF762-D4E6-C43E-E98A-95D6A0AE4FC9}"/>
              </a:ext>
              <a:ext uri="{C183D7F6-B498-43B3-948B-1728B52AA6E4}">
                <adec:decorative xmlns:adec="http://schemas.microsoft.com/office/drawing/2017/decorative" val="1"/>
              </a:ext>
            </a:extLst>
          </p:cNvPr>
          <p:cNvSpPr/>
          <p:nvPr/>
        </p:nvSpPr>
        <p:spPr>
          <a:xfrm>
            <a:off x="1751685" y="4014535"/>
            <a:ext cx="900454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4" name="Oval 23">
            <a:hlinkClick r:id="rId3" action="ppaction://hlinksldjump"/>
            <a:extLst>
              <a:ext uri="{FF2B5EF4-FFF2-40B4-BE49-F238E27FC236}">
                <a16:creationId xmlns:a16="http://schemas.microsoft.com/office/drawing/2014/main" id="{A6DDAD40-805E-049F-39FC-55094C6BA103}"/>
              </a:ext>
            </a:extLst>
          </p:cNvPr>
          <p:cNvSpPr/>
          <p:nvPr/>
        </p:nvSpPr>
        <p:spPr>
          <a:xfrm>
            <a:off x="1164623" y="4097452"/>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rPr>
              <a:t>3</a:t>
            </a:r>
          </a:p>
        </p:txBody>
      </p:sp>
      <p:sp>
        <p:nvSpPr>
          <p:cNvPr id="25" name="TextBox 25">
            <a:extLst>
              <a:ext uri="{FF2B5EF4-FFF2-40B4-BE49-F238E27FC236}">
                <a16:creationId xmlns:a16="http://schemas.microsoft.com/office/drawing/2014/main" id="{39581D8B-20B3-87D8-C1F2-A22C58CE7F43}"/>
              </a:ext>
            </a:extLst>
          </p:cNvPr>
          <p:cNvSpPr txBox="1"/>
          <p:nvPr/>
        </p:nvSpPr>
        <p:spPr>
          <a:xfrm>
            <a:off x="2233743" y="4247156"/>
            <a:ext cx="6838068" cy="404598"/>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2000" dirty="0">
                <a:latin typeface="Arial" panose="020B0604020202020204" pitchFamily="34" charset="0"/>
                <a:cs typeface="Arial" panose="020B0604020202020204" pitchFamily="34" charset="0"/>
              </a:rPr>
              <a:t>Writing your own thematic statements</a:t>
            </a:r>
          </a:p>
        </p:txBody>
      </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8616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9833710" cy="800681"/>
          </a:xfrm>
        </p:spPr>
        <p:txBody>
          <a:bodyPr/>
          <a:lstStyle/>
          <a:p>
            <a:r>
              <a:rPr lang="en-AU" dirty="0"/>
              <a:t>Sharing learning intentions and success criteria</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5C01C6-002D-7C15-D491-5EC4E39C9C00}"/>
              </a:ext>
            </a:extLst>
          </p:cNvPr>
          <p:cNvSpPr>
            <a:spLocks noGrp="1"/>
          </p:cNvSpPr>
          <p:nvPr>
            <p:ph type="title"/>
          </p:nvPr>
        </p:nvSpPr>
        <p:spPr/>
        <p:txBody>
          <a:bodyPr/>
          <a:lstStyle/>
          <a:p>
            <a:r>
              <a:rPr lang="en-AU" dirty="0"/>
              <a:t>Learning intentions and success criteria</a:t>
            </a:r>
            <a:endParaRPr lang="en-US" dirty="0"/>
          </a:p>
        </p:txBody>
      </p:sp>
      <p:sp>
        <p:nvSpPr>
          <p:cNvPr id="7" name="Picture Placeholder 6">
            <a:extLst>
              <a:ext uri="{FF2B5EF4-FFF2-40B4-BE49-F238E27FC236}">
                <a16:creationId xmlns:a16="http://schemas.microsoft.com/office/drawing/2014/main" id="{A1B199DB-7DFA-346D-39AE-FE47D85A5041}"/>
              </a:ext>
            </a:extLst>
          </p:cNvPr>
          <p:cNvSpPr>
            <a:spLocks noGrp="1"/>
          </p:cNvSpPr>
          <p:nvPr>
            <p:ph type="pic" sz="quarter" idx="13"/>
          </p:nvPr>
        </p:nvSpPr>
        <p:spPr/>
        <p:txBody>
          <a:bodyPr/>
          <a:lstStyle/>
          <a:p>
            <a:pPr>
              <a:lnSpc>
                <a:spcPct val="150000"/>
              </a:lnSpc>
            </a:pPr>
            <a:r>
              <a:rPr lang="en-AU" sz="2000" b="1" dirty="0">
                <a:solidFill>
                  <a:schemeClr val="accent1"/>
                </a:solidFill>
                <a:latin typeface="Arial" panose="020B0604020202020204" pitchFamily="34" charset="0"/>
                <a:cs typeface="Arial" panose="020B0604020202020204" pitchFamily="34" charset="0"/>
              </a:rPr>
              <a:t>We are learning to</a:t>
            </a:r>
            <a:r>
              <a:rPr lang="en-AU" sz="2000" b="1" dirty="0">
                <a:solidFill>
                  <a:schemeClr val="accent1"/>
                </a:solidFill>
                <a:latin typeface="Arial" panose="020B0604020202020204" pitchFamily="34" charset="0"/>
                <a:ea typeface="+mn-lt"/>
                <a:cs typeface="Arial" panose="020B0604020202020204" pitchFamily="34" charset="0"/>
              </a:rPr>
              <a:t>:</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understand what is a theme</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understand the difference between a topic and a theme.</a:t>
            </a:r>
          </a:p>
          <a:p>
            <a:pPr>
              <a:lnSpc>
                <a:spcPct val="150000"/>
              </a:lnSpc>
            </a:pPr>
            <a:r>
              <a:rPr lang="en-AU" sz="2000" b="1" dirty="0">
                <a:solidFill>
                  <a:schemeClr val="accent1"/>
                </a:solidFill>
                <a:latin typeface="Arial" panose="020B0604020202020204" pitchFamily="34" charset="0"/>
                <a:cs typeface="Arial" panose="020B0604020202020204" pitchFamily="34" charset="0"/>
              </a:rPr>
              <a:t>We can:</a:t>
            </a:r>
            <a:endParaRPr lang="en-US" sz="2000" dirty="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
              <a:buChar char="•"/>
            </a:pPr>
            <a:r>
              <a:rPr lang="en-AU" sz="2000" dirty="0">
                <a:latin typeface="Arial" panose="020B0604020202020204" pitchFamily="34" charset="0"/>
                <a:cs typeface="Arial" panose="020B0604020202020204" pitchFamily="34" charset="0"/>
              </a:rPr>
              <a:t>[classroom teacher to insert co-constructed success criteria]</a:t>
            </a:r>
            <a:endParaRPr lang="en-US" sz="2000" dirty="0">
              <a:latin typeface="Arial" panose="020B0604020202020204" pitchFamily="34" charset="0"/>
              <a:cs typeface="Arial" panose="020B0604020202020204" pitchFamily="34" charset="0"/>
            </a:endParaRPr>
          </a:p>
          <a:p>
            <a:pPr marL="342900" indent="-342900">
              <a:lnSpc>
                <a:spcPct val="150000"/>
              </a:lnSpc>
              <a:buFont typeface="Arial"/>
              <a:buChar char="•"/>
            </a:pPr>
            <a:r>
              <a:rPr lang="en-AU" sz="2000" dirty="0">
                <a:latin typeface="Arial" panose="020B0604020202020204" pitchFamily="34" charset="0"/>
                <a:ea typeface="+mn-lt"/>
                <a:cs typeface="Arial" panose="020B0604020202020204" pitchFamily="34" charset="0"/>
              </a:rPr>
              <a:t>[classroom teacher to insert co-constructed success criteria]</a:t>
            </a:r>
            <a:endParaRPr lang="en-US" sz="2000" dirty="0">
              <a:latin typeface="Arial" panose="020B0604020202020204" pitchFamily="34" charset="0"/>
              <a:ea typeface="+mn-lt"/>
              <a:cs typeface="Arial" panose="020B0604020202020204" pitchFamily="34" charset="0"/>
            </a:endParaRPr>
          </a:p>
          <a:p>
            <a:pPr marL="342900" indent="-342900">
              <a:lnSpc>
                <a:spcPct val="150000"/>
              </a:lnSpc>
              <a:buFont typeface="Arial"/>
              <a:buChar char="•"/>
            </a:pPr>
            <a:r>
              <a:rPr lang="en-AU" sz="2000" dirty="0">
                <a:latin typeface="Arial" panose="020B0604020202020204" pitchFamily="34" charset="0"/>
                <a:ea typeface="+mn-lt"/>
                <a:cs typeface="Arial" panose="020B0604020202020204" pitchFamily="34" charset="0"/>
              </a:rPr>
              <a:t>[classroom teacher to insert co-constructed success criteria].</a:t>
            </a:r>
            <a:endParaRPr lang="en-US" dirty="0"/>
          </a:p>
        </p:txBody>
      </p:sp>
      <p:sp>
        <p:nvSpPr>
          <p:cNvPr id="3" name="Slide Number Placeholder 2">
            <a:extLst>
              <a:ext uri="{FF2B5EF4-FFF2-40B4-BE49-F238E27FC236}">
                <a16:creationId xmlns:a16="http://schemas.microsoft.com/office/drawing/2014/main" id="{5D7EE178-FB26-3364-CA4F-2EEBC69631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97470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Understanding theme</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71745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t>Understanding theme (1)</a:t>
            </a:r>
          </a:p>
        </p:txBody>
      </p:sp>
      <p:sp>
        <p:nvSpPr>
          <p:cNvPr id="2" name="Text Placeholder 1">
            <a:extLst>
              <a:ext uri="{FF2B5EF4-FFF2-40B4-BE49-F238E27FC236}">
                <a16:creationId xmlns:a16="http://schemas.microsoft.com/office/drawing/2014/main" id="{CCE92A72-7420-EDC3-AEAC-AFFB0A34E630}"/>
              </a:ext>
            </a:extLst>
          </p:cNvPr>
          <p:cNvSpPr>
            <a:spLocks noGrp="1"/>
          </p:cNvSpPr>
          <p:nvPr>
            <p:ph type="body" sz="quarter" idx="18"/>
          </p:nvPr>
        </p:nvSpPr>
        <p:spPr/>
        <p:txBody>
          <a:bodyPr/>
          <a:lstStyle/>
          <a:p>
            <a:r>
              <a:rPr lang="en-AU" dirty="0">
                <a:hlinkClick r:id="rId3"/>
              </a:rPr>
              <a:t>Textual concepts – understanding theme</a:t>
            </a:r>
            <a:endParaRPr lang="en-AU" dirty="0"/>
          </a:p>
        </p:txBody>
      </p:sp>
      <p:pic>
        <p:nvPicPr>
          <p:cNvPr id="4" name="Picture 3" descr="Theme video thumbnail image">
            <a:hlinkClick r:id="rId3"/>
            <a:extLst>
              <a:ext uri="{FF2B5EF4-FFF2-40B4-BE49-F238E27FC236}">
                <a16:creationId xmlns:a16="http://schemas.microsoft.com/office/drawing/2014/main" id="{62AA0A55-5021-F9F4-D26D-A1C2276784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64105" y="1567343"/>
            <a:ext cx="9063789" cy="4849107"/>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Arial"/>
                <a:cs typeface="Arial"/>
              </a:rPr>
              <a:t>Topics and themes</a:t>
            </a:r>
            <a:endParaRPr lang="en-AU" dirty="0"/>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73030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t>Topics and themes (1)</a:t>
            </a:r>
          </a:p>
        </p:txBody>
      </p:sp>
      <p:sp>
        <p:nvSpPr>
          <p:cNvPr id="2" name="Text Placeholder 1">
            <a:extLst>
              <a:ext uri="{FF2B5EF4-FFF2-40B4-BE49-F238E27FC236}">
                <a16:creationId xmlns:a16="http://schemas.microsoft.com/office/drawing/2014/main" id="{76E57ABC-A8A9-1A0B-AD24-D4D28466DD75}"/>
              </a:ext>
            </a:extLst>
          </p:cNvPr>
          <p:cNvSpPr>
            <a:spLocks noGrp="1"/>
          </p:cNvSpPr>
          <p:nvPr>
            <p:ph type="body" sz="quarter" idx="18"/>
          </p:nvPr>
        </p:nvSpPr>
        <p:spPr/>
        <p:txBody>
          <a:bodyPr/>
          <a:lstStyle/>
          <a:p>
            <a:r>
              <a:rPr lang="en-AU" dirty="0">
                <a:hlinkClick r:id="rId3"/>
              </a:rPr>
              <a:t>Theme vs main idea</a:t>
            </a:r>
            <a:endParaRPr lang="en-AU" dirty="0"/>
          </a:p>
        </p:txBody>
      </p:sp>
      <p:sp>
        <p:nvSpPr>
          <p:cNvPr id="4" name="Text Placeholder 3">
            <a:extLst>
              <a:ext uri="{FF2B5EF4-FFF2-40B4-BE49-F238E27FC236}">
                <a16:creationId xmlns:a16="http://schemas.microsoft.com/office/drawing/2014/main" id="{54301CE3-A28A-3FF1-1C4B-5F5D013CE150}"/>
              </a:ext>
            </a:extLst>
          </p:cNvPr>
          <p:cNvSpPr>
            <a:spLocks noGrp="1"/>
          </p:cNvSpPr>
          <p:nvPr>
            <p:ph type="body" sz="quarter" idx="17"/>
          </p:nvPr>
        </p:nvSpPr>
        <p:spPr/>
        <p:txBody>
          <a:bodyPr/>
          <a:lstStyle/>
          <a:p>
            <a:pPr>
              <a:spcAft>
                <a:spcPts val="0"/>
              </a:spcAft>
            </a:pPr>
            <a:r>
              <a:rPr lang="en-AU" b="1" dirty="0">
                <a:latin typeface="+mj-lt"/>
              </a:rPr>
              <a:t>Before viewing the video:</a:t>
            </a:r>
          </a:p>
          <a:p>
            <a:pPr marL="285750" marR="0" lvl="0" indent="-285750" algn="l" defTabSz="1219170" rtl="0" eaLnBrk="1" fontAlgn="auto" latinLnBrk="0" hangingPunct="1">
              <a:spcBef>
                <a:spcPts val="600"/>
              </a:spcBef>
              <a:spcAft>
                <a:spcPts val="0"/>
              </a:spcAft>
              <a:buClrTx/>
              <a:buSzTx/>
              <a:buFont typeface="Arial" panose="020B0604020202020204" pitchFamily="34" charset="0"/>
              <a:buChar char="•"/>
              <a:tabLst/>
              <a:defRPr/>
            </a:pPr>
            <a:r>
              <a:rPr lang="en-AU" dirty="0"/>
              <a:t>What do you think is the difference between a theme and a main idea in a story?</a:t>
            </a:r>
          </a:p>
          <a:p>
            <a:pPr marL="285750" marR="0" lvl="0" indent="-285750" algn="l" defTabSz="1219170" rtl="0" eaLnBrk="1" fontAlgn="auto" latinLnBrk="0" hangingPunct="1">
              <a:spcBef>
                <a:spcPts val="600"/>
              </a:spcBef>
              <a:spcAft>
                <a:spcPts val="0"/>
              </a:spcAft>
              <a:buClrTx/>
              <a:buSzTx/>
              <a:buFont typeface="Arial" panose="020B0604020202020204" pitchFamily="34" charset="0"/>
              <a:buChar char="•"/>
              <a:tabLst/>
              <a:defRPr/>
            </a:pPr>
            <a:r>
              <a:rPr lang="en-AU" dirty="0"/>
              <a:t>Can you think of a story you know well and describe what you think its main idea might be?</a:t>
            </a:r>
          </a:p>
          <a:p>
            <a:pPr marR="0" lvl="0" algn="l" defTabSz="1219170" rtl="0" eaLnBrk="1" fontAlgn="auto" latinLnBrk="0" hangingPunct="1">
              <a:lnSpc>
                <a:spcPct val="200000"/>
              </a:lnSpc>
              <a:spcBef>
                <a:spcPts val="0"/>
              </a:spcBef>
              <a:spcAft>
                <a:spcPts val="0"/>
              </a:spcAft>
              <a:buClrTx/>
              <a:buSzTx/>
              <a:tabLst/>
              <a:defRPr/>
            </a:pPr>
            <a:r>
              <a:rPr lang="en-AU" sz="2000" b="1" dirty="0">
                <a:effectLst/>
                <a:latin typeface="+mj-lt"/>
                <a:ea typeface="Calibri" panose="020F0502020204030204" pitchFamily="34" charset="0"/>
              </a:rPr>
              <a:t>After viewing the video:</a:t>
            </a:r>
          </a:p>
          <a:p>
            <a:pPr marL="285750" marR="0" lvl="0" indent="-285750" algn="l" defTabSz="1219170" rtl="0" eaLnBrk="1" fontAlgn="auto" latinLnBrk="0" hangingPunct="1">
              <a:spcBef>
                <a:spcPts val="600"/>
              </a:spcBef>
              <a:spcAft>
                <a:spcPts val="0"/>
              </a:spcAft>
              <a:buClrTx/>
              <a:buSzTx/>
              <a:buFont typeface="Arial" panose="020B0604020202020204" pitchFamily="34" charset="0"/>
              <a:buChar char="•"/>
              <a:tabLst/>
              <a:defRPr/>
            </a:pPr>
            <a:r>
              <a:rPr lang="en-AU" dirty="0"/>
              <a:t>According to the video, how is theme different from main idea?</a:t>
            </a:r>
          </a:p>
          <a:p>
            <a:pPr marL="285750" marR="0" lvl="0" indent="-285750" algn="l" defTabSz="1219170" rtl="0" eaLnBrk="1" fontAlgn="auto" latinLnBrk="0" hangingPunct="1">
              <a:spcBef>
                <a:spcPts val="600"/>
              </a:spcBef>
              <a:spcAft>
                <a:spcPts val="0"/>
              </a:spcAft>
              <a:buClrTx/>
              <a:buSzTx/>
              <a:buFont typeface="Arial" panose="020B0604020202020204" pitchFamily="34" charset="0"/>
              <a:buChar char="•"/>
              <a:tabLst/>
              <a:defRPr/>
            </a:pPr>
            <a:r>
              <a:rPr lang="en-AU" dirty="0"/>
              <a:t>In the example of ‘The Tortoise and the Hare’, what was given as the main idea, and what was given as the theme?</a:t>
            </a:r>
          </a:p>
          <a:p>
            <a:pPr marL="285750" marR="0" lvl="0" indent="-285750" algn="l" defTabSz="1219170" rtl="0" eaLnBrk="1" fontAlgn="auto" latinLnBrk="0" hangingPunct="1">
              <a:spcBef>
                <a:spcPts val="600"/>
              </a:spcBef>
              <a:spcAft>
                <a:spcPts val="0"/>
              </a:spcAft>
              <a:buClrTx/>
              <a:buSzTx/>
              <a:buFont typeface="Arial" panose="020B0604020202020204" pitchFamily="34" charset="0"/>
              <a:buChar char="•"/>
              <a:tabLst/>
              <a:defRPr/>
            </a:pPr>
            <a:r>
              <a:rPr lang="en-AU" dirty="0"/>
              <a:t>The video mentions ‘universal theme’. What is a universal theme, and how is it different from a regular theme?</a:t>
            </a:r>
            <a:endParaRPr lang="en-US" dirty="0"/>
          </a:p>
          <a:p>
            <a:pPr marR="0" lvl="0" algn="l" defTabSz="1219170" rtl="0" eaLnBrk="1" fontAlgn="auto" latinLnBrk="0" hangingPunct="1">
              <a:lnSpc>
                <a:spcPct val="100000"/>
              </a:lnSpc>
              <a:spcBef>
                <a:spcPts val="0"/>
              </a:spcBef>
              <a:spcAft>
                <a:spcPts val="0"/>
              </a:spcAft>
              <a:buClrTx/>
              <a:buSzTx/>
              <a:tabLst/>
              <a:defRPr/>
            </a:pPr>
            <a:endParaRPr lang="en-AU" dirty="0">
              <a:latin typeface="Public Sans"/>
            </a:endParaRPr>
          </a:p>
          <a:p>
            <a:endParaRPr lang="en-AU" dirty="0"/>
          </a:p>
        </p:txBody>
      </p:sp>
    </p:spTree>
    <p:extLst>
      <p:ext uri="{BB962C8B-B14F-4D97-AF65-F5344CB8AC3E}">
        <p14:creationId xmlns:p14="http://schemas.microsoft.com/office/powerpoint/2010/main" val="307331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2312</Words>
  <Application>Microsoft Office PowerPoint</Application>
  <PresentationFormat>Widescreen</PresentationFormat>
  <Paragraphs>146</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Times New Roman</vt:lpstr>
      <vt:lpstr>Public Sans Light</vt:lpstr>
      <vt:lpstr>Arial</vt:lpstr>
      <vt:lpstr>Public Sans</vt:lpstr>
      <vt:lpstr>Calibri</vt:lpstr>
      <vt:lpstr>1_NSWG Corporate</vt:lpstr>
      <vt:lpstr>Instructions for use</vt:lpstr>
      <vt:lpstr>Phase 3 – check your understanding of theme – PowerPoint </vt:lpstr>
      <vt:lpstr>Lessons</vt:lpstr>
      <vt:lpstr>Sharing learning intentions and success criteria</vt:lpstr>
      <vt:lpstr>Learning intentions and success criteria</vt:lpstr>
      <vt:lpstr>Understanding theme</vt:lpstr>
      <vt:lpstr>Understanding theme (1)</vt:lpstr>
      <vt:lpstr>Topics and themes</vt:lpstr>
      <vt:lpstr>Topics and themes (1)</vt:lpstr>
      <vt:lpstr>Writing your own thematic statements</vt:lpstr>
      <vt:lpstr>Phase 3, activity 3 – check your understanding of theme</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 your understanding of theme – Phase 3</dc:title>
  <dc:creator>NSW Department of Education</dc:creator>
  <dcterms:created xsi:type="dcterms:W3CDTF">2024-11-01T03:40:55Z</dcterms:created>
  <dcterms:modified xsi:type="dcterms:W3CDTF">2024-11-01T03:41:26Z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2024-11-01T03:41:26Z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7b11321f-3c16-4dd1-a47b-12477d05f2e7</vt:lpwstr>
  </property>
  <property fmtid="{D5CDD505-2E9C-101B-9397-08002B2CF9AE}" pid="8" name="MSIP_Label_b603dfd7-d93a-4381-a340-2995d8282205_ContentBits">
    <vt:lpwstr>0</vt:lpwstr>
  </property>
</Properties>
</file>