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51"/>
  </p:notesMasterIdLst>
  <p:handoutMasterIdLst>
    <p:handoutMasterId r:id="rId52"/>
  </p:handoutMasterIdLst>
  <p:sldIdLst>
    <p:sldId id="26435" r:id="rId2"/>
    <p:sldId id="266" r:id="rId3"/>
    <p:sldId id="26359" r:id="rId4"/>
    <p:sldId id="271" r:id="rId5"/>
    <p:sldId id="26436" r:id="rId6"/>
    <p:sldId id="26393" r:id="rId7"/>
    <p:sldId id="289" r:id="rId8"/>
    <p:sldId id="26394" r:id="rId9"/>
    <p:sldId id="26375" r:id="rId10"/>
    <p:sldId id="26397" r:id="rId11"/>
    <p:sldId id="26400" r:id="rId12"/>
    <p:sldId id="26396" r:id="rId13"/>
    <p:sldId id="26403" r:id="rId14"/>
    <p:sldId id="26398" r:id="rId15"/>
    <p:sldId id="26401" r:id="rId16"/>
    <p:sldId id="26402" r:id="rId17"/>
    <p:sldId id="26404" r:id="rId18"/>
    <p:sldId id="26405" r:id="rId19"/>
    <p:sldId id="26406" r:id="rId20"/>
    <p:sldId id="26410" r:id="rId21"/>
    <p:sldId id="26399" r:id="rId22"/>
    <p:sldId id="26409" r:id="rId23"/>
    <p:sldId id="26407" r:id="rId24"/>
    <p:sldId id="26408" r:id="rId25"/>
    <p:sldId id="26411" r:id="rId26"/>
    <p:sldId id="26412" r:id="rId27"/>
    <p:sldId id="26416" r:id="rId28"/>
    <p:sldId id="26417" r:id="rId29"/>
    <p:sldId id="26413" r:id="rId30"/>
    <p:sldId id="26414" r:id="rId31"/>
    <p:sldId id="26415" r:id="rId32"/>
    <p:sldId id="26418" r:id="rId33"/>
    <p:sldId id="26419" r:id="rId34"/>
    <p:sldId id="26421" r:id="rId35"/>
    <p:sldId id="26425" r:id="rId36"/>
    <p:sldId id="26420" r:id="rId37"/>
    <p:sldId id="26429" r:id="rId38"/>
    <p:sldId id="26423" r:id="rId39"/>
    <p:sldId id="26424" r:id="rId40"/>
    <p:sldId id="26422" r:id="rId41"/>
    <p:sldId id="26428" r:id="rId42"/>
    <p:sldId id="26427" r:id="rId43"/>
    <p:sldId id="26426" r:id="rId44"/>
    <p:sldId id="26430" r:id="rId45"/>
    <p:sldId id="26431" r:id="rId46"/>
    <p:sldId id="26434" r:id="rId47"/>
    <p:sldId id="360" r:id="rId48"/>
    <p:sldId id="26432" r:id="rId49"/>
    <p:sldId id="361" r:id="rId50"/>
  </p:sldIdLst>
  <p:sldSz cx="12192000" cy="6858000"/>
  <p:notesSz cx="6858000" cy="9144000"/>
  <p:embeddedFontLst>
    <p:embeddedFont>
      <p:font typeface="Public Sans" pitchFamily="2" charset="0"/>
      <p:regular r:id="rId53"/>
      <p:bold r:id="rId54"/>
      <p:italic r:id="rId55"/>
      <p:boldItalic r:id="rId56"/>
    </p:embeddedFont>
    <p:embeddedFont>
      <p:font typeface="Public Sans Light" pitchFamily="2" charset="0"/>
      <p:regular r:id="rId57"/>
      <p:italic r:id="rId5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SMEs" id="{23C607E6-51AF-49F5-9C2D-C1C94399B444}">
          <p14:sldIdLst/>
        </p14:section>
        <p14:section name="Instructions for teachers" id="{E2540145-C446-48E2-9140-9B215E91A42D}">
          <p14:sldIdLst>
            <p14:sldId id="26435"/>
          </p14:sldIdLst>
        </p14:section>
        <p14:section name="Slide templates" id="{D5A8010D-981F-43AA-A0D6-182EC53CAA84}">
          <p14:sldIdLst>
            <p14:sldId id="266"/>
            <p14:sldId id="26359"/>
            <p14:sldId id="271"/>
            <p14:sldId id="26436"/>
            <p14:sldId id="26393"/>
            <p14:sldId id="289"/>
            <p14:sldId id="26394"/>
            <p14:sldId id="26375"/>
            <p14:sldId id="26397"/>
            <p14:sldId id="26400"/>
            <p14:sldId id="26396"/>
            <p14:sldId id="26403"/>
            <p14:sldId id="26398"/>
            <p14:sldId id="26401"/>
            <p14:sldId id="26402"/>
            <p14:sldId id="26404"/>
            <p14:sldId id="26405"/>
            <p14:sldId id="26406"/>
            <p14:sldId id="26410"/>
            <p14:sldId id="26399"/>
            <p14:sldId id="26409"/>
            <p14:sldId id="26407"/>
            <p14:sldId id="26408"/>
            <p14:sldId id="26411"/>
            <p14:sldId id="26412"/>
            <p14:sldId id="26416"/>
            <p14:sldId id="26417"/>
            <p14:sldId id="26413"/>
            <p14:sldId id="26414"/>
            <p14:sldId id="26415"/>
            <p14:sldId id="26418"/>
            <p14:sldId id="26419"/>
            <p14:sldId id="26421"/>
            <p14:sldId id="26425"/>
            <p14:sldId id="26420"/>
            <p14:sldId id="26429"/>
            <p14:sldId id="26423"/>
            <p14:sldId id="26424"/>
            <p14:sldId id="26422"/>
            <p14:sldId id="26428"/>
            <p14:sldId id="26427"/>
            <p14:sldId id="26426"/>
            <p14:sldId id="26430"/>
            <p14:sldId id="26431"/>
          </p14:sldIdLst>
        </p14:section>
        <p14:section name="Assets" id="{ACCADEBA-79DB-4F18-8F19-E4DF86159DFB}">
          <p14:sldIdLst/>
        </p14:section>
        <p14:section name="References &amp; copyright" id="{DBC31484-F5F8-4CB1-8DB4-A562A9780899}">
          <p14:sldIdLst>
            <p14:sldId id="26434"/>
            <p14:sldId id="360"/>
            <p14:sldId id="26432"/>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5" autoAdjust="0"/>
    <p:restoredTop sz="73869" autoAdjust="0"/>
  </p:normalViewPr>
  <p:slideViewPr>
    <p:cSldViewPr snapToGrid="0">
      <p:cViewPr varScale="1">
        <p:scale>
          <a:sx n="79" d="100"/>
          <a:sy n="79" d="100"/>
        </p:scale>
        <p:origin x="1806" y="78"/>
      </p:cViewPr>
      <p:guideLst>
        <p:guide orient="horz" pos="2160"/>
        <p:guide pos="3863"/>
      </p:guideLst>
    </p:cSldViewPr>
  </p:slideViewPr>
  <p:outlineViewPr>
    <p:cViewPr>
      <p:scale>
        <a:sx n="33" d="100"/>
        <a:sy n="33" d="100"/>
      </p:scale>
      <p:origin x="0" y="-28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1/11/2024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1/11/2024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7p35QIW_UGg&amp;feature=youtu.b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7y0ouVBcog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Public Sans"/>
              </a:rPr>
              <a:t>Teacher note: </a:t>
            </a:r>
            <a:r>
              <a:rPr lang="en-AU" dirty="0">
                <a:latin typeface="Public Sans"/>
              </a:rPr>
              <a:t>the purpose of this PowerPoint is to provide support for </a:t>
            </a:r>
            <a:r>
              <a:rPr lang="en-AU" b="1" dirty="0">
                <a:latin typeface="Public Sans"/>
              </a:rPr>
              <a:t>Phase 3, activity 2 – understanding filmic devices</a:t>
            </a:r>
            <a:r>
              <a:rPr lang="en-AU" dirty="0">
                <a:latin typeface="Public Sans"/>
              </a:rPr>
              <a:t>. It should be used in conjunction with the program and the resource book.</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05599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5643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990950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684629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127144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provide a brief overview of the types of camera angles, as outlined on the slide. Remind students that they are completing their own </a:t>
            </a:r>
            <a:r>
              <a:rPr lang="en-AU" sz="18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8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800" b="0" dirty="0">
                <a:solidFill>
                  <a:srgbClr val="002664"/>
                </a:solidFill>
                <a:effectLst/>
                <a:latin typeface="Arial" panose="020B0604020202020204" pitchFamily="34" charset="0"/>
                <a:ea typeface="Yu Gothic Light" panose="020B0300000000000000" pitchFamily="34" charset="-128"/>
              </a:rPr>
              <a:t>to represent the devices.</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Discussion question: </a:t>
            </a:r>
            <a:r>
              <a:rPr lang="en-AU" dirty="0"/>
              <a:t>Can you think of a movie scene where a specific camera angle was used to make a character seem powerful or vulnerable?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17</a:t>
            </a:fld>
            <a:endParaRPr lang="en-AU"/>
          </a:p>
        </p:txBody>
      </p:sp>
    </p:spTree>
    <p:extLst>
      <p:ext uri="{BB962C8B-B14F-4D97-AF65-F5344CB8AC3E}">
        <p14:creationId xmlns:p14="http://schemas.microsoft.com/office/powerpoint/2010/main" val="191691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21524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1554646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a:p>
        </p:txBody>
      </p:sp>
    </p:spTree>
    <p:extLst>
      <p:ext uri="{BB962C8B-B14F-4D97-AF65-F5344CB8AC3E}">
        <p14:creationId xmlns:p14="http://schemas.microsoft.com/office/powerpoint/2010/main" val="586271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a:t>
            </a:r>
            <a:r>
              <a:rPr lang="en-AU" b="0" dirty="0"/>
              <a:t>: s</a:t>
            </a:r>
            <a:r>
              <a:rPr lang="en-AU" dirty="0"/>
              <a:t>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86176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Provide a brief overview of the types of camera movement, as outlined on the slide. Remind students that they are completing their own </a:t>
            </a:r>
            <a:r>
              <a:rPr lang="en-AU" sz="18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8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800" b="0" dirty="0">
                <a:solidFill>
                  <a:srgbClr val="002664"/>
                </a:solidFill>
                <a:effectLst/>
                <a:latin typeface="Arial" panose="020B0604020202020204" pitchFamily="34" charset="0"/>
                <a:ea typeface="Yu Gothic Light" panose="020B0300000000000000" pitchFamily="34" charset="-128"/>
              </a:rPr>
              <a:t>to represent the devices.</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800" b="0" dirty="0">
              <a:solidFill>
                <a:srgbClr val="002664"/>
              </a:solidFill>
              <a:effectLst/>
              <a:latin typeface="Arial" panose="020B0604020202020204" pitchFamily="34" charset="0"/>
              <a:ea typeface="Yu Gothic Light" panose="020B0300000000000000" pitchFamily="34" charset="-128"/>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Discussion question: </a:t>
            </a:r>
            <a:r>
              <a:rPr lang="en-AU" dirty="0"/>
              <a:t>How might different camera movements affect the pace or mood of a scene?</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406664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Teacher notes:</a:t>
            </a:r>
            <a:endParaRPr lang="en-US"/>
          </a:p>
          <a:p>
            <a:pPr marL="171450" indent="-171450">
              <a:buFont typeface="Arial"/>
              <a:buChar char="•"/>
            </a:pPr>
            <a:r>
              <a:rPr lang="en-AU"/>
              <a:t>Click lesson numbers to go to specific lessons</a:t>
            </a:r>
          </a:p>
          <a:p>
            <a:pPr marL="171450" indent="-171450">
              <a:buFont typeface="Arial"/>
              <a:buChar char="•"/>
            </a:pPr>
            <a:r>
              <a:rPr lang="en-AU">
                <a:cs typeface="Calibri"/>
              </a:rPr>
              <a:t>Interactive features can be viewed in slide show</a:t>
            </a:r>
          </a:p>
          <a:p>
            <a:pPr marL="0" indent="0">
              <a:buFont typeface="Arial,Sans-Serif"/>
              <a:buNone/>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366079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st</a:t>
            </a:r>
            <a:r>
              <a:rPr lang="en-AU" dirty="0"/>
              <a: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347370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00938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3693917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39954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employ the ‘Chunking and sequencing learning’ strategy here. Break down the ‘What we hear’ category into its three main components: music, dialogue and narration, and sound effects. Explain each briefly, then dive deeper into each aspect (e.g., music) in the following slides. This helps manage cognitive load by introducing the overview before getting into specifics. </a:t>
            </a:r>
          </a:p>
          <a:p>
            <a:endParaRPr lang="en-AU" dirty="0"/>
          </a:p>
          <a:p>
            <a:r>
              <a:rPr lang="en-AU" b="1" dirty="0"/>
              <a:t>Discussion question: </a:t>
            </a:r>
            <a:r>
              <a:rPr lang="en-AU" dirty="0"/>
              <a:t>How might a director use lighting or costume to tell us something about a character without using any dialogue?</a:t>
            </a:r>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429669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b="1" dirty="0">
                <a:latin typeface="Public Sans"/>
              </a:rPr>
              <a:t>Teacher note: </a:t>
            </a:r>
            <a:r>
              <a:rPr lang="en-US" dirty="0">
                <a:latin typeface="Public Sans"/>
              </a:rPr>
              <a:t>show the video </a:t>
            </a:r>
            <a:r>
              <a:rPr lang="en-AU" dirty="0">
                <a:hlinkClick r:id="rId3"/>
              </a:rPr>
              <a:t>5 Basic Elements of Film Sound | Filmmaking for Beginners – YouTube</a:t>
            </a:r>
            <a:r>
              <a:rPr lang="en-AU" dirty="0"/>
              <a:t> (6:00)</a:t>
            </a:r>
            <a:r>
              <a:rPr lang="en-US" dirty="0">
                <a:latin typeface="Public Sans"/>
              </a:rPr>
              <a:t> before starting a detailed discussion of the specific filmic devices in the following slides.</a:t>
            </a:r>
            <a:br>
              <a:rPr lang="en-US" dirty="0">
                <a:latin typeface="Public Sans"/>
              </a:rPr>
            </a:br>
            <a:endParaRPr lang="en-US" dirty="0">
              <a:latin typeface="Public Sans"/>
            </a:endParaRPr>
          </a:p>
          <a:p>
            <a:r>
              <a:rPr lang="en-US" dirty="0">
                <a:latin typeface="Public Sans"/>
              </a:rPr>
              <a:t>YouTube video playback is most reliable when opened in Chrome browser.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310368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provide a brief overview of the types of music, as outlined on the slide. Remind students that they are completing their own </a:t>
            </a:r>
            <a:r>
              <a:rPr lang="en-AU" sz="18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8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800" b="0" dirty="0">
                <a:solidFill>
                  <a:srgbClr val="002664"/>
                </a:solidFill>
                <a:effectLst/>
                <a:latin typeface="Arial" panose="020B0604020202020204" pitchFamily="34" charset="0"/>
                <a:ea typeface="Yu Gothic Light" panose="020B0300000000000000" pitchFamily="34" charset="-128"/>
              </a:rPr>
              <a:t>to represent the devices.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2535615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2376693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069796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endParaRPr lang="en-AU" dirty="0"/>
          </a:p>
          <a:p>
            <a:pPr marL="0" indent="0">
              <a:buFont typeface="Arial,Sans-Serif"/>
              <a:buNone/>
            </a:pPr>
            <a:r>
              <a:rPr lang="en-AU" dirty="0"/>
              <a:t>Learning intentions and success are best co-constructed with students. Adapt the learning intention as required and add matching success criteria.</a:t>
            </a:r>
          </a:p>
          <a:p>
            <a:pPr marL="0" indent="0">
              <a:buFont typeface="Arial,Sans-Serif"/>
              <a:buNone/>
            </a:pPr>
            <a:r>
              <a:rPr lang="en-AU" dirty="0"/>
              <a:t>The learning intention is directly related to preparing students to complete </a:t>
            </a:r>
            <a:r>
              <a:rPr lang="en-AU" b="1" dirty="0"/>
              <a:t>Examination – The camera never lies. </a:t>
            </a:r>
            <a:r>
              <a:rPr lang="en-AU" b="0" dirty="0"/>
              <a:t>This should be explained to students for clarity.</a:t>
            </a:r>
          </a:p>
          <a:p>
            <a:pPr marL="0" indent="0">
              <a:buFont typeface="Arial,Sans-Serif"/>
              <a:buNone/>
            </a:pPr>
            <a:endParaRPr lang="en-AU" dirty="0"/>
          </a:p>
          <a:p>
            <a:pPr marL="0" indent="0">
              <a:buFont typeface="Arial,Sans-Serif"/>
              <a:buNone/>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endParaRPr lang="en-AU" dirty="0"/>
          </a:p>
          <a:p>
            <a:pPr marL="0" indent="0">
              <a:buFont typeface="Arial,Sans-Serif"/>
              <a:buNone/>
            </a:pPr>
            <a:r>
              <a:rPr lang="en-AU" dirty="0"/>
              <a:t>LISC is not necessarily presented at the beginning of the lesson. Teacher needs to consider most effectual time to introduce.</a:t>
            </a:r>
          </a:p>
          <a:p>
            <a:pPr marL="0" indent="0">
              <a:buFont typeface="Arial,Sans-Serif"/>
              <a:buNone/>
            </a:pPr>
            <a:r>
              <a:rPr lang="en-AU" dirty="0"/>
              <a:t>LISC should be revisited during the lesson to support students' evaluation of their learning.</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666660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14316629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provide a brief overview of the types of dialogue and narration, as outlined on the slide. Remind students that they are completing their own </a:t>
            </a:r>
            <a:r>
              <a:rPr lang="en-AU" sz="18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8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800" b="0" dirty="0">
                <a:solidFill>
                  <a:srgbClr val="002664"/>
                </a:solidFill>
                <a:effectLst/>
                <a:latin typeface="Arial" panose="020B0604020202020204" pitchFamily="34" charset="0"/>
                <a:ea typeface="Yu Gothic Light" panose="020B0300000000000000" pitchFamily="34" charset="-128"/>
              </a:rPr>
              <a:t>to represent the devices.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773435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14173022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pPr marL="0" marR="0" lvl="0" indent="0" algn="l" defTabSz="1219170" rtl="0" eaLnBrk="1" fontAlgn="auto" latinLnBrk="0" hangingPunct="1">
              <a:lnSpc>
                <a:spcPct val="100000"/>
              </a:lnSpc>
              <a:spcBef>
                <a:spcPts val="0"/>
              </a:spcBef>
              <a:spcAft>
                <a:spcPts val="0"/>
              </a:spcAft>
              <a:buClrTx/>
              <a:buSzTx/>
              <a:buFontTx/>
              <a:buNone/>
              <a:tabLst/>
              <a:defRPr/>
            </a:pPr>
            <a:r>
              <a:rPr lang="en-AU" dirty="0"/>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3517566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a:latin typeface="Public Sans"/>
              </a:rPr>
              <a:t>Teacher note:</a:t>
            </a:r>
            <a:r>
              <a:rPr lang="en-AU">
                <a:latin typeface="Public Sans"/>
              </a:rPr>
              <a:t> No YouTube clip is provided for this group as students have already been exposed to many of these concepts earlier in the program. The teacher may choose to include a suitable video at this point for illustrative purposes if needed.</a:t>
            </a:r>
          </a:p>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1675018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employ the ‘Chunking and sequencing learning’ strategy here. Break down the ‘What we assume’ category into its two main components: lighting and other devices. Explain each briefly, then dive deeper into each aspect (e.g., symbols) in the following slides. This helps manage cognitive load by introducing the overview before getting into specifics.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3888445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provide a brief overview of the types of lighting, as outlined on the slide. Remind students that they are completing their own </a:t>
            </a:r>
            <a:r>
              <a:rPr lang="en-AU" sz="18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8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800" b="0" dirty="0">
                <a:solidFill>
                  <a:srgbClr val="002664"/>
                </a:solidFill>
                <a:effectLst/>
                <a:latin typeface="Arial" panose="020B0604020202020204" pitchFamily="34" charset="0"/>
                <a:ea typeface="Yu Gothic Light" panose="020B0300000000000000" pitchFamily="34" charset="-128"/>
              </a:rPr>
              <a:t>to represent the devices.</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2541226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1879422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4136388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396193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use the ‘Connecting learning’ strategy to introduce the concept of filmic devices. Begin by asking students to recall any movies they've recently watched and what stood out to them. Then, explain how directors use specific tools (filmic devices) to create those memorable moments. Use the diagram on the slide to visually connect what we see, hear, and assume in films. </a:t>
            </a:r>
            <a:br>
              <a:rPr lang="en-AU" dirty="0"/>
            </a:br>
            <a:br>
              <a:rPr lang="en-AU" dirty="0"/>
            </a:br>
            <a:r>
              <a:rPr lang="en-AU" b="1" dirty="0"/>
              <a:t>Discussion question: </a:t>
            </a:r>
            <a:r>
              <a:rPr lang="en-AU" dirty="0"/>
              <a:t>Can you think of a scene from a movie where what you saw, heard, and assumed all worked together to create a powerful moment?</a:t>
            </a:r>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57749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43</a:t>
            </a:fld>
            <a:endParaRPr lang="en-AU"/>
          </a:p>
        </p:txBody>
      </p:sp>
    </p:spTree>
    <p:extLst>
      <p:ext uri="{BB962C8B-B14F-4D97-AF65-F5344CB8AC3E}">
        <p14:creationId xmlns:p14="http://schemas.microsoft.com/office/powerpoint/2010/main" val="2794086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44</a:t>
            </a:fld>
            <a:endParaRPr lang="en-AU"/>
          </a:p>
        </p:txBody>
      </p:sp>
    </p:spTree>
    <p:extLst>
      <p:ext uri="{BB962C8B-B14F-4D97-AF65-F5344CB8AC3E}">
        <p14:creationId xmlns:p14="http://schemas.microsoft.com/office/powerpoint/2010/main" val="1556687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students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45</a:t>
            </a:fld>
            <a:endParaRPr lang="en-AU"/>
          </a:p>
        </p:txBody>
      </p:sp>
    </p:spTree>
    <p:extLst>
      <p:ext uri="{BB962C8B-B14F-4D97-AF65-F5344CB8AC3E}">
        <p14:creationId xmlns:p14="http://schemas.microsoft.com/office/powerpoint/2010/main" val="12427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66960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 </a:t>
            </a:r>
            <a:r>
              <a:rPr lang="en-AU" dirty="0"/>
              <a:t>employ the ‘Chunking and sequencing learning’ strategy here. Break down the ‘What we see’ category into its three main components: shot sizes, camera angles, and camera movement. Explain each briefly, then dive deeper into each aspect (e.g., shot sizes) in the following slides. This helps manage cognitive load by introducing the overview before getting into specifics. </a:t>
            </a:r>
          </a:p>
          <a:p>
            <a:endParaRPr lang="en-AU" dirty="0"/>
          </a:p>
          <a:p>
            <a:r>
              <a:rPr lang="en-AU" b="1" dirty="0"/>
              <a:t>Discussion question: </a:t>
            </a:r>
            <a:r>
              <a:rPr lang="en-AU" dirty="0"/>
              <a:t>Why do you think directors might choose different shot sizes or camera angles in a film?</a:t>
            </a:r>
            <a:endParaRPr lang="en-US"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3837430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Public Sans"/>
              </a:rPr>
              <a:t>Teacher note: </a:t>
            </a:r>
            <a:r>
              <a:rPr lang="en-US" b="0" dirty="0">
                <a:latin typeface="Public Sans"/>
              </a:rPr>
              <a:t>s</a:t>
            </a:r>
            <a:r>
              <a:rPr lang="en-US" dirty="0">
                <a:latin typeface="Public Sans"/>
              </a:rPr>
              <a:t>how the video </a:t>
            </a:r>
            <a:r>
              <a:rPr lang="en-AU" dirty="0">
                <a:hlinkClick r:id="rId3"/>
              </a:rPr>
              <a:t>15 Essential Camera Shots, Angles and Movements in Filmmaking – YouTube</a:t>
            </a:r>
            <a:r>
              <a:rPr lang="en-AU" dirty="0"/>
              <a:t> (6:36) </a:t>
            </a:r>
            <a:r>
              <a:rPr lang="en-US" dirty="0">
                <a:latin typeface="Public Sans"/>
              </a:rPr>
              <a:t>before starting a detailed discussion of the specific filmic devices in the following slides.</a:t>
            </a:r>
            <a:br>
              <a:rPr lang="en-US" dirty="0">
                <a:latin typeface="Public Sans"/>
              </a:rPr>
            </a:br>
            <a:endParaRPr lang="en-US" dirty="0">
              <a:latin typeface="Public Sans"/>
            </a:endParaRPr>
          </a:p>
          <a:p>
            <a:r>
              <a:rPr lang="en-US" dirty="0">
                <a:latin typeface="Public Sans"/>
              </a:rPr>
              <a:t>YouTube video playback is most reliable when opened in Chrome browser. </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943223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dirty="0"/>
              <a:t>provide a brief overview of the types of shots sizes, as outlined on the slide. Remind students that they are completing their own </a:t>
            </a:r>
            <a:r>
              <a:rPr lang="en-AU" sz="18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8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800" b="0" dirty="0">
                <a:solidFill>
                  <a:srgbClr val="002664"/>
                </a:solidFill>
                <a:effectLst/>
                <a:latin typeface="Arial" panose="020B0604020202020204" pitchFamily="34" charset="0"/>
                <a:ea typeface="Yu Gothic Light" panose="020B0300000000000000" pitchFamily="34" charset="-128"/>
              </a:rPr>
              <a:t>to represent the devices.</a:t>
            </a:r>
            <a:endParaRPr lang="en-AU" dirty="0"/>
          </a:p>
          <a:p>
            <a:endParaRPr lang="en-AU" dirty="0"/>
          </a:p>
          <a:p>
            <a:r>
              <a:rPr lang="en-AU" dirty="0"/>
              <a:t>Discussion question: How might the choice of shot size affect how we perceive a character or scene?</a:t>
            </a:r>
            <a:endParaRPr lang="en-US" dirty="0">
              <a:latin typeface="Public Sans"/>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293764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b="1" dirty="0"/>
              <a:t>Teacher note: </a:t>
            </a:r>
            <a:r>
              <a:rPr lang="en-AU" b="0" dirty="0"/>
              <a:t>s</a:t>
            </a:r>
            <a:r>
              <a:rPr lang="en-AU" dirty="0"/>
              <a:t>tudents to complete their own </a:t>
            </a:r>
            <a:r>
              <a:rPr lang="en-AU" sz="1600" dirty="0">
                <a:effectLst/>
                <a:latin typeface="Arial" panose="020B0604020202020204" pitchFamily="34" charset="0"/>
                <a:ea typeface="Calibri" panose="020F0502020204030204" pitchFamily="34" charset="0"/>
              </a:rPr>
              <a:t>simple sketch, diagram, or symbol in the space provided </a:t>
            </a:r>
            <a:r>
              <a:rPr lang="en-AU" dirty="0"/>
              <a:t>in </a:t>
            </a:r>
            <a:r>
              <a:rPr lang="en-AU" sz="1600" b="1" dirty="0">
                <a:solidFill>
                  <a:srgbClr val="002664"/>
                </a:solidFill>
                <a:effectLst/>
                <a:latin typeface="Arial" panose="020B0604020202020204" pitchFamily="34" charset="0"/>
                <a:ea typeface="Yu Gothic Light" panose="020B0300000000000000" pitchFamily="34" charset="-128"/>
              </a:rPr>
              <a:t>Phase 3, activity 2 – understanding filmic devices </a:t>
            </a:r>
            <a:r>
              <a:rPr lang="en-AU" sz="1600" b="0" dirty="0">
                <a:solidFill>
                  <a:srgbClr val="002664"/>
                </a:solidFill>
                <a:effectLst/>
                <a:latin typeface="Arial" panose="020B0604020202020204" pitchFamily="34" charset="0"/>
                <a:ea typeface="Yu Gothic Light" panose="020B0300000000000000" pitchFamily="34" charset="-128"/>
              </a:rPr>
              <a:t>to represent this device.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7087182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43040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eferences">
    <p:bg>
      <p:bgPr>
        <a:solidFill>
          <a:schemeClr val="accent4"/>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1512277"/>
            <a:ext cx="11484000" cy="4844073"/>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544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3505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28314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9843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084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GB"/>
              <a:t>Click icon to add picture</a:t>
            </a:r>
            <a:endParaRPr lang="en-AU"/>
          </a:p>
        </p:txBody>
      </p:sp>
    </p:spTree>
    <p:extLst>
      <p:ext uri="{BB962C8B-B14F-4D97-AF65-F5344CB8AC3E}">
        <p14:creationId xmlns:p14="http://schemas.microsoft.com/office/powerpoint/2010/main" val="6959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4417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7775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10155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42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109056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4" r:id="rId10"/>
    <p:sldLayoutId id="21474837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y0ouVBcog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jeroendenotter" TargetMode="External"/><Relationship Id="rId4" Type="http://schemas.openxmlformats.org/officeDocument/2006/relationships/hyperlink" Target="https://unsplash.com/photos/black-mobile-phone-lens-on-brown-surface-iKmm0okt6Q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loewenandrew" TargetMode="External"/><Relationship Id="rId4" Type="http://schemas.openxmlformats.org/officeDocument/2006/relationships/hyperlink" Target="https://unsplash.com/photos/person-standing-on-grass-field-WgFAstf_rH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jarritos" TargetMode="External"/><Relationship Id="rId4" Type="http://schemas.openxmlformats.org/officeDocument/2006/relationships/hyperlink" Target="https://unsplash.com/photos/2-women-sitting-on-brown-wooden-bench-kFEb8yigiu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frankcreative360" TargetMode="External"/><Relationship Id="rId4" Type="http://schemas.openxmlformats.org/officeDocument/2006/relationships/hyperlink" Target="https://unsplash.com/photos/woman-in-black-long-sleeve-shirt-holding-microphone-KGy8OMJR0a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zacks" TargetMode="External"/><Relationship Id="rId4" Type="http://schemas.openxmlformats.org/officeDocument/2006/relationships/hyperlink" Target="https://unsplash.com/photos/a-woman-with-long-hair-f2wlWoaiFF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victorfreitas" TargetMode="External"/><Relationship Id="rId4" Type="http://schemas.openxmlformats.org/officeDocument/2006/relationships/hyperlink" Target="https://unsplash.com/photos/close-up-photography-of-human-eye-B0zAPSrEcF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cinedirektorfilms" TargetMode="External"/><Relationship Id="rId4" Type="http://schemas.openxmlformats.org/officeDocument/2006/relationships/hyperlink" Target="https://unsplash.com/photos/man-in-black-jacket-and-blue-denim-jeans-holding-black-dslr-camera-vhewQ18ZpW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ankit_pareek_official" TargetMode="External"/><Relationship Id="rId4" Type="http://schemas.openxmlformats.org/officeDocument/2006/relationships/hyperlink" Target="https://unsplash.com/photos/man-raising-left-hand-while-standing-K7VXeS8MJs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joshrh19" TargetMode="External"/><Relationship Id="rId4" Type="http://schemas.openxmlformats.org/officeDocument/2006/relationships/hyperlink" Target="https://unsplash.com/photos/woman-selecting-packed-food-on-gondola-YNaSz-E7Qs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breakyourboundaries4" TargetMode="External"/><Relationship Id="rId4" Type="http://schemas.openxmlformats.org/officeDocument/2006/relationships/hyperlink" Target="https://unsplash.com/photos/low-angle-view-of-man-holding-dslr-camera-P8Uk8kdx-B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fili_ja" TargetMode="External"/><Relationship Id="rId4" Type="http://schemas.openxmlformats.org/officeDocument/2006/relationships/hyperlink" Target="https://unsplash.com/photos/a-woman-with-long-hair-standing-in-front-of-a-mirror-LWC86C6-75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sharegrid" TargetMode="External"/><Relationship Id="rId4" Type="http://schemas.openxmlformats.org/officeDocument/2006/relationships/hyperlink" Target="https://unsplash.com/photos/man-taking-video-with-woman-standing-inside-room--uLcSsG0Lp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emmafranceslogan" TargetMode="External"/><Relationship Id="rId4" Type="http://schemas.openxmlformats.org/officeDocument/2006/relationships/hyperlink" Target="https://unsplash.com/photos/man-and-woman-holding-hands-pLnOX9My2t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jannerboy62" TargetMode="External"/><Relationship Id="rId4" Type="http://schemas.openxmlformats.org/officeDocument/2006/relationships/hyperlink" Target="https://unsplash.com/photos/white-arrow-painted-on-brick-wall-zF_pTLx_Dk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smartphotocourses" TargetMode="External"/><Relationship Id="rId4" Type="http://schemas.openxmlformats.org/officeDocument/2006/relationships/hyperlink" Target="https://unsplash.com/photos/person-standing-on-arrow-sign-on-road-IM0GHpsjJic"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paul__schafer" TargetMode="External"/><Relationship Id="rId4" Type="http://schemas.openxmlformats.org/officeDocument/2006/relationships/hyperlink" Target="https://unsplash.com/photos/a-person-taking-a-picture-with-a-camera-6hRgy1D9IS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7p35QIW_UGg&amp;feature=youtu.be"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marius" TargetMode="External"/><Relationship Id="rId4" Type="http://schemas.openxmlformats.org/officeDocument/2006/relationships/hyperlink" Target="https://unsplash.com/photos/tilt-selective-photograph-of-music-notes-rPOmLGwai2w"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rexcuando" TargetMode="External"/><Relationship Id="rId4" Type="http://schemas.openxmlformats.org/officeDocument/2006/relationships/hyperlink" Target="https://unsplash.com/photos/woman-laying-on-bed-near-gray-radio-8e0EHPUx3M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kazuo513" TargetMode="External"/><Relationship Id="rId4" Type="http://schemas.openxmlformats.org/officeDocument/2006/relationships/hyperlink" Target="https://unsplash.com/photos/man-in-black-t-shirt-playing-violin-ohXrVLI1MLw"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intelligenciya" TargetMode="External"/><Relationship Id="rId4" Type="http://schemas.openxmlformats.org/officeDocument/2006/relationships/hyperlink" Target="https://unsplash.com/photos/man-in-black-t-shirt-playing-violin-ohXrVLI1ML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mattbotsford" TargetMode="External"/><Relationship Id="rId4" Type="http://schemas.openxmlformats.org/officeDocument/2006/relationships/hyperlink" Target="https://unsplash.com/photos/condenser-microphone-with-black-background-OKLqGsCT8q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emmages" TargetMode="External"/><Relationship Id="rId4" Type="http://schemas.openxmlformats.org/officeDocument/2006/relationships/hyperlink" Target="https://unsplash.com/photos/a-man-wearing-headphones-and-holding-a-microphone-Gy_G8PMkPS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elsbethcat" TargetMode="External"/><Relationship Id="rId4" Type="http://schemas.openxmlformats.org/officeDocument/2006/relationships/hyperlink" Target="https://unsplash.com/photos/man-in-blue-and-white-plaid-button-up-shirt-wearing-black-fedora-hat-xvQXIMrX89I"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kalvisuals" TargetMode="External"/><Relationship Id="rId4" Type="http://schemas.openxmlformats.org/officeDocument/2006/relationships/hyperlink" Target="https://unsplash.com/photos/a-man-standing-in-front-of-a-camera-and-lighting-equipment-6ZIq8bKoA1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rw_studios" TargetMode="External"/><Relationship Id="rId4" Type="http://schemas.openxmlformats.org/officeDocument/2006/relationships/hyperlink" Target="https://unsplash.com/photos/woman-taking-selfie-KFpLeVhaST8"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wickedflamefilms" TargetMode="External"/><Relationship Id="rId4" Type="http://schemas.openxmlformats.org/officeDocument/2006/relationships/hyperlink" Target="https://unsplash.com/photos/man-in-white-collared-top-gmNK80RXs4o"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aliata97" TargetMode="External"/><Relationship Id="rId4" Type="http://schemas.openxmlformats.org/officeDocument/2006/relationships/hyperlink" Target="https://unsplash.com/photos/a-large-bird-flying-through-a-blue-cloudy-sky-pqdSZ43zX-8"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makfinova" TargetMode="External"/><Relationship Id="rId4" Type="http://schemas.openxmlformats.org/officeDocument/2006/relationships/hyperlink" Target="https://unsplash.com/photos/an-old-house-with-a-fence-around-it-f8xVg1A28I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paul_nic" TargetMode="External"/><Relationship Id="rId4" Type="http://schemas.openxmlformats.org/officeDocument/2006/relationships/hyperlink" Target="https://unsplash.com/photos/mad-hatter-costume-photography-jBohRHjmLeo"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hyperlink" Target="https://unsplash.com/license" TargetMode="External"/><Relationship Id="rId5" Type="http://schemas.openxmlformats.org/officeDocument/2006/relationships/hyperlink" Target="https://unsplash.com/@amiresel" TargetMode="External"/><Relationship Id="rId4" Type="http://schemas.openxmlformats.org/officeDocument/2006/relationships/hyperlink" Target="https://unsplash.com/photos/girl-in-blue-denim-jacket-and-blue-denim-jeans-standing-on-orange-metal-pipe-during-daytime-FgetzfKssV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unsplash.com/photos/condenser-microphone-with-black-background-OKLqGsCT8qs" TargetMode="External"/><Relationship Id="rId3" Type="http://schemas.openxmlformats.org/officeDocument/2006/relationships/hyperlink" Target="https://educationstandards.nsw.edu.au/wps/portal/nesa/home" TargetMode="External"/><Relationship Id="rId7" Type="http://schemas.openxmlformats.org/officeDocument/2006/relationships/hyperlink" Target="https://www.youtube.com/watch?v=7p35QIW_UGg" TargetMode="External"/><Relationship Id="rId12" Type="http://schemas.openxmlformats.org/officeDocument/2006/relationships/hyperlink" Target="https://unsplash.com/photos/black-mobile-phone-lens-on-brown-surface-iKmm0okt6Q4"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6" Type="http://schemas.openxmlformats.org/officeDocument/2006/relationships/hyperlink" Target="https://unsplash.com/photos/woman-in-black-long-sleeve-shirt-holding-microphone-KGy8OMJR0as" TargetMode="External"/><Relationship Id="rId11" Type="http://schemas.openxmlformats.org/officeDocument/2006/relationships/hyperlink" Target="https://unsplash.com/photos/low-angle-view-of-man-holding-dslr-camera-P8Uk8kdx-BE" TargetMode="External"/><Relationship Id="rId5" Type="http://schemas.openxmlformats.org/officeDocument/2006/relationships/hyperlink" Target="https://curriculum.nsw.edu.au/learning-areas/english/english-k-10-2022/overview" TargetMode="External"/><Relationship Id="rId10" Type="http://schemas.openxmlformats.org/officeDocument/2006/relationships/hyperlink" Target="https://unsplash.com/photos/man-in-black-jacket-and-blue-denim-jeans-holding-black-dslr-camera-vhewQ18ZpWw" TargetMode="External"/><Relationship Id="rId4" Type="http://schemas.openxmlformats.org/officeDocument/2006/relationships/hyperlink" Target="https://curriculum.nsw.edu.au/" TargetMode="External"/><Relationship Id="rId9" Type="http://schemas.openxmlformats.org/officeDocument/2006/relationships/hyperlink" Target="https://unsplash.com/photos/man-in-white-collared-top-gmNK80RXs4o" TargetMode="External"/></Relationships>
</file>

<file path=ppt/slides/_rels/slide47.xml.rels><?xml version="1.0" encoding="UTF-8" standalone="yes"?>
<Relationships xmlns="http://schemas.openxmlformats.org/package/2006/relationships"><Relationship Id="rId8" Type="http://schemas.openxmlformats.org/officeDocument/2006/relationships/hyperlink" Target="https://unsplash.com/photos/a-large-bird-flying-through-a-blue-cloudy-sky-pqdSZ43zX-8" TargetMode="External"/><Relationship Id="rId13" Type="http://schemas.openxmlformats.org/officeDocument/2006/relationships/hyperlink" Target="https://unsplash.com/photos/tilt-selective-photograph-of-music-notes-rPOmLGwai2w" TargetMode="External"/><Relationship Id="rId3" Type="http://schemas.openxmlformats.org/officeDocument/2006/relationships/hyperlink" Target="https://unsplash.com/photos/close-up-photography-of-human-eye-B0zAPSrEcFw" TargetMode="External"/><Relationship Id="rId7" Type="http://schemas.openxmlformats.org/officeDocument/2006/relationships/hyperlink" Target="https://unsplash.com/photos/a-man-standing-in-front-of-a-camera-and-lighting-equipment-6ZIq8bKoA1E" TargetMode="External"/><Relationship Id="rId12" Type="http://schemas.openxmlformats.org/officeDocument/2006/relationships/hyperlink" Target="https://unsplash.com/photos/an-old-house-with-a-fence-around-it-f8xVg1A28IE" TargetMode="External"/><Relationship Id="rId2" Type="http://schemas.openxmlformats.org/officeDocument/2006/relationships/hyperlink" Target="https://unsplash.com/photos/white-arrow-painted-on-brick-wall-zF_pTLx_Dkg" TargetMode="External"/><Relationship Id="rId1" Type="http://schemas.openxmlformats.org/officeDocument/2006/relationships/slideLayout" Target="../slideLayouts/slideLayout10.xml"/><Relationship Id="rId6" Type="http://schemas.openxmlformats.org/officeDocument/2006/relationships/hyperlink" Target="https://unsplash.com/photos/2-women-sitting-on-brown-wooden-bench-kFEb8yigiuQ" TargetMode="External"/><Relationship Id="rId11" Type="http://schemas.openxmlformats.org/officeDocument/2006/relationships/hyperlink" Target="https://unsplash.com/photos/man-in-blue-and-white-plaid-button-up-shirt-wearing-black-fedora-hat-xvQXIMrX89I" TargetMode="External"/><Relationship Id="rId5" Type="http://schemas.openxmlformats.org/officeDocument/2006/relationships/hyperlink" Target="https://unsplash.com/photos/a-man-wearing-headphones-and-holding-a-microphone-Gy_G8PMkPSc" TargetMode="External"/><Relationship Id="rId10" Type="http://schemas.openxmlformats.org/officeDocument/2006/relationships/hyperlink" Target="https://unsplash.com/photos/man-and-woman-holding-hands-pLnOX9My2tA" TargetMode="External"/><Relationship Id="rId4" Type="http://schemas.openxmlformats.org/officeDocument/2006/relationships/hyperlink" Target="https://unsplash.com/photos/a-woman-with-long-hair-standing-in-front-of-a-mirror-LWC86C6-75o" TargetMode="External"/><Relationship Id="rId9" Type="http://schemas.openxmlformats.org/officeDocument/2006/relationships/hyperlink" Target="https://unsplash.com/photos/person-standing-on-grass-field-WgFAstf_rHY"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unsplash.com/photos/selective-focus-photo-of-dj-mixer-73o_FzZ5x-w" TargetMode="External"/><Relationship Id="rId13" Type="http://schemas.openxmlformats.org/officeDocument/2006/relationships/hyperlink" Target="https://unsplash.com/photos/person-standing-on-arrow-sign-on-road-IM0GHpsjJic" TargetMode="External"/><Relationship Id="rId3" Type="http://schemas.openxmlformats.org/officeDocument/2006/relationships/hyperlink" Target="https://unsplash.com/photos/mad-hatter-costume-photography-jBohRHjmLeo" TargetMode="External"/><Relationship Id="rId7" Type="http://schemas.openxmlformats.org/officeDocument/2006/relationships/hyperlink" Target="https://unsplash.com/photos/woman-selecting-packed-food-on-gondola-YNaSz-E7Qss" TargetMode="External"/><Relationship Id="rId12" Type="http://schemas.openxmlformats.org/officeDocument/2006/relationships/hyperlink" Target="https://unsplash.com/photos/man-taking-video-with-woman-standing-inside-room--uLcSsG0LpI" TargetMode="External"/><Relationship Id="rId2" Type="http://schemas.openxmlformats.org/officeDocument/2006/relationships/hyperlink" Target="https://unsplash.com/photos/a-woman-with-long-hair-f2wlWoaiFFE" TargetMode="External"/><Relationship Id="rId1" Type="http://schemas.openxmlformats.org/officeDocument/2006/relationships/slideLayout" Target="../slideLayouts/slideLayout10.xml"/><Relationship Id="rId6" Type="http://schemas.openxmlformats.org/officeDocument/2006/relationships/hyperlink" Target="https://unsplash.com/photos/man-raising-left-hand-while-standing-K7VXeS8MJsk" TargetMode="External"/><Relationship Id="rId11" Type="http://schemas.openxmlformats.org/officeDocument/2006/relationships/hyperlink" Target="https://unsplash.com/photos/girl-in-blue-denim-jacket-and-blue-denim-jeans-standing-on-orange-metal-pipe-during-daytime-FgetzfKssVg" TargetMode="External"/><Relationship Id="rId5" Type="http://schemas.openxmlformats.org/officeDocument/2006/relationships/hyperlink" Target="https://unsplash.com/photos/man-in-black-t-shirt-playing-violin-ohXrVLI1MLw" TargetMode="External"/><Relationship Id="rId10" Type="http://schemas.openxmlformats.org/officeDocument/2006/relationships/hyperlink" Target="https://unsplash.com/photos/a-person-taking-a-picture-with-a-camera-6hRgy1D9ISo" TargetMode="External"/><Relationship Id="rId4" Type="http://schemas.openxmlformats.org/officeDocument/2006/relationships/hyperlink" Target="https://unsplash.com/photos/woman-laying-on-bed-near-gray-radio-8e0EHPUx3Mo" TargetMode="External"/><Relationship Id="rId9" Type="http://schemas.openxmlformats.org/officeDocument/2006/relationships/hyperlink" Target="https://unsplash.com/photos/woman-taking-selfie-KFpLeVhaST8" TargetMode="External"/><Relationship Id="rId14" Type="http://schemas.openxmlformats.org/officeDocument/2006/relationships/hyperlink" Target="https://www.youtube.com/watch?v=7y0ouVBcogU"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18DF63-DFD1-EFDE-0FA7-C3736F03B23F}"/>
              </a:ext>
            </a:extLst>
          </p:cNvPr>
          <p:cNvSpPr>
            <a:spLocks noGrp="1"/>
          </p:cNvSpPr>
          <p:nvPr>
            <p:ph type="title"/>
          </p:nvPr>
        </p:nvSpPr>
        <p:spPr/>
        <p:txBody>
          <a:bodyPr/>
          <a:lstStyle/>
          <a:p>
            <a:r>
              <a:rPr lang="en-AU" dirty="0"/>
              <a:t>Instructions for use</a:t>
            </a:r>
            <a:endParaRPr lang="en-US" dirty="0"/>
          </a:p>
        </p:txBody>
      </p:sp>
      <p:sp>
        <p:nvSpPr>
          <p:cNvPr id="7" name="Picture Placeholder 6">
            <a:extLst>
              <a:ext uri="{FF2B5EF4-FFF2-40B4-BE49-F238E27FC236}">
                <a16:creationId xmlns:a16="http://schemas.microsoft.com/office/drawing/2014/main" id="{D63CC2D6-7B62-0F4B-9073-F884034E804E}"/>
              </a:ext>
            </a:extLst>
          </p:cNvPr>
          <p:cNvSpPr>
            <a:spLocks noGrp="1"/>
          </p:cNvSpPr>
          <p:nvPr>
            <p:ph type="pic" sz="quarter" idx="13"/>
          </p:nvPr>
        </p:nvSpPr>
        <p:spPr>
          <a:xfrm>
            <a:off x="359998" y="1909282"/>
            <a:ext cx="11483999" cy="4588718"/>
          </a:xfrm>
        </p:spPr>
        <p:txBody>
          <a:bodyPr/>
          <a:lstStyle/>
          <a:p>
            <a:pPr marL="342900" indent="-342900">
              <a:lnSpc>
                <a:spcPct val="150000"/>
              </a:lnSpc>
              <a:buFont typeface="Arial"/>
              <a:buChar char="•"/>
            </a:pPr>
            <a:r>
              <a:rPr lang="en-AU" sz="1800" dirty="0">
                <a:ea typeface="+mn-lt"/>
                <a:cs typeface="+mn-lt"/>
              </a:rPr>
              <a:t>This resource is not a teaching and learning program. It should be used in conjunction with </a:t>
            </a:r>
            <a:r>
              <a:rPr lang="en-AU" sz="1800" b="1" dirty="0">
                <a:ea typeface="+mn-lt"/>
                <a:cs typeface="+mn-lt"/>
              </a:rPr>
              <a:t>Year 8, Term 4 – The camera never lies.</a:t>
            </a:r>
            <a:endParaRPr lang="en-AU" sz="1800" b="1" dirty="0">
              <a:solidFill>
                <a:srgbClr val="22272B"/>
              </a:solidFill>
            </a:endParaRPr>
          </a:p>
          <a:p>
            <a:pPr marL="342900" indent="-342900">
              <a:lnSpc>
                <a:spcPct val="150000"/>
              </a:lnSpc>
              <a:buFont typeface="Arial"/>
              <a:buChar char="•"/>
            </a:pPr>
            <a:r>
              <a:rPr lang="en-AU" sz="1800" dirty="0">
                <a:solidFill>
                  <a:srgbClr val="22272B"/>
                </a:solidFill>
              </a:rPr>
              <a:t>Classroom teachers are encouraged to </a:t>
            </a:r>
            <a:r>
              <a:rPr lang="en-AU" sz="1800" b="1" dirty="0">
                <a:solidFill>
                  <a:srgbClr val="22272B"/>
                </a:solidFill>
              </a:rPr>
              <a:t>add and adapt</a:t>
            </a:r>
            <a:r>
              <a:rPr lang="en-AU" sz="1800" dirty="0">
                <a:solidFill>
                  <a:srgbClr val="22272B"/>
                </a:solidFill>
              </a:rPr>
              <a:t> slides as required to meet the needs of their students.</a:t>
            </a:r>
          </a:p>
          <a:p>
            <a:pPr marL="342900" indent="-342900">
              <a:lnSpc>
                <a:spcPct val="150000"/>
              </a:lnSpc>
              <a:buFont typeface="Arial"/>
              <a:buChar char="•"/>
            </a:pPr>
            <a:r>
              <a:rPr lang="en-AU" sz="1800" dirty="0">
                <a:solidFill>
                  <a:srgbClr val="22272B"/>
                </a:solidFill>
              </a:rPr>
              <a:t>Save a copy of the file to make changes to the slide deck. Go to </a:t>
            </a:r>
            <a:r>
              <a:rPr lang="en-AU" sz="1800" b="1" dirty="0">
                <a:solidFill>
                  <a:srgbClr val="22272B"/>
                </a:solidFill>
              </a:rPr>
              <a:t>File &gt; Download a Copy </a:t>
            </a:r>
            <a:r>
              <a:rPr lang="en-AU" sz="1800" dirty="0">
                <a:solidFill>
                  <a:srgbClr val="22272B"/>
                </a:solidFill>
              </a:rPr>
              <a:t>(this downloads a copy to the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 &gt; Save as Google Slides</a:t>
            </a:r>
            <a:r>
              <a:rPr lang="en-AU" dirty="0">
                <a:solidFill>
                  <a:srgbClr val="22272B"/>
                </a:solidFill>
              </a:rPr>
              <a:t>.</a:t>
            </a:r>
          </a:p>
          <a:p>
            <a:pPr marL="456565" lvl="1">
              <a:lnSpc>
                <a:spcPct val="150000"/>
              </a:lnSpc>
            </a:pPr>
            <a:r>
              <a:rPr lang="en-AU" dirty="0">
                <a:solidFill>
                  <a:srgbClr val="22272B"/>
                </a:solidFill>
              </a:rPr>
              <a:t>(Note – conversion may cause formatting changes in the slides.)</a:t>
            </a:r>
          </a:p>
        </p:txBody>
      </p:sp>
      <p:sp>
        <p:nvSpPr>
          <p:cNvPr id="3" name="Slide Number Placeholder 2">
            <a:extLst>
              <a:ext uri="{FF2B5EF4-FFF2-40B4-BE49-F238E27FC236}">
                <a16:creationId xmlns:a16="http://schemas.microsoft.com/office/drawing/2014/main" id="{A8DEC642-0BB2-FB13-585B-553E5F22148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a:p>
        </p:txBody>
      </p:sp>
    </p:spTree>
    <p:extLst>
      <p:ext uri="{BB962C8B-B14F-4D97-AF65-F5344CB8AC3E}">
        <p14:creationId xmlns:p14="http://schemas.microsoft.com/office/powerpoint/2010/main" val="371231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F25745F4-D531-7404-210C-4BE683FC03E2}"/>
              </a:ext>
            </a:extLst>
          </p:cNvPr>
          <p:cNvSpPr txBox="1">
            <a:spLocks noGrp="1"/>
          </p:cNvSpPr>
          <p:nvPr>
            <p:ph type="title" idx="4294967295"/>
          </p:nvPr>
        </p:nvSpPr>
        <p:spPr>
          <a:xfrm>
            <a:off x="360000" y="512400"/>
            <a:ext cx="11636400" cy="5456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377" rtl="0" eaLnBrk="1" latinLnBrk="0" hangingPunct="1">
              <a:lnSpc>
                <a:spcPct val="90000"/>
              </a:lnSpc>
              <a:spcBef>
                <a:spcPct val="0"/>
              </a:spcBef>
              <a:buNone/>
              <a:defRPr sz="3600"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AU" sz="3600" b="0"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What we see (2)</a:t>
            </a:r>
          </a:p>
        </p:txBody>
      </p:sp>
      <p:sp>
        <p:nvSpPr>
          <p:cNvPr id="8" name="Text Placeholder 7">
            <a:extLst>
              <a:ext uri="{FF2B5EF4-FFF2-40B4-BE49-F238E27FC236}">
                <a16:creationId xmlns:a16="http://schemas.microsoft.com/office/drawing/2014/main" id="{64A551C7-B752-AFD3-85E1-D7A393350E4F}"/>
              </a:ext>
            </a:extLst>
          </p:cNvPr>
          <p:cNvSpPr>
            <a:spLocks noGrp="1"/>
          </p:cNvSpPr>
          <p:nvPr>
            <p:ph type="body" sz="quarter" idx="18"/>
          </p:nvPr>
        </p:nvSpPr>
        <p:spPr>
          <a:xfrm>
            <a:off x="354000" y="1157536"/>
            <a:ext cx="11483999" cy="310015"/>
          </a:xfrm>
        </p:spPr>
        <p:txBody>
          <a:bodyPr/>
          <a:lstStyle/>
          <a:p>
            <a:r>
              <a:rPr lang="en-AU" dirty="0"/>
              <a:t>Focusing on filmic devices</a:t>
            </a:r>
          </a:p>
        </p:txBody>
      </p:sp>
      <p:sp>
        <p:nvSpPr>
          <p:cNvPr id="7" name="Text Placeholder 6">
            <a:extLst>
              <a:ext uri="{FF2B5EF4-FFF2-40B4-BE49-F238E27FC236}">
                <a16:creationId xmlns:a16="http://schemas.microsoft.com/office/drawing/2014/main" id="{3BE86E42-9147-D22D-3525-992BE04489EC}"/>
              </a:ext>
            </a:extLst>
          </p:cNvPr>
          <p:cNvSpPr>
            <a:spLocks noGrp="1"/>
          </p:cNvSpPr>
          <p:nvPr>
            <p:ph type="body" sz="quarter" idx="17"/>
          </p:nvPr>
        </p:nvSpPr>
        <p:spPr/>
        <p:txBody>
          <a:bodyPr/>
          <a:lstStyle/>
          <a:p>
            <a:pPr marL="457200" indent="-457200">
              <a:buFont typeface="+mj-lt"/>
              <a:buAutoNum type="arabicPeriod"/>
            </a:pPr>
            <a:r>
              <a:rPr lang="en-AU" dirty="0"/>
              <a:t>View the film  </a:t>
            </a:r>
            <a:r>
              <a:rPr lang="en-AU" dirty="0">
                <a:solidFill>
                  <a:srgbClr val="146CFD"/>
                </a:solidFill>
                <a:hlinkClick r:id="rId3"/>
              </a:rPr>
              <a:t>15 Essential Camera Shots, Angles and Movements in Filmmaking – YouTube (6:36)</a:t>
            </a:r>
            <a:r>
              <a:rPr lang="en-AU" dirty="0"/>
              <a:t>.</a:t>
            </a:r>
          </a:p>
          <a:p>
            <a:pPr marL="457200" indent="-457200">
              <a:buFont typeface="+mj-lt"/>
              <a:buAutoNum type="arabicPeriod"/>
            </a:pPr>
            <a:r>
              <a:rPr lang="en-AU" dirty="0"/>
              <a:t>Take notes as you watch.</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0"/>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65996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3F0FC3FC-1DE7-0CB2-6C77-B36E026B749E}"/>
              </a:ext>
            </a:extLst>
          </p:cNvPr>
          <p:cNvSpPr>
            <a:spLocks noGrp="1"/>
          </p:cNvSpPr>
          <p:nvPr>
            <p:ph type="title"/>
          </p:nvPr>
        </p:nvSpPr>
        <p:spPr/>
        <p:txBody>
          <a:bodyPr/>
          <a:lstStyle/>
          <a:p>
            <a:r>
              <a:rPr lang="en-AU" dirty="0">
                <a:latin typeface="Arial"/>
                <a:cs typeface="Arial"/>
              </a:rPr>
              <a:t>Shot sizes</a:t>
            </a:r>
            <a:endParaRPr lang="en-US" dirty="0"/>
          </a:p>
        </p:txBody>
      </p:sp>
      <p:sp>
        <p:nvSpPr>
          <p:cNvPr id="5" name="Text Placeholder 12">
            <a:extLst>
              <a:ext uri="{FF2B5EF4-FFF2-40B4-BE49-F238E27FC236}">
                <a16:creationId xmlns:a16="http://schemas.microsoft.com/office/drawing/2014/main" id="{6600DF5D-29EC-9C97-92FA-086EFD6EA565}"/>
              </a:ext>
            </a:extLst>
          </p:cNvPr>
          <p:cNvSpPr>
            <a:spLocks noGrp="1"/>
          </p:cNvSpPr>
          <p:nvPr>
            <p:ph type="body" sz="quarter" idx="18"/>
          </p:nvPr>
        </p:nvSpPr>
        <p:spPr>
          <a:xfrm>
            <a:off x="354000" y="982520"/>
            <a:ext cx="11483999" cy="310015"/>
          </a:xfrm>
        </p:spPr>
        <p:txBody>
          <a:bodyPr/>
          <a:lstStyle/>
          <a:p>
            <a:r>
              <a:rPr lang="en-AU" dirty="0">
                <a:latin typeface="Arial"/>
                <a:cs typeface="Arial"/>
              </a:rPr>
              <a:t>A part of what we see</a:t>
            </a:r>
            <a:endParaRPr lang="en-US" dirty="0"/>
          </a:p>
        </p:txBody>
      </p:sp>
      <p:sp>
        <p:nvSpPr>
          <p:cNvPr id="10" name="Content Placeholder 9">
            <a:extLst>
              <a:ext uri="{FF2B5EF4-FFF2-40B4-BE49-F238E27FC236}">
                <a16:creationId xmlns:a16="http://schemas.microsoft.com/office/drawing/2014/main" id="{87B1BB6D-DAAB-8162-F8EA-14A288FC99A4}"/>
              </a:ext>
            </a:extLst>
          </p:cNvPr>
          <p:cNvSpPr>
            <a:spLocks noGrp="1"/>
          </p:cNvSpPr>
          <p:nvPr>
            <p:ph sz="quarter" idx="19"/>
          </p:nvPr>
        </p:nvSpPr>
        <p:spPr>
          <a:xfrm>
            <a:off x="360364" y="1562471"/>
            <a:ext cx="5219822" cy="4814518"/>
          </a:xfrm>
        </p:spPr>
        <p:txBody>
          <a:bodyPr/>
          <a:lstStyle/>
          <a:p>
            <a:pPr>
              <a:spcBef>
                <a:spcPts val="1000"/>
              </a:spcBef>
              <a:spcAft>
                <a:spcPts val="0"/>
              </a:spcAft>
            </a:pPr>
            <a:r>
              <a:rPr lang="en-US" sz="2000" dirty="0"/>
              <a:t>Directors carefully choose shot sizes to control what the audience sees and how they perceive the scene.</a:t>
            </a:r>
          </a:p>
          <a:p>
            <a:pPr>
              <a:spcBef>
                <a:spcPts val="1000"/>
              </a:spcBef>
              <a:spcAft>
                <a:spcPts val="0"/>
              </a:spcAft>
            </a:pPr>
            <a:r>
              <a:rPr lang="en-US" sz="2000" dirty="0"/>
              <a:t>Shot sizes include:</a:t>
            </a:r>
          </a:p>
          <a:p>
            <a:pPr marL="285750" indent="-285750">
              <a:spcBef>
                <a:spcPts val="1000"/>
              </a:spcBef>
              <a:spcAft>
                <a:spcPts val="0"/>
              </a:spcAft>
              <a:buFont typeface="Arial" panose="020B0604020202020204" pitchFamily="34" charset="0"/>
              <a:buChar char="•"/>
            </a:pPr>
            <a:r>
              <a:rPr lang="en-US" sz="2000" dirty="0"/>
              <a:t>Extreme long shot</a:t>
            </a:r>
          </a:p>
          <a:p>
            <a:pPr marL="285750" indent="-285750">
              <a:spcBef>
                <a:spcPts val="1000"/>
              </a:spcBef>
              <a:spcAft>
                <a:spcPts val="0"/>
              </a:spcAft>
              <a:buFont typeface="Arial" panose="020B0604020202020204" pitchFamily="34" charset="0"/>
              <a:buChar char="•"/>
            </a:pPr>
            <a:r>
              <a:rPr lang="en-US" sz="2000" dirty="0"/>
              <a:t>Long shot</a:t>
            </a:r>
          </a:p>
          <a:p>
            <a:pPr marL="285750" indent="-285750">
              <a:spcBef>
                <a:spcPts val="1000"/>
              </a:spcBef>
              <a:spcAft>
                <a:spcPts val="0"/>
              </a:spcAft>
              <a:buFont typeface="Arial" panose="020B0604020202020204" pitchFamily="34" charset="0"/>
              <a:buChar char="•"/>
            </a:pPr>
            <a:r>
              <a:rPr lang="en-US" sz="2000" dirty="0"/>
              <a:t>Medium shot</a:t>
            </a:r>
          </a:p>
          <a:p>
            <a:pPr marL="285750" indent="-285750">
              <a:spcBef>
                <a:spcPts val="1000"/>
              </a:spcBef>
              <a:spcAft>
                <a:spcPts val="0"/>
              </a:spcAft>
              <a:buFont typeface="Arial" panose="020B0604020202020204" pitchFamily="34" charset="0"/>
              <a:buChar char="•"/>
            </a:pPr>
            <a:r>
              <a:rPr lang="en-US" sz="2000" dirty="0"/>
              <a:t>Close-up shot</a:t>
            </a:r>
          </a:p>
          <a:p>
            <a:pPr marL="285750" indent="-285750">
              <a:spcBef>
                <a:spcPts val="1000"/>
              </a:spcBef>
              <a:spcAft>
                <a:spcPts val="0"/>
              </a:spcAft>
              <a:buFont typeface="Arial" panose="020B0604020202020204" pitchFamily="34" charset="0"/>
              <a:buChar char="•"/>
            </a:pPr>
            <a:r>
              <a:rPr lang="en-US" sz="2000" dirty="0"/>
              <a:t>Extreme close-up shot</a:t>
            </a:r>
            <a:endParaRPr lang="en-US" dirty="0"/>
          </a:p>
        </p:txBody>
      </p:sp>
      <p:pic>
        <p:nvPicPr>
          <p:cNvPr id="6" name="Picture Placeholder 4" descr="A close-up of a camera lens">
            <a:extLst>
              <a:ext uri="{FF2B5EF4-FFF2-40B4-BE49-F238E27FC236}">
                <a16:creationId xmlns:a16="http://schemas.microsoft.com/office/drawing/2014/main" id="{73441C89-8CBC-5374-88A2-D0719B333B4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0A747D9F-3325-A200-7C64-B5DC31D1D44B}"/>
              </a:ext>
            </a:extLst>
          </p:cNvPr>
          <p:cNvSpPr txBox="1"/>
          <p:nvPr/>
        </p:nvSpPr>
        <p:spPr>
          <a:xfrm>
            <a:off x="6167438" y="6193748"/>
            <a:ext cx="5676899" cy="322251"/>
          </a:xfrm>
          <a:prstGeom prst="rect">
            <a:avLst/>
          </a:prstGeom>
          <a:noFill/>
        </p:spPr>
        <p:txBody>
          <a:bodyPr wrap="none" lIns="0" tIns="0" rIns="0" bIns="0" rtlCol="0">
            <a:noAutofit/>
          </a:bodyPr>
          <a:lstStyle/>
          <a:p>
            <a:r>
              <a:rPr lang="en-AU" sz="1000" dirty="0">
                <a:latin typeface="Arial" panose="020B0604020202020204" pitchFamily="34" charset="0"/>
                <a:cs typeface="Arial" panose="020B0604020202020204" pitchFamily="34" charset="0"/>
                <a:hlinkClick r:id="rId4"/>
              </a:rPr>
              <a:t>Image</a:t>
            </a:r>
            <a:r>
              <a:rPr lang="en-AU" sz="1000" dirty="0">
                <a:latin typeface="Arial" panose="020B0604020202020204" pitchFamily="34" charset="0"/>
                <a:cs typeface="Arial" panose="020B0604020202020204" pitchFamily="34" charset="0"/>
              </a:rPr>
              <a:t> by </a:t>
            </a:r>
            <a:r>
              <a:rPr lang="en-AU" sz="1000" dirty="0">
                <a:latin typeface="Arial" panose="020B0604020202020204" pitchFamily="34" charset="0"/>
                <a:cs typeface="Arial" panose="020B0604020202020204" pitchFamily="34" charset="0"/>
                <a:hlinkClick r:id="rId5"/>
              </a:rPr>
              <a:t>Jeroen den Otter </a:t>
            </a:r>
            <a:r>
              <a:rPr lang="en-AU" sz="1000" dirty="0">
                <a:latin typeface="Arial" panose="020B0604020202020204" pitchFamily="34" charset="0"/>
                <a:cs typeface="Arial" panose="020B0604020202020204" pitchFamily="34" charset="0"/>
              </a:rPr>
              <a:t>is licensed under </a:t>
            </a:r>
            <a:r>
              <a:rPr lang="en-AU" sz="1000" dirty="0" err="1">
                <a:latin typeface="+mj-lt"/>
                <a:hlinkClick r:id="rId6"/>
              </a:rPr>
              <a:t>Unsplash</a:t>
            </a:r>
            <a:r>
              <a:rPr lang="en-AU" sz="1000" dirty="0">
                <a:latin typeface="+mj-lt"/>
                <a:hlinkClick r:id="rId6"/>
              </a:rPr>
              <a:t> license</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02189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B3BC008D-7EC3-3DE1-A203-22FFAC7A04AB}"/>
              </a:ext>
            </a:extLst>
          </p:cNvPr>
          <p:cNvSpPr>
            <a:spLocks noGrp="1"/>
          </p:cNvSpPr>
          <p:nvPr>
            <p:ph type="title"/>
          </p:nvPr>
        </p:nvSpPr>
        <p:spPr/>
        <p:txBody>
          <a:bodyPr/>
          <a:lstStyle/>
          <a:p>
            <a:r>
              <a:rPr lang="en-AU" dirty="0">
                <a:ea typeface="+mj-lt"/>
                <a:cs typeface="+mj-lt"/>
              </a:rPr>
              <a:t>Extreme long shot</a:t>
            </a:r>
            <a:endParaRPr lang="en-US" dirty="0"/>
          </a:p>
        </p:txBody>
      </p:sp>
      <p:sp>
        <p:nvSpPr>
          <p:cNvPr id="11" name="Text Placeholder 4">
            <a:extLst>
              <a:ext uri="{FF2B5EF4-FFF2-40B4-BE49-F238E27FC236}">
                <a16:creationId xmlns:a16="http://schemas.microsoft.com/office/drawing/2014/main" id="{8D330E7C-D0DB-1811-A95F-0591C4C93649}"/>
              </a:ext>
            </a:extLst>
          </p:cNvPr>
          <p:cNvSpPr>
            <a:spLocks noGrp="1"/>
          </p:cNvSpPr>
          <p:nvPr>
            <p:ph type="body" sz="quarter" idx="18"/>
          </p:nvPr>
        </p:nvSpPr>
        <p:spPr/>
        <p:txBody>
          <a:bodyPr/>
          <a:lstStyle/>
          <a:p>
            <a:r>
              <a:rPr lang="en-AU" dirty="0"/>
              <a:t>Shot sizes</a:t>
            </a:r>
          </a:p>
        </p:txBody>
      </p:sp>
      <p:sp>
        <p:nvSpPr>
          <p:cNvPr id="3" name="Content Placeholder 2">
            <a:extLst>
              <a:ext uri="{FF2B5EF4-FFF2-40B4-BE49-F238E27FC236}">
                <a16:creationId xmlns:a16="http://schemas.microsoft.com/office/drawing/2014/main" id="{E6DAF391-6D16-73B0-FD1B-638F48FC201E}"/>
              </a:ext>
            </a:extLst>
          </p:cNvPr>
          <p:cNvSpPr>
            <a:spLocks noGrp="1"/>
          </p:cNvSpPr>
          <p:nvPr>
            <p:ph sz="quarter" idx="19"/>
          </p:nvPr>
        </p:nvSpPr>
        <p:spPr>
          <a:xfrm>
            <a:off x="360363" y="1562471"/>
            <a:ext cx="5507039" cy="4814518"/>
          </a:xfrm>
        </p:spPr>
        <p:txBody>
          <a:bodyPr/>
          <a:lstStyle/>
          <a:p>
            <a:pPr fontAlgn="t">
              <a:spcAft>
                <a:spcPts val="0"/>
              </a:spcAft>
            </a:pPr>
            <a:r>
              <a:rPr lang="en-AU" sz="2000" b="1" dirty="0"/>
              <a:t>Purpose</a:t>
            </a:r>
          </a:p>
          <a:p>
            <a:pPr fontAlgn="t">
              <a:spcAft>
                <a:spcPts val="0"/>
              </a:spcAft>
            </a:pPr>
            <a:r>
              <a:rPr lang="en-AU" sz="2000" dirty="0"/>
              <a:t>To establish the setting and provide context</a:t>
            </a:r>
          </a:p>
          <a:p>
            <a:pPr>
              <a:spcAft>
                <a:spcPts val="0"/>
              </a:spcAft>
            </a:pPr>
            <a:endParaRPr lang="en-US" sz="2000" dirty="0"/>
          </a:p>
          <a:p>
            <a:pPr>
              <a:spcAft>
                <a:spcPts val="0"/>
              </a:spcAft>
            </a:pPr>
            <a:r>
              <a:rPr lang="en-US" sz="2000" b="1" dirty="0"/>
              <a:t>Effect</a:t>
            </a:r>
            <a:endParaRPr lang="en-AU" sz="2000" b="1" dirty="0"/>
          </a:p>
          <a:p>
            <a:pPr fontAlgn="t">
              <a:spcAft>
                <a:spcPts val="0"/>
              </a:spcAft>
            </a:pPr>
            <a:r>
              <a:rPr lang="en-US" sz="2000" dirty="0"/>
              <a:t>Makes characters appear small in relation to their environment, </a:t>
            </a:r>
            <a:r>
              <a:rPr lang="en-US" sz="2000" dirty="0" err="1"/>
              <a:t>emphasising</a:t>
            </a:r>
            <a:r>
              <a:rPr lang="en-US" sz="2000" dirty="0"/>
              <a:t> the scale of the location or the character's isolation</a:t>
            </a:r>
            <a:endParaRPr lang="en-AU" sz="2000" dirty="0"/>
          </a:p>
        </p:txBody>
      </p:sp>
      <p:pic>
        <p:nvPicPr>
          <p:cNvPr id="12" name="Picture Placeholder 7" descr="A person standing on a hill">
            <a:extLst>
              <a:ext uri="{FF2B5EF4-FFF2-40B4-BE49-F238E27FC236}">
                <a16:creationId xmlns:a16="http://schemas.microsoft.com/office/drawing/2014/main" id="{E942597D-866F-2EB7-1637-1E792D2D4A30}"/>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560635"/>
            <a:ext cx="5676900" cy="4537075"/>
          </a:xfrm>
          <a:prstGeom prst="rect">
            <a:avLst/>
          </a:prstGeom>
        </p:spPr>
      </p:pic>
      <p:sp>
        <p:nvSpPr>
          <p:cNvPr id="13" name="TextBox 12">
            <a:extLst>
              <a:ext uri="{FF2B5EF4-FFF2-40B4-BE49-F238E27FC236}">
                <a16:creationId xmlns:a16="http://schemas.microsoft.com/office/drawing/2014/main" id="{536AB6FF-854B-03C5-CF39-CD6B84A869F5}"/>
              </a:ext>
            </a:extLst>
          </p:cNvPr>
          <p:cNvSpPr txBox="1"/>
          <p:nvPr/>
        </p:nvSpPr>
        <p:spPr>
          <a:xfrm>
            <a:off x="6167438" y="6158579"/>
            <a:ext cx="5676899" cy="274305"/>
          </a:xfrm>
          <a:prstGeom prst="rect">
            <a:avLst/>
          </a:prstGeom>
          <a:noFill/>
        </p:spPr>
        <p:txBody>
          <a:bodyPr wrap="none" lIns="0" tIns="0" rIns="0" bIns="0" rtlCol="0">
            <a:noAutofit/>
          </a:bodyPr>
          <a:lstStyle/>
          <a:p>
            <a:r>
              <a:rPr lang="en-AU" sz="1000" dirty="0">
                <a:latin typeface="Arial" panose="020B0604020202020204" pitchFamily="34" charset="0"/>
                <a:cs typeface="Arial" panose="020B0604020202020204" pitchFamily="34" charset="0"/>
                <a:hlinkClick r:id="rId4"/>
              </a:rPr>
              <a:t>Image</a:t>
            </a:r>
            <a:r>
              <a:rPr lang="en-AU" sz="1000" dirty="0">
                <a:latin typeface="Arial" panose="020B0604020202020204" pitchFamily="34" charset="0"/>
                <a:cs typeface="Arial" panose="020B0604020202020204" pitchFamily="34" charset="0"/>
              </a:rPr>
              <a:t> by </a:t>
            </a:r>
            <a:r>
              <a:rPr lang="en-AU" sz="1000" dirty="0">
                <a:latin typeface="Arial" panose="020B0604020202020204" pitchFamily="34" charset="0"/>
                <a:cs typeface="Arial" panose="020B0604020202020204" pitchFamily="34" charset="0"/>
                <a:hlinkClick r:id="rId5"/>
              </a:rPr>
              <a:t>Andrew Loewen</a:t>
            </a:r>
            <a:r>
              <a:rPr lang="en-AU" sz="1000" dirty="0">
                <a:latin typeface="Arial" panose="020B0604020202020204" pitchFamily="34" charset="0"/>
                <a:cs typeface="Arial" panose="020B0604020202020204" pitchFamily="34" charset="0"/>
              </a:rPr>
              <a:t> is licensed under </a:t>
            </a:r>
            <a:r>
              <a:rPr lang="en-AU" sz="1000" dirty="0" err="1">
                <a:latin typeface="+mj-lt"/>
                <a:hlinkClick r:id="rId6"/>
              </a:rPr>
              <a:t>Unsplash</a:t>
            </a:r>
            <a:r>
              <a:rPr lang="en-AU" sz="1000" dirty="0">
                <a:latin typeface="+mj-lt"/>
                <a:hlinkClick r:id="rId6"/>
              </a:rPr>
              <a:t> license</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99543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F07815D0-8EEA-13E6-D94B-119A22D5293D}"/>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Long shot</a:t>
            </a:r>
            <a:endParaRPr lang="en-US" dirty="0">
              <a:latin typeface="Arial" panose="020B0604020202020204" pitchFamily="34" charset="0"/>
              <a:cs typeface="Arial" panose="020B0604020202020204" pitchFamily="34" charset="0"/>
            </a:endParaRPr>
          </a:p>
        </p:txBody>
      </p:sp>
      <p:sp>
        <p:nvSpPr>
          <p:cNvPr id="5" name="Text Placeholder 5">
            <a:extLst>
              <a:ext uri="{FF2B5EF4-FFF2-40B4-BE49-F238E27FC236}">
                <a16:creationId xmlns:a16="http://schemas.microsoft.com/office/drawing/2014/main" id="{F1E7F67A-2F46-1DC8-6105-B956540B5974}"/>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Shot sizes</a:t>
            </a:r>
          </a:p>
        </p:txBody>
      </p:sp>
      <p:sp>
        <p:nvSpPr>
          <p:cNvPr id="8" name="Content Placeholder 7">
            <a:extLst>
              <a:ext uri="{FF2B5EF4-FFF2-40B4-BE49-F238E27FC236}">
                <a16:creationId xmlns:a16="http://schemas.microsoft.com/office/drawing/2014/main" id="{344E97EA-259A-9295-5A3A-9A72EDCEBC15}"/>
              </a:ext>
            </a:extLst>
          </p:cNvPr>
          <p:cNvSpPr>
            <a:spLocks noGrp="1"/>
          </p:cNvSpPr>
          <p:nvPr>
            <p:ph sz="quarter" idx="19"/>
          </p:nvPr>
        </p:nvSpPr>
        <p:spPr/>
        <p:txBody>
          <a:bodyPr/>
          <a:lstStyle/>
          <a:p>
            <a:pPr>
              <a:spcAft>
                <a:spcPts val="0"/>
              </a:spcAft>
            </a:pPr>
            <a:r>
              <a:rPr lang="en-AU" sz="2000" b="1" dirty="0"/>
              <a:t>Purpose</a:t>
            </a:r>
          </a:p>
          <a:p>
            <a:pPr>
              <a:spcAft>
                <a:spcPts val="0"/>
              </a:spcAft>
            </a:pPr>
            <a:r>
              <a:rPr lang="en-AU" sz="2000" dirty="0"/>
              <a:t>To show the relationship between characters and their environment </a:t>
            </a:r>
          </a:p>
          <a:p>
            <a:pPr>
              <a:spcAft>
                <a:spcPts val="0"/>
              </a:spcAft>
            </a:pPr>
            <a:endParaRPr lang="en-US" sz="2000" dirty="0"/>
          </a:p>
          <a:p>
            <a:pPr>
              <a:spcAft>
                <a:spcPts val="0"/>
              </a:spcAft>
            </a:pPr>
            <a:r>
              <a:rPr lang="en-US" sz="2000" b="1" dirty="0"/>
              <a:t>Effect</a:t>
            </a:r>
            <a:endParaRPr lang="en-AU" sz="2000" b="1" dirty="0"/>
          </a:p>
          <a:p>
            <a:pPr>
              <a:spcAft>
                <a:spcPts val="0"/>
              </a:spcAft>
            </a:pPr>
            <a:r>
              <a:rPr lang="en-US" sz="2000" dirty="0"/>
              <a:t>Allows the audience to see body language and movement within the context of the surroundings</a:t>
            </a:r>
            <a:endParaRPr lang="en-AU" sz="2000" dirty="0"/>
          </a:p>
        </p:txBody>
      </p:sp>
      <p:pic>
        <p:nvPicPr>
          <p:cNvPr id="6" name="Picture Placeholder 7" descr="Two women sitting on a bench">
            <a:extLst>
              <a:ext uri="{FF2B5EF4-FFF2-40B4-BE49-F238E27FC236}">
                <a16:creationId xmlns:a16="http://schemas.microsoft.com/office/drawing/2014/main" id="{D01F585A-E4C2-4125-8DD2-0D35F6B639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0DE5397F-F6F5-0C73-8E60-8551FF7AA5E5}"/>
              </a:ext>
            </a:extLst>
          </p:cNvPr>
          <p:cNvSpPr txBox="1"/>
          <p:nvPr/>
        </p:nvSpPr>
        <p:spPr>
          <a:xfrm>
            <a:off x="6167438" y="6240096"/>
            <a:ext cx="5676899" cy="275903"/>
          </a:xfrm>
          <a:prstGeom prst="rect">
            <a:avLst/>
          </a:prstGeom>
          <a:noFill/>
        </p:spPr>
        <p:txBody>
          <a:bodyPr wrap="none" lIns="0" tIns="0" rIns="0" bIns="0" rtlCol="0">
            <a:noAutofit/>
          </a:bodyPr>
          <a:lstStyle/>
          <a:p>
            <a:r>
              <a:rPr lang="en-AU" sz="1000" dirty="0">
                <a:latin typeface="Arial" panose="020B0604020202020204" pitchFamily="34" charset="0"/>
                <a:cs typeface="Arial" panose="020B0604020202020204" pitchFamily="34" charset="0"/>
                <a:hlinkClick r:id="rId4"/>
              </a:rPr>
              <a:t>Image</a:t>
            </a:r>
            <a:r>
              <a:rPr lang="en-AU" sz="1000" dirty="0">
                <a:latin typeface="Arial" panose="020B0604020202020204" pitchFamily="34" charset="0"/>
                <a:cs typeface="Arial" panose="020B0604020202020204" pitchFamily="34" charset="0"/>
              </a:rPr>
              <a:t> by </a:t>
            </a:r>
            <a:r>
              <a:rPr lang="en-AU" sz="1000" dirty="0" err="1">
                <a:latin typeface="Arial" panose="020B0604020202020204" pitchFamily="34" charset="0"/>
                <a:cs typeface="Arial" panose="020B0604020202020204" pitchFamily="34" charset="0"/>
                <a:hlinkClick r:id="rId5"/>
              </a:rPr>
              <a:t>Jarritos</a:t>
            </a:r>
            <a:r>
              <a:rPr lang="en-AU" sz="1000" dirty="0">
                <a:latin typeface="Arial" panose="020B0604020202020204" pitchFamily="34" charset="0"/>
                <a:cs typeface="Arial" panose="020B0604020202020204" pitchFamily="34" charset="0"/>
                <a:hlinkClick r:id="rId5"/>
              </a:rPr>
              <a:t> Mexican Soda</a:t>
            </a:r>
            <a:r>
              <a:rPr lang="en-AU" sz="1000" dirty="0">
                <a:latin typeface="Arial" panose="020B0604020202020204" pitchFamily="34" charset="0"/>
                <a:cs typeface="Arial" panose="020B0604020202020204" pitchFamily="34" charset="0"/>
              </a:rPr>
              <a:t> is licensed under </a:t>
            </a:r>
            <a:r>
              <a:rPr lang="en-AU" sz="1000" dirty="0" err="1">
                <a:latin typeface="+mj-lt"/>
                <a:hlinkClick r:id="rId6"/>
              </a:rPr>
              <a:t>Unsplash</a:t>
            </a:r>
            <a:r>
              <a:rPr lang="en-AU" sz="1000" dirty="0">
                <a:latin typeface="+mj-lt"/>
                <a:hlinkClick r:id="rId6"/>
              </a:rPr>
              <a:t> license</a:t>
            </a:r>
            <a:r>
              <a:rPr lang="en-AU" sz="1000" dirty="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a:p>
        </p:txBody>
      </p:sp>
    </p:spTree>
    <p:extLst>
      <p:ext uri="{BB962C8B-B14F-4D97-AF65-F5344CB8AC3E}">
        <p14:creationId xmlns:p14="http://schemas.microsoft.com/office/powerpoint/2010/main" val="293513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29348053-440F-AF1A-B35A-DEAA264645AC}"/>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Medium shot</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5BD957E6-5D8E-B0E1-F1E2-46E09777967D}"/>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Shot sizes</a:t>
            </a:r>
          </a:p>
        </p:txBody>
      </p:sp>
      <p:sp>
        <p:nvSpPr>
          <p:cNvPr id="8" name="Content Placeholder 7">
            <a:extLst>
              <a:ext uri="{FF2B5EF4-FFF2-40B4-BE49-F238E27FC236}">
                <a16:creationId xmlns:a16="http://schemas.microsoft.com/office/drawing/2014/main" id="{02F39EBB-67CB-20C8-6127-2085D745BF59}"/>
              </a:ext>
            </a:extLst>
          </p:cNvPr>
          <p:cNvSpPr>
            <a:spLocks noGrp="1"/>
          </p:cNvSpPr>
          <p:nvPr>
            <p:ph sz="quarter" idx="19"/>
          </p:nvPr>
        </p:nvSpPr>
        <p:spPr/>
        <p:txBody>
          <a:bodyPr/>
          <a:lstStyle/>
          <a:p>
            <a:pPr>
              <a:spcAft>
                <a:spcPts val="0"/>
              </a:spcAft>
            </a:pPr>
            <a:r>
              <a:rPr lang="en-AU" sz="2000" b="1" dirty="0"/>
              <a:t>Purpose</a:t>
            </a:r>
          </a:p>
          <a:p>
            <a:pPr>
              <a:spcAft>
                <a:spcPts val="0"/>
              </a:spcAft>
            </a:pPr>
            <a:r>
              <a:rPr lang="en-AU" sz="2000" dirty="0"/>
              <a:t>To focus on character interactions while still showing some environment </a:t>
            </a:r>
          </a:p>
          <a:p>
            <a:pPr>
              <a:spcAft>
                <a:spcPts val="0"/>
              </a:spcAft>
            </a:pPr>
            <a:endParaRPr lang="en-US" sz="2000" dirty="0"/>
          </a:p>
          <a:p>
            <a:pPr>
              <a:spcAft>
                <a:spcPts val="0"/>
              </a:spcAft>
            </a:pPr>
            <a:r>
              <a:rPr lang="en-US" sz="2000" b="1" dirty="0"/>
              <a:t>Effect</a:t>
            </a:r>
            <a:endParaRPr lang="en-AU" sz="2000" b="1" dirty="0"/>
          </a:p>
          <a:p>
            <a:pPr fontAlgn="t">
              <a:spcAft>
                <a:spcPts val="0"/>
              </a:spcAft>
            </a:pPr>
            <a:r>
              <a:rPr lang="en-US" sz="2000" dirty="0"/>
              <a:t>Balances detail of character expressions with their body language and immediate surroundings</a:t>
            </a:r>
            <a:endParaRPr lang="en-AU" sz="2000" dirty="0"/>
          </a:p>
        </p:txBody>
      </p:sp>
      <p:pic>
        <p:nvPicPr>
          <p:cNvPr id="6" name="Picture Placeholder 7" descr="A person singing into a microphone">
            <a:extLst>
              <a:ext uri="{FF2B5EF4-FFF2-40B4-BE49-F238E27FC236}">
                <a16:creationId xmlns:a16="http://schemas.microsoft.com/office/drawing/2014/main" id="{53E8950E-E4F2-62EB-9C70-E460ABB3018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11894AE7-4353-379B-D886-05F1E9A927DD}"/>
              </a:ext>
            </a:extLst>
          </p:cNvPr>
          <p:cNvSpPr txBox="1"/>
          <p:nvPr/>
        </p:nvSpPr>
        <p:spPr>
          <a:xfrm>
            <a:off x="6167438" y="6246162"/>
            <a:ext cx="5676899" cy="390082"/>
          </a:xfrm>
          <a:prstGeom prst="rect">
            <a:avLst/>
          </a:prstGeom>
          <a:noFill/>
        </p:spPr>
        <p:txBody>
          <a:bodyPr wrap="none" lIns="0" tIns="0" rIns="0" bIns="0" rtlCol="0">
            <a:noAutofit/>
          </a:bodyPr>
          <a:lstStyle/>
          <a:p>
            <a:r>
              <a:rPr lang="en-AU" sz="1000" dirty="0">
                <a:latin typeface="Arial" panose="020B0604020202020204" pitchFamily="34" charset="0"/>
                <a:cs typeface="Arial" panose="020B0604020202020204" pitchFamily="34" charset="0"/>
              </a:rPr>
              <a:t>​</a:t>
            </a:r>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Frank Alarcon</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32297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75255D80-36EF-80F0-0513-85DB6A09EB73}"/>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Close-up shot</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2B5580D8-65AB-B677-2C1A-2B6515C639F1}"/>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Shot sizes</a:t>
            </a:r>
          </a:p>
        </p:txBody>
      </p:sp>
      <p:sp>
        <p:nvSpPr>
          <p:cNvPr id="8" name="Content Placeholder 7">
            <a:extLst>
              <a:ext uri="{FF2B5EF4-FFF2-40B4-BE49-F238E27FC236}">
                <a16:creationId xmlns:a16="http://schemas.microsoft.com/office/drawing/2014/main" id="{FA5D630D-9FC2-C705-4520-65B950372576}"/>
              </a:ext>
            </a:extLst>
          </p:cNvPr>
          <p:cNvSpPr>
            <a:spLocks noGrp="1"/>
          </p:cNvSpPr>
          <p:nvPr>
            <p:ph sz="quarter" idx="19"/>
          </p:nvPr>
        </p:nvSpPr>
        <p:spPr>
          <a:xfrm>
            <a:off x="360363" y="1562471"/>
            <a:ext cx="5507039" cy="4814518"/>
          </a:xfrm>
        </p:spPr>
        <p:txBody>
          <a:bodyPr/>
          <a:lstStyle/>
          <a:p>
            <a:pPr>
              <a:spcAft>
                <a:spcPts val="0"/>
              </a:spcAft>
            </a:pPr>
            <a:r>
              <a:rPr lang="en-AU" sz="2000" b="1" dirty="0"/>
              <a:t>Purpose</a:t>
            </a:r>
          </a:p>
          <a:p>
            <a:pPr>
              <a:spcAft>
                <a:spcPts val="0"/>
              </a:spcAft>
            </a:pPr>
            <a:r>
              <a:rPr lang="en-AU" sz="2000" dirty="0"/>
              <a:t>To emphasise emotions or important details</a:t>
            </a:r>
          </a:p>
          <a:p>
            <a:pPr>
              <a:spcAft>
                <a:spcPts val="0"/>
              </a:spcAft>
            </a:pPr>
            <a:endParaRPr lang="en-US" sz="2000" dirty="0"/>
          </a:p>
          <a:p>
            <a:pPr>
              <a:spcAft>
                <a:spcPts val="0"/>
              </a:spcAft>
            </a:pPr>
            <a:r>
              <a:rPr lang="en-US" sz="2000" b="1" dirty="0"/>
              <a:t>Effect</a:t>
            </a:r>
            <a:endParaRPr lang="en-AU" sz="2000" b="1" dirty="0"/>
          </a:p>
          <a:p>
            <a:pPr fontAlgn="t">
              <a:spcAft>
                <a:spcPts val="0"/>
              </a:spcAft>
            </a:pPr>
            <a:r>
              <a:rPr lang="en-US" sz="2000" dirty="0"/>
              <a:t>Creates intimacy with characters or draws attention to crucial objects in the story</a:t>
            </a:r>
            <a:endParaRPr lang="en-AU" sz="2000" dirty="0"/>
          </a:p>
        </p:txBody>
      </p:sp>
      <p:pic>
        <p:nvPicPr>
          <p:cNvPr id="6" name="Picture Placeholder 7" descr="A person with long black hair">
            <a:extLst>
              <a:ext uri="{FF2B5EF4-FFF2-40B4-BE49-F238E27FC236}">
                <a16:creationId xmlns:a16="http://schemas.microsoft.com/office/drawing/2014/main" id="{9B0EA2F0-5442-1159-0262-9C91B32EEFC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EA19E3B1-0B75-04C6-02FC-4DBCAE38D5B4}"/>
              </a:ext>
            </a:extLst>
          </p:cNvPr>
          <p:cNvSpPr txBox="1"/>
          <p:nvPr/>
        </p:nvSpPr>
        <p:spPr>
          <a:xfrm>
            <a:off x="6154738" y="6246162"/>
            <a:ext cx="5676899" cy="251838"/>
          </a:xfrm>
          <a:prstGeom prst="rect">
            <a:avLst/>
          </a:prstGeom>
          <a:noFill/>
        </p:spPr>
        <p:txBody>
          <a:bodyPr wrap="none" lIns="0" tIns="0" rIns="0" bIns="0" rtlCol="0">
            <a:noAutofit/>
          </a:bodyPr>
          <a:lstStyle/>
          <a:p>
            <a:r>
              <a:rPr lang="en-AU" sz="1000" dirty="0">
                <a:latin typeface="Arial" panose="020B0604020202020204" pitchFamily="34" charset="0"/>
                <a:cs typeface="Arial" panose="020B0604020202020204" pitchFamily="34" charset="0"/>
              </a:rPr>
              <a:t>​</a:t>
            </a:r>
            <a:r>
              <a:rPr lang="en-AU" sz="105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50" kern="1200" dirty="0">
                <a:solidFill>
                  <a:srgbClr val="22272B"/>
                </a:solidFill>
                <a:effectLst/>
                <a:latin typeface="Arial" panose="020B0604020202020204" pitchFamily="34" charset="0"/>
                <a:ea typeface="+mn-ea"/>
                <a:cs typeface="Arial" panose="020B0604020202020204" pitchFamily="34" charset="0"/>
              </a:rPr>
              <a:t> by </a:t>
            </a:r>
            <a:r>
              <a:rPr lang="en-AU" sz="1050" kern="1200" dirty="0" err="1">
                <a:solidFill>
                  <a:srgbClr val="22272B"/>
                </a:solidFill>
                <a:effectLst/>
                <a:latin typeface="Arial" panose="020B0604020202020204" pitchFamily="34" charset="0"/>
                <a:ea typeface="+mn-ea"/>
                <a:cs typeface="Arial" panose="020B0604020202020204" pitchFamily="34" charset="0"/>
                <a:hlinkClick r:id="rId5"/>
              </a:rPr>
              <a:t>Oktavianus</a:t>
            </a:r>
            <a:r>
              <a:rPr lang="en-AU" sz="1050" kern="1200" dirty="0">
                <a:solidFill>
                  <a:srgbClr val="22272B"/>
                </a:solidFill>
                <a:effectLst/>
                <a:latin typeface="Arial" panose="020B0604020202020204" pitchFamily="34" charset="0"/>
                <a:ea typeface="+mn-ea"/>
                <a:cs typeface="Arial" panose="020B0604020202020204" pitchFamily="34" charset="0"/>
                <a:hlinkClick r:id="rId5"/>
              </a:rPr>
              <a:t> </a:t>
            </a:r>
            <a:r>
              <a:rPr lang="en-AU" sz="1050" kern="1200" dirty="0" err="1">
                <a:solidFill>
                  <a:srgbClr val="22272B"/>
                </a:solidFill>
                <a:effectLst/>
                <a:latin typeface="Arial" panose="020B0604020202020204" pitchFamily="34" charset="0"/>
                <a:ea typeface="+mn-ea"/>
                <a:cs typeface="Arial" panose="020B0604020202020204" pitchFamily="34" charset="0"/>
                <a:hlinkClick r:id="rId5"/>
              </a:rPr>
              <a:t>Mulyadi</a:t>
            </a:r>
            <a:r>
              <a:rPr lang="en-AU" sz="1050" kern="1200" dirty="0">
                <a:solidFill>
                  <a:srgbClr val="22272B"/>
                </a:solidFill>
                <a:effectLst/>
                <a:latin typeface="Arial" panose="020B0604020202020204" pitchFamily="34" charset="0"/>
                <a:ea typeface="+mn-ea"/>
                <a:cs typeface="Arial" panose="020B0604020202020204" pitchFamily="34" charset="0"/>
              </a:rPr>
              <a:t> is licensed under </a:t>
            </a:r>
            <a:r>
              <a:rPr lang="en-AU" sz="1050" kern="1200" dirty="0" err="1">
                <a:solidFill>
                  <a:srgbClr val="22272B"/>
                </a:solidFill>
                <a:effectLst/>
                <a:latin typeface="Arial" panose="020B0604020202020204" pitchFamily="34" charset="0"/>
                <a:ea typeface="+mn-ea"/>
                <a:cs typeface="+mn-cs"/>
                <a:hlinkClick r:id="rId6"/>
              </a:rPr>
              <a:t>Unsplash</a:t>
            </a:r>
            <a:r>
              <a:rPr lang="en-AU" sz="1050" kern="1200" dirty="0">
                <a:solidFill>
                  <a:srgbClr val="22272B"/>
                </a:solidFill>
                <a:effectLst/>
                <a:latin typeface="Arial" panose="020B0604020202020204" pitchFamily="34" charset="0"/>
                <a:ea typeface="+mn-ea"/>
                <a:cs typeface="+mn-cs"/>
                <a:hlinkClick r:id="rId6"/>
              </a:rPr>
              <a:t> license</a:t>
            </a:r>
            <a:r>
              <a:rPr lang="en-AU" sz="105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142897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EFA33DF7-B326-9EDB-5F4E-236D976FDD54}"/>
              </a:ext>
            </a:extLst>
          </p:cNvPr>
          <p:cNvSpPr>
            <a:spLocks noGrp="1"/>
          </p:cNvSpPr>
          <p:nvPr>
            <p:ph type="title"/>
          </p:nvPr>
        </p:nvSpPr>
        <p:spPr/>
        <p:txBody>
          <a:bodyPr/>
          <a:lstStyle/>
          <a:p>
            <a:r>
              <a:rPr lang="en-AU" dirty="0">
                <a:ea typeface="+mj-lt"/>
                <a:cs typeface="+mj-lt"/>
              </a:rPr>
              <a:t>Extreme close-up shot</a:t>
            </a:r>
            <a:endParaRPr lang="en-US" dirty="0"/>
          </a:p>
        </p:txBody>
      </p:sp>
      <p:sp>
        <p:nvSpPr>
          <p:cNvPr id="5" name="Text Placeholder 4">
            <a:extLst>
              <a:ext uri="{FF2B5EF4-FFF2-40B4-BE49-F238E27FC236}">
                <a16:creationId xmlns:a16="http://schemas.microsoft.com/office/drawing/2014/main" id="{59E119E7-CC48-4ED7-3F34-F317B2F25DEF}"/>
              </a:ext>
            </a:extLst>
          </p:cNvPr>
          <p:cNvSpPr>
            <a:spLocks noGrp="1"/>
          </p:cNvSpPr>
          <p:nvPr>
            <p:ph type="body" sz="quarter" idx="18"/>
          </p:nvPr>
        </p:nvSpPr>
        <p:spPr/>
        <p:txBody>
          <a:bodyPr/>
          <a:lstStyle/>
          <a:p>
            <a:r>
              <a:rPr lang="en-AU" dirty="0"/>
              <a:t>Shot sizes</a:t>
            </a:r>
          </a:p>
        </p:txBody>
      </p:sp>
      <p:sp>
        <p:nvSpPr>
          <p:cNvPr id="8" name="Content Placeholder 7">
            <a:extLst>
              <a:ext uri="{FF2B5EF4-FFF2-40B4-BE49-F238E27FC236}">
                <a16:creationId xmlns:a16="http://schemas.microsoft.com/office/drawing/2014/main" id="{E16E6440-596E-F462-AE3E-10E436CBD018}"/>
              </a:ext>
            </a:extLst>
          </p:cNvPr>
          <p:cNvSpPr>
            <a:spLocks noGrp="1"/>
          </p:cNvSpPr>
          <p:nvPr>
            <p:ph sz="quarter" idx="19"/>
          </p:nvPr>
        </p:nvSpPr>
        <p:spPr/>
        <p:txBody>
          <a:bodyPr/>
          <a:lstStyle/>
          <a:p>
            <a:pPr>
              <a:spcAft>
                <a:spcPts val="0"/>
              </a:spcAft>
            </a:pPr>
            <a:r>
              <a:rPr lang="en-AU" sz="2000" b="1" dirty="0"/>
              <a:t>Purpose</a:t>
            </a:r>
          </a:p>
          <a:p>
            <a:pPr>
              <a:spcAft>
                <a:spcPts val="0"/>
              </a:spcAft>
            </a:pPr>
            <a:r>
              <a:rPr lang="en-AU" sz="2000" dirty="0"/>
              <a:t>To create intensity or highlight small details</a:t>
            </a:r>
          </a:p>
          <a:p>
            <a:pPr>
              <a:spcAft>
                <a:spcPts val="0"/>
              </a:spcAft>
            </a:pPr>
            <a:endParaRPr lang="en-US" sz="2000" dirty="0"/>
          </a:p>
          <a:p>
            <a:pPr>
              <a:spcAft>
                <a:spcPts val="0"/>
              </a:spcAft>
            </a:pPr>
            <a:r>
              <a:rPr lang="en-US" sz="2000" b="1" dirty="0"/>
              <a:t>Effect</a:t>
            </a:r>
            <a:endParaRPr lang="en-AU" sz="2000" b="1" dirty="0"/>
          </a:p>
          <a:p>
            <a:pPr fontAlgn="t">
              <a:spcAft>
                <a:spcPts val="0"/>
              </a:spcAft>
            </a:pPr>
            <a:r>
              <a:rPr lang="en-US" sz="2000" dirty="0"/>
              <a:t>Can make the audience feel uncomfortable or create suspense by limiting their view</a:t>
            </a:r>
            <a:endParaRPr lang="en-AU" sz="2000" dirty="0"/>
          </a:p>
        </p:txBody>
      </p:sp>
      <p:pic>
        <p:nvPicPr>
          <p:cNvPr id="6" name="Picture Placeholder 7" descr="Close up of a person's eye">
            <a:extLst>
              <a:ext uri="{FF2B5EF4-FFF2-40B4-BE49-F238E27FC236}">
                <a16:creationId xmlns:a16="http://schemas.microsoft.com/office/drawing/2014/main" id="{2CFFE394-9908-4FB8-EEFA-1E6A76022A0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A19B3523-4B65-CF50-72B3-B2F3CD48E2B8}"/>
              </a:ext>
            </a:extLst>
          </p:cNvPr>
          <p:cNvSpPr txBox="1"/>
          <p:nvPr/>
        </p:nvSpPr>
        <p:spPr>
          <a:xfrm>
            <a:off x="6154738" y="6240097"/>
            <a:ext cx="5676899" cy="310015"/>
          </a:xfrm>
          <a:prstGeom prst="rect">
            <a:avLst/>
          </a:prstGeom>
          <a:noFill/>
        </p:spPr>
        <p:txBody>
          <a:bodyPr wrap="none" lIns="0" tIns="0" rIns="0" bIns="0" rtlCol="0">
            <a:noAutofit/>
          </a:bodyPr>
          <a:lstStyle/>
          <a:p>
            <a:r>
              <a:rPr lang="en-AU" sz="1000" dirty="0">
                <a:latin typeface="Arial" panose="020B0604020202020204" pitchFamily="34" charset="0"/>
                <a:cs typeface="Arial" panose="020B0604020202020204" pitchFamily="34" charset="0"/>
              </a:rPr>
              <a:t>​</a:t>
            </a:r>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Andrew Loewen</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4001156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382A9F01-C11F-B19F-5AF5-F6C6C5645A99}"/>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Camera angles</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800E884C-9977-8176-0EC0-19884DC1682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see</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538141E9-5A09-AC92-2501-DB44A239BE07}"/>
              </a:ext>
            </a:extLst>
          </p:cNvPr>
          <p:cNvSpPr>
            <a:spLocks noGrp="1"/>
          </p:cNvSpPr>
          <p:nvPr>
            <p:ph sz="quarter" idx="19"/>
          </p:nvPr>
        </p:nvSpPr>
        <p:spPr/>
        <p:txBody>
          <a:bodyPr/>
          <a:lstStyle/>
          <a:p>
            <a:pPr>
              <a:spcBef>
                <a:spcPts val="1000"/>
              </a:spcBef>
              <a:spcAft>
                <a:spcPts val="0"/>
              </a:spcAft>
            </a:pPr>
            <a:r>
              <a:rPr lang="en-US" sz="2000" dirty="0"/>
              <a:t>The angle of the camera influences how the audience perceives characters and scenes.</a:t>
            </a:r>
          </a:p>
          <a:p>
            <a:pPr>
              <a:spcBef>
                <a:spcPts val="1000"/>
              </a:spcBef>
              <a:spcAft>
                <a:spcPts val="0"/>
              </a:spcAft>
            </a:pPr>
            <a:r>
              <a:rPr lang="en-US" sz="2000" dirty="0"/>
              <a:t>Camera angles include: </a:t>
            </a:r>
          </a:p>
          <a:p>
            <a:pPr marL="285750" indent="-285750">
              <a:lnSpc>
                <a:spcPct val="90000"/>
              </a:lnSpc>
              <a:spcBef>
                <a:spcPts val="1000"/>
              </a:spcBef>
              <a:spcAft>
                <a:spcPts val="0"/>
              </a:spcAft>
              <a:buFont typeface="Arial"/>
              <a:buChar char="•"/>
            </a:pPr>
            <a:r>
              <a:rPr lang="en-US" dirty="0"/>
              <a:t>h</a:t>
            </a:r>
            <a:r>
              <a:rPr lang="en-US" sz="2000" dirty="0"/>
              <a:t>igh angle</a:t>
            </a:r>
          </a:p>
          <a:p>
            <a:pPr marL="285750" indent="-285750">
              <a:lnSpc>
                <a:spcPct val="90000"/>
              </a:lnSpc>
              <a:spcBef>
                <a:spcPts val="1000"/>
              </a:spcBef>
              <a:spcAft>
                <a:spcPts val="0"/>
              </a:spcAft>
              <a:buFont typeface="Arial"/>
              <a:buChar char="•"/>
            </a:pPr>
            <a:r>
              <a:rPr lang="en-US" dirty="0"/>
              <a:t>e</a:t>
            </a:r>
            <a:r>
              <a:rPr lang="en-US" sz="2000" dirty="0"/>
              <a:t>ye-level angle</a:t>
            </a:r>
          </a:p>
          <a:p>
            <a:pPr marL="285750" indent="-285750">
              <a:lnSpc>
                <a:spcPct val="90000"/>
              </a:lnSpc>
              <a:spcBef>
                <a:spcPts val="1000"/>
              </a:spcBef>
              <a:spcAft>
                <a:spcPts val="0"/>
              </a:spcAft>
              <a:buFont typeface="Arial"/>
              <a:buChar char="•"/>
            </a:pPr>
            <a:r>
              <a:rPr lang="en-US" dirty="0"/>
              <a:t>l</a:t>
            </a:r>
            <a:r>
              <a:rPr lang="en-US" sz="2000" dirty="0"/>
              <a:t>ow angle</a:t>
            </a:r>
          </a:p>
          <a:p>
            <a:pPr marL="285750" indent="-285750">
              <a:lnSpc>
                <a:spcPct val="90000"/>
              </a:lnSpc>
              <a:spcBef>
                <a:spcPts val="1000"/>
              </a:spcBef>
              <a:spcAft>
                <a:spcPts val="0"/>
              </a:spcAft>
              <a:buFont typeface="Arial"/>
              <a:buChar char="•"/>
            </a:pPr>
            <a:r>
              <a:rPr lang="en-US" sz="2000" dirty="0"/>
              <a:t>Dutch angle.</a:t>
            </a:r>
          </a:p>
        </p:txBody>
      </p:sp>
      <p:pic>
        <p:nvPicPr>
          <p:cNvPr id="6" name="Picture Placeholder 4" descr="A person kneeling on the ground holding a camera">
            <a:extLst>
              <a:ext uri="{FF2B5EF4-FFF2-40B4-BE49-F238E27FC236}">
                <a16:creationId xmlns:a16="http://schemas.microsoft.com/office/drawing/2014/main" id="{4BCD4884-A7F7-D3A5-8F68-49AAF65271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06927B98-743B-ABB2-EA0B-77312010DD44}"/>
              </a:ext>
            </a:extLst>
          </p:cNvPr>
          <p:cNvSpPr txBox="1"/>
          <p:nvPr/>
        </p:nvSpPr>
        <p:spPr>
          <a:xfrm>
            <a:off x="6154738" y="6246161"/>
            <a:ext cx="5676899" cy="310015"/>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CineDirektor</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 FILMS</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71449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BBE1E5C6-A52D-495B-1017-171B39D2FBDA}"/>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High angle</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F361C33A-EDE9-7522-8489-99EFE488829D}"/>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angles</a:t>
            </a:r>
          </a:p>
        </p:txBody>
      </p:sp>
      <p:sp>
        <p:nvSpPr>
          <p:cNvPr id="8" name="Content Placeholder 7">
            <a:extLst>
              <a:ext uri="{FF2B5EF4-FFF2-40B4-BE49-F238E27FC236}">
                <a16:creationId xmlns:a16="http://schemas.microsoft.com/office/drawing/2014/main" id="{A1BE8D87-6A65-786F-C789-4121E753E44A}"/>
              </a:ext>
            </a:extLst>
          </p:cNvPr>
          <p:cNvSpPr>
            <a:spLocks noGrp="1"/>
          </p:cNvSpPr>
          <p:nvPr>
            <p:ph sz="quarter" idx="19"/>
          </p:nvPr>
        </p:nvSpPr>
        <p:spPr/>
        <p:txBody>
          <a:bodyPr/>
          <a:lstStyle/>
          <a:p>
            <a:pPr fontAlgn="t">
              <a:spcAft>
                <a:spcPts val="0"/>
              </a:spcAft>
            </a:pPr>
            <a:r>
              <a:rPr lang="en-US" sz="2000" b="1" dirty="0"/>
              <a:t>Purpose</a:t>
            </a:r>
            <a:endParaRPr lang="en-AU" sz="2000" b="1" dirty="0"/>
          </a:p>
          <a:p>
            <a:pPr fontAlgn="t">
              <a:spcAft>
                <a:spcPts val="0"/>
              </a:spcAft>
            </a:pPr>
            <a:r>
              <a:rPr lang="en-US" sz="2000" dirty="0"/>
              <a:t>To make the subject appear vulnerable or insignificant </a:t>
            </a:r>
          </a:p>
          <a:p>
            <a:pPr fontAlgn="t">
              <a:spcAft>
                <a:spcPts val="0"/>
              </a:spcAft>
            </a:pPr>
            <a:endParaRPr lang="en-AU" sz="2000" dirty="0"/>
          </a:p>
          <a:p>
            <a:pPr>
              <a:spcAft>
                <a:spcPts val="0"/>
              </a:spcAft>
            </a:pPr>
            <a:r>
              <a:rPr lang="en-US" sz="2000" b="1" dirty="0"/>
              <a:t>Effect</a:t>
            </a:r>
            <a:endParaRPr lang="en-AU" sz="2000" b="1" dirty="0"/>
          </a:p>
          <a:p>
            <a:pPr fontAlgn="t">
              <a:spcAft>
                <a:spcPts val="0"/>
              </a:spcAft>
            </a:pPr>
            <a:r>
              <a:rPr lang="en-US" sz="2000" dirty="0"/>
              <a:t>Can create a sense of powerlessness or show a character's weakness</a:t>
            </a:r>
            <a:endParaRPr lang="en-AU" sz="2000" dirty="0"/>
          </a:p>
        </p:txBody>
      </p:sp>
      <p:pic>
        <p:nvPicPr>
          <p:cNvPr id="6" name="Picture Placeholder 7" descr="A person wearing glasses and a red shirt">
            <a:extLst>
              <a:ext uri="{FF2B5EF4-FFF2-40B4-BE49-F238E27FC236}">
                <a16:creationId xmlns:a16="http://schemas.microsoft.com/office/drawing/2014/main" id="{039205BA-8BEC-5058-A676-3161119DA7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6270BE2D-A045-EC23-7BF7-131A788826C1}"/>
              </a:ext>
            </a:extLst>
          </p:cNvPr>
          <p:cNvSpPr txBox="1"/>
          <p:nvPr/>
        </p:nvSpPr>
        <p:spPr>
          <a:xfrm>
            <a:off x="6167438" y="6246161"/>
            <a:ext cx="5676899" cy="401033"/>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Ankit Pareek</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318375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CCC73222-A13A-D9A7-F7CC-9BE2F2A2BB94}"/>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Eye-level angle</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2D694FF5-B63D-8E83-9768-E18BEB701913}"/>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angles</a:t>
            </a:r>
          </a:p>
        </p:txBody>
      </p:sp>
      <p:sp>
        <p:nvSpPr>
          <p:cNvPr id="8" name="Content Placeholder 7">
            <a:extLst>
              <a:ext uri="{FF2B5EF4-FFF2-40B4-BE49-F238E27FC236}">
                <a16:creationId xmlns:a16="http://schemas.microsoft.com/office/drawing/2014/main" id="{FEE30E9B-4CEC-7193-49A4-BE7A8A3C4C88}"/>
              </a:ext>
            </a:extLst>
          </p:cNvPr>
          <p:cNvSpPr>
            <a:spLocks noGrp="1"/>
          </p:cNvSpPr>
          <p:nvPr>
            <p:ph sz="quarter" idx="19"/>
          </p:nvPr>
        </p:nvSpPr>
        <p:spPr/>
        <p:txBody>
          <a:bodyPr/>
          <a:lstStyle/>
          <a:p>
            <a:pPr fontAlgn="t">
              <a:spcAft>
                <a:spcPts val="0"/>
              </a:spcAft>
            </a:pPr>
            <a:r>
              <a:rPr lang="en-US" sz="2000" b="1" dirty="0"/>
              <a:t>Purpose</a:t>
            </a:r>
            <a:endParaRPr lang="en-AU" sz="2000" b="1" dirty="0"/>
          </a:p>
          <a:p>
            <a:pPr fontAlgn="t">
              <a:spcAft>
                <a:spcPts val="0"/>
              </a:spcAft>
            </a:pPr>
            <a:r>
              <a:rPr lang="en-US" sz="2000" dirty="0"/>
              <a:t>To create a neutral, natural perspective </a:t>
            </a:r>
          </a:p>
          <a:p>
            <a:pPr fontAlgn="t">
              <a:spcAft>
                <a:spcPts val="0"/>
              </a:spcAft>
            </a:pPr>
            <a:endParaRPr lang="en-AU" sz="2000" dirty="0"/>
          </a:p>
          <a:p>
            <a:pPr>
              <a:spcAft>
                <a:spcPts val="0"/>
              </a:spcAft>
            </a:pPr>
            <a:r>
              <a:rPr lang="en-US" sz="2000" b="1" dirty="0"/>
              <a:t>Effect</a:t>
            </a:r>
            <a:endParaRPr lang="en-AU" sz="2000" b="1" dirty="0"/>
          </a:p>
          <a:p>
            <a:pPr fontAlgn="t">
              <a:spcAft>
                <a:spcPts val="0"/>
              </a:spcAft>
            </a:pPr>
            <a:r>
              <a:rPr lang="en-US" sz="2000" dirty="0"/>
              <a:t>Makes the audience feel on equal footing with the characters, promoting empathy  </a:t>
            </a:r>
            <a:endParaRPr lang="en-AU" sz="2000" dirty="0"/>
          </a:p>
        </p:txBody>
      </p:sp>
      <p:pic>
        <p:nvPicPr>
          <p:cNvPr id="6" name="Picture Placeholder 6" descr="A person in a grocery store">
            <a:extLst>
              <a:ext uri="{FF2B5EF4-FFF2-40B4-BE49-F238E27FC236}">
                <a16:creationId xmlns:a16="http://schemas.microsoft.com/office/drawing/2014/main" id="{5D7800DC-CF78-7CA3-D4FB-D68CAAF72FB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310DC124-1D67-1A7F-17B7-6DFF6956504E}"/>
              </a:ext>
            </a:extLst>
          </p:cNvPr>
          <p:cNvSpPr txBox="1"/>
          <p:nvPr/>
        </p:nvSpPr>
        <p:spPr>
          <a:xfrm>
            <a:off x="6167438" y="6246162"/>
            <a:ext cx="5676899" cy="180000"/>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Joshua Rawson Harris</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50513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t>Phase 3 – understanding filmic devices – PowerPoint </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4"/>
          </p:nvPr>
        </p:nvSpPr>
        <p:spPr/>
        <p:txBody>
          <a:bodyPr/>
          <a:lstStyle/>
          <a:p>
            <a:r>
              <a:rPr lang="en-AU" dirty="0"/>
              <a:t>Year 8, Term 4 – The camera never lies</a:t>
            </a:r>
          </a:p>
        </p:txBody>
      </p:sp>
      <p:pic>
        <p:nvPicPr>
          <p:cNvPr id="2" name="Picture 1">
            <a:extLst>
              <a:ext uri="{FF2B5EF4-FFF2-40B4-BE49-F238E27FC236}">
                <a16:creationId xmlns:a16="http://schemas.microsoft.com/office/drawing/2014/main" id="{EE4C333A-4E2F-9548-9463-9FE93368CA2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23815" y="0"/>
            <a:ext cx="5068186"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34FF9B74-864D-0496-6D3D-B7ECDE4E5524}"/>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Low angle</a:t>
            </a:r>
            <a:endParaRPr lang="en-US" dirty="0">
              <a:latin typeface="Arial" panose="020B0604020202020204" pitchFamily="34" charset="0"/>
              <a:cs typeface="Arial" panose="020B0604020202020204" pitchFamily="34" charset="0"/>
            </a:endParaRPr>
          </a:p>
        </p:txBody>
      </p:sp>
      <p:sp>
        <p:nvSpPr>
          <p:cNvPr id="5" name="Text Placeholder 5">
            <a:extLst>
              <a:ext uri="{FF2B5EF4-FFF2-40B4-BE49-F238E27FC236}">
                <a16:creationId xmlns:a16="http://schemas.microsoft.com/office/drawing/2014/main" id="{BB8809FE-CC29-27FA-1EB1-3F262AA2DD16}"/>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angles</a:t>
            </a:r>
          </a:p>
        </p:txBody>
      </p:sp>
      <p:sp>
        <p:nvSpPr>
          <p:cNvPr id="8" name="Content Placeholder 7">
            <a:extLst>
              <a:ext uri="{FF2B5EF4-FFF2-40B4-BE49-F238E27FC236}">
                <a16:creationId xmlns:a16="http://schemas.microsoft.com/office/drawing/2014/main" id="{07F0FFF4-5FF9-D4A9-EE39-7CB40759EE30}"/>
              </a:ext>
            </a:extLst>
          </p:cNvPr>
          <p:cNvSpPr>
            <a:spLocks noGrp="1"/>
          </p:cNvSpPr>
          <p:nvPr>
            <p:ph sz="quarter" idx="19"/>
          </p:nvPr>
        </p:nvSpPr>
        <p:spPr/>
        <p:txBody>
          <a:bodyPr/>
          <a:lstStyle/>
          <a:p>
            <a:pPr fontAlgn="t">
              <a:spcAft>
                <a:spcPts val="0"/>
              </a:spcAft>
            </a:pPr>
            <a:r>
              <a:rPr lang="en-US" sz="2000" b="1" dirty="0"/>
              <a:t>Purpose</a:t>
            </a:r>
            <a:endParaRPr lang="en-AU" sz="2000" b="1" dirty="0"/>
          </a:p>
          <a:p>
            <a:pPr fontAlgn="t">
              <a:spcAft>
                <a:spcPts val="0"/>
              </a:spcAft>
            </a:pPr>
            <a:r>
              <a:rPr lang="en-US" sz="2000" dirty="0"/>
              <a:t>To make the subject appear powerful or threatening </a:t>
            </a:r>
            <a:endParaRPr lang="en-AU" sz="2000" dirty="0"/>
          </a:p>
          <a:p>
            <a:pPr>
              <a:spcAft>
                <a:spcPts val="0"/>
              </a:spcAft>
            </a:pPr>
            <a:endParaRPr lang="en-US" sz="2000" b="1" dirty="0"/>
          </a:p>
          <a:p>
            <a:pPr>
              <a:spcAft>
                <a:spcPts val="0"/>
              </a:spcAft>
            </a:pPr>
            <a:r>
              <a:rPr lang="en-US" sz="2000" b="1" dirty="0"/>
              <a:t>Effect</a:t>
            </a:r>
            <a:endParaRPr lang="en-AU" sz="2000" b="1" dirty="0"/>
          </a:p>
          <a:p>
            <a:pPr fontAlgn="t">
              <a:spcAft>
                <a:spcPts val="0"/>
              </a:spcAft>
            </a:pPr>
            <a:r>
              <a:rPr lang="en-US" sz="2000" dirty="0"/>
              <a:t>Can create a sense of awe or intimidation</a:t>
            </a:r>
            <a:endParaRPr lang="en-AU" sz="2000" dirty="0"/>
          </a:p>
        </p:txBody>
      </p:sp>
      <p:pic>
        <p:nvPicPr>
          <p:cNvPr id="6" name="Picture Placeholder 7" descr="A person holding a camera">
            <a:extLst>
              <a:ext uri="{FF2B5EF4-FFF2-40B4-BE49-F238E27FC236}">
                <a16:creationId xmlns:a16="http://schemas.microsoft.com/office/drawing/2014/main" id="{E3DE9F38-BA21-0DDE-3B07-A666450BBD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36E4F975-2022-EE41-B998-0B39790FD485}"/>
              </a:ext>
            </a:extLst>
          </p:cNvPr>
          <p:cNvSpPr txBox="1"/>
          <p:nvPr/>
        </p:nvSpPr>
        <p:spPr>
          <a:xfrm>
            <a:off x="6154738" y="6246162"/>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Matt </a:t>
            </a:r>
            <a:r>
              <a:rPr lang="en-AU" sz="1000" kern="1200" dirty="0" err="1">
                <a:solidFill>
                  <a:srgbClr val="22272B"/>
                </a:solidFill>
                <a:effectLst/>
                <a:ea typeface="+mn-ea"/>
                <a:cs typeface="Arial" panose="020B0604020202020204" pitchFamily="34" charset="0"/>
                <a:hlinkClick r:id="rId5"/>
              </a:rPr>
              <a:t>Collamer</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0790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105F536F-4FA6-E634-56D2-E0ACA7001E06}"/>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Dutch angle</a:t>
            </a: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855D33C8-76F9-0071-9E7D-FBB5908FD4D1}"/>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angles</a:t>
            </a:r>
          </a:p>
        </p:txBody>
      </p:sp>
      <p:sp>
        <p:nvSpPr>
          <p:cNvPr id="8" name="Content Placeholder 7">
            <a:extLst>
              <a:ext uri="{FF2B5EF4-FFF2-40B4-BE49-F238E27FC236}">
                <a16:creationId xmlns:a16="http://schemas.microsoft.com/office/drawing/2014/main" id="{DCAD851F-0408-0D3C-C1C1-121E3BDD5D26}"/>
              </a:ext>
            </a:extLst>
          </p:cNvPr>
          <p:cNvSpPr>
            <a:spLocks noGrp="1"/>
          </p:cNvSpPr>
          <p:nvPr>
            <p:ph sz="quarter" idx="19"/>
          </p:nvPr>
        </p:nvSpPr>
        <p:spPr/>
        <p:txBody>
          <a:bodyPr/>
          <a:lstStyle/>
          <a:p>
            <a:pPr fontAlgn="t">
              <a:spcAft>
                <a:spcPts val="0"/>
              </a:spcAft>
            </a:pPr>
            <a:r>
              <a:rPr lang="en-US" sz="2000" b="1" dirty="0"/>
              <a:t>Purpose</a:t>
            </a:r>
            <a:endParaRPr lang="en-AU" sz="2000" b="1" dirty="0"/>
          </a:p>
          <a:p>
            <a:pPr fontAlgn="t">
              <a:spcAft>
                <a:spcPts val="0"/>
              </a:spcAft>
            </a:pPr>
            <a:r>
              <a:rPr lang="en-US" sz="2000" dirty="0"/>
              <a:t>To create disorientation or unease </a:t>
            </a:r>
          </a:p>
          <a:p>
            <a:pPr fontAlgn="t">
              <a:spcAft>
                <a:spcPts val="0"/>
              </a:spcAft>
            </a:pPr>
            <a:endParaRPr lang="en-AU" sz="2000" dirty="0"/>
          </a:p>
          <a:p>
            <a:pPr>
              <a:spcAft>
                <a:spcPts val="0"/>
              </a:spcAft>
            </a:pPr>
            <a:r>
              <a:rPr lang="en-US" sz="2000" b="1" dirty="0"/>
              <a:t>Effect</a:t>
            </a:r>
            <a:endParaRPr lang="en-AU" sz="2000" b="1" dirty="0"/>
          </a:p>
          <a:p>
            <a:pPr>
              <a:spcAft>
                <a:spcPts val="0"/>
              </a:spcAft>
            </a:pPr>
            <a:r>
              <a:rPr lang="en-US" sz="2000" dirty="0"/>
              <a:t>Makes the audience feel that something is 'off' in the scene, often used in thrillers or horror films</a:t>
            </a:r>
          </a:p>
        </p:txBody>
      </p:sp>
      <p:pic>
        <p:nvPicPr>
          <p:cNvPr id="6" name="Picture Placeholder 6" descr="A person looking at another person">
            <a:extLst>
              <a:ext uri="{FF2B5EF4-FFF2-40B4-BE49-F238E27FC236}">
                <a16:creationId xmlns:a16="http://schemas.microsoft.com/office/drawing/2014/main" id="{14052514-85DF-3F1D-1495-8BDBEC211A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6F32E99D-5386-2109-633F-9D3E20368AAC}"/>
              </a:ext>
            </a:extLst>
          </p:cNvPr>
          <p:cNvSpPr txBox="1"/>
          <p:nvPr/>
        </p:nvSpPr>
        <p:spPr>
          <a:xfrm>
            <a:off x="6154738" y="6246162"/>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Illia </a:t>
            </a:r>
            <a:r>
              <a:rPr lang="en-AU" sz="1000" kern="1200" dirty="0" err="1">
                <a:solidFill>
                  <a:srgbClr val="22272B"/>
                </a:solidFill>
                <a:effectLst/>
                <a:ea typeface="+mn-ea"/>
                <a:cs typeface="Arial" panose="020B0604020202020204" pitchFamily="34" charset="0"/>
                <a:hlinkClick r:id="rId5"/>
              </a:rPr>
              <a:t>Horokhovsky</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138622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2CFD7F32-67C7-0EC9-0EB5-48151B76E3CC}"/>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Camera movement</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3C0C4254-4DD5-F8B1-BF22-E2C1623F82EA}"/>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see</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75E1B8EC-8A5E-01A8-C68C-321D1A7875BC}"/>
              </a:ext>
            </a:extLst>
          </p:cNvPr>
          <p:cNvSpPr>
            <a:spLocks noGrp="1"/>
          </p:cNvSpPr>
          <p:nvPr>
            <p:ph sz="quarter" idx="19"/>
          </p:nvPr>
        </p:nvSpPr>
        <p:spPr>
          <a:xfrm>
            <a:off x="360364" y="1562471"/>
            <a:ext cx="5507038" cy="4814518"/>
          </a:xfrm>
        </p:spPr>
        <p:txBody>
          <a:bodyPr/>
          <a:lstStyle/>
          <a:p>
            <a:pPr>
              <a:spcBef>
                <a:spcPts val="1000"/>
              </a:spcBef>
            </a:pPr>
            <a:r>
              <a:rPr lang="en-US" sz="2000" dirty="0">
                <a:solidFill>
                  <a:srgbClr val="000000"/>
                </a:solidFill>
                <a:ea typeface="+mn-lt"/>
              </a:rPr>
              <a:t>Moving the camera adds dynamism and can guide the audience's attention. </a:t>
            </a:r>
          </a:p>
          <a:p>
            <a:pPr>
              <a:spcBef>
                <a:spcPts val="1000"/>
              </a:spcBef>
            </a:pPr>
            <a:r>
              <a:rPr lang="en-US" sz="2000" dirty="0">
                <a:solidFill>
                  <a:srgbClr val="000000"/>
                </a:solidFill>
                <a:ea typeface="+mn-lt"/>
              </a:rPr>
              <a:t>Camera movement includes:</a:t>
            </a:r>
          </a:p>
          <a:p>
            <a:pPr marL="285750" indent="-285750">
              <a:spcBef>
                <a:spcPts val="1000"/>
              </a:spcBef>
              <a:buFont typeface="Arial" panose="020B0604020202020204" pitchFamily="34" charset="0"/>
              <a:buChar char="•"/>
            </a:pPr>
            <a:r>
              <a:rPr lang="en-US" dirty="0">
                <a:solidFill>
                  <a:srgbClr val="000000"/>
                </a:solidFill>
                <a:ea typeface="+mn-lt"/>
              </a:rPr>
              <a:t>d</a:t>
            </a:r>
            <a:r>
              <a:rPr lang="en-US" sz="2000" dirty="0">
                <a:solidFill>
                  <a:srgbClr val="000000"/>
                </a:solidFill>
                <a:ea typeface="+mn-lt"/>
              </a:rPr>
              <a:t>olly shot</a:t>
            </a:r>
          </a:p>
          <a:p>
            <a:pPr marL="285750" indent="-285750">
              <a:spcBef>
                <a:spcPts val="1000"/>
              </a:spcBef>
              <a:buFont typeface="Arial" panose="020B0604020202020204" pitchFamily="34" charset="0"/>
              <a:buChar char="•"/>
            </a:pPr>
            <a:r>
              <a:rPr lang="en-US" dirty="0">
                <a:solidFill>
                  <a:srgbClr val="000000"/>
                </a:solidFill>
                <a:ea typeface="+mn-lt"/>
              </a:rPr>
              <a:t>p</a:t>
            </a:r>
            <a:r>
              <a:rPr lang="en-US" sz="2000" dirty="0">
                <a:solidFill>
                  <a:srgbClr val="000000"/>
                </a:solidFill>
                <a:ea typeface="+mn-lt"/>
              </a:rPr>
              <a:t>anning shot</a:t>
            </a:r>
          </a:p>
          <a:p>
            <a:pPr marL="285750" indent="-285750">
              <a:spcBef>
                <a:spcPts val="1000"/>
              </a:spcBef>
              <a:buFont typeface="Arial" panose="020B0604020202020204" pitchFamily="34" charset="0"/>
              <a:buChar char="•"/>
            </a:pPr>
            <a:r>
              <a:rPr lang="en-US" dirty="0">
                <a:solidFill>
                  <a:srgbClr val="000000"/>
                </a:solidFill>
                <a:ea typeface="+mn-lt"/>
              </a:rPr>
              <a:t>t</a:t>
            </a:r>
            <a:r>
              <a:rPr lang="en-US" sz="2000" dirty="0">
                <a:solidFill>
                  <a:srgbClr val="000000"/>
                </a:solidFill>
                <a:ea typeface="+mn-lt"/>
              </a:rPr>
              <a:t>ilt shot</a:t>
            </a:r>
          </a:p>
          <a:p>
            <a:pPr marL="285750" indent="-285750">
              <a:spcBef>
                <a:spcPts val="1000"/>
              </a:spcBef>
              <a:buFont typeface="Arial" panose="020B0604020202020204" pitchFamily="34" charset="0"/>
              <a:buChar char="•"/>
            </a:pPr>
            <a:r>
              <a:rPr lang="en-US" dirty="0">
                <a:solidFill>
                  <a:srgbClr val="000000"/>
                </a:solidFill>
                <a:ea typeface="+mn-lt"/>
              </a:rPr>
              <a:t>z</a:t>
            </a:r>
            <a:r>
              <a:rPr lang="en-US" sz="2000" dirty="0">
                <a:solidFill>
                  <a:srgbClr val="000000"/>
                </a:solidFill>
                <a:ea typeface="+mn-lt"/>
              </a:rPr>
              <a:t>oom shot.</a:t>
            </a:r>
          </a:p>
        </p:txBody>
      </p:sp>
      <p:pic>
        <p:nvPicPr>
          <p:cNvPr id="6" name="Picture Placeholder 8" descr="A person holding a camera">
            <a:extLst>
              <a:ext uri="{FF2B5EF4-FFF2-40B4-BE49-F238E27FC236}">
                <a16:creationId xmlns:a16="http://schemas.microsoft.com/office/drawing/2014/main" id="{9FC5EC6E-3E23-4774-7EF0-9743CE1F284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FB217958-99DE-F094-7D07-983EA55916D9}"/>
              </a:ext>
            </a:extLst>
          </p:cNvPr>
          <p:cNvSpPr txBox="1"/>
          <p:nvPr/>
        </p:nvSpPr>
        <p:spPr>
          <a:xfrm>
            <a:off x="6154737" y="6226679"/>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err="1">
                <a:solidFill>
                  <a:srgbClr val="22272B"/>
                </a:solidFill>
                <a:effectLst/>
                <a:ea typeface="+mn-ea"/>
                <a:cs typeface="Arial" panose="020B0604020202020204" pitchFamily="34" charset="0"/>
                <a:hlinkClick r:id="rId5"/>
              </a:rPr>
              <a:t>ShareGrid</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278114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1F4BAEF5-234E-3C83-2528-A206DA4A61AA}"/>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Dolly shot</a:t>
            </a:r>
          </a:p>
        </p:txBody>
      </p:sp>
      <p:sp>
        <p:nvSpPr>
          <p:cNvPr id="5" name="Text Placeholder 7">
            <a:extLst>
              <a:ext uri="{FF2B5EF4-FFF2-40B4-BE49-F238E27FC236}">
                <a16:creationId xmlns:a16="http://schemas.microsoft.com/office/drawing/2014/main" id="{51DCEBC0-AD5D-4130-CEA9-F0C5E07C74D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movement</a:t>
            </a:r>
          </a:p>
        </p:txBody>
      </p:sp>
      <p:sp>
        <p:nvSpPr>
          <p:cNvPr id="8" name="Content Placeholder 7">
            <a:extLst>
              <a:ext uri="{FF2B5EF4-FFF2-40B4-BE49-F238E27FC236}">
                <a16:creationId xmlns:a16="http://schemas.microsoft.com/office/drawing/2014/main" id="{06AD8ADF-51A2-86FA-6885-BD67D864D897}"/>
              </a:ext>
            </a:extLst>
          </p:cNvPr>
          <p:cNvSpPr>
            <a:spLocks noGrp="1"/>
          </p:cNvSpPr>
          <p:nvPr>
            <p:ph sz="quarter" idx="19"/>
          </p:nvPr>
        </p:nvSpPr>
        <p:spPr>
          <a:xfrm>
            <a:off x="360363" y="1562471"/>
            <a:ext cx="5254991" cy="4814518"/>
          </a:xfrm>
        </p:spPr>
        <p:txBody>
          <a:bodyPr/>
          <a:lstStyle/>
          <a:p>
            <a:r>
              <a:rPr lang="en-AU" sz="2000" b="1" dirty="0"/>
              <a:t>Purpose</a:t>
            </a:r>
          </a:p>
          <a:p>
            <a:r>
              <a:rPr lang="en-AU" sz="2000" dirty="0"/>
              <a:t>To move the camera smoothly towards or away from a subject </a:t>
            </a:r>
          </a:p>
          <a:p>
            <a:r>
              <a:rPr lang="en-AU" sz="2000" b="1" dirty="0"/>
              <a:t>Effect</a:t>
            </a:r>
            <a:r>
              <a:rPr lang="en-AU" sz="2000" dirty="0"/>
              <a:t> </a:t>
            </a:r>
          </a:p>
          <a:p>
            <a:r>
              <a:rPr lang="en-AU" sz="2000" dirty="0"/>
              <a:t>Can create a sense of gradual revelation or build tension</a:t>
            </a:r>
          </a:p>
        </p:txBody>
      </p:sp>
      <p:pic>
        <p:nvPicPr>
          <p:cNvPr id="6" name="Picture Placeholder 3" descr="A person and person standing in front of a white arrow">
            <a:extLst>
              <a:ext uri="{FF2B5EF4-FFF2-40B4-BE49-F238E27FC236}">
                <a16:creationId xmlns:a16="http://schemas.microsoft.com/office/drawing/2014/main" id="{75156C6D-CD09-41EB-2FEB-7B72A34F1853}"/>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954A159E-4FD9-8D25-6764-851C1944FB01}"/>
              </a:ext>
            </a:extLst>
          </p:cNvPr>
          <p:cNvSpPr txBox="1"/>
          <p:nvPr/>
        </p:nvSpPr>
        <p:spPr>
          <a:xfrm>
            <a:off x="6167438" y="6245633"/>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Emma Frances Logan</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84415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5B28DA34-AB47-5821-7745-F221F28365E1}"/>
              </a:ext>
            </a:extLst>
          </p:cNvPr>
          <p:cNvSpPr>
            <a:spLocks noGrp="1"/>
          </p:cNvSpPr>
          <p:nvPr>
            <p:ph type="title"/>
          </p:nvPr>
        </p:nvSpPr>
        <p:spPr/>
        <p:txBody>
          <a:bodyPr/>
          <a:lstStyle/>
          <a:p>
            <a:r>
              <a:rPr lang="en-AU" dirty="0"/>
              <a:t>Panning shot</a:t>
            </a:r>
          </a:p>
        </p:txBody>
      </p:sp>
      <p:sp>
        <p:nvSpPr>
          <p:cNvPr id="5" name="Text Placeholder 7">
            <a:extLst>
              <a:ext uri="{FF2B5EF4-FFF2-40B4-BE49-F238E27FC236}">
                <a16:creationId xmlns:a16="http://schemas.microsoft.com/office/drawing/2014/main" id="{8652EBBD-1B93-BD78-6390-AF856FD25AB7}"/>
              </a:ext>
            </a:extLst>
          </p:cNvPr>
          <p:cNvSpPr>
            <a:spLocks noGrp="1"/>
          </p:cNvSpPr>
          <p:nvPr>
            <p:ph type="body" sz="quarter" idx="18"/>
          </p:nvPr>
        </p:nvSpPr>
        <p:spPr/>
        <p:txBody>
          <a:bodyPr/>
          <a:lstStyle/>
          <a:p>
            <a:r>
              <a:rPr lang="en-AU" dirty="0"/>
              <a:t>Camera movement</a:t>
            </a:r>
          </a:p>
        </p:txBody>
      </p:sp>
      <p:sp>
        <p:nvSpPr>
          <p:cNvPr id="8" name="Content Placeholder 7">
            <a:extLst>
              <a:ext uri="{FF2B5EF4-FFF2-40B4-BE49-F238E27FC236}">
                <a16:creationId xmlns:a16="http://schemas.microsoft.com/office/drawing/2014/main" id="{07D84713-929C-F0EC-A2C0-57FD9B049CC6}"/>
              </a:ext>
            </a:extLst>
          </p:cNvPr>
          <p:cNvSpPr>
            <a:spLocks noGrp="1"/>
          </p:cNvSpPr>
          <p:nvPr>
            <p:ph sz="quarter" idx="19"/>
          </p:nvPr>
        </p:nvSpPr>
        <p:spPr/>
        <p:txBody>
          <a:bodyPr/>
          <a:lstStyle/>
          <a:p>
            <a:r>
              <a:rPr lang="en-AU" sz="2000" b="1" dirty="0"/>
              <a:t>Purpose</a:t>
            </a:r>
          </a:p>
          <a:p>
            <a:r>
              <a:rPr lang="en-AU" sz="2000" dirty="0"/>
              <a:t>To follow action or reveal a scene gradually </a:t>
            </a:r>
          </a:p>
          <a:p>
            <a:r>
              <a:rPr lang="en-AU" sz="2000" b="1" dirty="0"/>
              <a:t>Effect</a:t>
            </a:r>
          </a:p>
          <a:p>
            <a:r>
              <a:rPr lang="en-AU" sz="2000" dirty="0"/>
              <a:t>Mimics the natural movement of the human eye, guiding the audience's gaze</a:t>
            </a:r>
          </a:p>
        </p:txBody>
      </p:sp>
      <p:pic>
        <p:nvPicPr>
          <p:cNvPr id="6" name="Picture Placeholder 3" descr="A white arrow painted on a blue brick wall">
            <a:extLst>
              <a:ext uri="{FF2B5EF4-FFF2-40B4-BE49-F238E27FC236}">
                <a16:creationId xmlns:a16="http://schemas.microsoft.com/office/drawing/2014/main" id="{F2D16094-170F-F01F-1F41-B0E88224F42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F73E5DB6-3E41-F783-40B6-A8C025A539C8}"/>
              </a:ext>
            </a:extLst>
          </p:cNvPr>
          <p:cNvSpPr txBox="1"/>
          <p:nvPr/>
        </p:nvSpPr>
        <p:spPr>
          <a:xfrm>
            <a:off x="6154738" y="6245998"/>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Nick Fewings</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338299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E91F68CB-567D-0D0A-52F3-9D18CE09DC84}"/>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Tilt shot</a:t>
            </a:r>
          </a:p>
        </p:txBody>
      </p:sp>
      <p:sp>
        <p:nvSpPr>
          <p:cNvPr id="14" name="Text Placeholder 7">
            <a:extLst>
              <a:ext uri="{FF2B5EF4-FFF2-40B4-BE49-F238E27FC236}">
                <a16:creationId xmlns:a16="http://schemas.microsoft.com/office/drawing/2014/main" id="{DEC5BF86-A092-BC4E-E995-E76A3C15DDD4}"/>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movement</a:t>
            </a:r>
          </a:p>
        </p:txBody>
      </p:sp>
      <p:sp>
        <p:nvSpPr>
          <p:cNvPr id="3" name="Content Placeholder 2">
            <a:extLst>
              <a:ext uri="{FF2B5EF4-FFF2-40B4-BE49-F238E27FC236}">
                <a16:creationId xmlns:a16="http://schemas.microsoft.com/office/drawing/2014/main" id="{B6E33E40-1023-63E3-F70C-047FA7A3AA31}"/>
              </a:ext>
            </a:extLst>
          </p:cNvPr>
          <p:cNvSpPr>
            <a:spLocks noGrp="1"/>
          </p:cNvSpPr>
          <p:nvPr>
            <p:ph sz="quarter" idx="19"/>
          </p:nvPr>
        </p:nvSpPr>
        <p:spPr/>
        <p:txBody>
          <a:bodyPr/>
          <a:lstStyle/>
          <a:p>
            <a:r>
              <a:rPr lang="en-AU" sz="2000" b="1" dirty="0"/>
              <a:t>Purpose</a:t>
            </a:r>
          </a:p>
          <a:p>
            <a:r>
              <a:rPr lang="en-AU" sz="2000" dirty="0"/>
              <a:t>To reveal vertical space or create a sense of scale </a:t>
            </a:r>
          </a:p>
          <a:p>
            <a:r>
              <a:rPr lang="en-AU" sz="2000" b="1" dirty="0"/>
              <a:t>Effect</a:t>
            </a:r>
          </a:p>
          <a:p>
            <a:r>
              <a:rPr lang="en-AU" sz="2000" dirty="0"/>
              <a:t>Can emphasise the height of objects or characters or create a sense of motion</a:t>
            </a:r>
          </a:p>
        </p:txBody>
      </p:sp>
      <p:pic>
        <p:nvPicPr>
          <p:cNvPr id="15" name="Picture Placeholder 3" descr="A person walking on the road">
            <a:extLst>
              <a:ext uri="{FF2B5EF4-FFF2-40B4-BE49-F238E27FC236}">
                <a16:creationId xmlns:a16="http://schemas.microsoft.com/office/drawing/2014/main" id="{2AB7D868-A382-DC9F-966F-E18181DD32F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16" name="TextBox 15">
            <a:extLst>
              <a:ext uri="{FF2B5EF4-FFF2-40B4-BE49-F238E27FC236}">
                <a16:creationId xmlns:a16="http://schemas.microsoft.com/office/drawing/2014/main" id="{27EAB8C0-71FD-03E2-9E24-249A6A632066}"/>
              </a:ext>
            </a:extLst>
          </p:cNvPr>
          <p:cNvSpPr txBox="1"/>
          <p:nvPr/>
        </p:nvSpPr>
        <p:spPr>
          <a:xfrm>
            <a:off x="6167438" y="6245998"/>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Smart</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90970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0C28F070-67FB-2DDC-3DC3-B680F680C65F}"/>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Zoom shot</a:t>
            </a:r>
          </a:p>
        </p:txBody>
      </p:sp>
      <p:sp>
        <p:nvSpPr>
          <p:cNvPr id="5" name="Text Placeholder 7">
            <a:extLst>
              <a:ext uri="{FF2B5EF4-FFF2-40B4-BE49-F238E27FC236}">
                <a16:creationId xmlns:a16="http://schemas.microsoft.com/office/drawing/2014/main" id="{747EFCD7-6628-F5CE-0D23-3EAA1C9B01B0}"/>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Camera movement</a:t>
            </a:r>
          </a:p>
        </p:txBody>
      </p:sp>
      <p:sp>
        <p:nvSpPr>
          <p:cNvPr id="8" name="Content Placeholder 7">
            <a:extLst>
              <a:ext uri="{FF2B5EF4-FFF2-40B4-BE49-F238E27FC236}">
                <a16:creationId xmlns:a16="http://schemas.microsoft.com/office/drawing/2014/main" id="{0A35B4B7-3DB9-0752-9B67-770DF87C35C9}"/>
              </a:ext>
            </a:extLst>
          </p:cNvPr>
          <p:cNvSpPr>
            <a:spLocks noGrp="1"/>
          </p:cNvSpPr>
          <p:nvPr>
            <p:ph sz="quarter" idx="19"/>
          </p:nvPr>
        </p:nvSpPr>
        <p:spPr/>
        <p:txBody>
          <a:bodyPr/>
          <a:lstStyle/>
          <a:p>
            <a:r>
              <a:rPr lang="en-AU" sz="2000" b="1" dirty="0"/>
              <a:t>Purpose</a:t>
            </a:r>
            <a:r>
              <a:rPr lang="en-AU" sz="2000" dirty="0"/>
              <a:t> </a:t>
            </a:r>
          </a:p>
          <a:p>
            <a:r>
              <a:rPr lang="en-AU" sz="2000" dirty="0"/>
              <a:t>To draw attention to a specific element without cutting</a:t>
            </a:r>
          </a:p>
          <a:p>
            <a:r>
              <a:rPr lang="en-AU" sz="2000" b="1" dirty="0"/>
              <a:t>Effect</a:t>
            </a:r>
            <a:r>
              <a:rPr lang="en-AU" sz="2000" dirty="0"/>
              <a:t> </a:t>
            </a:r>
          </a:p>
          <a:p>
            <a:r>
              <a:rPr lang="en-AU" sz="2000" dirty="0"/>
              <a:t>Can create a sense of sudden realisation or discovery for the audience</a:t>
            </a:r>
          </a:p>
        </p:txBody>
      </p:sp>
      <p:pic>
        <p:nvPicPr>
          <p:cNvPr id="6" name="Picture Placeholder 3" descr="A person taking a picture of a landscape">
            <a:extLst>
              <a:ext uri="{FF2B5EF4-FFF2-40B4-BE49-F238E27FC236}">
                <a16:creationId xmlns:a16="http://schemas.microsoft.com/office/drawing/2014/main" id="{9AD58B6E-ADFF-2215-B9CB-DBE3B4D34A6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10EE26A4-A4CF-F90F-EE56-EB9DFC897F71}"/>
              </a:ext>
            </a:extLst>
          </p:cNvPr>
          <p:cNvSpPr txBox="1"/>
          <p:nvPr/>
        </p:nvSpPr>
        <p:spPr>
          <a:xfrm>
            <a:off x="6154738" y="6245998"/>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Paul Schafer</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286366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What we hear</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27</a:t>
            </a:fld>
            <a:endParaRPr lang="en-AU"/>
          </a:p>
        </p:txBody>
      </p:sp>
    </p:spTree>
    <p:extLst>
      <p:ext uri="{BB962C8B-B14F-4D97-AF65-F5344CB8AC3E}">
        <p14:creationId xmlns:p14="http://schemas.microsoft.com/office/powerpoint/2010/main" val="29184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0E6B4304-BFB6-88EC-1D43-FC0D2289B55A}"/>
              </a:ext>
            </a:extLst>
          </p:cNvPr>
          <p:cNvSpPr>
            <a:spLocks noGrp="1"/>
          </p:cNvSpPr>
          <p:nvPr>
            <p:ph type="title"/>
          </p:nvPr>
        </p:nvSpPr>
        <p:spPr/>
        <p:txBody>
          <a:bodyPr/>
          <a:lstStyle/>
          <a:p>
            <a:r>
              <a:rPr lang="en-AU" dirty="0">
                <a:latin typeface="Arial" panose="020B0604020202020204" pitchFamily="34" charset="0"/>
                <a:ea typeface="+mj-lt"/>
                <a:cs typeface="Arial" panose="020B0604020202020204" pitchFamily="34" charset="0"/>
              </a:rPr>
              <a:t>What we hear (1)</a:t>
            </a:r>
            <a:endParaRPr lang="en-US" dirty="0">
              <a:latin typeface="Arial" panose="020B0604020202020204" pitchFamily="34" charset="0"/>
              <a:cs typeface="Arial" panose="020B0604020202020204" pitchFamily="34" charset="0"/>
            </a:endParaRPr>
          </a:p>
        </p:txBody>
      </p:sp>
      <p:sp>
        <p:nvSpPr>
          <p:cNvPr id="4" name="Text Placeholder 11">
            <a:extLst>
              <a:ext uri="{FF2B5EF4-FFF2-40B4-BE49-F238E27FC236}">
                <a16:creationId xmlns:a16="http://schemas.microsoft.com/office/drawing/2014/main" id="{D395B1A2-E9D1-8DE1-BBE2-0D6A0083A73D}"/>
              </a:ext>
            </a:extLst>
          </p:cNvPr>
          <p:cNvSpPr txBox="1">
            <a:spLocks/>
          </p:cNvSpPr>
          <p:nvPr/>
        </p:nvSpPr>
        <p:spPr>
          <a:xfrm>
            <a:off x="440379" y="1704735"/>
            <a:ext cx="11052020" cy="54560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we hear includes:</a:t>
            </a:r>
            <a:endParaRPr lang="en-US" dirty="0"/>
          </a:p>
        </p:txBody>
      </p:sp>
      <p:sp>
        <p:nvSpPr>
          <p:cNvPr id="15" name="TextBox 14">
            <a:extLst>
              <a:ext uri="{FF2B5EF4-FFF2-40B4-BE49-F238E27FC236}">
                <a16:creationId xmlns:a16="http://schemas.microsoft.com/office/drawing/2014/main" id="{2D8DC668-380D-3D76-EF5F-946F2BAA7842}"/>
              </a:ext>
            </a:extLst>
          </p:cNvPr>
          <p:cNvSpPr txBox="1"/>
          <p:nvPr/>
        </p:nvSpPr>
        <p:spPr>
          <a:xfrm>
            <a:off x="377319" y="2848706"/>
            <a:ext cx="3447053" cy="3121170"/>
          </a:xfrm>
          <a:prstGeom prst="roundRect">
            <a:avLst>
              <a:gd name="adj" fmla="val 11179"/>
            </a:avLst>
          </a:prstGeom>
          <a:solidFill>
            <a:schemeClr val="accent1"/>
          </a:solidFill>
        </p:spPr>
        <p:txBody>
          <a:bodyPr wrap="square" lIns="0" tIns="0" rIns="0" bIns="0" rtlCol="0" anchor="ctr">
            <a:noAutofit/>
          </a:bodyPr>
          <a:lstStyle/>
          <a:p>
            <a:pPr marL="72000">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Music</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Diegetic music</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Non-diegetic music</a:t>
            </a: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CE864F6-E0A1-FDE2-2067-E801BCE17089}"/>
              </a:ext>
            </a:extLst>
          </p:cNvPr>
          <p:cNvSpPr txBox="1"/>
          <p:nvPr/>
        </p:nvSpPr>
        <p:spPr>
          <a:xfrm>
            <a:off x="4134040" y="2848705"/>
            <a:ext cx="3758406" cy="3121169"/>
          </a:xfrm>
          <a:prstGeom prst="roundRect">
            <a:avLst>
              <a:gd name="adj" fmla="val 10569"/>
            </a:avLst>
          </a:prstGeom>
          <a:solidFill>
            <a:schemeClr val="accent1"/>
          </a:solidFill>
        </p:spPr>
        <p:txBody>
          <a:bodyPr wrap="square" lIns="0" tIns="0" rIns="0" bIns="0" rtlCol="0" anchor="ctr">
            <a:noAutofit/>
          </a:bodyPr>
          <a:lstStyle/>
          <a:p>
            <a:pPr marL="72000">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Dialogue and Narration</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Voice-over</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Dialogue</a:t>
            </a: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87574EE0-A69F-F5F6-6BB7-8AB81AFEDF94}"/>
              </a:ext>
            </a:extLst>
          </p:cNvPr>
          <p:cNvSpPr txBox="1"/>
          <p:nvPr/>
        </p:nvSpPr>
        <p:spPr>
          <a:xfrm>
            <a:off x="8202115" y="2848705"/>
            <a:ext cx="3447053" cy="3121169"/>
          </a:xfrm>
          <a:prstGeom prst="roundRect">
            <a:avLst>
              <a:gd name="adj" fmla="val 10569"/>
            </a:avLst>
          </a:prstGeom>
          <a:solidFill>
            <a:schemeClr val="accent1"/>
          </a:solidFill>
        </p:spPr>
        <p:txBody>
          <a:bodyPr wrap="square" lIns="0" tIns="0" rIns="0" bIns="0" rtlCol="0" anchor="ctr">
            <a:noAutofit/>
          </a:bodyPr>
          <a:lstStyle/>
          <a:p>
            <a:pPr marL="72000">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Sound effects</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Diegetic sound effects</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Non-diegetic sound effects</a:t>
            </a:r>
          </a:p>
          <a:p>
            <a:pPr>
              <a:lnSpc>
                <a:spcPct val="150000"/>
              </a:lnSpc>
            </a:pPr>
            <a:endParaRPr lang="en-AU" sz="20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36293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
        <p:nvSpPr>
          <p:cNvPr id="3" name="Title 2">
            <a:extLst>
              <a:ext uri="{FF2B5EF4-FFF2-40B4-BE49-F238E27FC236}">
                <a16:creationId xmlns:a16="http://schemas.microsoft.com/office/drawing/2014/main" id="{BCBF93D6-1CD9-DD99-2793-F60AD98101BC}"/>
              </a:ext>
            </a:extLst>
          </p:cNvPr>
          <p:cNvSpPr>
            <a:spLocks noGrp="1"/>
          </p:cNvSpPr>
          <p:nvPr>
            <p:ph type="title"/>
          </p:nvPr>
        </p:nvSpPr>
        <p:spPr/>
        <p:txBody>
          <a:bodyPr/>
          <a:lstStyle/>
          <a:p>
            <a:r>
              <a:rPr lang="en-US" dirty="0">
                <a:solidFill>
                  <a:schemeClr val="tx1"/>
                </a:solidFill>
              </a:rPr>
              <a:t>What we hear (2)</a:t>
            </a:r>
            <a:r>
              <a:rPr lang="en-US" dirty="0">
                <a:solidFill>
                  <a:schemeClr val="bg1"/>
                </a:solidFill>
              </a:rPr>
              <a:t>f film sounds</a:t>
            </a:r>
          </a:p>
        </p:txBody>
      </p:sp>
      <p:sp>
        <p:nvSpPr>
          <p:cNvPr id="6" name="Text Placeholder 5">
            <a:extLst>
              <a:ext uri="{FF2B5EF4-FFF2-40B4-BE49-F238E27FC236}">
                <a16:creationId xmlns:a16="http://schemas.microsoft.com/office/drawing/2014/main" id="{FB9CA896-98A5-9CFD-8ED4-878BE146B951}"/>
              </a:ext>
            </a:extLst>
          </p:cNvPr>
          <p:cNvSpPr>
            <a:spLocks noGrp="1"/>
          </p:cNvSpPr>
          <p:nvPr>
            <p:ph type="body" sz="quarter" idx="18"/>
          </p:nvPr>
        </p:nvSpPr>
        <p:spPr/>
        <p:txBody>
          <a:bodyPr/>
          <a:lstStyle/>
          <a:p>
            <a:r>
              <a:rPr lang="en-AU" dirty="0"/>
              <a:t>Focusing on filmic devices</a:t>
            </a:r>
          </a:p>
        </p:txBody>
      </p:sp>
      <p:sp>
        <p:nvSpPr>
          <p:cNvPr id="5" name="Text Placeholder 4">
            <a:extLst>
              <a:ext uri="{FF2B5EF4-FFF2-40B4-BE49-F238E27FC236}">
                <a16:creationId xmlns:a16="http://schemas.microsoft.com/office/drawing/2014/main" id="{B339E0D1-9607-918B-40B8-4C48B7A5DCB1}"/>
              </a:ext>
            </a:extLst>
          </p:cNvPr>
          <p:cNvSpPr>
            <a:spLocks noGrp="1"/>
          </p:cNvSpPr>
          <p:nvPr>
            <p:ph type="body" sz="quarter" idx="17"/>
          </p:nvPr>
        </p:nvSpPr>
        <p:spPr/>
        <p:txBody>
          <a:bodyPr/>
          <a:lstStyle/>
          <a:p>
            <a:pPr marL="457200" indent="-457200">
              <a:buFont typeface="+mj-lt"/>
              <a:buAutoNum type="arabicPeriod"/>
            </a:pPr>
            <a:r>
              <a:rPr lang="en-AU" dirty="0"/>
              <a:t>View the film </a:t>
            </a:r>
            <a:r>
              <a:rPr lang="en-AU" dirty="0">
                <a:hlinkClick r:id="rId3"/>
              </a:rPr>
              <a:t>5 Basic Elements of Film Sound | Filmmaking for Beginners – YouTube (6:00)</a:t>
            </a:r>
            <a:r>
              <a:rPr lang="en-AU" dirty="0"/>
              <a:t>.</a:t>
            </a:r>
          </a:p>
          <a:p>
            <a:pPr marL="457200" indent="-457200">
              <a:buFont typeface="+mj-lt"/>
              <a:buAutoNum type="arabicPeriod"/>
            </a:pPr>
            <a:r>
              <a:rPr lang="en-AU" dirty="0"/>
              <a:t>Take notes as you watch.</a:t>
            </a:r>
          </a:p>
          <a:p>
            <a:endParaRPr lang="en-AU" dirty="0"/>
          </a:p>
        </p:txBody>
      </p:sp>
    </p:spTree>
    <p:extLst>
      <p:ext uri="{BB962C8B-B14F-4D97-AF65-F5344CB8AC3E}">
        <p14:creationId xmlns:p14="http://schemas.microsoft.com/office/powerpoint/2010/main" val="35751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t>Lessons</a:t>
            </a:r>
          </a:p>
        </p:txBody>
      </p:sp>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7" y="1527429"/>
            <a:ext cx="8862523"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Lst>
          </p:cNvPr>
          <p:cNvSpPr/>
          <p:nvPr/>
        </p:nvSpPr>
        <p:spPr>
          <a:xfrm>
            <a:off x="1150236" y="1610346"/>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1</a:t>
            </a:r>
          </a:p>
        </p:txBody>
      </p:sp>
      <p:sp>
        <p:nvSpPr>
          <p:cNvPr id="7" name="TextBox 25">
            <a:extLst>
              <a:ext uri="{FF2B5EF4-FFF2-40B4-BE49-F238E27FC236}">
                <a16:creationId xmlns:a16="http://schemas.microsoft.com/office/drawing/2014/main" id="{B8766759-8445-A95E-E4CE-416F8EB15D94}"/>
              </a:ext>
            </a:extLst>
          </p:cNvPr>
          <p:cNvSpPr txBox="1"/>
          <p:nvPr/>
        </p:nvSpPr>
        <p:spPr>
          <a:xfrm>
            <a:off x="2219355" y="1770560"/>
            <a:ext cx="4696451" cy="405176"/>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mj-lt"/>
              </a:rPr>
              <a:t>Understanding filmic devices</a:t>
            </a:r>
          </a:p>
        </p:txBody>
      </p:sp>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4" y="2521113"/>
            <a:ext cx="8862523"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3" action="ppaction://hlinksldjump"/>
            <a:extLst>
              <a:ext uri="{FF2B5EF4-FFF2-40B4-BE49-F238E27FC236}">
                <a16:creationId xmlns:a16="http://schemas.microsoft.com/office/drawing/2014/main" id="{D0A190BE-2B0B-2729-4549-D63712793CC2}"/>
              </a:ext>
            </a:extLst>
          </p:cNvPr>
          <p:cNvSpPr/>
          <p:nvPr/>
        </p:nvSpPr>
        <p:spPr>
          <a:xfrm>
            <a:off x="1164623" y="2604030"/>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2</a:t>
            </a:r>
          </a:p>
        </p:txBody>
      </p:sp>
      <p:sp>
        <p:nvSpPr>
          <p:cNvPr id="22" name="TextBox 25">
            <a:extLst>
              <a:ext uri="{FF2B5EF4-FFF2-40B4-BE49-F238E27FC236}">
                <a16:creationId xmlns:a16="http://schemas.microsoft.com/office/drawing/2014/main" id="{B4A4C41F-6099-2469-B443-6D6E65FB27C7}"/>
              </a:ext>
            </a:extLst>
          </p:cNvPr>
          <p:cNvSpPr txBox="1"/>
          <p:nvPr/>
        </p:nvSpPr>
        <p:spPr>
          <a:xfrm>
            <a:off x="2233743" y="2764244"/>
            <a:ext cx="3323272" cy="405176"/>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mj-lt"/>
              </a:rPr>
              <a:t>What we see</a:t>
            </a:r>
          </a:p>
        </p:txBody>
      </p:sp>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4" y="3509215"/>
            <a:ext cx="8848135"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3" action="ppaction://hlinksldjump"/>
            <a:extLst>
              <a:ext uri="{FF2B5EF4-FFF2-40B4-BE49-F238E27FC236}">
                <a16:creationId xmlns:a16="http://schemas.microsoft.com/office/drawing/2014/main" id="{A6DDAD40-805E-049F-39FC-55094C6BA103}"/>
              </a:ext>
            </a:extLst>
          </p:cNvPr>
          <p:cNvSpPr/>
          <p:nvPr/>
        </p:nvSpPr>
        <p:spPr>
          <a:xfrm>
            <a:off x="1164623" y="3592132"/>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3</a:t>
            </a:r>
          </a:p>
        </p:txBody>
      </p:sp>
      <p:sp>
        <p:nvSpPr>
          <p:cNvPr id="25" name="TextBox 25">
            <a:extLst>
              <a:ext uri="{FF2B5EF4-FFF2-40B4-BE49-F238E27FC236}">
                <a16:creationId xmlns:a16="http://schemas.microsoft.com/office/drawing/2014/main" id="{39581D8B-20B3-87D8-C1F2-A22C58CE7F43}"/>
              </a:ext>
            </a:extLst>
          </p:cNvPr>
          <p:cNvSpPr txBox="1"/>
          <p:nvPr/>
        </p:nvSpPr>
        <p:spPr>
          <a:xfrm>
            <a:off x="2233743" y="3752346"/>
            <a:ext cx="3323272" cy="405176"/>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mj-lt"/>
              </a:rPr>
              <a:t>What we hear</a:t>
            </a:r>
          </a:p>
        </p:txBody>
      </p:sp>
      <p:sp>
        <p:nvSpPr>
          <p:cNvPr id="26" name="Rectangle: Rounded Corners 25">
            <a:extLst>
              <a:ext uri="{FF2B5EF4-FFF2-40B4-BE49-F238E27FC236}">
                <a16:creationId xmlns:a16="http://schemas.microsoft.com/office/drawing/2014/main" id="{B1BC8FAB-0C07-84FE-204A-47391BBEAF64}"/>
              </a:ext>
              <a:ext uri="{C183D7F6-B498-43B3-948B-1728B52AA6E4}">
                <adec:decorative xmlns:adec="http://schemas.microsoft.com/office/drawing/2017/decorative" val="1"/>
              </a:ext>
            </a:extLst>
          </p:cNvPr>
          <p:cNvSpPr/>
          <p:nvPr/>
        </p:nvSpPr>
        <p:spPr>
          <a:xfrm>
            <a:off x="1757021" y="4497885"/>
            <a:ext cx="8857185"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7" name="Oval 26">
            <a:hlinkClick r:id="rId3" action="ppaction://hlinksldjump"/>
            <a:extLst>
              <a:ext uri="{FF2B5EF4-FFF2-40B4-BE49-F238E27FC236}">
                <a16:creationId xmlns:a16="http://schemas.microsoft.com/office/drawing/2014/main" id="{30E4BF03-C9A7-EAE3-FC01-51CE829A6E7A}"/>
              </a:ext>
            </a:extLst>
          </p:cNvPr>
          <p:cNvSpPr/>
          <p:nvPr/>
        </p:nvSpPr>
        <p:spPr>
          <a:xfrm>
            <a:off x="1169960" y="4580802"/>
            <a:ext cx="864000" cy="864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rPr>
              <a:t>4</a:t>
            </a:r>
          </a:p>
        </p:txBody>
      </p:sp>
      <p:sp>
        <p:nvSpPr>
          <p:cNvPr id="28" name="TextBox 25">
            <a:extLst>
              <a:ext uri="{FF2B5EF4-FFF2-40B4-BE49-F238E27FC236}">
                <a16:creationId xmlns:a16="http://schemas.microsoft.com/office/drawing/2014/main" id="{E28B2236-ABD7-EC9D-39C6-357B29770348}"/>
              </a:ext>
            </a:extLst>
          </p:cNvPr>
          <p:cNvSpPr txBox="1"/>
          <p:nvPr/>
        </p:nvSpPr>
        <p:spPr>
          <a:xfrm>
            <a:off x="2239080" y="4741016"/>
            <a:ext cx="3323272" cy="405176"/>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2000" dirty="0">
                <a:latin typeface="Arial" panose="020B0604020202020204" pitchFamily="34" charset="0"/>
                <a:cs typeface="Arial" panose="020B0604020202020204" pitchFamily="34" charset="0"/>
              </a:rPr>
              <a:t>What we assume</a:t>
            </a:r>
          </a:p>
        </p:txBody>
      </p:sp>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886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2695CC15-A7B1-241B-A7E6-03FEFE5709E0}"/>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Music</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9E1D6E2B-2A52-B8AD-F47C-9C93DB31813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32C008D0-AC38-B42E-F0B3-603608405C2E}"/>
              </a:ext>
            </a:extLst>
          </p:cNvPr>
          <p:cNvSpPr>
            <a:spLocks noGrp="1"/>
          </p:cNvSpPr>
          <p:nvPr>
            <p:ph sz="quarter" idx="19"/>
          </p:nvPr>
        </p:nvSpPr>
        <p:spPr/>
        <p:txBody>
          <a:bodyPr/>
          <a:lstStyle/>
          <a:p>
            <a:pPr>
              <a:spcBef>
                <a:spcPts val="1000"/>
              </a:spcBef>
              <a:spcAft>
                <a:spcPts val="0"/>
              </a:spcAft>
            </a:pPr>
            <a:r>
              <a:rPr lang="en-US" sz="2000" dirty="0"/>
              <a:t>Music is a powerful tool for shaping the audience's emotional response. Its purpose is to set mood, foreshadow events, or </a:t>
            </a:r>
            <a:r>
              <a:rPr lang="en-US" sz="2000" dirty="0" err="1"/>
              <a:t>characterise</a:t>
            </a:r>
            <a:r>
              <a:rPr lang="en-US" sz="2000" dirty="0"/>
              <a:t> people and places. It can make scenes feel tense, romantic, sad or exciting without explicit visual cues.</a:t>
            </a:r>
          </a:p>
          <a:p>
            <a:pPr>
              <a:spcBef>
                <a:spcPts val="1000"/>
              </a:spcBef>
              <a:spcAft>
                <a:spcPts val="0"/>
              </a:spcAft>
            </a:pPr>
            <a:r>
              <a:rPr lang="en-US" sz="2000" dirty="0"/>
              <a:t>Music includes:</a:t>
            </a:r>
          </a:p>
          <a:p>
            <a:pPr marL="285750" indent="-285750">
              <a:spcBef>
                <a:spcPts val="1000"/>
              </a:spcBef>
              <a:spcAft>
                <a:spcPts val="0"/>
              </a:spcAft>
              <a:buFont typeface="Arial" panose="020B0604020202020204" pitchFamily="34" charset="0"/>
              <a:buChar char="•"/>
            </a:pPr>
            <a:r>
              <a:rPr lang="en-US" dirty="0"/>
              <a:t>d</a:t>
            </a:r>
            <a:r>
              <a:rPr lang="en-US" sz="2000" dirty="0"/>
              <a:t>iegetic music</a:t>
            </a:r>
          </a:p>
          <a:p>
            <a:pPr marL="285750" indent="-285750">
              <a:spcBef>
                <a:spcPts val="1000"/>
              </a:spcBef>
              <a:spcAft>
                <a:spcPts val="0"/>
              </a:spcAft>
              <a:buFont typeface="Arial" panose="020B0604020202020204" pitchFamily="34" charset="0"/>
              <a:buChar char="•"/>
            </a:pPr>
            <a:r>
              <a:rPr lang="en-US" dirty="0"/>
              <a:t>n</a:t>
            </a:r>
            <a:r>
              <a:rPr lang="en-US" sz="2000" dirty="0"/>
              <a:t>on-diegetic music.</a:t>
            </a:r>
          </a:p>
        </p:txBody>
      </p:sp>
      <p:pic>
        <p:nvPicPr>
          <p:cNvPr id="6" name="Picture Placeholder 6" descr="Close-up of a sheet music">
            <a:extLst>
              <a:ext uri="{FF2B5EF4-FFF2-40B4-BE49-F238E27FC236}">
                <a16:creationId xmlns:a16="http://schemas.microsoft.com/office/drawing/2014/main" id="{2B4B50A7-CB48-32FF-540C-132E6F78CC4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7225B6DA-E3D4-355E-8E3D-C6E703BAE023}"/>
              </a:ext>
            </a:extLst>
          </p:cNvPr>
          <p:cNvSpPr txBox="1"/>
          <p:nvPr/>
        </p:nvSpPr>
        <p:spPr>
          <a:xfrm>
            <a:off x="6154738" y="6245998"/>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Marius </a:t>
            </a:r>
            <a:r>
              <a:rPr lang="en-AU" sz="1000" kern="1200" dirty="0" err="1">
                <a:solidFill>
                  <a:srgbClr val="22272B"/>
                </a:solidFill>
                <a:effectLst/>
                <a:ea typeface="+mn-ea"/>
                <a:cs typeface="Arial" panose="020B0604020202020204" pitchFamily="34" charset="0"/>
                <a:hlinkClick r:id="rId5"/>
              </a:rPr>
              <a:t>Masalar</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16852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AFDB44C6-6F30-C335-E144-33ACDD542C7F}"/>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Diegetic music</a:t>
            </a:r>
          </a:p>
        </p:txBody>
      </p:sp>
      <p:sp>
        <p:nvSpPr>
          <p:cNvPr id="5" name="Text Placeholder 8">
            <a:extLst>
              <a:ext uri="{FF2B5EF4-FFF2-40B4-BE49-F238E27FC236}">
                <a16:creationId xmlns:a16="http://schemas.microsoft.com/office/drawing/2014/main" id="{F6C17A12-BEF7-2E23-16E2-B3C121D0E9B3}"/>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p>
        </p:txBody>
      </p:sp>
      <p:sp>
        <p:nvSpPr>
          <p:cNvPr id="8" name="Content Placeholder 7">
            <a:extLst>
              <a:ext uri="{FF2B5EF4-FFF2-40B4-BE49-F238E27FC236}">
                <a16:creationId xmlns:a16="http://schemas.microsoft.com/office/drawing/2014/main" id="{587731DF-3C9E-DCA2-5735-970939185EF4}"/>
              </a:ext>
            </a:extLst>
          </p:cNvPr>
          <p:cNvSpPr>
            <a:spLocks noGrp="1"/>
          </p:cNvSpPr>
          <p:nvPr>
            <p:ph sz="quarter" idx="19"/>
          </p:nvPr>
        </p:nvSpPr>
        <p:spPr/>
        <p:txBody>
          <a:bodyPr/>
          <a:lstStyle/>
          <a:p>
            <a:r>
              <a:rPr lang="en-AU" b="1" dirty="0"/>
              <a:t>Description</a:t>
            </a:r>
          </a:p>
          <a:p>
            <a:r>
              <a:rPr lang="en-AU" dirty="0"/>
              <a:t>Music that characters in the film can hear</a:t>
            </a:r>
          </a:p>
          <a:p>
            <a:r>
              <a:rPr lang="en-AU" b="1" dirty="0"/>
              <a:t>Effect</a:t>
            </a:r>
          </a:p>
          <a:p>
            <a:r>
              <a:rPr lang="en-AU" dirty="0"/>
              <a:t>Enhances realism and can provide context about the setting or characters</a:t>
            </a:r>
          </a:p>
        </p:txBody>
      </p:sp>
      <p:pic>
        <p:nvPicPr>
          <p:cNvPr id="6" name="Picture Placeholder 2" descr="A person lying on the floor with a boom box">
            <a:extLst>
              <a:ext uri="{FF2B5EF4-FFF2-40B4-BE49-F238E27FC236}">
                <a16:creationId xmlns:a16="http://schemas.microsoft.com/office/drawing/2014/main" id="{97F705D8-58DA-B7B1-3E0A-DE0F7C17104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7D51CD0B-3E94-4DD7-C04B-EDD529D18BC2}"/>
              </a:ext>
            </a:extLst>
          </p:cNvPr>
          <p:cNvSpPr txBox="1"/>
          <p:nvPr/>
        </p:nvSpPr>
        <p:spPr>
          <a:xfrm>
            <a:off x="6165688" y="6222457"/>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Eric </a:t>
            </a:r>
            <a:r>
              <a:rPr lang="en-AU" sz="1000" kern="1200" dirty="0" err="1">
                <a:solidFill>
                  <a:srgbClr val="22272B"/>
                </a:solidFill>
                <a:effectLst/>
                <a:ea typeface="+mn-ea"/>
                <a:cs typeface="Arial" panose="020B0604020202020204" pitchFamily="34" charset="0"/>
                <a:hlinkClick r:id="rId5"/>
              </a:rPr>
              <a:t>Nopanen</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258405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74FFD085-26F3-9DBE-E6F6-4C22CA0D032D}"/>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Non-diegetic music</a:t>
            </a:r>
          </a:p>
        </p:txBody>
      </p:sp>
      <p:sp>
        <p:nvSpPr>
          <p:cNvPr id="5" name="Text Placeholder 8">
            <a:extLst>
              <a:ext uri="{FF2B5EF4-FFF2-40B4-BE49-F238E27FC236}">
                <a16:creationId xmlns:a16="http://schemas.microsoft.com/office/drawing/2014/main" id="{510A5976-E5D0-1514-BDE2-8B6A87792307}"/>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p>
        </p:txBody>
      </p:sp>
      <p:sp>
        <p:nvSpPr>
          <p:cNvPr id="8" name="Content Placeholder 7">
            <a:extLst>
              <a:ext uri="{FF2B5EF4-FFF2-40B4-BE49-F238E27FC236}">
                <a16:creationId xmlns:a16="http://schemas.microsoft.com/office/drawing/2014/main" id="{AF90FD07-3ADA-62EE-7983-D975F0F40E39}"/>
              </a:ext>
            </a:extLst>
          </p:cNvPr>
          <p:cNvSpPr>
            <a:spLocks noGrp="1"/>
          </p:cNvSpPr>
          <p:nvPr>
            <p:ph sz="quarter" idx="19"/>
          </p:nvPr>
        </p:nvSpPr>
        <p:spPr>
          <a:xfrm>
            <a:off x="360364" y="1562471"/>
            <a:ext cx="5507038" cy="4814518"/>
          </a:xfrm>
        </p:spPr>
        <p:txBody>
          <a:bodyPr/>
          <a:lstStyle/>
          <a:p>
            <a:r>
              <a:rPr lang="en-AU" b="1" dirty="0"/>
              <a:t>Description</a:t>
            </a:r>
            <a:endParaRPr lang="en-AU" dirty="0"/>
          </a:p>
          <a:p>
            <a:r>
              <a:rPr lang="en-AU" dirty="0"/>
              <a:t>Background music only the audience can hear</a:t>
            </a:r>
          </a:p>
          <a:p>
            <a:r>
              <a:rPr lang="en-AU" b="1" dirty="0"/>
              <a:t>Effect</a:t>
            </a:r>
          </a:p>
          <a:p>
            <a:r>
              <a:rPr lang="en-AU" dirty="0"/>
              <a:t>Guides the audience's emotional response to scenes</a:t>
            </a:r>
          </a:p>
        </p:txBody>
      </p:sp>
      <p:pic>
        <p:nvPicPr>
          <p:cNvPr id="6" name="Picture Placeholder 2" descr="A group of people playing instruments">
            <a:extLst>
              <a:ext uri="{FF2B5EF4-FFF2-40B4-BE49-F238E27FC236}">
                <a16:creationId xmlns:a16="http://schemas.microsoft.com/office/drawing/2014/main" id="{4EAB4A2B-10A6-FD07-169E-09C342F4E9E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BC9BC9AA-A018-3902-7750-8A53699F9B03}"/>
              </a:ext>
            </a:extLst>
          </p:cNvPr>
          <p:cNvSpPr txBox="1"/>
          <p:nvPr/>
        </p:nvSpPr>
        <p:spPr>
          <a:xfrm>
            <a:off x="6167438" y="6245998"/>
            <a:ext cx="5676899" cy="18000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Kazuo </a:t>
            </a:r>
            <a:r>
              <a:rPr lang="en-AU" sz="1000" kern="1200" dirty="0" err="1">
                <a:solidFill>
                  <a:srgbClr val="22272B"/>
                </a:solidFill>
                <a:effectLst/>
                <a:ea typeface="+mn-ea"/>
                <a:cs typeface="Arial" panose="020B0604020202020204" pitchFamily="34" charset="0"/>
                <a:hlinkClick r:id="rId5"/>
              </a:rPr>
              <a:t>ota</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a:t>
            </a:r>
            <a:endParaRPr lang="en-AU" sz="1000" dirty="0">
              <a:effectLst/>
            </a:endParaRPr>
          </a:p>
          <a:p>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11707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A07534CD-66BD-47DD-1D80-D34335232173}"/>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Sound effects</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FD25A924-D875-5BD5-F7E4-E0AC809CAF5E}"/>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3486932C-5A78-8136-E9BB-FBB7C57290A8}"/>
              </a:ext>
            </a:extLst>
          </p:cNvPr>
          <p:cNvSpPr>
            <a:spLocks noGrp="1"/>
          </p:cNvSpPr>
          <p:nvPr>
            <p:ph sz="quarter" idx="19"/>
          </p:nvPr>
        </p:nvSpPr>
        <p:spPr/>
        <p:txBody>
          <a:bodyPr/>
          <a:lstStyle/>
          <a:p>
            <a:pPr>
              <a:spcBef>
                <a:spcPts val="1000"/>
              </a:spcBef>
              <a:spcAft>
                <a:spcPts val="0"/>
              </a:spcAft>
            </a:pPr>
            <a:r>
              <a:rPr lang="en-AU" sz="2000" b="1" dirty="0"/>
              <a:t>Purpose</a:t>
            </a:r>
          </a:p>
          <a:p>
            <a:pPr>
              <a:spcBef>
                <a:spcPts val="1000"/>
              </a:spcBef>
              <a:spcAft>
                <a:spcPts val="0"/>
              </a:spcAft>
            </a:pPr>
            <a:r>
              <a:rPr lang="en-AU" sz="2000" dirty="0"/>
              <a:t>To enhance realism, create atmosphere, or draw attention to specific actions</a:t>
            </a:r>
          </a:p>
          <a:p>
            <a:pPr>
              <a:spcBef>
                <a:spcPts val="1000"/>
              </a:spcBef>
              <a:spcAft>
                <a:spcPts val="0"/>
              </a:spcAft>
            </a:pPr>
            <a:r>
              <a:rPr lang="en-AU" sz="2000" b="1" dirty="0"/>
              <a:t>Effect</a:t>
            </a:r>
            <a:r>
              <a:rPr lang="en-AU" sz="2000" dirty="0"/>
              <a:t> </a:t>
            </a:r>
          </a:p>
          <a:p>
            <a:pPr>
              <a:spcBef>
                <a:spcPts val="1000"/>
              </a:spcBef>
              <a:spcAft>
                <a:spcPts val="0"/>
              </a:spcAft>
            </a:pPr>
            <a:r>
              <a:rPr lang="en-AU" sz="2000" dirty="0"/>
              <a:t>Makes the film world feel more immersive and can heighten emotional impact</a:t>
            </a:r>
          </a:p>
        </p:txBody>
      </p:sp>
      <p:pic>
        <p:nvPicPr>
          <p:cNvPr id="6" name="Picture Placeholder 6" descr="Close-up of a sound mixer">
            <a:extLst>
              <a:ext uri="{FF2B5EF4-FFF2-40B4-BE49-F238E27FC236}">
                <a16:creationId xmlns:a16="http://schemas.microsoft.com/office/drawing/2014/main" id="{746A4B9F-E7D4-9BFA-2548-CC3A4073610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738C24EE-04E3-0715-805F-4A7CEE22B374}"/>
              </a:ext>
            </a:extLst>
          </p:cNvPr>
          <p:cNvSpPr txBox="1"/>
          <p:nvPr/>
        </p:nvSpPr>
        <p:spPr>
          <a:xfrm>
            <a:off x="6167438" y="6245633"/>
            <a:ext cx="5676899" cy="368710"/>
          </a:xfrm>
          <a:prstGeom prst="rect">
            <a:avLst/>
          </a:prstGeom>
          <a:noFill/>
        </p:spPr>
        <p:txBody>
          <a:bodyPr wrap="none" lIns="0" tIns="0" rIns="0" bIns="0" rtlCol="0">
            <a:noAutofit/>
          </a:bodyPr>
          <a:lstStyle/>
          <a:p>
            <a:r>
              <a:rPr lang="en-AU" sz="1000" kern="1200" dirty="0">
                <a:solidFill>
                  <a:srgbClr val="22272B"/>
                </a:solidFill>
                <a:effectLst/>
                <a:ea typeface="+mn-ea"/>
                <a:cs typeface="Arial" panose="020B0604020202020204" pitchFamily="34" charset="0"/>
                <a:hlinkClick r:id="rId4"/>
              </a:rPr>
              <a:t>Image</a:t>
            </a:r>
            <a:r>
              <a:rPr lang="en-AU" sz="1000" kern="1200" dirty="0">
                <a:solidFill>
                  <a:srgbClr val="22272B"/>
                </a:solidFill>
                <a:effectLst/>
                <a:ea typeface="+mn-ea"/>
                <a:cs typeface="Arial" panose="020B0604020202020204" pitchFamily="34" charset="0"/>
              </a:rPr>
              <a:t> by </a:t>
            </a:r>
            <a:r>
              <a:rPr lang="en-AU" sz="1000" kern="1200" dirty="0">
                <a:solidFill>
                  <a:srgbClr val="22272B"/>
                </a:solidFill>
                <a:effectLst/>
                <a:ea typeface="+mn-ea"/>
                <a:cs typeface="Arial" panose="020B0604020202020204" pitchFamily="34" charset="0"/>
                <a:hlinkClick r:id="rId5"/>
              </a:rPr>
              <a:t>Alexey </a:t>
            </a:r>
            <a:r>
              <a:rPr lang="en-AU" sz="1000" kern="1200" dirty="0" err="1">
                <a:solidFill>
                  <a:srgbClr val="22272B"/>
                </a:solidFill>
                <a:effectLst/>
                <a:ea typeface="+mn-ea"/>
                <a:cs typeface="Arial" panose="020B0604020202020204" pitchFamily="34" charset="0"/>
                <a:hlinkClick r:id="rId5"/>
              </a:rPr>
              <a:t>Ruban</a:t>
            </a:r>
            <a:r>
              <a:rPr lang="en-AU" sz="1000" kern="1200" dirty="0">
                <a:solidFill>
                  <a:srgbClr val="22272B"/>
                </a:solidFill>
                <a:effectLst/>
                <a:ea typeface="+mn-ea"/>
                <a:cs typeface="Arial" panose="020B0604020202020204" pitchFamily="34" charset="0"/>
              </a:rPr>
              <a:t> is licensed under </a:t>
            </a:r>
            <a:r>
              <a:rPr lang="en-AU" sz="1000" kern="1200" dirty="0" err="1">
                <a:solidFill>
                  <a:srgbClr val="22272B"/>
                </a:solidFill>
                <a:effectLst/>
                <a:ea typeface="+mn-ea"/>
                <a:cs typeface="+mn-cs"/>
                <a:hlinkClick r:id="rId6"/>
              </a:rPr>
              <a:t>Unsplash</a:t>
            </a:r>
            <a:r>
              <a:rPr lang="en-AU" sz="1000" kern="1200" dirty="0">
                <a:solidFill>
                  <a:srgbClr val="22272B"/>
                </a:solidFill>
                <a:effectLst/>
                <a:ea typeface="+mn-ea"/>
                <a:cs typeface="+mn-cs"/>
                <a:hlinkClick r:id="rId6"/>
              </a:rPr>
              <a:t> license</a:t>
            </a:r>
            <a:r>
              <a:rPr lang="en-AU" sz="1000" kern="1200" dirty="0">
                <a:solidFill>
                  <a:srgbClr val="22272B"/>
                </a:solidFill>
                <a:effectLst/>
                <a:ea typeface="+mn-ea"/>
                <a:cs typeface="Arial" panose="020B0604020202020204" pitchFamily="34" charset="0"/>
              </a:rPr>
              <a:t>. </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dirty="0"/>
          </a:p>
        </p:txBody>
      </p:sp>
    </p:spTree>
    <p:extLst>
      <p:ext uri="{BB962C8B-B14F-4D97-AF65-F5344CB8AC3E}">
        <p14:creationId xmlns:p14="http://schemas.microsoft.com/office/powerpoint/2010/main" val="113715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205363C-F21D-53E0-8833-36A6E34564EF}"/>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Dialogue and narration </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CB271C45-8B54-BDBE-098D-7F5326CBE607}"/>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F6DBBE87-812E-C135-174D-03477463F13A}"/>
              </a:ext>
            </a:extLst>
          </p:cNvPr>
          <p:cNvSpPr>
            <a:spLocks noGrp="1"/>
          </p:cNvSpPr>
          <p:nvPr>
            <p:ph sz="quarter" idx="19"/>
          </p:nvPr>
        </p:nvSpPr>
        <p:spPr>
          <a:xfrm>
            <a:off x="360363" y="1562471"/>
            <a:ext cx="5735637" cy="3888760"/>
          </a:xfrm>
        </p:spPr>
        <p:txBody>
          <a:bodyPr/>
          <a:lstStyle/>
          <a:p>
            <a:pPr>
              <a:spcBef>
                <a:spcPts val="1000"/>
              </a:spcBef>
              <a:spcAft>
                <a:spcPts val="0"/>
              </a:spcAft>
            </a:pPr>
            <a:r>
              <a:rPr lang="en-AU" sz="2000" dirty="0">
                <a:solidFill>
                  <a:srgbClr val="000000"/>
                </a:solidFill>
              </a:rPr>
              <a:t>Dialogue and narration convey information, reveal character personalities and advance the plot. It allows the audience to understand characters' thoughts, motivations and relationships</a:t>
            </a:r>
            <a:r>
              <a:rPr lang="en-US" sz="2000" dirty="0">
                <a:solidFill>
                  <a:srgbClr val="000000"/>
                </a:solidFill>
              </a:rPr>
              <a:t>.</a:t>
            </a:r>
          </a:p>
          <a:p>
            <a:pPr>
              <a:spcBef>
                <a:spcPts val="1000"/>
              </a:spcBef>
              <a:spcAft>
                <a:spcPts val="0"/>
              </a:spcAft>
            </a:pPr>
            <a:r>
              <a:rPr lang="en-US" sz="2000" dirty="0">
                <a:solidFill>
                  <a:srgbClr val="000000"/>
                </a:solidFill>
              </a:rPr>
              <a:t>Dialogue and narration includes:</a:t>
            </a:r>
          </a:p>
          <a:p>
            <a:pPr marL="285750" indent="-285750">
              <a:spcBef>
                <a:spcPts val="1000"/>
              </a:spcBef>
              <a:spcAft>
                <a:spcPts val="0"/>
              </a:spcAft>
              <a:buFont typeface="Arial" panose="020B0604020202020204" pitchFamily="34" charset="0"/>
              <a:buChar char="•"/>
            </a:pPr>
            <a:r>
              <a:rPr lang="en-US" dirty="0"/>
              <a:t>v</a:t>
            </a:r>
            <a:r>
              <a:rPr lang="en-US" sz="2000" dirty="0"/>
              <a:t>oice-over</a:t>
            </a:r>
          </a:p>
          <a:p>
            <a:pPr marL="285750" indent="-285750">
              <a:spcBef>
                <a:spcPts val="1000"/>
              </a:spcBef>
              <a:spcAft>
                <a:spcPts val="0"/>
              </a:spcAft>
              <a:buFont typeface="Arial" panose="020B0604020202020204" pitchFamily="34" charset="0"/>
              <a:buChar char="•"/>
            </a:pPr>
            <a:r>
              <a:rPr lang="en-US" dirty="0"/>
              <a:t>d</a:t>
            </a:r>
            <a:r>
              <a:rPr lang="en-US" sz="2000" dirty="0"/>
              <a:t>ialogue.</a:t>
            </a:r>
          </a:p>
        </p:txBody>
      </p:sp>
      <p:pic>
        <p:nvPicPr>
          <p:cNvPr id="6" name="Picture Placeholder 6" descr="Close-up of a microphone">
            <a:extLst>
              <a:ext uri="{FF2B5EF4-FFF2-40B4-BE49-F238E27FC236}">
                <a16:creationId xmlns:a16="http://schemas.microsoft.com/office/drawing/2014/main" id="{D486A928-9E6A-3023-CE73-5E9EBE64CE9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7084D01E-73A0-B93B-0CAE-C1E9A7A63FBF}"/>
              </a:ext>
            </a:extLst>
          </p:cNvPr>
          <p:cNvSpPr txBox="1"/>
          <p:nvPr/>
        </p:nvSpPr>
        <p:spPr>
          <a:xfrm>
            <a:off x="6096000" y="6245997"/>
            <a:ext cx="5676899" cy="384771"/>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Matt Botsford</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 </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213613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DCC5BBD-66D5-22B8-2062-D34A7497D71F}"/>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Voice-over</a:t>
            </a:r>
          </a:p>
        </p:txBody>
      </p:sp>
      <p:sp>
        <p:nvSpPr>
          <p:cNvPr id="5" name="Text Placeholder 4">
            <a:extLst>
              <a:ext uri="{FF2B5EF4-FFF2-40B4-BE49-F238E27FC236}">
                <a16:creationId xmlns:a16="http://schemas.microsoft.com/office/drawing/2014/main" id="{C2F6339A-191F-F82B-2D12-7BB83D502A7B}"/>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p>
        </p:txBody>
      </p:sp>
      <p:sp>
        <p:nvSpPr>
          <p:cNvPr id="8" name="Content Placeholder 7">
            <a:extLst>
              <a:ext uri="{FF2B5EF4-FFF2-40B4-BE49-F238E27FC236}">
                <a16:creationId xmlns:a16="http://schemas.microsoft.com/office/drawing/2014/main" id="{16DD0CFF-93A8-8DED-6724-2B185A12E3AB}"/>
              </a:ext>
            </a:extLst>
          </p:cNvPr>
          <p:cNvSpPr>
            <a:spLocks noGrp="1"/>
          </p:cNvSpPr>
          <p:nvPr>
            <p:ph sz="quarter" idx="19"/>
          </p:nvPr>
        </p:nvSpPr>
        <p:spPr/>
        <p:txBody>
          <a:bodyPr/>
          <a:lstStyle/>
          <a:p>
            <a:r>
              <a:rPr lang="en-AU" sz="2000" b="1" dirty="0"/>
              <a:t>Description</a:t>
            </a:r>
          </a:p>
          <a:p>
            <a:r>
              <a:rPr lang="en-AU" sz="2000" dirty="0"/>
              <a:t>Narration heard over a scene</a:t>
            </a:r>
          </a:p>
          <a:p>
            <a:r>
              <a:rPr lang="en-AU" sz="2000" b="1" dirty="0"/>
              <a:t>Effect</a:t>
            </a:r>
          </a:p>
          <a:p>
            <a:r>
              <a:rPr lang="en-AU" sz="2000" dirty="0"/>
              <a:t>Provides insight into a character's thoughts or gives context to events</a:t>
            </a:r>
          </a:p>
        </p:txBody>
      </p:sp>
      <p:pic>
        <p:nvPicPr>
          <p:cNvPr id="6" name="Picture Placeholder 7" descr="A person speaking into a microphone">
            <a:extLst>
              <a:ext uri="{FF2B5EF4-FFF2-40B4-BE49-F238E27FC236}">
                <a16:creationId xmlns:a16="http://schemas.microsoft.com/office/drawing/2014/main" id="{9A48290A-1FA5-DC4C-E26D-2B80EF0E8C2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311CF099-FB5F-3968-101F-6C05CD3D43A0}"/>
              </a:ext>
            </a:extLst>
          </p:cNvPr>
          <p:cNvSpPr txBox="1"/>
          <p:nvPr/>
        </p:nvSpPr>
        <p:spPr>
          <a:xfrm>
            <a:off x="6167438" y="6245997"/>
            <a:ext cx="5676899" cy="270003"/>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Emmanuel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Ikwuegbu</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 </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30158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FF0846-96DB-3162-490B-2CFA09EF0EEE}"/>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Dialogue</a:t>
            </a:r>
          </a:p>
        </p:txBody>
      </p:sp>
      <p:sp>
        <p:nvSpPr>
          <p:cNvPr id="5" name="Text Placeholder 4">
            <a:extLst>
              <a:ext uri="{FF2B5EF4-FFF2-40B4-BE49-F238E27FC236}">
                <a16:creationId xmlns:a16="http://schemas.microsoft.com/office/drawing/2014/main" id="{320A07C6-613C-D256-081C-9814D5E50065}"/>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hear</a:t>
            </a:r>
          </a:p>
        </p:txBody>
      </p:sp>
      <p:sp>
        <p:nvSpPr>
          <p:cNvPr id="8" name="Content Placeholder 7">
            <a:extLst>
              <a:ext uri="{FF2B5EF4-FFF2-40B4-BE49-F238E27FC236}">
                <a16:creationId xmlns:a16="http://schemas.microsoft.com/office/drawing/2014/main" id="{03D96446-E7CB-281A-4226-B55C7225B2C2}"/>
              </a:ext>
            </a:extLst>
          </p:cNvPr>
          <p:cNvSpPr>
            <a:spLocks noGrp="1"/>
          </p:cNvSpPr>
          <p:nvPr>
            <p:ph sz="quarter" idx="19"/>
          </p:nvPr>
        </p:nvSpPr>
        <p:spPr>
          <a:xfrm>
            <a:off x="360364" y="1562471"/>
            <a:ext cx="5507038" cy="4814518"/>
          </a:xfrm>
        </p:spPr>
        <p:txBody>
          <a:bodyPr/>
          <a:lstStyle/>
          <a:p>
            <a:r>
              <a:rPr lang="en-AU" sz="2000" b="1" dirty="0"/>
              <a:t>Description</a:t>
            </a:r>
          </a:p>
          <a:p>
            <a:r>
              <a:rPr lang="en-AU" sz="2000" dirty="0"/>
              <a:t>Conversations between characters</a:t>
            </a:r>
          </a:p>
          <a:p>
            <a:r>
              <a:rPr lang="en-AU" sz="2000" b="1" dirty="0"/>
              <a:t>Effect</a:t>
            </a:r>
            <a:r>
              <a:rPr lang="en-AU" sz="2000" dirty="0"/>
              <a:t> </a:t>
            </a:r>
          </a:p>
          <a:p>
            <a:r>
              <a:rPr lang="en-AU" sz="2000" dirty="0"/>
              <a:t>Reveals character relationships and personalities, advances the plot</a:t>
            </a:r>
          </a:p>
        </p:txBody>
      </p:sp>
      <p:pic>
        <p:nvPicPr>
          <p:cNvPr id="6" name="Picture Placeholder 9" descr="A person looking at another person">
            <a:extLst>
              <a:ext uri="{FF2B5EF4-FFF2-40B4-BE49-F238E27FC236}">
                <a16:creationId xmlns:a16="http://schemas.microsoft.com/office/drawing/2014/main" id="{44140A6D-69F1-E22B-766A-2347B7B0838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B2E1501B-7930-1B82-FDCD-DFBC6DE16E30}"/>
              </a:ext>
            </a:extLst>
          </p:cNvPr>
          <p:cNvSpPr txBox="1"/>
          <p:nvPr/>
        </p:nvSpPr>
        <p:spPr>
          <a:xfrm>
            <a:off x="6154737" y="6245997"/>
            <a:ext cx="5676899" cy="362869"/>
          </a:xfrm>
          <a:prstGeom prst="rect">
            <a:avLst/>
          </a:prstGeom>
          <a:noFill/>
        </p:spPr>
        <p:txBody>
          <a:bodyPr wrap="none" lIns="0" tIns="0" rIns="0" bIns="0" rtlCol="0">
            <a:noAutofit/>
          </a:bodyPr>
          <a:lstStyle/>
          <a:p>
            <a:pPr algn="l"/>
            <a:r>
              <a:rPr lang="en-AU" sz="105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50" kern="1200" dirty="0">
                <a:solidFill>
                  <a:srgbClr val="22272B"/>
                </a:solidFill>
                <a:effectLst/>
                <a:latin typeface="Arial" panose="020B0604020202020204" pitchFamily="34" charset="0"/>
                <a:ea typeface="+mn-ea"/>
                <a:cs typeface="Arial" panose="020B0604020202020204" pitchFamily="34" charset="0"/>
              </a:rPr>
              <a:t> by </a:t>
            </a:r>
            <a:r>
              <a:rPr lang="en-AU" sz="1050" kern="1200" dirty="0">
                <a:solidFill>
                  <a:srgbClr val="22272B"/>
                </a:solidFill>
                <a:effectLst/>
                <a:latin typeface="Arial" panose="020B0604020202020204" pitchFamily="34" charset="0"/>
                <a:ea typeface="+mn-ea"/>
                <a:cs typeface="Arial" panose="020B0604020202020204" pitchFamily="34" charset="0"/>
                <a:hlinkClick r:id="rId5"/>
              </a:rPr>
              <a:t>Beth Macdonald</a:t>
            </a:r>
            <a:r>
              <a:rPr lang="en-AU" sz="1050" kern="1200" dirty="0">
                <a:solidFill>
                  <a:srgbClr val="22272B"/>
                </a:solidFill>
                <a:effectLst/>
                <a:latin typeface="Arial" panose="020B0604020202020204" pitchFamily="34" charset="0"/>
                <a:ea typeface="+mn-ea"/>
                <a:cs typeface="Arial" panose="020B0604020202020204" pitchFamily="34" charset="0"/>
              </a:rPr>
              <a:t> is licensed under </a:t>
            </a:r>
            <a:r>
              <a:rPr lang="en-AU" sz="1050" kern="1200" dirty="0" err="1">
                <a:solidFill>
                  <a:srgbClr val="22272B"/>
                </a:solidFill>
                <a:effectLst/>
                <a:latin typeface="Arial" panose="020B0604020202020204" pitchFamily="34" charset="0"/>
                <a:ea typeface="+mn-ea"/>
                <a:cs typeface="+mn-cs"/>
                <a:hlinkClick r:id="rId6"/>
              </a:rPr>
              <a:t>Unsplash</a:t>
            </a:r>
            <a:r>
              <a:rPr lang="en-AU" sz="1050" kern="1200" dirty="0">
                <a:solidFill>
                  <a:srgbClr val="22272B"/>
                </a:solidFill>
                <a:effectLst/>
                <a:latin typeface="Arial" panose="020B0604020202020204" pitchFamily="34" charset="0"/>
                <a:ea typeface="+mn-ea"/>
                <a:cs typeface="+mn-cs"/>
                <a:hlinkClick r:id="rId6"/>
              </a:rPr>
              <a:t> license</a:t>
            </a:r>
            <a:r>
              <a:rPr lang="en-AU" sz="1050" kern="1200" dirty="0">
                <a:solidFill>
                  <a:srgbClr val="22272B"/>
                </a:solidFill>
                <a:effectLst/>
                <a:latin typeface="Arial" panose="020B0604020202020204" pitchFamily="34" charset="0"/>
                <a:ea typeface="+mn-ea"/>
                <a:cs typeface="Arial" panose="020B0604020202020204" pitchFamily="34" charset="0"/>
              </a:rPr>
              <a:t>.</a:t>
            </a:r>
            <a:endParaRPr lang="en-AU"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129204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What we assume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37</a:t>
            </a:fld>
            <a:endParaRPr lang="en-AU"/>
          </a:p>
        </p:txBody>
      </p:sp>
    </p:spTree>
    <p:extLst>
      <p:ext uri="{BB962C8B-B14F-4D97-AF65-F5344CB8AC3E}">
        <p14:creationId xmlns:p14="http://schemas.microsoft.com/office/powerpoint/2010/main" val="98222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0">
            <a:extLst>
              <a:ext uri="{FF2B5EF4-FFF2-40B4-BE49-F238E27FC236}">
                <a16:creationId xmlns:a16="http://schemas.microsoft.com/office/drawing/2014/main" id="{E3E58FCB-73C6-0732-E64F-B556B5B52955}"/>
              </a:ext>
            </a:extLst>
          </p:cNvPr>
          <p:cNvSpPr>
            <a:spLocks noGrp="1"/>
          </p:cNvSpPr>
          <p:nvPr>
            <p:ph type="title"/>
          </p:nvPr>
        </p:nvSpPr>
        <p:spPr>
          <a:xfrm>
            <a:off x="360000" y="360001"/>
            <a:ext cx="11484000" cy="417144"/>
          </a:xfrm>
        </p:spPr>
        <p:txBody>
          <a:bodyPr/>
          <a:lstStyle/>
          <a:p>
            <a:r>
              <a:rPr lang="en-AU" dirty="0">
                <a:latin typeface="Arial" panose="020B0604020202020204" pitchFamily="34" charset="0"/>
                <a:ea typeface="+mj-lt"/>
                <a:cs typeface="Arial" panose="020B0604020202020204" pitchFamily="34" charset="0"/>
              </a:rPr>
              <a:t>What we assume (1)</a:t>
            </a:r>
            <a:endParaRPr lang="en-US" dirty="0">
              <a:latin typeface="Arial" panose="020B0604020202020204" pitchFamily="34" charset="0"/>
              <a:cs typeface="Arial" panose="020B0604020202020204" pitchFamily="34" charset="0"/>
            </a:endParaRPr>
          </a:p>
        </p:txBody>
      </p:sp>
      <p:sp>
        <p:nvSpPr>
          <p:cNvPr id="4" name="Text Placeholder 11">
            <a:extLst>
              <a:ext uri="{FF2B5EF4-FFF2-40B4-BE49-F238E27FC236}">
                <a16:creationId xmlns:a16="http://schemas.microsoft.com/office/drawing/2014/main" id="{8D2003B6-A2F2-7197-44EC-55626241C303}"/>
              </a:ext>
            </a:extLst>
          </p:cNvPr>
          <p:cNvSpPr txBox="1">
            <a:spLocks/>
          </p:cNvSpPr>
          <p:nvPr/>
        </p:nvSpPr>
        <p:spPr>
          <a:xfrm>
            <a:off x="360000" y="1576276"/>
            <a:ext cx="11052020" cy="417143"/>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we assume includes:</a:t>
            </a:r>
            <a:endParaRPr lang="en-US" dirty="0"/>
          </a:p>
        </p:txBody>
      </p:sp>
      <p:sp>
        <p:nvSpPr>
          <p:cNvPr id="13" name="TextBox 12">
            <a:extLst>
              <a:ext uri="{FF2B5EF4-FFF2-40B4-BE49-F238E27FC236}">
                <a16:creationId xmlns:a16="http://schemas.microsoft.com/office/drawing/2014/main" id="{B0FFBEEB-8C38-EBD0-41F1-8E8440852655}"/>
              </a:ext>
            </a:extLst>
          </p:cNvPr>
          <p:cNvSpPr txBox="1"/>
          <p:nvPr/>
        </p:nvSpPr>
        <p:spPr>
          <a:xfrm>
            <a:off x="1284203" y="2321169"/>
            <a:ext cx="4541037" cy="3461139"/>
          </a:xfrm>
          <a:prstGeom prst="roundRect">
            <a:avLst>
              <a:gd name="adj" fmla="val 11179"/>
            </a:avLst>
          </a:prstGeom>
          <a:solidFill>
            <a:schemeClr val="accent1"/>
          </a:solidFill>
        </p:spPr>
        <p:txBody>
          <a:bodyPr wrap="square" lIns="0" tIns="0" rIns="0" bIns="0" rtlCol="0" anchor="ctr">
            <a:noAutofit/>
          </a:bodyPr>
          <a:lstStyle/>
          <a:p>
            <a:pPr marL="72000">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Lighting</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High-key lighting</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Low-key lighting</a:t>
            </a: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a:p>
            <a:pPr>
              <a:lnSpc>
                <a:spcPct val="150000"/>
              </a:lnSpc>
            </a:pPr>
            <a:endParaRPr lang="en-AU" sz="20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6F79817-9FCC-A9D4-3EA2-BB348E6CD0A8}"/>
              </a:ext>
            </a:extLst>
          </p:cNvPr>
          <p:cNvSpPr txBox="1"/>
          <p:nvPr/>
        </p:nvSpPr>
        <p:spPr>
          <a:xfrm>
            <a:off x="6096000" y="2321170"/>
            <a:ext cx="4541037" cy="3461138"/>
          </a:xfrm>
          <a:prstGeom prst="roundRect">
            <a:avLst>
              <a:gd name="adj" fmla="val 10569"/>
            </a:avLst>
          </a:prstGeom>
          <a:solidFill>
            <a:schemeClr val="accent1"/>
          </a:solidFill>
        </p:spPr>
        <p:txBody>
          <a:bodyPr wrap="square" lIns="0" tIns="0" rIns="0" bIns="0" rtlCol="0" anchor="ctr">
            <a:noAutofit/>
          </a:bodyPr>
          <a:lstStyle/>
          <a:p>
            <a:pPr marL="72000">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Other devices</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Symbols</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Setting and location</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Costume and make-up</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Body language</a:t>
            </a: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330192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B9F112C4-3DAE-78A3-69A8-53018C2BF8A8}"/>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Lighting</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D6098AD4-1A24-9D15-8287-06AAF6499E99}"/>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assume</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FFDF2370-4C30-6EDD-CE36-A8EE5F723A0F}"/>
              </a:ext>
            </a:extLst>
          </p:cNvPr>
          <p:cNvSpPr>
            <a:spLocks noGrp="1"/>
          </p:cNvSpPr>
          <p:nvPr>
            <p:ph sz="quarter" idx="19"/>
          </p:nvPr>
        </p:nvSpPr>
        <p:spPr>
          <a:xfrm>
            <a:off x="360364" y="1562471"/>
            <a:ext cx="5664200" cy="4535997"/>
          </a:xfrm>
        </p:spPr>
        <p:txBody>
          <a:bodyPr/>
          <a:lstStyle/>
          <a:p>
            <a:pPr>
              <a:spcBef>
                <a:spcPts val="1000"/>
              </a:spcBef>
              <a:spcAft>
                <a:spcPts val="0"/>
              </a:spcAft>
            </a:pPr>
            <a:r>
              <a:rPr lang="en-AU" sz="2000" dirty="0"/>
              <a:t>Lighting is also a powerful devices that directors use. It can set mood, direct attention, and create visual symbolism. It influences the audience's emotional response and perception of scenes.</a:t>
            </a:r>
          </a:p>
          <a:p>
            <a:pPr>
              <a:spcBef>
                <a:spcPts val="1000"/>
              </a:spcBef>
              <a:spcAft>
                <a:spcPts val="0"/>
              </a:spcAft>
            </a:pPr>
            <a:r>
              <a:rPr lang="en-US" sz="2000" dirty="0"/>
              <a:t>Lighting includes:</a:t>
            </a:r>
          </a:p>
          <a:p>
            <a:pPr marL="285750" indent="-285750">
              <a:spcBef>
                <a:spcPts val="1000"/>
              </a:spcBef>
              <a:spcAft>
                <a:spcPts val="0"/>
              </a:spcAft>
              <a:buFont typeface="Arial" panose="020B0604020202020204" pitchFamily="34" charset="0"/>
              <a:buChar char="•"/>
            </a:pPr>
            <a:r>
              <a:rPr lang="en-US" dirty="0"/>
              <a:t>h</a:t>
            </a:r>
            <a:r>
              <a:rPr lang="en-US" sz="2000" dirty="0"/>
              <a:t>igh-key lighting</a:t>
            </a:r>
          </a:p>
          <a:p>
            <a:pPr marL="285750" indent="-285750">
              <a:spcBef>
                <a:spcPts val="1000"/>
              </a:spcBef>
              <a:spcAft>
                <a:spcPts val="0"/>
              </a:spcAft>
              <a:buFont typeface="Arial" panose="020B0604020202020204" pitchFamily="34" charset="0"/>
              <a:buChar char="•"/>
            </a:pPr>
            <a:r>
              <a:rPr lang="en-US" dirty="0"/>
              <a:t>l</a:t>
            </a:r>
            <a:r>
              <a:rPr lang="en-US" sz="2000" dirty="0"/>
              <a:t>ow-key lighting.</a:t>
            </a:r>
          </a:p>
        </p:txBody>
      </p:sp>
      <p:pic>
        <p:nvPicPr>
          <p:cNvPr id="6" name="Picture Placeholder 6" descr="A person standing next to a camera">
            <a:extLst>
              <a:ext uri="{FF2B5EF4-FFF2-40B4-BE49-F238E27FC236}">
                <a16:creationId xmlns:a16="http://schemas.microsoft.com/office/drawing/2014/main" id="{373ED9B0-3A20-ED96-2E77-B1D411AC2E2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2D10A01E-3271-0F5A-BE5F-DDA6166F5B9B}"/>
              </a:ext>
            </a:extLst>
          </p:cNvPr>
          <p:cNvSpPr txBox="1"/>
          <p:nvPr/>
        </p:nvSpPr>
        <p:spPr>
          <a:xfrm>
            <a:off x="6167438" y="6245632"/>
            <a:ext cx="5676899" cy="450367"/>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Kal Visuals</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dirty="0"/>
          </a:p>
        </p:txBody>
      </p:sp>
    </p:spTree>
    <p:extLst>
      <p:ext uri="{BB962C8B-B14F-4D97-AF65-F5344CB8AC3E}">
        <p14:creationId xmlns:p14="http://schemas.microsoft.com/office/powerpoint/2010/main" val="312887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0212083" cy="1849443"/>
          </a:xfrm>
        </p:spPr>
        <p:txBody>
          <a:bodyPr/>
          <a:lstStyle/>
          <a:p>
            <a:r>
              <a:rPr lang="en-AU" dirty="0"/>
              <a:t>Sharing learning intentions and success criteria</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9A3F2CE-7DA8-D1D6-D0C2-8142B2EB9076}"/>
              </a:ext>
            </a:extLst>
          </p:cNvPr>
          <p:cNvSpPr>
            <a:spLocks noGrp="1"/>
          </p:cNvSpPr>
          <p:nvPr>
            <p:ph type="title"/>
          </p:nvPr>
        </p:nvSpPr>
        <p:spPr/>
        <p:txBody>
          <a:bodyPr/>
          <a:lstStyle/>
          <a:p>
            <a:r>
              <a:rPr lang="en-AU" dirty="0"/>
              <a:t>High-key lighting</a:t>
            </a:r>
            <a:endParaRPr lang="en-US" dirty="0"/>
          </a:p>
        </p:txBody>
      </p:sp>
      <p:sp>
        <p:nvSpPr>
          <p:cNvPr id="5" name="Text Placeholder 12">
            <a:extLst>
              <a:ext uri="{FF2B5EF4-FFF2-40B4-BE49-F238E27FC236}">
                <a16:creationId xmlns:a16="http://schemas.microsoft.com/office/drawing/2014/main" id="{3CF275D3-BC00-FB51-65C0-1FCD30479122}"/>
              </a:ext>
            </a:extLst>
          </p:cNvPr>
          <p:cNvSpPr>
            <a:spLocks noGrp="1"/>
          </p:cNvSpPr>
          <p:nvPr>
            <p:ph type="body" sz="quarter" idx="18"/>
          </p:nvPr>
        </p:nvSpPr>
        <p:spPr/>
        <p:txBody>
          <a:bodyPr/>
          <a:lstStyle/>
          <a:p>
            <a:r>
              <a:rPr lang="en-AU" dirty="0"/>
              <a:t>A part of what we assume</a:t>
            </a:r>
            <a:endParaRPr lang="en-US" dirty="0"/>
          </a:p>
        </p:txBody>
      </p:sp>
      <p:sp>
        <p:nvSpPr>
          <p:cNvPr id="8" name="Content Placeholder 7">
            <a:extLst>
              <a:ext uri="{FF2B5EF4-FFF2-40B4-BE49-F238E27FC236}">
                <a16:creationId xmlns:a16="http://schemas.microsoft.com/office/drawing/2014/main" id="{37161F3B-04B1-E03D-B6A0-D3DE018DB559}"/>
              </a:ext>
            </a:extLst>
          </p:cNvPr>
          <p:cNvSpPr>
            <a:spLocks noGrp="1"/>
          </p:cNvSpPr>
          <p:nvPr>
            <p:ph sz="quarter" idx="19"/>
          </p:nvPr>
        </p:nvSpPr>
        <p:spPr/>
        <p:txBody>
          <a:bodyPr/>
          <a:lstStyle/>
          <a:p>
            <a:pPr>
              <a:spcBef>
                <a:spcPts val="1000"/>
              </a:spcBef>
              <a:spcAft>
                <a:spcPts val="0"/>
              </a:spcAft>
            </a:pPr>
            <a:r>
              <a:rPr lang="en-AU" sz="2000" b="1" dirty="0"/>
              <a:t>Description</a:t>
            </a:r>
          </a:p>
          <a:p>
            <a:pPr>
              <a:spcBef>
                <a:spcPts val="1000"/>
              </a:spcBef>
              <a:spcAft>
                <a:spcPts val="0"/>
              </a:spcAft>
            </a:pPr>
            <a:r>
              <a:rPr lang="en-AU" sz="2000" dirty="0"/>
              <a:t>Bright, even lighting</a:t>
            </a:r>
          </a:p>
          <a:p>
            <a:pPr>
              <a:spcBef>
                <a:spcPts val="1000"/>
              </a:spcBef>
              <a:spcAft>
                <a:spcPts val="0"/>
              </a:spcAft>
            </a:pPr>
            <a:r>
              <a:rPr lang="en-AU" sz="2000" b="1" dirty="0"/>
              <a:t>Effect</a:t>
            </a:r>
            <a:r>
              <a:rPr lang="en-AU" sz="2000" dirty="0"/>
              <a:t> </a:t>
            </a:r>
          </a:p>
          <a:p>
            <a:pPr>
              <a:spcBef>
                <a:spcPts val="1000"/>
              </a:spcBef>
              <a:spcAft>
                <a:spcPts val="0"/>
              </a:spcAft>
            </a:pPr>
            <a:r>
              <a:rPr lang="en-AU" sz="2000" dirty="0"/>
              <a:t>Creates a sense of openness, typically used in comedies or light-hearted scenes</a:t>
            </a:r>
          </a:p>
        </p:txBody>
      </p:sp>
      <p:pic>
        <p:nvPicPr>
          <p:cNvPr id="6" name="Picture Placeholder 6" descr="A person with her hand on her head">
            <a:extLst>
              <a:ext uri="{FF2B5EF4-FFF2-40B4-BE49-F238E27FC236}">
                <a16:creationId xmlns:a16="http://schemas.microsoft.com/office/drawing/2014/main" id="{D79932A5-2637-B9C4-6BF9-8CDA7A203B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09242F26-4A06-E0AB-332A-13D7CFA0C085}"/>
              </a:ext>
            </a:extLst>
          </p:cNvPr>
          <p:cNvSpPr txBox="1"/>
          <p:nvPr/>
        </p:nvSpPr>
        <p:spPr>
          <a:xfrm>
            <a:off x="6167438" y="6257355"/>
            <a:ext cx="5676899" cy="324747"/>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RW Studios</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55135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2E48946-859E-E7FB-2536-AD8386EB39C4}"/>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Low-key lighting</a:t>
            </a:r>
            <a:endParaRPr lang="en-US" dirty="0">
              <a:latin typeface="Arial" panose="020B0604020202020204" pitchFamily="34" charset="0"/>
              <a:cs typeface="Arial" panose="020B0604020202020204" pitchFamily="34" charset="0"/>
            </a:endParaRPr>
          </a:p>
        </p:txBody>
      </p:sp>
      <p:sp>
        <p:nvSpPr>
          <p:cNvPr id="5" name="Text Placeholder 12">
            <a:extLst>
              <a:ext uri="{FF2B5EF4-FFF2-40B4-BE49-F238E27FC236}">
                <a16:creationId xmlns:a16="http://schemas.microsoft.com/office/drawing/2014/main" id="{5D86E96C-5E07-F621-7D62-0575664FAA4D}"/>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assume</a:t>
            </a:r>
            <a:endParaRPr lang="en-US" dirty="0">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DB17A833-C00C-4A70-E089-F0E17A9F0DC2}"/>
              </a:ext>
            </a:extLst>
          </p:cNvPr>
          <p:cNvSpPr>
            <a:spLocks noGrp="1"/>
          </p:cNvSpPr>
          <p:nvPr>
            <p:ph sz="quarter" idx="19"/>
          </p:nvPr>
        </p:nvSpPr>
        <p:spPr/>
        <p:txBody>
          <a:bodyPr/>
          <a:lstStyle/>
          <a:p>
            <a:pPr>
              <a:spcBef>
                <a:spcPts val="1000"/>
              </a:spcBef>
              <a:spcAft>
                <a:spcPts val="0"/>
              </a:spcAft>
            </a:pPr>
            <a:r>
              <a:rPr lang="en-AU" sz="2000" b="1" dirty="0"/>
              <a:t>Description</a:t>
            </a:r>
          </a:p>
          <a:p>
            <a:pPr>
              <a:spcBef>
                <a:spcPts val="1000"/>
              </a:spcBef>
              <a:spcAft>
                <a:spcPts val="0"/>
              </a:spcAft>
            </a:pPr>
            <a:r>
              <a:rPr lang="en-AU" sz="2000" dirty="0"/>
              <a:t>High contrast between light and dark areas</a:t>
            </a:r>
          </a:p>
          <a:p>
            <a:pPr>
              <a:spcBef>
                <a:spcPts val="1000"/>
              </a:spcBef>
              <a:spcAft>
                <a:spcPts val="0"/>
              </a:spcAft>
            </a:pPr>
            <a:r>
              <a:rPr lang="en-AU" sz="2000" b="1" dirty="0"/>
              <a:t>Effect</a:t>
            </a:r>
            <a:r>
              <a:rPr lang="en-AU" sz="2000" dirty="0"/>
              <a:t> </a:t>
            </a:r>
          </a:p>
          <a:p>
            <a:pPr>
              <a:spcBef>
                <a:spcPts val="1000"/>
              </a:spcBef>
              <a:spcAft>
                <a:spcPts val="0"/>
              </a:spcAft>
            </a:pPr>
            <a:r>
              <a:rPr lang="en-AU" sz="2000" dirty="0"/>
              <a:t>Creates a sense of mystery or danger, often used in thrillers or film noir</a:t>
            </a:r>
          </a:p>
        </p:txBody>
      </p:sp>
      <p:pic>
        <p:nvPicPr>
          <p:cNvPr id="6" name="Picture Placeholder 6" descr="A person looking at the camera">
            <a:extLst>
              <a:ext uri="{FF2B5EF4-FFF2-40B4-BE49-F238E27FC236}">
                <a16:creationId xmlns:a16="http://schemas.microsoft.com/office/drawing/2014/main" id="{A8CF3BD4-16E6-813E-D144-CF51299AE45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27315BD8-C028-2A3C-6B88-A50141333FEA}"/>
              </a:ext>
            </a:extLst>
          </p:cNvPr>
          <p:cNvSpPr txBox="1"/>
          <p:nvPr/>
        </p:nvSpPr>
        <p:spPr>
          <a:xfrm>
            <a:off x="6167438" y="6245998"/>
            <a:ext cx="5676899" cy="180000"/>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William Carlson</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12959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97DB304-7E0F-8247-192B-0D0E6243D8EC}"/>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Symbols</a:t>
            </a:r>
          </a:p>
        </p:txBody>
      </p:sp>
      <p:sp>
        <p:nvSpPr>
          <p:cNvPr id="5" name="Text Placeholder 4">
            <a:extLst>
              <a:ext uri="{FF2B5EF4-FFF2-40B4-BE49-F238E27FC236}">
                <a16:creationId xmlns:a16="http://schemas.microsoft.com/office/drawing/2014/main" id="{4D732163-2E91-0835-891C-1993194B0FB3}"/>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assume</a:t>
            </a:r>
          </a:p>
        </p:txBody>
      </p:sp>
      <p:sp>
        <p:nvSpPr>
          <p:cNvPr id="8" name="Content Placeholder 7">
            <a:extLst>
              <a:ext uri="{FF2B5EF4-FFF2-40B4-BE49-F238E27FC236}">
                <a16:creationId xmlns:a16="http://schemas.microsoft.com/office/drawing/2014/main" id="{87ACE422-34E0-9F42-06B1-FB6062DAF30E}"/>
              </a:ext>
            </a:extLst>
          </p:cNvPr>
          <p:cNvSpPr>
            <a:spLocks noGrp="1"/>
          </p:cNvSpPr>
          <p:nvPr>
            <p:ph sz="quarter" idx="19"/>
          </p:nvPr>
        </p:nvSpPr>
        <p:spPr/>
        <p:txBody>
          <a:bodyPr/>
          <a:lstStyle/>
          <a:p>
            <a:r>
              <a:rPr lang="en-AU" sz="2000" b="1" dirty="0"/>
              <a:t>Purpose</a:t>
            </a:r>
            <a:r>
              <a:rPr lang="en-AU" sz="2000" dirty="0"/>
              <a:t> </a:t>
            </a:r>
          </a:p>
          <a:p>
            <a:r>
              <a:rPr lang="en-AU" sz="2000" dirty="0"/>
              <a:t>To represent abstract ideas or themes visually</a:t>
            </a:r>
          </a:p>
          <a:p>
            <a:r>
              <a:rPr lang="en-AU" sz="2000" b="1" dirty="0"/>
              <a:t>Effect</a:t>
            </a:r>
            <a:r>
              <a:rPr lang="en-AU" sz="2000" dirty="0"/>
              <a:t> </a:t>
            </a:r>
          </a:p>
          <a:p>
            <a:r>
              <a:rPr lang="en-AU" sz="2000" dirty="0"/>
              <a:t>Adds depth to the story and encourages audience interpretation</a:t>
            </a:r>
          </a:p>
        </p:txBody>
      </p:sp>
      <p:pic>
        <p:nvPicPr>
          <p:cNvPr id="6" name="Picture Placeholder 7" descr="A bird flying in the sky">
            <a:extLst>
              <a:ext uri="{FF2B5EF4-FFF2-40B4-BE49-F238E27FC236}">
                <a16:creationId xmlns:a16="http://schemas.microsoft.com/office/drawing/2014/main" id="{13A8BB20-F685-D451-53C9-53D59F75F4A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1C212304-F86E-0E04-37AC-1E807A13096A}"/>
              </a:ext>
            </a:extLst>
          </p:cNvPr>
          <p:cNvSpPr txBox="1"/>
          <p:nvPr/>
        </p:nvSpPr>
        <p:spPr>
          <a:xfrm>
            <a:off x="6154738" y="6245998"/>
            <a:ext cx="5676899" cy="450002"/>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Aliata</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Karbaschi</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AU" sz="1000" dirty="0">
              <a:latin typeface="Arial" panose="020B0604020202020204" pitchFamily="34" charset="0"/>
              <a:cs typeface="Arial" panose="020B0604020202020204" pitchFamily="34" charset="0"/>
            </a:endParaRPr>
          </a:p>
          <a:p>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42</a:t>
            </a:fld>
            <a:endParaRPr lang="en-AU"/>
          </a:p>
        </p:txBody>
      </p:sp>
    </p:spTree>
    <p:extLst>
      <p:ext uri="{BB962C8B-B14F-4D97-AF65-F5344CB8AC3E}">
        <p14:creationId xmlns:p14="http://schemas.microsoft.com/office/powerpoint/2010/main" val="57630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BB9C1C-67CA-701B-2CFA-2FF010CBF414}"/>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Setting and location</a:t>
            </a:r>
          </a:p>
        </p:txBody>
      </p:sp>
      <p:sp>
        <p:nvSpPr>
          <p:cNvPr id="5" name="Text Placeholder 4">
            <a:extLst>
              <a:ext uri="{FF2B5EF4-FFF2-40B4-BE49-F238E27FC236}">
                <a16:creationId xmlns:a16="http://schemas.microsoft.com/office/drawing/2014/main" id="{460D0154-800E-DF3C-49C5-2A1DE3D5A716}"/>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assume</a:t>
            </a:r>
          </a:p>
        </p:txBody>
      </p:sp>
      <p:sp>
        <p:nvSpPr>
          <p:cNvPr id="8" name="Content Placeholder 7">
            <a:extLst>
              <a:ext uri="{FF2B5EF4-FFF2-40B4-BE49-F238E27FC236}">
                <a16:creationId xmlns:a16="http://schemas.microsoft.com/office/drawing/2014/main" id="{0A84670E-96DA-5EFD-984D-9D5E0B75435A}"/>
              </a:ext>
            </a:extLst>
          </p:cNvPr>
          <p:cNvSpPr>
            <a:spLocks noGrp="1"/>
          </p:cNvSpPr>
          <p:nvPr>
            <p:ph sz="quarter" idx="19"/>
          </p:nvPr>
        </p:nvSpPr>
        <p:spPr/>
        <p:txBody>
          <a:bodyPr/>
          <a:lstStyle/>
          <a:p>
            <a:r>
              <a:rPr lang="en-AU" sz="2000" b="1" dirty="0"/>
              <a:t>Purpose</a:t>
            </a:r>
            <a:r>
              <a:rPr lang="en-AU" sz="2000" dirty="0"/>
              <a:t> </a:t>
            </a:r>
          </a:p>
          <a:p>
            <a:r>
              <a:rPr lang="en-AU" sz="2000" dirty="0"/>
              <a:t>To establish context and atmosphere</a:t>
            </a:r>
          </a:p>
          <a:p>
            <a:r>
              <a:rPr lang="en-AU" sz="2000" b="1" dirty="0"/>
              <a:t>Effect</a:t>
            </a:r>
          </a:p>
          <a:p>
            <a:r>
              <a:rPr lang="en-AU" sz="2000" dirty="0"/>
              <a:t>Influences how the audience perceives characters and events, can foreshadow plot developments</a:t>
            </a:r>
          </a:p>
        </p:txBody>
      </p:sp>
      <p:pic>
        <p:nvPicPr>
          <p:cNvPr id="6" name="Picture Placeholder 7" descr="A house with a tree in front of it">
            <a:extLst>
              <a:ext uri="{FF2B5EF4-FFF2-40B4-BE49-F238E27FC236}">
                <a16:creationId xmlns:a16="http://schemas.microsoft.com/office/drawing/2014/main" id="{29C47094-1318-5DD4-2DD9-FFD7A3FF5B3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C5EDAE9C-0D02-C17A-60F2-1FD3794B18A2}"/>
              </a:ext>
            </a:extLst>
          </p:cNvPr>
          <p:cNvSpPr txBox="1"/>
          <p:nvPr/>
        </p:nvSpPr>
        <p:spPr>
          <a:xfrm>
            <a:off x="6167438" y="6245998"/>
            <a:ext cx="5676899" cy="367636"/>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Nastasia</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Makfinova</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43</a:t>
            </a:fld>
            <a:endParaRPr lang="en-AU"/>
          </a:p>
        </p:txBody>
      </p:sp>
    </p:spTree>
    <p:extLst>
      <p:ext uri="{BB962C8B-B14F-4D97-AF65-F5344CB8AC3E}">
        <p14:creationId xmlns:p14="http://schemas.microsoft.com/office/powerpoint/2010/main" val="29233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902B4CB-16ED-C90A-65D2-DEC2B4DEE770}"/>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Costumes and make-up</a:t>
            </a:r>
          </a:p>
        </p:txBody>
      </p:sp>
      <p:sp>
        <p:nvSpPr>
          <p:cNvPr id="5" name="Text Placeholder 4">
            <a:extLst>
              <a:ext uri="{FF2B5EF4-FFF2-40B4-BE49-F238E27FC236}">
                <a16:creationId xmlns:a16="http://schemas.microsoft.com/office/drawing/2014/main" id="{79FADCB4-4184-9DFF-60C2-6CBDF0EF1141}"/>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assume</a:t>
            </a:r>
          </a:p>
        </p:txBody>
      </p:sp>
      <p:sp>
        <p:nvSpPr>
          <p:cNvPr id="8" name="Content Placeholder 7">
            <a:extLst>
              <a:ext uri="{FF2B5EF4-FFF2-40B4-BE49-F238E27FC236}">
                <a16:creationId xmlns:a16="http://schemas.microsoft.com/office/drawing/2014/main" id="{B9AFF839-B405-D50C-0CA4-1D75C186613A}"/>
              </a:ext>
            </a:extLst>
          </p:cNvPr>
          <p:cNvSpPr>
            <a:spLocks noGrp="1"/>
          </p:cNvSpPr>
          <p:nvPr>
            <p:ph sz="quarter" idx="19"/>
          </p:nvPr>
        </p:nvSpPr>
        <p:spPr/>
        <p:txBody>
          <a:bodyPr/>
          <a:lstStyle/>
          <a:p>
            <a:r>
              <a:rPr lang="en-AU" sz="2000" b="1" dirty="0"/>
              <a:t>Purpose</a:t>
            </a:r>
          </a:p>
          <a:p>
            <a:r>
              <a:rPr lang="en-AU" sz="2000" dirty="0"/>
              <a:t>To convey information about characters' personalities, social status or the film's time period </a:t>
            </a:r>
          </a:p>
          <a:p>
            <a:r>
              <a:rPr lang="en-AU" sz="2000" b="1" dirty="0"/>
              <a:t>Effect</a:t>
            </a:r>
          </a:p>
          <a:p>
            <a:r>
              <a:rPr lang="en-AU" sz="2000" dirty="0"/>
              <a:t>Helps the audience quickly understand character roles and relationships</a:t>
            </a:r>
          </a:p>
        </p:txBody>
      </p:sp>
      <p:pic>
        <p:nvPicPr>
          <p:cNvPr id="6" name="Picture Placeholder 7" descr="A person with red hair and a hat">
            <a:extLst>
              <a:ext uri="{FF2B5EF4-FFF2-40B4-BE49-F238E27FC236}">
                <a16:creationId xmlns:a16="http://schemas.microsoft.com/office/drawing/2014/main" id="{B543BCF7-36A7-2721-607E-F2726643D01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67438" y="1620000"/>
            <a:ext cx="5676900" cy="4535997"/>
          </a:xfrm>
          <a:prstGeom prst="rect">
            <a:avLst/>
          </a:prstGeom>
        </p:spPr>
      </p:pic>
      <p:sp>
        <p:nvSpPr>
          <p:cNvPr id="7" name="TextBox 6">
            <a:extLst>
              <a:ext uri="{FF2B5EF4-FFF2-40B4-BE49-F238E27FC236}">
                <a16:creationId xmlns:a16="http://schemas.microsoft.com/office/drawing/2014/main" id="{12A28EE8-7F7C-8EB3-AA42-F2D88F0088FA}"/>
              </a:ext>
            </a:extLst>
          </p:cNvPr>
          <p:cNvSpPr txBox="1"/>
          <p:nvPr/>
        </p:nvSpPr>
        <p:spPr>
          <a:xfrm>
            <a:off x="6167438" y="6202485"/>
            <a:ext cx="5676899" cy="349008"/>
          </a:xfrm>
          <a:prstGeom prst="rect">
            <a:avLst/>
          </a:prstGeom>
          <a:noFill/>
        </p:spPr>
        <p:txBody>
          <a:bodyPr wrap="none" lIns="0" tIns="0" rIns="0" bIns="0" rtlCol="0">
            <a:noAutofit/>
          </a:bodyPr>
          <a:lstStyle/>
          <a:p>
            <a:r>
              <a:rPr lang="en-US" sz="1000" dirty="0">
                <a:latin typeface="Arial" panose="020B0604020202020204" pitchFamily="34" charset="0"/>
                <a:cs typeface="Arial" panose="020B0604020202020204" pitchFamily="34" charset="0"/>
              </a:rPr>
              <a:t> </a:t>
            </a:r>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Paolo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Nicolello</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44</a:t>
            </a:fld>
            <a:endParaRPr lang="en-AU"/>
          </a:p>
        </p:txBody>
      </p:sp>
    </p:spTree>
    <p:extLst>
      <p:ext uri="{BB962C8B-B14F-4D97-AF65-F5344CB8AC3E}">
        <p14:creationId xmlns:p14="http://schemas.microsoft.com/office/powerpoint/2010/main" val="21621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79991A-F34D-9C09-5B8E-D73DE371A00B}"/>
              </a:ext>
            </a:extLst>
          </p:cNvPr>
          <p:cNvSpPr>
            <a:spLocks noGrp="1"/>
          </p:cNvSpPr>
          <p:nvPr>
            <p:ph type="title"/>
          </p:nvPr>
        </p:nvSpPr>
        <p:spPr/>
        <p:txBody>
          <a:bodyPr/>
          <a:lstStyle/>
          <a:p>
            <a:r>
              <a:rPr lang="en-AU" dirty="0">
                <a:latin typeface="Arial" panose="020B0604020202020204" pitchFamily="34" charset="0"/>
                <a:cs typeface="Arial" panose="020B0604020202020204" pitchFamily="34" charset="0"/>
              </a:rPr>
              <a:t>Body language</a:t>
            </a:r>
          </a:p>
        </p:txBody>
      </p:sp>
      <p:sp>
        <p:nvSpPr>
          <p:cNvPr id="5" name="Text Placeholder 4">
            <a:extLst>
              <a:ext uri="{FF2B5EF4-FFF2-40B4-BE49-F238E27FC236}">
                <a16:creationId xmlns:a16="http://schemas.microsoft.com/office/drawing/2014/main" id="{9215BDE8-B5E5-6863-1BBA-44DCEB39CA7D}"/>
              </a:ext>
            </a:extLst>
          </p:cNvPr>
          <p:cNvSpPr>
            <a:spLocks noGrp="1"/>
          </p:cNvSpPr>
          <p:nvPr>
            <p:ph type="body" sz="quarter" idx="18"/>
          </p:nvPr>
        </p:nvSpPr>
        <p:spPr/>
        <p:txBody>
          <a:bodyPr/>
          <a:lstStyle/>
          <a:p>
            <a:r>
              <a:rPr lang="en-AU" dirty="0">
                <a:latin typeface="Arial" panose="020B0604020202020204" pitchFamily="34" charset="0"/>
                <a:cs typeface="Arial" panose="020B0604020202020204" pitchFamily="34" charset="0"/>
              </a:rPr>
              <a:t>A part of what we assume</a:t>
            </a:r>
          </a:p>
        </p:txBody>
      </p:sp>
      <p:sp>
        <p:nvSpPr>
          <p:cNvPr id="8" name="Content Placeholder 7">
            <a:extLst>
              <a:ext uri="{FF2B5EF4-FFF2-40B4-BE49-F238E27FC236}">
                <a16:creationId xmlns:a16="http://schemas.microsoft.com/office/drawing/2014/main" id="{98B40661-D93C-A280-4F8F-191A6C3C43C1}"/>
              </a:ext>
            </a:extLst>
          </p:cNvPr>
          <p:cNvSpPr>
            <a:spLocks noGrp="1"/>
          </p:cNvSpPr>
          <p:nvPr>
            <p:ph sz="quarter" idx="19"/>
          </p:nvPr>
        </p:nvSpPr>
        <p:spPr/>
        <p:txBody>
          <a:bodyPr/>
          <a:lstStyle/>
          <a:p>
            <a:r>
              <a:rPr lang="en-AU" sz="2000" b="1" dirty="0"/>
              <a:t>Purpose</a:t>
            </a:r>
          </a:p>
          <a:p>
            <a:r>
              <a:rPr lang="en-AU" sz="2000" dirty="0"/>
              <a:t>To convey emotions and relationships without dialogue</a:t>
            </a:r>
          </a:p>
          <a:p>
            <a:r>
              <a:rPr lang="en-AU" sz="2000" b="1" dirty="0"/>
              <a:t>Effect</a:t>
            </a:r>
          </a:p>
          <a:p>
            <a:r>
              <a:rPr lang="en-AU" sz="2000" dirty="0"/>
              <a:t>Adds subtlety to performances and can reveal character thoughts or feelings</a:t>
            </a:r>
          </a:p>
        </p:txBody>
      </p:sp>
      <p:pic>
        <p:nvPicPr>
          <p:cNvPr id="6" name="Picture Placeholder 7" descr="A person posing on a metal structure">
            <a:extLst>
              <a:ext uri="{FF2B5EF4-FFF2-40B4-BE49-F238E27FC236}">
                <a16:creationId xmlns:a16="http://schemas.microsoft.com/office/drawing/2014/main" id="{6EF18B72-83E0-F76B-E3DF-A7AEB45CD0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7438" y="1619250"/>
            <a:ext cx="5676900" cy="4537075"/>
          </a:xfrm>
          <a:prstGeom prst="rect">
            <a:avLst/>
          </a:prstGeom>
        </p:spPr>
      </p:pic>
      <p:sp>
        <p:nvSpPr>
          <p:cNvPr id="7" name="TextBox 6">
            <a:extLst>
              <a:ext uri="{FF2B5EF4-FFF2-40B4-BE49-F238E27FC236}">
                <a16:creationId xmlns:a16="http://schemas.microsoft.com/office/drawing/2014/main" id="{411775B1-AB9C-03D5-5E48-97CCBD286452}"/>
              </a:ext>
            </a:extLst>
          </p:cNvPr>
          <p:cNvSpPr txBox="1"/>
          <p:nvPr/>
        </p:nvSpPr>
        <p:spPr>
          <a:xfrm>
            <a:off x="6167438" y="6286989"/>
            <a:ext cx="5676899" cy="180000"/>
          </a:xfrm>
          <a:prstGeom prst="rect">
            <a:avLst/>
          </a:prstGeom>
          <a:noFill/>
        </p:spPr>
        <p:txBody>
          <a:bodyPr wrap="none" lIns="0" tIns="0" rIns="0" bIns="0" rtlCol="0">
            <a:noAutofit/>
          </a:bodyPr>
          <a:lstStyle/>
          <a:p>
            <a:r>
              <a:rPr lang="en-AU" sz="1000" kern="1200" dirty="0">
                <a:solidFill>
                  <a:srgbClr val="22272B"/>
                </a:solidFill>
                <a:effectLst/>
                <a:latin typeface="Arial" panose="020B0604020202020204" pitchFamily="34" charset="0"/>
                <a:ea typeface="+mn-ea"/>
                <a:cs typeface="Arial" panose="020B0604020202020204" pitchFamily="34" charset="0"/>
                <a:hlinkClick r:id="rId4"/>
              </a:rPr>
              <a:t>Image</a:t>
            </a:r>
            <a:r>
              <a:rPr lang="en-AU" sz="1000" kern="1200" dirty="0">
                <a:solidFill>
                  <a:srgbClr val="22272B"/>
                </a:solidFill>
                <a:effectLst/>
                <a:latin typeface="Arial" panose="020B0604020202020204" pitchFamily="34" charset="0"/>
                <a:ea typeface="+mn-ea"/>
                <a:cs typeface="Arial" panose="020B0604020202020204" pitchFamily="34" charset="0"/>
              </a:rPr>
              <a:t> by </a:t>
            </a:r>
            <a:r>
              <a:rPr lang="en-AU" sz="1000" kern="1200" dirty="0">
                <a:solidFill>
                  <a:srgbClr val="22272B"/>
                </a:solidFill>
                <a:effectLst/>
                <a:latin typeface="Arial" panose="020B0604020202020204" pitchFamily="34" charset="0"/>
                <a:ea typeface="+mn-ea"/>
                <a:cs typeface="Arial" panose="020B0604020202020204" pitchFamily="34" charset="0"/>
                <a:hlinkClick r:id="rId5"/>
              </a:rPr>
              <a:t>Amir </a:t>
            </a:r>
            <a:r>
              <a:rPr lang="en-AU" sz="1000" kern="1200" dirty="0" err="1">
                <a:solidFill>
                  <a:srgbClr val="22272B"/>
                </a:solidFill>
                <a:effectLst/>
                <a:latin typeface="Arial" panose="020B0604020202020204" pitchFamily="34" charset="0"/>
                <a:ea typeface="+mn-ea"/>
                <a:cs typeface="Arial" panose="020B0604020202020204" pitchFamily="34" charset="0"/>
                <a:hlinkClick r:id="rId5"/>
              </a:rPr>
              <a:t>Seilsepour</a:t>
            </a:r>
            <a:r>
              <a:rPr lang="en-AU" sz="1000" kern="1200" dirty="0">
                <a:solidFill>
                  <a:srgbClr val="22272B"/>
                </a:solidFill>
                <a:effectLst/>
                <a:latin typeface="Arial" panose="020B0604020202020204" pitchFamily="34" charset="0"/>
                <a:ea typeface="+mn-ea"/>
                <a:cs typeface="Arial" panose="020B0604020202020204" pitchFamily="34" charset="0"/>
              </a:rPr>
              <a:t> is licensed under </a:t>
            </a:r>
            <a:r>
              <a:rPr lang="en-AU" sz="1000" kern="1200" dirty="0" err="1">
                <a:solidFill>
                  <a:srgbClr val="22272B"/>
                </a:solidFill>
                <a:effectLst/>
                <a:latin typeface="Arial" panose="020B0604020202020204" pitchFamily="34" charset="0"/>
                <a:ea typeface="+mn-ea"/>
                <a:cs typeface="+mn-cs"/>
                <a:hlinkClick r:id="rId6"/>
              </a:rPr>
              <a:t>Unsplash</a:t>
            </a:r>
            <a:r>
              <a:rPr lang="en-AU" sz="1000" kern="1200" dirty="0">
                <a:solidFill>
                  <a:srgbClr val="22272B"/>
                </a:solidFill>
                <a:effectLst/>
                <a:latin typeface="Arial" panose="020B0604020202020204" pitchFamily="34" charset="0"/>
                <a:ea typeface="+mn-ea"/>
                <a:cs typeface="+mn-cs"/>
                <a:hlinkClick r:id="rId6"/>
              </a:rPr>
              <a:t> license</a:t>
            </a:r>
            <a:r>
              <a:rPr lang="en-AU" sz="1000" kern="1200" dirty="0">
                <a:solidFill>
                  <a:srgbClr val="22272B"/>
                </a:solidFill>
                <a:effectLst/>
                <a:latin typeface="Arial" panose="020B0604020202020204" pitchFamily="34" charset="0"/>
                <a:ea typeface="+mn-ea"/>
                <a:cs typeface="Arial" panose="020B0604020202020204" pitchFamily="34" charset="0"/>
              </a:rPr>
              <a:t>.</a:t>
            </a:r>
            <a:r>
              <a:rPr lang="en-AU"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algn="l"/>
            <a:endParaRPr lang="en-AU" sz="18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45</a:t>
            </a:fld>
            <a:endParaRPr lang="en-AU"/>
          </a:p>
        </p:txBody>
      </p:sp>
    </p:spTree>
    <p:extLst>
      <p:ext uri="{BB962C8B-B14F-4D97-AF65-F5344CB8AC3E}">
        <p14:creationId xmlns:p14="http://schemas.microsoft.com/office/powerpoint/2010/main" val="94412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(1)</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800"/>
              </a:spcAft>
            </a:pPr>
            <a:r>
              <a:rPr lang="en-AU" u="sng" kern="100" dirty="0">
                <a:solidFill>
                  <a:srgbClr val="0563C1"/>
                </a:solidFill>
                <a:ea typeface="Calibri" panose="020F0502020204030204" pitchFamily="34" charset="0"/>
                <a:hlinkClick r:id="rId5"/>
              </a:rPr>
              <a:t>English K–10 Syllabus</a:t>
            </a:r>
            <a:r>
              <a:rPr lang="en-AU" kern="100" dirty="0">
                <a:ea typeface="Calibri" panose="020F0502020204030204" pitchFamily="34" charset="0"/>
              </a:rPr>
              <a:t> © NSW Education Standards Authority (NESA) for and on behalf of the Crown in right of the State of New South Wales, 2022.</a:t>
            </a:r>
          </a:p>
          <a:p>
            <a:pPr>
              <a:spcAft>
                <a:spcPts val="800"/>
              </a:spcAft>
            </a:pPr>
            <a:r>
              <a:rPr lang="en-AU" kern="100" dirty="0">
                <a:effectLst/>
                <a:ea typeface="Calibri" panose="020F0502020204030204" pitchFamily="34" charset="0"/>
              </a:rPr>
              <a:t>Alarcon F (2020) </a:t>
            </a:r>
            <a:r>
              <a:rPr lang="en-AU" u="sng" kern="100" dirty="0">
                <a:solidFill>
                  <a:srgbClr val="0563C1"/>
                </a:solidFill>
                <a:effectLst/>
                <a:ea typeface="Calibri" panose="020F0502020204030204" pitchFamily="34" charset="0"/>
                <a:hlinkClick r:id="rId6"/>
              </a:rPr>
              <a:t>Woman in black long sleeve shirt holding microphone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spcAft>
                <a:spcPts val="800"/>
              </a:spcAft>
            </a:pPr>
            <a:r>
              <a:rPr lang="en-AU" kern="100" dirty="0">
                <a:effectLst/>
                <a:ea typeface="Calibri" panose="020F0502020204030204" pitchFamily="34" charset="0"/>
              </a:rPr>
              <a:t>B &amp; H Photo Video Pro Audio (2020) </a:t>
            </a:r>
            <a:r>
              <a:rPr lang="en-AU" kern="100" dirty="0">
                <a:effectLst/>
                <a:ea typeface="Calibri" panose="020F0502020204030204" pitchFamily="34" charset="0"/>
                <a:hlinkClick r:id="rId7"/>
              </a:rPr>
              <a:t>5 Basic Elements of Film Sound | Filmmaking for Beginners (6:00), </a:t>
            </a:r>
            <a:r>
              <a:rPr lang="en-AU" kern="100" dirty="0">
                <a:effectLst/>
                <a:ea typeface="Calibri" panose="020F0502020204030204" pitchFamily="34" charset="0"/>
              </a:rPr>
              <a:t>YouTube, accessed 22 September 2024. </a:t>
            </a:r>
          </a:p>
          <a:p>
            <a:pPr>
              <a:spcAft>
                <a:spcPts val="800"/>
              </a:spcAft>
            </a:pPr>
            <a:r>
              <a:rPr lang="en-AU" kern="100" dirty="0">
                <a:effectLst/>
                <a:ea typeface="Calibri" panose="020F0502020204030204" pitchFamily="34" charset="0"/>
              </a:rPr>
              <a:t>Botsford M (2017) </a:t>
            </a:r>
            <a:r>
              <a:rPr lang="en-AU" u="sng" kern="100" dirty="0">
                <a:solidFill>
                  <a:srgbClr val="0563C1"/>
                </a:solidFill>
                <a:effectLst/>
                <a:ea typeface="Calibri" panose="020F0502020204030204" pitchFamily="34" charset="0"/>
                <a:hlinkClick r:id="rId8"/>
              </a:rPr>
              <a:t>Condenser microphone with black background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spcAft>
                <a:spcPts val="800"/>
              </a:spcAft>
            </a:pPr>
            <a:r>
              <a:rPr lang="en-AU" kern="100" dirty="0">
                <a:effectLst/>
                <a:ea typeface="Calibri" panose="020F0502020204030204" pitchFamily="34" charset="0"/>
              </a:rPr>
              <a:t>Carlson W (2018) </a:t>
            </a:r>
            <a:r>
              <a:rPr lang="en-AU" u="sng" kern="100" dirty="0">
                <a:solidFill>
                  <a:srgbClr val="0563C1"/>
                </a:solidFill>
                <a:effectLst/>
                <a:ea typeface="Calibri" panose="020F0502020204030204" pitchFamily="34" charset="0"/>
                <a:hlinkClick r:id="rId9"/>
              </a:rPr>
              <a:t>Man in white collared top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spcAft>
                <a:spcPts val="800"/>
              </a:spcAft>
            </a:pPr>
            <a:r>
              <a:rPr lang="en-AU" kern="100" dirty="0" err="1">
                <a:effectLst/>
                <a:ea typeface="Calibri" panose="020F0502020204030204" pitchFamily="34" charset="0"/>
              </a:rPr>
              <a:t>CineDirektor</a:t>
            </a:r>
            <a:r>
              <a:rPr lang="en-AU" kern="100" dirty="0">
                <a:effectLst/>
                <a:ea typeface="Calibri" panose="020F0502020204030204" pitchFamily="34" charset="0"/>
              </a:rPr>
              <a:t> FILMS (2020) </a:t>
            </a:r>
            <a:r>
              <a:rPr lang="en-AU" u="sng" kern="100" dirty="0">
                <a:solidFill>
                  <a:srgbClr val="0563C1"/>
                </a:solidFill>
                <a:effectLst/>
                <a:ea typeface="Calibri" panose="020F0502020204030204" pitchFamily="34" charset="0"/>
                <a:hlinkClick r:id="rId10"/>
              </a:rPr>
              <a:t>Man in black jacket and blue denim jeans holding black dslr camera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spcAft>
                <a:spcPts val="800"/>
              </a:spcAft>
            </a:pPr>
            <a:r>
              <a:rPr lang="en-AU" kern="100" dirty="0">
                <a:effectLst/>
                <a:ea typeface="Calibri" panose="020F0502020204030204" pitchFamily="34" charset="0"/>
              </a:rPr>
              <a:t>Collamer M (2018) </a:t>
            </a:r>
            <a:r>
              <a:rPr lang="en-AU" u="sng" kern="100" dirty="0">
                <a:solidFill>
                  <a:srgbClr val="0563C1"/>
                </a:solidFill>
                <a:effectLst/>
                <a:ea typeface="Calibri" panose="020F0502020204030204" pitchFamily="34" charset="0"/>
                <a:hlinkClick r:id="rId11"/>
              </a:rPr>
              <a:t>Low angle-view of man holding DSLR camera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spcAft>
                <a:spcPts val="800"/>
              </a:spcAft>
            </a:pPr>
            <a:r>
              <a:rPr lang="en-AU" kern="100" dirty="0">
                <a:effectLst/>
                <a:ea typeface="Calibri" panose="020F0502020204030204" pitchFamily="34" charset="0"/>
              </a:rPr>
              <a:t>den Otter J (2017) </a:t>
            </a:r>
            <a:r>
              <a:rPr lang="en-AU" u="sng" kern="100" dirty="0">
                <a:solidFill>
                  <a:srgbClr val="0563C1"/>
                </a:solidFill>
                <a:effectLst/>
                <a:ea typeface="Calibri" panose="020F0502020204030204" pitchFamily="34" charset="0"/>
                <a:hlinkClick r:id="rId12"/>
              </a:rPr>
              <a:t>Black mobile phone lens on brown surface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46</a:t>
            </a:fld>
            <a:endParaRPr lang="en-AU" dirty="0"/>
          </a:p>
        </p:txBody>
      </p:sp>
    </p:spTree>
    <p:extLst>
      <p:ext uri="{BB962C8B-B14F-4D97-AF65-F5344CB8AC3E}">
        <p14:creationId xmlns:p14="http://schemas.microsoft.com/office/powerpoint/2010/main" val="262939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(2)</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Aft>
                <a:spcPts val="800"/>
              </a:spcAft>
            </a:pPr>
            <a:r>
              <a:rPr lang="en-AU" kern="100" dirty="0">
                <a:effectLst/>
                <a:ea typeface="Calibri" panose="020F0502020204030204" pitchFamily="34" charset="0"/>
              </a:rPr>
              <a:t>Fewings N (2018) </a:t>
            </a:r>
            <a:r>
              <a:rPr lang="en-AU" u="sng" kern="100" dirty="0">
                <a:solidFill>
                  <a:srgbClr val="0563C1"/>
                </a:solidFill>
                <a:effectLst/>
                <a:ea typeface="Calibri" panose="020F0502020204030204" pitchFamily="34" charset="0"/>
                <a:hlinkClick r:id="rId2"/>
              </a:rPr>
              <a:t>White arrow painted on brick wall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Freitas V (2018) </a:t>
            </a:r>
            <a:r>
              <a:rPr lang="en-AU" u="sng" kern="100" dirty="0">
                <a:solidFill>
                  <a:srgbClr val="0563C1"/>
                </a:solidFill>
                <a:effectLst/>
                <a:ea typeface="Calibri" panose="020F0502020204030204" pitchFamily="34" charset="0"/>
                <a:hlinkClick r:id="rId3"/>
              </a:rPr>
              <a:t>Close-up photography of human eye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Horokhovsky</a:t>
            </a:r>
            <a:r>
              <a:rPr lang="en-AU" kern="100" dirty="0">
                <a:effectLst/>
                <a:ea typeface="Calibri" panose="020F0502020204030204" pitchFamily="34" charset="0"/>
              </a:rPr>
              <a:t> I (2024) </a:t>
            </a:r>
            <a:r>
              <a:rPr lang="en-AU" u="sng" kern="100" dirty="0">
                <a:solidFill>
                  <a:srgbClr val="0563C1"/>
                </a:solidFill>
                <a:effectLst/>
                <a:ea typeface="Calibri" panose="020F0502020204030204" pitchFamily="34" charset="0"/>
                <a:hlinkClick r:id="rId4"/>
              </a:rPr>
              <a:t>A woman with long hair standing in front of a mirror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Ikwuegbu</a:t>
            </a:r>
            <a:r>
              <a:rPr lang="en-AU" kern="100" dirty="0">
                <a:effectLst/>
                <a:ea typeface="Calibri" panose="020F0502020204030204" pitchFamily="34" charset="0"/>
              </a:rPr>
              <a:t> E (2021) </a:t>
            </a:r>
            <a:r>
              <a:rPr lang="en-AU" u="sng" kern="100" dirty="0">
                <a:solidFill>
                  <a:srgbClr val="0563C1"/>
                </a:solidFill>
                <a:effectLst/>
                <a:ea typeface="Calibri" panose="020F0502020204030204" pitchFamily="34" charset="0"/>
                <a:hlinkClick r:id="rId5"/>
              </a:rPr>
              <a:t>A man wearing headphones and holding a microphone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Jarritos</a:t>
            </a:r>
            <a:r>
              <a:rPr lang="en-AU" kern="100" dirty="0">
                <a:effectLst/>
                <a:ea typeface="Calibri" panose="020F0502020204030204" pitchFamily="34" charset="0"/>
              </a:rPr>
              <a:t> Mexican Soda (2021) </a:t>
            </a:r>
            <a:r>
              <a:rPr lang="en-AU" u="sng" kern="100" dirty="0">
                <a:solidFill>
                  <a:srgbClr val="0563C1"/>
                </a:solidFill>
                <a:effectLst/>
                <a:ea typeface="Calibri" panose="020F0502020204030204" pitchFamily="34" charset="0"/>
                <a:hlinkClick r:id="rId6"/>
              </a:rPr>
              <a:t>2 women sitting on brown wooden bench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KAL VISUALS (2022) </a:t>
            </a:r>
            <a:r>
              <a:rPr lang="en-AU" u="sng" kern="100" dirty="0">
                <a:solidFill>
                  <a:srgbClr val="0563C1"/>
                </a:solidFill>
                <a:effectLst/>
                <a:ea typeface="Calibri" panose="020F0502020204030204" pitchFamily="34" charset="0"/>
                <a:hlinkClick r:id="rId7"/>
              </a:rPr>
              <a:t>A man standing in front of a camera and lighting equipment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Karbaschi</a:t>
            </a:r>
            <a:r>
              <a:rPr lang="en-AU" kern="100" dirty="0">
                <a:effectLst/>
                <a:ea typeface="Calibri" panose="020F0502020204030204" pitchFamily="34" charset="0"/>
              </a:rPr>
              <a:t> A (2023) </a:t>
            </a:r>
            <a:r>
              <a:rPr lang="en-AU" u="sng" kern="100" dirty="0">
                <a:solidFill>
                  <a:srgbClr val="0563C1"/>
                </a:solidFill>
                <a:effectLst/>
                <a:ea typeface="Calibri" panose="020F0502020204030204" pitchFamily="34" charset="0"/>
                <a:hlinkClick r:id="rId8"/>
              </a:rPr>
              <a:t>A large bird flying through a blue cloudy sky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spcAft>
                <a:spcPts val="800"/>
              </a:spcAft>
            </a:pPr>
            <a:r>
              <a:rPr lang="en-AU" kern="100" dirty="0">
                <a:effectLst/>
                <a:ea typeface="Calibri" panose="020F0502020204030204" pitchFamily="34" charset="0"/>
              </a:rPr>
              <a:t>Loewen A (2014) </a:t>
            </a:r>
            <a:r>
              <a:rPr lang="en-AU" u="sng" kern="100" dirty="0">
                <a:solidFill>
                  <a:srgbClr val="0563C1"/>
                </a:solidFill>
                <a:effectLst/>
                <a:ea typeface="Calibri" panose="020F0502020204030204" pitchFamily="34" charset="0"/>
                <a:hlinkClick r:id="rId9"/>
              </a:rPr>
              <a:t>Person standing on grass field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Logan E (2017) </a:t>
            </a:r>
            <a:r>
              <a:rPr lang="en-AU" u="sng" kern="100" dirty="0">
                <a:solidFill>
                  <a:srgbClr val="0563C1"/>
                </a:solidFill>
                <a:effectLst/>
                <a:ea typeface="Calibri" panose="020F0502020204030204" pitchFamily="34" charset="0"/>
                <a:hlinkClick r:id="rId10"/>
              </a:rPr>
              <a:t>Man and woman holding hands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a:t>
            </a:r>
          </a:p>
          <a:p>
            <a:pPr>
              <a:lnSpc>
                <a:spcPct val="150000"/>
              </a:lnSpc>
              <a:spcAft>
                <a:spcPts val="800"/>
              </a:spcAft>
            </a:pPr>
            <a:r>
              <a:rPr lang="en-AU" kern="100" dirty="0">
                <a:effectLst/>
                <a:ea typeface="Calibri" panose="020F0502020204030204" pitchFamily="34" charset="0"/>
              </a:rPr>
              <a:t>Macdonald B (2020) </a:t>
            </a:r>
            <a:r>
              <a:rPr lang="en-AU" u="sng" kern="100" dirty="0">
                <a:solidFill>
                  <a:srgbClr val="0563C1"/>
                </a:solidFill>
                <a:effectLst/>
                <a:ea typeface="Calibri" panose="020F0502020204030204" pitchFamily="34" charset="0"/>
                <a:hlinkClick r:id="rId11"/>
              </a:rPr>
              <a:t>Man in blue and white plaid button up shirt wearing black fedora hat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Makfinova</a:t>
            </a:r>
            <a:r>
              <a:rPr lang="en-AU" kern="100" dirty="0">
                <a:effectLst/>
                <a:ea typeface="Calibri" panose="020F0502020204030204" pitchFamily="34" charset="0"/>
              </a:rPr>
              <a:t> N (2022) </a:t>
            </a:r>
            <a:r>
              <a:rPr lang="en-AU" u="sng" kern="100" dirty="0">
                <a:solidFill>
                  <a:srgbClr val="0563C1"/>
                </a:solidFill>
                <a:effectLst/>
                <a:ea typeface="Calibri" panose="020F0502020204030204" pitchFamily="34" charset="0"/>
                <a:hlinkClick r:id="rId12"/>
              </a:rPr>
              <a:t>An old house with a fence around it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Masalar</a:t>
            </a:r>
            <a:r>
              <a:rPr lang="en-AU" kern="100" dirty="0">
                <a:effectLst/>
                <a:ea typeface="Calibri" panose="020F0502020204030204" pitchFamily="34" charset="0"/>
              </a:rPr>
              <a:t> M (2017) </a:t>
            </a:r>
            <a:r>
              <a:rPr lang="en-AU" u="sng" kern="100" dirty="0">
                <a:solidFill>
                  <a:srgbClr val="0563C1"/>
                </a:solidFill>
                <a:effectLst/>
                <a:ea typeface="Calibri" panose="020F0502020204030204" pitchFamily="34" charset="0"/>
                <a:hlinkClick r:id="rId13"/>
              </a:rPr>
              <a:t>Tilt selective photograph of music notes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endParaRPr lang="en-AU" dirty="0"/>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47</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 (3)</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Aft>
                <a:spcPts val="800"/>
              </a:spcAft>
            </a:pPr>
            <a:r>
              <a:rPr lang="en-AU" kern="100" dirty="0" err="1">
                <a:effectLst/>
                <a:ea typeface="Calibri" panose="020F0502020204030204" pitchFamily="34" charset="0"/>
              </a:rPr>
              <a:t>Mulyadi</a:t>
            </a:r>
            <a:r>
              <a:rPr lang="en-AU" kern="100" dirty="0">
                <a:effectLst/>
                <a:ea typeface="Calibri" panose="020F0502020204030204" pitchFamily="34" charset="0"/>
              </a:rPr>
              <a:t> O (2022) </a:t>
            </a:r>
            <a:r>
              <a:rPr lang="en-AU" u="sng" kern="100" dirty="0">
                <a:solidFill>
                  <a:srgbClr val="0563C1"/>
                </a:solidFill>
                <a:effectLst/>
                <a:ea typeface="Calibri" panose="020F0502020204030204" pitchFamily="34" charset="0"/>
                <a:hlinkClick r:id="rId2"/>
              </a:rPr>
              <a:t>A woman with long hair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Nicolello</a:t>
            </a:r>
            <a:r>
              <a:rPr lang="en-AU" kern="100" dirty="0">
                <a:effectLst/>
                <a:ea typeface="Calibri" panose="020F0502020204030204" pitchFamily="34" charset="0"/>
              </a:rPr>
              <a:t> P (2018) </a:t>
            </a:r>
            <a:r>
              <a:rPr lang="en-AU" u="sng" kern="100" dirty="0">
                <a:solidFill>
                  <a:srgbClr val="0563C1"/>
                </a:solidFill>
                <a:effectLst/>
                <a:ea typeface="Calibri" panose="020F0502020204030204" pitchFamily="34" charset="0"/>
                <a:hlinkClick r:id="rId3"/>
              </a:rPr>
              <a:t>Mad Hatter costume photography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Nopanen</a:t>
            </a:r>
            <a:r>
              <a:rPr lang="en-AU" kern="100" dirty="0">
                <a:effectLst/>
                <a:ea typeface="Calibri" panose="020F0502020204030204" pitchFamily="34" charset="0"/>
              </a:rPr>
              <a:t> E(2017) </a:t>
            </a:r>
            <a:r>
              <a:rPr lang="en-AU" u="sng" kern="100" dirty="0">
                <a:solidFill>
                  <a:srgbClr val="0563C1"/>
                </a:solidFill>
                <a:effectLst/>
                <a:ea typeface="Calibri" panose="020F0502020204030204" pitchFamily="34" charset="0"/>
                <a:hlinkClick r:id="rId4"/>
              </a:rPr>
              <a:t>Woman laying on bed near gray radio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Ota K (2020) </a:t>
            </a:r>
            <a:r>
              <a:rPr lang="en-AU" u="sng" kern="100" dirty="0">
                <a:solidFill>
                  <a:srgbClr val="0563C1"/>
                </a:solidFill>
                <a:effectLst/>
                <a:ea typeface="Calibri" panose="020F0502020204030204" pitchFamily="34" charset="0"/>
                <a:hlinkClick r:id="rId5"/>
              </a:rPr>
              <a:t>Man in black t-shirt playing violin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a:t>
            </a:r>
          </a:p>
          <a:p>
            <a:pPr>
              <a:spcAft>
                <a:spcPts val="800"/>
              </a:spcAft>
            </a:pPr>
            <a:r>
              <a:rPr lang="en-AU" kern="100" dirty="0">
                <a:effectLst/>
                <a:ea typeface="Calibri" panose="020F0502020204030204" pitchFamily="34" charset="0"/>
              </a:rPr>
              <a:t>Pareek A (2018) </a:t>
            </a:r>
            <a:r>
              <a:rPr lang="en-AU" u="sng" kern="100" dirty="0">
                <a:solidFill>
                  <a:srgbClr val="0563C1"/>
                </a:solidFill>
                <a:effectLst/>
                <a:ea typeface="Calibri" panose="020F0502020204030204" pitchFamily="34" charset="0"/>
                <a:hlinkClick r:id="rId6"/>
              </a:rPr>
              <a:t>Man raising left hand while standing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Rawson-Harris J (2018) </a:t>
            </a:r>
            <a:r>
              <a:rPr lang="en-AU" u="sng" kern="100" dirty="0">
                <a:solidFill>
                  <a:srgbClr val="0563C1"/>
                </a:solidFill>
                <a:effectLst/>
                <a:ea typeface="Calibri" panose="020F0502020204030204" pitchFamily="34" charset="0"/>
                <a:hlinkClick r:id="rId7"/>
              </a:rPr>
              <a:t>Woman selecting packed food on gondola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Ruban</a:t>
            </a:r>
            <a:r>
              <a:rPr lang="en-AU" kern="100" dirty="0">
                <a:effectLst/>
                <a:ea typeface="Calibri" panose="020F0502020204030204" pitchFamily="34" charset="0"/>
              </a:rPr>
              <a:t> A (2016) </a:t>
            </a:r>
            <a:r>
              <a:rPr lang="en-AU" u="sng" kern="100" dirty="0">
                <a:solidFill>
                  <a:srgbClr val="0563C1"/>
                </a:solidFill>
                <a:effectLst/>
                <a:ea typeface="Calibri" panose="020F0502020204030204" pitchFamily="34" charset="0"/>
                <a:hlinkClick r:id="rId8"/>
              </a:rPr>
              <a:t>Selective focus photo of DJ mixer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RW Studios (2018) </a:t>
            </a:r>
            <a:r>
              <a:rPr lang="en-AU" u="sng" kern="100" dirty="0">
                <a:solidFill>
                  <a:srgbClr val="0563C1"/>
                </a:solidFill>
                <a:effectLst/>
                <a:ea typeface="Calibri" panose="020F0502020204030204" pitchFamily="34" charset="0"/>
                <a:hlinkClick r:id="rId9"/>
              </a:rPr>
              <a:t>Woman taking selfie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Schafer P (2023) </a:t>
            </a:r>
            <a:r>
              <a:rPr lang="en-AU" u="sng" kern="100" dirty="0">
                <a:solidFill>
                  <a:srgbClr val="0563C1"/>
                </a:solidFill>
                <a:effectLst/>
                <a:ea typeface="Calibri" panose="020F0502020204030204" pitchFamily="34" charset="0"/>
                <a:hlinkClick r:id="rId10"/>
              </a:rPr>
              <a:t>A person taking a picture with a camera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Seilsepour</a:t>
            </a:r>
            <a:r>
              <a:rPr lang="en-AU" kern="100" dirty="0">
                <a:effectLst/>
                <a:ea typeface="Calibri" panose="020F0502020204030204" pitchFamily="34" charset="0"/>
              </a:rPr>
              <a:t> A (2020) </a:t>
            </a:r>
            <a:r>
              <a:rPr lang="en-AU" u="sng" kern="100" dirty="0">
                <a:solidFill>
                  <a:srgbClr val="0563C1"/>
                </a:solidFill>
                <a:effectLst/>
                <a:ea typeface="Calibri" panose="020F0502020204030204" pitchFamily="34" charset="0"/>
                <a:hlinkClick r:id="rId11"/>
              </a:rPr>
              <a:t>Girl in blue denim jacket and blue denim jeans standing on orange metal pipe during daytime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ShareGrid</a:t>
            </a:r>
            <a:r>
              <a:rPr lang="en-AU" kern="100" dirty="0">
                <a:effectLst/>
                <a:ea typeface="Calibri" panose="020F0502020204030204" pitchFamily="34" charset="0"/>
              </a:rPr>
              <a:t> (2018) </a:t>
            </a:r>
            <a:r>
              <a:rPr lang="en-AU" u="sng" kern="100" dirty="0">
                <a:solidFill>
                  <a:srgbClr val="0563C1"/>
                </a:solidFill>
                <a:effectLst/>
                <a:ea typeface="Calibri" panose="020F0502020204030204" pitchFamily="34" charset="0"/>
                <a:hlinkClick r:id="rId12"/>
              </a:rPr>
              <a:t>Man taking video with woman standing inside room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a:effectLst/>
                <a:ea typeface="Calibri" panose="020F0502020204030204" pitchFamily="34" charset="0"/>
              </a:rPr>
              <a:t>Smart (2017) </a:t>
            </a:r>
            <a:r>
              <a:rPr lang="en-AU" u="sng" kern="100" dirty="0">
                <a:solidFill>
                  <a:srgbClr val="0563C1"/>
                </a:solidFill>
                <a:effectLst/>
                <a:ea typeface="Calibri" panose="020F0502020204030204" pitchFamily="34" charset="0"/>
                <a:hlinkClick r:id="rId13"/>
              </a:rPr>
              <a:t>Person standing on arrow sign on road photo</a:t>
            </a:r>
            <a:r>
              <a:rPr lang="en-AU" kern="100" dirty="0">
                <a:effectLst/>
                <a:ea typeface="Calibri" panose="020F0502020204030204" pitchFamily="34" charset="0"/>
              </a:rPr>
              <a:t>, </a:t>
            </a:r>
            <a:r>
              <a:rPr lang="en-AU" kern="100" dirty="0" err="1">
                <a:effectLst/>
                <a:ea typeface="Calibri" panose="020F0502020204030204" pitchFamily="34" charset="0"/>
              </a:rPr>
              <a:t>Unsplash</a:t>
            </a:r>
            <a:r>
              <a:rPr lang="en-AU" kern="100" dirty="0">
                <a:effectLst/>
                <a:ea typeface="Calibri" panose="020F0502020204030204" pitchFamily="34" charset="0"/>
              </a:rPr>
              <a:t>, accessed 22 September 2024. </a:t>
            </a:r>
          </a:p>
          <a:p>
            <a:pPr>
              <a:lnSpc>
                <a:spcPct val="150000"/>
              </a:lnSpc>
              <a:spcAft>
                <a:spcPts val="800"/>
              </a:spcAft>
            </a:pPr>
            <a:r>
              <a:rPr lang="en-AU" kern="100" dirty="0" err="1">
                <a:effectLst/>
                <a:ea typeface="Calibri" panose="020F0502020204030204" pitchFamily="34" charset="0"/>
              </a:rPr>
              <a:t>Wolfcrow</a:t>
            </a:r>
            <a:r>
              <a:rPr lang="en-AU" kern="100" dirty="0">
                <a:effectLst/>
                <a:ea typeface="Calibri" panose="020F0502020204030204" pitchFamily="34" charset="0"/>
              </a:rPr>
              <a:t> (2017) </a:t>
            </a:r>
            <a:r>
              <a:rPr lang="en-AU" kern="100" dirty="0">
                <a:effectLst/>
                <a:ea typeface="Calibri" panose="020F0502020204030204" pitchFamily="34" charset="0"/>
                <a:hlinkClick r:id="rId14"/>
              </a:rPr>
              <a:t>15 Essential Camera Shots, Angles and Movements in Filmmaking (6:36), </a:t>
            </a:r>
            <a:r>
              <a:rPr lang="en-AU" kern="100" dirty="0">
                <a:effectLst/>
                <a:ea typeface="Calibri" panose="020F0502020204030204" pitchFamily="34" charset="0"/>
              </a:rPr>
              <a:t>accessed 22 September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48</a:t>
            </a:fld>
            <a:endParaRPr lang="en-AU"/>
          </a:p>
        </p:txBody>
      </p:sp>
    </p:spTree>
    <p:extLst>
      <p:ext uri="{BB962C8B-B14F-4D97-AF65-F5344CB8AC3E}">
        <p14:creationId xmlns:p14="http://schemas.microsoft.com/office/powerpoint/2010/main" val="7506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8268FC-2D35-9B70-D955-45D6B570A783}"/>
              </a:ext>
            </a:extLst>
          </p:cNvPr>
          <p:cNvSpPr>
            <a:spLocks noGrp="1"/>
          </p:cNvSpPr>
          <p:nvPr>
            <p:ph type="title"/>
          </p:nvPr>
        </p:nvSpPr>
        <p:spPr/>
        <p:txBody>
          <a:bodyPr/>
          <a:lstStyle/>
          <a:p>
            <a:r>
              <a:rPr lang="en-AU" dirty="0"/>
              <a:t>Learning intentions and success criteria</a:t>
            </a:r>
            <a:endParaRPr lang="en-US" dirty="0"/>
          </a:p>
        </p:txBody>
      </p:sp>
      <p:sp>
        <p:nvSpPr>
          <p:cNvPr id="7" name="Picture Placeholder 6">
            <a:extLst>
              <a:ext uri="{FF2B5EF4-FFF2-40B4-BE49-F238E27FC236}">
                <a16:creationId xmlns:a16="http://schemas.microsoft.com/office/drawing/2014/main" id="{9E2BBBE3-D76D-3D53-EB70-023733209762}"/>
              </a:ext>
            </a:extLst>
          </p:cNvPr>
          <p:cNvSpPr>
            <a:spLocks noGrp="1"/>
          </p:cNvSpPr>
          <p:nvPr>
            <p:ph type="pic" sz="quarter" idx="13"/>
          </p:nvPr>
        </p:nvSpPr>
        <p:spPr/>
        <p:txBody>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various filmic devices used in filmmaking</a:t>
            </a:r>
          </a:p>
          <a:p>
            <a:pPr marL="342900" indent="-342900">
              <a:lnSpc>
                <a:spcPct val="150000"/>
              </a:lnSpc>
              <a:buFont typeface="Arial" panose="020B0604020202020204" pitchFamily="34" charset="0"/>
              <a:buChar char="•"/>
            </a:pPr>
            <a:r>
              <a:rPr lang="en-AU" sz="2000" dirty="0">
                <a:latin typeface="Arial" panose="020B0604020202020204" pitchFamily="34" charset="0"/>
                <a:cs typeface="Arial" panose="020B0604020202020204" pitchFamily="34" charset="0"/>
              </a:rPr>
              <a:t>understand how directors use these devices to create meaning and evoke emotion.</a:t>
            </a:r>
          </a:p>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cs typeface="Arial" panose="020B0604020202020204" pitchFamily="34" charset="0"/>
              </a:rPr>
              <a:t>[classroom teacher to insert co-constructed success criteria]</a:t>
            </a:r>
            <a:endParaRPr lang="en-US" sz="2000" dirty="0">
              <a:latin typeface="Arial" panose="020B0604020202020204" pitchFamily="34" charset="0"/>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sz="2000" dirty="0">
              <a:latin typeface="Arial" panose="020B0604020202020204" pitchFamily="34" charset="0"/>
              <a:ea typeface="+mn-lt"/>
              <a:cs typeface="Arial" panose="020B0604020202020204" pitchFamily="34" charset="0"/>
            </a:endParaRPr>
          </a:p>
          <a:p>
            <a:pPr marL="342900" indent="-342900">
              <a:lnSpc>
                <a:spcPct val="150000"/>
              </a:lnSpc>
              <a:buFont typeface="Arial,Sans-Serif"/>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dirty="0"/>
          </a:p>
        </p:txBody>
      </p:sp>
      <p:sp>
        <p:nvSpPr>
          <p:cNvPr id="3" name="Slide Number Placeholder 2">
            <a:extLst>
              <a:ext uri="{FF2B5EF4-FFF2-40B4-BE49-F238E27FC236}">
                <a16:creationId xmlns:a16="http://schemas.microsoft.com/office/drawing/2014/main" id="{4B19E190-B73D-9D92-D9BA-243C3920D66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80727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Understanding filmic devices</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86274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p:txBody>
          <a:bodyPr/>
          <a:lstStyle/>
          <a:p>
            <a:r>
              <a:rPr lang="en-AU" dirty="0"/>
              <a:t>What we see, hear and assume</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67087"/>
            <a:ext cx="11484000" cy="2009010"/>
          </a:xfrm>
        </p:spPr>
        <p:txBody>
          <a:bodyPr/>
          <a:lstStyle/>
          <a:p>
            <a:r>
              <a:rPr lang="en-AU" dirty="0"/>
              <a:t>Filmic devices are the tools directors use to tell stories and create specific effects in movies. Understanding these devices allows us to appreciate how films are made and why they create certain emotions or thoughts.</a:t>
            </a:r>
          </a:p>
          <a:p>
            <a:r>
              <a:rPr lang="en-AU" dirty="0"/>
              <a:t>One way to think about and analyse film is to break it down into 3 parts.</a:t>
            </a:r>
          </a:p>
        </p:txBody>
      </p:sp>
      <p:sp>
        <p:nvSpPr>
          <p:cNvPr id="6" name="TextBox 5">
            <a:extLst>
              <a:ext uri="{FF2B5EF4-FFF2-40B4-BE49-F238E27FC236}">
                <a16:creationId xmlns:a16="http://schemas.microsoft.com/office/drawing/2014/main" id="{BC9A18A7-BADB-6F57-DB3C-C7BA194D0EEC}"/>
              </a:ext>
            </a:extLst>
          </p:cNvPr>
          <p:cNvSpPr txBox="1"/>
          <p:nvPr/>
        </p:nvSpPr>
        <p:spPr>
          <a:xfrm>
            <a:off x="359999" y="4237165"/>
            <a:ext cx="2930085" cy="2009010"/>
          </a:xfrm>
          <a:prstGeom prst="roundRect">
            <a:avLst/>
          </a:prstGeom>
          <a:solidFill>
            <a:schemeClr val="accent1"/>
          </a:solidFill>
        </p:spPr>
        <p:txBody>
          <a:bodyPr wrap="square" lIns="0" tIns="0" rIns="0" bIns="0" rtlCol="0" anchor="ctr">
            <a:noAutofit/>
          </a:bodyPr>
          <a:lstStyle/>
          <a:p>
            <a:pPr algn="ctr"/>
            <a:r>
              <a:rPr lang="en-AU" sz="3600" dirty="0">
                <a:solidFill>
                  <a:schemeClr val="bg1"/>
                </a:solidFill>
                <a:latin typeface="Arial" panose="020B0604020202020204" pitchFamily="34" charset="0"/>
                <a:cs typeface="Arial" panose="020B0604020202020204" pitchFamily="34" charset="0"/>
              </a:rPr>
              <a:t>What we </a:t>
            </a:r>
            <a:br>
              <a:rPr lang="en-AU" sz="3600" dirty="0">
                <a:solidFill>
                  <a:schemeClr val="bg1"/>
                </a:solidFill>
                <a:latin typeface="Arial" panose="020B0604020202020204" pitchFamily="34" charset="0"/>
                <a:cs typeface="Arial" panose="020B0604020202020204" pitchFamily="34" charset="0"/>
              </a:rPr>
            </a:br>
            <a:r>
              <a:rPr lang="en-AU" sz="3600" dirty="0">
                <a:solidFill>
                  <a:schemeClr val="bg1"/>
                </a:solidFill>
                <a:latin typeface="Arial" panose="020B0604020202020204" pitchFamily="34" charset="0"/>
                <a:cs typeface="Arial" panose="020B0604020202020204" pitchFamily="34" charset="0"/>
              </a:rPr>
              <a:t>see</a:t>
            </a:r>
          </a:p>
        </p:txBody>
      </p:sp>
      <p:sp>
        <p:nvSpPr>
          <p:cNvPr id="7" name="TextBox 6">
            <a:extLst>
              <a:ext uri="{FF2B5EF4-FFF2-40B4-BE49-F238E27FC236}">
                <a16:creationId xmlns:a16="http://schemas.microsoft.com/office/drawing/2014/main" id="{0EFC3250-9F06-1216-5722-CFB2DA75021E}"/>
              </a:ext>
            </a:extLst>
          </p:cNvPr>
          <p:cNvSpPr txBox="1"/>
          <p:nvPr/>
        </p:nvSpPr>
        <p:spPr>
          <a:xfrm>
            <a:off x="4501346" y="4237165"/>
            <a:ext cx="2930085" cy="2009010"/>
          </a:xfrm>
          <a:prstGeom prst="roundRect">
            <a:avLst/>
          </a:prstGeom>
          <a:solidFill>
            <a:schemeClr val="accent1"/>
          </a:solidFill>
        </p:spPr>
        <p:txBody>
          <a:bodyPr wrap="square" lIns="0" tIns="0" rIns="0" bIns="0" rtlCol="0" anchor="ctr">
            <a:noAutofit/>
          </a:bodyPr>
          <a:lstStyle/>
          <a:p>
            <a:pPr algn="ctr"/>
            <a:r>
              <a:rPr lang="en-AU" sz="3600" dirty="0">
                <a:solidFill>
                  <a:schemeClr val="bg1"/>
                </a:solidFill>
                <a:latin typeface="Arial" panose="020B0604020202020204" pitchFamily="34" charset="0"/>
                <a:cs typeface="Arial" panose="020B0604020202020204" pitchFamily="34" charset="0"/>
              </a:rPr>
              <a:t>What we </a:t>
            </a:r>
            <a:br>
              <a:rPr lang="en-AU" sz="3600" dirty="0">
                <a:solidFill>
                  <a:schemeClr val="bg1"/>
                </a:solidFill>
                <a:latin typeface="Arial" panose="020B0604020202020204" pitchFamily="34" charset="0"/>
                <a:cs typeface="Arial" panose="020B0604020202020204" pitchFamily="34" charset="0"/>
              </a:rPr>
            </a:br>
            <a:r>
              <a:rPr lang="en-AU" sz="3600" dirty="0">
                <a:solidFill>
                  <a:schemeClr val="bg1"/>
                </a:solidFill>
                <a:latin typeface="Arial" panose="020B0604020202020204" pitchFamily="34" charset="0"/>
                <a:cs typeface="Arial" panose="020B0604020202020204" pitchFamily="34" charset="0"/>
              </a:rPr>
              <a:t>hear</a:t>
            </a:r>
          </a:p>
        </p:txBody>
      </p:sp>
      <p:sp>
        <p:nvSpPr>
          <p:cNvPr id="8" name="TextBox 7">
            <a:extLst>
              <a:ext uri="{FF2B5EF4-FFF2-40B4-BE49-F238E27FC236}">
                <a16:creationId xmlns:a16="http://schemas.microsoft.com/office/drawing/2014/main" id="{5C404C4C-9147-F5C4-FAED-6FC9AC0D4EE3}"/>
              </a:ext>
            </a:extLst>
          </p:cNvPr>
          <p:cNvSpPr txBox="1"/>
          <p:nvPr/>
        </p:nvSpPr>
        <p:spPr>
          <a:xfrm>
            <a:off x="8821536" y="4237165"/>
            <a:ext cx="2930085" cy="2009010"/>
          </a:xfrm>
          <a:prstGeom prst="roundRect">
            <a:avLst/>
          </a:prstGeom>
          <a:solidFill>
            <a:schemeClr val="accent1"/>
          </a:solidFill>
        </p:spPr>
        <p:txBody>
          <a:bodyPr wrap="square" lIns="0" tIns="0" rIns="0" bIns="0" rtlCol="0" anchor="ctr">
            <a:noAutofit/>
          </a:bodyPr>
          <a:lstStyle/>
          <a:p>
            <a:pPr algn="ctr"/>
            <a:r>
              <a:rPr lang="en-AU" sz="3600" dirty="0">
                <a:solidFill>
                  <a:schemeClr val="bg1"/>
                </a:solidFill>
                <a:latin typeface="Arial" panose="020B0604020202020204" pitchFamily="34" charset="0"/>
                <a:cs typeface="Arial" panose="020B0604020202020204" pitchFamily="34" charset="0"/>
              </a:rPr>
              <a:t>What we </a:t>
            </a:r>
            <a:br>
              <a:rPr lang="en-AU" sz="3600" dirty="0">
                <a:solidFill>
                  <a:schemeClr val="bg1"/>
                </a:solidFill>
                <a:latin typeface="Arial" panose="020B0604020202020204" pitchFamily="34" charset="0"/>
                <a:cs typeface="Arial" panose="020B0604020202020204" pitchFamily="34" charset="0"/>
              </a:rPr>
            </a:br>
            <a:r>
              <a:rPr lang="en-AU" sz="3600" dirty="0">
                <a:solidFill>
                  <a:schemeClr val="bg1"/>
                </a:solidFill>
                <a:latin typeface="Arial" panose="020B0604020202020204" pitchFamily="34" charset="0"/>
                <a:cs typeface="Arial" panose="020B0604020202020204" pitchFamily="34" charset="0"/>
              </a:rPr>
              <a:t>assume</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What we see</a:t>
            </a:r>
          </a:p>
        </p:txBody>
      </p:sp>
      <p:sp>
        <p:nvSpPr>
          <p:cNvPr id="6" name="Slide Number Placeholder 5">
            <a:extLst>
              <a:ext uri="{FF2B5EF4-FFF2-40B4-BE49-F238E27FC236}">
                <a16:creationId xmlns:a16="http://schemas.microsoft.com/office/drawing/2014/main" id="{91CC9984-1EC5-63F2-1511-A931BD1294B0}"/>
              </a:ext>
              <a:ext uri="{C183D7F6-B498-43B3-948B-1728B52AA6E4}">
                <adec:decorative xmlns:adec="http://schemas.microsoft.com/office/drawing/2017/decorative" val="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095939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What we see (1)</a:t>
            </a:r>
          </a:p>
        </p:txBody>
      </p:sp>
      <p:sp>
        <p:nvSpPr>
          <p:cNvPr id="4" name="Text Placeholder 11">
            <a:extLst>
              <a:ext uri="{FF2B5EF4-FFF2-40B4-BE49-F238E27FC236}">
                <a16:creationId xmlns:a16="http://schemas.microsoft.com/office/drawing/2014/main" id="{30E64D5B-D2C5-0392-84B3-2FDDDED9F40C}"/>
              </a:ext>
            </a:extLst>
          </p:cNvPr>
          <p:cNvSpPr txBox="1">
            <a:spLocks/>
          </p:cNvSpPr>
          <p:nvPr/>
        </p:nvSpPr>
        <p:spPr>
          <a:xfrm>
            <a:off x="377319" y="1410447"/>
            <a:ext cx="11052020" cy="515952"/>
          </a:xfrm>
          <a:prstGeom prst="rect">
            <a:avLst/>
          </a:prstGeom>
        </p:spPr>
        <p:txBody>
          <a:bodyPr vert="horz" lIns="0" tIns="0" rIns="0" bIns="0" rtlCol="0" anchor="t">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What we see includes:</a:t>
            </a:r>
            <a:endParaRPr lang="en-US" dirty="0"/>
          </a:p>
        </p:txBody>
      </p:sp>
      <p:sp>
        <p:nvSpPr>
          <p:cNvPr id="5" name="TextBox 4">
            <a:extLst>
              <a:ext uri="{FF2B5EF4-FFF2-40B4-BE49-F238E27FC236}">
                <a16:creationId xmlns:a16="http://schemas.microsoft.com/office/drawing/2014/main" id="{114776A0-7B0D-CF17-7DC2-154AD4A0359E}"/>
              </a:ext>
            </a:extLst>
          </p:cNvPr>
          <p:cNvSpPr txBox="1"/>
          <p:nvPr/>
        </p:nvSpPr>
        <p:spPr>
          <a:xfrm>
            <a:off x="377319" y="2241709"/>
            <a:ext cx="3447053" cy="3728167"/>
          </a:xfrm>
          <a:prstGeom prst="roundRect">
            <a:avLst>
              <a:gd name="adj" fmla="val 11179"/>
            </a:avLst>
          </a:prstGeom>
          <a:solidFill>
            <a:schemeClr val="accent1"/>
          </a:solidFill>
        </p:spPr>
        <p:txBody>
          <a:bodyPr wrap="square" lIns="0" tIns="0" rIns="0" bIns="0" rtlCol="0" anchor="ctr">
            <a:noAutofit/>
          </a:bodyPr>
          <a:lstStyle/>
          <a:p>
            <a:pPr marL="72000">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Shot sizes</a:t>
            </a:r>
          </a:p>
          <a:p>
            <a:pPr marL="7200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Extreme long shot</a:t>
            </a:r>
          </a:p>
          <a:p>
            <a:pPr marL="7200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Long shot</a:t>
            </a:r>
          </a:p>
          <a:p>
            <a:pPr marL="7200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Medium shot</a:t>
            </a:r>
          </a:p>
          <a:p>
            <a:pPr marL="7200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Close-up shot</a:t>
            </a:r>
          </a:p>
          <a:p>
            <a:pPr marL="7200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Extreme close-up shot</a:t>
            </a:r>
          </a:p>
          <a:p>
            <a:pPr marL="72000"/>
            <a:endParaRPr lang="en-AU"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9BF6BC5-B83F-3DD8-816D-C5F2FE0EEB9B}"/>
              </a:ext>
            </a:extLst>
          </p:cNvPr>
          <p:cNvSpPr txBox="1"/>
          <p:nvPr/>
        </p:nvSpPr>
        <p:spPr>
          <a:xfrm>
            <a:off x="4289717" y="2241711"/>
            <a:ext cx="3447053" cy="3728166"/>
          </a:xfrm>
          <a:prstGeom prst="roundRect">
            <a:avLst>
              <a:gd name="adj" fmla="val 10569"/>
            </a:avLst>
          </a:prstGeom>
          <a:solidFill>
            <a:schemeClr val="accent1"/>
          </a:solidFill>
        </p:spPr>
        <p:txBody>
          <a:bodyPr wrap="square" lIns="0" tIns="0" rIns="0" bIns="0" rtlCol="0" anchor="ctr">
            <a:noAutofit/>
          </a:bodyPr>
          <a:lstStyle/>
          <a:p>
            <a:pPr>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Camera angles</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High angle</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Eye-level angle</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Low angle</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Dutch angle</a:t>
            </a: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F5D2BF2-976E-8E4A-9336-EF7732FE6C86}"/>
              </a:ext>
            </a:extLst>
          </p:cNvPr>
          <p:cNvSpPr txBox="1"/>
          <p:nvPr/>
        </p:nvSpPr>
        <p:spPr>
          <a:xfrm>
            <a:off x="8202115" y="2241709"/>
            <a:ext cx="3447053" cy="3728166"/>
          </a:xfrm>
          <a:prstGeom prst="roundRect">
            <a:avLst>
              <a:gd name="adj" fmla="val 10569"/>
            </a:avLst>
          </a:prstGeom>
          <a:solidFill>
            <a:schemeClr val="accent1"/>
          </a:solidFill>
        </p:spPr>
        <p:txBody>
          <a:bodyPr wrap="square" lIns="0" tIns="0" rIns="0" bIns="0" rtlCol="0" anchor="ctr">
            <a:noAutofit/>
          </a:bodyPr>
          <a:lstStyle/>
          <a:p>
            <a:pPr>
              <a:lnSpc>
                <a:spcPct val="150000"/>
              </a:lnSpc>
              <a:spcBef>
                <a:spcPts val="1200"/>
              </a:spcBef>
              <a:spcAft>
                <a:spcPts val="1200"/>
              </a:spcAft>
            </a:pPr>
            <a:r>
              <a:rPr lang="en-AU" b="1" dirty="0">
                <a:solidFill>
                  <a:schemeClr val="bg1"/>
                </a:solidFill>
                <a:latin typeface="Arial" panose="020B0604020202020204" pitchFamily="34" charset="0"/>
                <a:cs typeface="Arial" panose="020B0604020202020204" pitchFamily="34" charset="0"/>
              </a:rPr>
              <a:t>Camera movement</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Dolly shot</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Tracking shot</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Panning shot</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Tilt shot</a:t>
            </a:r>
          </a:p>
          <a:p>
            <a:pPr marL="285750" indent="-285750">
              <a:lnSpc>
                <a:spcPct val="150000"/>
              </a:lnSpc>
              <a:buFont typeface="Arial" panose="020B0604020202020204" pitchFamily="34" charset="0"/>
              <a:buChar char="•"/>
            </a:pPr>
            <a:r>
              <a:rPr lang="en-AU" sz="2000" dirty="0">
                <a:solidFill>
                  <a:schemeClr val="bg1"/>
                </a:solidFill>
                <a:latin typeface="Arial" panose="020B0604020202020204" pitchFamily="34" charset="0"/>
                <a:cs typeface="Arial" panose="020B0604020202020204" pitchFamily="34" charset="0"/>
              </a:rPr>
              <a:t>Zoom shot</a:t>
            </a:r>
          </a:p>
          <a:p>
            <a:pPr marL="285750" indent="-285750">
              <a:lnSpc>
                <a:spcPct val="150000"/>
              </a:lnSpc>
              <a:buFont typeface="Arial" panose="020B0604020202020204" pitchFamily="34" charset="0"/>
              <a:buChar char="•"/>
            </a:pPr>
            <a:endParaRPr lang="en-AU" sz="2000" dirty="0">
              <a:solidFill>
                <a:schemeClr val="bg1"/>
              </a:solidFill>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8" id="{5B7CFD80-9B3F-274A-83E4-7C2C4402A121}" vid="{8F029A35-CC8A-F847-83C7-786F3DC187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4916</Words>
  <Application>Microsoft Office PowerPoint</Application>
  <PresentationFormat>Widescreen</PresentationFormat>
  <Paragraphs>523</Paragraphs>
  <Slides>49</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Arial,Sans-Serif</vt:lpstr>
      <vt:lpstr>Times New Roman</vt:lpstr>
      <vt:lpstr>Public Sans Light</vt:lpstr>
      <vt:lpstr>Arial</vt:lpstr>
      <vt:lpstr>Public Sans</vt:lpstr>
      <vt:lpstr>Calibri</vt:lpstr>
      <vt:lpstr>1_NSWG Corporate</vt:lpstr>
      <vt:lpstr>Instructions for use</vt:lpstr>
      <vt:lpstr>Phase 3 – understanding filmic devices – PowerPoint </vt:lpstr>
      <vt:lpstr>Lessons</vt:lpstr>
      <vt:lpstr>Sharing learning intentions and success criteria</vt:lpstr>
      <vt:lpstr>Learning intentions and success criteria</vt:lpstr>
      <vt:lpstr>Understanding filmic devices</vt:lpstr>
      <vt:lpstr>What we see, hear and assume</vt:lpstr>
      <vt:lpstr>What we see</vt:lpstr>
      <vt:lpstr>What we see (1)</vt:lpstr>
      <vt:lpstr>What we see (2)</vt:lpstr>
      <vt:lpstr>Shot sizes</vt:lpstr>
      <vt:lpstr>Extreme long shot</vt:lpstr>
      <vt:lpstr>Long shot</vt:lpstr>
      <vt:lpstr>Medium shot</vt:lpstr>
      <vt:lpstr>Close-up shot</vt:lpstr>
      <vt:lpstr>Extreme close-up shot</vt:lpstr>
      <vt:lpstr>Camera angles</vt:lpstr>
      <vt:lpstr>High angle</vt:lpstr>
      <vt:lpstr>Eye-level angle</vt:lpstr>
      <vt:lpstr>Low angle</vt:lpstr>
      <vt:lpstr>Dutch angle</vt:lpstr>
      <vt:lpstr>Camera movement</vt:lpstr>
      <vt:lpstr>Dolly shot</vt:lpstr>
      <vt:lpstr>Panning shot</vt:lpstr>
      <vt:lpstr>Tilt shot</vt:lpstr>
      <vt:lpstr>Zoom shot</vt:lpstr>
      <vt:lpstr>What we hear</vt:lpstr>
      <vt:lpstr>What we hear (1)</vt:lpstr>
      <vt:lpstr>What we hear (2)f film sounds</vt:lpstr>
      <vt:lpstr>Music</vt:lpstr>
      <vt:lpstr>Diegetic music</vt:lpstr>
      <vt:lpstr>Non-diegetic music</vt:lpstr>
      <vt:lpstr>Sound effects</vt:lpstr>
      <vt:lpstr>Dialogue and narration </vt:lpstr>
      <vt:lpstr>Voice-over</vt:lpstr>
      <vt:lpstr>Dialogue</vt:lpstr>
      <vt:lpstr>What we assume</vt:lpstr>
      <vt:lpstr>What we assume (1)</vt:lpstr>
      <vt:lpstr>Lighting</vt:lpstr>
      <vt:lpstr>High-key lighting</vt:lpstr>
      <vt:lpstr>Low-key lighting</vt:lpstr>
      <vt:lpstr>Symbols</vt:lpstr>
      <vt:lpstr>Setting and location</vt:lpstr>
      <vt:lpstr>Costumes and make-up</vt:lpstr>
      <vt:lpstr>Body language</vt:lpstr>
      <vt:lpstr>References (1)</vt:lpstr>
      <vt:lpstr>References (2)</vt:lpstr>
      <vt:lpstr>References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filmic devices – Phase 3</dc:title>
  <dc:creator>NSW Department of Education</dc:creator>
  <dcterms:created xsi:type="dcterms:W3CDTF">2024-11-01T03:37:21Z</dcterms:created>
  <dcterms:modified xsi:type="dcterms:W3CDTF">2024-11-01T03:37:58Z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2024-11-01T03:37:56Z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56582991-0093-4f04-a29e-17cc35ea440d</vt:lpwstr>
  </property>
  <property fmtid="{D5CDD505-2E9C-101B-9397-08002B2CF9AE}" pid="8" name="MSIP_Label_b603dfd7-d93a-4381-a340-2995d8282205_ContentBits">
    <vt:lpwstr>0</vt:lpwstr>
  </property>
</Properties>
</file>