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33"/>
  </p:notesMasterIdLst>
  <p:handoutMasterIdLst>
    <p:handoutMasterId r:id="rId34"/>
  </p:handoutMasterIdLst>
  <p:sldIdLst>
    <p:sldId id="26381" r:id="rId2"/>
    <p:sldId id="266" r:id="rId3"/>
    <p:sldId id="26393" r:id="rId4"/>
    <p:sldId id="26403" r:id="rId5"/>
    <p:sldId id="26383" r:id="rId6"/>
    <p:sldId id="271" r:id="rId7"/>
    <p:sldId id="364" r:id="rId8"/>
    <p:sldId id="26386" r:id="rId9"/>
    <p:sldId id="276" r:id="rId10"/>
    <p:sldId id="26395" r:id="rId11"/>
    <p:sldId id="26396" r:id="rId12"/>
    <p:sldId id="366" r:id="rId13"/>
    <p:sldId id="26394" r:id="rId14"/>
    <p:sldId id="26397" r:id="rId15"/>
    <p:sldId id="26338" r:id="rId16"/>
    <p:sldId id="26398" r:id="rId17"/>
    <p:sldId id="388" r:id="rId18"/>
    <p:sldId id="26401" r:id="rId19"/>
    <p:sldId id="26400" r:id="rId20"/>
    <p:sldId id="26402" r:id="rId21"/>
    <p:sldId id="26391" r:id="rId22"/>
    <p:sldId id="289" r:id="rId23"/>
    <p:sldId id="389" r:id="rId24"/>
    <p:sldId id="26404" r:id="rId25"/>
    <p:sldId id="26405" r:id="rId26"/>
    <p:sldId id="26408" r:id="rId27"/>
    <p:sldId id="26409" r:id="rId28"/>
    <p:sldId id="26406" r:id="rId29"/>
    <p:sldId id="26407" r:id="rId30"/>
    <p:sldId id="360" r:id="rId31"/>
    <p:sldId id="361" r:id="rId32"/>
  </p:sldIdLst>
  <p:sldSz cx="12192000" cy="6858000"/>
  <p:notesSz cx="6858000" cy="9144000"/>
  <p:embeddedFontLst>
    <p:embeddedFont>
      <p:font typeface="Public Sans" pitchFamily="2" charset="0"/>
      <p:regular r:id="rId35"/>
      <p:bold r:id="rId36"/>
      <p:italic r:id="rId37"/>
      <p:boldItalic r:id="rId38"/>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7AD4B447-7F0D-42AF-0FDE-FAE33A397EB1}" name="Danielle De Redder" initials="" userId="S::Danielle.deRedder@det.nsw.edu.au::90c2f8e5-e57e-4891-92e6-f485cbc59344" providerId="AD"/>
  <p188:author id="{1B9AE479-94A8-1CA7-5801-61D0BC5792BC}" name="Sandrine Woo" initials="SW" userId="S::Sandrine.Woo@det.nsw.edu.au::54ed00b1-333b-4894-8cbd-7f4a7425a40f" providerId="AD"/>
  <p188:author id="{FAA49185-EE96-76D8-B997-27D35C680BEE}" name="Maureen O'Keefe" initials="MO" userId="S::Maureen.OKeefe5@det.nsw.edu.au::468623b9-9c4e-4b2f-9db4-30ddd450a219" providerId="AD"/>
  <p188:author id="{84BB3EC3-4897-07D0-9088-963639FD7750}" name="Ruby Kilroy" initials="RK" userId="S::Ruby.Kilroy@det.nsw.edu.au::7473b3a5-eb11-4b06-a6bb-162e1e62754b" providerId="AD"/>
  <p188:author id="{5D9A84EA-88A3-C9A9-52AF-AACDF0031BA4}" name="Tom Gyenes" initials="TG" userId="S::THOMAS.GYENES@det.nsw.edu.au::3f8fdeb7-5d44-4d3f-9372-de9698ef45d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96" autoAdjust="0"/>
    <p:restoredTop sz="68539" autoAdjust="0"/>
  </p:normalViewPr>
  <p:slideViewPr>
    <p:cSldViewPr snapToGrid="0">
      <p:cViewPr varScale="1">
        <p:scale>
          <a:sx n="76" d="100"/>
          <a:sy n="76" d="100"/>
        </p:scale>
        <p:origin x="1794" y="78"/>
      </p:cViewPr>
      <p:guideLst>
        <p:guide orient="horz" pos="2160"/>
        <p:guide pos="386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10/10/2024</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10/10/2024</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1933589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dirty="0"/>
              <a:t>prompt students to think about how an individual scene may be structured. Does it follow the same or similar structure? Discuss. </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dirty="0"/>
          </a:p>
        </p:txBody>
      </p:sp>
    </p:spTree>
    <p:extLst>
      <p:ext uri="{BB962C8B-B14F-4D97-AF65-F5344CB8AC3E}">
        <p14:creationId xmlns:p14="http://schemas.microsoft.com/office/powerpoint/2010/main" val="1119116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dirty="0"/>
              <a:t>this slide has been used to identify the explicit teaching learning strategy and should be deleted or hidden when using in a classroom setting. The strategy of gradual release of responsibility is a flexible process moving between modelled, guided and independent teaching practice responsive to student learning. Students should be supported to move between each practice based on their capabilities and requirements.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b="0" dirty="0">
              <a:effectLst/>
              <a:latin typeface="Arial" panose="020B0604020202020204" pitchFamily="34" charset="0"/>
              <a:ea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effectLst/>
                <a:latin typeface="Arial" panose="020B0604020202020204" pitchFamily="34" charset="0"/>
                <a:ea typeface="Calibri" panose="020F0502020204030204" pitchFamily="34" charset="0"/>
              </a:rPr>
              <a:t>Teachers deliver a structured and sequenced approach to explicitly teaching new content. Learning is most effective when teachers break new information down and teach it explicitly using explanation, demonstration and modelling. This is especially relevant when students are new to an area (AERO 2024b).</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dirty="0"/>
          </a:p>
        </p:txBody>
      </p:sp>
    </p:spTree>
    <p:extLst>
      <p:ext uri="{BB962C8B-B14F-4D97-AF65-F5344CB8AC3E}">
        <p14:creationId xmlns:p14="http://schemas.microsoft.com/office/powerpoint/2010/main" val="3509357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the following activities move from a teacher-oriented explanation of key grammatical and language features, to increasingly student-focused work on the core text and then their developing playscript for the assessment task. The teacher is advised to replace text references as needed and retain the blue sub-headings if appropriate as they signal key metalanguage about learning to the students.</a:t>
            </a:r>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dirty="0"/>
          </a:p>
        </p:txBody>
      </p:sp>
    </p:spTree>
    <p:extLst>
      <p:ext uri="{BB962C8B-B14F-4D97-AF65-F5344CB8AC3E}">
        <p14:creationId xmlns:p14="http://schemas.microsoft.com/office/powerpoint/2010/main" val="282533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dirty="0"/>
              <a:t>issue students with a copy of Scene 15 from the play. Students should use their understanding from the previous section to find evidence of the elements of a scene. They should complete this on </a:t>
            </a:r>
            <a:r>
              <a:rPr lang="en-AU" b="1" dirty="0"/>
              <a:t>Phase 4, activity 10 – narrative structure of a scene. </a:t>
            </a:r>
            <a:endParaRPr lang="en-AU" b="0"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dirty="0"/>
          </a:p>
        </p:txBody>
      </p:sp>
    </p:spTree>
    <p:extLst>
      <p:ext uri="{BB962C8B-B14F-4D97-AF65-F5344CB8AC3E}">
        <p14:creationId xmlns:p14="http://schemas.microsoft.com/office/powerpoint/2010/main" val="2722156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dirty="0"/>
              <a:t>this slide has been used to identify the explicit teaching learning strategy of using effective questioning and should be deleted or hidden when using in a classroom setting. If students cannot adequately respond to this type of question, they should be provided with either whole-class instruction in another delivery mode or example, or if only some students are lacking confidence, they could be assisted individually when the class move on to the next stage of learning.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solidFill>
                  <a:srgbClr val="333333"/>
                </a:solidFill>
                <a:effectLst/>
                <a:highlight>
                  <a:srgbClr val="FFFFFF"/>
                </a:highlight>
              </a:rPr>
              <a:t>Teachers analyse the information they collect to make evidence-based instructional decisions. This includes when to move between modelled, guided and independent practice.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solidFill>
                <a:srgbClr val="333333"/>
              </a:solidFill>
              <a:effectLst/>
              <a:highlight>
                <a:srgbClr val="FFFFFF"/>
              </a:highlight>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solidFill>
                  <a:srgbClr val="333333"/>
                </a:solidFill>
                <a:effectLst/>
                <a:highlight>
                  <a:srgbClr val="FFFFFF"/>
                </a:highlight>
              </a:rPr>
              <a:t>Checking understanding requires teachers to collect the responses of all students.</a:t>
            </a:r>
            <a:endParaRPr lang="en-AU" b="0"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dirty="0"/>
          </a:p>
        </p:txBody>
      </p:sp>
    </p:spTree>
    <p:extLst>
      <p:ext uri="{BB962C8B-B14F-4D97-AF65-F5344CB8AC3E}">
        <p14:creationId xmlns:p14="http://schemas.microsoft.com/office/powerpoint/2010/main" val="2461713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dirty="0"/>
              <a:t>tell students they will be digging a bit deeper into how a scene is written with a focus on the language used. Discuss the information on the slide about verbs.</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dirty="0"/>
          </a:p>
        </p:txBody>
      </p:sp>
    </p:spTree>
    <p:extLst>
      <p:ext uri="{BB962C8B-B14F-4D97-AF65-F5344CB8AC3E}">
        <p14:creationId xmlns:p14="http://schemas.microsoft.com/office/powerpoint/2010/main" val="340727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dirty="0"/>
              <a:t>this slide has been used to identify the Explicit teaching learning strategy and should be deleted or hidden when using in a classroom setting.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Chunking learning into manageable components reduces demand on students’ working memory. Sequencing those chunks in a logical progression supports students to incorporate new information into their mental model, or schema (AERO 2024b).</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dirty="0"/>
          </a:p>
        </p:txBody>
      </p:sp>
    </p:spTree>
    <p:extLst>
      <p:ext uri="{BB962C8B-B14F-4D97-AF65-F5344CB8AC3E}">
        <p14:creationId xmlns:p14="http://schemas.microsoft.com/office/powerpoint/2010/main" val="7785218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dirty="0"/>
              <a:t>explain what an active verb is and ask students to identify the active verb in each example. When you click the answers will appear for each sentence. </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dirty="0"/>
          </a:p>
        </p:txBody>
      </p:sp>
    </p:spTree>
    <p:extLst>
      <p:ext uri="{BB962C8B-B14F-4D97-AF65-F5344CB8AC3E}">
        <p14:creationId xmlns:p14="http://schemas.microsoft.com/office/powerpoint/2010/main" val="4183942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dirty="0"/>
              <a:t>prompt student discussion about adjectives. What makes a good descriptive sentence? Students should experiment with using adjectives.</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dirty="0"/>
          </a:p>
        </p:txBody>
      </p:sp>
    </p:spTree>
    <p:extLst>
      <p:ext uri="{BB962C8B-B14F-4D97-AF65-F5344CB8AC3E}">
        <p14:creationId xmlns:p14="http://schemas.microsoft.com/office/powerpoint/2010/main" val="15040103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dirty="0"/>
              <a:t>explain that vocabulary choices can show shades of meaning and give an indicator of how good or bad something is or how someone feels about something. Explore the word ‘cline’ and discuss as a group. Make connections with other words that have ‘cline’ in them – incline, inclination, decline.</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dirty="0"/>
          </a:p>
        </p:txBody>
      </p:sp>
    </p:spTree>
    <p:extLst>
      <p:ext uri="{BB962C8B-B14F-4D97-AF65-F5344CB8AC3E}">
        <p14:creationId xmlns:p14="http://schemas.microsoft.com/office/powerpoint/2010/main" val="3242989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dirty="0"/>
              <a:t>this PowerPoint has been created to use in conjunction with </a:t>
            </a:r>
            <a:r>
              <a:rPr lang="en-AU" sz="1800" b="1" dirty="0">
                <a:solidFill>
                  <a:srgbClr val="002664"/>
                </a:solidFill>
                <a:effectLst/>
                <a:latin typeface="Arial" panose="020B0604020202020204" pitchFamily="34" charset="0"/>
                <a:ea typeface="Yu Gothic Light" panose="020B0300000000000000" pitchFamily="34" charset="-128"/>
              </a:rPr>
              <a:t>Phase 4, activity 10 – narrative structure of a scene </a:t>
            </a:r>
            <a:r>
              <a:rPr lang="en-AU" sz="1800" b="0" dirty="0">
                <a:solidFill>
                  <a:srgbClr val="002664"/>
                </a:solidFill>
                <a:effectLst/>
                <a:latin typeface="Arial" panose="020B0604020202020204" pitchFamily="34" charset="0"/>
                <a:ea typeface="Yu Gothic Light" panose="020B0300000000000000" pitchFamily="34" charset="-128"/>
              </a:rPr>
              <a:t>in preparation for completing the final writing task in Phase 4.</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dirty="0"/>
          </a:p>
        </p:txBody>
      </p:sp>
    </p:spTree>
    <p:extLst>
      <p:ext uri="{BB962C8B-B14F-4D97-AF65-F5344CB8AC3E}">
        <p14:creationId xmlns:p14="http://schemas.microsoft.com/office/powerpoint/2010/main" val="7395674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students should create a word cline for the adjective ‘frightened’ from scene 15. Reflect on how it is used in the text. What word would be used in the same place? Why was the word ‘frightened’ used?</a:t>
            </a:r>
          </a:p>
          <a:p>
            <a:r>
              <a:rPr lang="en-AU" dirty="0"/>
              <a:t>Then for independent and applied practice, students could choose an adjective in their developing script for the assessment task. They create a cline then practise re-writing the sentence using more or less extreme versions of the word. They should then be guided to consider the impact of the changes. How does a different word impact on how the audience may feel about a character? How does the changed word create a different mood in the scene?</a:t>
            </a:r>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dirty="0"/>
          </a:p>
        </p:txBody>
      </p:sp>
    </p:spTree>
    <p:extLst>
      <p:ext uri="{BB962C8B-B14F-4D97-AF65-F5344CB8AC3E}">
        <p14:creationId xmlns:p14="http://schemas.microsoft.com/office/powerpoint/2010/main" val="24955922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a:t>
            </a:r>
            <a:r>
              <a:rPr lang="en-AU" b="0" dirty="0"/>
              <a:t>: students should now apply their knowledge to deconstructing Scene 15 of the play in Question 3 of </a:t>
            </a:r>
            <a:r>
              <a:rPr lang="en-AU" sz="1800" b="1" dirty="0">
                <a:solidFill>
                  <a:srgbClr val="002664"/>
                </a:solidFill>
                <a:effectLst/>
                <a:latin typeface="Arial" panose="020B0604020202020204" pitchFamily="34" charset="0"/>
                <a:ea typeface="Yu Gothic Light" panose="020B0300000000000000" pitchFamily="34" charset="-128"/>
              </a:rPr>
              <a:t>Phase 4, activity 10 – narrative structure of a scene. </a:t>
            </a:r>
            <a:r>
              <a:rPr lang="en-AU" sz="1800" b="0" dirty="0">
                <a:solidFill>
                  <a:srgbClr val="002664"/>
                </a:solidFill>
                <a:effectLst/>
                <a:latin typeface="Arial" panose="020B0604020202020204" pitchFamily="34" charset="0"/>
                <a:ea typeface="Yu Gothic Light" panose="020B0300000000000000" pitchFamily="34" charset="-128"/>
              </a:rPr>
              <a:t>Sample annotations have been provided for the teacher to model and explain to students before they create their own annotations</a:t>
            </a:r>
            <a:r>
              <a:rPr lang="en-AU" sz="1800" b="1" dirty="0">
                <a:solidFill>
                  <a:srgbClr val="002664"/>
                </a:solidFill>
                <a:effectLst/>
                <a:latin typeface="Arial" panose="020B0604020202020204" pitchFamily="34" charset="0"/>
                <a:ea typeface="Yu Gothic Light" panose="020B0300000000000000" pitchFamily="34" charset="-128"/>
              </a:rPr>
              <a:t>. </a:t>
            </a:r>
            <a:r>
              <a:rPr lang="en-AU" sz="1800" b="0" dirty="0">
                <a:solidFill>
                  <a:srgbClr val="002664"/>
                </a:solidFill>
                <a:effectLst/>
                <a:latin typeface="Arial" panose="020B0604020202020204" pitchFamily="34" charset="0"/>
                <a:ea typeface="Yu Gothic Light" panose="020B0300000000000000" pitchFamily="34" charset="-128"/>
              </a:rPr>
              <a:t>Allow sufficient time to deeply engage with the text. Once they have completed their annotating, discuss the mood(s) created. Spend some time examining how the 2 settings become ‘blended’ in this scene and discuss.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800" b="0" dirty="0">
                <a:solidFill>
                  <a:srgbClr val="002664"/>
                </a:solidFill>
                <a:effectLst/>
                <a:latin typeface="Arial" panose="020B0604020202020204" pitchFamily="34" charset="0"/>
                <a:ea typeface="Yu Gothic Light" panose="020B0300000000000000" pitchFamily="34" charset="-128"/>
              </a:rPr>
              <a:t>Students should apply their understanding to their writing task of crafting their own script segment.</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 </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22</a:t>
            </a:fld>
            <a:endParaRPr lang="en-AU" dirty="0"/>
          </a:p>
        </p:txBody>
      </p:sp>
    </p:spTree>
    <p:extLst>
      <p:ext uri="{BB962C8B-B14F-4D97-AF65-F5344CB8AC3E}">
        <p14:creationId xmlns:p14="http://schemas.microsoft.com/office/powerpoint/2010/main" val="36384611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dirty="0"/>
              <a:t>this slide has been used to identify the explicit teaching learning strategy of using effective questioning and should be deleted or hidden when using in a classroom setting. If students cannot adequately respond to this type of question, they should be provided with either whole-class instruction in another delivery mode or example, or if only some students are lacking confidence, they could be assisted individually when the class move on to the next stage of learning.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0" i="0" dirty="0">
                <a:solidFill>
                  <a:srgbClr val="333333"/>
                </a:solidFill>
                <a:effectLst/>
                <a:highlight>
                  <a:srgbClr val="FFFFFF"/>
                </a:highlight>
                <a:latin typeface="Public Sans" pitchFamily="2" charset="0"/>
              </a:rPr>
              <a:t>Teachers analyse the information they collect to make evidence-based instructional decisions. This includes when to move between modelled, guided and independent practice.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i="0" dirty="0">
              <a:solidFill>
                <a:srgbClr val="333333"/>
              </a:solidFill>
              <a:effectLst/>
              <a:highlight>
                <a:srgbClr val="FFFFFF"/>
              </a:highlight>
              <a:latin typeface="Public Sans" pitchFamily="2"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0" i="0" dirty="0">
                <a:solidFill>
                  <a:srgbClr val="333333"/>
                </a:solidFill>
                <a:effectLst/>
                <a:highlight>
                  <a:srgbClr val="FFFFFF"/>
                </a:highlight>
                <a:latin typeface="Public Sans" pitchFamily="2" charset="0"/>
              </a:rPr>
              <a:t>Checking understanding requires teachers to collect the responses of all students.</a:t>
            </a:r>
            <a:endParaRPr lang="en-AU" b="0"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23</a:t>
            </a:fld>
            <a:endParaRPr lang="en-AU" dirty="0"/>
          </a:p>
        </p:txBody>
      </p:sp>
    </p:spTree>
    <p:extLst>
      <p:ext uri="{BB962C8B-B14F-4D97-AF65-F5344CB8AC3E}">
        <p14:creationId xmlns:p14="http://schemas.microsoft.com/office/powerpoint/2010/main" val="24617137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a:t>
            </a:r>
            <a:r>
              <a:rPr lang="en-AU" b="0" dirty="0"/>
              <a:t>: students should be supported (with effective questioning) to match column A and B in pairs, then participate in class discussion to check answers. Students could then return to pairs to apply this to a chosen scene from </a:t>
            </a:r>
            <a:r>
              <a:rPr lang="en-AU" b="0" i="1" dirty="0"/>
              <a:t>Hitler’s Daughter: The play.</a:t>
            </a:r>
            <a:endParaRPr lang="en-AU" i="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24</a:t>
            </a:fld>
            <a:endParaRPr lang="en-AU" dirty="0"/>
          </a:p>
        </p:txBody>
      </p:sp>
    </p:spTree>
    <p:extLst>
      <p:ext uri="{BB962C8B-B14F-4D97-AF65-F5344CB8AC3E}">
        <p14:creationId xmlns:p14="http://schemas.microsoft.com/office/powerpoint/2010/main" val="26567918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a:t>
            </a:r>
            <a:r>
              <a:rPr lang="en-AU" b="0" dirty="0"/>
              <a:t>: students could complete this activity either immediately after the joint construction one applied to the core text, or at a later more suitable time as part of their drafting process. It is also an effective opportunity for reflection and editing of their work if they already have a first draft. Students should be supported to consider the ‘how’ in the question carefully: it should be both ‘what happens’ and ‘what language features will be used’ as per the activities about verb and adjective choice in this PowerPoint, and figurative language, symbolism and noun groups for description covered elsewhere.</a:t>
            </a:r>
            <a:endParaRPr lang="en-AU" i="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25</a:t>
            </a:fld>
            <a:endParaRPr lang="en-AU" dirty="0"/>
          </a:p>
        </p:txBody>
      </p:sp>
    </p:spTree>
    <p:extLst>
      <p:ext uri="{BB962C8B-B14F-4D97-AF65-F5344CB8AC3E}">
        <p14:creationId xmlns:p14="http://schemas.microsoft.com/office/powerpoint/2010/main" val="31903033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dirty="0"/>
              <a:t>this slide has been used to identify the Explicit teaching learning strategy and should be deleted or hidden when using in a classroom setting.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Chunking learning into manageable components reduces demand on students’ working memory. Sequencing those chunks in a logical progression supports students to incorporate new information into their mental model, or schema (AERO 2024b).</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26</a:t>
            </a:fld>
            <a:endParaRPr lang="en-AU" dirty="0"/>
          </a:p>
        </p:txBody>
      </p:sp>
    </p:spTree>
    <p:extLst>
      <p:ext uri="{BB962C8B-B14F-4D97-AF65-F5344CB8AC3E}">
        <p14:creationId xmlns:p14="http://schemas.microsoft.com/office/powerpoint/2010/main" val="18877799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a:t>
            </a:r>
            <a:r>
              <a:rPr lang="en-AU" b="0" i="1" dirty="0"/>
              <a:t>:</a:t>
            </a:r>
            <a:r>
              <a:rPr lang="en-AU" b="0" i="0" dirty="0"/>
              <a:t> perhaps bring up each idea separately and use as basis for class discussion looking at the core texts and texts from their experiences. Students can then be directed to the activity in </a:t>
            </a:r>
            <a:r>
              <a:rPr lang="en-AU" b="1" i="0" dirty="0"/>
              <a:t>Phase 4, activity 10 – narrative structure of a scene </a:t>
            </a:r>
            <a:r>
              <a:rPr lang="en-AU" b="0" i="0" dirty="0"/>
              <a:t>in the resource booklet, then to applying thinking to their developing playscripts.</a:t>
            </a:r>
          </a:p>
          <a:p>
            <a:r>
              <a:rPr lang="en-AU" b="0" i="0" dirty="0"/>
              <a:t>Possible starting points for discussion: one conflict in scene 15 is between parent and child. Her rejection by her father inspires us to see how brutality can exist in public and private places. It also reinforces our sense of the innocence and fragility of Heidi.</a:t>
            </a:r>
          </a:p>
          <a:p>
            <a:r>
              <a:rPr lang="en-AU" b="0" i="0" dirty="0"/>
              <a:t>A complication in scene 15 is the flight from the bunker. Afterwards Heidi cannot return, her life is in danger and the process of escape and survival is put in train.</a:t>
            </a:r>
          </a:p>
          <a:p>
            <a:r>
              <a:rPr lang="en-AU" b="0" i="0" dirty="0"/>
              <a:t>For application to their own writing: What happens if a scene does not have conflict or a good complication?</a:t>
            </a:r>
            <a:endParaRPr lang="en-AU" i="0"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27</a:t>
            </a:fld>
            <a:endParaRPr lang="en-AU" dirty="0"/>
          </a:p>
        </p:txBody>
      </p:sp>
    </p:spTree>
    <p:extLst>
      <p:ext uri="{BB962C8B-B14F-4D97-AF65-F5344CB8AC3E}">
        <p14:creationId xmlns:p14="http://schemas.microsoft.com/office/powerpoint/2010/main" val="2618034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dirty="0"/>
              <a:t>the following activity focuses in on one outcome content point from Text features: imaginative in EN4-ECA-01. Use it as appropriate for your class context.</a:t>
            </a:r>
          </a:p>
        </p:txBody>
      </p:sp>
      <p:sp>
        <p:nvSpPr>
          <p:cNvPr id="4" name="Slide Number Placeholder 3"/>
          <p:cNvSpPr>
            <a:spLocks noGrp="1"/>
          </p:cNvSpPr>
          <p:nvPr>
            <p:ph type="sldNum" sz="quarter" idx="5"/>
          </p:nvPr>
        </p:nvSpPr>
        <p:spPr/>
        <p:txBody>
          <a:bodyPr/>
          <a:lstStyle/>
          <a:p>
            <a:fld id="{B07158C4-A119-4B78-9DE8-A50001BC31DC}" type="slidenum">
              <a:rPr lang="en-AU" smtClean="0"/>
              <a:pPr/>
              <a:t>28</a:t>
            </a:fld>
            <a:endParaRPr lang="en-AU" dirty="0"/>
          </a:p>
        </p:txBody>
      </p:sp>
    </p:spTree>
    <p:extLst>
      <p:ext uri="{BB962C8B-B14F-4D97-AF65-F5344CB8AC3E}">
        <p14:creationId xmlns:p14="http://schemas.microsoft.com/office/powerpoint/2010/main" val="31189537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activity is based on the following outcome content point from EN4-ECA-01 Text features: imaginative - Experiment with unpredictable or unexpected structural features and explore how these can engage a reader</a:t>
            </a:r>
          </a:p>
        </p:txBody>
      </p:sp>
      <p:sp>
        <p:nvSpPr>
          <p:cNvPr id="4" name="Slide Number Placeholder 3"/>
          <p:cNvSpPr>
            <a:spLocks noGrp="1"/>
          </p:cNvSpPr>
          <p:nvPr>
            <p:ph type="sldNum" sz="quarter" idx="5"/>
          </p:nvPr>
        </p:nvSpPr>
        <p:spPr/>
        <p:txBody>
          <a:bodyPr/>
          <a:lstStyle/>
          <a:p>
            <a:fld id="{B07158C4-A119-4B78-9DE8-A50001BC31DC}" type="slidenum">
              <a:rPr lang="en-AU" smtClean="0"/>
              <a:pPr/>
              <a:t>29</a:t>
            </a:fld>
            <a:endParaRPr lang="en-AU" dirty="0"/>
          </a:p>
        </p:txBody>
      </p:sp>
    </p:spTree>
    <p:extLst>
      <p:ext uri="{BB962C8B-B14F-4D97-AF65-F5344CB8AC3E}">
        <p14:creationId xmlns:p14="http://schemas.microsoft.com/office/powerpoint/2010/main" val="3553826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30</a:t>
            </a:fld>
            <a:endParaRPr lang="en-AU" dirty="0"/>
          </a:p>
        </p:txBody>
      </p:sp>
    </p:spTree>
    <p:extLst>
      <p:ext uri="{BB962C8B-B14F-4D97-AF65-F5344CB8AC3E}">
        <p14:creationId xmlns:p14="http://schemas.microsoft.com/office/powerpoint/2010/main" val="4223143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a:t>
            </a:r>
            <a:r>
              <a:rPr lang="en-AU" b="0" dirty="0"/>
              <a:t>: the lesson is broken into 2 sections – narrative structure and exploring a scene. </a:t>
            </a:r>
          </a:p>
          <a:p>
            <a:pPr marL="0" indent="0">
              <a:buFont typeface="Arial"/>
              <a:buNone/>
            </a:pP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3</a:t>
            </a:fld>
            <a:endParaRPr lang="en-AU" dirty="0"/>
          </a:p>
        </p:txBody>
      </p:sp>
    </p:spTree>
    <p:extLst>
      <p:ext uri="{BB962C8B-B14F-4D97-AF65-F5344CB8AC3E}">
        <p14:creationId xmlns:p14="http://schemas.microsoft.com/office/powerpoint/2010/main" val="3242764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Public Sans"/>
              </a:rPr>
              <a:t>Teacher note: </a:t>
            </a:r>
            <a:r>
              <a:rPr lang="en-AU" dirty="0">
                <a:latin typeface="Public Sans"/>
              </a:rPr>
              <a:t>this slide has been used to identify the Explicit teaching learning strategy and should be deleted or hidden when using in a classroom setting. Sharing learning intentions allows a teacher to effectively communicate learning goals with students. They allow students to connect new learning to existing knowledge, skills and understanding. When used with success criteria students have a clear idea of the learning goal and how to get there (AERO 2024a). The sample success </a:t>
            </a:r>
            <a:r>
              <a:rPr lang="en-AU" b="0" i="0" dirty="0">
                <a:solidFill>
                  <a:srgbClr val="333333"/>
                </a:solidFill>
                <a:effectLst/>
                <a:highlight>
                  <a:srgbClr val="FFFFFF"/>
                </a:highlight>
                <a:latin typeface="Public Sans" pitchFamily="2" charset="0"/>
              </a:rPr>
              <a:t>criteria are aligned to the syllabus. They break the learning intention into smaller and more manageable actions. They show students what they must do, say, make, create or perform to demonstrate their learning (Griffin 2018). These have been left blank with suggestions provided in the notes to allow for the co-construction of success criteria that reflects student need. When co-</a:t>
            </a:r>
            <a:r>
              <a:rPr lang="en-AU" dirty="0"/>
              <a:t>constructing with students, teachers use their expertise to guide student thinking, and often model and use exemplars to show students what success 'looks like'.</a:t>
            </a:r>
          </a:p>
          <a:p>
            <a:endParaRPr lang="en-AU" b="0" i="0" dirty="0">
              <a:solidFill>
                <a:srgbClr val="333333"/>
              </a:solidFill>
              <a:effectLst/>
              <a:highlight>
                <a:srgbClr val="FFFFFF"/>
              </a:highlight>
              <a:latin typeface="Public Sans" pitchFamily="2" charset="0"/>
            </a:endParaRPr>
          </a:p>
          <a:p>
            <a:endParaRPr lang="en-AU" dirty="0">
              <a:solidFill>
                <a:srgbClr val="333333"/>
              </a:solidFill>
              <a:highlight>
                <a:srgbClr val="FFFFFF"/>
              </a:highlight>
              <a:latin typeface="Public Sans"/>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608132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endParaRPr lang="en-AU" dirty="0"/>
          </a:p>
          <a:p>
            <a:pPr marL="171450" indent="-171450">
              <a:buFont typeface="Arial"/>
              <a:buChar char="•"/>
            </a:pPr>
            <a:r>
              <a:rPr lang="en-AU" dirty="0"/>
              <a:t>Learning intentions and success criteria are best co-constructed with students. Adapt the learning intention as required and add matching success criteria.</a:t>
            </a:r>
          </a:p>
          <a:p>
            <a:pPr marL="171450" indent="-171450">
              <a:buFont typeface="Arial"/>
              <a:buChar char="•"/>
            </a:pPr>
            <a:r>
              <a:rPr lang="en-AU" dirty="0"/>
              <a:t>For more information See ⁠</a:t>
            </a:r>
            <a:r>
              <a:rPr lang="en-AU" dirty="0">
                <a:hlinkClick r:id="rId3" tooltip="https://www.aitsl.edu.au/docs/default-source/feedback/aitsl-learning-intentions-and-success-criteria-strategy.pdf?sfvrsn=382dec3c_2"/>
              </a:rPr>
              <a:t>AITSL</a:t>
            </a:r>
            <a:r>
              <a:rPr lang="en-AU" dirty="0"/>
              <a:t> or the NSW Department of Education explicit teaching strategies, ⁠</a:t>
            </a:r>
            <a:r>
              <a:rPr lang="en-AU" dirty="0">
                <a:hlinkClick r:id="rId4" tooltip="https://education.nsw.gov.au/teaching-and-learning/curriculum/explicit-teaching/explicit-teaching-strategies/sharing-learning-intentions"/>
              </a:rPr>
              <a:t>Sharing learning intentions</a:t>
            </a:r>
            <a:r>
              <a:rPr lang="en-AU" dirty="0"/>
              <a:t> and ⁠</a:t>
            </a:r>
            <a:r>
              <a:rPr lang="en-AU" dirty="0">
                <a:hlinkClick r:id="rId5" tooltip="https://education.nsw.gov.au/teaching-and-learning/curriculum/explicit-teaching/explicit-teaching-strategies/sharing-success-criteria"/>
              </a:rPr>
              <a:t>Sharing success criteria</a:t>
            </a:r>
            <a:endParaRPr lang="en-AU" dirty="0"/>
          </a:p>
          <a:p>
            <a:pPr marL="171450" indent="-171450">
              <a:buFont typeface="Arial"/>
              <a:buChar char="•"/>
            </a:pPr>
            <a:r>
              <a:rPr lang="en-AU" dirty="0"/>
              <a:t>LISC is not necessarily presented at the beginning of the lesson. Teacher needs to consider most effectual time to introduce </a:t>
            </a:r>
          </a:p>
          <a:p>
            <a:pPr marL="171450" indent="-171450">
              <a:buFont typeface="Arial"/>
              <a:buChar char="•"/>
            </a:pPr>
            <a:r>
              <a:rPr lang="en-AU" dirty="0"/>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5</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Public Sans"/>
              </a:rPr>
              <a:t>Teacher note: </a:t>
            </a:r>
            <a:r>
              <a:rPr lang="en-AU" dirty="0">
                <a:latin typeface="Public Sans"/>
              </a:rPr>
              <a:t>this slide has been used to identify the explicit teaching learning strategy and should be deleted or hidden when used in a classroom setting. The strategy of connecting learning involves making connections within and across learning. In this example, students are connecting learning to their own knowledge of how they use social media.</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pPr>
              <a:defRPr/>
            </a:pPr>
            <a:r>
              <a:rPr lang="en-AU" dirty="0">
                <a:latin typeface="Public Sans"/>
              </a:rPr>
              <a:t>Teachers actively support students to make connections within and across knowledge, skills and understanding as well as to prior learning experiences. Learning is a change to long-term memory. Long-term memory is a network of overlapping information with many connections (AERO 2024a), which are called schemas (CESE 2017). </a:t>
            </a: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dirty="0"/>
          </a:p>
        </p:txBody>
      </p:sp>
    </p:spTree>
    <p:extLst>
      <p:ext uri="{BB962C8B-B14F-4D97-AF65-F5344CB8AC3E}">
        <p14:creationId xmlns:p14="http://schemas.microsoft.com/office/powerpoint/2010/main" val="102262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prompt students to brainstorm components of a narrative structure and add them to the brainstorm.</a:t>
            </a:r>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297963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ask students if they included the components featured on the slide. </a:t>
            </a:r>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dirty="0"/>
          </a:p>
        </p:txBody>
      </p:sp>
    </p:spTree>
    <p:extLst>
      <p:ext uri="{BB962C8B-B14F-4D97-AF65-F5344CB8AC3E}">
        <p14:creationId xmlns:p14="http://schemas.microsoft.com/office/powerpoint/2010/main" val="4089016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dirty="0"/>
              <a:t>students should now complete Question 1 of </a:t>
            </a:r>
            <a:r>
              <a:rPr lang="en-AU" b="1" dirty="0"/>
              <a:t>Phase 4, activity 10 – narrative structure of a scene </a:t>
            </a:r>
            <a:r>
              <a:rPr lang="en-AU" dirty="0"/>
              <a:t>for the play. </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40015959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dirty="0"/>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391391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46" r:id="rId7"/>
    <p:sldLayoutId id="2147483725" r:id="rId8"/>
    <p:sldLayoutId id="2147483743" r:id="rId9"/>
    <p:sldLayoutId id="2147483744" r:id="rId10"/>
    <p:sldLayoutId id="214748376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slide" Target="slide13.xml"/></Relationships>
</file>

<file path=ppt/slides/_rels/slide30.xml.rels><?xml version="1.0" encoding="UTF-8" standalone="yes"?>
<Relationships xmlns="http://schemas.openxmlformats.org/package/2006/relationships"><Relationship Id="rId8" Type="http://schemas.openxmlformats.org/officeDocument/2006/relationships/hyperlink" Target="https://www.edresearch.edu.au/summaries-explainers/explainers/explicit-instruction" TargetMode="External"/><Relationship Id="rId3" Type="http://schemas.openxmlformats.org/officeDocument/2006/relationships/hyperlink" Target="https://educationstandards.nsw.edu.au/wps/portal/nesa/mini-footer/copyright" TargetMode="External"/><Relationship Id="rId7" Type="http://schemas.openxmlformats.org/officeDocument/2006/relationships/hyperlink" Target="https://www.edresearch.edu.au/guides-resources/practice-guides/explain-learning-objectives" TargetMode="External"/><Relationship Id="rId2" Type="http://schemas.openxmlformats.org/officeDocument/2006/relationships/notesSlide" Target="../notesSlides/notesSlide29.xml"/><Relationship Id="rId1" Type="http://schemas.openxmlformats.org/officeDocument/2006/relationships/slideLayout" Target="../slideLayouts/slideLayout9.xml"/><Relationship Id="rId6" Type="http://schemas.openxmlformats.org/officeDocument/2006/relationships/hyperlink" Target="https://curriculum.nsw.edu.au/learning-areas/english/english-k-10-2022/overview" TargetMode="External"/><Relationship Id="rId11" Type="http://schemas.openxmlformats.org/officeDocument/2006/relationships/hyperlink" Target="https://education.nsw.gov.au/teaching-and-learning/curriculum/explicit-teaching/explicit-teaching-strategies/gradual-release-of-responsibility" TargetMode="External"/><Relationship Id="rId5" Type="http://schemas.openxmlformats.org/officeDocument/2006/relationships/hyperlink" Target="https://curriculum.nsw.edu.au/" TargetMode="External"/><Relationship Id="rId10" Type="http://schemas.openxmlformats.org/officeDocument/2006/relationships/hyperlink" Target="https://curriculum.nsw.edu.au/resources/glossary" TargetMode="External"/><Relationship Id="rId4" Type="http://schemas.openxmlformats.org/officeDocument/2006/relationships/hyperlink" Target="https://educationstandards.nsw.edu.au/" TargetMode="External"/><Relationship Id="rId9" Type="http://schemas.openxmlformats.org/officeDocument/2006/relationships/hyperlink" Target="https://education.nsw.gov.au/about-us/education-data-and-research/cese/publications/literature-reviews/cognitive-load-theory" TargetMode="External"/></Relationships>
</file>

<file path=ppt/slides/_rels/slide31.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998069-8808-F7B7-147A-0D45AF051C4E}"/>
              </a:ext>
            </a:extLst>
          </p:cNvPr>
          <p:cNvSpPr>
            <a:spLocks noGrp="1"/>
          </p:cNvSpPr>
          <p:nvPr>
            <p:ph type="title"/>
          </p:nvPr>
        </p:nvSpPr>
        <p:spPr/>
        <p:txBody>
          <a:bodyPr/>
          <a:lstStyle/>
          <a:p>
            <a:r>
              <a:rPr lang="en-AU" dirty="0">
                <a:latin typeface="+mj-lt"/>
              </a:rPr>
              <a:t>Instructions for use</a:t>
            </a:r>
          </a:p>
        </p:txBody>
      </p:sp>
      <p:sp>
        <p:nvSpPr>
          <p:cNvPr id="7" name="Picture Placeholder 6">
            <a:extLst>
              <a:ext uri="{FF2B5EF4-FFF2-40B4-BE49-F238E27FC236}">
                <a16:creationId xmlns:a16="http://schemas.microsoft.com/office/drawing/2014/main" id="{41E659CE-3503-CAAB-868D-643BC7328B29}"/>
              </a:ext>
            </a:extLst>
          </p:cNvPr>
          <p:cNvSpPr>
            <a:spLocks noGrp="1"/>
          </p:cNvSpPr>
          <p:nvPr>
            <p:ph type="pic" sz="quarter" idx="13"/>
          </p:nvPr>
        </p:nvSpPr>
        <p:spPr>
          <a:xfrm>
            <a:off x="354000" y="1931625"/>
            <a:ext cx="11483999" cy="4498641"/>
          </a:xfrm>
        </p:spPr>
        <p:txBody>
          <a:bodyPr/>
          <a:lstStyle/>
          <a:p>
            <a:pPr marL="342900" indent="-342900">
              <a:lnSpc>
                <a:spcPct val="150000"/>
              </a:lnSpc>
              <a:buFont typeface="Arial"/>
              <a:buChar char="•"/>
            </a:pPr>
            <a:r>
              <a:rPr lang="en-AU" sz="1800" dirty="0">
                <a:latin typeface="+mn-lt"/>
                <a:ea typeface="+mn-lt"/>
                <a:cs typeface="+mn-lt"/>
              </a:rPr>
              <a:t>This resource is not a teaching and learning program. It should be used in conjunction with the From page to stage – Year 8, Term 3 program.</a:t>
            </a:r>
            <a:endParaRPr lang="en-AU" sz="1800" dirty="0">
              <a:solidFill>
                <a:srgbClr val="22272B"/>
              </a:solidFill>
              <a:latin typeface="+mn-lt"/>
            </a:endParaRPr>
          </a:p>
          <a:p>
            <a:pPr marL="342900" indent="-342900">
              <a:lnSpc>
                <a:spcPct val="150000"/>
              </a:lnSpc>
              <a:buFont typeface="Arial"/>
              <a:buChar char="•"/>
            </a:pPr>
            <a:r>
              <a:rPr lang="en-AU" sz="1800" dirty="0">
                <a:solidFill>
                  <a:srgbClr val="22272B"/>
                </a:solidFill>
                <a:latin typeface="+mn-lt"/>
              </a:rPr>
              <a:t>Classroom teachers are encouraged to </a:t>
            </a:r>
            <a:r>
              <a:rPr lang="en-AU" sz="1800" b="1" dirty="0">
                <a:solidFill>
                  <a:srgbClr val="22272B"/>
                </a:solidFill>
                <a:latin typeface="+mn-lt"/>
              </a:rPr>
              <a:t>add and adapt</a:t>
            </a:r>
            <a:r>
              <a:rPr lang="en-AU" sz="1800" dirty="0">
                <a:solidFill>
                  <a:srgbClr val="22272B"/>
                </a:solidFill>
                <a:latin typeface="+mn-lt"/>
              </a:rPr>
              <a:t> slides as required to meet the needs of their students.</a:t>
            </a:r>
          </a:p>
          <a:p>
            <a:pPr marL="342900" indent="-342900">
              <a:lnSpc>
                <a:spcPct val="150000"/>
              </a:lnSpc>
              <a:buFont typeface="Arial"/>
              <a:buChar char="•"/>
            </a:pPr>
            <a:r>
              <a:rPr lang="en-AU" sz="1800" dirty="0">
                <a:solidFill>
                  <a:srgbClr val="22272B"/>
                </a:solidFill>
                <a:latin typeface="+mn-lt"/>
              </a:rPr>
              <a:t>Save a copy of the file to make changes to the slide deck. Go to </a:t>
            </a:r>
            <a:r>
              <a:rPr lang="en-AU" sz="1800" b="1" dirty="0">
                <a:solidFill>
                  <a:srgbClr val="22272B"/>
                </a:solidFill>
                <a:latin typeface="+mn-lt"/>
              </a:rPr>
              <a:t>File</a:t>
            </a:r>
            <a:r>
              <a:rPr lang="en-AU" sz="1800" dirty="0">
                <a:solidFill>
                  <a:srgbClr val="22272B"/>
                </a:solidFill>
                <a:latin typeface="+mn-lt"/>
              </a:rPr>
              <a:t> &gt; </a:t>
            </a:r>
            <a:r>
              <a:rPr lang="en-AU" sz="1800" b="1" dirty="0">
                <a:solidFill>
                  <a:srgbClr val="22272B"/>
                </a:solidFill>
                <a:latin typeface="+mn-lt"/>
              </a:rPr>
              <a:t>Download a Copy </a:t>
            </a:r>
            <a:r>
              <a:rPr lang="en-AU" sz="1800" dirty="0">
                <a:solidFill>
                  <a:srgbClr val="22272B"/>
                </a:solidFill>
                <a:latin typeface="+mn-lt"/>
              </a:rPr>
              <a:t>(this downloads a copy to the computer to edit in the PowerPoint app).</a:t>
            </a:r>
          </a:p>
          <a:p>
            <a:pPr marL="342900" indent="-342900">
              <a:lnSpc>
                <a:spcPct val="150000"/>
              </a:lnSpc>
              <a:buFont typeface="Arial"/>
              <a:buChar char="•"/>
            </a:pPr>
            <a:r>
              <a:rPr lang="en-AU" sz="1800" dirty="0">
                <a:solidFill>
                  <a:srgbClr val="22272B"/>
                </a:solidFill>
                <a:latin typeface="+mn-lt"/>
              </a:rPr>
              <a:t>To convert the PowerPoint to Google Slides:</a:t>
            </a:r>
          </a:p>
          <a:p>
            <a:pPr marL="913765" lvl="1" indent="-457200">
              <a:lnSpc>
                <a:spcPct val="150000"/>
              </a:lnSpc>
              <a:spcAft>
                <a:spcPts val="1200"/>
              </a:spcAft>
              <a:buFont typeface="+mj-lt"/>
              <a:buAutoNum type="arabicPeriod"/>
            </a:pPr>
            <a:r>
              <a:rPr lang="en-AU" dirty="0">
                <a:solidFill>
                  <a:srgbClr val="22272B"/>
                </a:solidFill>
                <a:latin typeface="+mn-lt"/>
              </a:rPr>
              <a:t>Upload the file into Google Drive and open it.</a:t>
            </a:r>
          </a:p>
          <a:p>
            <a:pPr marL="913765" lvl="1" indent="-457200">
              <a:lnSpc>
                <a:spcPct val="150000"/>
              </a:lnSpc>
              <a:spcAft>
                <a:spcPts val="1200"/>
              </a:spcAft>
              <a:buFont typeface="+mj-lt"/>
              <a:buAutoNum type="arabicPeriod"/>
            </a:pPr>
            <a:r>
              <a:rPr lang="en-AU" dirty="0">
                <a:solidFill>
                  <a:srgbClr val="22272B"/>
                </a:solidFill>
                <a:latin typeface="+mn-lt"/>
              </a:rPr>
              <a:t>Go to </a:t>
            </a:r>
            <a:r>
              <a:rPr lang="en-AU" b="1" dirty="0">
                <a:solidFill>
                  <a:srgbClr val="22272B"/>
                </a:solidFill>
                <a:latin typeface="+mn-lt"/>
              </a:rPr>
              <a:t>File</a:t>
            </a:r>
            <a:r>
              <a:rPr lang="en-AU" dirty="0">
                <a:solidFill>
                  <a:srgbClr val="22272B"/>
                </a:solidFill>
                <a:latin typeface="+mn-lt"/>
              </a:rPr>
              <a:t> &gt; </a:t>
            </a:r>
            <a:r>
              <a:rPr lang="en-AU" b="1" dirty="0">
                <a:solidFill>
                  <a:srgbClr val="22272B"/>
                </a:solidFill>
                <a:latin typeface="+mn-lt"/>
              </a:rPr>
              <a:t>Save as </a:t>
            </a:r>
            <a:r>
              <a:rPr lang="en-AU" dirty="0">
                <a:solidFill>
                  <a:srgbClr val="22272B"/>
                </a:solidFill>
                <a:latin typeface="+mn-lt"/>
              </a:rPr>
              <a:t>Google Slides.</a:t>
            </a:r>
          </a:p>
          <a:p>
            <a:pPr marL="456565" lvl="1">
              <a:lnSpc>
                <a:spcPct val="150000"/>
              </a:lnSpc>
              <a:spcAft>
                <a:spcPts val="1200"/>
              </a:spcAft>
            </a:pPr>
            <a:r>
              <a:rPr lang="en-AU" dirty="0">
                <a:solidFill>
                  <a:srgbClr val="22272B"/>
                </a:solidFill>
                <a:latin typeface="+mn-lt"/>
              </a:rPr>
              <a:t>(Note – conversion may cause formatting changes in the slides.)</a:t>
            </a:r>
          </a:p>
          <a:p>
            <a:endParaRPr lang="en-AU" sz="1800" dirty="0">
              <a:latin typeface="+mn-lt"/>
            </a:endParaRPr>
          </a:p>
        </p:txBody>
      </p:sp>
      <p:sp>
        <p:nvSpPr>
          <p:cNvPr id="2" name="Slide Number Placeholder 1">
            <a:extLst>
              <a:ext uri="{FF2B5EF4-FFF2-40B4-BE49-F238E27FC236}">
                <a16:creationId xmlns:a16="http://schemas.microsoft.com/office/drawing/2014/main" id="{CD087911-6789-4356-F538-4C4ABF1219E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a:t>
            </a:fld>
            <a:endParaRPr lang="en-AU" dirty="0"/>
          </a:p>
        </p:txBody>
      </p:sp>
    </p:spTree>
    <p:extLst>
      <p:ext uri="{BB962C8B-B14F-4D97-AF65-F5344CB8AC3E}">
        <p14:creationId xmlns:p14="http://schemas.microsoft.com/office/powerpoint/2010/main" val="397706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dirty="0">
                <a:latin typeface="+mj-lt"/>
              </a:rPr>
              <a:t>Deepening an understanding of narrative structure </a:t>
            </a:r>
            <a:r>
              <a:rPr lang="en-AU" dirty="0">
                <a:solidFill>
                  <a:schemeClr val="bg1"/>
                </a:solidFill>
                <a:latin typeface="+mj-lt"/>
              </a:rPr>
              <a:t>(1)</a:t>
            </a:r>
            <a:r>
              <a:rPr lang="en-AU" dirty="0">
                <a:latin typeface="+mj-lt"/>
              </a:rPr>
              <a:t> </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latin typeface="+mj-lt"/>
              </a:rPr>
              <a:t>What about our play?</a:t>
            </a: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a:xfrm>
            <a:off x="360000" y="1567086"/>
            <a:ext cx="4641658" cy="4807835"/>
          </a:xfrm>
        </p:spPr>
        <p:txBody>
          <a:bodyPr/>
          <a:lstStyle/>
          <a:p>
            <a:r>
              <a:rPr lang="en-AU" sz="1800" dirty="0">
                <a:latin typeface="+mn-lt"/>
              </a:rPr>
              <a:t>Just like a novel or a film, a play uses narrative plot structures.</a:t>
            </a:r>
          </a:p>
          <a:p>
            <a:pPr marL="342900" indent="-342900">
              <a:buFont typeface="+mj-lt"/>
              <a:buAutoNum type="arabicPeriod"/>
            </a:pPr>
            <a:r>
              <a:rPr lang="en-AU" sz="1800" dirty="0">
                <a:effectLst/>
                <a:latin typeface="+mn-lt"/>
                <a:ea typeface="Calibri" panose="020F0502020204030204" pitchFamily="34" charset="0"/>
              </a:rPr>
              <a:t>Based on your understanding of the play, annotate the main events of the play onto the plot diagram on your worksheet.</a:t>
            </a:r>
          </a:p>
          <a:p>
            <a:pPr marL="342900" indent="-342900">
              <a:buFont typeface="+mj-lt"/>
              <a:buAutoNum type="arabicPeriod"/>
            </a:pPr>
            <a:r>
              <a:rPr lang="en-AU" sz="1800" dirty="0">
                <a:latin typeface="+mn-lt"/>
                <a:ea typeface="Calibri" panose="020F0502020204030204" pitchFamily="34" charset="0"/>
              </a:rPr>
              <a:t>Discuss what made this process easy and what made it challenging.</a:t>
            </a:r>
          </a:p>
          <a:p>
            <a:pPr marL="342900" indent="-342900">
              <a:buFont typeface="+mj-lt"/>
              <a:buAutoNum type="arabicPeriod"/>
            </a:pPr>
            <a:endParaRPr lang="en-AU" sz="1800" dirty="0">
              <a:latin typeface="+mn-lt"/>
            </a:endParaRPr>
          </a:p>
          <a:p>
            <a:endParaRPr lang="en-AU" sz="1800" dirty="0">
              <a:latin typeface="+mn-lt"/>
            </a:endParaRPr>
          </a:p>
        </p:txBody>
      </p:sp>
      <p:pic>
        <p:nvPicPr>
          <p:cNvPr id="2" name="Picture 1" descr="Plot diagram">
            <a:extLst>
              <a:ext uri="{FF2B5EF4-FFF2-40B4-BE49-F238E27FC236}">
                <a16:creationId xmlns:a16="http://schemas.microsoft.com/office/drawing/2014/main" id="{2787FBAF-947E-AE39-5FE9-FDA7A1748B4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26378" y="1338943"/>
            <a:ext cx="6384925" cy="3803650"/>
          </a:xfrm>
          <a:prstGeom prst="rect">
            <a:avLst/>
          </a:prstGeom>
          <a:noFill/>
        </p:spPr>
      </p:pic>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10</a:t>
            </a:fld>
            <a:endParaRPr lang="en-AU" dirty="0"/>
          </a:p>
        </p:txBody>
      </p:sp>
    </p:spTree>
    <p:extLst>
      <p:ext uri="{BB962C8B-B14F-4D97-AF65-F5344CB8AC3E}">
        <p14:creationId xmlns:p14="http://schemas.microsoft.com/office/powerpoint/2010/main" val="2596034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dirty="0">
                <a:latin typeface="+mj-lt"/>
              </a:rPr>
              <a:t>Deepening an understanding of narrative structure </a:t>
            </a:r>
            <a:r>
              <a:rPr lang="en-AU" dirty="0">
                <a:solidFill>
                  <a:schemeClr val="bg1"/>
                </a:solidFill>
                <a:latin typeface="+mj-lt"/>
              </a:rPr>
              <a:t>(2) </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latin typeface="+mj-lt"/>
              </a:rPr>
              <a:t>What about a scene in a play?</a:t>
            </a: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p:txBody>
          <a:bodyPr/>
          <a:lstStyle/>
          <a:p>
            <a:r>
              <a:rPr lang="en-AU" dirty="0">
                <a:latin typeface="+mn-lt"/>
              </a:rPr>
              <a:t>A scene is a story event within a play and each scene has the following elements:</a:t>
            </a:r>
          </a:p>
          <a:p>
            <a:pPr marL="342900" indent="-342900">
              <a:buFont typeface="Arial" panose="020B0604020202020204" pitchFamily="34" charset="0"/>
              <a:buChar char="•"/>
            </a:pPr>
            <a:r>
              <a:rPr lang="en-AU" dirty="0">
                <a:latin typeface="+mn-lt"/>
              </a:rPr>
              <a:t>a plot event (a minimum of one event that moves the story forward)</a:t>
            </a:r>
          </a:p>
          <a:p>
            <a:pPr marL="342900" indent="-342900">
              <a:buFont typeface="Arial" panose="020B0604020202020204" pitchFamily="34" charset="0"/>
              <a:buChar char="•"/>
            </a:pPr>
            <a:r>
              <a:rPr lang="en-AU" dirty="0">
                <a:latin typeface="+mn-lt"/>
              </a:rPr>
              <a:t>a change (a character has a change of belief by the end of the scene)</a:t>
            </a:r>
          </a:p>
          <a:p>
            <a:pPr marL="342900" indent="-342900">
              <a:buFont typeface="Arial" panose="020B0604020202020204" pitchFamily="34" charset="0"/>
              <a:buChar char="•"/>
            </a:pPr>
            <a:r>
              <a:rPr lang="en-AU" dirty="0">
                <a:latin typeface="+mn-lt"/>
              </a:rPr>
              <a:t>covers a short period of time (usually only a matter of minutes)</a:t>
            </a:r>
          </a:p>
          <a:p>
            <a:pPr marL="342900" indent="-342900">
              <a:buFont typeface="Arial" panose="020B0604020202020204" pitchFamily="34" charset="0"/>
              <a:buChar char="•"/>
            </a:pPr>
            <a:r>
              <a:rPr lang="en-AU" dirty="0">
                <a:latin typeface="+mn-lt"/>
              </a:rPr>
              <a:t>one setting (however, there can be more than one setting in a play or film)</a:t>
            </a:r>
          </a:p>
          <a:p>
            <a:pPr marL="342900" indent="-342900">
              <a:buFont typeface="Arial" panose="020B0604020202020204" pitchFamily="34" charset="0"/>
              <a:buChar char="•"/>
            </a:pPr>
            <a:r>
              <a:rPr lang="en-AU" dirty="0">
                <a:latin typeface="+mn-lt"/>
              </a:rPr>
              <a:t>has the 6 components of plot (orientation, conflict, rising tension, climax, falling tension and resolution).</a:t>
            </a:r>
          </a:p>
          <a:p>
            <a:pPr marL="342900" indent="-342900">
              <a:buFont typeface="Arial" panose="020B0604020202020204" pitchFamily="34" charset="0"/>
              <a:buChar char="•"/>
            </a:pPr>
            <a:endParaRPr lang="en-AU" dirty="0">
              <a:latin typeface="+mn-lt"/>
            </a:endParaRP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a:t>
            </a:fld>
            <a:endParaRPr lang="en-AU" dirty="0"/>
          </a:p>
        </p:txBody>
      </p:sp>
    </p:spTree>
    <p:extLst>
      <p:ext uri="{BB962C8B-B14F-4D97-AF65-F5344CB8AC3E}">
        <p14:creationId xmlns:p14="http://schemas.microsoft.com/office/powerpoint/2010/main" val="292024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US" dirty="0">
                <a:cs typeface="Arial" panose="020B0604020202020204" pitchFamily="34" charset="0"/>
              </a:rPr>
              <a:t>Gradual release of responsibility</a:t>
            </a:r>
            <a:endParaRPr lang="en-AU" dirty="0">
              <a:cs typeface="Arial" panose="020B0604020202020204" pitchFamily="34" charset="0"/>
            </a:endParaRPr>
          </a:p>
        </p:txBody>
      </p:sp>
      <p:sp>
        <p:nvSpPr>
          <p:cNvPr id="2" name="Footer Placeholder 1">
            <a:extLst>
              <a:ext uri="{FF2B5EF4-FFF2-40B4-BE49-F238E27FC236}">
                <a16:creationId xmlns:a16="http://schemas.microsoft.com/office/drawing/2014/main" id="{29CA1E02-5F19-5B48-8F72-C5F4749B3BFE}"/>
              </a:ext>
              <a:ext uri="{C183D7F6-B498-43B3-948B-1728B52AA6E4}">
                <adec:decorative xmlns:adec="http://schemas.microsoft.com/office/drawing/2017/decorative" val="0"/>
              </a:ext>
            </a:extLst>
          </p:cNvPr>
          <p:cNvSpPr txBox="1">
            <a:spLocks/>
          </p:cNvSpPr>
          <p:nvPr/>
        </p:nvSpPr>
        <p:spPr>
          <a:xfrm>
            <a:off x="539999" y="359997"/>
            <a:ext cx="2834572" cy="277237"/>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400" dirty="0">
                <a:solidFill>
                  <a:schemeClr val="bg1"/>
                </a:solidFill>
              </a:rPr>
              <a:t>NSW Department of Education</a:t>
            </a:r>
            <a:endParaRPr lang="en-AU" sz="1400" dirty="0">
              <a:solidFill>
                <a:schemeClr val="bg1"/>
              </a:solidFill>
            </a:endParaRPr>
          </a:p>
        </p:txBody>
      </p:sp>
    </p:spTree>
    <p:extLst>
      <p:ext uri="{BB962C8B-B14F-4D97-AF65-F5344CB8AC3E}">
        <p14:creationId xmlns:p14="http://schemas.microsoft.com/office/powerpoint/2010/main" val="263466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Exploring a scene</a:t>
            </a:r>
          </a:p>
        </p:txBody>
      </p:sp>
      <p:sp>
        <p:nvSpPr>
          <p:cNvPr id="2" name="Footer Placeholder 1">
            <a:extLst>
              <a:ext uri="{FF2B5EF4-FFF2-40B4-BE49-F238E27FC236}">
                <a16:creationId xmlns:a16="http://schemas.microsoft.com/office/drawing/2014/main" id="{904E125A-2E3C-13AA-5527-72C6D2CE66BC}"/>
              </a:ext>
              <a:ext uri="{C183D7F6-B498-43B3-948B-1728B52AA6E4}">
                <adec:decorative xmlns:adec="http://schemas.microsoft.com/office/drawing/2017/decorative" val="0"/>
              </a:ext>
            </a:extLst>
          </p:cNvPr>
          <p:cNvSpPr txBox="1">
            <a:spLocks/>
          </p:cNvSpPr>
          <p:nvPr/>
        </p:nvSpPr>
        <p:spPr>
          <a:xfrm>
            <a:off x="539999" y="359997"/>
            <a:ext cx="2834572" cy="277237"/>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400" dirty="0">
                <a:solidFill>
                  <a:schemeClr val="bg1"/>
                </a:solidFill>
              </a:rPr>
              <a:t>NSW Department of Education</a:t>
            </a:r>
            <a:endParaRPr lang="en-AU" sz="1400" dirty="0">
              <a:solidFill>
                <a:schemeClr val="bg1"/>
              </a:solidFill>
            </a:endParaRPr>
          </a:p>
        </p:txBody>
      </p:sp>
    </p:spTree>
    <p:extLst>
      <p:ext uri="{BB962C8B-B14F-4D97-AF65-F5344CB8AC3E}">
        <p14:creationId xmlns:p14="http://schemas.microsoft.com/office/powerpoint/2010/main" val="659025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dirty="0">
                <a:latin typeface="+mj-lt"/>
              </a:rPr>
              <a:t>Connecting with a text</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latin typeface="+mj-lt"/>
              </a:rPr>
              <a:t>Exploring scene 15 – collaborative student work</a:t>
            </a:r>
          </a:p>
        </p:txBody>
      </p:sp>
      <p:sp>
        <p:nvSpPr>
          <p:cNvPr id="5" name="Text Placeholder 4">
            <a:extLst>
              <a:ext uri="{FF2B5EF4-FFF2-40B4-BE49-F238E27FC236}">
                <a16:creationId xmlns:a16="http://schemas.microsoft.com/office/drawing/2014/main" id="{FB102613-C2AB-984B-DA1B-F759091E9EFE}"/>
              </a:ext>
            </a:extLst>
          </p:cNvPr>
          <p:cNvSpPr>
            <a:spLocks noGrp="1"/>
          </p:cNvSpPr>
          <p:nvPr>
            <p:ph type="body" sz="quarter" idx="17"/>
          </p:nvPr>
        </p:nvSpPr>
        <p:spPr>
          <a:xfrm>
            <a:off x="360000" y="1567086"/>
            <a:ext cx="11484000" cy="1849121"/>
          </a:xfrm>
        </p:spPr>
        <p:txBody>
          <a:bodyPr/>
          <a:lstStyle/>
          <a:p>
            <a:pPr marL="457200" indent="-457200">
              <a:buFont typeface="+mj-lt"/>
              <a:buAutoNum type="arabicPeriod"/>
            </a:pPr>
            <a:r>
              <a:rPr lang="en-AU" dirty="0">
                <a:latin typeface="+mn-lt"/>
              </a:rPr>
              <a:t>Read scene 15 from the play.</a:t>
            </a:r>
          </a:p>
          <a:p>
            <a:pPr marL="457200" indent="-457200">
              <a:buFont typeface="+mj-lt"/>
              <a:buAutoNum type="arabicPeriod"/>
            </a:pPr>
            <a:r>
              <a:rPr lang="en-AU" dirty="0">
                <a:latin typeface="+mn-lt"/>
              </a:rPr>
              <a:t>Annotate the 6 components of plot on the script.</a:t>
            </a:r>
          </a:p>
          <a:p>
            <a:pPr marL="457200" indent="-457200">
              <a:buFont typeface="+mj-lt"/>
              <a:buAutoNum type="arabicPeriod"/>
            </a:pPr>
            <a:r>
              <a:rPr lang="en-AU" dirty="0">
                <a:latin typeface="+mn-lt"/>
              </a:rPr>
              <a:t>Complete the table, identifying the main elements of a scene in a play.  </a:t>
            </a:r>
          </a:p>
        </p:txBody>
      </p:sp>
      <p:graphicFrame>
        <p:nvGraphicFramePr>
          <p:cNvPr id="6" name="Table 5">
            <a:extLst>
              <a:ext uri="{FF2B5EF4-FFF2-40B4-BE49-F238E27FC236}">
                <a16:creationId xmlns:a16="http://schemas.microsoft.com/office/drawing/2014/main" id="{02A98987-5B69-EF73-D0EC-01CC91CD6F42}"/>
              </a:ext>
            </a:extLst>
          </p:cNvPr>
          <p:cNvGraphicFramePr>
            <a:graphicFrameLocks noGrp="1"/>
          </p:cNvGraphicFramePr>
          <p:nvPr>
            <p:extLst>
              <p:ext uri="{D42A27DB-BD31-4B8C-83A1-F6EECF244321}">
                <p14:modId xmlns:p14="http://schemas.microsoft.com/office/powerpoint/2010/main" val="1433548874"/>
              </p:ext>
            </p:extLst>
          </p:nvPr>
        </p:nvGraphicFramePr>
        <p:xfrm>
          <a:off x="355600" y="3492044"/>
          <a:ext cx="11379200" cy="2472926"/>
        </p:xfrm>
        <a:graphic>
          <a:graphicData uri="http://schemas.openxmlformats.org/drawingml/2006/table">
            <a:tbl>
              <a:tblPr firstRow="1" bandRow="1">
                <a:tableStyleId>{69012ECD-51FC-41F1-AA8D-1B2483CD663E}</a:tableStyleId>
              </a:tblPr>
              <a:tblGrid>
                <a:gridCol w="5689600">
                  <a:extLst>
                    <a:ext uri="{9D8B030D-6E8A-4147-A177-3AD203B41FA5}">
                      <a16:colId xmlns:a16="http://schemas.microsoft.com/office/drawing/2014/main" val="2283236177"/>
                    </a:ext>
                  </a:extLst>
                </a:gridCol>
                <a:gridCol w="5689600">
                  <a:extLst>
                    <a:ext uri="{9D8B030D-6E8A-4147-A177-3AD203B41FA5}">
                      <a16:colId xmlns:a16="http://schemas.microsoft.com/office/drawing/2014/main" val="949284255"/>
                    </a:ext>
                  </a:extLst>
                </a:gridCol>
              </a:tblGrid>
              <a:tr h="495944">
                <a:tc>
                  <a:txBody>
                    <a:bodyPr/>
                    <a:lstStyle/>
                    <a:p>
                      <a:pPr>
                        <a:lnSpc>
                          <a:spcPct val="150000"/>
                        </a:lnSpc>
                        <a:spcAft>
                          <a:spcPts val="1200"/>
                        </a:spcAft>
                      </a:pPr>
                      <a:r>
                        <a:rPr lang="en-AU" dirty="0">
                          <a:latin typeface="+mj-lt"/>
                        </a:rPr>
                        <a:t>Elements of a scene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1200"/>
                        </a:spcAft>
                      </a:pPr>
                      <a:r>
                        <a:rPr lang="en-AU" dirty="0">
                          <a:latin typeface="+mj-lt"/>
                        </a:rPr>
                        <a:t>Evidence from the script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3508436"/>
                  </a:ext>
                </a:extLst>
              </a:tr>
              <a:tr h="495944">
                <a:tc>
                  <a:txBody>
                    <a:bodyPr/>
                    <a:lstStyle/>
                    <a:p>
                      <a:pPr>
                        <a:lnSpc>
                          <a:spcPct val="150000"/>
                        </a:lnSpc>
                        <a:spcAft>
                          <a:spcPts val="1200"/>
                        </a:spcAft>
                      </a:pPr>
                      <a:r>
                        <a:rPr lang="en-AU" dirty="0"/>
                        <a:t>Main plot event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1200"/>
                        </a:spcAft>
                      </a:pPr>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98016183"/>
                  </a:ext>
                </a:extLst>
              </a:tr>
              <a:tr h="495944">
                <a:tc>
                  <a:txBody>
                    <a:bodyPr/>
                    <a:lstStyle/>
                    <a:p>
                      <a:pPr>
                        <a:lnSpc>
                          <a:spcPct val="150000"/>
                        </a:lnSpc>
                        <a:spcAft>
                          <a:spcPts val="1200"/>
                        </a:spcAft>
                      </a:pPr>
                      <a:r>
                        <a:rPr lang="en-AU" dirty="0"/>
                        <a:t>Change of belief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1200"/>
                        </a:spcAft>
                      </a:pPr>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39454861"/>
                  </a:ext>
                </a:extLst>
              </a:tr>
              <a:tr h="495944">
                <a:tc>
                  <a:txBody>
                    <a:bodyPr/>
                    <a:lstStyle/>
                    <a:p>
                      <a:pPr>
                        <a:lnSpc>
                          <a:spcPct val="150000"/>
                        </a:lnSpc>
                        <a:spcAft>
                          <a:spcPts val="1200"/>
                        </a:spcAft>
                      </a:pPr>
                      <a:r>
                        <a:rPr lang="en-AU" dirty="0"/>
                        <a:t>Time period of scene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1200"/>
                        </a:spcAft>
                      </a:pPr>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7313919"/>
                  </a:ext>
                </a:extLst>
              </a:tr>
              <a:tr h="489150">
                <a:tc>
                  <a:txBody>
                    <a:bodyPr/>
                    <a:lstStyle/>
                    <a:p>
                      <a:pPr>
                        <a:lnSpc>
                          <a:spcPct val="150000"/>
                        </a:lnSpc>
                        <a:spcAft>
                          <a:spcPts val="1200"/>
                        </a:spcAft>
                      </a:pPr>
                      <a:r>
                        <a:rPr lang="en-AU" dirty="0"/>
                        <a:t>Setting of scene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1200"/>
                        </a:spcAft>
                      </a:pPr>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8544577"/>
                  </a:ext>
                </a:extLst>
              </a:tr>
            </a:tbl>
          </a:graphicData>
        </a:graphic>
      </p:graphicFrame>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14</a:t>
            </a:fld>
            <a:endParaRPr lang="en-AU" dirty="0"/>
          </a:p>
        </p:txBody>
      </p:sp>
    </p:spTree>
    <p:extLst>
      <p:ext uri="{BB962C8B-B14F-4D97-AF65-F5344CB8AC3E}">
        <p14:creationId xmlns:p14="http://schemas.microsoft.com/office/powerpoint/2010/main" val="2661876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US" dirty="0">
                <a:cs typeface="Arial" panose="020B0604020202020204" pitchFamily="34" charset="0"/>
              </a:rPr>
              <a:t>Checking for understanding </a:t>
            </a:r>
            <a:r>
              <a:rPr lang="en-AU" dirty="0">
                <a:solidFill>
                  <a:schemeClr val="accent1"/>
                </a:solidFill>
                <a:latin typeface="+mj-lt"/>
              </a:rPr>
              <a:t>(1)</a:t>
            </a:r>
            <a:r>
              <a:rPr lang="en-US" dirty="0">
                <a:solidFill>
                  <a:schemeClr val="accent1"/>
                </a:solidFill>
                <a:cs typeface="Arial" panose="020B0604020202020204" pitchFamily="34" charset="0"/>
              </a:rPr>
              <a:t>  </a:t>
            </a:r>
            <a:endParaRPr lang="en-AU" dirty="0">
              <a:solidFill>
                <a:schemeClr val="accent1"/>
              </a:solidFill>
              <a:cs typeface="Arial" panose="020B0604020202020204" pitchFamily="34" charset="0"/>
            </a:endParaRPr>
          </a:p>
        </p:txBody>
      </p:sp>
      <p:sp>
        <p:nvSpPr>
          <p:cNvPr id="2" name="Footer Placeholder 1">
            <a:extLst>
              <a:ext uri="{FF2B5EF4-FFF2-40B4-BE49-F238E27FC236}">
                <a16:creationId xmlns:a16="http://schemas.microsoft.com/office/drawing/2014/main" id="{DC6BACCC-EE1F-E4EB-8448-9D7B4FF8C6A8}"/>
              </a:ext>
              <a:ext uri="{C183D7F6-B498-43B3-948B-1728B52AA6E4}">
                <adec:decorative xmlns:adec="http://schemas.microsoft.com/office/drawing/2017/decorative" val="0"/>
              </a:ext>
            </a:extLst>
          </p:cNvPr>
          <p:cNvSpPr txBox="1">
            <a:spLocks/>
          </p:cNvSpPr>
          <p:nvPr/>
        </p:nvSpPr>
        <p:spPr>
          <a:xfrm>
            <a:off x="539999" y="359997"/>
            <a:ext cx="2834572" cy="277237"/>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400" dirty="0">
                <a:solidFill>
                  <a:schemeClr val="bg1"/>
                </a:solidFill>
              </a:rPr>
              <a:t>NSW Department of Education</a:t>
            </a:r>
            <a:endParaRPr lang="en-AU" sz="1400" dirty="0">
              <a:solidFill>
                <a:schemeClr val="bg1"/>
              </a:solidFill>
            </a:endParaRPr>
          </a:p>
        </p:txBody>
      </p:sp>
    </p:spTree>
    <p:extLst>
      <p:ext uri="{BB962C8B-B14F-4D97-AF65-F5344CB8AC3E}">
        <p14:creationId xmlns:p14="http://schemas.microsoft.com/office/powerpoint/2010/main" val="1590451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dirty="0">
                <a:latin typeface="+mj-lt"/>
              </a:rPr>
              <a:t>Spotlight on language features in script writing </a:t>
            </a:r>
            <a:r>
              <a:rPr lang="en-AU" dirty="0">
                <a:solidFill>
                  <a:schemeClr val="bg1"/>
                </a:solidFill>
                <a:latin typeface="+mj-lt"/>
              </a:rPr>
              <a:t>(1) </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latin typeface="+mj-lt"/>
              </a:rPr>
              <a:t>Active or action verbs – teacher explanation</a:t>
            </a: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a:xfrm>
            <a:off x="360000" y="1567087"/>
            <a:ext cx="11484000" cy="3893914"/>
          </a:xfrm>
        </p:spPr>
        <p:txBody>
          <a:bodyPr/>
          <a:lstStyle/>
          <a:p>
            <a:r>
              <a:rPr lang="en-AU" sz="1800" dirty="0">
                <a:latin typeface="+mn-lt"/>
              </a:rPr>
              <a:t>We know that verbs are doing words – they tell what is happening.</a:t>
            </a:r>
          </a:p>
          <a:p>
            <a:r>
              <a:rPr lang="en-AU" sz="1800" dirty="0">
                <a:latin typeface="+mn-lt"/>
              </a:rPr>
              <a:t>There are different types of verbs:</a:t>
            </a:r>
          </a:p>
          <a:p>
            <a:pPr marL="342900" indent="-342900" algn="l">
              <a:buFont typeface="Arial" panose="020B0604020202020204" pitchFamily="34" charset="0"/>
              <a:buChar char="•"/>
            </a:pPr>
            <a:r>
              <a:rPr lang="en-AU" sz="1800" b="0" i="0" dirty="0">
                <a:solidFill>
                  <a:srgbClr val="22272B"/>
                </a:solidFill>
                <a:effectLst/>
                <a:highlight>
                  <a:srgbClr val="FFFFFF"/>
                </a:highlight>
                <a:latin typeface="+mn-lt"/>
              </a:rPr>
              <a:t>action verbs – They </a:t>
            </a:r>
            <a:r>
              <a:rPr lang="en-AU" sz="1800" b="0" i="1" dirty="0">
                <a:solidFill>
                  <a:srgbClr val="22272B"/>
                </a:solidFill>
                <a:effectLst/>
                <a:highlight>
                  <a:srgbClr val="FFFFFF"/>
                </a:highlight>
                <a:latin typeface="+mn-lt"/>
              </a:rPr>
              <a:t>danced ...</a:t>
            </a:r>
            <a:endParaRPr lang="en-AU" sz="1800" b="0" i="0" dirty="0">
              <a:solidFill>
                <a:srgbClr val="22272B"/>
              </a:solidFill>
              <a:effectLst/>
              <a:highlight>
                <a:srgbClr val="FFFFFF"/>
              </a:highlight>
              <a:latin typeface="+mn-lt"/>
            </a:endParaRPr>
          </a:p>
          <a:p>
            <a:pPr marL="342900" indent="-342900" algn="l">
              <a:buFont typeface="Arial" panose="020B0604020202020204" pitchFamily="34" charset="0"/>
              <a:buChar char="•"/>
            </a:pPr>
            <a:r>
              <a:rPr lang="en-AU" sz="1800" b="0" i="0" dirty="0">
                <a:solidFill>
                  <a:srgbClr val="22272B"/>
                </a:solidFill>
                <a:effectLst/>
                <a:highlight>
                  <a:srgbClr val="FFFFFF"/>
                </a:highlight>
                <a:latin typeface="+mn-lt"/>
              </a:rPr>
              <a:t>thinking verbs – </a:t>
            </a:r>
            <a:r>
              <a:rPr lang="en-AU" sz="1800" dirty="0">
                <a:solidFill>
                  <a:srgbClr val="22272B"/>
                </a:solidFill>
                <a:highlight>
                  <a:srgbClr val="FFFFFF"/>
                </a:highlight>
                <a:latin typeface="+mn-lt"/>
              </a:rPr>
              <a:t>I </a:t>
            </a:r>
            <a:r>
              <a:rPr lang="en-AU" sz="1800" b="0" i="1" dirty="0">
                <a:solidFill>
                  <a:srgbClr val="22272B"/>
                </a:solidFill>
                <a:effectLst/>
                <a:highlight>
                  <a:srgbClr val="FFFFFF"/>
                </a:highlight>
                <a:latin typeface="+mn-lt"/>
              </a:rPr>
              <a:t>forgot ...</a:t>
            </a:r>
            <a:endParaRPr lang="en-AU" sz="1800" b="0" i="0" dirty="0">
              <a:solidFill>
                <a:srgbClr val="22272B"/>
              </a:solidFill>
              <a:effectLst/>
              <a:highlight>
                <a:srgbClr val="FFFFFF"/>
              </a:highlight>
              <a:latin typeface="+mn-lt"/>
            </a:endParaRPr>
          </a:p>
          <a:p>
            <a:pPr marL="342900" indent="-342900" algn="l">
              <a:buFont typeface="Arial" panose="020B0604020202020204" pitchFamily="34" charset="0"/>
              <a:buChar char="•"/>
            </a:pPr>
            <a:r>
              <a:rPr lang="en-AU" sz="1800" b="0" i="0" dirty="0">
                <a:solidFill>
                  <a:srgbClr val="22272B"/>
                </a:solidFill>
                <a:effectLst/>
                <a:highlight>
                  <a:srgbClr val="FFFFFF"/>
                </a:highlight>
                <a:latin typeface="+mn-lt"/>
              </a:rPr>
              <a:t>feeling verbs – We </a:t>
            </a:r>
            <a:r>
              <a:rPr lang="en-AU" sz="1800" b="0" i="1" dirty="0">
                <a:solidFill>
                  <a:srgbClr val="22272B"/>
                </a:solidFill>
                <a:effectLst/>
                <a:highlight>
                  <a:srgbClr val="FFFFFF"/>
                </a:highlight>
                <a:latin typeface="+mn-lt"/>
              </a:rPr>
              <a:t>like ...</a:t>
            </a:r>
            <a:endParaRPr lang="en-AU" sz="1800" b="0" i="0" dirty="0">
              <a:solidFill>
                <a:srgbClr val="22272B"/>
              </a:solidFill>
              <a:effectLst/>
              <a:highlight>
                <a:srgbClr val="FFFFFF"/>
              </a:highlight>
              <a:latin typeface="+mn-lt"/>
            </a:endParaRPr>
          </a:p>
          <a:p>
            <a:pPr marL="342900" indent="-342900" algn="l">
              <a:buFont typeface="Arial" panose="020B0604020202020204" pitchFamily="34" charset="0"/>
              <a:buChar char="•"/>
            </a:pPr>
            <a:r>
              <a:rPr lang="en-AU" sz="1800" b="0" i="0" dirty="0">
                <a:solidFill>
                  <a:srgbClr val="22272B"/>
                </a:solidFill>
                <a:effectLst/>
                <a:highlight>
                  <a:srgbClr val="FFFFFF"/>
                </a:highlight>
                <a:latin typeface="+mn-lt"/>
              </a:rPr>
              <a:t>saying verbs – He </a:t>
            </a:r>
            <a:r>
              <a:rPr lang="en-AU" sz="1800" b="0" i="1" dirty="0">
                <a:solidFill>
                  <a:srgbClr val="22272B"/>
                </a:solidFill>
                <a:effectLst/>
                <a:highlight>
                  <a:srgbClr val="FFFFFF"/>
                </a:highlight>
                <a:latin typeface="+mn-lt"/>
              </a:rPr>
              <a:t>whispered ...</a:t>
            </a:r>
            <a:endParaRPr lang="en-AU" sz="1800" b="0" i="0" dirty="0">
              <a:solidFill>
                <a:srgbClr val="22272B"/>
              </a:solidFill>
              <a:effectLst/>
              <a:highlight>
                <a:srgbClr val="FFFFFF"/>
              </a:highlight>
              <a:latin typeface="+mn-lt"/>
            </a:endParaRPr>
          </a:p>
          <a:p>
            <a:pPr marL="342900" indent="-342900" algn="l">
              <a:buFont typeface="Arial" panose="020B0604020202020204" pitchFamily="34" charset="0"/>
              <a:buChar char="•"/>
            </a:pPr>
            <a:r>
              <a:rPr lang="en-AU" sz="1800" b="0" i="0" dirty="0">
                <a:solidFill>
                  <a:srgbClr val="22272B"/>
                </a:solidFill>
                <a:effectLst/>
                <a:highlight>
                  <a:srgbClr val="FFFFFF"/>
                </a:highlight>
                <a:latin typeface="+mn-lt"/>
              </a:rPr>
              <a:t>relating verbs – They </a:t>
            </a:r>
            <a:r>
              <a:rPr lang="en-AU" sz="1800" b="0" i="1" dirty="0">
                <a:solidFill>
                  <a:srgbClr val="22272B"/>
                </a:solidFill>
                <a:effectLst/>
                <a:highlight>
                  <a:srgbClr val="FFFFFF"/>
                </a:highlight>
                <a:latin typeface="+mn-lt"/>
              </a:rPr>
              <a:t>are ...</a:t>
            </a:r>
            <a:r>
              <a:rPr lang="en-AU" sz="1800" b="0" i="0" dirty="0">
                <a:solidFill>
                  <a:srgbClr val="22272B"/>
                </a:solidFill>
                <a:effectLst/>
                <a:highlight>
                  <a:srgbClr val="FFFFFF"/>
                </a:highlight>
                <a:latin typeface="+mn-lt"/>
              </a:rPr>
              <a:t>.</a:t>
            </a:r>
          </a:p>
        </p:txBody>
      </p:sp>
      <p:sp>
        <p:nvSpPr>
          <p:cNvPr id="4" name="TextBox 3">
            <a:extLst>
              <a:ext uri="{FF2B5EF4-FFF2-40B4-BE49-F238E27FC236}">
                <a16:creationId xmlns:a16="http://schemas.microsoft.com/office/drawing/2014/main" id="{26C60939-1AA3-9FEF-FBF2-9881692AF32D}"/>
              </a:ext>
            </a:extLst>
          </p:cNvPr>
          <p:cNvSpPr txBox="1"/>
          <p:nvPr/>
        </p:nvSpPr>
        <p:spPr>
          <a:xfrm>
            <a:off x="359999" y="5689145"/>
            <a:ext cx="6096000" cy="307777"/>
          </a:xfrm>
          <a:prstGeom prst="rect">
            <a:avLst/>
          </a:prstGeom>
          <a:noFill/>
        </p:spPr>
        <p:txBody>
          <a:bodyPr wrap="square">
            <a:spAutoFit/>
          </a:bodyPr>
          <a:lstStyle/>
          <a:p>
            <a:pPr algn="l"/>
            <a:r>
              <a:rPr lang="en-AU" sz="1400" dirty="0">
                <a:solidFill>
                  <a:srgbClr val="22272B"/>
                </a:solidFill>
                <a:highlight>
                  <a:srgbClr val="FFFFFF"/>
                </a:highlight>
                <a:latin typeface="+mn-lt"/>
              </a:rPr>
              <a:t>(NESA 2024)</a:t>
            </a:r>
            <a:endParaRPr lang="en-AU" sz="1400" b="0" i="0" dirty="0">
              <a:solidFill>
                <a:srgbClr val="22272B"/>
              </a:solidFill>
              <a:effectLst/>
              <a:highlight>
                <a:srgbClr val="FFFFFF"/>
              </a:highlight>
              <a:latin typeface="+mn-lt"/>
            </a:endParaRP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16</a:t>
            </a:fld>
            <a:endParaRPr lang="en-AU" dirty="0"/>
          </a:p>
        </p:txBody>
      </p:sp>
    </p:spTree>
    <p:extLst>
      <p:ext uri="{BB962C8B-B14F-4D97-AF65-F5344CB8AC3E}">
        <p14:creationId xmlns:p14="http://schemas.microsoft.com/office/powerpoint/2010/main" val="1403801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cs typeface="Arial" panose="020B0604020202020204" pitchFamily="34" charset="0"/>
              </a:rPr>
              <a:t>Chunking and sequencing learning </a:t>
            </a:r>
            <a:r>
              <a:rPr lang="en-AU" dirty="0">
                <a:solidFill>
                  <a:schemeClr val="accent1"/>
                </a:solidFill>
                <a:latin typeface="+mj-lt"/>
              </a:rPr>
              <a:t>(1)</a:t>
            </a:r>
            <a:endParaRPr lang="en-AU" dirty="0">
              <a:solidFill>
                <a:schemeClr val="accent1"/>
              </a:solidFill>
              <a:cs typeface="Arial" panose="020B0604020202020204" pitchFamily="34" charset="0"/>
            </a:endParaRPr>
          </a:p>
        </p:txBody>
      </p:sp>
      <p:sp>
        <p:nvSpPr>
          <p:cNvPr id="2" name="Footer Placeholder 1">
            <a:extLst>
              <a:ext uri="{FF2B5EF4-FFF2-40B4-BE49-F238E27FC236}">
                <a16:creationId xmlns:a16="http://schemas.microsoft.com/office/drawing/2014/main" id="{A6CE5861-99CB-A3D0-3A89-D944B65DE1EB}"/>
              </a:ext>
              <a:ext uri="{C183D7F6-B498-43B3-948B-1728B52AA6E4}">
                <adec:decorative xmlns:adec="http://schemas.microsoft.com/office/drawing/2017/decorative" val="0"/>
              </a:ext>
            </a:extLst>
          </p:cNvPr>
          <p:cNvSpPr txBox="1">
            <a:spLocks/>
          </p:cNvSpPr>
          <p:nvPr/>
        </p:nvSpPr>
        <p:spPr>
          <a:xfrm>
            <a:off x="539999" y="359997"/>
            <a:ext cx="2834572" cy="277237"/>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400" dirty="0">
                <a:solidFill>
                  <a:schemeClr val="bg1"/>
                </a:solidFill>
              </a:rPr>
              <a:t>NSW Department of Education</a:t>
            </a:r>
            <a:endParaRPr lang="en-AU" sz="1400" dirty="0">
              <a:solidFill>
                <a:schemeClr val="bg1"/>
              </a:solidFill>
            </a:endParaRPr>
          </a:p>
        </p:txBody>
      </p:sp>
    </p:spTree>
    <p:extLst>
      <p:ext uri="{BB962C8B-B14F-4D97-AF65-F5344CB8AC3E}">
        <p14:creationId xmlns:p14="http://schemas.microsoft.com/office/powerpoint/2010/main" val="3721054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dirty="0">
                <a:latin typeface="+mj-lt"/>
              </a:rPr>
              <a:t>Spotlight on language features in script writing </a:t>
            </a:r>
            <a:r>
              <a:rPr lang="en-AU" dirty="0">
                <a:solidFill>
                  <a:schemeClr val="bg1"/>
                </a:solidFill>
                <a:latin typeface="+mj-lt"/>
              </a:rPr>
              <a:t>(2)  </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latin typeface="+mj-lt"/>
              </a:rPr>
              <a:t>Active or action verbs – teacher explanation</a:t>
            </a: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p:txBody>
          <a:bodyPr/>
          <a:lstStyle/>
          <a:p>
            <a:r>
              <a:rPr lang="en-AU" dirty="0">
                <a:latin typeface="+mn-lt"/>
              </a:rPr>
              <a:t>An </a:t>
            </a:r>
            <a:r>
              <a:rPr lang="en-AU" b="1" dirty="0">
                <a:latin typeface="+mn-lt"/>
              </a:rPr>
              <a:t>active verb</a:t>
            </a:r>
            <a:r>
              <a:rPr lang="en-AU" dirty="0">
                <a:latin typeface="+mn-lt"/>
              </a:rPr>
              <a:t>:</a:t>
            </a:r>
          </a:p>
          <a:p>
            <a:pPr marL="342900" indent="-342900">
              <a:buFont typeface="Arial" panose="020B0604020202020204" pitchFamily="34" charset="0"/>
              <a:buChar char="•"/>
            </a:pPr>
            <a:r>
              <a:rPr lang="en-AU" dirty="0">
                <a:latin typeface="+mn-lt"/>
              </a:rPr>
              <a:t>is used when the subject of the sentence is </a:t>
            </a:r>
            <a:r>
              <a:rPr lang="en-AU" i="1" dirty="0">
                <a:latin typeface="+mn-lt"/>
              </a:rPr>
              <a:t>doing</a:t>
            </a:r>
            <a:r>
              <a:rPr lang="en-AU" dirty="0">
                <a:latin typeface="+mn-lt"/>
              </a:rPr>
              <a:t> the verb</a:t>
            </a:r>
          </a:p>
          <a:p>
            <a:pPr marL="342900" indent="-342900">
              <a:buFont typeface="Arial" panose="020B0604020202020204" pitchFamily="34" charset="0"/>
              <a:buChar char="•"/>
            </a:pPr>
            <a:r>
              <a:rPr lang="en-AU" dirty="0">
                <a:latin typeface="+mn-lt"/>
              </a:rPr>
              <a:t>gives a sentence an active voice</a:t>
            </a:r>
          </a:p>
          <a:p>
            <a:pPr marL="342900" indent="-342900">
              <a:buFont typeface="Arial" panose="020B0604020202020204" pitchFamily="34" charset="0"/>
              <a:buChar char="•"/>
            </a:pPr>
            <a:r>
              <a:rPr lang="en-AU" dirty="0">
                <a:latin typeface="+mn-lt"/>
              </a:rPr>
              <a:t>follows a subject </a:t>
            </a:r>
            <a:r>
              <a:rPr lang="en-AU" b="1" dirty="0">
                <a:latin typeface="+mn-lt"/>
              </a:rPr>
              <a:t>verb</a:t>
            </a:r>
            <a:r>
              <a:rPr lang="en-AU" dirty="0">
                <a:latin typeface="+mn-lt"/>
              </a:rPr>
              <a:t> object structure. </a:t>
            </a:r>
          </a:p>
          <a:p>
            <a:r>
              <a:rPr lang="en-AU" dirty="0">
                <a:latin typeface="+mn-lt"/>
              </a:rPr>
              <a:t>Example:</a:t>
            </a:r>
          </a:p>
          <a:p>
            <a:r>
              <a:rPr lang="en-AU" dirty="0">
                <a:latin typeface="+mn-lt"/>
              </a:rPr>
              <a:t>A loud bomb drops. </a:t>
            </a:r>
          </a:p>
          <a:p>
            <a:r>
              <a:rPr lang="en-AU" dirty="0">
                <a:latin typeface="+mn-lt"/>
              </a:rPr>
              <a:t>Another loud explosion and the lights flicker once more. </a:t>
            </a:r>
          </a:p>
          <a:p>
            <a:r>
              <a:rPr lang="en-AU" dirty="0">
                <a:latin typeface="+mn-lt"/>
              </a:rPr>
              <a:t>BEN interrupts the story.</a:t>
            </a:r>
          </a:p>
          <a:p>
            <a:endParaRPr lang="en-AU" dirty="0">
              <a:latin typeface="+mn-lt"/>
            </a:endParaRPr>
          </a:p>
        </p:txBody>
      </p:sp>
      <p:sp>
        <p:nvSpPr>
          <p:cNvPr id="2" name="Rectangle 1" descr="Red box highlighting the word 'drops'.">
            <a:extLst>
              <a:ext uri="{FF2B5EF4-FFF2-40B4-BE49-F238E27FC236}">
                <a16:creationId xmlns:a16="http://schemas.microsoft.com/office/drawing/2014/main" id="{4287807F-57A7-BA79-FB0D-2F9711C071B3}"/>
              </a:ext>
            </a:extLst>
          </p:cNvPr>
          <p:cNvSpPr/>
          <p:nvPr/>
        </p:nvSpPr>
        <p:spPr>
          <a:xfrm>
            <a:off x="1807535" y="4658438"/>
            <a:ext cx="754911" cy="377851"/>
          </a:xfrm>
          <a:prstGeom prst="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 name="Rectangle 3" descr="Red box highlighting the word 'flicker'.">
            <a:extLst>
              <a:ext uri="{FF2B5EF4-FFF2-40B4-BE49-F238E27FC236}">
                <a16:creationId xmlns:a16="http://schemas.microsoft.com/office/drawing/2014/main" id="{E9434DE4-1F97-3CC7-41D5-CC071233076E}"/>
              </a:ext>
            </a:extLst>
          </p:cNvPr>
          <p:cNvSpPr/>
          <p:nvPr/>
        </p:nvSpPr>
        <p:spPr>
          <a:xfrm>
            <a:off x="4561367" y="5283826"/>
            <a:ext cx="733647" cy="393074"/>
          </a:xfrm>
          <a:prstGeom prst="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Rectangle 4" descr="Red box highlighting the word 'interrupts'.">
            <a:extLst>
              <a:ext uri="{FF2B5EF4-FFF2-40B4-BE49-F238E27FC236}">
                <a16:creationId xmlns:a16="http://schemas.microsoft.com/office/drawing/2014/main" id="{790C64E9-8027-115C-238E-98616590011A}"/>
              </a:ext>
            </a:extLst>
          </p:cNvPr>
          <p:cNvSpPr/>
          <p:nvPr/>
        </p:nvSpPr>
        <p:spPr>
          <a:xfrm>
            <a:off x="942297" y="5902455"/>
            <a:ext cx="1077003" cy="377851"/>
          </a:xfrm>
          <a:prstGeom prst="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18</a:t>
            </a:fld>
            <a:endParaRPr lang="en-AU" dirty="0"/>
          </a:p>
        </p:txBody>
      </p:sp>
    </p:spTree>
    <p:extLst>
      <p:ext uri="{BB962C8B-B14F-4D97-AF65-F5344CB8AC3E}">
        <p14:creationId xmlns:p14="http://schemas.microsoft.com/office/powerpoint/2010/main" val="4024151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dirty="0">
                <a:latin typeface="+mj-lt"/>
              </a:rPr>
              <a:t>Spotlight on language features in script writing </a:t>
            </a:r>
            <a:r>
              <a:rPr lang="en-AU" dirty="0">
                <a:solidFill>
                  <a:schemeClr val="bg1"/>
                </a:solidFill>
                <a:latin typeface="+mj-lt"/>
              </a:rPr>
              <a:t>(3) </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latin typeface="+mj-lt"/>
              </a:rPr>
              <a:t>Adjectives – teacher explanation</a:t>
            </a: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p:txBody>
          <a:bodyPr/>
          <a:lstStyle/>
          <a:p>
            <a:r>
              <a:rPr lang="en-AU" b="1" dirty="0">
                <a:latin typeface="+mn-lt"/>
              </a:rPr>
              <a:t>Adjectives</a:t>
            </a:r>
            <a:r>
              <a:rPr lang="en-AU" dirty="0">
                <a:latin typeface="+mn-lt"/>
              </a:rPr>
              <a:t> are describing words. They describe nouns (a person, place or thing). They are particularly useful in script writing as they help build a picture of what is being spoken about.</a:t>
            </a:r>
          </a:p>
          <a:p>
            <a:r>
              <a:rPr lang="en-AU" b="1" dirty="0">
                <a:solidFill>
                  <a:schemeClr val="tx2"/>
                </a:solidFill>
                <a:latin typeface="+mn-lt"/>
              </a:rPr>
              <a:t>Activity</a:t>
            </a:r>
            <a:r>
              <a:rPr lang="en-AU" dirty="0">
                <a:latin typeface="+mn-lt"/>
              </a:rPr>
              <a:t> – use a range of adjectives to describe the following:</a:t>
            </a:r>
          </a:p>
          <a:p>
            <a:pPr marL="342900" indent="-342900">
              <a:buFont typeface="Arial" panose="020B0604020202020204" pitchFamily="34" charset="0"/>
              <a:buChar char="•"/>
            </a:pPr>
            <a:r>
              <a:rPr lang="en-AU" dirty="0">
                <a:latin typeface="+mn-lt"/>
              </a:rPr>
              <a:t>a bus shelter</a:t>
            </a:r>
          </a:p>
          <a:p>
            <a:pPr marL="342900" indent="-342900">
              <a:buFont typeface="Arial" panose="020B0604020202020204" pitchFamily="34" charset="0"/>
              <a:buChar char="•"/>
            </a:pPr>
            <a:r>
              <a:rPr lang="en-AU" dirty="0">
                <a:latin typeface="+mn-lt"/>
              </a:rPr>
              <a:t>a bunker</a:t>
            </a:r>
          </a:p>
          <a:p>
            <a:pPr marL="342900" indent="-342900">
              <a:buFont typeface="Arial" panose="020B0604020202020204" pitchFamily="34" charset="0"/>
              <a:buChar char="•"/>
            </a:pPr>
            <a:r>
              <a:rPr lang="en-AU" dirty="0">
                <a:latin typeface="+mn-lt"/>
              </a:rPr>
              <a:t>a garden</a:t>
            </a:r>
          </a:p>
          <a:p>
            <a:pPr marL="342900" indent="-342900">
              <a:buFont typeface="Arial" panose="020B0604020202020204" pitchFamily="34" charset="0"/>
              <a:buChar char="•"/>
            </a:pPr>
            <a:r>
              <a:rPr lang="en-AU" dirty="0">
                <a:latin typeface="+mn-lt"/>
              </a:rPr>
              <a:t>a plate.</a:t>
            </a:r>
          </a:p>
          <a:p>
            <a:r>
              <a:rPr lang="en-AU" dirty="0">
                <a:latin typeface="+mn-lt"/>
              </a:rPr>
              <a:t>Who has the most creative and descriptive sentence?</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19</a:t>
            </a:fld>
            <a:endParaRPr lang="en-AU" dirty="0"/>
          </a:p>
        </p:txBody>
      </p:sp>
    </p:spTree>
    <p:extLst>
      <p:ext uri="{BB962C8B-B14F-4D97-AF65-F5344CB8AC3E}">
        <p14:creationId xmlns:p14="http://schemas.microsoft.com/office/powerpoint/2010/main" val="3615630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latin typeface="+mj-lt"/>
              </a:rPr>
              <a:t>From page to stage – Year 8, Term 3</a:t>
            </a:r>
          </a:p>
        </p:txBody>
      </p:sp>
      <p:sp>
        <p:nvSpPr>
          <p:cNvPr id="4" name="Footer Placeholder 1">
            <a:extLst>
              <a:ext uri="{FF2B5EF4-FFF2-40B4-BE49-F238E27FC236}">
                <a16:creationId xmlns:a16="http://schemas.microsoft.com/office/drawing/2014/main" id="{E097FF73-FFF4-94E4-6627-F3F39C52C8F9}"/>
              </a:ext>
              <a:ext uri="{C183D7F6-B498-43B3-948B-1728B52AA6E4}">
                <adec:decorative xmlns:adec="http://schemas.microsoft.com/office/drawing/2017/decorative" val="0"/>
              </a:ext>
            </a:extLst>
          </p:cNvPr>
          <p:cNvSpPr txBox="1">
            <a:spLocks/>
          </p:cNvSpPr>
          <p:nvPr/>
        </p:nvSpPr>
        <p:spPr>
          <a:xfrm>
            <a:off x="539999" y="359997"/>
            <a:ext cx="2834572" cy="277237"/>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400" dirty="0">
                <a:solidFill>
                  <a:schemeClr val="bg1"/>
                </a:solidFill>
              </a:rPr>
              <a:t>NSW Department of Education</a:t>
            </a:r>
            <a:endParaRPr lang="en-AU" sz="1400" dirty="0">
              <a:solidFill>
                <a:schemeClr val="bg1"/>
              </a:solidFill>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Phase 4, activity 10</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ea typeface="Times New Roman" panose="02020603050405020304" pitchFamily="18" charset="0"/>
              </a:rPr>
              <a:t>Narrative structure of a scene – PowerPoint</a:t>
            </a:r>
            <a:endParaRPr lang="en-AU" dirty="0">
              <a:latin typeface="+mj-lt"/>
            </a:endParaRPr>
          </a:p>
        </p:txBody>
      </p:sp>
      <p:pic>
        <p:nvPicPr>
          <p:cNvPr id="6" name="Picture Placeholder 5">
            <a:extLst>
              <a:ext uri="{FF2B5EF4-FFF2-40B4-BE49-F238E27FC236}">
                <a16:creationId xmlns:a16="http://schemas.microsoft.com/office/drawing/2014/main" id="{C43188A3-B36E-C8D3-C42F-B8696460C66D}"/>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dirty="0">
                <a:latin typeface="+mj-lt"/>
              </a:rPr>
              <a:t>Spotlight on language features in script writing  </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latin typeface="+mj-lt"/>
              </a:rPr>
              <a:t>Vocabulary choices – teacher explanation</a:t>
            </a: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p:txBody>
          <a:bodyPr/>
          <a:lstStyle/>
          <a:p>
            <a:r>
              <a:rPr lang="en-AU" dirty="0">
                <a:latin typeface="+mn-lt"/>
              </a:rPr>
              <a:t>When we expand the vocabulary we use in our writing, we can develop characterisation and plot progression.  </a:t>
            </a:r>
          </a:p>
          <a:p>
            <a:r>
              <a:rPr lang="en-AU" dirty="0">
                <a:latin typeface="+mn-lt"/>
              </a:rPr>
              <a:t>A word cline is an effective way to build vocabulary and vary word choices. The word </a:t>
            </a:r>
            <a:r>
              <a:rPr lang="en-AU" i="1" dirty="0">
                <a:latin typeface="+mn-lt"/>
              </a:rPr>
              <a:t>cline</a:t>
            </a:r>
            <a:r>
              <a:rPr lang="en-AU" dirty="0">
                <a:latin typeface="+mn-lt"/>
              </a:rPr>
              <a:t> comes from the Greek word </a:t>
            </a:r>
            <a:r>
              <a:rPr lang="en-AU" i="1" dirty="0">
                <a:latin typeface="+mn-lt"/>
              </a:rPr>
              <a:t>clino</a:t>
            </a:r>
            <a:r>
              <a:rPr lang="en-AU" dirty="0">
                <a:latin typeface="+mn-lt"/>
              </a:rPr>
              <a:t> – to slope.</a:t>
            </a:r>
          </a:p>
          <a:p>
            <a:r>
              <a:rPr lang="en-AU" dirty="0">
                <a:latin typeface="+mn-lt"/>
              </a:rPr>
              <a:t>Think about the work you have done with etymology. Why do you think a word cline is called what it is?</a:t>
            </a:r>
          </a:p>
          <a:p>
            <a:r>
              <a:rPr lang="en-AU" dirty="0">
                <a:latin typeface="+mn-lt"/>
              </a:rPr>
              <a:t>When we use a word cline, we can see that some words are stronger or weaker than others.</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20</a:t>
            </a:fld>
            <a:endParaRPr lang="en-AU" dirty="0"/>
          </a:p>
        </p:txBody>
      </p:sp>
    </p:spTree>
    <p:extLst>
      <p:ext uri="{BB962C8B-B14F-4D97-AF65-F5344CB8AC3E}">
        <p14:creationId xmlns:p14="http://schemas.microsoft.com/office/powerpoint/2010/main" val="2128253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AE960D-9C2D-2ABE-4C84-4B30CC887790}"/>
              </a:ext>
            </a:extLst>
          </p:cNvPr>
          <p:cNvSpPr>
            <a:spLocks noGrp="1"/>
          </p:cNvSpPr>
          <p:nvPr>
            <p:ph type="title"/>
          </p:nvPr>
        </p:nvSpPr>
        <p:spPr>
          <a:xfrm>
            <a:off x="360000" y="404928"/>
            <a:ext cx="11484000" cy="545601"/>
          </a:xfrm>
        </p:spPr>
        <p:txBody>
          <a:bodyPr/>
          <a:lstStyle/>
          <a:p>
            <a:r>
              <a:rPr lang="en-AU" dirty="0">
                <a:latin typeface="+mj-lt"/>
              </a:rPr>
              <a:t>Cline for the word ‘frightened’</a:t>
            </a:r>
          </a:p>
        </p:txBody>
      </p:sp>
      <p:sp>
        <p:nvSpPr>
          <p:cNvPr id="4" name="TextBox 3">
            <a:extLst>
              <a:ext uri="{FF2B5EF4-FFF2-40B4-BE49-F238E27FC236}">
                <a16:creationId xmlns:a16="http://schemas.microsoft.com/office/drawing/2014/main" id="{EBD11306-0DF0-5720-1A70-E1A4D75F576C}"/>
              </a:ext>
            </a:extLst>
          </p:cNvPr>
          <p:cNvSpPr txBox="1"/>
          <p:nvPr/>
        </p:nvSpPr>
        <p:spPr>
          <a:xfrm>
            <a:off x="738004" y="1527229"/>
            <a:ext cx="9300831" cy="266982"/>
          </a:xfrm>
          <a:prstGeom prst="rect">
            <a:avLst/>
          </a:prstGeom>
          <a:noFill/>
        </p:spPr>
        <p:txBody>
          <a:bodyPr wrap="none" lIns="0" tIns="0" rIns="0" bIns="0" rtlCol="0">
            <a:noAutofit/>
          </a:bodyPr>
          <a:lstStyle/>
          <a:p>
            <a:pPr algn="l"/>
            <a:r>
              <a:rPr lang="en-AU" sz="1800" dirty="0"/>
              <a:t>‘Don’t be frightened. You’re going to good people.’ (Scene 15, </a:t>
            </a:r>
            <a:r>
              <a:rPr lang="en-AU" sz="1800" i="1" dirty="0"/>
              <a:t>Hitler’s Daughter: The play</a:t>
            </a:r>
            <a:r>
              <a:rPr lang="en-AU" sz="1800" dirty="0"/>
              <a:t>)</a:t>
            </a:r>
          </a:p>
        </p:txBody>
      </p:sp>
      <p:sp>
        <p:nvSpPr>
          <p:cNvPr id="5" name="Google Shape;157;p17">
            <a:extLst>
              <a:ext uri="{FF2B5EF4-FFF2-40B4-BE49-F238E27FC236}">
                <a16:creationId xmlns:a16="http://schemas.microsoft.com/office/drawing/2014/main" id="{99DB61E7-8AA7-ACF0-4D64-75BA648AB9A3}"/>
              </a:ext>
              <a:ext uri="{C183D7F6-B498-43B3-948B-1728B52AA6E4}">
                <adec:decorative xmlns:adec="http://schemas.microsoft.com/office/drawing/2017/decorative" val="1"/>
              </a:ext>
            </a:extLst>
          </p:cNvPr>
          <p:cNvSpPr/>
          <p:nvPr/>
        </p:nvSpPr>
        <p:spPr>
          <a:xfrm>
            <a:off x="360000" y="2166818"/>
            <a:ext cx="11425200" cy="1227200"/>
          </a:xfrm>
          <a:prstGeom prst="leftRightArrow">
            <a:avLst>
              <a:gd name="adj1" fmla="val 47499"/>
              <a:gd name="adj2" fmla="val 36248"/>
            </a:avLst>
          </a:prstGeom>
          <a:gradFill flip="none" rotWithShape="1">
            <a:gsLst>
              <a:gs pos="53000">
                <a:srgbClr val="7030A0"/>
              </a:gs>
              <a:gs pos="0">
                <a:srgbClr val="00ACC2"/>
              </a:gs>
              <a:gs pos="100000">
                <a:srgbClr val="B51458"/>
              </a:gs>
            </a:gsLst>
            <a:lin ang="0" scaled="1"/>
            <a:tileRect/>
          </a:gradFill>
          <a:ln>
            <a:noFill/>
          </a:ln>
        </p:spPr>
        <p:txBody>
          <a:bodyPr spcFirstLastPara="1" wrap="square" lIns="121900" tIns="60933" rIns="121900" bIns="60933" anchor="ctr" anchorCtr="0">
            <a:noAutofit/>
          </a:bodyPr>
          <a:lstStyle/>
          <a:p>
            <a:pPr algn="ctr"/>
            <a:endParaRPr sz="1867" dirty="0">
              <a:solidFill>
                <a:schemeClr val="lt1"/>
              </a:solidFill>
              <a:latin typeface="Calibri"/>
              <a:ea typeface="Calibri"/>
              <a:cs typeface="Calibri"/>
              <a:sym typeface="Calibri"/>
            </a:endParaRPr>
          </a:p>
        </p:txBody>
      </p:sp>
      <p:sp>
        <p:nvSpPr>
          <p:cNvPr id="6" name="Google Shape;159;p17">
            <a:extLst>
              <a:ext uri="{FF2B5EF4-FFF2-40B4-BE49-F238E27FC236}">
                <a16:creationId xmlns:a16="http://schemas.microsoft.com/office/drawing/2014/main" id="{7F1EB844-4665-02DA-BFAA-08669BB4D4C1}"/>
              </a:ext>
            </a:extLst>
          </p:cNvPr>
          <p:cNvSpPr txBox="1"/>
          <p:nvPr/>
        </p:nvSpPr>
        <p:spPr>
          <a:xfrm>
            <a:off x="738004" y="2588017"/>
            <a:ext cx="2868795" cy="416338"/>
          </a:xfrm>
          <a:prstGeom prst="rect">
            <a:avLst/>
          </a:prstGeom>
          <a:solidFill>
            <a:srgbClr val="E5F7FC"/>
          </a:solidFill>
          <a:ln w="19050" cap="flat" cmpd="sng">
            <a:noFill/>
            <a:prstDash val="solid"/>
            <a:miter lim="800000"/>
            <a:headEnd type="none" w="sm" len="sm"/>
            <a:tailEnd type="none" w="sm" len="sm"/>
          </a:ln>
          <a:effectLst/>
        </p:spPr>
        <p:txBody>
          <a:bodyPr spcFirstLastPara="1" wrap="square" lIns="79125" tIns="39550" rIns="79125" bIns="39550" anchor="ctr" anchorCtr="0">
            <a:noAutofit/>
          </a:bodyPr>
          <a:lstStyle>
            <a:defPPr>
              <a:defRPr lang="en-US"/>
            </a:defPPr>
            <a:lvl1pPr algn="ctr">
              <a:buClr>
                <a:srgbClr val="000000"/>
              </a:buClr>
              <a:buFont typeface="Arial"/>
              <a:defRPr sz="1800" b="1">
                <a:solidFill>
                  <a:srgbClr val="000000"/>
                </a:solidFill>
                <a:latin typeface="Arial" panose="020B0604020202020204" pitchFamily="34" charset="0"/>
                <a:cs typeface="Arial" panose="020B0604020202020204" pitchFamily="34" charset="0"/>
              </a:defRPr>
            </a:lvl1pPr>
          </a:lstStyle>
          <a:p>
            <a:r>
              <a:rPr lang="en-US" dirty="0">
                <a:latin typeface="+mj-lt"/>
                <a:sym typeface="Calibri"/>
              </a:rPr>
              <a:t>Not frightened at all</a:t>
            </a:r>
            <a:endParaRPr dirty="0">
              <a:latin typeface="+mj-lt"/>
            </a:endParaRPr>
          </a:p>
        </p:txBody>
      </p:sp>
      <p:sp>
        <p:nvSpPr>
          <p:cNvPr id="54" name="Google Shape;159;p17">
            <a:extLst>
              <a:ext uri="{FF2B5EF4-FFF2-40B4-BE49-F238E27FC236}">
                <a16:creationId xmlns:a16="http://schemas.microsoft.com/office/drawing/2014/main" id="{32D4B2C4-C319-BC2D-5FDC-EC18B2446EB0}"/>
              </a:ext>
            </a:extLst>
          </p:cNvPr>
          <p:cNvSpPr txBox="1"/>
          <p:nvPr/>
        </p:nvSpPr>
        <p:spPr>
          <a:xfrm>
            <a:off x="8139836" y="2570961"/>
            <a:ext cx="3344164" cy="450450"/>
          </a:xfrm>
          <a:prstGeom prst="rect">
            <a:avLst/>
          </a:prstGeom>
          <a:solidFill>
            <a:srgbClr val="FBDBE7"/>
          </a:solidFill>
          <a:ln w="19050" cap="flat" cmpd="sng">
            <a:noFill/>
            <a:prstDash val="solid"/>
            <a:miter lim="800000"/>
            <a:headEnd type="none" w="sm" len="sm"/>
            <a:tailEnd type="none" w="sm" len="sm"/>
          </a:ln>
          <a:effectLst/>
        </p:spPr>
        <p:txBody>
          <a:bodyPr spcFirstLastPara="1" wrap="square" lIns="79125" tIns="39550" rIns="79125" bIns="39550" anchor="ctr" anchorCtr="0">
            <a:noAutofit/>
          </a:bodyPr>
          <a:lstStyle>
            <a:defPPr>
              <a:defRPr lang="en-US"/>
            </a:defPPr>
            <a:lvl1pPr algn="ctr">
              <a:buClr>
                <a:srgbClr val="000000"/>
              </a:buClr>
              <a:buFont typeface="Arial"/>
              <a:defRPr sz="1800" b="1">
                <a:solidFill>
                  <a:srgbClr val="000000"/>
                </a:solidFill>
                <a:latin typeface="Arial" panose="020B0604020202020204" pitchFamily="34" charset="0"/>
                <a:cs typeface="Arial" panose="020B0604020202020204" pitchFamily="34" charset="0"/>
              </a:defRPr>
            </a:lvl1pPr>
          </a:lstStyle>
          <a:p>
            <a:r>
              <a:rPr lang="en-AU" dirty="0">
                <a:latin typeface="+mj-lt"/>
              </a:rPr>
              <a:t>Being extremely frightened</a:t>
            </a:r>
            <a:endParaRPr dirty="0">
              <a:latin typeface="+mj-lt"/>
            </a:endParaRPr>
          </a:p>
        </p:txBody>
      </p:sp>
      <p:sp>
        <p:nvSpPr>
          <p:cNvPr id="8" name="Google Shape;150;p17">
            <a:extLst>
              <a:ext uri="{FF2B5EF4-FFF2-40B4-BE49-F238E27FC236}">
                <a16:creationId xmlns:a16="http://schemas.microsoft.com/office/drawing/2014/main" id="{234BDE74-7DD4-C755-F683-2C37F4D2F388}"/>
              </a:ext>
            </a:extLst>
          </p:cNvPr>
          <p:cNvSpPr/>
          <p:nvPr/>
        </p:nvSpPr>
        <p:spPr>
          <a:xfrm>
            <a:off x="360000" y="3970718"/>
            <a:ext cx="1487200" cy="474400"/>
          </a:xfrm>
          <a:prstGeom prst="roundRect">
            <a:avLst>
              <a:gd name="adj" fmla="val 10628"/>
            </a:avLst>
          </a:prstGeom>
          <a:noFill/>
          <a:ln w="19050" cap="flat" cmpd="sng">
            <a:solidFill>
              <a:srgbClr val="0E9DBE"/>
            </a:solidFill>
            <a:prstDash val="solid"/>
            <a:round/>
            <a:headEnd type="none" w="med" len="med"/>
            <a:tailEnd type="none" w="med" len="med"/>
          </a:ln>
        </p:spPr>
        <p:txBody>
          <a:bodyPr spcFirstLastPara="1" wrap="square" lIns="144000" tIns="0" rIns="144000" bIns="60933" anchor="b" anchorCtr="0">
            <a:noAutofit/>
          </a:bodyPr>
          <a:lstStyle/>
          <a:p>
            <a:pPr algn="ctr"/>
            <a:r>
              <a:rPr lang="en-US" sz="2000" dirty="0">
                <a:ea typeface="Calibri"/>
                <a:cs typeface="Arial" panose="020B0604020202020204" pitchFamily="34" charset="0"/>
                <a:sym typeface="Calibri"/>
              </a:rPr>
              <a:t>Word</a:t>
            </a:r>
            <a:endParaRPr sz="2000" dirty="0">
              <a:cs typeface="Arial" panose="020B0604020202020204" pitchFamily="34" charset="0"/>
            </a:endParaRPr>
          </a:p>
        </p:txBody>
      </p:sp>
      <p:sp>
        <p:nvSpPr>
          <p:cNvPr id="35" name="Google Shape;150;p17">
            <a:extLst>
              <a:ext uri="{FF2B5EF4-FFF2-40B4-BE49-F238E27FC236}">
                <a16:creationId xmlns:a16="http://schemas.microsoft.com/office/drawing/2014/main" id="{2C8D5980-E31C-D116-C526-1E9BD2B1A7E5}"/>
              </a:ext>
            </a:extLst>
          </p:cNvPr>
          <p:cNvSpPr/>
          <p:nvPr/>
        </p:nvSpPr>
        <p:spPr>
          <a:xfrm>
            <a:off x="1355372" y="4751748"/>
            <a:ext cx="1487200" cy="474400"/>
          </a:xfrm>
          <a:prstGeom prst="roundRect">
            <a:avLst>
              <a:gd name="adj" fmla="val 10628"/>
            </a:avLst>
          </a:prstGeom>
          <a:noFill/>
          <a:ln w="19050" cap="flat" cmpd="sng">
            <a:solidFill>
              <a:srgbClr val="2088B8"/>
            </a:solidFill>
            <a:prstDash val="solid"/>
            <a:round/>
            <a:headEnd type="none" w="med" len="med"/>
            <a:tailEnd type="none" w="med" len="med"/>
          </a:ln>
        </p:spPr>
        <p:txBody>
          <a:bodyPr spcFirstLastPara="1" wrap="square" lIns="144000" tIns="0" rIns="144000" bIns="60933" anchor="b" anchorCtr="0">
            <a:noAutofit/>
          </a:bodyPr>
          <a:lstStyle/>
          <a:p>
            <a:pPr algn="ctr"/>
            <a:r>
              <a:rPr lang="en-US" sz="2000" dirty="0">
                <a:ea typeface="Calibri"/>
                <a:cs typeface="Arial" panose="020B0604020202020204" pitchFamily="34" charset="0"/>
                <a:sym typeface="Calibri"/>
              </a:rPr>
              <a:t>Word</a:t>
            </a:r>
            <a:endParaRPr sz="2000" dirty="0">
              <a:cs typeface="Arial" panose="020B0604020202020204" pitchFamily="34" charset="0"/>
            </a:endParaRPr>
          </a:p>
        </p:txBody>
      </p:sp>
      <p:sp>
        <p:nvSpPr>
          <p:cNvPr id="34" name="Google Shape;150;p17">
            <a:extLst>
              <a:ext uri="{FF2B5EF4-FFF2-40B4-BE49-F238E27FC236}">
                <a16:creationId xmlns:a16="http://schemas.microsoft.com/office/drawing/2014/main" id="{87964B53-2E38-3E11-BE23-36598CC6123F}"/>
              </a:ext>
            </a:extLst>
          </p:cNvPr>
          <p:cNvSpPr/>
          <p:nvPr/>
        </p:nvSpPr>
        <p:spPr>
          <a:xfrm>
            <a:off x="2347600" y="3970718"/>
            <a:ext cx="1487200" cy="474400"/>
          </a:xfrm>
          <a:prstGeom prst="roundRect">
            <a:avLst>
              <a:gd name="adj" fmla="val 10628"/>
            </a:avLst>
          </a:prstGeom>
          <a:noFill/>
          <a:ln w="19050" cap="flat" cmpd="sng">
            <a:solidFill>
              <a:srgbClr val="3274B3"/>
            </a:solidFill>
            <a:prstDash val="solid"/>
            <a:round/>
            <a:headEnd type="none" w="med" len="med"/>
            <a:tailEnd type="none" w="med" len="med"/>
          </a:ln>
        </p:spPr>
        <p:txBody>
          <a:bodyPr spcFirstLastPara="1" wrap="square" lIns="144000" tIns="0" rIns="144000" bIns="60933" anchor="b" anchorCtr="0">
            <a:noAutofit/>
          </a:bodyPr>
          <a:lstStyle/>
          <a:p>
            <a:pPr algn="ctr"/>
            <a:r>
              <a:rPr lang="en-US" sz="2000" dirty="0">
                <a:ea typeface="Calibri"/>
                <a:cs typeface="Arial" panose="020B0604020202020204" pitchFamily="34" charset="0"/>
                <a:sym typeface="Calibri"/>
              </a:rPr>
              <a:t>Word</a:t>
            </a:r>
            <a:endParaRPr sz="2000" dirty="0">
              <a:cs typeface="Arial" panose="020B0604020202020204" pitchFamily="34" charset="0"/>
            </a:endParaRPr>
          </a:p>
        </p:txBody>
      </p:sp>
      <p:sp>
        <p:nvSpPr>
          <p:cNvPr id="36" name="Google Shape;150;p17">
            <a:extLst>
              <a:ext uri="{FF2B5EF4-FFF2-40B4-BE49-F238E27FC236}">
                <a16:creationId xmlns:a16="http://schemas.microsoft.com/office/drawing/2014/main" id="{24C79FC4-C263-5F73-A14A-DCD403846F10}"/>
              </a:ext>
            </a:extLst>
          </p:cNvPr>
          <p:cNvSpPr/>
          <p:nvPr/>
        </p:nvSpPr>
        <p:spPr>
          <a:xfrm>
            <a:off x="3339704" y="4751748"/>
            <a:ext cx="1487200" cy="474400"/>
          </a:xfrm>
          <a:prstGeom prst="roundRect">
            <a:avLst>
              <a:gd name="adj" fmla="val 10628"/>
            </a:avLst>
          </a:prstGeom>
          <a:noFill/>
          <a:ln w="19050" cap="flat" cmpd="sng">
            <a:solidFill>
              <a:srgbClr val="4560AD"/>
            </a:solidFill>
            <a:prstDash val="solid"/>
            <a:round/>
            <a:headEnd type="none" w="med" len="med"/>
            <a:tailEnd type="none" w="med" len="med"/>
          </a:ln>
        </p:spPr>
        <p:txBody>
          <a:bodyPr spcFirstLastPara="1" wrap="square" lIns="144000" tIns="0" rIns="144000" bIns="60933" anchor="b" anchorCtr="0">
            <a:noAutofit/>
          </a:bodyPr>
          <a:lstStyle/>
          <a:p>
            <a:pPr algn="ctr"/>
            <a:r>
              <a:rPr lang="en-US" sz="2000" dirty="0">
                <a:ea typeface="Calibri"/>
                <a:cs typeface="Arial" panose="020B0604020202020204" pitchFamily="34" charset="0"/>
                <a:sym typeface="Calibri"/>
              </a:rPr>
              <a:t>Word</a:t>
            </a:r>
            <a:endParaRPr sz="2000" dirty="0">
              <a:cs typeface="Arial" panose="020B0604020202020204" pitchFamily="34" charset="0"/>
            </a:endParaRPr>
          </a:p>
        </p:txBody>
      </p:sp>
      <p:sp>
        <p:nvSpPr>
          <p:cNvPr id="33" name="Google Shape;150;p17">
            <a:extLst>
              <a:ext uri="{FF2B5EF4-FFF2-40B4-BE49-F238E27FC236}">
                <a16:creationId xmlns:a16="http://schemas.microsoft.com/office/drawing/2014/main" id="{859882BF-8E8C-13EE-6E19-3CA8744A567B}"/>
              </a:ext>
            </a:extLst>
          </p:cNvPr>
          <p:cNvSpPr/>
          <p:nvPr/>
        </p:nvSpPr>
        <p:spPr>
          <a:xfrm>
            <a:off x="4335200" y="3970718"/>
            <a:ext cx="1487200" cy="474400"/>
          </a:xfrm>
          <a:prstGeom prst="roundRect">
            <a:avLst>
              <a:gd name="adj" fmla="val 10628"/>
            </a:avLst>
          </a:prstGeom>
          <a:noFill/>
          <a:ln w="19050" cap="flat" cmpd="sng">
            <a:solidFill>
              <a:srgbClr val="574BA7"/>
            </a:solidFill>
            <a:prstDash val="solid"/>
            <a:round/>
            <a:headEnd type="none" w="med" len="med"/>
            <a:tailEnd type="none" w="med" len="med"/>
          </a:ln>
        </p:spPr>
        <p:txBody>
          <a:bodyPr spcFirstLastPara="1" wrap="square" lIns="144000" tIns="0" rIns="144000" bIns="60933" anchor="b" anchorCtr="0">
            <a:noAutofit/>
          </a:bodyPr>
          <a:lstStyle/>
          <a:p>
            <a:pPr algn="ctr"/>
            <a:r>
              <a:rPr lang="en-US" sz="2000" dirty="0">
                <a:ea typeface="Calibri"/>
                <a:cs typeface="Arial" panose="020B0604020202020204" pitchFamily="34" charset="0"/>
                <a:sym typeface="Calibri"/>
              </a:rPr>
              <a:t>Word</a:t>
            </a:r>
            <a:endParaRPr sz="2000" dirty="0">
              <a:cs typeface="Arial" panose="020B0604020202020204" pitchFamily="34" charset="0"/>
            </a:endParaRPr>
          </a:p>
        </p:txBody>
      </p:sp>
      <p:sp>
        <p:nvSpPr>
          <p:cNvPr id="37" name="Google Shape;150;p17">
            <a:extLst>
              <a:ext uri="{FF2B5EF4-FFF2-40B4-BE49-F238E27FC236}">
                <a16:creationId xmlns:a16="http://schemas.microsoft.com/office/drawing/2014/main" id="{52A0090A-7B72-4B94-D8D5-8C494E77D834}"/>
              </a:ext>
            </a:extLst>
          </p:cNvPr>
          <p:cNvSpPr/>
          <p:nvPr/>
        </p:nvSpPr>
        <p:spPr>
          <a:xfrm>
            <a:off x="5321453" y="4751748"/>
            <a:ext cx="1568444" cy="474400"/>
          </a:xfrm>
          <a:prstGeom prst="roundRect">
            <a:avLst>
              <a:gd name="adj" fmla="val 10628"/>
            </a:avLst>
          </a:prstGeom>
          <a:noFill/>
          <a:ln w="19050" cap="flat" cmpd="sng">
            <a:solidFill>
              <a:srgbClr val="6A37A2"/>
            </a:solidFill>
            <a:prstDash val="solid"/>
            <a:round/>
            <a:headEnd type="none" w="med" len="med"/>
            <a:tailEnd type="none" w="med" len="med"/>
          </a:ln>
        </p:spPr>
        <p:txBody>
          <a:bodyPr spcFirstLastPara="1" wrap="square" lIns="144000" tIns="0" rIns="144000" bIns="60933" anchor="b" anchorCtr="0">
            <a:noAutofit/>
          </a:bodyPr>
          <a:lstStyle/>
          <a:p>
            <a:r>
              <a:rPr lang="en-US" sz="1800" b="1" dirty="0">
                <a:solidFill>
                  <a:schemeClr val="tx2"/>
                </a:solidFill>
                <a:ea typeface="Calibri"/>
                <a:cs typeface="Arial" panose="020B0604020202020204" pitchFamily="34" charset="0"/>
                <a:sym typeface="Calibri"/>
              </a:rPr>
              <a:t>Frightened</a:t>
            </a:r>
            <a:endParaRPr sz="1800" b="1" dirty="0">
              <a:solidFill>
                <a:schemeClr val="tx2"/>
              </a:solidFill>
              <a:cs typeface="Arial" panose="020B0604020202020204" pitchFamily="34" charset="0"/>
            </a:endParaRPr>
          </a:p>
        </p:txBody>
      </p:sp>
      <p:sp>
        <p:nvSpPr>
          <p:cNvPr id="32" name="Google Shape;150;p17">
            <a:extLst>
              <a:ext uri="{FF2B5EF4-FFF2-40B4-BE49-F238E27FC236}">
                <a16:creationId xmlns:a16="http://schemas.microsoft.com/office/drawing/2014/main" id="{7757179D-2318-0202-844F-FDD1F4E647B7}"/>
              </a:ext>
            </a:extLst>
          </p:cNvPr>
          <p:cNvSpPr/>
          <p:nvPr/>
        </p:nvSpPr>
        <p:spPr>
          <a:xfrm>
            <a:off x="6322800" y="3970718"/>
            <a:ext cx="1487200" cy="474400"/>
          </a:xfrm>
          <a:prstGeom prst="roundRect">
            <a:avLst>
              <a:gd name="adj" fmla="val 10628"/>
            </a:avLst>
          </a:prstGeom>
          <a:noFill/>
          <a:ln w="19050" cap="flat" cmpd="sng">
            <a:solidFill>
              <a:srgbClr val="782D97"/>
            </a:solidFill>
            <a:prstDash val="solid"/>
            <a:round/>
            <a:headEnd type="none" w="med" len="med"/>
            <a:tailEnd type="none" w="med" len="med"/>
          </a:ln>
        </p:spPr>
        <p:txBody>
          <a:bodyPr spcFirstLastPara="1" wrap="square" lIns="144000" tIns="0" rIns="144000" bIns="60933" anchor="b" anchorCtr="0">
            <a:noAutofit/>
          </a:bodyPr>
          <a:lstStyle/>
          <a:p>
            <a:pPr algn="ctr"/>
            <a:r>
              <a:rPr lang="en-US" sz="2000" dirty="0">
                <a:ea typeface="Calibri"/>
                <a:cs typeface="Arial" panose="020B0604020202020204" pitchFamily="34" charset="0"/>
                <a:sym typeface="Calibri"/>
              </a:rPr>
              <a:t>Word</a:t>
            </a:r>
            <a:endParaRPr sz="2000" dirty="0">
              <a:cs typeface="Arial" panose="020B0604020202020204" pitchFamily="34" charset="0"/>
            </a:endParaRPr>
          </a:p>
        </p:txBody>
      </p:sp>
      <p:sp>
        <p:nvSpPr>
          <p:cNvPr id="38" name="Google Shape;150;p17">
            <a:extLst>
              <a:ext uri="{FF2B5EF4-FFF2-40B4-BE49-F238E27FC236}">
                <a16:creationId xmlns:a16="http://schemas.microsoft.com/office/drawing/2014/main" id="{897CA775-E96A-5087-90AA-AD1E8962328F}"/>
              </a:ext>
            </a:extLst>
          </p:cNvPr>
          <p:cNvSpPr/>
          <p:nvPr/>
        </p:nvSpPr>
        <p:spPr>
          <a:xfrm>
            <a:off x="7308368" y="4751748"/>
            <a:ext cx="1487200" cy="474400"/>
          </a:xfrm>
          <a:prstGeom prst="roundRect">
            <a:avLst>
              <a:gd name="adj" fmla="val 10628"/>
            </a:avLst>
          </a:prstGeom>
          <a:noFill/>
          <a:ln w="19050" cap="flat" cmpd="sng">
            <a:solidFill>
              <a:srgbClr val="85278A"/>
            </a:solidFill>
            <a:prstDash val="solid"/>
            <a:round/>
            <a:headEnd type="none" w="med" len="med"/>
            <a:tailEnd type="none" w="med" len="med"/>
          </a:ln>
        </p:spPr>
        <p:txBody>
          <a:bodyPr spcFirstLastPara="1" wrap="square" lIns="144000" tIns="0" rIns="144000" bIns="60933" anchor="b" anchorCtr="0">
            <a:noAutofit/>
          </a:bodyPr>
          <a:lstStyle/>
          <a:p>
            <a:pPr algn="ctr"/>
            <a:r>
              <a:rPr lang="en-US" sz="2000" dirty="0">
                <a:ea typeface="Calibri"/>
                <a:cs typeface="Arial" panose="020B0604020202020204" pitchFamily="34" charset="0"/>
                <a:sym typeface="Calibri"/>
              </a:rPr>
              <a:t>Word</a:t>
            </a:r>
            <a:endParaRPr sz="2000" dirty="0">
              <a:cs typeface="Arial" panose="020B0604020202020204" pitchFamily="34" charset="0"/>
            </a:endParaRPr>
          </a:p>
        </p:txBody>
      </p:sp>
      <p:sp>
        <p:nvSpPr>
          <p:cNvPr id="31" name="Google Shape;150;p17">
            <a:extLst>
              <a:ext uri="{FF2B5EF4-FFF2-40B4-BE49-F238E27FC236}">
                <a16:creationId xmlns:a16="http://schemas.microsoft.com/office/drawing/2014/main" id="{3EE05D73-B371-2EFF-C6AF-F2E7494886E7}"/>
              </a:ext>
            </a:extLst>
          </p:cNvPr>
          <p:cNvSpPr/>
          <p:nvPr/>
        </p:nvSpPr>
        <p:spPr>
          <a:xfrm>
            <a:off x="8310400" y="3970718"/>
            <a:ext cx="1487200" cy="474400"/>
          </a:xfrm>
          <a:prstGeom prst="roundRect">
            <a:avLst>
              <a:gd name="adj" fmla="val 10628"/>
            </a:avLst>
          </a:prstGeom>
          <a:noFill/>
          <a:ln w="19050" cap="flat" cmpd="sng">
            <a:solidFill>
              <a:srgbClr val="92227D"/>
            </a:solidFill>
            <a:prstDash val="solid"/>
            <a:round/>
            <a:headEnd type="none" w="med" len="med"/>
            <a:tailEnd type="none" w="med" len="med"/>
          </a:ln>
        </p:spPr>
        <p:txBody>
          <a:bodyPr spcFirstLastPara="1" wrap="square" lIns="144000" tIns="0" rIns="144000" bIns="60933" anchor="b" anchorCtr="0">
            <a:noAutofit/>
          </a:bodyPr>
          <a:lstStyle/>
          <a:p>
            <a:pPr algn="ctr"/>
            <a:r>
              <a:rPr lang="en-US" sz="2000" dirty="0">
                <a:ea typeface="Calibri"/>
                <a:cs typeface="Arial" panose="020B0604020202020204" pitchFamily="34" charset="0"/>
                <a:sym typeface="Calibri"/>
              </a:rPr>
              <a:t>Word</a:t>
            </a:r>
            <a:endParaRPr sz="2000" dirty="0">
              <a:cs typeface="Arial" panose="020B0604020202020204" pitchFamily="34" charset="0"/>
            </a:endParaRPr>
          </a:p>
        </p:txBody>
      </p:sp>
      <p:sp>
        <p:nvSpPr>
          <p:cNvPr id="39" name="Google Shape;150;p17">
            <a:extLst>
              <a:ext uri="{FF2B5EF4-FFF2-40B4-BE49-F238E27FC236}">
                <a16:creationId xmlns:a16="http://schemas.microsoft.com/office/drawing/2014/main" id="{82718AA7-663D-43F6-0B00-AECAE20F87E3}"/>
              </a:ext>
            </a:extLst>
          </p:cNvPr>
          <p:cNvSpPr/>
          <p:nvPr/>
        </p:nvSpPr>
        <p:spPr>
          <a:xfrm>
            <a:off x="9292701" y="4751748"/>
            <a:ext cx="1487200" cy="474400"/>
          </a:xfrm>
          <a:prstGeom prst="roundRect">
            <a:avLst>
              <a:gd name="adj" fmla="val 10628"/>
            </a:avLst>
          </a:prstGeom>
          <a:noFill/>
          <a:ln w="19050" cap="flat" cmpd="sng">
            <a:solidFill>
              <a:srgbClr val="9E1D70"/>
            </a:solidFill>
            <a:prstDash val="solid"/>
            <a:round/>
            <a:headEnd type="none" w="med" len="med"/>
            <a:tailEnd type="none" w="med" len="med"/>
          </a:ln>
        </p:spPr>
        <p:txBody>
          <a:bodyPr spcFirstLastPara="1" wrap="square" lIns="144000" tIns="0" rIns="144000" bIns="60933" anchor="b" anchorCtr="0">
            <a:noAutofit/>
          </a:bodyPr>
          <a:lstStyle/>
          <a:p>
            <a:pPr algn="ctr"/>
            <a:r>
              <a:rPr lang="en-US" sz="2000" dirty="0">
                <a:ea typeface="Calibri"/>
                <a:cs typeface="Arial" panose="020B0604020202020204" pitchFamily="34" charset="0"/>
                <a:sym typeface="Calibri"/>
              </a:rPr>
              <a:t>Word</a:t>
            </a:r>
            <a:endParaRPr sz="2000" dirty="0">
              <a:cs typeface="Arial" panose="020B0604020202020204" pitchFamily="34" charset="0"/>
            </a:endParaRPr>
          </a:p>
        </p:txBody>
      </p:sp>
      <p:sp>
        <p:nvSpPr>
          <p:cNvPr id="30" name="Google Shape;150;p17">
            <a:extLst>
              <a:ext uri="{FF2B5EF4-FFF2-40B4-BE49-F238E27FC236}">
                <a16:creationId xmlns:a16="http://schemas.microsoft.com/office/drawing/2014/main" id="{44268CD6-EF93-44FB-A19C-DFABBA4D507B}"/>
              </a:ext>
            </a:extLst>
          </p:cNvPr>
          <p:cNvSpPr/>
          <p:nvPr/>
        </p:nvSpPr>
        <p:spPr>
          <a:xfrm>
            <a:off x="10298000" y="3970718"/>
            <a:ext cx="1487200" cy="474400"/>
          </a:xfrm>
          <a:prstGeom prst="roundRect">
            <a:avLst>
              <a:gd name="adj" fmla="val 10628"/>
            </a:avLst>
          </a:prstGeom>
          <a:noFill/>
          <a:ln w="19050" cap="flat" cmpd="sng">
            <a:solidFill>
              <a:srgbClr val="AB1862"/>
            </a:solidFill>
            <a:prstDash val="solid"/>
            <a:round/>
            <a:headEnd type="none" w="med" len="med"/>
            <a:tailEnd type="none" w="med" len="med"/>
          </a:ln>
        </p:spPr>
        <p:txBody>
          <a:bodyPr spcFirstLastPara="1" wrap="square" lIns="144000" tIns="0" rIns="144000" bIns="60933" anchor="b" anchorCtr="0">
            <a:noAutofit/>
          </a:bodyPr>
          <a:lstStyle/>
          <a:p>
            <a:pPr algn="ctr"/>
            <a:r>
              <a:rPr lang="en-US" sz="2000" dirty="0">
                <a:ea typeface="Calibri"/>
                <a:cs typeface="Arial" panose="020B0604020202020204" pitchFamily="34" charset="0"/>
                <a:sym typeface="Calibri"/>
              </a:rPr>
              <a:t>Word</a:t>
            </a:r>
            <a:endParaRPr sz="2000" dirty="0">
              <a:cs typeface="Arial" panose="020B0604020202020204" pitchFamily="34" charset="0"/>
            </a:endParaRPr>
          </a:p>
        </p:txBody>
      </p:sp>
      <p:cxnSp>
        <p:nvCxnSpPr>
          <p:cNvPr id="41" name="Straight Connector 40">
            <a:extLst>
              <a:ext uri="{FF2B5EF4-FFF2-40B4-BE49-F238E27FC236}">
                <a16:creationId xmlns:a16="http://schemas.microsoft.com/office/drawing/2014/main" id="{5C705940-5DA3-4CCF-20E1-1974290A6F40}"/>
              </a:ext>
              <a:ext uri="{C183D7F6-B498-43B3-948B-1728B52AA6E4}">
                <adec:decorative xmlns:adec="http://schemas.microsoft.com/office/drawing/2017/decorative" val="1"/>
              </a:ext>
            </a:extLst>
          </p:cNvPr>
          <p:cNvCxnSpPr>
            <a:cxnSpLocks/>
          </p:cNvCxnSpPr>
          <p:nvPr/>
        </p:nvCxnSpPr>
        <p:spPr>
          <a:xfrm>
            <a:off x="1103600" y="3070860"/>
            <a:ext cx="0" cy="899858"/>
          </a:xfrm>
          <a:prstGeom prst="line">
            <a:avLst/>
          </a:prstGeom>
          <a:noFill/>
          <a:ln w="19050" cap="flat" cmpd="sng">
            <a:solidFill>
              <a:srgbClr val="0E9DBE"/>
            </a:solidFill>
            <a:prstDash val="solid"/>
            <a:round/>
            <a:headEnd type="none" w="med" len="med"/>
            <a:tailEnd type="none" w="med" len="med"/>
          </a:ln>
        </p:spPr>
      </p:cxnSp>
      <p:cxnSp>
        <p:nvCxnSpPr>
          <p:cNvPr id="43" name="Straight Connector 42">
            <a:extLst>
              <a:ext uri="{FF2B5EF4-FFF2-40B4-BE49-F238E27FC236}">
                <a16:creationId xmlns:a16="http://schemas.microsoft.com/office/drawing/2014/main" id="{EA1B2EBF-C936-8ED3-1FEC-2A5062F21443}"/>
              </a:ext>
              <a:ext uri="{C183D7F6-B498-43B3-948B-1728B52AA6E4}">
                <adec:decorative xmlns:adec="http://schemas.microsoft.com/office/drawing/2017/decorative" val="1"/>
              </a:ext>
            </a:extLst>
          </p:cNvPr>
          <p:cNvCxnSpPr>
            <a:cxnSpLocks/>
          </p:cNvCxnSpPr>
          <p:nvPr/>
        </p:nvCxnSpPr>
        <p:spPr>
          <a:xfrm>
            <a:off x="3089208" y="3062108"/>
            <a:ext cx="0" cy="899858"/>
          </a:xfrm>
          <a:prstGeom prst="line">
            <a:avLst/>
          </a:prstGeom>
          <a:noFill/>
          <a:ln w="19050" cap="flat" cmpd="sng">
            <a:solidFill>
              <a:srgbClr val="3274B3"/>
            </a:solidFill>
            <a:prstDash val="solid"/>
            <a:round/>
            <a:headEnd type="none" w="med" len="med"/>
            <a:tailEnd type="none" w="med" len="med"/>
          </a:ln>
        </p:spPr>
      </p:cxnSp>
      <p:cxnSp>
        <p:nvCxnSpPr>
          <p:cNvPr id="44" name="Straight Connector 43">
            <a:extLst>
              <a:ext uri="{FF2B5EF4-FFF2-40B4-BE49-F238E27FC236}">
                <a16:creationId xmlns:a16="http://schemas.microsoft.com/office/drawing/2014/main" id="{4D504782-E17D-4247-6DEF-607613663E13}"/>
              </a:ext>
              <a:ext uri="{C183D7F6-B498-43B3-948B-1728B52AA6E4}">
                <adec:decorative xmlns:adec="http://schemas.microsoft.com/office/drawing/2017/decorative" val="1"/>
              </a:ext>
            </a:extLst>
          </p:cNvPr>
          <p:cNvCxnSpPr>
            <a:cxnSpLocks/>
          </p:cNvCxnSpPr>
          <p:nvPr/>
        </p:nvCxnSpPr>
        <p:spPr>
          <a:xfrm>
            <a:off x="5074816" y="3070860"/>
            <a:ext cx="0" cy="899858"/>
          </a:xfrm>
          <a:prstGeom prst="line">
            <a:avLst/>
          </a:prstGeom>
          <a:noFill/>
          <a:ln w="19050" cap="flat" cmpd="sng">
            <a:solidFill>
              <a:srgbClr val="574BA7"/>
            </a:solidFill>
            <a:prstDash val="solid"/>
            <a:round/>
            <a:headEnd type="none" w="med" len="med"/>
            <a:tailEnd type="none" w="med" len="med"/>
          </a:ln>
        </p:spPr>
      </p:cxnSp>
      <p:cxnSp>
        <p:nvCxnSpPr>
          <p:cNvPr id="45" name="Straight Connector 44">
            <a:extLst>
              <a:ext uri="{FF2B5EF4-FFF2-40B4-BE49-F238E27FC236}">
                <a16:creationId xmlns:a16="http://schemas.microsoft.com/office/drawing/2014/main" id="{D048D39B-ACB7-E88A-C258-0EBBA09AA163}"/>
              </a:ext>
              <a:ext uri="{C183D7F6-B498-43B3-948B-1728B52AA6E4}">
                <adec:decorative xmlns:adec="http://schemas.microsoft.com/office/drawing/2017/decorative" val="1"/>
              </a:ext>
            </a:extLst>
          </p:cNvPr>
          <p:cNvCxnSpPr>
            <a:cxnSpLocks/>
          </p:cNvCxnSpPr>
          <p:nvPr/>
        </p:nvCxnSpPr>
        <p:spPr>
          <a:xfrm>
            <a:off x="7060424" y="3070860"/>
            <a:ext cx="0" cy="899858"/>
          </a:xfrm>
          <a:prstGeom prst="line">
            <a:avLst/>
          </a:prstGeom>
          <a:noFill/>
          <a:ln w="19050" cap="flat" cmpd="sng">
            <a:solidFill>
              <a:srgbClr val="782D97"/>
            </a:solidFill>
            <a:prstDash val="solid"/>
            <a:round/>
            <a:headEnd type="none" w="med" len="med"/>
            <a:tailEnd type="none" w="med" len="med"/>
          </a:ln>
        </p:spPr>
      </p:cxnSp>
      <p:cxnSp>
        <p:nvCxnSpPr>
          <p:cNvPr id="46" name="Straight Connector 45">
            <a:extLst>
              <a:ext uri="{FF2B5EF4-FFF2-40B4-BE49-F238E27FC236}">
                <a16:creationId xmlns:a16="http://schemas.microsoft.com/office/drawing/2014/main" id="{E134792E-AB91-324D-C639-768AB3FFDE1B}"/>
              </a:ext>
              <a:ext uri="{C183D7F6-B498-43B3-948B-1728B52AA6E4}">
                <adec:decorative xmlns:adec="http://schemas.microsoft.com/office/drawing/2017/decorative" val="1"/>
              </a:ext>
            </a:extLst>
          </p:cNvPr>
          <p:cNvCxnSpPr>
            <a:cxnSpLocks/>
          </p:cNvCxnSpPr>
          <p:nvPr/>
        </p:nvCxnSpPr>
        <p:spPr>
          <a:xfrm>
            <a:off x="9046032" y="3070860"/>
            <a:ext cx="0" cy="899858"/>
          </a:xfrm>
          <a:prstGeom prst="line">
            <a:avLst/>
          </a:prstGeom>
          <a:noFill/>
          <a:ln w="19050" cap="flat" cmpd="sng">
            <a:solidFill>
              <a:srgbClr val="92227D"/>
            </a:solidFill>
            <a:prstDash val="solid"/>
            <a:round/>
            <a:headEnd type="none" w="med" len="med"/>
            <a:tailEnd type="none" w="med" len="med"/>
          </a:ln>
        </p:spPr>
      </p:cxnSp>
      <p:cxnSp>
        <p:nvCxnSpPr>
          <p:cNvPr id="47" name="Straight Connector 46">
            <a:extLst>
              <a:ext uri="{FF2B5EF4-FFF2-40B4-BE49-F238E27FC236}">
                <a16:creationId xmlns:a16="http://schemas.microsoft.com/office/drawing/2014/main" id="{E20DF637-B3E1-F115-5DF5-7491960661C3}"/>
              </a:ext>
              <a:ext uri="{C183D7F6-B498-43B3-948B-1728B52AA6E4}">
                <adec:decorative xmlns:adec="http://schemas.microsoft.com/office/drawing/2017/decorative" val="1"/>
              </a:ext>
            </a:extLst>
          </p:cNvPr>
          <p:cNvCxnSpPr>
            <a:cxnSpLocks/>
          </p:cNvCxnSpPr>
          <p:nvPr/>
        </p:nvCxnSpPr>
        <p:spPr>
          <a:xfrm>
            <a:off x="11031642" y="3070860"/>
            <a:ext cx="0" cy="899858"/>
          </a:xfrm>
          <a:prstGeom prst="line">
            <a:avLst/>
          </a:prstGeom>
          <a:noFill/>
          <a:ln w="19050" cap="flat" cmpd="sng">
            <a:solidFill>
              <a:srgbClr val="AB1862"/>
            </a:solidFill>
            <a:prstDash val="solid"/>
            <a:round/>
            <a:headEnd type="none" w="med" len="med"/>
            <a:tailEnd type="none" w="med" len="med"/>
          </a:ln>
        </p:spPr>
      </p:cxnSp>
      <p:cxnSp>
        <p:nvCxnSpPr>
          <p:cNvPr id="48" name="Straight Connector 47">
            <a:extLst>
              <a:ext uri="{FF2B5EF4-FFF2-40B4-BE49-F238E27FC236}">
                <a16:creationId xmlns:a16="http://schemas.microsoft.com/office/drawing/2014/main" id="{01A9A4E2-2672-096C-711E-54ED66A32AE6}"/>
              </a:ext>
              <a:ext uri="{C183D7F6-B498-43B3-948B-1728B52AA6E4}">
                <adec:decorative xmlns:adec="http://schemas.microsoft.com/office/drawing/2017/decorative" val="1"/>
              </a:ext>
            </a:extLst>
          </p:cNvPr>
          <p:cNvCxnSpPr>
            <a:cxnSpLocks/>
          </p:cNvCxnSpPr>
          <p:nvPr/>
        </p:nvCxnSpPr>
        <p:spPr>
          <a:xfrm>
            <a:off x="2096404" y="3073978"/>
            <a:ext cx="0" cy="1677770"/>
          </a:xfrm>
          <a:prstGeom prst="line">
            <a:avLst/>
          </a:prstGeom>
          <a:noFill/>
          <a:ln w="19050" cap="flat" cmpd="sng">
            <a:solidFill>
              <a:srgbClr val="2088B8"/>
            </a:solidFill>
            <a:prstDash val="solid"/>
            <a:round/>
            <a:headEnd type="none" w="med" len="med"/>
            <a:tailEnd type="none" w="med" len="med"/>
          </a:ln>
        </p:spPr>
      </p:cxnSp>
      <p:cxnSp>
        <p:nvCxnSpPr>
          <p:cNvPr id="50" name="Straight Connector 49">
            <a:extLst>
              <a:ext uri="{FF2B5EF4-FFF2-40B4-BE49-F238E27FC236}">
                <a16:creationId xmlns:a16="http://schemas.microsoft.com/office/drawing/2014/main" id="{A0D9E4C2-4E4F-7ADE-E43C-6578BB5CCB22}"/>
              </a:ext>
              <a:ext uri="{C183D7F6-B498-43B3-948B-1728B52AA6E4}">
                <adec:decorative xmlns:adec="http://schemas.microsoft.com/office/drawing/2017/decorative" val="1"/>
              </a:ext>
            </a:extLst>
          </p:cNvPr>
          <p:cNvCxnSpPr>
            <a:cxnSpLocks/>
          </p:cNvCxnSpPr>
          <p:nvPr/>
        </p:nvCxnSpPr>
        <p:spPr>
          <a:xfrm>
            <a:off x="10038837" y="3067468"/>
            <a:ext cx="0" cy="1677770"/>
          </a:xfrm>
          <a:prstGeom prst="line">
            <a:avLst/>
          </a:prstGeom>
          <a:noFill/>
          <a:ln w="19050" cap="flat" cmpd="sng">
            <a:solidFill>
              <a:srgbClr val="9E1D70"/>
            </a:solidFill>
            <a:prstDash val="solid"/>
            <a:round/>
            <a:headEnd type="none" w="med" len="med"/>
            <a:tailEnd type="none" w="med" len="med"/>
          </a:ln>
        </p:spPr>
      </p:cxnSp>
      <p:cxnSp>
        <p:nvCxnSpPr>
          <p:cNvPr id="51" name="Straight Connector 50">
            <a:extLst>
              <a:ext uri="{FF2B5EF4-FFF2-40B4-BE49-F238E27FC236}">
                <a16:creationId xmlns:a16="http://schemas.microsoft.com/office/drawing/2014/main" id="{E7058378-3163-6275-23B4-BC778702C830}"/>
              </a:ext>
              <a:ext uri="{C183D7F6-B498-43B3-948B-1728B52AA6E4}">
                <adec:decorative xmlns:adec="http://schemas.microsoft.com/office/drawing/2017/decorative" val="1"/>
              </a:ext>
            </a:extLst>
          </p:cNvPr>
          <p:cNvCxnSpPr>
            <a:cxnSpLocks/>
          </p:cNvCxnSpPr>
          <p:nvPr/>
        </p:nvCxnSpPr>
        <p:spPr>
          <a:xfrm>
            <a:off x="4082012" y="3073978"/>
            <a:ext cx="0" cy="1677770"/>
          </a:xfrm>
          <a:prstGeom prst="line">
            <a:avLst/>
          </a:prstGeom>
          <a:noFill/>
          <a:ln w="19050" cap="flat" cmpd="sng">
            <a:solidFill>
              <a:srgbClr val="4560AD"/>
            </a:solidFill>
            <a:prstDash val="solid"/>
            <a:round/>
            <a:headEnd type="none" w="med" len="med"/>
            <a:tailEnd type="none" w="med" len="med"/>
          </a:ln>
        </p:spPr>
      </p:cxnSp>
      <p:cxnSp>
        <p:nvCxnSpPr>
          <p:cNvPr id="52" name="Straight Connector 51">
            <a:extLst>
              <a:ext uri="{FF2B5EF4-FFF2-40B4-BE49-F238E27FC236}">
                <a16:creationId xmlns:a16="http://schemas.microsoft.com/office/drawing/2014/main" id="{799951D6-C396-497D-17A7-EF7D59083970}"/>
              </a:ext>
              <a:ext uri="{C183D7F6-B498-43B3-948B-1728B52AA6E4}">
                <adec:decorative xmlns:adec="http://schemas.microsoft.com/office/drawing/2017/decorative" val="1"/>
              </a:ext>
            </a:extLst>
          </p:cNvPr>
          <p:cNvCxnSpPr>
            <a:cxnSpLocks/>
          </p:cNvCxnSpPr>
          <p:nvPr/>
        </p:nvCxnSpPr>
        <p:spPr>
          <a:xfrm>
            <a:off x="6067620" y="3064448"/>
            <a:ext cx="0" cy="1677770"/>
          </a:xfrm>
          <a:prstGeom prst="line">
            <a:avLst/>
          </a:prstGeom>
          <a:noFill/>
          <a:ln w="19050" cap="flat" cmpd="sng">
            <a:solidFill>
              <a:srgbClr val="6A37A2"/>
            </a:solidFill>
            <a:prstDash val="solid"/>
            <a:round/>
            <a:headEnd type="none" w="med" len="med"/>
            <a:tailEnd type="none" w="med" len="med"/>
          </a:ln>
        </p:spPr>
      </p:cxnSp>
      <p:cxnSp>
        <p:nvCxnSpPr>
          <p:cNvPr id="53" name="Straight Connector 52">
            <a:extLst>
              <a:ext uri="{FF2B5EF4-FFF2-40B4-BE49-F238E27FC236}">
                <a16:creationId xmlns:a16="http://schemas.microsoft.com/office/drawing/2014/main" id="{E5240C6D-C529-CFAC-E423-A1441290840E}"/>
              </a:ext>
              <a:ext uri="{C183D7F6-B498-43B3-948B-1728B52AA6E4}">
                <adec:decorative xmlns:adec="http://schemas.microsoft.com/office/drawing/2017/decorative" val="1"/>
              </a:ext>
            </a:extLst>
          </p:cNvPr>
          <p:cNvCxnSpPr>
            <a:cxnSpLocks/>
          </p:cNvCxnSpPr>
          <p:nvPr/>
        </p:nvCxnSpPr>
        <p:spPr>
          <a:xfrm>
            <a:off x="8053228" y="3073978"/>
            <a:ext cx="0" cy="1677770"/>
          </a:xfrm>
          <a:prstGeom prst="line">
            <a:avLst/>
          </a:prstGeom>
          <a:noFill/>
          <a:ln w="19050" cap="flat" cmpd="sng">
            <a:solidFill>
              <a:srgbClr val="85278A"/>
            </a:solidFill>
            <a:prstDash val="solid"/>
            <a:round/>
            <a:headEnd type="none" w="med" len="med"/>
            <a:tailEnd type="none" w="med" len="med"/>
          </a:ln>
        </p:spPr>
      </p:cxnSp>
      <p:sp>
        <p:nvSpPr>
          <p:cNvPr id="2" name="Slide Number Placeholder 1">
            <a:extLst>
              <a:ext uri="{FF2B5EF4-FFF2-40B4-BE49-F238E27FC236}">
                <a16:creationId xmlns:a16="http://schemas.microsoft.com/office/drawing/2014/main" id="{DEEC3785-2D83-C31F-CCD2-1FEB61AE398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21</a:t>
            </a:fld>
            <a:endParaRPr lang="en-AU" dirty="0"/>
          </a:p>
        </p:txBody>
      </p:sp>
    </p:spTree>
    <p:extLst>
      <p:ext uri="{BB962C8B-B14F-4D97-AF65-F5344CB8AC3E}">
        <p14:creationId xmlns:p14="http://schemas.microsoft.com/office/powerpoint/2010/main" val="3368890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dirty="0">
                <a:latin typeface="+mj-lt"/>
              </a:rPr>
              <a:t>A close study of the text </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latin typeface="+mj-lt"/>
              </a:rPr>
              <a:t>Identifying language features – student application</a:t>
            </a: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p:txBody>
          <a:bodyPr/>
          <a:lstStyle/>
          <a:p>
            <a:r>
              <a:rPr lang="en-AU" dirty="0">
                <a:latin typeface="+mn-lt"/>
              </a:rPr>
              <a:t>Earlier, we looked at how language features can develop a sense of place in setting and characterisation through dialogue. We also looked at how mood is created through language.</a:t>
            </a:r>
          </a:p>
          <a:p>
            <a:pPr marL="457200" indent="-457200">
              <a:buFont typeface="+mj-lt"/>
              <a:buAutoNum type="arabicPeriod"/>
            </a:pPr>
            <a:r>
              <a:rPr lang="en-AU" dirty="0">
                <a:latin typeface="+mn-lt"/>
              </a:rPr>
              <a:t>Annotate the language features (active verbs, adjectives and vocabulary choices) onto your copy of the script for Scene 15.</a:t>
            </a:r>
          </a:p>
          <a:p>
            <a:pPr marL="457200" indent="-457200">
              <a:buFont typeface="+mj-lt"/>
              <a:buAutoNum type="arabicPeriod"/>
            </a:pPr>
            <a:r>
              <a:rPr lang="en-AU" dirty="0">
                <a:latin typeface="+mn-lt"/>
              </a:rPr>
              <a:t>Use the skills you have developed in this program to identify examples of the language features that help create a dynamic scene. </a:t>
            </a:r>
          </a:p>
          <a:p>
            <a:pPr marL="457200" indent="-457200">
              <a:buFont typeface="+mj-lt"/>
              <a:buAutoNum type="arabicPeriod"/>
            </a:pPr>
            <a:r>
              <a:rPr lang="en-AU" dirty="0">
                <a:latin typeface="+mn-lt"/>
              </a:rPr>
              <a:t>What is the mood of the scene? Is there only one mood?</a:t>
            </a:r>
          </a:p>
          <a:p>
            <a:pPr marL="457200" indent="-457200">
              <a:buFont typeface="+mj-lt"/>
              <a:buAutoNum type="arabicPeriod"/>
            </a:pPr>
            <a:r>
              <a:rPr lang="en-AU" dirty="0">
                <a:latin typeface="+mn-lt"/>
              </a:rPr>
              <a:t>In this scene, the 2 stories blend into each other. Describe this juxtaposition. Why do you think this was done?</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22</a:t>
            </a:fld>
            <a:endParaRPr lang="en-AU" dirty="0"/>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US" dirty="0">
                <a:cs typeface="Arial" panose="020B0604020202020204" pitchFamily="34" charset="0"/>
              </a:rPr>
              <a:t>Checking for understanding </a:t>
            </a:r>
            <a:r>
              <a:rPr lang="en-AU" dirty="0">
                <a:solidFill>
                  <a:schemeClr val="accent1"/>
                </a:solidFill>
                <a:latin typeface="+mj-lt"/>
              </a:rPr>
              <a:t>(2)</a:t>
            </a:r>
            <a:r>
              <a:rPr lang="en-US" dirty="0">
                <a:solidFill>
                  <a:schemeClr val="accent1"/>
                </a:solidFill>
                <a:cs typeface="Arial" panose="020B0604020202020204" pitchFamily="34" charset="0"/>
              </a:rPr>
              <a:t>  </a:t>
            </a:r>
            <a:endParaRPr lang="en-AU" dirty="0">
              <a:solidFill>
                <a:schemeClr val="accent1"/>
              </a:solidFill>
              <a:cs typeface="Arial" panose="020B0604020202020204" pitchFamily="34" charset="0"/>
            </a:endParaRPr>
          </a:p>
        </p:txBody>
      </p:sp>
      <p:sp>
        <p:nvSpPr>
          <p:cNvPr id="2" name="Footer Placeholder 1">
            <a:extLst>
              <a:ext uri="{FF2B5EF4-FFF2-40B4-BE49-F238E27FC236}">
                <a16:creationId xmlns:a16="http://schemas.microsoft.com/office/drawing/2014/main" id="{E46AEE49-6548-6D17-8BFD-0DD555D581AD}"/>
              </a:ext>
              <a:ext uri="{C183D7F6-B498-43B3-948B-1728B52AA6E4}">
                <adec:decorative xmlns:adec="http://schemas.microsoft.com/office/drawing/2017/decorative" val="0"/>
              </a:ext>
            </a:extLst>
          </p:cNvPr>
          <p:cNvSpPr txBox="1">
            <a:spLocks/>
          </p:cNvSpPr>
          <p:nvPr/>
        </p:nvSpPr>
        <p:spPr>
          <a:xfrm>
            <a:off x="539999" y="359997"/>
            <a:ext cx="2834572" cy="277237"/>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400" dirty="0">
                <a:solidFill>
                  <a:schemeClr val="bg1"/>
                </a:solidFill>
              </a:rPr>
              <a:t>NSW Department of Education</a:t>
            </a:r>
            <a:endParaRPr lang="en-AU" sz="1400" dirty="0">
              <a:solidFill>
                <a:schemeClr val="bg1"/>
              </a:solidFill>
            </a:endParaRPr>
          </a:p>
        </p:txBody>
      </p:sp>
    </p:spTree>
    <p:extLst>
      <p:ext uri="{BB962C8B-B14F-4D97-AF65-F5344CB8AC3E}">
        <p14:creationId xmlns:p14="http://schemas.microsoft.com/office/powerpoint/2010/main" val="2013060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A7A253-A294-C807-634F-211BCBAD82E8}"/>
              </a:ext>
            </a:extLst>
          </p:cNvPr>
          <p:cNvSpPr>
            <a:spLocks noGrp="1"/>
          </p:cNvSpPr>
          <p:nvPr>
            <p:ph type="title"/>
          </p:nvPr>
        </p:nvSpPr>
        <p:spPr/>
        <p:txBody>
          <a:bodyPr/>
          <a:lstStyle/>
          <a:p>
            <a:r>
              <a:rPr lang="en-AU" dirty="0">
                <a:latin typeface="+mj-lt"/>
              </a:rPr>
              <a:t>The impact on the audience</a:t>
            </a:r>
          </a:p>
        </p:txBody>
      </p:sp>
      <p:sp>
        <p:nvSpPr>
          <p:cNvPr id="4" name="Text Placeholder 3">
            <a:extLst>
              <a:ext uri="{FF2B5EF4-FFF2-40B4-BE49-F238E27FC236}">
                <a16:creationId xmlns:a16="http://schemas.microsoft.com/office/drawing/2014/main" id="{3DA88010-90D0-E42E-3EAE-398EA9523E74}"/>
              </a:ext>
            </a:extLst>
          </p:cNvPr>
          <p:cNvSpPr>
            <a:spLocks noGrp="1"/>
          </p:cNvSpPr>
          <p:nvPr>
            <p:ph type="body" sz="quarter" idx="18"/>
          </p:nvPr>
        </p:nvSpPr>
        <p:spPr/>
        <p:txBody>
          <a:bodyPr/>
          <a:lstStyle/>
          <a:p>
            <a:r>
              <a:rPr lang="en-AU" dirty="0">
                <a:latin typeface="+mj-lt"/>
              </a:rPr>
              <a:t>Analysing how narrative elements affect the audience – joint construction</a:t>
            </a:r>
          </a:p>
        </p:txBody>
      </p:sp>
      <p:sp>
        <p:nvSpPr>
          <p:cNvPr id="5" name="Text Placeholder 4">
            <a:extLst>
              <a:ext uri="{FF2B5EF4-FFF2-40B4-BE49-F238E27FC236}">
                <a16:creationId xmlns:a16="http://schemas.microsoft.com/office/drawing/2014/main" id="{5EAA77B6-541A-161D-C780-27BCFB647963}"/>
              </a:ext>
            </a:extLst>
          </p:cNvPr>
          <p:cNvSpPr>
            <a:spLocks noGrp="1"/>
          </p:cNvSpPr>
          <p:nvPr>
            <p:ph type="body" sz="quarter" idx="17"/>
          </p:nvPr>
        </p:nvSpPr>
        <p:spPr>
          <a:xfrm>
            <a:off x="360000" y="1567086"/>
            <a:ext cx="11484000" cy="977651"/>
          </a:xfrm>
        </p:spPr>
        <p:txBody>
          <a:bodyPr/>
          <a:lstStyle/>
          <a:p>
            <a:r>
              <a:rPr lang="en-AU" dirty="0">
                <a:latin typeface="+mn-lt"/>
              </a:rPr>
              <a:t>Each element of the narrative structure can impact on the audience in different ways. Match a narrative element in column ‘A’ with a possible impact from column ‘B’.</a:t>
            </a:r>
          </a:p>
        </p:txBody>
      </p:sp>
      <p:graphicFrame>
        <p:nvGraphicFramePr>
          <p:cNvPr id="6" name="Table 5">
            <a:extLst>
              <a:ext uri="{FF2B5EF4-FFF2-40B4-BE49-F238E27FC236}">
                <a16:creationId xmlns:a16="http://schemas.microsoft.com/office/drawing/2014/main" id="{702B349E-F75D-6071-77A4-29843BD2EC00}"/>
              </a:ext>
            </a:extLst>
          </p:cNvPr>
          <p:cNvGraphicFramePr>
            <a:graphicFrameLocks noGrp="1"/>
          </p:cNvGraphicFramePr>
          <p:nvPr>
            <p:extLst>
              <p:ext uri="{D42A27DB-BD31-4B8C-83A1-F6EECF244321}">
                <p14:modId xmlns:p14="http://schemas.microsoft.com/office/powerpoint/2010/main" val="159032964"/>
              </p:ext>
            </p:extLst>
          </p:nvPr>
        </p:nvGraphicFramePr>
        <p:xfrm>
          <a:off x="348000" y="2544737"/>
          <a:ext cx="11253800" cy="4144901"/>
        </p:xfrm>
        <a:graphic>
          <a:graphicData uri="http://schemas.openxmlformats.org/drawingml/2006/table">
            <a:tbl>
              <a:tblPr firstRow="1" bandRow="1">
                <a:tableStyleId>{69012ECD-51FC-41F1-AA8D-1B2483CD663E}</a:tableStyleId>
              </a:tblPr>
              <a:tblGrid>
                <a:gridCol w="3669981">
                  <a:extLst>
                    <a:ext uri="{9D8B030D-6E8A-4147-A177-3AD203B41FA5}">
                      <a16:colId xmlns:a16="http://schemas.microsoft.com/office/drawing/2014/main" val="3769077276"/>
                    </a:ext>
                  </a:extLst>
                </a:gridCol>
                <a:gridCol w="7583819">
                  <a:extLst>
                    <a:ext uri="{9D8B030D-6E8A-4147-A177-3AD203B41FA5}">
                      <a16:colId xmlns:a16="http://schemas.microsoft.com/office/drawing/2014/main" val="1233396647"/>
                    </a:ext>
                  </a:extLst>
                </a:gridCol>
              </a:tblGrid>
              <a:tr h="370840">
                <a:tc>
                  <a:txBody>
                    <a:bodyPr/>
                    <a:lstStyle/>
                    <a:p>
                      <a:pPr>
                        <a:lnSpc>
                          <a:spcPct val="114000"/>
                        </a:lnSpc>
                        <a:spcAft>
                          <a:spcPts val="600"/>
                        </a:spcAft>
                      </a:pPr>
                      <a:r>
                        <a:rPr lang="en-AU" dirty="0">
                          <a:latin typeface="+mj-lt"/>
                        </a:rPr>
                        <a:t>Column A – narrative element</a:t>
                      </a:r>
                    </a:p>
                  </a:txBody>
                  <a:tcPr/>
                </a:tc>
                <a:tc>
                  <a:txBody>
                    <a:bodyPr/>
                    <a:lstStyle/>
                    <a:p>
                      <a:pPr>
                        <a:lnSpc>
                          <a:spcPct val="114000"/>
                        </a:lnSpc>
                        <a:spcAft>
                          <a:spcPts val="600"/>
                        </a:spcAft>
                      </a:pPr>
                      <a:r>
                        <a:rPr lang="en-AU" dirty="0">
                          <a:latin typeface="+mj-lt"/>
                        </a:rPr>
                        <a:t>Column B – possible impact on audience</a:t>
                      </a:r>
                    </a:p>
                  </a:txBody>
                  <a:tcPr/>
                </a:tc>
                <a:extLst>
                  <a:ext uri="{0D108BD9-81ED-4DB2-BD59-A6C34878D82A}">
                    <a16:rowId xmlns:a16="http://schemas.microsoft.com/office/drawing/2014/main" val="402401194"/>
                  </a:ext>
                </a:extLst>
              </a:tr>
              <a:tr h="370840">
                <a:tc>
                  <a:txBody>
                    <a:bodyPr/>
                    <a:lstStyle/>
                    <a:p>
                      <a:pPr>
                        <a:lnSpc>
                          <a:spcPct val="114000"/>
                        </a:lnSpc>
                        <a:spcAft>
                          <a:spcPts val="600"/>
                        </a:spcAft>
                      </a:pPr>
                      <a:r>
                        <a:rPr lang="en-AU" dirty="0"/>
                        <a:t>1. Orientation</a:t>
                      </a:r>
                    </a:p>
                  </a:txBody>
                  <a:tcPr/>
                </a:tc>
                <a:tc>
                  <a:txBody>
                    <a:bodyPr/>
                    <a:lstStyle/>
                    <a:p>
                      <a:pPr>
                        <a:lnSpc>
                          <a:spcPct val="114000"/>
                        </a:lnSpc>
                        <a:spcAft>
                          <a:spcPts val="600"/>
                        </a:spcAft>
                      </a:pPr>
                      <a:r>
                        <a:rPr lang="en-AU" dirty="0"/>
                        <a:t>A. Develops a meaningful moral or ethical choice – makes the audience consider their own choices and who they support.</a:t>
                      </a:r>
                    </a:p>
                  </a:txBody>
                  <a:tcPr/>
                </a:tc>
                <a:extLst>
                  <a:ext uri="{0D108BD9-81ED-4DB2-BD59-A6C34878D82A}">
                    <a16:rowId xmlns:a16="http://schemas.microsoft.com/office/drawing/2014/main" val="966236065"/>
                  </a:ext>
                </a:extLst>
              </a:tr>
              <a:tr h="370840">
                <a:tc>
                  <a:txBody>
                    <a:bodyPr/>
                    <a:lstStyle/>
                    <a:p>
                      <a:pPr>
                        <a:lnSpc>
                          <a:spcPct val="114000"/>
                        </a:lnSpc>
                        <a:spcAft>
                          <a:spcPts val="600"/>
                        </a:spcAft>
                      </a:pPr>
                      <a:r>
                        <a:rPr lang="en-AU" dirty="0"/>
                        <a:t>2. Rising tension</a:t>
                      </a:r>
                    </a:p>
                  </a:txBody>
                  <a:tcPr/>
                </a:tc>
                <a:tc>
                  <a:txBody>
                    <a:bodyPr/>
                    <a:lstStyle/>
                    <a:p>
                      <a:pPr>
                        <a:lnSpc>
                          <a:spcPct val="114000"/>
                        </a:lnSpc>
                        <a:spcAft>
                          <a:spcPts val="600"/>
                        </a:spcAft>
                      </a:pPr>
                      <a:r>
                        <a:rPr lang="en-AU" dirty="0"/>
                        <a:t>B. Creates a sense of wonder and expectation – helps to prepare us by suggesting place, mood and time.</a:t>
                      </a:r>
                    </a:p>
                  </a:txBody>
                  <a:tcPr/>
                </a:tc>
                <a:extLst>
                  <a:ext uri="{0D108BD9-81ED-4DB2-BD59-A6C34878D82A}">
                    <a16:rowId xmlns:a16="http://schemas.microsoft.com/office/drawing/2014/main" val="731650897"/>
                  </a:ext>
                </a:extLst>
              </a:tr>
              <a:tr h="370840">
                <a:tc>
                  <a:txBody>
                    <a:bodyPr/>
                    <a:lstStyle/>
                    <a:p>
                      <a:pPr>
                        <a:lnSpc>
                          <a:spcPct val="114000"/>
                        </a:lnSpc>
                        <a:spcAft>
                          <a:spcPts val="600"/>
                        </a:spcAft>
                      </a:pPr>
                      <a:r>
                        <a:rPr lang="en-AU" dirty="0"/>
                        <a:t>3. Conflict</a:t>
                      </a:r>
                    </a:p>
                  </a:txBody>
                  <a:tcPr/>
                </a:tc>
                <a:tc>
                  <a:txBody>
                    <a:bodyPr/>
                    <a:lstStyle/>
                    <a:p>
                      <a:pPr>
                        <a:lnSpc>
                          <a:spcPct val="114000"/>
                        </a:lnSpc>
                        <a:spcAft>
                          <a:spcPts val="600"/>
                        </a:spcAft>
                      </a:pPr>
                      <a:r>
                        <a:rPr lang="en-AU" dirty="0"/>
                        <a:t>C. Brings the tension or action to a key moment after which everything will be different – helps to develop excitement or nervousness to its highest point in the scene.</a:t>
                      </a:r>
                    </a:p>
                  </a:txBody>
                  <a:tcPr/>
                </a:tc>
                <a:extLst>
                  <a:ext uri="{0D108BD9-81ED-4DB2-BD59-A6C34878D82A}">
                    <a16:rowId xmlns:a16="http://schemas.microsoft.com/office/drawing/2014/main" val="421991837"/>
                  </a:ext>
                </a:extLst>
              </a:tr>
              <a:tr h="370840">
                <a:tc>
                  <a:txBody>
                    <a:bodyPr/>
                    <a:lstStyle/>
                    <a:p>
                      <a:pPr>
                        <a:lnSpc>
                          <a:spcPct val="114000"/>
                        </a:lnSpc>
                        <a:spcAft>
                          <a:spcPts val="600"/>
                        </a:spcAft>
                      </a:pPr>
                      <a:r>
                        <a:rPr lang="en-AU" dirty="0"/>
                        <a:t>4. Complication</a:t>
                      </a:r>
                    </a:p>
                  </a:txBody>
                  <a:tcPr/>
                </a:tc>
                <a:tc>
                  <a:txBody>
                    <a:bodyPr/>
                    <a:lstStyle/>
                    <a:p>
                      <a:pPr>
                        <a:lnSpc>
                          <a:spcPct val="114000"/>
                        </a:lnSpc>
                        <a:spcAft>
                          <a:spcPts val="600"/>
                        </a:spcAft>
                      </a:pPr>
                      <a:r>
                        <a:rPr lang="en-AU" dirty="0"/>
                        <a:t>D. Eases the tension and allows for reflection on moral choices – allows us to take in the implications of the characters’ choices</a:t>
                      </a:r>
                    </a:p>
                  </a:txBody>
                  <a:tcPr/>
                </a:tc>
                <a:extLst>
                  <a:ext uri="{0D108BD9-81ED-4DB2-BD59-A6C34878D82A}">
                    <a16:rowId xmlns:a16="http://schemas.microsoft.com/office/drawing/2014/main" val="2260846699"/>
                  </a:ext>
                </a:extLst>
              </a:tr>
              <a:tr h="370840">
                <a:tc>
                  <a:txBody>
                    <a:bodyPr/>
                    <a:lstStyle/>
                    <a:p>
                      <a:pPr>
                        <a:lnSpc>
                          <a:spcPct val="114000"/>
                        </a:lnSpc>
                        <a:spcAft>
                          <a:spcPts val="600"/>
                        </a:spcAft>
                      </a:pPr>
                      <a:r>
                        <a:rPr lang="en-AU" dirty="0"/>
                        <a:t>5. Resolution</a:t>
                      </a:r>
                    </a:p>
                  </a:txBody>
                  <a:tcPr/>
                </a:tc>
                <a:tc>
                  <a:txBody>
                    <a:bodyPr/>
                    <a:lstStyle/>
                    <a:p>
                      <a:pPr>
                        <a:lnSpc>
                          <a:spcPct val="114000"/>
                        </a:lnSpc>
                        <a:spcAft>
                          <a:spcPts val="600"/>
                        </a:spcAft>
                      </a:pPr>
                      <a:r>
                        <a:rPr lang="en-AU" dirty="0"/>
                        <a:t>E. Heightens the expectation and excitement of what may be about to happen – puts us on the edge of our seats.</a:t>
                      </a:r>
                    </a:p>
                  </a:txBody>
                  <a:tcPr/>
                </a:tc>
                <a:extLst>
                  <a:ext uri="{0D108BD9-81ED-4DB2-BD59-A6C34878D82A}">
                    <a16:rowId xmlns:a16="http://schemas.microsoft.com/office/drawing/2014/main" val="4030254300"/>
                  </a:ext>
                </a:extLst>
              </a:tr>
            </a:tbl>
          </a:graphicData>
        </a:graphic>
      </p:graphicFrame>
      <p:sp>
        <p:nvSpPr>
          <p:cNvPr id="2" name="Slide Number Placeholder 1">
            <a:extLst>
              <a:ext uri="{FF2B5EF4-FFF2-40B4-BE49-F238E27FC236}">
                <a16:creationId xmlns:a16="http://schemas.microsoft.com/office/drawing/2014/main" id="{4CFEBEA5-E4CB-F65E-6827-ECF0EFC182E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24</a:t>
            </a:fld>
            <a:endParaRPr lang="en-AU" dirty="0"/>
          </a:p>
        </p:txBody>
      </p:sp>
    </p:spTree>
    <p:extLst>
      <p:ext uri="{BB962C8B-B14F-4D97-AF65-F5344CB8AC3E}">
        <p14:creationId xmlns:p14="http://schemas.microsoft.com/office/powerpoint/2010/main" val="226901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A7A253-A294-C807-634F-211BCBAD82E8}"/>
              </a:ext>
            </a:extLst>
          </p:cNvPr>
          <p:cNvSpPr>
            <a:spLocks noGrp="1"/>
          </p:cNvSpPr>
          <p:nvPr>
            <p:ph type="title"/>
          </p:nvPr>
        </p:nvSpPr>
        <p:spPr/>
        <p:txBody>
          <a:bodyPr/>
          <a:lstStyle/>
          <a:p>
            <a:r>
              <a:rPr lang="en-AU" dirty="0">
                <a:latin typeface="+mj-lt"/>
              </a:rPr>
              <a:t>The impact on the audience (your audience!)</a:t>
            </a:r>
          </a:p>
        </p:txBody>
      </p:sp>
      <p:sp>
        <p:nvSpPr>
          <p:cNvPr id="4" name="Text Placeholder 3">
            <a:extLst>
              <a:ext uri="{FF2B5EF4-FFF2-40B4-BE49-F238E27FC236}">
                <a16:creationId xmlns:a16="http://schemas.microsoft.com/office/drawing/2014/main" id="{3DA88010-90D0-E42E-3EAE-398EA9523E74}"/>
              </a:ext>
            </a:extLst>
          </p:cNvPr>
          <p:cNvSpPr>
            <a:spLocks noGrp="1"/>
          </p:cNvSpPr>
          <p:nvPr>
            <p:ph type="body" sz="quarter" idx="18"/>
          </p:nvPr>
        </p:nvSpPr>
        <p:spPr/>
        <p:txBody>
          <a:bodyPr/>
          <a:lstStyle/>
          <a:p>
            <a:r>
              <a:rPr lang="en-AU" dirty="0">
                <a:latin typeface="+mj-lt"/>
              </a:rPr>
              <a:t>Applying learning to the assessment task playscript – independent application</a:t>
            </a:r>
          </a:p>
        </p:txBody>
      </p:sp>
      <p:sp>
        <p:nvSpPr>
          <p:cNvPr id="5" name="Text Placeholder 4">
            <a:extLst>
              <a:ext uri="{FF2B5EF4-FFF2-40B4-BE49-F238E27FC236}">
                <a16:creationId xmlns:a16="http://schemas.microsoft.com/office/drawing/2014/main" id="{5EAA77B6-541A-161D-C780-27BCFB647963}"/>
              </a:ext>
            </a:extLst>
          </p:cNvPr>
          <p:cNvSpPr>
            <a:spLocks noGrp="1"/>
          </p:cNvSpPr>
          <p:nvPr>
            <p:ph type="body" sz="quarter" idx="17"/>
          </p:nvPr>
        </p:nvSpPr>
        <p:spPr>
          <a:xfrm>
            <a:off x="359999" y="1500351"/>
            <a:ext cx="11484000" cy="404650"/>
          </a:xfrm>
        </p:spPr>
        <p:txBody>
          <a:bodyPr/>
          <a:lstStyle/>
          <a:p>
            <a:r>
              <a:rPr lang="en-AU" dirty="0">
                <a:latin typeface="+mn-lt"/>
              </a:rPr>
              <a:t>Use the learning from the previous activity to develop your playscript idea.</a:t>
            </a:r>
          </a:p>
        </p:txBody>
      </p:sp>
      <p:graphicFrame>
        <p:nvGraphicFramePr>
          <p:cNvPr id="6" name="Table 5">
            <a:extLst>
              <a:ext uri="{FF2B5EF4-FFF2-40B4-BE49-F238E27FC236}">
                <a16:creationId xmlns:a16="http://schemas.microsoft.com/office/drawing/2014/main" id="{702B349E-F75D-6071-77A4-29843BD2EC00}"/>
              </a:ext>
            </a:extLst>
          </p:cNvPr>
          <p:cNvGraphicFramePr>
            <a:graphicFrameLocks noGrp="1"/>
          </p:cNvGraphicFramePr>
          <p:nvPr>
            <p:extLst>
              <p:ext uri="{D42A27DB-BD31-4B8C-83A1-F6EECF244321}">
                <p14:modId xmlns:p14="http://schemas.microsoft.com/office/powerpoint/2010/main" val="884638642"/>
              </p:ext>
            </p:extLst>
          </p:nvPr>
        </p:nvGraphicFramePr>
        <p:xfrm>
          <a:off x="360000" y="1981840"/>
          <a:ext cx="11483998" cy="4457639"/>
        </p:xfrm>
        <a:graphic>
          <a:graphicData uri="http://schemas.openxmlformats.org/drawingml/2006/table">
            <a:tbl>
              <a:tblPr firstRow="1" bandRow="1">
                <a:tableStyleId>{69012ECD-51FC-41F1-AA8D-1B2483CD663E}</a:tableStyleId>
              </a:tblPr>
              <a:tblGrid>
                <a:gridCol w="7877379">
                  <a:extLst>
                    <a:ext uri="{9D8B030D-6E8A-4147-A177-3AD203B41FA5}">
                      <a16:colId xmlns:a16="http://schemas.microsoft.com/office/drawing/2014/main" val="3769077276"/>
                    </a:ext>
                  </a:extLst>
                </a:gridCol>
                <a:gridCol w="3606619">
                  <a:extLst>
                    <a:ext uri="{9D8B030D-6E8A-4147-A177-3AD203B41FA5}">
                      <a16:colId xmlns:a16="http://schemas.microsoft.com/office/drawing/2014/main" val="1233396647"/>
                    </a:ext>
                  </a:extLst>
                </a:gridCol>
              </a:tblGrid>
              <a:tr h="370840">
                <a:tc>
                  <a:txBody>
                    <a:bodyPr/>
                    <a:lstStyle/>
                    <a:p>
                      <a:pPr>
                        <a:lnSpc>
                          <a:spcPct val="114000"/>
                        </a:lnSpc>
                        <a:spcAft>
                          <a:spcPts val="600"/>
                        </a:spcAft>
                      </a:pPr>
                      <a:r>
                        <a:rPr lang="en-AU" dirty="0">
                          <a:latin typeface="+mj-lt"/>
                        </a:rPr>
                        <a:t>Narrative element and possible impact on audience</a:t>
                      </a:r>
                    </a:p>
                  </a:txBody>
                  <a:tcPr/>
                </a:tc>
                <a:tc>
                  <a:txBody>
                    <a:bodyPr/>
                    <a:lstStyle/>
                    <a:p>
                      <a:pPr>
                        <a:lnSpc>
                          <a:spcPct val="114000"/>
                        </a:lnSpc>
                        <a:spcAft>
                          <a:spcPts val="600"/>
                        </a:spcAft>
                      </a:pPr>
                      <a:r>
                        <a:rPr lang="en-AU" dirty="0">
                          <a:latin typeface="+mj-lt"/>
                        </a:rPr>
                        <a:t>How are you doing this in your developing playscript?</a:t>
                      </a:r>
                    </a:p>
                  </a:txBody>
                  <a:tcPr/>
                </a:tc>
                <a:extLst>
                  <a:ext uri="{0D108BD9-81ED-4DB2-BD59-A6C34878D82A}">
                    <a16:rowId xmlns:a16="http://schemas.microsoft.com/office/drawing/2014/main" val="402401194"/>
                  </a:ext>
                </a:extLst>
              </a:tr>
              <a:tr h="370840">
                <a:tc>
                  <a:txBody>
                    <a:bodyPr/>
                    <a:lstStyle/>
                    <a:p>
                      <a:pPr marL="0" marR="0" lvl="0" indent="0" algn="l" defTabSz="914377" rtl="0" eaLnBrk="1" fontAlgn="auto" latinLnBrk="0" hangingPunct="1">
                        <a:lnSpc>
                          <a:spcPct val="114000"/>
                        </a:lnSpc>
                        <a:spcBef>
                          <a:spcPts val="0"/>
                        </a:spcBef>
                        <a:spcAft>
                          <a:spcPts val="600"/>
                        </a:spcAft>
                        <a:buClrTx/>
                        <a:buSzTx/>
                        <a:buFontTx/>
                        <a:buNone/>
                        <a:tabLst/>
                        <a:defRPr/>
                      </a:pPr>
                      <a:r>
                        <a:rPr lang="en-AU" dirty="0"/>
                        <a:t>1. Orientation – creates a sense of wonder and expectation – helps to prepare us by suggesting place, mood and time.</a:t>
                      </a:r>
                    </a:p>
                  </a:txBody>
                  <a:tcPr/>
                </a:tc>
                <a:tc>
                  <a:txBody>
                    <a:bodyPr/>
                    <a:lstStyle/>
                    <a:p>
                      <a:pPr>
                        <a:lnSpc>
                          <a:spcPct val="114000"/>
                        </a:lnSpc>
                        <a:spcAft>
                          <a:spcPts val="600"/>
                        </a:spcAft>
                      </a:pPr>
                      <a:endParaRPr lang="en-AU" dirty="0"/>
                    </a:p>
                  </a:txBody>
                  <a:tcPr/>
                </a:tc>
                <a:extLst>
                  <a:ext uri="{0D108BD9-81ED-4DB2-BD59-A6C34878D82A}">
                    <a16:rowId xmlns:a16="http://schemas.microsoft.com/office/drawing/2014/main" val="966236065"/>
                  </a:ext>
                </a:extLst>
              </a:tr>
              <a:tr h="370840">
                <a:tc>
                  <a:txBody>
                    <a:bodyPr/>
                    <a:lstStyle/>
                    <a:p>
                      <a:pPr marL="0" marR="0" lvl="0" indent="0" algn="l" defTabSz="914377" rtl="0" eaLnBrk="1" fontAlgn="auto" latinLnBrk="0" hangingPunct="1">
                        <a:lnSpc>
                          <a:spcPct val="114000"/>
                        </a:lnSpc>
                        <a:spcBef>
                          <a:spcPts val="0"/>
                        </a:spcBef>
                        <a:spcAft>
                          <a:spcPts val="600"/>
                        </a:spcAft>
                        <a:buClrTx/>
                        <a:buSzTx/>
                        <a:buFontTx/>
                        <a:buNone/>
                        <a:tabLst/>
                        <a:defRPr/>
                      </a:pPr>
                      <a:r>
                        <a:rPr lang="en-AU" dirty="0"/>
                        <a:t>2. Rising tension – heightens the expectation and excitement of what may be about to happen – puts us on the edge of our seats.</a:t>
                      </a:r>
                    </a:p>
                  </a:txBody>
                  <a:tcPr/>
                </a:tc>
                <a:tc>
                  <a:txBody>
                    <a:bodyPr/>
                    <a:lstStyle/>
                    <a:p>
                      <a:pPr>
                        <a:lnSpc>
                          <a:spcPct val="114000"/>
                        </a:lnSpc>
                        <a:spcAft>
                          <a:spcPts val="600"/>
                        </a:spcAft>
                      </a:pPr>
                      <a:endParaRPr lang="en-AU" dirty="0"/>
                    </a:p>
                  </a:txBody>
                  <a:tcPr/>
                </a:tc>
                <a:extLst>
                  <a:ext uri="{0D108BD9-81ED-4DB2-BD59-A6C34878D82A}">
                    <a16:rowId xmlns:a16="http://schemas.microsoft.com/office/drawing/2014/main" val="731650897"/>
                  </a:ext>
                </a:extLst>
              </a:tr>
              <a:tr h="370840">
                <a:tc>
                  <a:txBody>
                    <a:bodyPr/>
                    <a:lstStyle/>
                    <a:p>
                      <a:pPr marL="0" marR="0" lvl="0" indent="0" algn="l" defTabSz="914377" rtl="0" eaLnBrk="1" fontAlgn="auto" latinLnBrk="0" hangingPunct="1">
                        <a:lnSpc>
                          <a:spcPct val="114000"/>
                        </a:lnSpc>
                        <a:spcBef>
                          <a:spcPts val="0"/>
                        </a:spcBef>
                        <a:spcAft>
                          <a:spcPts val="600"/>
                        </a:spcAft>
                        <a:buClrTx/>
                        <a:buSzTx/>
                        <a:buFontTx/>
                        <a:buNone/>
                        <a:tabLst/>
                        <a:defRPr/>
                      </a:pPr>
                      <a:r>
                        <a:rPr lang="en-AU" dirty="0"/>
                        <a:t>3. Conflict – develops a meaningful moral or ethical choice – makes the audience consider their own choices and who they support.</a:t>
                      </a:r>
                    </a:p>
                  </a:txBody>
                  <a:tcPr/>
                </a:tc>
                <a:tc>
                  <a:txBody>
                    <a:bodyPr/>
                    <a:lstStyle/>
                    <a:p>
                      <a:pPr>
                        <a:lnSpc>
                          <a:spcPct val="114000"/>
                        </a:lnSpc>
                        <a:spcAft>
                          <a:spcPts val="600"/>
                        </a:spcAft>
                      </a:pPr>
                      <a:endParaRPr lang="en-AU" dirty="0"/>
                    </a:p>
                  </a:txBody>
                  <a:tcPr/>
                </a:tc>
                <a:extLst>
                  <a:ext uri="{0D108BD9-81ED-4DB2-BD59-A6C34878D82A}">
                    <a16:rowId xmlns:a16="http://schemas.microsoft.com/office/drawing/2014/main" val="421991837"/>
                  </a:ext>
                </a:extLst>
              </a:tr>
              <a:tr h="370840">
                <a:tc>
                  <a:txBody>
                    <a:bodyPr/>
                    <a:lstStyle/>
                    <a:p>
                      <a:pPr marL="0" marR="0" lvl="0" indent="0" algn="l" defTabSz="914377" rtl="0" eaLnBrk="1" fontAlgn="auto" latinLnBrk="0" hangingPunct="1">
                        <a:lnSpc>
                          <a:spcPct val="114000"/>
                        </a:lnSpc>
                        <a:spcBef>
                          <a:spcPts val="0"/>
                        </a:spcBef>
                        <a:spcAft>
                          <a:spcPts val="600"/>
                        </a:spcAft>
                        <a:buClrTx/>
                        <a:buSzTx/>
                        <a:buFontTx/>
                        <a:buNone/>
                        <a:tabLst/>
                        <a:defRPr/>
                      </a:pPr>
                      <a:r>
                        <a:rPr lang="en-AU" dirty="0"/>
                        <a:t>4. Complication – brings the tension or action to a key moment after which everything will be different – helps to develop excitement or nervousness to its highest point in the scene.</a:t>
                      </a:r>
                    </a:p>
                  </a:txBody>
                  <a:tcPr/>
                </a:tc>
                <a:tc>
                  <a:txBody>
                    <a:bodyPr/>
                    <a:lstStyle/>
                    <a:p>
                      <a:pPr>
                        <a:lnSpc>
                          <a:spcPct val="114000"/>
                        </a:lnSpc>
                        <a:spcAft>
                          <a:spcPts val="600"/>
                        </a:spcAft>
                      </a:pPr>
                      <a:endParaRPr lang="en-AU" dirty="0"/>
                    </a:p>
                  </a:txBody>
                  <a:tcPr/>
                </a:tc>
                <a:extLst>
                  <a:ext uri="{0D108BD9-81ED-4DB2-BD59-A6C34878D82A}">
                    <a16:rowId xmlns:a16="http://schemas.microsoft.com/office/drawing/2014/main" val="2260846699"/>
                  </a:ext>
                </a:extLst>
              </a:tr>
              <a:tr h="370840">
                <a:tc>
                  <a:txBody>
                    <a:bodyPr/>
                    <a:lstStyle/>
                    <a:p>
                      <a:pPr marL="0" marR="0" lvl="0" indent="0" algn="l" defTabSz="914377" rtl="0" eaLnBrk="1" fontAlgn="auto" latinLnBrk="0" hangingPunct="1">
                        <a:lnSpc>
                          <a:spcPct val="114000"/>
                        </a:lnSpc>
                        <a:spcBef>
                          <a:spcPts val="0"/>
                        </a:spcBef>
                        <a:spcAft>
                          <a:spcPts val="600"/>
                        </a:spcAft>
                        <a:buClrTx/>
                        <a:buSzTx/>
                        <a:buFontTx/>
                        <a:buNone/>
                        <a:tabLst/>
                        <a:defRPr/>
                      </a:pPr>
                      <a:r>
                        <a:rPr lang="en-AU" dirty="0"/>
                        <a:t>5. Resolution – eases the tension and allows for reflection on moral choices – allows us to take in the implications of the characters’ choices.</a:t>
                      </a:r>
                    </a:p>
                  </a:txBody>
                  <a:tcPr/>
                </a:tc>
                <a:tc>
                  <a:txBody>
                    <a:bodyPr/>
                    <a:lstStyle/>
                    <a:p>
                      <a:pPr>
                        <a:lnSpc>
                          <a:spcPct val="114000"/>
                        </a:lnSpc>
                        <a:spcAft>
                          <a:spcPts val="600"/>
                        </a:spcAft>
                      </a:pPr>
                      <a:endParaRPr lang="en-AU" dirty="0"/>
                    </a:p>
                  </a:txBody>
                  <a:tcPr/>
                </a:tc>
                <a:extLst>
                  <a:ext uri="{0D108BD9-81ED-4DB2-BD59-A6C34878D82A}">
                    <a16:rowId xmlns:a16="http://schemas.microsoft.com/office/drawing/2014/main" val="4030254300"/>
                  </a:ext>
                </a:extLst>
              </a:tr>
            </a:tbl>
          </a:graphicData>
        </a:graphic>
      </p:graphicFrame>
      <p:sp>
        <p:nvSpPr>
          <p:cNvPr id="2" name="Slide Number Placeholder 1">
            <a:extLst>
              <a:ext uri="{FF2B5EF4-FFF2-40B4-BE49-F238E27FC236}">
                <a16:creationId xmlns:a16="http://schemas.microsoft.com/office/drawing/2014/main" id="{4CFEBEA5-E4CB-F65E-6827-ECF0EFC182E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25</a:t>
            </a:fld>
            <a:endParaRPr lang="en-AU" dirty="0"/>
          </a:p>
        </p:txBody>
      </p:sp>
    </p:spTree>
    <p:extLst>
      <p:ext uri="{BB962C8B-B14F-4D97-AF65-F5344CB8AC3E}">
        <p14:creationId xmlns:p14="http://schemas.microsoft.com/office/powerpoint/2010/main" val="3060389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Arial" panose="020B0604020202020204" pitchFamily="34" charset="0"/>
                <a:cs typeface="Arial" panose="020B0604020202020204" pitchFamily="34" charset="0"/>
              </a:rPr>
              <a:t>Chunking and sequencing learning </a:t>
            </a:r>
            <a:r>
              <a:rPr lang="en-AU" dirty="0">
                <a:solidFill>
                  <a:schemeClr val="accent1"/>
                </a:solidFill>
                <a:latin typeface="+mj-lt"/>
              </a:rPr>
              <a:t>(2)</a:t>
            </a:r>
            <a:endParaRPr lang="en-AU" dirty="0">
              <a:solidFill>
                <a:schemeClr val="accent1"/>
              </a:solidFill>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28A2DACC-69B1-C0B1-BBF2-154F0E59350E}"/>
              </a:ext>
              <a:ext uri="{C183D7F6-B498-43B3-948B-1728B52AA6E4}">
                <adec:decorative xmlns:adec="http://schemas.microsoft.com/office/drawing/2017/decorative" val="0"/>
              </a:ext>
            </a:extLst>
          </p:cNvPr>
          <p:cNvSpPr txBox="1">
            <a:spLocks/>
          </p:cNvSpPr>
          <p:nvPr/>
        </p:nvSpPr>
        <p:spPr>
          <a:xfrm>
            <a:off x="539999" y="359997"/>
            <a:ext cx="2834572" cy="277237"/>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400" dirty="0">
                <a:solidFill>
                  <a:schemeClr val="bg1"/>
                </a:solidFill>
              </a:rPr>
              <a:t>NSW Department of Education</a:t>
            </a:r>
            <a:endParaRPr lang="en-AU" sz="1400" dirty="0">
              <a:solidFill>
                <a:schemeClr val="bg1"/>
              </a:solidFill>
            </a:endParaRPr>
          </a:p>
        </p:txBody>
      </p:sp>
    </p:spTree>
    <p:extLst>
      <p:ext uri="{BB962C8B-B14F-4D97-AF65-F5344CB8AC3E}">
        <p14:creationId xmlns:p14="http://schemas.microsoft.com/office/powerpoint/2010/main" val="210547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A7A253-A294-C807-634F-211BCBAD82E8}"/>
              </a:ext>
            </a:extLst>
          </p:cNvPr>
          <p:cNvSpPr>
            <a:spLocks noGrp="1"/>
          </p:cNvSpPr>
          <p:nvPr>
            <p:ph type="title"/>
          </p:nvPr>
        </p:nvSpPr>
        <p:spPr/>
        <p:txBody>
          <a:bodyPr/>
          <a:lstStyle/>
          <a:p>
            <a:r>
              <a:rPr lang="en-AU" dirty="0">
                <a:latin typeface="+mj-lt"/>
              </a:rPr>
              <a:t>Conflict and complication</a:t>
            </a:r>
          </a:p>
        </p:txBody>
      </p:sp>
      <p:sp>
        <p:nvSpPr>
          <p:cNvPr id="4" name="Text Placeholder 3">
            <a:extLst>
              <a:ext uri="{FF2B5EF4-FFF2-40B4-BE49-F238E27FC236}">
                <a16:creationId xmlns:a16="http://schemas.microsoft.com/office/drawing/2014/main" id="{3DA88010-90D0-E42E-3EAE-398EA9523E74}"/>
              </a:ext>
            </a:extLst>
          </p:cNvPr>
          <p:cNvSpPr>
            <a:spLocks noGrp="1"/>
          </p:cNvSpPr>
          <p:nvPr>
            <p:ph type="body" sz="quarter" idx="18"/>
          </p:nvPr>
        </p:nvSpPr>
        <p:spPr/>
        <p:txBody>
          <a:bodyPr/>
          <a:lstStyle/>
          <a:p>
            <a:r>
              <a:rPr lang="en-AU" dirty="0">
                <a:latin typeface="+mj-lt"/>
              </a:rPr>
              <a:t>Analysing how narrative elements affect the audience – joint and independent construction</a:t>
            </a:r>
          </a:p>
        </p:txBody>
      </p:sp>
      <p:sp>
        <p:nvSpPr>
          <p:cNvPr id="5" name="Text Placeholder 4">
            <a:extLst>
              <a:ext uri="{FF2B5EF4-FFF2-40B4-BE49-F238E27FC236}">
                <a16:creationId xmlns:a16="http://schemas.microsoft.com/office/drawing/2014/main" id="{5EAA77B6-541A-161D-C780-27BCFB647963}"/>
              </a:ext>
            </a:extLst>
          </p:cNvPr>
          <p:cNvSpPr>
            <a:spLocks noGrp="1"/>
          </p:cNvSpPr>
          <p:nvPr>
            <p:ph type="body" sz="quarter" idx="17"/>
          </p:nvPr>
        </p:nvSpPr>
        <p:spPr/>
        <p:txBody>
          <a:bodyPr/>
          <a:lstStyle/>
          <a:p>
            <a:r>
              <a:rPr lang="en-AU" dirty="0">
                <a:latin typeface="+mn-lt"/>
              </a:rPr>
              <a:t>Consider these 2 ideas about the role of conflict and complication in a narrative:</a:t>
            </a:r>
          </a:p>
          <a:p>
            <a:pPr marL="342900" indent="-342900">
              <a:buFont typeface="Arial" panose="020B0604020202020204" pitchFamily="34" charset="0"/>
              <a:buChar char="•"/>
            </a:pPr>
            <a:r>
              <a:rPr lang="en-AU" dirty="0">
                <a:solidFill>
                  <a:schemeClr val="tx2"/>
                </a:solidFill>
                <a:latin typeface="+mn-lt"/>
              </a:rPr>
              <a:t>Conflict provides tension </a:t>
            </a:r>
            <a:r>
              <a:rPr lang="en-AU" dirty="0">
                <a:latin typeface="+mn-lt"/>
              </a:rPr>
              <a:t>but also gives the responder a </a:t>
            </a:r>
            <a:r>
              <a:rPr lang="en-AU" dirty="0">
                <a:solidFill>
                  <a:schemeClr val="tx2"/>
                </a:solidFill>
                <a:latin typeface="+mn-lt"/>
              </a:rPr>
              <a:t>moral choice </a:t>
            </a:r>
            <a:r>
              <a:rPr lang="en-AU" dirty="0">
                <a:latin typeface="+mn-lt"/>
              </a:rPr>
              <a:t>– working out who you support in the conflict can signal </a:t>
            </a:r>
            <a:r>
              <a:rPr lang="en-AU" dirty="0">
                <a:solidFill>
                  <a:schemeClr val="tx2"/>
                </a:solidFill>
                <a:latin typeface="+mn-lt"/>
              </a:rPr>
              <a:t>your perspectives on the key themes </a:t>
            </a:r>
            <a:r>
              <a:rPr lang="en-AU" dirty="0">
                <a:latin typeface="+mn-lt"/>
              </a:rPr>
              <a:t>of the text.</a:t>
            </a:r>
          </a:p>
          <a:p>
            <a:pPr marL="342900" indent="-342900">
              <a:buFont typeface="Arial" panose="020B0604020202020204" pitchFamily="34" charset="0"/>
              <a:buChar char="•"/>
            </a:pPr>
            <a:r>
              <a:rPr lang="en-AU" dirty="0">
                <a:latin typeface="+mn-lt"/>
              </a:rPr>
              <a:t>A good complication functions like a </a:t>
            </a:r>
            <a:r>
              <a:rPr lang="en-AU" dirty="0">
                <a:solidFill>
                  <a:schemeClr val="tx2"/>
                </a:solidFill>
                <a:latin typeface="+mn-lt"/>
              </a:rPr>
              <a:t>turning point </a:t>
            </a:r>
            <a:r>
              <a:rPr lang="en-AU" dirty="0">
                <a:latin typeface="+mn-lt"/>
              </a:rPr>
              <a:t>– afterwards </a:t>
            </a:r>
            <a:r>
              <a:rPr lang="en-AU" dirty="0">
                <a:solidFill>
                  <a:schemeClr val="tx2"/>
                </a:solidFill>
                <a:latin typeface="+mn-lt"/>
              </a:rPr>
              <a:t>nothing can be the same</a:t>
            </a:r>
            <a:r>
              <a:rPr lang="en-AU" dirty="0">
                <a:latin typeface="+mn-lt"/>
              </a:rPr>
              <a:t>. The action is heading towards some kind of </a:t>
            </a:r>
            <a:r>
              <a:rPr lang="en-AU" dirty="0">
                <a:solidFill>
                  <a:schemeClr val="tx2"/>
                </a:solidFill>
                <a:latin typeface="+mn-lt"/>
              </a:rPr>
              <a:t>crisis</a:t>
            </a:r>
            <a:r>
              <a:rPr lang="en-AU" dirty="0">
                <a:latin typeface="+mn-lt"/>
              </a:rPr>
              <a:t> and this also brings into light </a:t>
            </a:r>
            <a:r>
              <a:rPr lang="en-AU" dirty="0">
                <a:solidFill>
                  <a:schemeClr val="tx2"/>
                </a:solidFill>
                <a:latin typeface="+mn-lt"/>
              </a:rPr>
              <a:t>the thematic concerns </a:t>
            </a:r>
            <a:r>
              <a:rPr lang="en-AU" dirty="0">
                <a:latin typeface="+mn-lt"/>
              </a:rPr>
              <a:t>of the text.</a:t>
            </a:r>
          </a:p>
          <a:p>
            <a:endParaRPr lang="en-AU" dirty="0">
              <a:latin typeface="+mn-lt"/>
            </a:endParaRPr>
          </a:p>
        </p:txBody>
      </p:sp>
      <p:sp>
        <p:nvSpPr>
          <p:cNvPr id="2" name="Slide Number Placeholder 1">
            <a:extLst>
              <a:ext uri="{FF2B5EF4-FFF2-40B4-BE49-F238E27FC236}">
                <a16:creationId xmlns:a16="http://schemas.microsoft.com/office/drawing/2014/main" id="{4CFEBEA5-E4CB-F65E-6827-ECF0EFC182E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27</a:t>
            </a:fld>
            <a:endParaRPr lang="en-AU" dirty="0"/>
          </a:p>
        </p:txBody>
      </p:sp>
    </p:spTree>
    <p:extLst>
      <p:ext uri="{BB962C8B-B14F-4D97-AF65-F5344CB8AC3E}">
        <p14:creationId xmlns:p14="http://schemas.microsoft.com/office/powerpoint/2010/main" val="3981607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US" dirty="0">
                <a:cs typeface="Arial" panose="020B0604020202020204" pitchFamily="34" charset="0"/>
              </a:rPr>
              <a:t>Extension material</a:t>
            </a:r>
            <a:endParaRPr lang="en-AU" dirty="0">
              <a:cs typeface="Arial" panose="020B0604020202020204" pitchFamily="34" charset="0"/>
            </a:endParaRPr>
          </a:p>
        </p:txBody>
      </p:sp>
      <p:sp>
        <p:nvSpPr>
          <p:cNvPr id="2" name="Footer Placeholder 1">
            <a:extLst>
              <a:ext uri="{FF2B5EF4-FFF2-40B4-BE49-F238E27FC236}">
                <a16:creationId xmlns:a16="http://schemas.microsoft.com/office/drawing/2014/main" id="{C381CFA6-EC1A-E7E6-1383-BE93292CA36D}"/>
              </a:ext>
              <a:ext uri="{C183D7F6-B498-43B3-948B-1728B52AA6E4}">
                <adec:decorative xmlns:adec="http://schemas.microsoft.com/office/drawing/2017/decorative" val="0"/>
              </a:ext>
            </a:extLst>
          </p:cNvPr>
          <p:cNvSpPr txBox="1">
            <a:spLocks/>
          </p:cNvSpPr>
          <p:nvPr/>
        </p:nvSpPr>
        <p:spPr>
          <a:xfrm>
            <a:off x="539999" y="359997"/>
            <a:ext cx="2834572" cy="277237"/>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400" dirty="0">
                <a:solidFill>
                  <a:schemeClr val="bg1"/>
                </a:solidFill>
              </a:rPr>
              <a:t>NSW Department of Education</a:t>
            </a:r>
            <a:endParaRPr lang="en-AU" sz="1400" dirty="0">
              <a:solidFill>
                <a:schemeClr val="bg1"/>
              </a:solidFill>
            </a:endParaRPr>
          </a:p>
        </p:txBody>
      </p:sp>
    </p:spTree>
    <p:extLst>
      <p:ext uri="{BB962C8B-B14F-4D97-AF65-F5344CB8AC3E}">
        <p14:creationId xmlns:p14="http://schemas.microsoft.com/office/powerpoint/2010/main" val="3965456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F24A57-E36C-23EC-9699-2C23DA10C6B3}"/>
              </a:ext>
            </a:extLst>
          </p:cNvPr>
          <p:cNvSpPr>
            <a:spLocks noGrp="1"/>
          </p:cNvSpPr>
          <p:nvPr>
            <p:ph type="title"/>
          </p:nvPr>
        </p:nvSpPr>
        <p:spPr/>
        <p:txBody>
          <a:bodyPr/>
          <a:lstStyle/>
          <a:p>
            <a:r>
              <a:rPr lang="en-AU" dirty="0">
                <a:latin typeface="+mj-lt"/>
              </a:rPr>
              <a:t>Experimenting with the unpredictable</a:t>
            </a:r>
          </a:p>
        </p:txBody>
      </p:sp>
      <p:sp>
        <p:nvSpPr>
          <p:cNvPr id="4" name="Text Placeholder 3">
            <a:extLst>
              <a:ext uri="{FF2B5EF4-FFF2-40B4-BE49-F238E27FC236}">
                <a16:creationId xmlns:a16="http://schemas.microsoft.com/office/drawing/2014/main" id="{CC6A4B53-67C7-9700-25FA-D3B7EFA55A41}"/>
              </a:ext>
            </a:extLst>
          </p:cNvPr>
          <p:cNvSpPr>
            <a:spLocks noGrp="1"/>
          </p:cNvSpPr>
          <p:nvPr>
            <p:ph type="body" sz="quarter" idx="18"/>
          </p:nvPr>
        </p:nvSpPr>
        <p:spPr/>
        <p:txBody>
          <a:bodyPr/>
          <a:lstStyle/>
          <a:p>
            <a:r>
              <a:rPr lang="en-AU" dirty="0">
                <a:latin typeface="+mj-lt"/>
              </a:rPr>
              <a:t>Extending understanding of how structural features can engage a reader</a:t>
            </a:r>
          </a:p>
        </p:txBody>
      </p:sp>
      <p:sp>
        <p:nvSpPr>
          <p:cNvPr id="5" name="Text Placeholder 11">
            <a:extLst>
              <a:ext uri="{FF2B5EF4-FFF2-40B4-BE49-F238E27FC236}">
                <a16:creationId xmlns:a16="http://schemas.microsoft.com/office/drawing/2014/main" id="{76D2AB39-CDAD-B91D-4630-CAE28285C989}"/>
              </a:ext>
            </a:extLst>
          </p:cNvPr>
          <p:cNvSpPr txBox="1">
            <a:spLocks/>
          </p:cNvSpPr>
          <p:nvPr/>
        </p:nvSpPr>
        <p:spPr>
          <a:xfrm>
            <a:off x="360000" y="1567086"/>
            <a:ext cx="11484000" cy="4807835"/>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latin typeface="+mn-lt"/>
              </a:rPr>
              <a:t>Parallel and juxtaposed plotlines (especially if they ‘collide’ on stage at the same time!) are examples of ‘unpredictable or unexpected structural elements’. A detective story that reveals the killer at the beginning is another.</a:t>
            </a:r>
          </a:p>
          <a:p>
            <a:pPr marL="457200" indent="-457200">
              <a:buFont typeface="+mj-lt"/>
              <a:buAutoNum type="arabicPeriod"/>
            </a:pPr>
            <a:r>
              <a:rPr lang="en-AU" sz="1800" dirty="0">
                <a:latin typeface="+mn-lt"/>
              </a:rPr>
              <a:t>Make a list of ‘unexpected’ structural elements with a partner, including an example from a text you are familiar with for each.</a:t>
            </a:r>
          </a:p>
          <a:p>
            <a:pPr marL="457200" indent="-457200">
              <a:buFont typeface="+mj-lt"/>
              <a:buAutoNum type="arabicPeriod"/>
            </a:pPr>
            <a:r>
              <a:rPr lang="en-AU" sz="1800" dirty="0">
                <a:latin typeface="+mn-lt"/>
              </a:rPr>
              <a:t>Prioritise your examples from </a:t>
            </a:r>
            <a:r>
              <a:rPr lang="en-AU" sz="1800" b="1" dirty="0">
                <a:latin typeface="+mn-lt"/>
              </a:rPr>
              <a:t>most</a:t>
            </a:r>
            <a:r>
              <a:rPr lang="en-AU" sz="1800" dirty="0">
                <a:latin typeface="+mn-lt"/>
              </a:rPr>
              <a:t> to </a:t>
            </a:r>
            <a:r>
              <a:rPr lang="en-AU" sz="1800" b="1" dirty="0">
                <a:latin typeface="+mn-lt"/>
              </a:rPr>
              <a:t>least</a:t>
            </a:r>
            <a:r>
              <a:rPr lang="en-AU" sz="1800" dirty="0">
                <a:latin typeface="+mn-lt"/>
              </a:rPr>
              <a:t> effective and present your reasons to the class.</a:t>
            </a:r>
          </a:p>
          <a:p>
            <a:pPr marL="457200" indent="-457200">
              <a:buFont typeface="+mj-lt"/>
              <a:buAutoNum type="arabicPeriod"/>
            </a:pPr>
            <a:r>
              <a:rPr lang="en-AU" sz="1800" dirty="0">
                <a:latin typeface="+mn-lt"/>
              </a:rPr>
              <a:t>Write in your reading journal about why it is important for a composer to get the balance right between ‘expected’ structural elements and ‘unexpected’ ones. Use an example to support your thinking.</a:t>
            </a:r>
          </a:p>
          <a:p>
            <a:pPr marL="457200" indent="-457200">
              <a:buFont typeface="+mj-lt"/>
              <a:buAutoNum type="arabicPeriod"/>
            </a:pPr>
            <a:r>
              <a:rPr lang="en-AU" sz="1800" dirty="0">
                <a:latin typeface="+mn-lt"/>
              </a:rPr>
              <a:t>Consider whether you will use an unpredictable or unexpected structural element in your playscript. Discuss your idea with a partner to get feedback on whether it will work to engage your target audience.</a:t>
            </a:r>
          </a:p>
          <a:p>
            <a:pPr marL="342900" indent="-342900">
              <a:buFont typeface="Arial" panose="020B0604020202020204" pitchFamily="34" charset="0"/>
              <a:buChar char="•"/>
            </a:pPr>
            <a:endParaRPr lang="en-AU" dirty="0">
              <a:latin typeface="+mn-lt"/>
            </a:endParaRPr>
          </a:p>
        </p:txBody>
      </p:sp>
      <p:sp>
        <p:nvSpPr>
          <p:cNvPr id="2" name="Slide Number Placeholder 1">
            <a:extLst>
              <a:ext uri="{FF2B5EF4-FFF2-40B4-BE49-F238E27FC236}">
                <a16:creationId xmlns:a16="http://schemas.microsoft.com/office/drawing/2014/main" id="{77807108-16DE-05D1-AF93-064AF69B2E3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29</a:t>
            </a:fld>
            <a:endParaRPr lang="en-AU" dirty="0"/>
          </a:p>
        </p:txBody>
      </p:sp>
    </p:spTree>
    <p:extLst>
      <p:ext uri="{BB962C8B-B14F-4D97-AF65-F5344CB8AC3E}">
        <p14:creationId xmlns:p14="http://schemas.microsoft.com/office/powerpoint/2010/main" val="3530647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346830-A0C7-9D95-31DC-A77B445F770B}"/>
              </a:ext>
            </a:extLst>
          </p:cNvPr>
          <p:cNvSpPr>
            <a:spLocks noGrp="1"/>
          </p:cNvSpPr>
          <p:nvPr>
            <p:ph type="title"/>
          </p:nvPr>
        </p:nvSpPr>
        <p:spPr>
          <a:xfrm>
            <a:off x="360000" y="360000"/>
            <a:ext cx="11484000" cy="545601"/>
          </a:xfrm>
        </p:spPr>
        <p:txBody>
          <a:bodyPr/>
          <a:lstStyle/>
          <a:p>
            <a:r>
              <a:rPr lang="en-GB" dirty="0"/>
              <a:t>Lessons</a:t>
            </a:r>
          </a:p>
        </p:txBody>
      </p:sp>
      <p:grpSp>
        <p:nvGrpSpPr>
          <p:cNvPr id="6" name="Group 5" descr="1. Narrative structure">
            <a:extLst>
              <a:ext uri="{FF2B5EF4-FFF2-40B4-BE49-F238E27FC236}">
                <a16:creationId xmlns:a16="http://schemas.microsoft.com/office/drawing/2014/main" id="{39B70A48-634D-611C-C8FB-6840C06142D5}"/>
              </a:ext>
            </a:extLst>
          </p:cNvPr>
          <p:cNvGrpSpPr/>
          <p:nvPr/>
        </p:nvGrpSpPr>
        <p:grpSpPr>
          <a:xfrm>
            <a:off x="360000" y="1266959"/>
            <a:ext cx="7694161" cy="1045440"/>
            <a:chOff x="360000" y="1266959"/>
            <a:chExt cx="7694161" cy="1045440"/>
          </a:xfrm>
        </p:grpSpPr>
        <p:sp>
          <p:nvSpPr>
            <p:cNvPr id="2" name="Rectangle: Rounded Corners 1">
              <a:extLst>
                <a:ext uri="{FF2B5EF4-FFF2-40B4-BE49-F238E27FC236}">
                  <a16:creationId xmlns:a16="http://schemas.microsoft.com/office/drawing/2014/main" id="{935D5059-5790-C707-5987-84856AF04ADB}"/>
                </a:ext>
                <a:ext uri="{C183D7F6-B498-43B3-948B-1728B52AA6E4}">
                  <adec:decorative xmlns:adec="http://schemas.microsoft.com/office/drawing/2017/decorative" val="1"/>
                </a:ext>
              </a:extLst>
            </p:cNvPr>
            <p:cNvSpPr/>
            <p:nvPr/>
          </p:nvSpPr>
          <p:spPr>
            <a:xfrm>
              <a:off x="1051496" y="1330982"/>
              <a:ext cx="7002665"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539750"/>
              <a:r>
                <a:rPr lang="en-GB" sz="2400" b="1" dirty="0">
                  <a:solidFill>
                    <a:schemeClr val="accent1"/>
                  </a:solidFill>
                  <a:latin typeface="Arial" panose="020B0604020202020204" pitchFamily="34" charset="0"/>
                  <a:cs typeface="Arial" panose="020B0604020202020204" pitchFamily="34" charset="0"/>
                </a:rPr>
                <a:t>Narrative structure</a:t>
              </a:r>
            </a:p>
          </p:txBody>
        </p:sp>
        <p:sp>
          <p:nvSpPr>
            <p:cNvPr id="5" name="Oval 4">
              <a:hlinkClick r:id="rId3" action="ppaction://hlinksldjump"/>
              <a:extLst>
                <a:ext uri="{FF2B5EF4-FFF2-40B4-BE49-F238E27FC236}">
                  <a16:creationId xmlns:a16="http://schemas.microsoft.com/office/drawing/2014/main" id="{56ACB92F-8289-CC4B-BE5A-A661A0C94E17}"/>
                </a:ext>
              </a:extLst>
            </p:cNvPr>
            <p:cNvSpPr/>
            <p:nvPr/>
          </p:nvSpPr>
          <p:spPr>
            <a:xfrm>
              <a:off x="360000" y="1266959"/>
              <a:ext cx="1045440" cy="10454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Arial" panose="020B0604020202020204" pitchFamily="34" charset="0"/>
                  <a:cs typeface="Arial" panose="020B0604020202020204" pitchFamily="34" charset="0"/>
                </a:rPr>
                <a:t>1</a:t>
              </a:r>
            </a:p>
          </p:txBody>
        </p:sp>
      </p:grpSp>
      <p:grpSp>
        <p:nvGrpSpPr>
          <p:cNvPr id="8" name="Group 7" descr="2. Exploring a scene">
            <a:extLst>
              <a:ext uri="{FF2B5EF4-FFF2-40B4-BE49-F238E27FC236}">
                <a16:creationId xmlns:a16="http://schemas.microsoft.com/office/drawing/2014/main" id="{CA5EE5FE-4196-3645-5F96-A70AD4CFDF61}"/>
              </a:ext>
            </a:extLst>
          </p:cNvPr>
          <p:cNvGrpSpPr/>
          <p:nvPr/>
        </p:nvGrpSpPr>
        <p:grpSpPr>
          <a:xfrm>
            <a:off x="360000" y="2492538"/>
            <a:ext cx="7694161" cy="1045440"/>
            <a:chOff x="360000" y="2492538"/>
            <a:chExt cx="7694161" cy="1045440"/>
          </a:xfrm>
        </p:grpSpPr>
        <p:sp>
          <p:nvSpPr>
            <p:cNvPr id="20" name="Rectangle: Rounded Corners 19">
              <a:extLst>
                <a:ext uri="{FF2B5EF4-FFF2-40B4-BE49-F238E27FC236}">
                  <a16:creationId xmlns:a16="http://schemas.microsoft.com/office/drawing/2014/main" id="{C3D97F66-221B-C853-0EA8-66E5F684D86A}"/>
                </a:ext>
                <a:ext uri="{C183D7F6-B498-43B3-948B-1728B52AA6E4}">
                  <adec:decorative xmlns:adec="http://schemas.microsoft.com/office/drawing/2017/decorative" val="1"/>
                </a:ext>
              </a:extLst>
            </p:cNvPr>
            <p:cNvSpPr/>
            <p:nvPr/>
          </p:nvSpPr>
          <p:spPr>
            <a:xfrm>
              <a:off x="1065884" y="2556561"/>
              <a:ext cx="6988277"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539750"/>
              <a:r>
                <a:rPr lang="en-GB" sz="2400" b="1" dirty="0">
                  <a:solidFill>
                    <a:schemeClr val="accent1"/>
                  </a:solidFill>
                  <a:latin typeface="Arial" panose="020B0604020202020204" pitchFamily="34" charset="0"/>
                  <a:cs typeface="Arial" panose="020B0604020202020204" pitchFamily="34" charset="0"/>
                </a:rPr>
                <a:t>Exploring a scene </a:t>
              </a:r>
            </a:p>
          </p:txBody>
        </p:sp>
        <p:sp>
          <p:nvSpPr>
            <p:cNvPr id="21" name="Oval 20">
              <a:hlinkClick r:id="" action="ppaction://noaction"/>
              <a:extLst>
                <a:ext uri="{FF2B5EF4-FFF2-40B4-BE49-F238E27FC236}">
                  <a16:creationId xmlns:a16="http://schemas.microsoft.com/office/drawing/2014/main" id="{D0A190BE-2B0B-2729-4549-D63712793CC2}"/>
                </a:ext>
              </a:extLst>
            </p:cNvPr>
            <p:cNvSpPr/>
            <p:nvPr/>
          </p:nvSpPr>
          <p:spPr>
            <a:xfrm>
              <a:off x="360000" y="2492538"/>
              <a:ext cx="1045440" cy="10454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Arial" panose="020B0604020202020204" pitchFamily="34" charset="0"/>
                  <a:cs typeface="Arial" panose="020B0604020202020204" pitchFamily="34" charset="0"/>
                  <a:hlinkClick r:id="rId4" action="ppaction://hlinksldjump"/>
                </a:rPr>
                <a:t>2</a:t>
              </a:r>
              <a:endParaRPr lang="en-AU" sz="3000" b="1" dirty="0">
                <a:solidFill>
                  <a:schemeClr val="bg1"/>
                </a:solidFill>
                <a:latin typeface="Arial" panose="020B0604020202020204" pitchFamily="34" charset="0"/>
                <a:cs typeface="Arial" panose="020B0604020202020204" pitchFamily="34" charset="0"/>
              </a:endParaRPr>
            </a:p>
          </p:txBody>
        </p:sp>
      </p:grpSp>
      <p:sp>
        <p:nvSpPr>
          <p:cNvPr id="3" name="Slide Number Placeholder 2">
            <a:extLst>
              <a:ext uri="{FF2B5EF4-FFF2-40B4-BE49-F238E27FC236}">
                <a16:creationId xmlns:a16="http://schemas.microsoft.com/office/drawing/2014/main" id="{ECB95D0D-4DB2-95D7-03B3-689505E4E1B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dirty="0"/>
          </a:p>
        </p:txBody>
      </p:sp>
    </p:spTree>
    <p:extLst>
      <p:ext uri="{BB962C8B-B14F-4D97-AF65-F5344CB8AC3E}">
        <p14:creationId xmlns:p14="http://schemas.microsoft.com/office/powerpoint/2010/main" val="89850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chemeClr val="accent4"/>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a:t>
            </a:r>
            <a:r>
              <a:rPr kumimoji="0" lang="en-AU" sz="1200" b="0" i="0" u="none" strike="noStrike" kern="1200" cap="none" spc="0" normalizeH="0" baseline="0" noProof="0" dirty="0">
                <a:ln>
                  <a:noFill/>
                </a:ln>
                <a:solidFill>
                  <a:schemeClr val="accent4"/>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r>
              <a:rPr lang="en-AU" sz="1100" dirty="0">
                <a:latin typeface="+mj-lt"/>
                <a:hlinkClick r:id="rId6"/>
              </a:rPr>
              <a:t>English K–10 Syllabus</a:t>
            </a:r>
            <a:r>
              <a:rPr lang="en-AU" sz="1100" dirty="0">
                <a:latin typeface="+mj-lt"/>
              </a:rPr>
              <a:t> © NSW Education Standards Authority (NESA) for and on behalf of the Crown in right of the State of New South Wales, 2022.</a:t>
            </a:r>
          </a:p>
          <a:p>
            <a:pPr>
              <a:spcAft>
                <a:spcPts val="600"/>
              </a:spcAft>
            </a:pPr>
            <a:r>
              <a:rPr lang="en-AU" sz="1100" dirty="0">
                <a:latin typeface="+mj-lt"/>
                <a:cs typeface="Arial" panose="020B0604020202020204" pitchFamily="34" charset="0"/>
              </a:rPr>
              <a:t>AERO (Australian Education Research Organisation) (2024a) </a:t>
            </a:r>
            <a:r>
              <a:rPr lang="en-AU" sz="1100" dirty="0">
                <a:latin typeface="+mj-lt"/>
                <a:cs typeface="Arial" panose="020B0604020202020204" pitchFamily="34" charset="0"/>
                <a:hlinkClick r:id="rId7"/>
              </a:rPr>
              <a:t>Explain learning objectives</a:t>
            </a:r>
            <a:r>
              <a:rPr lang="en-AU" sz="1100" dirty="0">
                <a:latin typeface="+mj-lt"/>
                <a:cs typeface="Arial" panose="020B0604020202020204" pitchFamily="34" charset="0"/>
              </a:rPr>
              <a:t>, AERO website, accessed 16 April 2024.</a:t>
            </a:r>
          </a:p>
          <a:p>
            <a:pPr>
              <a:spcAft>
                <a:spcPts val="600"/>
              </a:spcAft>
            </a:pPr>
            <a:r>
              <a:rPr lang="en-AU" sz="1100" dirty="0">
                <a:latin typeface="+mj-lt"/>
                <a:cs typeface="Arial" panose="020B0604020202020204" pitchFamily="34" charset="0"/>
              </a:rPr>
              <a:t>AERO (Australian Education Research Organisation) (2024b) </a:t>
            </a:r>
            <a:r>
              <a:rPr lang="en-AU" sz="1100" dirty="0">
                <a:latin typeface="+mj-lt"/>
                <a:cs typeface="Arial" panose="020B0604020202020204" pitchFamily="34" charset="0"/>
                <a:hlinkClick r:id="rId8"/>
              </a:rPr>
              <a:t>Why explicit instruction works</a:t>
            </a:r>
            <a:r>
              <a:rPr lang="en-AU" sz="1100" dirty="0">
                <a:latin typeface="+mj-lt"/>
                <a:cs typeface="Arial" panose="020B0604020202020204" pitchFamily="34" charset="0"/>
              </a:rPr>
              <a:t>, AERO website, accessed 16 April 2024.</a:t>
            </a:r>
          </a:p>
          <a:p>
            <a:pPr>
              <a:spcAft>
                <a:spcPts val="600"/>
              </a:spcAft>
            </a:pPr>
            <a:r>
              <a:rPr lang="en-AU" sz="1100" dirty="0">
                <a:latin typeface="+mj-lt"/>
                <a:cs typeface="Arial" panose="020B0604020202020204" pitchFamily="34" charset="0"/>
              </a:rPr>
              <a:t>CESE (Centre for Education Statistics and Evaluation) (2017) </a:t>
            </a:r>
            <a:r>
              <a:rPr lang="en-AU" sz="1100" dirty="0">
                <a:latin typeface="+mj-lt"/>
                <a:cs typeface="Arial" panose="020B0604020202020204" pitchFamily="34" charset="0"/>
                <a:hlinkClick r:id="rId9"/>
              </a:rPr>
              <a:t>Cognitive load theory: Research that teachers really need to understand</a:t>
            </a:r>
            <a:r>
              <a:rPr lang="en-AU" sz="1100" dirty="0">
                <a:latin typeface="+mj-lt"/>
                <a:cs typeface="Arial" panose="020B0604020202020204" pitchFamily="34" charset="0"/>
              </a:rPr>
              <a:t>, NSW Department of Education, accessed 16 April 2024.</a:t>
            </a:r>
          </a:p>
          <a:p>
            <a:r>
              <a:rPr lang="en-AU" sz="1100" dirty="0">
                <a:latin typeface="+mj-lt"/>
              </a:rPr>
              <a:t>Di Cesare E, Eldridge S and McGarry T (2007) </a:t>
            </a:r>
            <a:r>
              <a:rPr lang="en-AU" sz="1100" i="1" dirty="0">
                <a:latin typeface="+mj-lt"/>
              </a:rPr>
              <a:t>Hitler’s Daughter: The play</a:t>
            </a:r>
            <a:r>
              <a:rPr lang="en-AU" sz="1100" dirty="0">
                <a:latin typeface="+mj-lt"/>
              </a:rPr>
              <a:t>, Currency Press, Sydney.</a:t>
            </a:r>
          </a:p>
          <a:p>
            <a:r>
              <a:rPr lang="en-AU" sz="1100" dirty="0">
                <a:latin typeface="+mj-lt"/>
                <a:cs typeface="Arial" panose="020B0604020202020204" pitchFamily="34" charset="0"/>
              </a:rPr>
              <a:t>Griffin P (2018) Assessment for teaching, Cambridge University Press.</a:t>
            </a:r>
          </a:p>
          <a:p>
            <a:r>
              <a:rPr lang="en-AU" sz="1100" dirty="0">
                <a:effectLst/>
                <a:latin typeface="+mj-lt"/>
              </a:rPr>
              <a:t>NESA (2024) ‘</a:t>
            </a:r>
            <a:r>
              <a:rPr lang="en-AU" sz="1100" dirty="0">
                <a:effectLst/>
                <a:latin typeface="+mj-lt"/>
                <a:hlinkClick r:id="rId10"/>
              </a:rPr>
              <a:t>Glossary</a:t>
            </a:r>
            <a:r>
              <a:rPr lang="en-AU" sz="1100" dirty="0">
                <a:effectLst/>
                <a:latin typeface="+mj-lt"/>
              </a:rPr>
              <a:t>’, </a:t>
            </a:r>
            <a:r>
              <a:rPr lang="en-AU" sz="1100" i="1" dirty="0">
                <a:effectLst/>
                <a:latin typeface="+mj-lt"/>
              </a:rPr>
              <a:t>Resources</a:t>
            </a:r>
            <a:r>
              <a:rPr lang="en-AU" sz="1100" dirty="0">
                <a:effectLst/>
                <a:latin typeface="+mj-lt"/>
              </a:rPr>
              <a:t>, NESA website, accessed 23 September 2024.</a:t>
            </a:r>
          </a:p>
          <a:p>
            <a:r>
              <a:rPr lang="en-US" sz="1100" dirty="0">
                <a:latin typeface="+mj-lt"/>
                <a:cs typeface="Arial" panose="020B0604020202020204" pitchFamily="34" charset="0"/>
              </a:rPr>
              <a:t>State of New South Wales (Department of Education) (2024) </a:t>
            </a:r>
            <a:r>
              <a:rPr lang="en-US" sz="1100" i="1" dirty="0">
                <a:latin typeface="+mj-lt"/>
                <a:cs typeface="Arial" panose="020B0604020202020204" pitchFamily="34" charset="0"/>
                <a:hlinkClick r:id="rId11"/>
              </a:rPr>
              <a:t>Explicit teaching strategies</a:t>
            </a:r>
            <a:r>
              <a:rPr lang="en-US" sz="1100" dirty="0">
                <a:latin typeface="+mj-lt"/>
                <a:cs typeface="Arial" panose="020B0604020202020204" pitchFamily="34" charset="0"/>
              </a:rPr>
              <a:t>, NSW Department of Education website, accessed 2 August 2024.</a:t>
            </a:r>
            <a:endParaRPr lang="en-AU" sz="1100" dirty="0">
              <a:latin typeface="+mj-lt"/>
              <a:cs typeface="Arial" panose="020B0604020202020204" pitchFamily="34" charset="0"/>
            </a:endParaRPr>
          </a:p>
          <a:p>
            <a:endParaRPr lang="en-AU" dirty="0">
              <a:latin typeface="+mn-lt"/>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30</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2">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cs typeface="Arial" panose="020B0604020202020204" pitchFamily="34" charset="0"/>
              </a:rPr>
              <a:t>Sharing learning intentions and success criteria</a:t>
            </a:r>
          </a:p>
        </p:txBody>
      </p:sp>
      <p:sp>
        <p:nvSpPr>
          <p:cNvPr id="2" name="Footer Placeholder 1">
            <a:extLst>
              <a:ext uri="{FF2B5EF4-FFF2-40B4-BE49-F238E27FC236}">
                <a16:creationId xmlns:a16="http://schemas.microsoft.com/office/drawing/2014/main" id="{1C76A385-3FEF-B396-572A-385A7B39E83C}"/>
              </a:ext>
              <a:ext uri="{C183D7F6-B498-43B3-948B-1728B52AA6E4}">
                <adec:decorative xmlns:adec="http://schemas.microsoft.com/office/drawing/2017/decorative" val="0"/>
              </a:ext>
            </a:extLst>
          </p:cNvPr>
          <p:cNvSpPr txBox="1">
            <a:spLocks/>
          </p:cNvSpPr>
          <p:nvPr/>
        </p:nvSpPr>
        <p:spPr>
          <a:xfrm>
            <a:off x="539999" y="359997"/>
            <a:ext cx="2834572" cy="277237"/>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400" dirty="0">
                <a:solidFill>
                  <a:schemeClr val="bg1"/>
                </a:solidFill>
              </a:rPr>
              <a:t>NSW Department of Education</a:t>
            </a:r>
            <a:endParaRPr lang="en-AU" sz="1400" dirty="0">
              <a:solidFill>
                <a:schemeClr val="bg1"/>
              </a:solidFill>
            </a:endParaRPr>
          </a:p>
        </p:txBody>
      </p:sp>
    </p:spTree>
    <p:extLst>
      <p:ext uri="{BB962C8B-B14F-4D97-AF65-F5344CB8AC3E}">
        <p14:creationId xmlns:p14="http://schemas.microsoft.com/office/powerpoint/2010/main" val="1403239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363631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pPr>
            <a:r>
              <a:rPr lang="en-AU" sz="2000" b="1" dirty="0">
                <a:solidFill>
                  <a:schemeClr val="accent1"/>
                </a:solidFill>
                <a:latin typeface="+mj-lt"/>
                <a:cs typeface="Arial" panose="020B0604020202020204" pitchFamily="34" charset="0"/>
              </a:rPr>
              <a:t>We are learning to:</a:t>
            </a:r>
            <a:endParaRPr lang="en-AU" sz="2000" b="1" dirty="0">
              <a:solidFill>
                <a:schemeClr val="accent1"/>
              </a:solidFill>
              <a:latin typeface="+mj-lt"/>
              <a:ea typeface="+mn-lt"/>
              <a:cs typeface="Arial" panose="020B0604020202020204" pitchFamily="34" charset="0"/>
            </a:endParaRPr>
          </a:p>
          <a:p>
            <a:pPr marL="342900" indent="-342900">
              <a:lnSpc>
                <a:spcPct val="150000"/>
              </a:lnSpc>
              <a:buFont typeface="Arial" panose="020B0604020202020204" pitchFamily="34" charset="0"/>
              <a:buChar char="•"/>
            </a:pPr>
            <a:r>
              <a:rPr lang="en-AU" sz="2000" dirty="0">
                <a:cs typeface="Arial" panose="020B0604020202020204" pitchFamily="34" charset="0"/>
              </a:rPr>
              <a:t>understand the narrative structure of a scene in a play</a:t>
            </a:r>
          </a:p>
          <a:p>
            <a:pPr marL="342900" indent="-342900">
              <a:lnSpc>
                <a:spcPct val="150000"/>
              </a:lnSpc>
              <a:buFont typeface="Arial" panose="020B0604020202020204" pitchFamily="34" charset="0"/>
              <a:buChar char="•"/>
            </a:pPr>
            <a:r>
              <a:rPr lang="en-AU" sz="2000" dirty="0">
                <a:cs typeface="Arial" panose="020B0604020202020204" pitchFamily="34" charset="0"/>
              </a:rPr>
              <a:t>experiment with word-level language to create a dynamic scene</a:t>
            </a:r>
          </a:p>
          <a:p>
            <a:pPr marL="342900" indent="-342900">
              <a:lnSpc>
                <a:spcPct val="150000"/>
              </a:lnSpc>
              <a:buFont typeface="Arial" panose="020B0604020202020204" pitchFamily="34" charset="0"/>
              <a:buChar char="•"/>
            </a:pPr>
            <a:r>
              <a:rPr lang="en-AU" sz="2000" dirty="0">
                <a:cs typeface="Arial" panose="020B0604020202020204" pitchFamily="34" charset="0"/>
              </a:rPr>
              <a:t>understand the impact on the audience at key moments of the scene.</a:t>
            </a:r>
          </a:p>
          <a:p>
            <a:pPr>
              <a:lnSpc>
                <a:spcPct val="150000"/>
              </a:lnSpc>
            </a:pPr>
            <a:r>
              <a:rPr lang="en-AU" sz="2000" b="1" dirty="0">
                <a:solidFill>
                  <a:schemeClr val="accent1"/>
                </a:solidFill>
                <a:latin typeface="+mj-lt"/>
                <a:cs typeface="Arial" panose="020B0604020202020204" pitchFamily="34" charset="0"/>
              </a:rPr>
              <a:t>We can:</a:t>
            </a:r>
            <a:endParaRPr lang="en-US" sz="2000" dirty="0">
              <a:solidFill>
                <a:schemeClr val="accent1"/>
              </a:solidFill>
              <a:latin typeface="+mj-lt"/>
              <a:cs typeface="Arial" panose="020B0604020202020204" pitchFamily="34" charset="0"/>
            </a:endParaRPr>
          </a:p>
          <a:p>
            <a:pPr marL="342900" indent="-342900">
              <a:lnSpc>
                <a:spcPct val="150000"/>
              </a:lnSpc>
              <a:buFont typeface="Arial"/>
              <a:buChar char="•"/>
            </a:pPr>
            <a:r>
              <a:rPr lang="en-AU" sz="2000" dirty="0">
                <a:cs typeface="Arial" panose="020B0604020202020204" pitchFamily="34" charset="0"/>
              </a:rPr>
              <a:t>[classroom teacher to insert co-constructed success criteria]</a:t>
            </a:r>
            <a:endParaRPr lang="en-US" sz="2000" dirty="0">
              <a:cs typeface="Arial" panose="020B0604020202020204" pitchFamily="34" charset="0"/>
            </a:endParaRPr>
          </a:p>
          <a:p>
            <a:pPr marL="342900" indent="-342900">
              <a:lnSpc>
                <a:spcPct val="150000"/>
              </a:lnSpc>
              <a:buFont typeface="Arial"/>
              <a:buChar char="•"/>
            </a:pPr>
            <a:r>
              <a:rPr lang="en-AU" sz="2000" dirty="0">
                <a:ea typeface="+mn-lt"/>
                <a:cs typeface="Arial" panose="020B0604020202020204" pitchFamily="34" charset="0"/>
              </a:rPr>
              <a:t>[classroom teacher to insert co-constructed success criteria]</a:t>
            </a:r>
            <a:endParaRPr lang="en-US" sz="2000" dirty="0">
              <a:ea typeface="+mn-lt"/>
              <a:cs typeface="Arial" panose="020B0604020202020204" pitchFamily="34" charset="0"/>
            </a:endParaRPr>
          </a:p>
          <a:p>
            <a:pPr marL="342900" indent="-342900">
              <a:lnSpc>
                <a:spcPct val="150000"/>
              </a:lnSpc>
              <a:buFont typeface="Arial"/>
              <a:buChar char="•"/>
            </a:pPr>
            <a:r>
              <a:rPr lang="en-AU" sz="2000" dirty="0">
                <a:ea typeface="+mn-lt"/>
                <a:cs typeface="Arial" panose="020B0604020202020204" pitchFamily="34" charset="0"/>
              </a:rPr>
              <a:t>[classroom teacher to insert co-constructed success criteria].</a:t>
            </a:r>
            <a:endParaRPr lang="en-AU" dirty="0">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Narrative structure</a:t>
            </a:r>
          </a:p>
        </p:txBody>
      </p:sp>
      <p:sp>
        <p:nvSpPr>
          <p:cNvPr id="2" name="Footer Placeholder 1">
            <a:extLst>
              <a:ext uri="{FF2B5EF4-FFF2-40B4-BE49-F238E27FC236}">
                <a16:creationId xmlns:a16="http://schemas.microsoft.com/office/drawing/2014/main" id="{AA6692A7-15AC-5580-069D-CFB586CC7E97}"/>
              </a:ext>
              <a:ext uri="{C183D7F6-B498-43B3-948B-1728B52AA6E4}">
                <adec:decorative xmlns:adec="http://schemas.microsoft.com/office/drawing/2017/decorative" val="0"/>
              </a:ext>
            </a:extLst>
          </p:cNvPr>
          <p:cNvSpPr txBox="1">
            <a:spLocks/>
          </p:cNvSpPr>
          <p:nvPr/>
        </p:nvSpPr>
        <p:spPr>
          <a:xfrm>
            <a:off x="539999" y="359997"/>
            <a:ext cx="2834572" cy="277237"/>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400" dirty="0">
                <a:solidFill>
                  <a:schemeClr val="bg1"/>
                </a:solidFill>
              </a:rPr>
              <a:t>NSW Department of Education</a:t>
            </a:r>
            <a:endParaRPr lang="en-AU" sz="1400" dirty="0">
              <a:solidFill>
                <a:schemeClr val="bg1"/>
              </a:solidFill>
            </a:endParaRP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US" dirty="0">
                <a:cs typeface="Arial" panose="020B0604020202020204" pitchFamily="34" charset="0"/>
              </a:rPr>
              <a:t>Connecting learning </a:t>
            </a:r>
            <a:endParaRPr lang="en-AU" dirty="0">
              <a:cs typeface="Arial" panose="020B0604020202020204" pitchFamily="34" charset="0"/>
            </a:endParaRPr>
          </a:p>
        </p:txBody>
      </p:sp>
      <p:sp>
        <p:nvSpPr>
          <p:cNvPr id="2" name="Footer Placeholder 1">
            <a:extLst>
              <a:ext uri="{FF2B5EF4-FFF2-40B4-BE49-F238E27FC236}">
                <a16:creationId xmlns:a16="http://schemas.microsoft.com/office/drawing/2014/main" id="{C63FA10B-0988-B3A1-DC5F-4D7B57D02421}"/>
              </a:ext>
              <a:ext uri="{C183D7F6-B498-43B3-948B-1728B52AA6E4}">
                <adec:decorative xmlns:adec="http://schemas.microsoft.com/office/drawing/2017/decorative" val="0"/>
              </a:ext>
            </a:extLst>
          </p:cNvPr>
          <p:cNvSpPr txBox="1">
            <a:spLocks/>
          </p:cNvSpPr>
          <p:nvPr/>
        </p:nvSpPr>
        <p:spPr>
          <a:xfrm>
            <a:off x="539999" y="359997"/>
            <a:ext cx="2834572" cy="277237"/>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400" dirty="0">
                <a:solidFill>
                  <a:schemeClr val="bg1"/>
                </a:solidFill>
              </a:rPr>
              <a:t>NSW Department of Education</a:t>
            </a:r>
            <a:endParaRPr lang="en-AU" sz="1400" dirty="0">
              <a:solidFill>
                <a:schemeClr val="bg1"/>
              </a:solidFill>
            </a:endParaRPr>
          </a:p>
        </p:txBody>
      </p:sp>
    </p:spTree>
    <p:extLst>
      <p:ext uri="{BB962C8B-B14F-4D97-AF65-F5344CB8AC3E}">
        <p14:creationId xmlns:p14="http://schemas.microsoft.com/office/powerpoint/2010/main" val="405725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43208B-6BF2-C65E-D4AF-ECD978662E75}"/>
              </a:ext>
            </a:extLst>
          </p:cNvPr>
          <p:cNvSpPr>
            <a:spLocks noGrp="1"/>
          </p:cNvSpPr>
          <p:nvPr>
            <p:ph type="title"/>
          </p:nvPr>
        </p:nvSpPr>
        <p:spPr/>
        <p:txBody>
          <a:bodyPr/>
          <a:lstStyle/>
          <a:p>
            <a:r>
              <a:rPr lang="en-AU" dirty="0">
                <a:latin typeface="+mj-lt"/>
              </a:rPr>
              <a:t>What are the components of a narrative structure?</a:t>
            </a:r>
          </a:p>
        </p:txBody>
      </p:sp>
      <p:sp>
        <p:nvSpPr>
          <p:cNvPr id="4" name="Google Shape;124;p17" descr="Subject ">
            <a:extLst>
              <a:ext uri="{FF2B5EF4-FFF2-40B4-BE49-F238E27FC236}">
                <a16:creationId xmlns:a16="http://schemas.microsoft.com/office/drawing/2014/main" id="{B2F3C6A1-3F2E-1BE6-7182-F224BC265587}"/>
              </a:ext>
            </a:extLst>
          </p:cNvPr>
          <p:cNvSpPr/>
          <p:nvPr/>
        </p:nvSpPr>
        <p:spPr>
          <a:xfrm>
            <a:off x="5176159" y="2841208"/>
            <a:ext cx="1839919" cy="1494957"/>
          </a:xfrm>
          <a:prstGeom prst="ellipse">
            <a:avLst/>
          </a:prstGeom>
          <a:solidFill>
            <a:schemeClr val="bg1"/>
          </a:solidFill>
          <a:ln w="38100" cap="flat" cmpd="sng">
            <a:solidFill>
              <a:schemeClr val="tx1"/>
            </a:solidFill>
            <a:prstDash val="solid"/>
            <a:miter lim="800000"/>
            <a:headEnd type="none" w="sm" len="sm"/>
            <a:tailEnd type="none" w="sm" len="sm"/>
          </a:ln>
        </p:spPr>
        <p:txBody>
          <a:bodyPr spcFirstLastPara="1" wrap="square" lIns="79125" tIns="39550" rIns="79125" bIns="39550" anchor="ctr" anchorCtr="0">
            <a:noAutofit/>
          </a:bodyPr>
          <a:lstStyle/>
          <a:p>
            <a:pPr algn="ctr">
              <a:buClr>
                <a:srgbClr val="000000"/>
              </a:buClr>
            </a:pPr>
            <a:r>
              <a:rPr lang="en" sz="2000" b="1" dirty="0">
                <a:latin typeface="+mj-lt"/>
                <a:cs typeface="Arial" panose="020B0604020202020204" pitchFamily="34" charset="0"/>
                <a:sym typeface="Montserrat"/>
              </a:rPr>
              <a:t>Narrative structure </a:t>
            </a:r>
            <a:endParaRPr sz="2000" b="1" dirty="0">
              <a:latin typeface="+mj-lt"/>
              <a:cs typeface="Arial" panose="020B0604020202020204" pitchFamily="34" charset="0"/>
              <a:sym typeface="Montserrat"/>
            </a:endParaRPr>
          </a:p>
        </p:txBody>
      </p:sp>
      <p:cxnSp>
        <p:nvCxnSpPr>
          <p:cNvPr id="6" name="Google Shape;125;p17">
            <a:extLst>
              <a:ext uri="{FF2B5EF4-FFF2-40B4-BE49-F238E27FC236}">
                <a16:creationId xmlns:a16="http://schemas.microsoft.com/office/drawing/2014/main" id="{3E705808-C767-CFA5-5BCC-DD7546162A49}"/>
              </a:ext>
              <a:ext uri="{C183D7F6-B498-43B3-948B-1728B52AA6E4}">
                <adec:decorative xmlns:adec="http://schemas.microsoft.com/office/drawing/2017/decorative" val="1"/>
              </a:ext>
            </a:extLst>
          </p:cNvPr>
          <p:cNvCxnSpPr/>
          <p:nvPr/>
        </p:nvCxnSpPr>
        <p:spPr>
          <a:xfrm>
            <a:off x="3501647" y="3588700"/>
            <a:ext cx="1674541" cy="0"/>
          </a:xfrm>
          <a:prstGeom prst="straightConnector1">
            <a:avLst/>
          </a:prstGeom>
          <a:noFill/>
          <a:ln w="19050" cap="flat" cmpd="sng">
            <a:solidFill>
              <a:srgbClr val="007A8A"/>
            </a:solidFill>
            <a:prstDash val="solid"/>
            <a:round/>
            <a:headEnd type="none" w="med" len="med"/>
            <a:tailEnd type="none" w="med" len="med"/>
          </a:ln>
        </p:spPr>
      </p:cxnSp>
      <p:cxnSp>
        <p:nvCxnSpPr>
          <p:cNvPr id="33" name="Google Shape;126;p17">
            <a:extLst>
              <a:ext uri="{FF2B5EF4-FFF2-40B4-BE49-F238E27FC236}">
                <a16:creationId xmlns:a16="http://schemas.microsoft.com/office/drawing/2014/main" id="{4D593D99-85C5-3753-C35F-70804D33E897}"/>
              </a:ext>
              <a:ext uri="{C183D7F6-B498-43B3-948B-1728B52AA6E4}">
                <adec:decorative xmlns:adec="http://schemas.microsoft.com/office/drawing/2017/decorative" val="1"/>
              </a:ext>
            </a:extLst>
          </p:cNvPr>
          <p:cNvCxnSpPr/>
          <p:nvPr/>
        </p:nvCxnSpPr>
        <p:spPr>
          <a:xfrm rot="10800000" flipH="1">
            <a:off x="7016136" y="3588822"/>
            <a:ext cx="1674177" cy="9471"/>
          </a:xfrm>
          <a:prstGeom prst="straightConnector1">
            <a:avLst/>
          </a:prstGeom>
          <a:noFill/>
          <a:ln w="19050" cap="flat" cmpd="sng">
            <a:solidFill>
              <a:srgbClr val="007A8A"/>
            </a:solidFill>
            <a:prstDash val="solid"/>
            <a:round/>
            <a:headEnd type="none" w="med" len="med"/>
            <a:tailEnd type="none" w="med" len="med"/>
          </a:ln>
        </p:spPr>
      </p:cxnSp>
      <p:cxnSp>
        <p:nvCxnSpPr>
          <p:cNvPr id="34" name="Google Shape;127;p17">
            <a:extLst>
              <a:ext uri="{FF2B5EF4-FFF2-40B4-BE49-F238E27FC236}">
                <a16:creationId xmlns:a16="http://schemas.microsoft.com/office/drawing/2014/main" id="{6241178A-8250-2EB4-990C-5E5C190B57EF}"/>
              </a:ext>
              <a:ext uri="{C183D7F6-B498-43B3-948B-1728B52AA6E4}">
                <adec:decorative xmlns:adec="http://schemas.microsoft.com/office/drawing/2017/decorative" val="1"/>
              </a:ext>
            </a:extLst>
          </p:cNvPr>
          <p:cNvCxnSpPr>
            <a:stCxn id="4" idx="4"/>
          </p:cNvCxnSpPr>
          <p:nvPr/>
        </p:nvCxnSpPr>
        <p:spPr>
          <a:xfrm>
            <a:off x="6096119" y="4336165"/>
            <a:ext cx="0" cy="1049092"/>
          </a:xfrm>
          <a:prstGeom prst="straightConnector1">
            <a:avLst/>
          </a:prstGeom>
          <a:noFill/>
          <a:ln w="19050" cap="flat" cmpd="sng">
            <a:solidFill>
              <a:srgbClr val="007A8A"/>
            </a:solidFill>
            <a:prstDash val="solid"/>
            <a:round/>
            <a:headEnd type="none" w="med" len="med"/>
            <a:tailEnd type="none" w="med" len="med"/>
          </a:ln>
        </p:spPr>
      </p:cxnSp>
      <p:cxnSp>
        <p:nvCxnSpPr>
          <p:cNvPr id="35" name="Google Shape;128;p17">
            <a:extLst>
              <a:ext uri="{FF2B5EF4-FFF2-40B4-BE49-F238E27FC236}">
                <a16:creationId xmlns:a16="http://schemas.microsoft.com/office/drawing/2014/main" id="{F5AEAD7C-EBDE-0F6D-747A-69E22D2A29DE}"/>
              </a:ext>
              <a:ext uri="{C183D7F6-B498-43B3-948B-1728B52AA6E4}">
                <adec:decorative xmlns:adec="http://schemas.microsoft.com/office/drawing/2017/decorative" val="1"/>
              </a:ext>
            </a:extLst>
          </p:cNvPr>
          <p:cNvCxnSpPr>
            <a:stCxn id="4" idx="0"/>
            <a:endCxn id="42" idx="4"/>
          </p:cNvCxnSpPr>
          <p:nvPr/>
        </p:nvCxnSpPr>
        <p:spPr>
          <a:xfrm rot="10800000">
            <a:off x="6076813" y="1814701"/>
            <a:ext cx="19306" cy="1026508"/>
          </a:xfrm>
          <a:prstGeom prst="straightConnector1">
            <a:avLst/>
          </a:prstGeom>
          <a:noFill/>
          <a:ln w="19050" cap="flat" cmpd="sng">
            <a:solidFill>
              <a:srgbClr val="007A8A"/>
            </a:solidFill>
            <a:prstDash val="solid"/>
            <a:round/>
            <a:headEnd type="none" w="med" len="med"/>
            <a:tailEnd type="none" w="med" len="med"/>
          </a:ln>
        </p:spPr>
      </p:cxnSp>
      <p:cxnSp>
        <p:nvCxnSpPr>
          <p:cNvPr id="36" name="Google Shape;130;p17">
            <a:extLst>
              <a:ext uri="{FF2B5EF4-FFF2-40B4-BE49-F238E27FC236}">
                <a16:creationId xmlns:a16="http://schemas.microsoft.com/office/drawing/2014/main" id="{785A2CF1-95F1-A338-3D65-77D8DE66BE5A}"/>
              </a:ext>
              <a:ext uri="{C183D7F6-B498-43B3-948B-1728B52AA6E4}">
                <adec:decorative xmlns:adec="http://schemas.microsoft.com/office/drawing/2017/decorative" val="1"/>
              </a:ext>
            </a:extLst>
          </p:cNvPr>
          <p:cNvCxnSpPr>
            <a:endCxn id="46" idx="7"/>
          </p:cNvCxnSpPr>
          <p:nvPr/>
        </p:nvCxnSpPr>
        <p:spPr>
          <a:xfrm flipH="1">
            <a:off x="4063742" y="4117156"/>
            <a:ext cx="1363820" cy="595579"/>
          </a:xfrm>
          <a:prstGeom prst="straightConnector1">
            <a:avLst/>
          </a:prstGeom>
          <a:noFill/>
          <a:ln w="19050" cap="flat" cmpd="sng">
            <a:solidFill>
              <a:srgbClr val="007A8A"/>
            </a:solidFill>
            <a:prstDash val="solid"/>
            <a:round/>
            <a:headEnd type="none" w="med" len="med"/>
            <a:tailEnd type="none" w="med" len="med"/>
          </a:ln>
        </p:spPr>
      </p:cxnSp>
      <p:cxnSp>
        <p:nvCxnSpPr>
          <p:cNvPr id="37" name="Google Shape;132;p17">
            <a:extLst>
              <a:ext uri="{FF2B5EF4-FFF2-40B4-BE49-F238E27FC236}">
                <a16:creationId xmlns:a16="http://schemas.microsoft.com/office/drawing/2014/main" id="{66A531BB-70E7-53AD-650E-EC53ED879874}"/>
              </a:ext>
              <a:ext uri="{C183D7F6-B498-43B3-948B-1728B52AA6E4}">
                <adec:decorative xmlns:adec="http://schemas.microsoft.com/office/drawing/2017/decorative" val="1"/>
              </a:ext>
            </a:extLst>
          </p:cNvPr>
          <p:cNvCxnSpPr>
            <a:stCxn id="4" idx="1"/>
            <a:endCxn id="40" idx="5"/>
          </p:cNvCxnSpPr>
          <p:nvPr/>
        </p:nvCxnSpPr>
        <p:spPr>
          <a:xfrm rot="10800000">
            <a:off x="4059932" y="2423399"/>
            <a:ext cx="1385676" cy="636741"/>
          </a:xfrm>
          <a:prstGeom prst="straightConnector1">
            <a:avLst/>
          </a:prstGeom>
          <a:noFill/>
          <a:ln w="19050" cap="flat" cmpd="sng">
            <a:solidFill>
              <a:srgbClr val="007A8A"/>
            </a:solidFill>
            <a:prstDash val="solid"/>
            <a:round/>
            <a:headEnd type="none" w="med" len="med"/>
            <a:tailEnd type="none" w="med" len="med"/>
          </a:ln>
        </p:spPr>
      </p:cxnSp>
      <p:cxnSp>
        <p:nvCxnSpPr>
          <p:cNvPr id="38" name="Google Shape;134;p17">
            <a:extLst>
              <a:ext uri="{FF2B5EF4-FFF2-40B4-BE49-F238E27FC236}">
                <a16:creationId xmlns:a16="http://schemas.microsoft.com/office/drawing/2014/main" id="{BB967329-4667-DDED-F05E-5823A1F34685}"/>
              </a:ext>
              <a:ext uri="{C183D7F6-B498-43B3-948B-1728B52AA6E4}">
                <adec:decorative xmlns:adec="http://schemas.microsoft.com/office/drawing/2017/decorative" val="1"/>
              </a:ext>
            </a:extLst>
          </p:cNvPr>
          <p:cNvCxnSpPr>
            <a:endCxn id="47" idx="1"/>
          </p:cNvCxnSpPr>
          <p:nvPr/>
        </p:nvCxnSpPr>
        <p:spPr>
          <a:xfrm>
            <a:off x="6764984" y="4105838"/>
            <a:ext cx="1385676" cy="772977"/>
          </a:xfrm>
          <a:prstGeom prst="straightConnector1">
            <a:avLst/>
          </a:prstGeom>
          <a:noFill/>
          <a:ln w="19050" cap="flat" cmpd="sng">
            <a:solidFill>
              <a:srgbClr val="007A8A"/>
            </a:solidFill>
            <a:prstDash val="solid"/>
            <a:round/>
            <a:headEnd type="none" w="med" len="med"/>
            <a:tailEnd type="none" w="med" len="med"/>
          </a:ln>
        </p:spPr>
      </p:cxnSp>
      <p:cxnSp>
        <p:nvCxnSpPr>
          <p:cNvPr id="39" name="Google Shape;136;p17">
            <a:extLst>
              <a:ext uri="{FF2B5EF4-FFF2-40B4-BE49-F238E27FC236}">
                <a16:creationId xmlns:a16="http://schemas.microsoft.com/office/drawing/2014/main" id="{C6252BA3-DB91-FDA2-FA30-142CEADB096E}"/>
              </a:ext>
              <a:ext uri="{C183D7F6-B498-43B3-948B-1728B52AA6E4}">
                <adec:decorative xmlns:adec="http://schemas.microsoft.com/office/drawing/2017/decorative" val="1"/>
              </a:ext>
            </a:extLst>
          </p:cNvPr>
          <p:cNvCxnSpPr>
            <a:endCxn id="43" idx="3"/>
          </p:cNvCxnSpPr>
          <p:nvPr/>
        </p:nvCxnSpPr>
        <p:spPr>
          <a:xfrm rot="10800000" flipH="1">
            <a:off x="6807967" y="2423263"/>
            <a:ext cx="1342693" cy="704495"/>
          </a:xfrm>
          <a:prstGeom prst="straightConnector1">
            <a:avLst/>
          </a:prstGeom>
          <a:noFill/>
          <a:ln w="19050" cap="flat" cmpd="sng">
            <a:solidFill>
              <a:srgbClr val="007A8A"/>
            </a:solidFill>
            <a:prstDash val="solid"/>
            <a:round/>
            <a:headEnd type="none" w="med" len="med"/>
            <a:tailEnd type="none" w="med" len="med"/>
          </a:ln>
        </p:spPr>
      </p:cxnSp>
      <p:sp>
        <p:nvSpPr>
          <p:cNvPr id="40" name="Google Shape;133;p17" descr="Idea bubble">
            <a:extLst>
              <a:ext uri="{FF2B5EF4-FFF2-40B4-BE49-F238E27FC236}">
                <a16:creationId xmlns:a16="http://schemas.microsoft.com/office/drawing/2014/main" id="{407D636A-5897-673F-FD31-EE27AAB7F3C7}"/>
              </a:ext>
            </a:extLst>
          </p:cNvPr>
          <p:cNvSpPr/>
          <p:nvPr/>
        </p:nvSpPr>
        <p:spPr>
          <a:xfrm>
            <a:off x="2538932" y="1810124"/>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r>
              <a:rPr lang="en" sz="1400" dirty="0">
                <a:solidFill>
                  <a:srgbClr val="000000"/>
                </a:solidFill>
                <a:cs typeface="Arial" panose="020B0604020202020204" pitchFamily="34" charset="0"/>
                <a:sym typeface="Montserrat Medium"/>
              </a:rPr>
              <a:t>Orientation</a:t>
            </a:r>
            <a:endParaRPr sz="1400" dirty="0">
              <a:solidFill>
                <a:srgbClr val="000000"/>
              </a:solidFill>
              <a:cs typeface="Arial" panose="020B0604020202020204" pitchFamily="34" charset="0"/>
              <a:sym typeface="Montserrat Medium"/>
            </a:endParaRPr>
          </a:p>
        </p:txBody>
      </p:sp>
      <p:sp>
        <p:nvSpPr>
          <p:cNvPr id="42" name="Google Shape;129;p17">
            <a:extLst>
              <a:ext uri="{FF2B5EF4-FFF2-40B4-BE49-F238E27FC236}">
                <a16:creationId xmlns:a16="http://schemas.microsoft.com/office/drawing/2014/main" id="{59AED9FD-CCFB-691A-4DC8-14C28EBD4FF2}"/>
              </a:ext>
              <a:ext uri="{C183D7F6-B498-43B3-948B-1728B52AA6E4}">
                <adec:decorative xmlns:adec="http://schemas.microsoft.com/office/drawing/2017/decorative" val="1"/>
              </a:ext>
            </a:extLst>
          </p:cNvPr>
          <p:cNvSpPr/>
          <p:nvPr/>
        </p:nvSpPr>
        <p:spPr>
          <a:xfrm>
            <a:off x="5185729" y="1096513"/>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dirty="0">
              <a:solidFill>
                <a:srgbClr val="000000"/>
              </a:solidFill>
              <a:cs typeface="Arial" panose="020B0604020202020204" pitchFamily="34" charset="0"/>
              <a:sym typeface="Montserrat Medium"/>
            </a:endParaRPr>
          </a:p>
        </p:txBody>
      </p:sp>
      <p:sp>
        <p:nvSpPr>
          <p:cNvPr id="43" name="Google Shape;137;p17">
            <a:extLst>
              <a:ext uri="{FF2B5EF4-FFF2-40B4-BE49-F238E27FC236}">
                <a16:creationId xmlns:a16="http://schemas.microsoft.com/office/drawing/2014/main" id="{E609B3AC-51FA-4119-9DF1-EB907D2C5202}"/>
              </a:ext>
              <a:ext uri="{C183D7F6-B498-43B3-948B-1728B52AA6E4}">
                <adec:decorative xmlns:adec="http://schemas.microsoft.com/office/drawing/2017/decorative" val="1"/>
              </a:ext>
            </a:extLst>
          </p:cNvPr>
          <p:cNvSpPr/>
          <p:nvPr/>
        </p:nvSpPr>
        <p:spPr>
          <a:xfrm>
            <a:off x="7889692" y="1810124"/>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dirty="0">
              <a:solidFill>
                <a:srgbClr val="000000"/>
              </a:solidFill>
              <a:cs typeface="Arial" panose="020B0604020202020204" pitchFamily="34" charset="0"/>
              <a:sym typeface="Montserrat Medium"/>
            </a:endParaRPr>
          </a:p>
        </p:txBody>
      </p:sp>
      <p:sp>
        <p:nvSpPr>
          <p:cNvPr id="45" name="Google Shape;140;p17">
            <a:extLst>
              <a:ext uri="{FF2B5EF4-FFF2-40B4-BE49-F238E27FC236}">
                <a16:creationId xmlns:a16="http://schemas.microsoft.com/office/drawing/2014/main" id="{4E7E4470-2CA2-CE8A-1DDF-D2BB3C297511}"/>
              </a:ext>
              <a:ext uri="{C183D7F6-B498-43B3-948B-1728B52AA6E4}">
                <adec:decorative xmlns:adec="http://schemas.microsoft.com/office/drawing/2017/decorative" val="1"/>
              </a:ext>
            </a:extLst>
          </p:cNvPr>
          <p:cNvSpPr/>
          <p:nvPr/>
        </p:nvSpPr>
        <p:spPr>
          <a:xfrm>
            <a:off x="8690174" y="3222279"/>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dirty="0">
              <a:solidFill>
                <a:srgbClr val="000000"/>
              </a:solidFill>
              <a:cs typeface="Arial" panose="020B0604020202020204" pitchFamily="34" charset="0"/>
              <a:sym typeface="Montserrat Medium"/>
            </a:endParaRPr>
          </a:p>
        </p:txBody>
      </p:sp>
      <p:sp>
        <p:nvSpPr>
          <p:cNvPr id="47" name="Google Shape;135;p17">
            <a:extLst>
              <a:ext uri="{FF2B5EF4-FFF2-40B4-BE49-F238E27FC236}">
                <a16:creationId xmlns:a16="http://schemas.microsoft.com/office/drawing/2014/main" id="{C6846BAD-BA65-4B96-1B01-D9ADAEF0604F}"/>
              </a:ext>
              <a:ext uri="{C183D7F6-B498-43B3-948B-1728B52AA6E4}">
                <adec:decorative xmlns:adec="http://schemas.microsoft.com/office/drawing/2017/decorative" val="1"/>
              </a:ext>
            </a:extLst>
          </p:cNvPr>
          <p:cNvSpPr/>
          <p:nvPr/>
        </p:nvSpPr>
        <p:spPr>
          <a:xfrm>
            <a:off x="7889692" y="4773618"/>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dirty="0">
              <a:solidFill>
                <a:srgbClr val="000000"/>
              </a:solidFill>
              <a:cs typeface="Arial" panose="020B0604020202020204" pitchFamily="34" charset="0"/>
              <a:sym typeface="Montserrat Medium"/>
            </a:endParaRPr>
          </a:p>
        </p:txBody>
      </p:sp>
      <p:sp>
        <p:nvSpPr>
          <p:cNvPr id="44" name="Google Shape;139;p17">
            <a:extLst>
              <a:ext uri="{FF2B5EF4-FFF2-40B4-BE49-F238E27FC236}">
                <a16:creationId xmlns:a16="http://schemas.microsoft.com/office/drawing/2014/main" id="{2996E804-9D77-BAC1-44A7-255922CD1500}"/>
              </a:ext>
              <a:ext uri="{C183D7F6-B498-43B3-948B-1728B52AA6E4}">
                <adec:decorative xmlns:adec="http://schemas.microsoft.com/office/drawing/2017/decorative" val="1"/>
              </a:ext>
            </a:extLst>
          </p:cNvPr>
          <p:cNvSpPr/>
          <p:nvPr/>
        </p:nvSpPr>
        <p:spPr>
          <a:xfrm>
            <a:off x="5205237" y="5385283"/>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dirty="0">
              <a:solidFill>
                <a:srgbClr val="000000"/>
              </a:solidFill>
              <a:cs typeface="Arial" panose="020B0604020202020204" pitchFamily="34" charset="0"/>
              <a:sym typeface="Montserrat Medium"/>
            </a:endParaRPr>
          </a:p>
        </p:txBody>
      </p:sp>
      <p:sp>
        <p:nvSpPr>
          <p:cNvPr id="46" name="Google Shape;131;p17">
            <a:extLst>
              <a:ext uri="{FF2B5EF4-FFF2-40B4-BE49-F238E27FC236}">
                <a16:creationId xmlns:a16="http://schemas.microsoft.com/office/drawing/2014/main" id="{08CFCCC7-A9C6-E2D1-6D1B-5EE82E902EC5}"/>
              </a:ext>
              <a:ext uri="{C183D7F6-B498-43B3-948B-1728B52AA6E4}">
                <adec:decorative xmlns:adec="http://schemas.microsoft.com/office/drawing/2017/decorative" val="1"/>
              </a:ext>
            </a:extLst>
          </p:cNvPr>
          <p:cNvSpPr/>
          <p:nvPr/>
        </p:nvSpPr>
        <p:spPr>
          <a:xfrm>
            <a:off x="2542710" y="4607537"/>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dirty="0">
              <a:solidFill>
                <a:srgbClr val="000000"/>
              </a:solidFill>
              <a:cs typeface="Arial" panose="020B0604020202020204" pitchFamily="34" charset="0"/>
              <a:sym typeface="Montserrat Medium"/>
            </a:endParaRPr>
          </a:p>
        </p:txBody>
      </p:sp>
      <p:sp>
        <p:nvSpPr>
          <p:cNvPr id="41" name="Google Shape;138;p17">
            <a:extLst>
              <a:ext uri="{FF2B5EF4-FFF2-40B4-BE49-F238E27FC236}">
                <a16:creationId xmlns:a16="http://schemas.microsoft.com/office/drawing/2014/main" id="{09149727-8C6F-7285-D2A2-89762FD2C111}"/>
              </a:ext>
              <a:ext uri="{C183D7F6-B498-43B3-948B-1728B52AA6E4}">
                <adec:decorative xmlns:adec="http://schemas.microsoft.com/office/drawing/2017/decorative" val="1"/>
              </a:ext>
            </a:extLst>
          </p:cNvPr>
          <p:cNvSpPr/>
          <p:nvPr/>
        </p:nvSpPr>
        <p:spPr>
          <a:xfrm>
            <a:off x="1719825" y="3239082"/>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dirty="0">
              <a:solidFill>
                <a:srgbClr val="000000"/>
              </a:solidFill>
              <a:cs typeface="Arial" panose="020B0604020202020204" pitchFamily="34" charset="0"/>
              <a:sym typeface="Montserrat Medium"/>
            </a:endParaRPr>
          </a:p>
        </p:txBody>
      </p:sp>
      <p:sp>
        <p:nvSpPr>
          <p:cNvPr id="2" name="Slide Number Placeholder 1">
            <a:extLst>
              <a:ext uri="{FF2B5EF4-FFF2-40B4-BE49-F238E27FC236}">
                <a16:creationId xmlns:a16="http://schemas.microsoft.com/office/drawing/2014/main" id="{442089B0-B9B7-B171-D833-3B55372D4AD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dirty="0"/>
          </a:p>
        </p:txBody>
      </p:sp>
    </p:spTree>
    <p:extLst>
      <p:ext uri="{BB962C8B-B14F-4D97-AF65-F5344CB8AC3E}">
        <p14:creationId xmlns:p14="http://schemas.microsoft.com/office/powerpoint/2010/main" val="1447528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763C40CE-DC0E-6787-E883-310911690B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2993" y="-556735"/>
            <a:ext cx="15118231" cy="8290643"/>
          </a:xfrm>
          <a:prstGeom prst="rect">
            <a:avLst/>
          </a:prstGeom>
        </p:spPr>
      </p:pic>
      <p:sp>
        <p:nvSpPr>
          <p:cNvPr id="5" name="Title 4">
            <a:extLst>
              <a:ext uri="{FF2B5EF4-FFF2-40B4-BE49-F238E27FC236}">
                <a16:creationId xmlns:a16="http://schemas.microsoft.com/office/drawing/2014/main" id="{B117FD94-AD1F-1174-972E-07F889238CA5}"/>
              </a:ext>
            </a:extLst>
          </p:cNvPr>
          <p:cNvSpPr>
            <a:spLocks noGrp="1"/>
          </p:cNvSpPr>
          <p:nvPr>
            <p:ph type="title" idx="4294967295"/>
          </p:nvPr>
        </p:nvSpPr>
        <p:spPr>
          <a:xfrm>
            <a:off x="349241" y="-1584275"/>
            <a:ext cx="10080000" cy="1008000"/>
          </a:xfrm>
        </p:spPr>
        <p:txBody>
          <a:bodyPr vert="horz" lIns="0" tIns="0" rIns="0" bIns="0" rtlCol="0" anchor="b">
            <a:noAutofit/>
          </a:bodyPr>
          <a:lstStyle/>
          <a:p>
            <a:r>
              <a:rPr lang="en-US" dirty="0"/>
              <a:t>Plot diagram</a:t>
            </a:r>
            <a:endParaRPr lang="en-AU" dirty="0"/>
          </a:p>
        </p:txBody>
      </p:sp>
      <p:sp>
        <p:nvSpPr>
          <p:cNvPr id="82" name="Text Placeholder 4">
            <a:extLst>
              <a:ext uri="{FF2B5EF4-FFF2-40B4-BE49-F238E27FC236}">
                <a16:creationId xmlns:a16="http://schemas.microsoft.com/office/drawing/2014/main" id="{75049D36-493A-419D-CAC6-59F0C78A9D11}"/>
              </a:ext>
            </a:extLst>
          </p:cNvPr>
          <p:cNvSpPr txBox="1">
            <a:spLocks noRot="1" noMove="1" noResize="1" noEditPoints="1" noAdjustHandles="1" noChangeArrowheads="1" noChangeShapeType="1"/>
          </p:cNvSpPr>
          <p:nvPr/>
        </p:nvSpPr>
        <p:spPr>
          <a:xfrm>
            <a:off x="337459" y="177469"/>
            <a:ext cx="3737408" cy="1674468"/>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AU" sz="3200" b="1" i="0" u="none" strike="noStrike" kern="1200" cap="none" spc="-150" normalizeH="0" baseline="0" noProof="0" dirty="0">
                <a:ln>
                  <a:noFill/>
                </a:ln>
                <a:solidFill>
                  <a:schemeClr val="accent1"/>
                </a:solidFill>
                <a:effectLst/>
                <a:uLnTx/>
                <a:uFillTx/>
                <a:latin typeface="+mj-lt"/>
                <a:ea typeface="+mn-ea"/>
                <a:cs typeface="+mn-cs"/>
              </a:rPr>
              <a:t>PLOT DIAGRAM</a:t>
            </a:r>
          </a:p>
          <a:p>
            <a:pPr marL="0" marR="0" lvl="1"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AU" sz="1600" b="1" i="0" u="none" strike="noStrike" kern="1200" cap="none" spc="0" normalizeH="0" baseline="0" noProof="0" dirty="0">
                <a:ln>
                  <a:noFill/>
                </a:ln>
                <a:solidFill>
                  <a:schemeClr val="accent1"/>
                </a:solidFill>
                <a:effectLst/>
                <a:uLnTx/>
                <a:uFillTx/>
                <a:latin typeface="+mj-lt"/>
                <a:ea typeface="+mn-ea"/>
                <a:cs typeface="+mn-cs"/>
              </a:rPr>
              <a:t>Title: </a:t>
            </a:r>
          </a:p>
          <a:p>
            <a:pPr marL="0" marR="0" lvl="1"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AU" sz="1600" b="1" i="0" u="none" strike="noStrike" kern="1200" cap="none" spc="0" normalizeH="0" baseline="0" noProof="0" dirty="0">
                <a:ln>
                  <a:noFill/>
                </a:ln>
                <a:solidFill>
                  <a:schemeClr val="accent1"/>
                </a:solidFill>
                <a:effectLst/>
                <a:uLnTx/>
                <a:uFillTx/>
                <a:latin typeface="+mj-lt"/>
                <a:ea typeface="+mn-ea"/>
                <a:cs typeface="+mn-cs"/>
              </a:rPr>
              <a:t>Author: </a:t>
            </a:r>
          </a:p>
          <a:p>
            <a:pPr marL="0" marR="0" lvl="1"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AU" sz="1600" b="1" i="0" u="none" strike="noStrike" kern="1200" cap="none" spc="0" normalizeH="0" baseline="0" noProof="0" dirty="0">
                <a:ln>
                  <a:noFill/>
                </a:ln>
                <a:solidFill>
                  <a:schemeClr val="accent1"/>
                </a:solidFill>
                <a:effectLst/>
                <a:uLnTx/>
                <a:uFillTx/>
                <a:latin typeface="+mj-lt"/>
                <a:ea typeface="+mn-ea"/>
                <a:cs typeface="+mn-cs"/>
              </a:rPr>
              <a:t>Student’s name:</a:t>
            </a:r>
          </a:p>
        </p:txBody>
      </p:sp>
      <p:grpSp>
        <p:nvGrpSpPr>
          <p:cNvPr id="83" name="Group 82" descr="Exposition">
            <a:extLst>
              <a:ext uri="{FF2B5EF4-FFF2-40B4-BE49-F238E27FC236}">
                <a16:creationId xmlns:a16="http://schemas.microsoft.com/office/drawing/2014/main" id="{F95549A7-5279-B005-762E-B5A50B6864C0}"/>
              </a:ext>
            </a:extLst>
          </p:cNvPr>
          <p:cNvGrpSpPr>
            <a:grpSpLocks noGrp="1" noUngrp="1" noRot="1" noMove="1" noResize="1"/>
          </p:cNvGrpSpPr>
          <p:nvPr/>
        </p:nvGrpSpPr>
        <p:grpSpPr>
          <a:xfrm>
            <a:off x="186356" y="4483414"/>
            <a:ext cx="3399515" cy="2052819"/>
            <a:chOff x="979054" y="2679968"/>
            <a:chExt cx="3399515" cy="1925249"/>
          </a:xfrm>
        </p:grpSpPr>
        <p:sp>
          <p:nvSpPr>
            <p:cNvPr id="84" name="Text Placeholder 4">
              <a:extLst>
                <a:ext uri="{FF2B5EF4-FFF2-40B4-BE49-F238E27FC236}">
                  <a16:creationId xmlns:a16="http://schemas.microsoft.com/office/drawing/2014/main" id="{D0988C90-33D4-7070-E042-E631DE3A0313}"/>
                </a:ext>
              </a:extLst>
            </p:cNvPr>
            <p:cNvSpPr txBox="1">
              <a:spLocks noGrp="1" noRot="1" noMove="1" noResize="1" noEditPoints="1" noAdjustHandles="1" noChangeArrowheads="1" noChangeShapeType="1"/>
            </p:cNvSpPr>
            <p:nvPr/>
          </p:nvSpPr>
          <p:spPr>
            <a:xfrm>
              <a:off x="979054" y="2679968"/>
              <a:ext cx="1099129" cy="712528"/>
            </a:xfrm>
            <a:custGeom>
              <a:avLst/>
              <a:gdLst>
                <a:gd name="connsiteX0" fmla="*/ 0 w 939533"/>
                <a:gd name="connsiteY0" fmla="*/ 79271 h 475619"/>
                <a:gd name="connsiteX1" fmla="*/ 79271 w 939533"/>
                <a:gd name="connsiteY1" fmla="*/ 0 h 475619"/>
                <a:gd name="connsiteX2" fmla="*/ 860262 w 939533"/>
                <a:gd name="connsiteY2" fmla="*/ 0 h 475619"/>
                <a:gd name="connsiteX3" fmla="*/ 939533 w 939533"/>
                <a:gd name="connsiteY3" fmla="*/ 79271 h 475619"/>
                <a:gd name="connsiteX4" fmla="*/ 939533 w 939533"/>
                <a:gd name="connsiteY4" fmla="*/ 396348 h 475619"/>
                <a:gd name="connsiteX5" fmla="*/ 860262 w 939533"/>
                <a:gd name="connsiteY5" fmla="*/ 475619 h 475619"/>
                <a:gd name="connsiteX6" fmla="*/ 79271 w 939533"/>
                <a:gd name="connsiteY6" fmla="*/ 475619 h 475619"/>
                <a:gd name="connsiteX7" fmla="*/ 0 w 939533"/>
                <a:gd name="connsiteY7" fmla="*/ 396348 h 475619"/>
                <a:gd name="connsiteX8" fmla="*/ 0 w 939533"/>
                <a:gd name="connsiteY8" fmla="*/ 79271 h 475619"/>
                <a:gd name="connsiteX0" fmla="*/ 0 w 939533"/>
                <a:gd name="connsiteY0" fmla="*/ 79271 h 475619"/>
                <a:gd name="connsiteX1" fmla="*/ 79271 w 939533"/>
                <a:gd name="connsiteY1" fmla="*/ 0 h 475619"/>
                <a:gd name="connsiteX2" fmla="*/ 860262 w 939533"/>
                <a:gd name="connsiteY2" fmla="*/ 0 h 475619"/>
                <a:gd name="connsiteX3" fmla="*/ 939533 w 939533"/>
                <a:gd name="connsiteY3" fmla="*/ 79271 h 475619"/>
                <a:gd name="connsiteX4" fmla="*/ 939533 w 939533"/>
                <a:gd name="connsiteY4" fmla="*/ 396348 h 475619"/>
                <a:gd name="connsiteX5" fmla="*/ 860262 w 939533"/>
                <a:gd name="connsiteY5" fmla="*/ 475619 h 475619"/>
                <a:gd name="connsiteX6" fmla="*/ 79271 w 939533"/>
                <a:gd name="connsiteY6" fmla="*/ 475619 h 475619"/>
                <a:gd name="connsiteX7" fmla="*/ 0 w 939533"/>
                <a:gd name="connsiteY7" fmla="*/ 396348 h 475619"/>
                <a:gd name="connsiteX8" fmla="*/ 0 w 939533"/>
                <a:gd name="connsiteY8" fmla="*/ 79271 h 475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9533" h="475619">
                  <a:moveTo>
                    <a:pt x="0" y="79271"/>
                  </a:moveTo>
                  <a:cubicBezTo>
                    <a:pt x="0" y="35491"/>
                    <a:pt x="35491" y="0"/>
                    <a:pt x="79271" y="0"/>
                  </a:cubicBezTo>
                  <a:lnTo>
                    <a:pt x="860262" y="0"/>
                  </a:lnTo>
                  <a:cubicBezTo>
                    <a:pt x="904042" y="0"/>
                    <a:pt x="939533" y="35491"/>
                    <a:pt x="939533" y="79271"/>
                  </a:cubicBezTo>
                  <a:lnTo>
                    <a:pt x="939533" y="396348"/>
                  </a:lnTo>
                  <a:cubicBezTo>
                    <a:pt x="939533" y="440128"/>
                    <a:pt x="904042" y="475619"/>
                    <a:pt x="860262" y="475619"/>
                  </a:cubicBezTo>
                  <a:lnTo>
                    <a:pt x="79271" y="475619"/>
                  </a:lnTo>
                  <a:cubicBezTo>
                    <a:pt x="35491" y="475619"/>
                    <a:pt x="0" y="440128"/>
                    <a:pt x="0" y="396348"/>
                  </a:cubicBezTo>
                  <a:lnTo>
                    <a:pt x="0" y="79271"/>
                  </a:lnTo>
                  <a:close/>
                </a:path>
              </a:pathLst>
            </a:custGeom>
            <a:solidFill>
              <a:schemeClr val="bg1"/>
            </a:solidFill>
            <a:ln w="12700">
              <a:solidFill>
                <a:schemeClr val="bg1">
                  <a:lumMod val="85000"/>
                </a:schemeClr>
              </a:solidFill>
            </a:ln>
          </p:spPr>
          <p:txBody>
            <a:bodyPr vert="horz" lIns="144000" tIns="72000" rIns="72000" bIns="72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300" spc="-60" dirty="0">
                  <a:solidFill>
                    <a:schemeClr val="accent1"/>
                  </a:solidFill>
                  <a:latin typeface="+mj-lt"/>
                </a:rPr>
                <a:t>Orientation</a:t>
              </a:r>
            </a:p>
          </p:txBody>
        </p:sp>
        <p:sp>
          <p:nvSpPr>
            <p:cNvPr id="85" name="Text Placeholder 4">
              <a:extLst>
                <a:ext uri="{FF2B5EF4-FFF2-40B4-BE49-F238E27FC236}">
                  <a16:creationId xmlns:a16="http://schemas.microsoft.com/office/drawing/2014/main" id="{3AAD4FD3-6A6C-0307-85E1-A4EBCF2E025B}"/>
                </a:ext>
              </a:extLst>
            </p:cNvPr>
            <p:cNvSpPr txBox="1">
              <a:spLocks noGrp="1" noRot="1" noMove="1" noResize="1" noEditPoints="1" noAdjustHandles="1" noChangeArrowheads="1" noChangeShapeType="1"/>
            </p:cNvSpPr>
            <p:nvPr/>
          </p:nvSpPr>
          <p:spPr>
            <a:xfrm>
              <a:off x="979055" y="3080799"/>
              <a:ext cx="3399514" cy="1524418"/>
            </a:xfrm>
            <a:prstGeom prst="roundRect">
              <a:avLst/>
            </a:prstGeom>
            <a:solidFill>
              <a:schemeClr val="bg1">
                <a:lumMod val="95000"/>
              </a:schemeClr>
            </a:solidFill>
            <a:ln w="12700">
              <a:solidFill>
                <a:schemeClr val="bg1">
                  <a:lumMod val="85000"/>
                </a:schemeClr>
              </a:solidFill>
            </a:ln>
          </p:spPr>
          <p:txBody>
            <a:bodyPr vert="horz" lIns="72000" tIns="72000" rIns="72000" bIns="72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000" dirty="0">
                  <a:latin typeface="+mj-lt"/>
                </a:rPr>
                <a:t>Setting:</a:t>
              </a:r>
            </a:p>
            <a:p>
              <a:r>
                <a:rPr lang="en-AU" sz="1000" dirty="0">
                  <a:latin typeface="+mj-lt"/>
                </a:rPr>
                <a:t>Situation:</a:t>
              </a:r>
            </a:p>
            <a:p>
              <a:r>
                <a:rPr lang="en-AU" sz="1000" dirty="0">
                  <a:latin typeface="+mj-lt"/>
                </a:rPr>
                <a:t>Characters:</a:t>
              </a:r>
            </a:p>
            <a:p>
              <a:r>
                <a:rPr lang="en-AU" sz="1000" dirty="0">
                  <a:latin typeface="+mj-lt"/>
                </a:rPr>
                <a:t>Climate/mood:</a:t>
              </a:r>
            </a:p>
          </p:txBody>
        </p:sp>
      </p:grpSp>
      <p:grpSp>
        <p:nvGrpSpPr>
          <p:cNvPr id="86" name="Group 85" descr="Conflict description">
            <a:extLst>
              <a:ext uri="{FF2B5EF4-FFF2-40B4-BE49-F238E27FC236}">
                <a16:creationId xmlns:a16="http://schemas.microsoft.com/office/drawing/2014/main" id="{A3E94FFC-C597-A1B1-A289-70FD62E39B0A}"/>
              </a:ext>
            </a:extLst>
          </p:cNvPr>
          <p:cNvGrpSpPr>
            <a:grpSpLocks noGrp="1" noUngrp="1" noRot="1" noMove="1" noResize="1"/>
          </p:cNvGrpSpPr>
          <p:nvPr/>
        </p:nvGrpSpPr>
        <p:grpSpPr>
          <a:xfrm>
            <a:off x="1317812" y="3394259"/>
            <a:ext cx="2231115" cy="1411090"/>
            <a:chOff x="1436253" y="2863839"/>
            <a:chExt cx="2378366" cy="1491552"/>
          </a:xfrm>
        </p:grpSpPr>
        <p:sp>
          <p:nvSpPr>
            <p:cNvPr id="87" name="Text Placeholder 4">
              <a:extLst>
                <a:ext uri="{FF2B5EF4-FFF2-40B4-BE49-F238E27FC236}">
                  <a16:creationId xmlns:a16="http://schemas.microsoft.com/office/drawing/2014/main" id="{119CC302-FE15-86BC-DAF1-384BB8907F57}"/>
                </a:ext>
              </a:extLst>
            </p:cNvPr>
            <p:cNvSpPr txBox="1">
              <a:spLocks noGrp="1" noRot="1" noMove="1" noResize="1" noEditPoints="1" noAdjustHandles="1" noChangeArrowheads="1" noChangeShapeType="1"/>
            </p:cNvSpPr>
            <p:nvPr/>
          </p:nvSpPr>
          <p:spPr>
            <a:xfrm>
              <a:off x="1436253" y="2863839"/>
              <a:ext cx="941636" cy="640062"/>
            </a:xfrm>
            <a:custGeom>
              <a:avLst/>
              <a:gdLst>
                <a:gd name="connsiteX0" fmla="*/ 0 w 939533"/>
                <a:gd name="connsiteY0" fmla="*/ 79271 h 475619"/>
                <a:gd name="connsiteX1" fmla="*/ 79271 w 939533"/>
                <a:gd name="connsiteY1" fmla="*/ 0 h 475619"/>
                <a:gd name="connsiteX2" fmla="*/ 860262 w 939533"/>
                <a:gd name="connsiteY2" fmla="*/ 0 h 475619"/>
                <a:gd name="connsiteX3" fmla="*/ 939533 w 939533"/>
                <a:gd name="connsiteY3" fmla="*/ 79271 h 475619"/>
                <a:gd name="connsiteX4" fmla="*/ 939533 w 939533"/>
                <a:gd name="connsiteY4" fmla="*/ 396348 h 475619"/>
                <a:gd name="connsiteX5" fmla="*/ 860262 w 939533"/>
                <a:gd name="connsiteY5" fmla="*/ 475619 h 475619"/>
                <a:gd name="connsiteX6" fmla="*/ 79271 w 939533"/>
                <a:gd name="connsiteY6" fmla="*/ 475619 h 475619"/>
                <a:gd name="connsiteX7" fmla="*/ 0 w 939533"/>
                <a:gd name="connsiteY7" fmla="*/ 396348 h 475619"/>
                <a:gd name="connsiteX8" fmla="*/ 0 w 939533"/>
                <a:gd name="connsiteY8" fmla="*/ 79271 h 475619"/>
                <a:gd name="connsiteX0" fmla="*/ 0 w 939533"/>
                <a:gd name="connsiteY0" fmla="*/ 79271 h 475619"/>
                <a:gd name="connsiteX1" fmla="*/ 79271 w 939533"/>
                <a:gd name="connsiteY1" fmla="*/ 0 h 475619"/>
                <a:gd name="connsiteX2" fmla="*/ 860262 w 939533"/>
                <a:gd name="connsiteY2" fmla="*/ 0 h 475619"/>
                <a:gd name="connsiteX3" fmla="*/ 939533 w 939533"/>
                <a:gd name="connsiteY3" fmla="*/ 79271 h 475619"/>
                <a:gd name="connsiteX4" fmla="*/ 939533 w 939533"/>
                <a:gd name="connsiteY4" fmla="*/ 396348 h 475619"/>
                <a:gd name="connsiteX5" fmla="*/ 860262 w 939533"/>
                <a:gd name="connsiteY5" fmla="*/ 475619 h 475619"/>
                <a:gd name="connsiteX6" fmla="*/ 79271 w 939533"/>
                <a:gd name="connsiteY6" fmla="*/ 475619 h 475619"/>
                <a:gd name="connsiteX7" fmla="*/ 0 w 939533"/>
                <a:gd name="connsiteY7" fmla="*/ 396348 h 475619"/>
                <a:gd name="connsiteX8" fmla="*/ 0 w 939533"/>
                <a:gd name="connsiteY8" fmla="*/ 79271 h 475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9533" h="475619">
                  <a:moveTo>
                    <a:pt x="0" y="79271"/>
                  </a:moveTo>
                  <a:cubicBezTo>
                    <a:pt x="0" y="35491"/>
                    <a:pt x="35491" y="0"/>
                    <a:pt x="79271" y="0"/>
                  </a:cubicBezTo>
                  <a:lnTo>
                    <a:pt x="860262" y="0"/>
                  </a:lnTo>
                  <a:cubicBezTo>
                    <a:pt x="904042" y="0"/>
                    <a:pt x="939533" y="35491"/>
                    <a:pt x="939533" y="79271"/>
                  </a:cubicBezTo>
                  <a:lnTo>
                    <a:pt x="939533" y="396348"/>
                  </a:lnTo>
                  <a:cubicBezTo>
                    <a:pt x="939533" y="440128"/>
                    <a:pt x="904042" y="475619"/>
                    <a:pt x="860262" y="475619"/>
                  </a:cubicBezTo>
                  <a:lnTo>
                    <a:pt x="79271" y="475619"/>
                  </a:lnTo>
                  <a:cubicBezTo>
                    <a:pt x="35491" y="475619"/>
                    <a:pt x="0" y="440128"/>
                    <a:pt x="0" y="396348"/>
                  </a:cubicBezTo>
                  <a:lnTo>
                    <a:pt x="0" y="79271"/>
                  </a:lnTo>
                  <a:close/>
                </a:path>
              </a:pathLst>
            </a:custGeom>
            <a:solidFill>
              <a:schemeClr val="bg1"/>
            </a:solidFill>
            <a:ln w="12700">
              <a:solidFill>
                <a:schemeClr val="bg1">
                  <a:lumMod val="85000"/>
                </a:schemeClr>
              </a:solidFill>
            </a:ln>
          </p:spPr>
          <p:txBody>
            <a:bodyPr vert="horz" lIns="144000" tIns="72000" rIns="72000" bIns="72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300" spc="-60" dirty="0">
                  <a:solidFill>
                    <a:schemeClr val="accent1"/>
                  </a:solidFill>
                  <a:latin typeface="+mj-lt"/>
                </a:rPr>
                <a:t>Conflict</a:t>
              </a:r>
            </a:p>
          </p:txBody>
        </p:sp>
        <p:sp>
          <p:nvSpPr>
            <p:cNvPr id="88" name="Text Placeholder 4">
              <a:extLst>
                <a:ext uri="{FF2B5EF4-FFF2-40B4-BE49-F238E27FC236}">
                  <a16:creationId xmlns:a16="http://schemas.microsoft.com/office/drawing/2014/main" id="{05B7ABBC-96B2-242C-E18C-D711D3A2E656}"/>
                </a:ext>
              </a:extLst>
            </p:cNvPr>
            <p:cNvSpPr txBox="1">
              <a:spLocks noGrp="1" noRot="1" noMove="1" noResize="1" noEditPoints="1" noAdjustHandles="1" noChangeArrowheads="1" noChangeShapeType="1"/>
            </p:cNvSpPr>
            <p:nvPr/>
          </p:nvSpPr>
          <p:spPr>
            <a:xfrm>
              <a:off x="1436255" y="3213840"/>
              <a:ext cx="2378364" cy="1141551"/>
            </a:xfrm>
            <a:prstGeom prst="roundRect">
              <a:avLst/>
            </a:prstGeom>
            <a:solidFill>
              <a:schemeClr val="accent6"/>
            </a:solidFill>
            <a:ln w="12700">
              <a:solidFill>
                <a:schemeClr val="bg1">
                  <a:lumMod val="85000"/>
                </a:schemeClr>
              </a:solidFill>
            </a:ln>
          </p:spPr>
          <p:txBody>
            <a:bodyPr vert="horz" lIns="72000" tIns="72000" rIns="72000" bIns="72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AU" sz="1000" dirty="0">
                <a:latin typeface="+mj-lt"/>
              </a:endParaRPr>
            </a:p>
          </p:txBody>
        </p:sp>
      </p:grpSp>
      <p:sp>
        <p:nvSpPr>
          <p:cNvPr id="89" name="Text Placeholder 4">
            <a:extLst>
              <a:ext uri="{FF2B5EF4-FFF2-40B4-BE49-F238E27FC236}">
                <a16:creationId xmlns:a16="http://schemas.microsoft.com/office/drawing/2014/main" id="{E8F47282-C2DA-F85A-C1DD-6B1009D8D3F8}"/>
              </a:ext>
            </a:extLst>
          </p:cNvPr>
          <p:cNvSpPr txBox="1">
            <a:spLocks noRot="1" noMove="1" noResize="1" noEditPoints="1" noAdjustHandles="1" noChangeArrowheads="1" noChangeShapeType="1"/>
          </p:cNvSpPr>
          <p:nvPr/>
        </p:nvSpPr>
        <p:spPr>
          <a:xfrm>
            <a:off x="3325210" y="3690244"/>
            <a:ext cx="1925250" cy="1328193"/>
          </a:xfrm>
          <a:prstGeom prst="irregularSeal1">
            <a:avLst/>
          </a:prstGeom>
          <a:solidFill>
            <a:schemeClr val="tx2"/>
          </a:solidFill>
          <a:ln w="12700">
            <a:noFill/>
          </a:ln>
          <a:effectLst>
            <a:glow rad="139700">
              <a:srgbClr val="FFFF00">
                <a:alpha val="40000"/>
              </a:srgbClr>
            </a:glow>
          </a:effectLst>
        </p:spPr>
        <p:txBody>
          <a:bodyPr vert="horz" lIns="72000" tIns="72000" rIns="72000" bIns="72000" rtlCol="0" anchor="ctr" anchorCtr="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AU" sz="1600" b="1" i="0" u="none" strike="noStrike" kern="1200" cap="none" spc="-150" normalizeH="0" baseline="0" noProof="0" dirty="0">
                <a:ln>
                  <a:noFill/>
                </a:ln>
                <a:solidFill>
                  <a:schemeClr val="bg1"/>
                </a:solidFill>
                <a:effectLst/>
                <a:uLnTx/>
                <a:uFillTx/>
                <a:latin typeface="+mj-lt"/>
                <a:ea typeface="+mn-ea"/>
                <a:cs typeface="+mn-cs"/>
              </a:rPr>
              <a:t>CONFLICT</a:t>
            </a:r>
          </a:p>
        </p:txBody>
      </p:sp>
      <p:grpSp>
        <p:nvGrpSpPr>
          <p:cNvPr id="90" name="Group 89" descr="Protagonist vs antagonist">
            <a:extLst>
              <a:ext uri="{FF2B5EF4-FFF2-40B4-BE49-F238E27FC236}">
                <a16:creationId xmlns:a16="http://schemas.microsoft.com/office/drawing/2014/main" id="{84D48610-78F9-69B8-E8FA-23E6B365D02D}"/>
              </a:ext>
            </a:extLst>
          </p:cNvPr>
          <p:cNvGrpSpPr>
            <a:grpSpLocks noGrp="1" noUngrp="1" noRot="1" noMove="1" noResize="1"/>
          </p:cNvGrpSpPr>
          <p:nvPr/>
        </p:nvGrpSpPr>
        <p:grpSpPr>
          <a:xfrm>
            <a:off x="5177100" y="3366550"/>
            <a:ext cx="2231115" cy="1411091"/>
            <a:chOff x="1436253" y="2863839"/>
            <a:chExt cx="2378366" cy="1491553"/>
          </a:xfrm>
        </p:grpSpPr>
        <p:sp>
          <p:nvSpPr>
            <p:cNvPr id="91" name="Text Placeholder 4">
              <a:extLst>
                <a:ext uri="{FF2B5EF4-FFF2-40B4-BE49-F238E27FC236}">
                  <a16:creationId xmlns:a16="http://schemas.microsoft.com/office/drawing/2014/main" id="{3871B904-54FC-3916-FA6D-61B5609023D9}"/>
                </a:ext>
              </a:extLst>
            </p:cNvPr>
            <p:cNvSpPr txBox="1">
              <a:spLocks noGrp="1" noRot="1" noMove="1" noResize="1" noEditPoints="1" noAdjustHandles="1" noChangeArrowheads="1" noChangeShapeType="1"/>
            </p:cNvSpPr>
            <p:nvPr/>
          </p:nvSpPr>
          <p:spPr>
            <a:xfrm>
              <a:off x="1436253" y="2863839"/>
              <a:ext cx="2378363" cy="640062"/>
            </a:xfrm>
            <a:custGeom>
              <a:avLst/>
              <a:gdLst>
                <a:gd name="connsiteX0" fmla="*/ 0 w 939533"/>
                <a:gd name="connsiteY0" fmla="*/ 79271 h 475619"/>
                <a:gd name="connsiteX1" fmla="*/ 79271 w 939533"/>
                <a:gd name="connsiteY1" fmla="*/ 0 h 475619"/>
                <a:gd name="connsiteX2" fmla="*/ 860262 w 939533"/>
                <a:gd name="connsiteY2" fmla="*/ 0 h 475619"/>
                <a:gd name="connsiteX3" fmla="*/ 939533 w 939533"/>
                <a:gd name="connsiteY3" fmla="*/ 79271 h 475619"/>
                <a:gd name="connsiteX4" fmla="*/ 939533 w 939533"/>
                <a:gd name="connsiteY4" fmla="*/ 396348 h 475619"/>
                <a:gd name="connsiteX5" fmla="*/ 860262 w 939533"/>
                <a:gd name="connsiteY5" fmla="*/ 475619 h 475619"/>
                <a:gd name="connsiteX6" fmla="*/ 79271 w 939533"/>
                <a:gd name="connsiteY6" fmla="*/ 475619 h 475619"/>
                <a:gd name="connsiteX7" fmla="*/ 0 w 939533"/>
                <a:gd name="connsiteY7" fmla="*/ 396348 h 475619"/>
                <a:gd name="connsiteX8" fmla="*/ 0 w 939533"/>
                <a:gd name="connsiteY8" fmla="*/ 79271 h 475619"/>
                <a:gd name="connsiteX0" fmla="*/ 0 w 939533"/>
                <a:gd name="connsiteY0" fmla="*/ 79271 h 475619"/>
                <a:gd name="connsiteX1" fmla="*/ 79271 w 939533"/>
                <a:gd name="connsiteY1" fmla="*/ 0 h 475619"/>
                <a:gd name="connsiteX2" fmla="*/ 860262 w 939533"/>
                <a:gd name="connsiteY2" fmla="*/ 0 h 475619"/>
                <a:gd name="connsiteX3" fmla="*/ 939533 w 939533"/>
                <a:gd name="connsiteY3" fmla="*/ 79271 h 475619"/>
                <a:gd name="connsiteX4" fmla="*/ 939533 w 939533"/>
                <a:gd name="connsiteY4" fmla="*/ 396348 h 475619"/>
                <a:gd name="connsiteX5" fmla="*/ 860262 w 939533"/>
                <a:gd name="connsiteY5" fmla="*/ 475619 h 475619"/>
                <a:gd name="connsiteX6" fmla="*/ 79271 w 939533"/>
                <a:gd name="connsiteY6" fmla="*/ 475619 h 475619"/>
                <a:gd name="connsiteX7" fmla="*/ 0 w 939533"/>
                <a:gd name="connsiteY7" fmla="*/ 396348 h 475619"/>
                <a:gd name="connsiteX8" fmla="*/ 0 w 939533"/>
                <a:gd name="connsiteY8" fmla="*/ 79271 h 475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9533" h="475619">
                  <a:moveTo>
                    <a:pt x="0" y="79271"/>
                  </a:moveTo>
                  <a:cubicBezTo>
                    <a:pt x="0" y="35491"/>
                    <a:pt x="35491" y="0"/>
                    <a:pt x="79271" y="0"/>
                  </a:cubicBezTo>
                  <a:lnTo>
                    <a:pt x="860262" y="0"/>
                  </a:lnTo>
                  <a:cubicBezTo>
                    <a:pt x="904042" y="0"/>
                    <a:pt x="939533" y="35491"/>
                    <a:pt x="939533" y="79271"/>
                  </a:cubicBezTo>
                  <a:lnTo>
                    <a:pt x="939533" y="396348"/>
                  </a:lnTo>
                  <a:cubicBezTo>
                    <a:pt x="939533" y="440128"/>
                    <a:pt x="904042" y="475619"/>
                    <a:pt x="860262" y="475619"/>
                  </a:cubicBezTo>
                  <a:lnTo>
                    <a:pt x="79271" y="475619"/>
                  </a:lnTo>
                  <a:cubicBezTo>
                    <a:pt x="35491" y="475619"/>
                    <a:pt x="0" y="440128"/>
                    <a:pt x="0" y="396348"/>
                  </a:cubicBezTo>
                  <a:lnTo>
                    <a:pt x="0" y="79271"/>
                  </a:lnTo>
                  <a:close/>
                </a:path>
              </a:pathLst>
            </a:custGeom>
            <a:solidFill>
              <a:schemeClr val="bg1"/>
            </a:solidFill>
            <a:ln w="12700">
              <a:solidFill>
                <a:schemeClr val="bg1">
                  <a:lumMod val="85000"/>
                </a:schemeClr>
              </a:solidFill>
            </a:ln>
          </p:spPr>
          <p:txBody>
            <a:bodyPr vert="horz" lIns="144000" tIns="72000" rIns="72000" bIns="72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300" spc="-60" dirty="0">
                  <a:solidFill>
                    <a:schemeClr val="accent1"/>
                  </a:solidFill>
                  <a:latin typeface="+mj-lt"/>
                </a:rPr>
                <a:t>Protagonist vs antagonist</a:t>
              </a:r>
            </a:p>
          </p:txBody>
        </p:sp>
        <p:sp>
          <p:nvSpPr>
            <p:cNvPr id="92" name="Text Placeholder 4">
              <a:extLst>
                <a:ext uri="{FF2B5EF4-FFF2-40B4-BE49-F238E27FC236}">
                  <a16:creationId xmlns:a16="http://schemas.microsoft.com/office/drawing/2014/main" id="{FF46275E-B2FA-6735-A8E9-367C2EBCD89F}"/>
                </a:ext>
              </a:extLst>
            </p:cNvPr>
            <p:cNvSpPr txBox="1">
              <a:spLocks noGrp="1" noRot="1" noMove="1" noResize="1" noEditPoints="1" noAdjustHandles="1" noChangeArrowheads="1" noChangeShapeType="1"/>
            </p:cNvSpPr>
            <p:nvPr/>
          </p:nvSpPr>
          <p:spPr>
            <a:xfrm>
              <a:off x="1436255" y="3213841"/>
              <a:ext cx="2378364" cy="1141551"/>
            </a:xfrm>
            <a:prstGeom prst="roundRect">
              <a:avLst/>
            </a:prstGeom>
            <a:solidFill>
              <a:schemeClr val="accent6"/>
            </a:solidFill>
            <a:ln w="12700">
              <a:solidFill>
                <a:schemeClr val="bg1">
                  <a:lumMod val="85000"/>
                </a:schemeClr>
              </a:solidFill>
            </a:ln>
          </p:spPr>
          <p:txBody>
            <a:bodyPr vert="horz" lIns="72000" tIns="72000" rIns="72000" bIns="72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AU" sz="1000" dirty="0">
                <a:latin typeface="+mj-lt"/>
              </a:endParaRPr>
            </a:p>
          </p:txBody>
        </p:sp>
      </p:grpSp>
      <p:grpSp>
        <p:nvGrpSpPr>
          <p:cNvPr id="93" name="Group 92" descr="Rising action 1">
            <a:extLst>
              <a:ext uri="{FF2B5EF4-FFF2-40B4-BE49-F238E27FC236}">
                <a16:creationId xmlns:a16="http://schemas.microsoft.com/office/drawing/2014/main" id="{05B6E9EF-BE59-41D9-B5BF-5565FDF5A54E}"/>
              </a:ext>
            </a:extLst>
          </p:cNvPr>
          <p:cNvGrpSpPr>
            <a:grpSpLocks noGrp="1" noUngrp="1" noRot="1" noMove="1" noResize="1"/>
          </p:cNvGrpSpPr>
          <p:nvPr/>
        </p:nvGrpSpPr>
        <p:grpSpPr>
          <a:xfrm>
            <a:off x="2228324" y="2468466"/>
            <a:ext cx="2231114" cy="1214757"/>
            <a:chOff x="1436254" y="2677686"/>
            <a:chExt cx="2378365" cy="1677705"/>
          </a:xfrm>
        </p:grpSpPr>
        <p:sp>
          <p:nvSpPr>
            <p:cNvPr id="94" name="Text Placeholder 4">
              <a:extLst>
                <a:ext uri="{FF2B5EF4-FFF2-40B4-BE49-F238E27FC236}">
                  <a16:creationId xmlns:a16="http://schemas.microsoft.com/office/drawing/2014/main" id="{51D382DD-AC8A-FC75-2ACD-C2AD61FE1596}"/>
                </a:ext>
              </a:extLst>
            </p:cNvPr>
            <p:cNvSpPr txBox="1">
              <a:spLocks noGrp="1" noRot="1" noMove="1" noResize="1" noEditPoints="1" noAdjustHandles="1" noChangeArrowheads="1" noChangeShapeType="1"/>
            </p:cNvSpPr>
            <p:nvPr/>
          </p:nvSpPr>
          <p:spPr>
            <a:xfrm>
              <a:off x="1436254" y="2677686"/>
              <a:ext cx="1388071" cy="826215"/>
            </a:xfrm>
            <a:custGeom>
              <a:avLst/>
              <a:gdLst>
                <a:gd name="connsiteX0" fmla="*/ 0 w 939533"/>
                <a:gd name="connsiteY0" fmla="*/ 79271 h 475619"/>
                <a:gd name="connsiteX1" fmla="*/ 79271 w 939533"/>
                <a:gd name="connsiteY1" fmla="*/ 0 h 475619"/>
                <a:gd name="connsiteX2" fmla="*/ 860262 w 939533"/>
                <a:gd name="connsiteY2" fmla="*/ 0 h 475619"/>
                <a:gd name="connsiteX3" fmla="*/ 939533 w 939533"/>
                <a:gd name="connsiteY3" fmla="*/ 79271 h 475619"/>
                <a:gd name="connsiteX4" fmla="*/ 939533 w 939533"/>
                <a:gd name="connsiteY4" fmla="*/ 396348 h 475619"/>
                <a:gd name="connsiteX5" fmla="*/ 860262 w 939533"/>
                <a:gd name="connsiteY5" fmla="*/ 475619 h 475619"/>
                <a:gd name="connsiteX6" fmla="*/ 79271 w 939533"/>
                <a:gd name="connsiteY6" fmla="*/ 475619 h 475619"/>
                <a:gd name="connsiteX7" fmla="*/ 0 w 939533"/>
                <a:gd name="connsiteY7" fmla="*/ 396348 h 475619"/>
                <a:gd name="connsiteX8" fmla="*/ 0 w 939533"/>
                <a:gd name="connsiteY8" fmla="*/ 79271 h 475619"/>
                <a:gd name="connsiteX0" fmla="*/ 0 w 939533"/>
                <a:gd name="connsiteY0" fmla="*/ 79271 h 475619"/>
                <a:gd name="connsiteX1" fmla="*/ 79271 w 939533"/>
                <a:gd name="connsiteY1" fmla="*/ 0 h 475619"/>
                <a:gd name="connsiteX2" fmla="*/ 860262 w 939533"/>
                <a:gd name="connsiteY2" fmla="*/ 0 h 475619"/>
                <a:gd name="connsiteX3" fmla="*/ 939533 w 939533"/>
                <a:gd name="connsiteY3" fmla="*/ 79271 h 475619"/>
                <a:gd name="connsiteX4" fmla="*/ 939533 w 939533"/>
                <a:gd name="connsiteY4" fmla="*/ 396348 h 475619"/>
                <a:gd name="connsiteX5" fmla="*/ 860262 w 939533"/>
                <a:gd name="connsiteY5" fmla="*/ 475619 h 475619"/>
                <a:gd name="connsiteX6" fmla="*/ 79271 w 939533"/>
                <a:gd name="connsiteY6" fmla="*/ 475619 h 475619"/>
                <a:gd name="connsiteX7" fmla="*/ 0 w 939533"/>
                <a:gd name="connsiteY7" fmla="*/ 396348 h 475619"/>
                <a:gd name="connsiteX8" fmla="*/ 0 w 939533"/>
                <a:gd name="connsiteY8" fmla="*/ 79271 h 475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9533" h="475619">
                  <a:moveTo>
                    <a:pt x="0" y="79271"/>
                  </a:moveTo>
                  <a:cubicBezTo>
                    <a:pt x="0" y="35491"/>
                    <a:pt x="35491" y="0"/>
                    <a:pt x="79271" y="0"/>
                  </a:cubicBezTo>
                  <a:lnTo>
                    <a:pt x="860262" y="0"/>
                  </a:lnTo>
                  <a:cubicBezTo>
                    <a:pt x="904042" y="0"/>
                    <a:pt x="939533" y="35491"/>
                    <a:pt x="939533" y="79271"/>
                  </a:cubicBezTo>
                  <a:lnTo>
                    <a:pt x="939533" y="396348"/>
                  </a:lnTo>
                  <a:cubicBezTo>
                    <a:pt x="939533" y="440128"/>
                    <a:pt x="904042" y="475619"/>
                    <a:pt x="860262" y="475619"/>
                  </a:cubicBezTo>
                  <a:lnTo>
                    <a:pt x="79271" y="475619"/>
                  </a:lnTo>
                  <a:cubicBezTo>
                    <a:pt x="35491" y="475619"/>
                    <a:pt x="0" y="440128"/>
                    <a:pt x="0" y="396348"/>
                  </a:cubicBezTo>
                  <a:lnTo>
                    <a:pt x="0" y="79271"/>
                  </a:lnTo>
                  <a:close/>
                </a:path>
              </a:pathLst>
            </a:custGeom>
            <a:solidFill>
              <a:schemeClr val="bg1"/>
            </a:solidFill>
            <a:ln w="12700">
              <a:solidFill>
                <a:schemeClr val="bg1">
                  <a:lumMod val="85000"/>
                </a:schemeClr>
              </a:solidFill>
            </a:ln>
          </p:spPr>
          <p:txBody>
            <a:bodyPr vert="horz" lIns="144000" tIns="72000" rIns="72000" bIns="72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300" spc="-60" dirty="0">
                  <a:solidFill>
                    <a:schemeClr val="accent1"/>
                  </a:solidFill>
                  <a:latin typeface="+mj-lt"/>
                </a:rPr>
                <a:t>Rising tension 1</a:t>
              </a:r>
            </a:p>
          </p:txBody>
        </p:sp>
        <p:sp>
          <p:nvSpPr>
            <p:cNvPr id="95" name="Text Placeholder 4">
              <a:extLst>
                <a:ext uri="{FF2B5EF4-FFF2-40B4-BE49-F238E27FC236}">
                  <a16:creationId xmlns:a16="http://schemas.microsoft.com/office/drawing/2014/main" id="{288D391B-CE55-9F84-FE67-8F00E7147918}"/>
                </a:ext>
              </a:extLst>
            </p:cNvPr>
            <p:cNvSpPr txBox="1">
              <a:spLocks noGrp="1" noRot="1" noMove="1" noResize="1" noEditPoints="1" noAdjustHandles="1" noChangeArrowheads="1" noChangeShapeType="1"/>
            </p:cNvSpPr>
            <p:nvPr/>
          </p:nvSpPr>
          <p:spPr>
            <a:xfrm>
              <a:off x="1436255" y="3213840"/>
              <a:ext cx="2378364" cy="1141551"/>
            </a:xfrm>
            <a:prstGeom prst="roundRect">
              <a:avLst/>
            </a:prstGeom>
            <a:solidFill>
              <a:schemeClr val="accent6"/>
            </a:solidFill>
            <a:ln w="12700">
              <a:solidFill>
                <a:schemeClr val="bg1">
                  <a:lumMod val="85000"/>
                </a:schemeClr>
              </a:solidFill>
            </a:ln>
          </p:spPr>
          <p:txBody>
            <a:bodyPr vert="horz" lIns="72000" tIns="72000" rIns="72000" bIns="72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AU" sz="1000" dirty="0">
                <a:latin typeface="+mj-lt"/>
              </a:endParaRPr>
            </a:p>
          </p:txBody>
        </p:sp>
      </p:grpSp>
      <p:grpSp>
        <p:nvGrpSpPr>
          <p:cNvPr id="96" name="Group 95" descr="Rising action 2">
            <a:extLst>
              <a:ext uri="{FF2B5EF4-FFF2-40B4-BE49-F238E27FC236}">
                <a16:creationId xmlns:a16="http://schemas.microsoft.com/office/drawing/2014/main" id="{C9A1FFAE-4A1F-80FC-5377-48D14311BE1A}"/>
              </a:ext>
            </a:extLst>
          </p:cNvPr>
          <p:cNvGrpSpPr>
            <a:grpSpLocks noGrp="1" noUngrp="1" noRot="1" noMove="1" noResize="1"/>
          </p:cNvGrpSpPr>
          <p:nvPr/>
        </p:nvGrpSpPr>
        <p:grpSpPr>
          <a:xfrm>
            <a:off x="3561723" y="1598845"/>
            <a:ext cx="2231115" cy="1214757"/>
            <a:chOff x="1436253" y="2677686"/>
            <a:chExt cx="2378366" cy="1677705"/>
          </a:xfrm>
        </p:grpSpPr>
        <p:sp>
          <p:nvSpPr>
            <p:cNvPr id="97" name="Text Placeholder 4">
              <a:extLst>
                <a:ext uri="{FF2B5EF4-FFF2-40B4-BE49-F238E27FC236}">
                  <a16:creationId xmlns:a16="http://schemas.microsoft.com/office/drawing/2014/main" id="{569327A6-F5F0-1685-7C9C-B7B7C2B3F27B}"/>
                </a:ext>
              </a:extLst>
            </p:cNvPr>
            <p:cNvSpPr txBox="1">
              <a:spLocks noGrp="1" noRot="1" noMove="1" noResize="1" noEditPoints="1" noAdjustHandles="1" noChangeArrowheads="1" noChangeShapeType="1"/>
            </p:cNvSpPr>
            <p:nvPr/>
          </p:nvSpPr>
          <p:spPr>
            <a:xfrm>
              <a:off x="1436253" y="2677686"/>
              <a:ext cx="1452838" cy="826215"/>
            </a:xfrm>
            <a:custGeom>
              <a:avLst/>
              <a:gdLst>
                <a:gd name="connsiteX0" fmla="*/ 0 w 939533"/>
                <a:gd name="connsiteY0" fmla="*/ 79271 h 475619"/>
                <a:gd name="connsiteX1" fmla="*/ 79271 w 939533"/>
                <a:gd name="connsiteY1" fmla="*/ 0 h 475619"/>
                <a:gd name="connsiteX2" fmla="*/ 860262 w 939533"/>
                <a:gd name="connsiteY2" fmla="*/ 0 h 475619"/>
                <a:gd name="connsiteX3" fmla="*/ 939533 w 939533"/>
                <a:gd name="connsiteY3" fmla="*/ 79271 h 475619"/>
                <a:gd name="connsiteX4" fmla="*/ 939533 w 939533"/>
                <a:gd name="connsiteY4" fmla="*/ 396348 h 475619"/>
                <a:gd name="connsiteX5" fmla="*/ 860262 w 939533"/>
                <a:gd name="connsiteY5" fmla="*/ 475619 h 475619"/>
                <a:gd name="connsiteX6" fmla="*/ 79271 w 939533"/>
                <a:gd name="connsiteY6" fmla="*/ 475619 h 475619"/>
                <a:gd name="connsiteX7" fmla="*/ 0 w 939533"/>
                <a:gd name="connsiteY7" fmla="*/ 396348 h 475619"/>
                <a:gd name="connsiteX8" fmla="*/ 0 w 939533"/>
                <a:gd name="connsiteY8" fmla="*/ 79271 h 475619"/>
                <a:gd name="connsiteX0" fmla="*/ 0 w 939533"/>
                <a:gd name="connsiteY0" fmla="*/ 79271 h 475619"/>
                <a:gd name="connsiteX1" fmla="*/ 79271 w 939533"/>
                <a:gd name="connsiteY1" fmla="*/ 0 h 475619"/>
                <a:gd name="connsiteX2" fmla="*/ 860262 w 939533"/>
                <a:gd name="connsiteY2" fmla="*/ 0 h 475619"/>
                <a:gd name="connsiteX3" fmla="*/ 939533 w 939533"/>
                <a:gd name="connsiteY3" fmla="*/ 79271 h 475619"/>
                <a:gd name="connsiteX4" fmla="*/ 939533 w 939533"/>
                <a:gd name="connsiteY4" fmla="*/ 396348 h 475619"/>
                <a:gd name="connsiteX5" fmla="*/ 860262 w 939533"/>
                <a:gd name="connsiteY5" fmla="*/ 475619 h 475619"/>
                <a:gd name="connsiteX6" fmla="*/ 79271 w 939533"/>
                <a:gd name="connsiteY6" fmla="*/ 475619 h 475619"/>
                <a:gd name="connsiteX7" fmla="*/ 0 w 939533"/>
                <a:gd name="connsiteY7" fmla="*/ 396348 h 475619"/>
                <a:gd name="connsiteX8" fmla="*/ 0 w 939533"/>
                <a:gd name="connsiteY8" fmla="*/ 79271 h 475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9533" h="475619">
                  <a:moveTo>
                    <a:pt x="0" y="79271"/>
                  </a:moveTo>
                  <a:cubicBezTo>
                    <a:pt x="0" y="35491"/>
                    <a:pt x="35491" y="0"/>
                    <a:pt x="79271" y="0"/>
                  </a:cubicBezTo>
                  <a:lnTo>
                    <a:pt x="860262" y="0"/>
                  </a:lnTo>
                  <a:cubicBezTo>
                    <a:pt x="904042" y="0"/>
                    <a:pt x="939533" y="35491"/>
                    <a:pt x="939533" y="79271"/>
                  </a:cubicBezTo>
                  <a:lnTo>
                    <a:pt x="939533" y="396348"/>
                  </a:lnTo>
                  <a:cubicBezTo>
                    <a:pt x="939533" y="440128"/>
                    <a:pt x="904042" y="475619"/>
                    <a:pt x="860262" y="475619"/>
                  </a:cubicBezTo>
                  <a:lnTo>
                    <a:pt x="79271" y="475619"/>
                  </a:lnTo>
                  <a:cubicBezTo>
                    <a:pt x="35491" y="475619"/>
                    <a:pt x="0" y="440128"/>
                    <a:pt x="0" y="396348"/>
                  </a:cubicBezTo>
                  <a:lnTo>
                    <a:pt x="0" y="79271"/>
                  </a:lnTo>
                  <a:close/>
                </a:path>
              </a:pathLst>
            </a:custGeom>
            <a:solidFill>
              <a:schemeClr val="bg1"/>
            </a:solidFill>
            <a:ln w="12700">
              <a:solidFill>
                <a:schemeClr val="bg1">
                  <a:lumMod val="85000"/>
                </a:schemeClr>
              </a:solidFill>
            </a:ln>
          </p:spPr>
          <p:txBody>
            <a:bodyPr vert="horz" lIns="144000" tIns="72000" rIns="72000" bIns="72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300" spc="-60" dirty="0">
                  <a:solidFill>
                    <a:schemeClr val="accent1"/>
                  </a:solidFill>
                  <a:latin typeface="+mj-lt"/>
                </a:rPr>
                <a:t>Rising tension 2</a:t>
              </a:r>
            </a:p>
          </p:txBody>
        </p:sp>
        <p:sp>
          <p:nvSpPr>
            <p:cNvPr id="98" name="Text Placeholder 4">
              <a:extLst>
                <a:ext uri="{FF2B5EF4-FFF2-40B4-BE49-F238E27FC236}">
                  <a16:creationId xmlns:a16="http://schemas.microsoft.com/office/drawing/2014/main" id="{0EDD848A-6D38-7958-B3DB-CCCC29225937}"/>
                </a:ext>
              </a:extLst>
            </p:cNvPr>
            <p:cNvSpPr txBox="1">
              <a:spLocks noGrp="1" noRot="1" noMove="1" noResize="1" noEditPoints="1" noAdjustHandles="1" noChangeArrowheads="1" noChangeShapeType="1"/>
            </p:cNvSpPr>
            <p:nvPr/>
          </p:nvSpPr>
          <p:spPr>
            <a:xfrm>
              <a:off x="1436255" y="3213840"/>
              <a:ext cx="2378364" cy="1141551"/>
            </a:xfrm>
            <a:prstGeom prst="roundRect">
              <a:avLst/>
            </a:prstGeom>
            <a:solidFill>
              <a:schemeClr val="accent6"/>
            </a:solidFill>
            <a:ln w="12700">
              <a:solidFill>
                <a:schemeClr val="bg1">
                  <a:lumMod val="85000"/>
                </a:schemeClr>
              </a:solidFill>
            </a:ln>
          </p:spPr>
          <p:txBody>
            <a:bodyPr vert="horz" lIns="72000" tIns="72000" rIns="72000" bIns="72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AU" sz="1000" dirty="0">
                <a:latin typeface="+mj-lt"/>
              </a:endParaRPr>
            </a:p>
          </p:txBody>
        </p:sp>
      </p:grpSp>
      <p:grpSp>
        <p:nvGrpSpPr>
          <p:cNvPr id="99" name="Group 98" descr="Rising action 3">
            <a:extLst>
              <a:ext uri="{FF2B5EF4-FFF2-40B4-BE49-F238E27FC236}">
                <a16:creationId xmlns:a16="http://schemas.microsoft.com/office/drawing/2014/main" id="{70AC0414-7F8C-08B6-DE38-3CB3556ADB7E}"/>
              </a:ext>
            </a:extLst>
          </p:cNvPr>
          <p:cNvGrpSpPr>
            <a:grpSpLocks noGrp="1" noUngrp="1" noRot="1" noMove="1" noResize="1"/>
          </p:cNvGrpSpPr>
          <p:nvPr/>
        </p:nvGrpSpPr>
        <p:grpSpPr>
          <a:xfrm>
            <a:off x="4961029" y="738460"/>
            <a:ext cx="2231115" cy="1214757"/>
            <a:chOff x="1436253" y="2677686"/>
            <a:chExt cx="2378366" cy="1677705"/>
          </a:xfrm>
        </p:grpSpPr>
        <p:sp>
          <p:nvSpPr>
            <p:cNvPr id="100" name="Text Placeholder 4">
              <a:extLst>
                <a:ext uri="{FF2B5EF4-FFF2-40B4-BE49-F238E27FC236}">
                  <a16:creationId xmlns:a16="http://schemas.microsoft.com/office/drawing/2014/main" id="{9BE3950A-4867-6C00-F9FA-6580F07FBFCE}"/>
                </a:ext>
              </a:extLst>
            </p:cNvPr>
            <p:cNvSpPr txBox="1">
              <a:spLocks noGrp="1" noRot="1" noMove="1" noResize="1" noEditPoints="1" noAdjustHandles="1" noChangeArrowheads="1" noChangeShapeType="1"/>
            </p:cNvSpPr>
            <p:nvPr/>
          </p:nvSpPr>
          <p:spPr>
            <a:xfrm>
              <a:off x="1436253" y="2677686"/>
              <a:ext cx="1561958" cy="826215"/>
            </a:xfrm>
            <a:custGeom>
              <a:avLst/>
              <a:gdLst>
                <a:gd name="connsiteX0" fmla="*/ 0 w 939533"/>
                <a:gd name="connsiteY0" fmla="*/ 79271 h 475619"/>
                <a:gd name="connsiteX1" fmla="*/ 79271 w 939533"/>
                <a:gd name="connsiteY1" fmla="*/ 0 h 475619"/>
                <a:gd name="connsiteX2" fmla="*/ 860262 w 939533"/>
                <a:gd name="connsiteY2" fmla="*/ 0 h 475619"/>
                <a:gd name="connsiteX3" fmla="*/ 939533 w 939533"/>
                <a:gd name="connsiteY3" fmla="*/ 79271 h 475619"/>
                <a:gd name="connsiteX4" fmla="*/ 939533 w 939533"/>
                <a:gd name="connsiteY4" fmla="*/ 396348 h 475619"/>
                <a:gd name="connsiteX5" fmla="*/ 860262 w 939533"/>
                <a:gd name="connsiteY5" fmla="*/ 475619 h 475619"/>
                <a:gd name="connsiteX6" fmla="*/ 79271 w 939533"/>
                <a:gd name="connsiteY6" fmla="*/ 475619 h 475619"/>
                <a:gd name="connsiteX7" fmla="*/ 0 w 939533"/>
                <a:gd name="connsiteY7" fmla="*/ 396348 h 475619"/>
                <a:gd name="connsiteX8" fmla="*/ 0 w 939533"/>
                <a:gd name="connsiteY8" fmla="*/ 79271 h 475619"/>
                <a:gd name="connsiteX0" fmla="*/ 0 w 939533"/>
                <a:gd name="connsiteY0" fmla="*/ 79271 h 475619"/>
                <a:gd name="connsiteX1" fmla="*/ 79271 w 939533"/>
                <a:gd name="connsiteY1" fmla="*/ 0 h 475619"/>
                <a:gd name="connsiteX2" fmla="*/ 860262 w 939533"/>
                <a:gd name="connsiteY2" fmla="*/ 0 h 475619"/>
                <a:gd name="connsiteX3" fmla="*/ 939533 w 939533"/>
                <a:gd name="connsiteY3" fmla="*/ 79271 h 475619"/>
                <a:gd name="connsiteX4" fmla="*/ 939533 w 939533"/>
                <a:gd name="connsiteY4" fmla="*/ 396348 h 475619"/>
                <a:gd name="connsiteX5" fmla="*/ 860262 w 939533"/>
                <a:gd name="connsiteY5" fmla="*/ 475619 h 475619"/>
                <a:gd name="connsiteX6" fmla="*/ 79271 w 939533"/>
                <a:gd name="connsiteY6" fmla="*/ 475619 h 475619"/>
                <a:gd name="connsiteX7" fmla="*/ 0 w 939533"/>
                <a:gd name="connsiteY7" fmla="*/ 396348 h 475619"/>
                <a:gd name="connsiteX8" fmla="*/ 0 w 939533"/>
                <a:gd name="connsiteY8" fmla="*/ 79271 h 475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9533" h="475619">
                  <a:moveTo>
                    <a:pt x="0" y="79271"/>
                  </a:moveTo>
                  <a:cubicBezTo>
                    <a:pt x="0" y="35491"/>
                    <a:pt x="35491" y="0"/>
                    <a:pt x="79271" y="0"/>
                  </a:cubicBezTo>
                  <a:lnTo>
                    <a:pt x="860262" y="0"/>
                  </a:lnTo>
                  <a:cubicBezTo>
                    <a:pt x="904042" y="0"/>
                    <a:pt x="939533" y="35491"/>
                    <a:pt x="939533" y="79271"/>
                  </a:cubicBezTo>
                  <a:lnTo>
                    <a:pt x="939533" y="396348"/>
                  </a:lnTo>
                  <a:cubicBezTo>
                    <a:pt x="939533" y="440128"/>
                    <a:pt x="904042" y="475619"/>
                    <a:pt x="860262" y="475619"/>
                  </a:cubicBezTo>
                  <a:lnTo>
                    <a:pt x="79271" y="475619"/>
                  </a:lnTo>
                  <a:cubicBezTo>
                    <a:pt x="35491" y="475619"/>
                    <a:pt x="0" y="440128"/>
                    <a:pt x="0" y="396348"/>
                  </a:cubicBezTo>
                  <a:lnTo>
                    <a:pt x="0" y="79271"/>
                  </a:lnTo>
                  <a:close/>
                </a:path>
              </a:pathLst>
            </a:custGeom>
            <a:solidFill>
              <a:schemeClr val="bg1"/>
            </a:solidFill>
            <a:ln w="12700">
              <a:solidFill>
                <a:schemeClr val="bg1">
                  <a:lumMod val="85000"/>
                </a:schemeClr>
              </a:solidFill>
            </a:ln>
          </p:spPr>
          <p:txBody>
            <a:bodyPr vert="horz" lIns="144000" tIns="72000" rIns="72000" bIns="72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300" spc="-60" dirty="0">
                  <a:solidFill>
                    <a:schemeClr val="accent1"/>
                  </a:solidFill>
                  <a:latin typeface="+mj-lt"/>
                </a:rPr>
                <a:t>Rising tension 3</a:t>
              </a:r>
            </a:p>
          </p:txBody>
        </p:sp>
        <p:sp>
          <p:nvSpPr>
            <p:cNvPr id="101" name="Text Placeholder 4">
              <a:extLst>
                <a:ext uri="{FF2B5EF4-FFF2-40B4-BE49-F238E27FC236}">
                  <a16:creationId xmlns:a16="http://schemas.microsoft.com/office/drawing/2014/main" id="{173A242C-1228-EA3A-BBB3-7C5694454BDE}"/>
                </a:ext>
              </a:extLst>
            </p:cNvPr>
            <p:cNvSpPr txBox="1">
              <a:spLocks noGrp="1" noRot="1" noMove="1" noResize="1" noEditPoints="1" noAdjustHandles="1" noChangeArrowheads="1" noChangeShapeType="1"/>
            </p:cNvSpPr>
            <p:nvPr/>
          </p:nvSpPr>
          <p:spPr>
            <a:xfrm>
              <a:off x="1436255" y="3213840"/>
              <a:ext cx="2378364" cy="1141551"/>
            </a:xfrm>
            <a:prstGeom prst="roundRect">
              <a:avLst/>
            </a:prstGeom>
            <a:solidFill>
              <a:schemeClr val="accent6"/>
            </a:solidFill>
            <a:ln w="12700">
              <a:solidFill>
                <a:schemeClr val="bg1">
                  <a:lumMod val="85000"/>
                </a:schemeClr>
              </a:solidFill>
            </a:ln>
          </p:spPr>
          <p:txBody>
            <a:bodyPr vert="horz" lIns="72000" tIns="72000" rIns="72000" bIns="72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AU" sz="1000" dirty="0">
                <a:latin typeface="+mj-lt"/>
              </a:endParaRPr>
            </a:p>
          </p:txBody>
        </p:sp>
      </p:grpSp>
      <p:grpSp>
        <p:nvGrpSpPr>
          <p:cNvPr id="102" name="Group 101" descr="Climax">
            <a:extLst>
              <a:ext uri="{FF2B5EF4-FFF2-40B4-BE49-F238E27FC236}">
                <a16:creationId xmlns:a16="http://schemas.microsoft.com/office/drawing/2014/main" id="{32592FDB-9491-35A9-915F-135D049B61C3}"/>
              </a:ext>
            </a:extLst>
          </p:cNvPr>
          <p:cNvGrpSpPr>
            <a:grpSpLocks noGrp="1" noUngrp="1" noRot="1" noMove="1" noResize="1"/>
          </p:cNvGrpSpPr>
          <p:nvPr/>
        </p:nvGrpSpPr>
        <p:grpSpPr>
          <a:xfrm>
            <a:off x="6511330" y="33775"/>
            <a:ext cx="2543040" cy="1044140"/>
            <a:chOff x="1436254" y="3141976"/>
            <a:chExt cx="2378365" cy="1442068"/>
          </a:xfrm>
        </p:grpSpPr>
        <p:sp>
          <p:nvSpPr>
            <p:cNvPr id="103" name="Text Placeholder 4">
              <a:extLst>
                <a:ext uri="{FF2B5EF4-FFF2-40B4-BE49-F238E27FC236}">
                  <a16:creationId xmlns:a16="http://schemas.microsoft.com/office/drawing/2014/main" id="{6C001611-40BB-3559-7023-83D51737899B}"/>
                </a:ext>
              </a:extLst>
            </p:cNvPr>
            <p:cNvSpPr txBox="1">
              <a:spLocks noGrp="1" noRot="1" noMove="1" noResize="1" noEditPoints="1" noAdjustHandles="1" noChangeArrowheads="1" noChangeShapeType="1"/>
            </p:cNvSpPr>
            <p:nvPr/>
          </p:nvSpPr>
          <p:spPr>
            <a:xfrm>
              <a:off x="1436254" y="3141976"/>
              <a:ext cx="885568" cy="826216"/>
            </a:xfrm>
            <a:custGeom>
              <a:avLst/>
              <a:gdLst>
                <a:gd name="connsiteX0" fmla="*/ 0 w 939533"/>
                <a:gd name="connsiteY0" fmla="*/ 79271 h 475619"/>
                <a:gd name="connsiteX1" fmla="*/ 79271 w 939533"/>
                <a:gd name="connsiteY1" fmla="*/ 0 h 475619"/>
                <a:gd name="connsiteX2" fmla="*/ 860262 w 939533"/>
                <a:gd name="connsiteY2" fmla="*/ 0 h 475619"/>
                <a:gd name="connsiteX3" fmla="*/ 939533 w 939533"/>
                <a:gd name="connsiteY3" fmla="*/ 79271 h 475619"/>
                <a:gd name="connsiteX4" fmla="*/ 939533 w 939533"/>
                <a:gd name="connsiteY4" fmla="*/ 396348 h 475619"/>
                <a:gd name="connsiteX5" fmla="*/ 860262 w 939533"/>
                <a:gd name="connsiteY5" fmla="*/ 475619 h 475619"/>
                <a:gd name="connsiteX6" fmla="*/ 79271 w 939533"/>
                <a:gd name="connsiteY6" fmla="*/ 475619 h 475619"/>
                <a:gd name="connsiteX7" fmla="*/ 0 w 939533"/>
                <a:gd name="connsiteY7" fmla="*/ 396348 h 475619"/>
                <a:gd name="connsiteX8" fmla="*/ 0 w 939533"/>
                <a:gd name="connsiteY8" fmla="*/ 79271 h 475619"/>
                <a:gd name="connsiteX0" fmla="*/ 0 w 939533"/>
                <a:gd name="connsiteY0" fmla="*/ 79271 h 475619"/>
                <a:gd name="connsiteX1" fmla="*/ 79271 w 939533"/>
                <a:gd name="connsiteY1" fmla="*/ 0 h 475619"/>
                <a:gd name="connsiteX2" fmla="*/ 860262 w 939533"/>
                <a:gd name="connsiteY2" fmla="*/ 0 h 475619"/>
                <a:gd name="connsiteX3" fmla="*/ 939533 w 939533"/>
                <a:gd name="connsiteY3" fmla="*/ 79271 h 475619"/>
                <a:gd name="connsiteX4" fmla="*/ 939533 w 939533"/>
                <a:gd name="connsiteY4" fmla="*/ 396348 h 475619"/>
                <a:gd name="connsiteX5" fmla="*/ 860262 w 939533"/>
                <a:gd name="connsiteY5" fmla="*/ 475619 h 475619"/>
                <a:gd name="connsiteX6" fmla="*/ 79271 w 939533"/>
                <a:gd name="connsiteY6" fmla="*/ 475619 h 475619"/>
                <a:gd name="connsiteX7" fmla="*/ 0 w 939533"/>
                <a:gd name="connsiteY7" fmla="*/ 396348 h 475619"/>
                <a:gd name="connsiteX8" fmla="*/ 0 w 939533"/>
                <a:gd name="connsiteY8" fmla="*/ 79271 h 475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9533" h="475619">
                  <a:moveTo>
                    <a:pt x="0" y="79271"/>
                  </a:moveTo>
                  <a:cubicBezTo>
                    <a:pt x="0" y="35491"/>
                    <a:pt x="35491" y="0"/>
                    <a:pt x="79271" y="0"/>
                  </a:cubicBezTo>
                  <a:lnTo>
                    <a:pt x="860262" y="0"/>
                  </a:lnTo>
                  <a:cubicBezTo>
                    <a:pt x="904042" y="0"/>
                    <a:pt x="939533" y="35491"/>
                    <a:pt x="939533" y="79271"/>
                  </a:cubicBezTo>
                  <a:lnTo>
                    <a:pt x="939533" y="396348"/>
                  </a:lnTo>
                  <a:cubicBezTo>
                    <a:pt x="939533" y="440128"/>
                    <a:pt x="904042" y="475619"/>
                    <a:pt x="860262" y="475619"/>
                  </a:cubicBezTo>
                  <a:lnTo>
                    <a:pt x="79271" y="475619"/>
                  </a:lnTo>
                  <a:cubicBezTo>
                    <a:pt x="35491" y="475619"/>
                    <a:pt x="0" y="440128"/>
                    <a:pt x="0" y="396348"/>
                  </a:cubicBezTo>
                  <a:lnTo>
                    <a:pt x="0" y="79271"/>
                  </a:lnTo>
                  <a:close/>
                </a:path>
              </a:pathLst>
            </a:custGeom>
            <a:solidFill>
              <a:schemeClr val="bg1"/>
            </a:solidFill>
            <a:ln w="12700">
              <a:solidFill>
                <a:schemeClr val="bg1">
                  <a:lumMod val="85000"/>
                </a:schemeClr>
              </a:solidFill>
            </a:ln>
          </p:spPr>
          <p:txBody>
            <a:bodyPr vert="horz" lIns="144000" tIns="72000" rIns="72000" bIns="72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300" spc="-60" dirty="0">
                  <a:solidFill>
                    <a:schemeClr val="accent1"/>
                  </a:solidFill>
                  <a:latin typeface="+mj-lt"/>
                </a:rPr>
                <a:t>Climax</a:t>
              </a:r>
            </a:p>
          </p:txBody>
        </p:sp>
        <p:sp>
          <p:nvSpPr>
            <p:cNvPr id="104" name="Text Placeholder 4">
              <a:extLst>
                <a:ext uri="{FF2B5EF4-FFF2-40B4-BE49-F238E27FC236}">
                  <a16:creationId xmlns:a16="http://schemas.microsoft.com/office/drawing/2014/main" id="{E2026CC2-8E3B-D2C0-A9C9-E75FE84B01A3}"/>
                </a:ext>
              </a:extLst>
            </p:cNvPr>
            <p:cNvSpPr txBox="1">
              <a:spLocks noGrp="1" noRot="1" noMove="1" noResize="1" noEditPoints="1" noAdjustHandles="1" noChangeArrowheads="1" noChangeShapeType="1"/>
            </p:cNvSpPr>
            <p:nvPr/>
          </p:nvSpPr>
          <p:spPr>
            <a:xfrm>
              <a:off x="1436255" y="3582663"/>
              <a:ext cx="2378364" cy="1001381"/>
            </a:xfrm>
            <a:prstGeom prst="roundRect">
              <a:avLst/>
            </a:prstGeom>
            <a:solidFill>
              <a:schemeClr val="accent6"/>
            </a:solidFill>
            <a:ln w="12700">
              <a:solidFill>
                <a:schemeClr val="bg1">
                  <a:lumMod val="85000"/>
                </a:schemeClr>
              </a:solidFill>
            </a:ln>
          </p:spPr>
          <p:txBody>
            <a:bodyPr vert="horz" lIns="72000" tIns="72000" rIns="72000" bIns="72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AU" sz="1000" dirty="0">
                <a:latin typeface="+mj-lt"/>
              </a:endParaRPr>
            </a:p>
          </p:txBody>
        </p:sp>
      </p:grpSp>
      <p:grpSp>
        <p:nvGrpSpPr>
          <p:cNvPr id="105" name="Group 104" descr="Falling action 1">
            <a:extLst>
              <a:ext uri="{FF2B5EF4-FFF2-40B4-BE49-F238E27FC236}">
                <a16:creationId xmlns:a16="http://schemas.microsoft.com/office/drawing/2014/main" id="{13066B5D-056D-254B-BD49-B9687B77F0E1}"/>
              </a:ext>
            </a:extLst>
          </p:cNvPr>
          <p:cNvGrpSpPr>
            <a:grpSpLocks noGrp="1" noUngrp="1" noRot="1" noMove="1" noResize="1"/>
          </p:cNvGrpSpPr>
          <p:nvPr/>
        </p:nvGrpSpPr>
        <p:grpSpPr>
          <a:xfrm>
            <a:off x="9035083" y="1638933"/>
            <a:ext cx="2231114" cy="1214757"/>
            <a:chOff x="1436254" y="2677686"/>
            <a:chExt cx="2378365" cy="1677705"/>
          </a:xfrm>
        </p:grpSpPr>
        <p:sp>
          <p:nvSpPr>
            <p:cNvPr id="106" name="Text Placeholder 4">
              <a:extLst>
                <a:ext uri="{FF2B5EF4-FFF2-40B4-BE49-F238E27FC236}">
                  <a16:creationId xmlns:a16="http://schemas.microsoft.com/office/drawing/2014/main" id="{A17F06DB-A1D1-A160-AF52-466B2BCE3390}"/>
                </a:ext>
              </a:extLst>
            </p:cNvPr>
            <p:cNvSpPr txBox="1">
              <a:spLocks noGrp="1" noRot="1" noMove="1" noResize="1" noEditPoints="1" noAdjustHandles="1" noChangeArrowheads="1" noChangeShapeType="1"/>
            </p:cNvSpPr>
            <p:nvPr/>
          </p:nvSpPr>
          <p:spPr>
            <a:xfrm>
              <a:off x="1436254" y="2677686"/>
              <a:ext cx="1486171" cy="826215"/>
            </a:xfrm>
            <a:custGeom>
              <a:avLst/>
              <a:gdLst>
                <a:gd name="connsiteX0" fmla="*/ 0 w 939533"/>
                <a:gd name="connsiteY0" fmla="*/ 79271 h 475619"/>
                <a:gd name="connsiteX1" fmla="*/ 79271 w 939533"/>
                <a:gd name="connsiteY1" fmla="*/ 0 h 475619"/>
                <a:gd name="connsiteX2" fmla="*/ 860262 w 939533"/>
                <a:gd name="connsiteY2" fmla="*/ 0 h 475619"/>
                <a:gd name="connsiteX3" fmla="*/ 939533 w 939533"/>
                <a:gd name="connsiteY3" fmla="*/ 79271 h 475619"/>
                <a:gd name="connsiteX4" fmla="*/ 939533 w 939533"/>
                <a:gd name="connsiteY4" fmla="*/ 396348 h 475619"/>
                <a:gd name="connsiteX5" fmla="*/ 860262 w 939533"/>
                <a:gd name="connsiteY5" fmla="*/ 475619 h 475619"/>
                <a:gd name="connsiteX6" fmla="*/ 79271 w 939533"/>
                <a:gd name="connsiteY6" fmla="*/ 475619 h 475619"/>
                <a:gd name="connsiteX7" fmla="*/ 0 w 939533"/>
                <a:gd name="connsiteY7" fmla="*/ 396348 h 475619"/>
                <a:gd name="connsiteX8" fmla="*/ 0 w 939533"/>
                <a:gd name="connsiteY8" fmla="*/ 79271 h 475619"/>
                <a:gd name="connsiteX0" fmla="*/ 0 w 939533"/>
                <a:gd name="connsiteY0" fmla="*/ 79271 h 475619"/>
                <a:gd name="connsiteX1" fmla="*/ 79271 w 939533"/>
                <a:gd name="connsiteY1" fmla="*/ 0 h 475619"/>
                <a:gd name="connsiteX2" fmla="*/ 860262 w 939533"/>
                <a:gd name="connsiteY2" fmla="*/ 0 h 475619"/>
                <a:gd name="connsiteX3" fmla="*/ 939533 w 939533"/>
                <a:gd name="connsiteY3" fmla="*/ 79271 h 475619"/>
                <a:gd name="connsiteX4" fmla="*/ 939533 w 939533"/>
                <a:gd name="connsiteY4" fmla="*/ 396348 h 475619"/>
                <a:gd name="connsiteX5" fmla="*/ 860262 w 939533"/>
                <a:gd name="connsiteY5" fmla="*/ 475619 h 475619"/>
                <a:gd name="connsiteX6" fmla="*/ 79271 w 939533"/>
                <a:gd name="connsiteY6" fmla="*/ 475619 h 475619"/>
                <a:gd name="connsiteX7" fmla="*/ 0 w 939533"/>
                <a:gd name="connsiteY7" fmla="*/ 396348 h 475619"/>
                <a:gd name="connsiteX8" fmla="*/ 0 w 939533"/>
                <a:gd name="connsiteY8" fmla="*/ 79271 h 475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9533" h="475619">
                  <a:moveTo>
                    <a:pt x="0" y="79271"/>
                  </a:moveTo>
                  <a:cubicBezTo>
                    <a:pt x="0" y="35491"/>
                    <a:pt x="35491" y="0"/>
                    <a:pt x="79271" y="0"/>
                  </a:cubicBezTo>
                  <a:lnTo>
                    <a:pt x="860262" y="0"/>
                  </a:lnTo>
                  <a:cubicBezTo>
                    <a:pt x="904042" y="0"/>
                    <a:pt x="939533" y="35491"/>
                    <a:pt x="939533" y="79271"/>
                  </a:cubicBezTo>
                  <a:lnTo>
                    <a:pt x="939533" y="396348"/>
                  </a:lnTo>
                  <a:cubicBezTo>
                    <a:pt x="939533" y="440128"/>
                    <a:pt x="904042" y="475619"/>
                    <a:pt x="860262" y="475619"/>
                  </a:cubicBezTo>
                  <a:lnTo>
                    <a:pt x="79271" y="475619"/>
                  </a:lnTo>
                  <a:cubicBezTo>
                    <a:pt x="35491" y="475619"/>
                    <a:pt x="0" y="440128"/>
                    <a:pt x="0" y="396348"/>
                  </a:cubicBezTo>
                  <a:lnTo>
                    <a:pt x="0" y="79271"/>
                  </a:lnTo>
                  <a:close/>
                </a:path>
              </a:pathLst>
            </a:custGeom>
            <a:solidFill>
              <a:schemeClr val="bg1"/>
            </a:solidFill>
            <a:ln w="12700">
              <a:solidFill>
                <a:schemeClr val="bg1">
                  <a:lumMod val="85000"/>
                </a:schemeClr>
              </a:solidFill>
            </a:ln>
          </p:spPr>
          <p:txBody>
            <a:bodyPr vert="horz" lIns="144000" tIns="72000" rIns="72000" bIns="72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300" spc="-60" dirty="0">
                  <a:solidFill>
                    <a:schemeClr val="accent1"/>
                  </a:solidFill>
                  <a:latin typeface="+mj-lt"/>
                </a:rPr>
                <a:t>Falling tension 1</a:t>
              </a:r>
            </a:p>
          </p:txBody>
        </p:sp>
        <p:sp>
          <p:nvSpPr>
            <p:cNvPr id="107" name="Text Placeholder 4">
              <a:extLst>
                <a:ext uri="{FF2B5EF4-FFF2-40B4-BE49-F238E27FC236}">
                  <a16:creationId xmlns:a16="http://schemas.microsoft.com/office/drawing/2014/main" id="{A245D8BE-CFCE-201E-2EE6-207006F30493}"/>
                </a:ext>
              </a:extLst>
            </p:cNvPr>
            <p:cNvSpPr txBox="1">
              <a:spLocks noGrp="1" noRot="1" noMove="1" noResize="1" noEditPoints="1" noAdjustHandles="1" noChangeArrowheads="1" noChangeShapeType="1"/>
            </p:cNvSpPr>
            <p:nvPr/>
          </p:nvSpPr>
          <p:spPr>
            <a:xfrm>
              <a:off x="1436255" y="3213840"/>
              <a:ext cx="2378364" cy="1141551"/>
            </a:xfrm>
            <a:prstGeom prst="roundRect">
              <a:avLst/>
            </a:prstGeom>
            <a:solidFill>
              <a:schemeClr val="accent4"/>
            </a:solidFill>
            <a:ln w="12700">
              <a:solidFill>
                <a:schemeClr val="bg1">
                  <a:lumMod val="85000"/>
                </a:schemeClr>
              </a:solidFill>
            </a:ln>
          </p:spPr>
          <p:txBody>
            <a:bodyPr vert="horz" lIns="72000" tIns="72000" rIns="72000" bIns="72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AU" sz="1000" dirty="0">
                <a:latin typeface="+mj-lt"/>
              </a:endParaRPr>
            </a:p>
          </p:txBody>
        </p:sp>
      </p:grpSp>
      <p:grpSp>
        <p:nvGrpSpPr>
          <p:cNvPr id="108" name="Group 107" descr="Falling action 2">
            <a:extLst>
              <a:ext uri="{FF2B5EF4-FFF2-40B4-BE49-F238E27FC236}">
                <a16:creationId xmlns:a16="http://schemas.microsoft.com/office/drawing/2014/main" id="{6F2AD2D2-3153-91EC-6AC4-6030F87B7677}"/>
              </a:ext>
            </a:extLst>
          </p:cNvPr>
          <p:cNvGrpSpPr>
            <a:grpSpLocks noGrp="1" noUngrp="1" noRot="1" noMove="1" noResize="1"/>
          </p:cNvGrpSpPr>
          <p:nvPr/>
        </p:nvGrpSpPr>
        <p:grpSpPr>
          <a:xfrm>
            <a:off x="9260103" y="2990359"/>
            <a:ext cx="2692094" cy="1214757"/>
            <a:chOff x="1436253" y="2677686"/>
            <a:chExt cx="2378366" cy="1677705"/>
          </a:xfrm>
        </p:grpSpPr>
        <p:sp>
          <p:nvSpPr>
            <p:cNvPr id="109" name="Text Placeholder 4">
              <a:extLst>
                <a:ext uri="{FF2B5EF4-FFF2-40B4-BE49-F238E27FC236}">
                  <a16:creationId xmlns:a16="http://schemas.microsoft.com/office/drawing/2014/main" id="{B418211E-3486-F93F-36EA-4B9B25F40E92}"/>
                </a:ext>
              </a:extLst>
            </p:cNvPr>
            <p:cNvSpPr txBox="1">
              <a:spLocks noGrp="1" noRot="1" noMove="1" noResize="1" noEditPoints="1" noAdjustHandles="1" noChangeArrowheads="1" noChangeShapeType="1"/>
            </p:cNvSpPr>
            <p:nvPr/>
          </p:nvSpPr>
          <p:spPr>
            <a:xfrm>
              <a:off x="1436253" y="2677686"/>
              <a:ext cx="1214204" cy="826215"/>
            </a:xfrm>
            <a:custGeom>
              <a:avLst/>
              <a:gdLst>
                <a:gd name="connsiteX0" fmla="*/ 0 w 939533"/>
                <a:gd name="connsiteY0" fmla="*/ 79271 h 475619"/>
                <a:gd name="connsiteX1" fmla="*/ 79271 w 939533"/>
                <a:gd name="connsiteY1" fmla="*/ 0 h 475619"/>
                <a:gd name="connsiteX2" fmla="*/ 860262 w 939533"/>
                <a:gd name="connsiteY2" fmla="*/ 0 h 475619"/>
                <a:gd name="connsiteX3" fmla="*/ 939533 w 939533"/>
                <a:gd name="connsiteY3" fmla="*/ 79271 h 475619"/>
                <a:gd name="connsiteX4" fmla="*/ 939533 w 939533"/>
                <a:gd name="connsiteY4" fmla="*/ 396348 h 475619"/>
                <a:gd name="connsiteX5" fmla="*/ 860262 w 939533"/>
                <a:gd name="connsiteY5" fmla="*/ 475619 h 475619"/>
                <a:gd name="connsiteX6" fmla="*/ 79271 w 939533"/>
                <a:gd name="connsiteY6" fmla="*/ 475619 h 475619"/>
                <a:gd name="connsiteX7" fmla="*/ 0 w 939533"/>
                <a:gd name="connsiteY7" fmla="*/ 396348 h 475619"/>
                <a:gd name="connsiteX8" fmla="*/ 0 w 939533"/>
                <a:gd name="connsiteY8" fmla="*/ 79271 h 475619"/>
                <a:gd name="connsiteX0" fmla="*/ 0 w 939533"/>
                <a:gd name="connsiteY0" fmla="*/ 79271 h 475619"/>
                <a:gd name="connsiteX1" fmla="*/ 79271 w 939533"/>
                <a:gd name="connsiteY1" fmla="*/ 0 h 475619"/>
                <a:gd name="connsiteX2" fmla="*/ 860262 w 939533"/>
                <a:gd name="connsiteY2" fmla="*/ 0 h 475619"/>
                <a:gd name="connsiteX3" fmla="*/ 939533 w 939533"/>
                <a:gd name="connsiteY3" fmla="*/ 79271 h 475619"/>
                <a:gd name="connsiteX4" fmla="*/ 939533 w 939533"/>
                <a:gd name="connsiteY4" fmla="*/ 396348 h 475619"/>
                <a:gd name="connsiteX5" fmla="*/ 860262 w 939533"/>
                <a:gd name="connsiteY5" fmla="*/ 475619 h 475619"/>
                <a:gd name="connsiteX6" fmla="*/ 79271 w 939533"/>
                <a:gd name="connsiteY6" fmla="*/ 475619 h 475619"/>
                <a:gd name="connsiteX7" fmla="*/ 0 w 939533"/>
                <a:gd name="connsiteY7" fmla="*/ 396348 h 475619"/>
                <a:gd name="connsiteX8" fmla="*/ 0 w 939533"/>
                <a:gd name="connsiteY8" fmla="*/ 79271 h 475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9533" h="475619">
                  <a:moveTo>
                    <a:pt x="0" y="79271"/>
                  </a:moveTo>
                  <a:cubicBezTo>
                    <a:pt x="0" y="35491"/>
                    <a:pt x="35491" y="0"/>
                    <a:pt x="79271" y="0"/>
                  </a:cubicBezTo>
                  <a:lnTo>
                    <a:pt x="860262" y="0"/>
                  </a:lnTo>
                  <a:cubicBezTo>
                    <a:pt x="904042" y="0"/>
                    <a:pt x="939533" y="35491"/>
                    <a:pt x="939533" y="79271"/>
                  </a:cubicBezTo>
                  <a:lnTo>
                    <a:pt x="939533" y="396348"/>
                  </a:lnTo>
                  <a:cubicBezTo>
                    <a:pt x="939533" y="440128"/>
                    <a:pt x="904042" y="475619"/>
                    <a:pt x="860262" y="475619"/>
                  </a:cubicBezTo>
                  <a:lnTo>
                    <a:pt x="79271" y="475619"/>
                  </a:lnTo>
                  <a:cubicBezTo>
                    <a:pt x="35491" y="475619"/>
                    <a:pt x="0" y="440128"/>
                    <a:pt x="0" y="396348"/>
                  </a:cubicBezTo>
                  <a:lnTo>
                    <a:pt x="0" y="79271"/>
                  </a:lnTo>
                  <a:close/>
                </a:path>
              </a:pathLst>
            </a:custGeom>
            <a:solidFill>
              <a:schemeClr val="bg1"/>
            </a:solidFill>
            <a:ln w="12700">
              <a:solidFill>
                <a:schemeClr val="bg1">
                  <a:lumMod val="85000"/>
                </a:schemeClr>
              </a:solidFill>
            </a:ln>
          </p:spPr>
          <p:txBody>
            <a:bodyPr vert="horz" lIns="144000" tIns="72000" rIns="72000" bIns="72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300" spc="-60" dirty="0">
                  <a:solidFill>
                    <a:schemeClr val="accent1"/>
                  </a:solidFill>
                  <a:latin typeface="+mj-lt"/>
                </a:rPr>
                <a:t>Falling tension 2</a:t>
              </a:r>
            </a:p>
          </p:txBody>
        </p:sp>
        <p:sp>
          <p:nvSpPr>
            <p:cNvPr id="110" name="Text Placeholder 4">
              <a:extLst>
                <a:ext uri="{FF2B5EF4-FFF2-40B4-BE49-F238E27FC236}">
                  <a16:creationId xmlns:a16="http://schemas.microsoft.com/office/drawing/2014/main" id="{533297E3-0071-012F-09E1-4B578E6253B3}"/>
                </a:ext>
              </a:extLst>
            </p:cNvPr>
            <p:cNvSpPr txBox="1">
              <a:spLocks noGrp="1" noRot="1" noMove="1" noResize="1" noEditPoints="1" noAdjustHandles="1" noChangeArrowheads="1" noChangeShapeType="1"/>
            </p:cNvSpPr>
            <p:nvPr/>
          </p:nvSpPr>
          <p:spPr>
            <a:xfrm>
              <a:off x="1436255" y="3213840"/>
              <a:ext cx="2378364" cy="1141551"/>
            </a:xfrm>
            <a:prstGeom prst="roundRect">
              <a:avLst/>
            </a:prstGeom>
            <a:solidFill>
              <a:schemeClr val="accent4"/>
            </a:solidFill>
            <a:ln w="12700">
              <a:solidFill>
                <a:schemeClr val="bg1">
                  <a:lumMod val="85000"/>
                </a:schemeClr>
              </a:solidFill>
            </a:ln>
          </p:spPr>
          <p:txBody>
            <a:bodyPr vert="horz" lIns="72000" tIns="72000" rIns="72000" bIns="72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AU" sz="1000" dirty="0">
                <a:latin typeface="+mj-lt"/>
              </a:endParaRPr>
            </a:p>
          </p:txBody>
        </p:sp>
      </p:grpSp>
      <p:grpSp>
        <p:nvGrpSpPr>
          <p:cNvPr id="111" name="Group 110" descr="Resolution">
            <a:extLst>
              <a:ext uri="{FF2B5EF4-FFF2-40B4-BE49-F238E27FC236}">
                <a16:creationId xmlns:a16="http://schemas.microsoft.com/office/drawing/2014/main" id="{EF15CE45-2F65-18A4-0866-960C863FE72C}"/>
              </a:ext>
            </a:extLst>
          </p:cNvPr>
          <p:cNvGrpSpPr>
            <a:grpSpLocks noGrp="1" noUngrp="1" noRot="1" noMove="1" noResize="1"/>
          </p:cNvGrpSpPr>
          <p:nvPr/>
        </p:nvGrpSpPr>
        <p:grpSpPr>
          <a:xfrm>
            <a:off x="8093375" y="3970662"/>
            <a:ext cx="3858821" cy="1269669"/>
            <a:chOff x="1436253" y="2790600"/>
            <a:chExt cx="4113499" cy="1753544"/>
          </a:xfrm>
        </p:grpSpPr>
        <p:sp>
          <p:nvSpPr>
            <p:cNvPr id="112" name="Text Placeholder 4">
              <a:extLst>
                <a:ext uri="{FF2B5EF4-FFF2-40B4-BE49-F238E27FC236}">
                  <a16:creationId xmlns:a16="http://schemas.microsoft.com/office/drawing/2014/main" id="{311B37FF-9C3A-093A-D10F-944754188984}"/>
                </a:ext>
              </a:extLst>
            </p:cNvPr>
            <p:cNvSpPr txBox="1">
              <a:spLocks noGrp="1" noRot="1" noMove="1" noResize="1" noEditPoints="1" noAdjustHandles="1" noChangeArrowheads="1" noChangeShapeType="1"/>
            </p:cNvSpPr>
            <p:nvPr/>
          </p:nvSpPr>
          <p:spPr>
            <a:xfrm>
              <a:off x="1436253" y="2790600"/>
              <a:ext cx="1139460" cy="713300"/>
            </a:xfrm>
            <a:custGeom>
              <a:avLst/>
              <a:gdLst>
                <a:gd name="connsiteX0" fmla="*/ 0 w 939533"/>
                <a:gd name="connsiteY0" fmla="*/ 79271 h 475619"/>
                <a:gd name="connsiteX1" fmla="*/ 79271 w 939533"/>
                <a:gd name="connsiteY1" fmla="*/ 0 h 475619"/>
                <a:gd name="connsiteX2" fmla="*/ 860262 w 939533"/>
                <a:gd name="connsiteY2" fmla="*/ 0 h 475619"/>
                <a:gd name="connsiteX3" fmla="*/ 939533 w 939533"/>
                <a:gd name="connsiteY3" fmla="*/ 79271 h 475619"/>
                <a:gd name="connsiteX4" fmla="*/ 939533 w 939533"/>
                <a:gd name="connsiteY4" fmla="*/ 396348 h 475619"/>
                <a:gd name="connsiteX5" fmla="*/ 860262 w 939533"/>
                <a:gd name="connsiteY5" fmla="*/ 475619 h 475619"/>
                <a:gd name="connsiteX6" fmla="*/ 79271 w 939533"/>
                <a:gd name="connsiteY6" fmla="*/ 475619 h 475619"/>
                <a:gd name="connsiteX7" fmla="*/ 0 w 939533"/>
                <a:gd name="connsiteY7" fmla="*/ 396348 h 475619"/>
                <a:gd name="connsiteX8" fmla="*/ 0 w 939533"/>
                <a:gd name="connsiteY8" fmla="*/ 79271 h 475619"/>
                <a:gd name="connsiteX0" fmla="*/ 0 w 939533"/>
                <a:gd name="connsiteY0" fmla="*/ 79271 h 475619"/>
                <a:gd name="connsiteX1" fmla="*/ 79271 w 939533"/>
                <a:gd name="connsiteY1" fmla="*/ 0 h 475619"/>
                <a:gd name="connsiteX2" fmla="*/ 860262 w 939533"/>
                <a:gd name="connsiteY2" fmla="*/ 0 h 475619"/>
                <a:gd name="connsiteX3" fmla="*/ 939533 w 939533"/>
                <a:gd name="connsiteY3" fmla="*/ 79271 h 475619"/>
                <a:gd name="connsiteX4" fmla="*/ 939533 w 939533"/>
                <a:gd name="connsiteY4" fmla="*/ 396348 h 475619"/>
                <a:gd name="connsiteX5" fmla="*/ 860262 w 939533"/>
                <a:gd name="connsiteY5" fmla="*/ 475619 h 475619"/>
                <a:gd name="connsiteX6" fmla="*/ 79271 w 939533"/>
                <a:gd name="connsiteY6" fmla="*/ 475619 h 475619"/>
                <a:gd name="connsiteX7" fmla="*/ 0 w 939533"/>
                <a:gd name="connsiteY7" fmla="*/ 396348 h 475619"/>
                <a:gd name="connsiteX8" fmla="*/ 0 w 939533"/>
                <a:gd name="connsiteY8" fmla="*/ 79271 h 475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9533" h="475619">
                  <a:moveTo>
                    <a:pt x="0" y="79271"/>
                  </a:moveTo>
                  <a:cubicBezTo>
                    <a:pt x="0" y="35491"/>
                    <a:pt x="35491" y="0"/>
                    <a:pt x="79271" y="0"/>
                  </a:cubicBezTo>
                  <a:lnTo>
                    <a:pt x="860262" y="0"/>
                  </a:lnTo>
                  <a:cubicBezTo>
                    <a:pt x="904042" y="0"/>
                    <a:pt x="939533" y="35491"/>
                    <a:pt x="939533" y="79271"/>
                  </a:cubicBezTo>
                  <a:lnTo>
                    <a:pt x="939533" y="396348"/>
                  </a:lnTo>
                  <a:cubicBezTo>
                    <a:pt x="939533" y="440128"/>
                    <a:pt x="904042" y="475619"/>
                    <a:pt x="860262" y="475619"/>
                  </a:cubicBezTo>
                  <a:lnTo>
                    <a:pt x="79271" y="475619"/>
                  </a:lnTo>
                  <a:cubicBezTo>
                    <a:pt x="35491" y="475619"/>
                    <a:pt x="0" y="440128"/>
                    <a:pt x="0" y="396348"/>
                  </a:cubicBezTo>
                  <a:lnTo>
                    <a:pt x="0" y="79271"/>
                  </a:lnTo>
                  <a:close/>
                </a:path>
              </a:pathLst>
            </a:custGeom>
            <a:solidFill>
              <a:schemeClr val="bg1"/>
            </a:solidFill>
            <a:ln w="12700">
              <a:solidFill>
                <a:schemeClr val="bg1">
                  <a:lumMod val="85000"/>
                </a:schemeClr>
              </a:solidFill>
            </a:ln>
          </p:spPr>
          <p:txBody>
            <a:bodyPr vert="horz" lIns="144000" tIns="72000" rIns="72000" bIns="72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300" spc="-60" dirty="0">
                  <a:solidFill>
                    <a:schemeClr val="accent1"/>
                  </a:solidFill>
                  <a:latin typeface="+mj-lt"/>
                </a:rPr>
                <a:t>Resolution</a:t>
              </a:r>
            </a:p>
          </p:txBody>
        </p:sp>
        <p:sp>
          <p:nvSpPr>
            <p:cNvPr id="113" name="Text Placeholder 4">
              <a:extLst>
                <a:ext uri="{FF2B5EF4-FFF2-40B4-BE49-F238E27FC236}">
                  <a16:creationId xmlns:a16="http://schemas.microsoft.com/office/drawing/2014/main" id="{04D7B715-3AAF-C9DF-F132-560E8B44C598}"/>
                </a:ext>
              </a:extLst>
            </p:cNvPr>
            <p:cNvSpPr txBox="1">
              <a:spLocks noGrp="1" noRot="1" noMove="1" noResize="1" noEditPoints="1" noAdjustHandles="1" noChangeArrowheads="1" noChangeShapeType="1"/>
            </p:cNvSpPr>
            <p:nvPr/>
          </p:nvSpPr>
          <p:spPr>
            <a:xfrm>
              <a:off x="1436255" y="3213839"/>
              <a:ext cx="4113497" cy="1330305"/>
            </a:xfrm>
            <a:prstGeom prst="roundRect">
              <a:avLst/>
            </a:prstGeom>
            <a:solidFill>
              <a:schemeClr val="bg1">
                <a:lumMod val="95000"/>
              </a:schemeClr>
            </a:solidFill>
            <a:ln w="12700">
              <a:solidFill>
                <a:schemeClr val="bg1">
                  <a:lumMod val="85000"/>
                </a:schemeClr>
              </a:solidFill>
            </a:ln>
          </p:spPr>
          <p:txBody>
            <a:bodyPr vert="horz" lIns="72000" tIns="72000" rIns="72000" bIns="72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AU" sz="1000" dirty="0">
                <a:latin typeface="+mj-lt"/>
              </a:endParaRPr>
            </a:p>
          </p:txBody>
        </p:sp>
      </p:grpSp>
      <p:grpSp>
        <p:nvGrpSpPr>
          <p:cNvPr id="114" name="Group 113" descr="Theme">
            <a:extLst>
              <a:ext uri="{FF2B5EF4-FFF2-40B4-BE49-F238E27FC236}">
                <a16:creationId xmlns:a16="http://schemas.microsoft.com/office/drawing/2014/main" id="{E29B99BA-B0CD-D42E-726E-0DB17006E7DA}"/>
              </a:ext>
            </a:extLst>
          </p:cNvPr>
          <p:cNvGrpSpPr>
            <a:grpSpLocks noGrp="1" noUngrp="1" noRot="1" noMove="1" noResize="1"/>
          </p:cNvGrpSpPr>
          <p:nvPr/>
        </p:nvGrpSpPr>
        <p:grpSpPr>
          <a:xfrm>
            <a:off x="7269481" y="5108761"/>
            <a:ext cx="4682715" cy="1427471"/>
            <a:chOff x="1436254" y="2777796"/>
            <a:chExt cx="5955490" cy="1766348"/>
          </a:xfrm>
        </p:grpSpPr>
        <p:sp>
          <p:nvSpPr>
            <p:cNvPr id="115" name="Text Placeholder 4">
              <a:extLst>
                <a:ext uri="{FF2B5EF4-FFF2-40B4-BE49-F238E27FC236}">
                  <a16:creationId xmlns:a16="http://schemas.microsoft.com/office/drawing/2014/main" id="{E5FAEC3C-1063-66E5-D9EF-39712050BCAB}"/>
                </a:ext>
              </a:extLst>
            </p:cNvPr>
            <p:cNvSpPr txBox="1">
              <a:spLocks noGrp="1" noRot="1" noMove="1" noResize="1" noEditPoints="1" noAdjustHandles="1" noChangeArrowheads="1" noChangeShapeType="1"/>
            </p:cNvSpPr>
            <p:nvPr/>
          </p:nvSpPr>
          <p:spPr>
            <a:xfrm>
              <a:off x="1436254" y="2777796"/>
              <a:ext cx="941977" cy="726104"/>
            </a:xfrm>
            <a:custGeom>
              <a:avLst/>
              <a:gdLst>
                <a:gd name="connsiteX0" fmla="*/ 0 w 939533"/>
                <a:gd name="connsiteY0" fmla="*/ 79271 h 475619"/>
                <a:gd name="connsiteX1" fmla="*/ 79271 w 939533"/>
                <a:gd name="connsiteY1" fmla="*/ 0 h 475619"/>
                <a:gd name="connsiteX2" fmla="*/ 860262 w 939533"/>
                <a:gd name="connsiteY2" fmla="*/ 0 h 475619"/>
                <a:gd name="connsiteX3" fmla="*/ 939533 w 939533"/>
                <a:gd name="connsiteY3" fmla="*/ 79271 h 475619"/>
                <a:gd name="connsiteX4" fmla="*/ 939533 w 939533"/>
                <a:gd name="connsiteY4" fmla="*/ 396348 h 475619"/>
                <a:gd name="connsiteX5" fmla="*/ 860262 w 939533"/>
                <a:gd name="connsiteY5" fmla="*/ 475619 h 475619"/>
                <a:gd name="connsiteX6" fmla="*/ 79271 w 939533"/>
                <a:gd name="connsiteY6" fmla="*/ 475619 h 475619"/>
                <a:gd name="connsiteX7" fmla="*/ 0 w 939533"/>
                <a:gd name="connsiteY7" fmla="*/ 396348 h 475619"/>
                <a:gd name="connsiteX8" fmla="*/ 0 w 939533"/>
                <a:gd name="connsiteY8" fmla="*/ 79271 h 475619"/>
                <a:gd name="connsiteX0" fmla="*/ 0 w 939533"/>
                <a:gd name="connsiteY0" fmla="*/ 79271 h 475619"/>
                <a:gd name="connsiteX1" fmla="*/ 79271 w 939533"/>
                <a:gd name="connsiteY1" fmla="*/ 0 h 475619"/>
                <a:gd name="connsiteX2" fmla="*/ 860262 w 939533"/>
                <a:gd name="connsiteY2" fmla="*/ 0 h 475619"/>
                <a:gd name="connsiteX3" fmla="*/ 939533 w 939533"/>
                <a:gd name="connsiteY3" fmla="*/ 79271 h 475619"/>
                <a:gd name="connsiteX4" fmla="*/ 939533 w 939533"/>
                <a:gd name="connsiteY4" fmla="*/ 396348 h 475619"/>
                <a:gd name="connsiteX5" fmla="*/ 860262 w 939533"/>
                <a:gd name="connsiteY5" fmla="*/ 475619 h 475619"/>
                <a:gd name="connsiteX6" fmla="*/ 79271 w 939533"/>
                <a:gd name="connsiteY6" fmla="*/ 475619 h 475619"/>
                <a:gd name="connsiteX7" fmla="*/ 0 w 939533"/>
                <a:gd name="connsiteY7" fmla="*/ 396348 h 475619"/>
                <a:gd name="connsiteX8" fmla="*/ 0 w 939533"/>
                <a:gd name="connsiteY8" fmla="*/ 79271 h 475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9533" h="475619">
                  <a:moveTo>
                    <a:pt x="0" y="79271"/>
                  </a:moveTo>
                  <a:cubicBezTo>
                    <a:pt x="0" y="35491"/>
                    <a:pt x="35491" y="0"/>
                    <a:pt x="79271" y="0"/>
                  </a:cubicBezTo>
                  <a:lnTo>
                    <a:pt x="860262" y="0"/>
                  </a:lnTo>
                  <a:cubicBezTo>
                    <a:pt x="904042" y="0"/>
                    <a:pt x="939533" y="35491"/>
                    <a:pt x="939533" y="79271"/>
                  </a:cubicBezTo>
                  <a:lnTo>
                    <a:pt x="939533" y="396348"/>
                  </a:lnTo>
                  <a:cubicBezTo>
                    <a:pt x="939533" y="440128"/>
                    <a:pt x="904042" y="475619"/>
                    <a:pt x="860262" y="475619"/>
                  </a:cubicBezTo>
                  <a:lnTo>
                    <a:pt x="79271" y="475619"/>
                  </a:lnTo>
                  <a:cubicBezTo>
                    <a:pt x="35491" y="475619"/>
                    <a:pt x="0" y="440128"/>
                    <a:pt x="0" y="396348"/>
                  </a:cubicBezTo>
                  <a:lnTo>
                    <a:pt x="0" y="79271"/>
                  </a:lnTo>
                  <a:close/>
                </a:path>
              </a:pathLst>
            </a:custGeom>
            <a:solidFill>
              <a:schemeClr val="bg1"/>
            </a:solidFill>
            <a:ln w="12700">
              <a:solidFill>
                <a:schemeClr val="bg1">
                  <a:lumMod val="85000"/>
                </a:schemeClr>
              </a:solidFill>
            </a:ln>
          </p:spPr>
          <p:txBody>
            <a:bodyPr vert="horz" lIns="144000" tIns="72000" rIns="72000" bIns="72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300" spc="-60" dirty="0">
                  <a:solidFill>
                    <a:schemeClr val="accent1"/>
                  </a:solidFill>
                  <a:latin typeface="+mj-lt"/>
                </a:rPr>
                <a:t>Theme</a:t>
              </a:r>
            </a:p>
          </p:txBody>
        </p:sp>
        <p:sp>
          <p:nvSpPr>
            <p:cNvPr id="116" name="Text Placeholder 4">
              <a:extLst>
                <a:ext uri="{FF2B5EF4-FFF2-40B4-BE49-F238E27FC236}">
                  <a16:creationId xmlns:a16="http://schemas.microsoft.com/office/drawing/2014/main" id="{909128F2-02C7-0C0C-7307-754F4BE91145}"/>
                </a:ext>
              </a:extLst>
            </p:cNvPr>
            <p:cNvSpPr txBox="1">
              <a:spLocks noGrp="1" noRot="1" noMove="1" noResize="1" noEditPoints="1" noAdjustHandles="1" noChangeArrowheads="1" noChangeShapeType="1"/>
            </p:cNvSpPr>
            <p:nvPr/>
          </p:nvSpPr>
          <p:spPr>
            <a:xfrm>
              <a:off x="1436255" y="3213839"/>
              <a:ext cx="5955489" cy="1330305"/>
            </a:xfrm>
            <a:prstGeom prst="roundRect">
              <a:avLst/>
            </a:prstGeom>
            <a:solidFill>
              <a:schemeClr val="bg1">
                <a:lumMod val="95000"/>
              </a:schemeClr>
            </a:solidFill>
            <a:ln w="12700">
              <a:solidFill>
                <a:schemeClr val="bg1">
                  <a:lumMod val="85000"/>
                </a:schemeClr>
              </a:solidFill>
            </a:ln>
          </p:spPr>
          <p:txBody>
            <a:bodyPr vert="horz" lIns="72000" tIns="72000" rIns="72000" bIns="72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AU" sz="1000" dirty="0">
                <a:latin typeface="+mj-lt"/>
              </a:endParaRPr>
            </a:p>
          </p:txBody>
        </p:sp>
      </p:grpSp>
      <p:sp>
        <p:nvSpPr>
          <p:cNvPr id="2" name="TextBox 1">
            <a:extLst>
              <a:ext uri="{FF2B5EF4-FFF2-40B4-BE49-F238E27FC236}">
                <a16:creationId xmlns:a16="http://schemas.microsoft.com/office/drawing/2014/main" id="{E68DA534-895D-E61C-7924-1A6ADAD7F665}"/>
              </a:ext>
            </a:extLst>
          </p:cNvPr>
          <p:cNvSpPr txBox="1"/>
          <p:nvPr/>
        </p:nvSpPr>
        <p:spPr>
          <a:xfrm>
            <a:off x="6890406" y="7236923"/>
            <a:ext cx="5440866" cy="252229"/>
          </a:xfrm>
          <a:prstGeom prst="rect">
            <a:avLst/>
          </a:prstGeom>
          <a:noFill/>
        </p:spPr>
        <p:txBody>
          <a:bodyPr wrap="none" lIns="0" tIns="0" rIns="0" bIns="0" rtlCol="0">
            <a:noAutofit/>
          </a:bodyPr>
          <a:lstStyle/>
          <a:p>
            <a:pPr algn="l"/>
            <a:r>
              <a:rPr lang="en-AU" sz="1400" dirty="0">
                <a:solidFill>
                  <a:schemeClr val="bg1"/>
                </a:solidFill>
              </a:rPr>
              <a:t>© State of New South Wales (Department of Education), 2024.</a:t>
            </a:r>
          </a:p>
        </p:txBody>
      </p:sp>
    </p:spTree>
    <p:extLst>
      <p:ext uri="{BB962C8B-B14F-4D97-AF65-F5344CB8AC3E}">
        <p14:creationId xmlns:p14="http://schemas.microsoft.com/office/powerpoint/2010/main" val="668112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2B48AB2B-DEEF-43D3-BED4-F1675D4F2575}" vid="{C58259D9-833D-431C-AF68-23901E0A41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4394</Words>
  <Application>Microsoft Office PowerPoint</Application>
  <PresentationFormat>Widescreen</PresentationFormat>
  <Paragraphs>313</Paragraphs>
  <Slides>31</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Times New Roman</vt:lpstr>
      <vt:lpstr>Public Sans</vt:lpstr>
      <vt:lpstr>Arial</vt:lpstr>
      <vt:lpstr>Calibri</vt:lpstr>
      <vt:lpstr>NSWG Corporate</vt:lpstr>
      <vt:lpstr>Instructions for use</vt:lpstr>
      <vt:lpstr>From page to stage – Year 8, Term 3</vt:lpstr>
      <vt:lpstr>Lessons</vt:lpstr>
      <vt:lpstr>Sharing learning intentions and success criteria</vt:lpstr>
      <vt:lpstr>Learning intentions and success criteria</vt:lpstr>
      <vt:lpstr>Narrative structure</vt:lpstr>
      <vt:lpstr>Connecting learning </vt:lpstr>
      <vt:lpstr>What are the components of a narrative structure?</vt:lpstr>
      <vt:lpstr>Plot diagram</vt:lpstr>
      <vt:lpstr>Deepening an understanding of narrative structure (1) </vt:lpstr>
      <vt:lpstr>Deepening an understanding of narrative structure (2) </vt:lpstr>
      <vt:lpstr>Gradual release of responsibility</vt:lpstr>
      <vt:lpstr>Exploring a scene</vt:lpstr>
      <vt:lpstr>Connecting with a text</vt:lpstr>
      <vt:lpstr>Checking for understanding (1)  </vt:lpstr>
      <vt:lpstr>Spotlight on language features in script writing (1) </vt:lpstr>
      <vt:lpstr>Chunking and sequencing learning (1)</vt:lpstr>
      <vt:lpstr>Spotlight on language features in script writing (2)  </vt:lpstr>
      <vt:lpstr>Spotlight on language features in script writing (3) </vt:lpstr>
      <vt:lpstr>Spotlight on language features in script writing  </vt:lpstr>
      <vt:lpstr>Cline for the word ‘frightened’</vt:lpstr>
      <vt:lpstr>A close study of the text </vt:lpstr>
      <vt:lpstr>Checking for understanding (2)  </vt:lpstr>
      <vt:lpstr>The impact on the audience</vt:lpstr>
      <vt:lpstr>The impact on the audience (your audience!)</vt:lpstr>
      <vt:lpstr>Chunking and sequencing learning (2)</vt:lpstr>
      <vt:lpstr>Conflict and complication</vt:lpstr>
      <vt:lpstr>Extension material</vt:lpstr>
      <vt:lpstr>Experimenting with the unpredictable</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Narrative structure of a scene – Phase 4, activity 10</dc:title>
  <dc:creator>NSW Department of Education</dc:creator>
  <dcterms:created xsi:type="dcterms:W3CDTF">2024-10-09T22:28:17Z</dcterms:created>
  <dcterms:modified xsi:type="dcterms:W3CDTF">2024-10-09T22:28:42Z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2024-10-09T22:28:41Z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362d1367-c7b3-406c-898a-d9508dad467b</vt:lpwstr>
  </property>
  <property fmtid="{D5CDD505-2E9C-101B-9397-08002B2CF9AE}" pid="8" name="MSIP_Label_b603dfd7-d93a-4381-a340-2995d8282205_ContentBits">
    <vt:lpwstr>0</vt:lpwstr>
  </property>
</Properties>
</file>