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0"/>
  </p:notesMasterIdLst>
  <p:handoutMasterIdLst>
    <p:handoutMasterId r:id="rId31"/>
  </p:handoutMasterIdLst>
  <p:sldIdLst>
    <p:sldId id="26381" r:id="rId2"/>
    <p:sldId id="266" r:id="rId3"/>
    <p:sldId id="26393" r:id="rId4"/>
    <p:sldId id="26405" r:id="rId5"/>
    <p:sldId id="26383" r:id="rId6"/>
    <p:sldId id="271" r:id="rId7"/>
    <p:sldId id="364" r:id="rId8"/>
    <p:sldId id="26388" r:id="rId9"/>
    <p:sldId id="289" r:id="rId10"/>
    <p:sldId id="26403" r:id="rId11"/>
    <p:sldId id="26404" r:id="rId12"/>
    <p:sldId id="293" r:id="rId13"/>
    <p:sldId id="366" r:id="rId14"/>
    <p:sldId id="388" r:id="rId15"/>
    <p:sldId id="26401" r:id="rId16"/>
    <p:sldId id="26399" r:id="rId17"/>
    <p:sldId id="26394" r:id="rId18"/>
    <p:sldId id="26395" r:id="rId19"/>
    <p:sldId id="26398" r:id="rId20"/>
    <p:sldId id="26396" r:id="rId21"/>
    <p:sldId id="26397" r:id="rId22"/>
    <p:sldId id="26402" r:id="rId23"/>
    <p:sldId id="26400" r:id="rId24"/>
    <p:sldId id="376" r:id="rId25"/>
    <p:sldId id="26375" r:id="rId26"/>
    <p:sldId id="26384" r:id="rId27"/>
    <p:sldId id="360" r:id="rId28"/>
    <p:sldId id="361" r:id="rId29"/>
  </p:sldIdLst>
  <p:sldSz cx="12192000" cy="6858000"/>
  <p:notesSz cx="6858000" cy="9144000"/>
  <p:embeddedFontLst>
    <p:embeddedFont>
      <p:font typeface="Montserrat" panose="00000500000000000000" pitchFamily="2" charset="0"/>
      <p:regular r:id="rId32"/>
      <p:bold r:id="rId33"/>
      <p:italic r:id="rId34"/>
      <p:boldItalic r:id="rId35"/>
    </p:embeddedFont>
    <p:embeddedFont>
      <p:font typeface="Public Sans" pitchFamily="2"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AD4B447-7F0D-42AF-0FDE-FAE33A397EB1}" name="Danielle De Redder" initials="DDR" userId="S::Danielle.deRedder@det.nsw.edu.au::90c2f8e5-e57e-4891-92e6-f485cbc59344" providerId="AD"/>
  <p188:author id="{9E900F56-96F0-A2C5-2EC5-4A5CA6B1A37B}" name="Nadine Cannings" initials="NC" userId="S::Nadine.Cannings@det.nsw.edu.au::edc68fe4-7015-48b6-a6c0-a33df6c27bb6" providerId="AD"/>
  <p188:author id="{FAA49185-EE96-76D8-B997-27D35C680BEE}" name="Maureen O'Keefe" initials="MO" userId="S::Maureen.OKeefe5@det.nsw.edu.au::468623b9-9c4e-4b2f-9db4-30ddd450a219" providerId="AD"/>
  <p188:author id="{CE15DB87-E1AF-B2A5-B11A-344BC841BB3A}" name="Jacquie McWilliam" initials="JM" userId="S::jacqueline.mcwilliam@det.nsw.edu.au::b2c2c0a0-0b64-455c-9e32-28e2d097ad57" providerId="AD"/>
  <p188:author id="{84BB3EC3-4897-07D0-9088-963639FD7750}" name="Ruby Kilroy" initials="RK" userId="S::Ruby.Kilroy@det.nsw.edu.au::7473b3a5-eb11-4b06-a6bb-162e1e62754b" providerId="AD"/>
  <p188:author id="{5D9A84EA-88A3-C9A9-52AF-AACDF0031BA4}" name="Tom Gyenes" initials="" userId="S::THOMAS.GYENES@det.nsw.edu.au::3f8fdeb7-5d44-4d3f-9372-de9698ef45d6" providerId="AD"/>
  <p188:author id="{4CD4BBED-CFF9-3CF8-1871-5957001149DE}" name="James Clarke" initials="JC" userId="S::James.Clarke39@det.nsw.edu.au::d49db774-61e5-43e4-b7fa-8604ba23d5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78" autoAdjust="0"/>
    <p:restoredTop sz="80674" autoAdjust="0"/>
  </p:normalViewPr>
  <p:slideViewPr>
    <p:cSldViewPr snapToGrid="0">
      <p:cViewPr varScale="1">
        <p:scale>
          <a:sx n="89" d="100"/>
          <a:sy n="89" d="100"/>
        </p:scale>
        <p:origin x="1242" y="84"/>
      </p:cViewPr>
      <p:guideLst>
        <p:guide orient="horz" pos="2160"/>
        <p:guide pos="3863"/>
      </p:guideLst>
    </p:cSldViewPr>
  </p:slideViewPr>
  <p:outlineViewPr>
    <p:cViewPr>
      <p:scale>
        <a:sx n="33" d="100"/>
        <a:sy n="33" d="100"/>
      </p:scale>
      <p:origin x="0" y="-219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nsw.gov.au/teaching-and-learning/curriculum/english/planning-programming-and-assessing-english-7-1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the podcast mentions content students may not have heard of before. The first notable mention is ‘Macbeth’. A brief summary of the play should be introduced to students.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765797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the podcast mentions content students may not have heard of before. The second notable mention is Chekov’s Gun which should also be introduced for building the field.</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710455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students should have been prepared for the listening activity and should now listen to the podcast interview with the playwrights and complete Question 6 of </a:t>
            </a:r>
            <a:r>
              <a:rPr lang="en-AU" b="1" dirty="0"/>
              <a:t>Phase 3, activity 17 – investigating the interview. </a:t>
            </a:r>
          </a:p>
          <a:p>
            <a:r>
              <a:rPr lang="en-AU" dirty="0"/>
              <a:t>Link to interview: https://players.brightcove.net/6197335233001/RYyTOryUkW_default/index.html?videoId=6361587059112</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47817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50935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Chunking learning into manageable components reduces demand on students’ working memory. Sequencing those chunks in a logical progression supports students to incorporate new information into their mental model, or schema (AERO 2024b).</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778521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section will allow students to identify main ideas from the podcast transcript and prepare to transfer this understanding to the purpose of adapting the novel to a play.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4139854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 following activities could be done as a complete lesson or in conjunction with the work done throughout the lesson sequences. Each teacher note will have reference to where it could be used as a stand-alone activity.</a:t>
            </a:r>
          </a:p>
          <a:p>
            <a:r>
              <a:rPr lang="en-AU" dirty="0"/>
              <a:t>Note that as </a:t>
            </a:r>
            <a:r>
              <a:rPr lang="en-AU" b="1" dirty="0"/>
              <a:t>Phase 3, resource 15 – podcast transcript </a:t>
            </a:r>
            <a:r>
              <a:rPr lang="en-AU" b="0" dirty="0"/>
              <a:t>clarifies, the transcript is available as a drop down under the podcast on the Planning, programming and assessing English 7-10 page for the program ‘From page to stage’.</a:t>
            </a:r>
          </a:p>
          <a:p>
            <a:r>
              <a:rPr lang="en-AU" dirty="0">
                <a:hlinkClick r:id="rId3"/>
              </a:rPr>
              <a:t>Planning, programming and assessing English 7–10 (nsw.gov.au)</a:t>
            </a: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53024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use </a:t>
            </a:r>
            <a:r>
              <a:rPr lang="en-AU" b="1" dirty="0"/>
              <a:t>Phase 3, activity 17 – investigating the interview </a:t>
            </a:r>
            <a:r>
              <a:rPr lang="en-AU" dirty="0"/>
              <a:t>and a copy of the podcast transcript to complete this activity.</a:t>
            </a:r>
          </a:p>
          <a:p>
            <a:r>
              <a:rPr lang="en-AU" dirty="0"/>
              <a:t>Suggested responses could include:</a:t>
            </a:r>
          </a:p>
          <a:p>
            <a:pPr marL="285750" indent="-285750">
              <a:buFont typeface="Arial" panose="020B0604020202020204" pitchFamily="34" charset="0"/>
              <a:buChar char="•"/>
            </a:pPr>
            <a:r>
              <a:rPr lang="en-AU" dirty="0"/>
              <a:t>information about creating 2 different worlds on stage</a:t>
            </a:r>
          </a:p>
          <a:p>
            <a:pPr marL="285750" indent="-285750">
              <a:buFont typeface="Arial" panose="020B0604020202020204" pitchFamily="34" charset="0"/>
              <a:buChar char="•"/>
            </a:pPr>
            <a:r>
              <a:rPr lang="en-AU" dirty="0"/>
              <a:t>Sandy’s discussion on set design.</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Differentiation note: </a:t>
            </a:r>
            <a:r>
              <a:rPr lang="en-AU" dirty="0"/>
              <a:t>work in pairs to complete the activity and provide specific sections of the transcript for students to identify relevant information.</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This activity could also be used with </a:t>
            </a:r>
            <a:r>
              <a:rPr lang="en-AU" b="1" dirty="0"/>
              <a:t>Phase 3, activity 9 – identifying dramatic conventions in a performance of Hitler’s Daughter: The play</a:t>
            </a:r>
            <a:r>
              <a:rPr lang="en-AU" dirty="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80571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use </a:t>
            </a:r>
            <a:r>
              <a:rPr lang="en-AU" b="1" dirty="0"/>
              <a:t>Phase 3, activity 17 – investigating the interview </a:t>
            </a:r>
            <a:r>
              <a:rPr lang="en-AU" dirty="0"/>
              <a:t>and a copy of the podcast transcript to complete this activity.</a:t>
            </a:r>
          </a:p>
          <a:p>
            <a:r>
              <a:rPr lang="en-AU" dirty="0"/>
              <a:t>Suggested responses could include:</a:t>
            </a:r>
          </a:p>
          <a:p>
            <a:pPr marL="285750" indent="-285750">
              <a:buFont typeface="Arial" panose="020B0604020202020204" pitchFamily="34" charset="0"/>
              <a:buChar char="•"/>
            </a:pPr>
            <a:r>
              <a:rPr lang="en-AU" sz="1600" b="0" dirty="0">
                <a:effectLst/>
                <a:latin typeface="Segoe UI" panose="020B0502040204020203" pitchFamily="34" charset="0"/>
              </a:rPr>
              <a:t>Tim’s discussion on the protagonist</a:t>
            </a:r>
          </a:p>
          <a:p>
            <a:pPr marL="285750" indent="-285750">
              <a:buFont typeface="Arial" panose="020B0604020202020204" pitchFamily="34" charset="0"/>
              <a:buChar char="•"/>
            </a:pPr>
            <a:r>
              <a:rPr lang="en-AU" sz="1600" b="0" dirty="0">
                <a:effectLst/>
                <a:latin typeface="Segoe UI" panose="020B0502040204020203" pitchFamily="34" charset="0"/>
              </a:rPr>
              <a:t>Mark’s character development – the actor performs as Mark as well as the guard in Berlin. </a:t>
            </a:r>
            <a:endParaRPr lang="en-AU" sz="1600" b="0" dirty="0">
              <a:latin typeface="Segoe UI" panose="020B0502040204020203" pitchFamily="34" charset="0"/>
            </a:endParaRPr>
          </a:p>
          <a:p>
            <a:pPr marL="285750" indent="-285750">
              <a:buFont typeface="Arial" panose="020B0604020202020204" pitchFamily="34" charset="0"/>
              <a:buChar char="•"/>
            </a:pPr>
            <a:r>
              <a:rPr lang="en-AU" sz="1600" b="0" dirty="0">
                <a:effectLst/>
                <a:latin typeface="Segoe UI" panose="020B0502040204020203" pitchFamily="34" charset="0"/>
              </a:rPr>
              <a:t>Tim’s discussion about adapting characters from novel to play and this resulted in the removal of some of the characters.</a:t>
            </a:r>
            <a:endParaRPr lang="en-AU" b="0" dirty="0"/>
          </a:p>
          <a:p>
            <a:endParaRPr lang="en-AU" dirty="0"/>
          </a:p>
          <a:p>
            <a:pPr marL="0" indent="0">
              <a:buFont typeface="Arial" panose="020B0604020202020204" pitchFamily="34" charset="0"/>
              <a:buNone/>
            </a:pPr>
            <a:r>
              <a:rPr lang="en-AU" b="1" dirty="0"/>
              <a:t>Differentiation note: </a:t>
            </a:r>
            <a:r>
              <a:rPr lang="en-AU" dirty="0"/>
              <a:t>work in pairs to complete the activity and provide specific sections of the transcript for students to identify relevant information.</a:t>
            </a:r>
          </a:p>
          <a:p>
            <a:pPr>
              <a:lnSpc>
                <a:spcPct val="150000"/>
              </a:lnSpc>
              <a:spcBef>
                <a:spcPts val="1200"/>
              </a:spcBef>
              <a:spcAft>
                <a:spcPts val="600"/>
              </a:spcAft>
            </a:pPr>
            <a:endParaRPr lang="en-AU" dirty="0"/>
          </a:p>
          <a:p>
            <a:pPr>
              <a:lnSpc>
                <a:spcPct val="150000"/>
              </a:lnSpc>
              <a:spcBef>
                <a:spcPts val="1200"/>
              </a:spcBef>
              <a:spcAft>
                <a:spcPts val="600"/>
              </a:spcAft>
            </a:pPr>
            <a:r>
              <a:rPr lang="en-AU" dirty="0"/>
              <a:t>This activity could also be used with </a:t>
            </a:r>
            <a:r>
              <a:rPr lang="en-AU" sz="1800" b="1" dirty="0">
                <a:effectLst/>
                <a:latin typeface="Arial" panose="020B0604020202020204" pitchFamily="34" charset="0"/>
                <a:ea typeface="Calibri" panose="020F0502020204030204" pitchFamily="34" charset="0"/>
              </a:rPr>
              <a:t>Phase 4, sequence 2 – exploring the intertextuality of characterisation. </a:t>
            </a:r>
            <a:r>
              <a:rPr lang="en-AU" sz="1800" dirty="0">
                <a:effectLst/>
                <a:latin typeface="Arial" panose="020B0604020202020204" pitchFamily="34" charset="0"/>
                <a:ea typeface="Calibri" panose="020F0502020204030204" pitchFamily="34" charset="0"/>
              </a:rPr>
              <a:t>  </a:t>
            </a:r>
          </a:p>
          <a:p>
            <a:pPr marL="0"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427039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use </a:t>
            </a:r>
            <a:r>
              <a:rPr lang="en-AU" b="1" dirty="0"/>
              <a:t>Phase 3, activity 17 – investigating the interview </a:t>
            </a:r>
            <a:r>
              <a:rPr lang="en-AU" dirty="0"/>
              <a:t>and a copy of the podcast transcript to complete this activity.</a:t>
            </a:r>
          </a:p>
          <a:p>
            <a:r>
              <a:rPr lang="en-AU" dirty="0"/>
              <a:t>Suggested responses could include: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dirty="0">
                <a:solidFill>
                  <a:srgbClr val="FFFFFF"/>
                </a:solidFill>
                <a:effectLst/>
                <a:highlight>
                  <a:srgbClr val="008B8B"/>
                </a:highlight>
                <a:latin typeface="Segoe UI" panose="020B0502040204020203" pitchFamily="34" charset="0"/>
              </a:rPr>
              <a:t>Sandy’s point about small number of actors in the play</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dirty="0">
                <a:solidFill>
                  <a:srgbClr val="FFFFFF"/>
                </a:solidFill>
                <a:effectLst/>
                <a:highlight>
                  <a:srgbClr val="008B8B"/>
                </a:highlight>
                <a:latin typeface="Segoe UI" panose="020B0502040204020203" pitchFamily="34" charset="0"/>
              </a:rPr>
              <a:t>how ‘travelling’ theatre companies sometimes work – one actor might portray a number of characters.</a:t>
            </a:r>
            <a:endParaRPr lang="en-AU" sz="1600" b="0" dirty="0">
              <a:effectLst/>
              <a:latin typeface="Arial" panose="020B0604020202020204" pitchFamily="34" charset="0"/>
            </a:endParaRPr>
          </a:p>
          <a:p>
            <a:pPr marL="0" indent="0">
              <a:buFont typeface="Arial" panose="020B0604020202020204" pitchFamily="34" charset="0"/>
              <a:buNone/>
            </a:pPr>
            <a:endParaRPr lang="en-AU" dirty="0"/>
          </a:p>
          <a:p>
            <a:pPr marL="0" indent="0">
              <a:buFont typeface="Arial" panose="020B0604020202020204" pitchFamily="34" charset="0"/>
              <a:buNone/>
            </a:pPr>
            <a:r>
              <a:rPr lang="en-AU" b="1" dirty="0"/>
              <a:t>Differentiation note: </a:t>
            </a:r>
            <a:r>
              <a:rPr lang="en-AU" dirty="0"/>
              <a:t>work in pairs to complete the activity and provide specific sections of the transcript for students to identify relevant information.</a:t>
            </a:r>
          </a:p>
          <a:p>
            <a:pPr marL="0"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16270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PowerPoint has been created to complement the recorded interview podcast ‘In conversation with writers’. It should be used in conjunction with the program and </a:t>
            </a:r>
            <a:r>
              <a:rPr lang="en-AU" b="1" dirty="0"/>
              <a:t>Phase 3, activity 17 – investigating the interview.</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200385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use </a:t>
            </a:r>
            <a:r>
              <a:rPr lang="en-AU" b="1" dirty="0"/>
              <a:t>Phase 3, activity 17 – investigating the interview </a:t>
            </a:r>
            <a:r>
              <a:rPr lang="en-AU" dirty="0"/>
              <a:t>and a copy of the podcast transcript to complete this activity.</a:t>
            </a:r>
          </a:p>
          <a:p>
            <a:r>
              <a:rPr lang="en-AU" dirty="0"/>
              <a:t>Suggested responses could include:</a:t>
            </a:r>
          </a:p>
          <a:p>
            <a:pPr marL="285750" indent="-285750">
              <a:buFont typeface="Arial" panose="020B0604020202020204" pitchFamily="34" charset="0"/>
              <a:buChar char="•"/>
            </a:pPr>
            <a:r>
              <a:rPr lang="en-AU" sz="1600" b="0" dirty="0">
                <a:solidFill>
                  <a:srgbClr val="FFFFFF"/>
                </a:solidFill>
                <a:effectLst/>
                <a:highlight>
                  <a:srgbClr val="808000"/>
                </a:highlight>
                <a:latin typeface="Segoe UI" panose="020B0502040204020203" pitchFamily="34" charset="0"/>
              </a:rPr>
              <a:t>storytelling by Anna</a:t>
            </a:r>
          </a:p>
          <a:p>
            <a:pPr marL="285750" indent="-285750">
              <a:buFont typeface="Arial" panose="020B0604020202020204" pitchFamily="34" charset="0"/>
              <a:buChar char="•"/>
            </a:pPr>
            <a:r>
              <a:rPr lang="en-AU" sz="1600" b="0" dirty="0">
                <a:solidFill>
                  <a:srgbClr val="FFFFFF"/>
                </a:solidFill>
                <a:effectLst/>
                <a:highlight>
                  <a:srgbClr val="808000"/>
                </a:highlight>
                <a:latin typeface="Segoe UI" panose="020B0502040204020203" pitchFamily="34" charset="0"/>
              </a:rPr>
              <a:t>prompt question</a:t>
            </a:r>
            <a:r>
              <a:rPr lang="en-AU" sz="1600" b="0" dirty="0">
                <a:effectLst/>
                <a:highlight>
                  <a:srgbClr val="FFFF00"/>
                </a:highlight>
                <a:latin typeface="Segoe UI" panose="020B0502040204020203" pitchFamily="34" charset="0"/>
              </a:rPr>
              <a:t> about intertextuality and response – the ways texts can reference and relate to each other</a:t>
            </a:r>
          </a:p>
          <a:p>
            <a:pPr marL="285750" indent="-285750">
              <a:buFont typeface="Arial" panose="020B0604020202020204" pitchFamily="34" charset="0"/>
              <a:buChar char="•"/>
            </a:pPr>
            <a:r>
              <a:rPr lang="en-AU" sz="1600" b="0" dirty="0">
                <a:effectLst/>
                <a:highlight>
                  <a:srgbClr val="FFFF00"/>
                </a:highlight>
                <a:latin typeface="Segoe UI" panose="020B0502040204020203" pitchFamily="34" charset="0"/>
              </a:rPr>
              <a:t>prompt question and response – </a:t>
            </a:r>
            <a:r>
              <a:rPr lang="en-AU" sz="1600" b="0" dirty="0">
                <a:effectLst/>
                <a:highlight>
                  <a:srgbClr val="00FFFF"/>
                </a:highlight>
                <a:latin typeface="Segoe UI" panose="020B0502040204020203" pitchFamily="34" charset="0"/>
              </a:rPr>
              <a:t>How do you decide what parts of Jackie French’s story to keep and what parts to change for the play?</a:t>
            </a:r>
          </a:p>
          <a:p>
            <a:pPr marL="285750" indent="-285750">
              <a:buFont typeface="Arial" panose="020B0604020202020204" pitchFamily="34" charset="0"/>
              <a:buChar char="•"/>
            </a:pPr>
            <a:r>
              <a:rPr lang="en-AU" sz="1600" b="0" dirty="0">
                <a:effectLst/>
                <a:highlight>
                  <a:srgbClr val="00FFFF"/>
                </a:highlight>
                <a:latin typeface="Segoe UI" panose="020B0502040204020203" pitchFamily="34" charset="0"/>
              </a:rPr>
              <a:t>Hitler and WWII.</a:t>
            </a:r>
            <a:endParaRPr lang="en-AU" b="0" dirty="0"/>
          </a:p>
          <a:p>
            <a:pPr marL="0" indent="0">
              <a:buFont typeface="Arial" panose="020B0604020202020204" pitchFamily="34" charset="0"/>
              <a:buNone/>
            </a:pPr>
            <a:endParaRPr lang="en-AU" dirty="0"/>
          </a:p>
          <a:p>
            <a:pPr marL="0" indent="0">
              <a:buFont typeface="Arial" panose="020B0604020202020204" pitchFamily="34" charset="0"/>
              <a:buNone/>
            </a:pPr>
            <a:r>
              <a:rPr lang="en-AU" b="1" dirty="0"/>
              <a:t>Differentiation note: </a:t>
            </a:r>
            <a:r>
              <a:rPr lang="en-AU" dirty="0"/>
              <a:t>work in pairs to complete the activity and provide specific sections of the transcript for students to identify relevant information.</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This activity could also be used with </a:t>
            </a:r>
            <a:r>
              <a:rPr lang="en-AU" b="1" dirty="0"/>
              <a:t>Phase 4, sequence 1 – exploring intertextuality.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500332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use </a:t>
            </a:r>
            <a:r>
              <a:rPr lang="en-AU" b="1" dirty="0"/>
              <a:t>Phase 3, activity 17 – investigating the interview </a:t>
            </a:r>
            <a:r>
              <a:rPr lang="en-AU" dirty="0"/>
              <a:t>and a copy of the podcast transcript to complete this activity.</a:t>
            </a:r>
          </a:p>
          <a:p>
            <a:r>
              <a:rPr lang="en-AU" dirty="0"/>
              <a:t>Suggested responses could include:</a:t>
            </a:r>
          </a:p>
          <a:p>
            <a:pPr marL="285750" indent="-285750">
              <a:buFont typeface="Arial" panose="020B0604020202020204" pitchFamily="34" charset="0"/>
              <a:buChar char="•"/>
            </a:pPr>
            <a:r>
              <a:rPr lang="en-AU" sz="1600" b="0" dirty="0">
                <a:effectLst/>
                <a:highlight>
                  <a:srgbClr val="00FF00"/>
                </a:highlight>
                <a:latin typeface="Segoe UI" panose="020B0502040204020203" pitchFamily="34" charset="0"/>
              </a:rPr>
              <a:t>prompt question and response – Why did you choose to adapt Hitler’s Daughter for the stage? </a:t>
            </a:r>
          </a:p>
          <a:p>
            <a:pPr marL="285750" indent="-285750">
              <a:buFont typeface="Arial" panose="020B0604020202020204" pitchFamily="34" charset="0"/>
              <a:buChar char="•"/>
            </a:pPr>
            <a:r>
              <a:rPr lang="en-AU" sz="1600" b="0" dirty="0">
                <a:effectLst/>
                <a:highlight>
                  <a:srgbClr val="00FF00"/>
                </a:highlight>
                <a:latin typeface="Segoe UI" panose="020B0502040204020203" pitchFamily="34" charset="0"/>
              </a:rPr>
              <a:t>prompt question and response – How </a:t>
            </a:r>
            <a:r>
              <a:rPr lang="en-AU" sz="1600" b="0" dirty="0">
                <a:highlight>
                  <a:srgbClr val="00FF00"/>
                </a:highlight>
                <a:latin typeface="Segoe UI" panose="020B0502040204020203" pitchFamily="34" charset="0"/>
              </a:rPr>
              <a:t>do you decide what parts of the story to keep and what parts to change for the play. How is literary value maintained?</a:t>
            </a:r>
          </a:p>
          <a:p>
            <a:pPr marL="285750" indent="-285750">
              <a:buFont typeface="Arial" panose="020B0604020202020204" pitchFamily="34" charset="0"/>
              <a:buChar char="•"/>
            </a:pPr>
            <a:r>
              <a:rPr lang="en-AU" sz="1600" b="0" dirty="0">
                <a:effectLst/>
                <a:highlight>
                  <a:srgbClr val="D3D3D3"/>
                </a:highlight>
                <a:latin typeface="Segoe UI" panose="020B0502040204020203" pitchFamily="34" charset="0"/>
              </a:rPr>
              <a:t>Eva’s point about themes addressing literary value</a:t>
            </a:r>
          </a:p>
          <a:p>
            <a:pPr marL="285750" indent="-285750">
              <a:buFont typeface="Arial" panose="020B0604020202020204" pitchFamily="34" charset="0"/>
              <a:buChar char="•"/>
            </a:pPr>
            <a:r>
              <a:rPr lang="en-AU" sz="1600" b="0" dirty="0">
                <a:solidFill>
                  <a:srgbClr val="FFFFFF"/>
                </a:solidFill>
                <a:effectLst/>
                <a:highlight>
                  <a:srgbClr val="D3D3D3"/>
                </a:highlight>
                <a:latin typeface="Segoe UI" panose="020B0502040204020203" pitchFamily="34" charset="0"/>
              </a:rPr>
              <a:t>decision to not actually portray Hitler on stage – not giving him a ‘place’</a:t>
            </a:r>
            <a:r>
              <a:rPr lang="en-AU" sz="1600" b="0" dirty="0">
                <a:solidFill>
                  <a:srgbClr val="FFFFFF"/>
                </a:solidFill>
                <a:effectLst/>
                <a:highlight>
                  <a:srgbClr val="800080"/>
                </a:highlight>
                <a:latin typeface="Segoe UI" panose="020B0502040204020203" pitchFamily="34" charset="0"/>
              </a:rPr>
              <a:t> </a:t>
            </a:r>
          </a:p>
          <a:p>
            <a:pPr marL="285750" indent="-285750">
              <a:buFont typeface="Arial" panose="020B0604020202020204" pitchFamily="34" charset="0"/>
              <a:buChar char="•"/>
            </a:pPr>
            <a:r>
              <a:rPr lang="en-AU" sz="1600" b="0" dirty="0">
                <a:effectLst/>
                <a:highlight>
                  <a:srgbClr val="FF00FF"/>
                </a:highlight>
                <a:latin typeface="Segoe UI" panose="020B0502040204020203" pitchFamily="34" charset="0"/>
              </a:rPr>
              <a:t>Mark’s role as the protagonist and how his character adds literary value to the play by helping the responder to consider new ways of thinking. </a:t>
            </a:r>
          </a:p>
          <a:p>
            <a:pPr marL="285750" indent="-285750">
              <a:buFont typeface="Arial" panose="020B0604020202020204" pitchFamily="34" charset="0"/>
              <a:buChar char="•"/>
            </a:pPr>
            <a:r>
              <a:rPr lang="en-AU" sz="1600" b="0" dirty="0">
                <a:effectLst/>
                <a:highlight>
                  <a:srgbClr val="FF00FF"/>
                </a:highlight>
                <a:latin typeface="Segoe UI" panose="020B0502040204020203" pitchFamily="34" charset="0"/>
              </a:rPr>
              <a:t>the play helps us understand something about ourselves in the world, therefore it will vary across time and cultures. </a:t>
            </a:r>
            <a:endParaRPr lang="en-AU" sz="1600" b="0" dirty="0">
              <a:effectLst/>
              <a:latin typeface="Arial" panose="020B0604020202020204" pitchFamily="34" charset="0"/>
            </a:endParaRPr>
          </a:p>
          <a:p>
            <a:pPr marL="0" indent="0">
              <a:buFont typeface="Arial" panose="020B0604020202020204" pitchFamily="34" charset="0"/>
              <a:buNone/>
            </a:pPr>
            <a:endParaRPr lang="en-AU" dirty="0"/>
          </a:p>
          <a:p>
            <a:pPr marL="0" indent="0">
              <a:buFont typeface="Arial" panose="020B0604020202020204" pitchFamily="34" charset="0"/>
              <a:buNone/>
            </a:pPr>
            <a:r>
              <a:rPr lang="en-AU" b="1" dirty="0"/>
              <a:t>Differentiation note: </a:t>
            </a:r>
            <a:r>
              <a:rPr lang="en-AU" dirty="0"/>
              <a:t>work in pairs to complete the activity and provide specific sections of the transcript for students to identify relevant information.</a:t>
            </a:r>
          </a:p>
          <a:p>
            <a:pPr marL="0" indent="0">
              <a:buFont typeface="Arial" panose="020B0604020202020204" pitchFamily="34" charset="0"/>
              <a:buNone/>
            </a:pPr>
            <a:endParaRPr lang="en-AU"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This activity could also be used with </a:t>
            </a:r>
            <a:r>
              <a:rPr lang="en-AU" b="1" dirty="0"/>
              <a:t>Phase 4, sequence 5 – maintaining literary value (integrated Phase 5)</a:t>
            </a:r>
            <a:r>
              <a:rPr lang="en-AU" dirty="0"/>
              <a:t> and </a:t>
            </a:r>
            <a:r>
              <a:rPr lang="en-AU" sz="1800" b="1" dirty="0">
                <a:solidFill>
                  <a:srgbClr val="002664"/>
                </a:solidFill>
                <a:effectLst/>
                <a:latin typeface="Arial" panose="020B0604020202020204" pitchFamily="34" charset="0"/>
                <a:ea typeface="Yu Gothic Light" panose="020B0300000000000000" pitchFamily="34" charset="-128"/>
              </a:rPr>
              <a:t>Phase 4, activity 9 – literary value of </a:t>
            </a:r>
            <a:r>
              <a:rPr lang="en-AU" sz="1800" b="1" i="1" dirty="0">
                <a:solidFill>
                  <a:srgbClr val="002664"/>
                </a:solidFill>
                <a:effectLst/>
                <a:latin typeface="Arial" panose="020B0604020202020204" pitchFamily="34" charset="0"/>
                <a:ea typeface="Yu Gothic Light" panose="020B0300000000000000" pitchFamily="34" charset="-128"/>
              </a:rPr>
              <a:t>Hitler’s Daughter: The play </a:t>
            </a:r>
            <a:r>
              <a:rPr lang="en-AU" sz="1800" b="1" i="0" dirty="0">
                <a:solidFill>
                  <a:srgbClr val="002664"/>
                </a:solidFill>
                <a:effectLst/>
                <a:latin typeface="Arial" panose="020B0604020202020204" pitchFamily="34" charset="0"/>
                <a:ea typeface="Yu Gothic Light" panose="020B0300000000000000" pitchFamily="34" charset="-128"/>
              </a:rPr>
              <a:t>(extension activity)</a:t>
            </a:r>
            <a:r>
              <a:rPr lang="en-AU" sz="1800" b="1" i="1" dirty="0">
                <a:solidFill>
                  <a:srgbClr val="002664"/>
                </a:solidFill>
                <a:effectLst/>
                <a:latin typeface="Arial" panose="020B0604020202020204" pitchFamily="34" charset="0"/>
                <a:ea typeface="Yu Gothic Light" panose="020B0300000000000000" pitchFamily="34" charset="-128"/>
              </a:rPr>
              <a:t>.</a:t>
            </a:r>
            <a:endParaRPr lang="en-AU" sz="1800" b="1" dirty="0">
              <a:solidFill>
                <a:srgbClr val="002664"/>
              </a:solidFill>
              <a:effectLst/>
              <a:latin typeface="Arial" panose="020B0604020202020204" pitchFamily="34" charset="0"/>
              <a:ea typeface="Yu Gothic Light" panose="020B0300000000000000" pitchFamily="34" charset="-128"/>
            </a:endParaRPr>
          </a:p>
          <a:p>
            <a:pPr marL="0"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961114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following activity is aimed at consolidating understanding of the learning intention for </a:t>
            </a:r>
            <a:r>
              <a:rPr lang="en-AU" b="1" dirty="0"/>
              <a:t>Phase 3, sequence 6 – understanding the intertextuality of the play. </a:t>
            </a:r>
            <a:r>
              <a:rPr lang="en-AU" b="0" dirty="0"/>
              <a:t>Students complete the remaining questions in </a:t>
            </a:r>
            <a:r>
              <a:rPr lang="en-AU" b="1" dirty="0"/>
              <a:t>Phase 3, activity 17 – investigating the interview.</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5864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consolidate understanding of the purpose of adapting the novel to the play by writing an analytical response. They should refer to </a:t>
            </a:r>
            <a:r>
              <a:rPr lang="en-AU" sz="1600" b="1" dirty="0">
                <a:effectLst/>
                <a:latin typeface="+mn-lt"/>
                <a:ea typeface="Calibri" panose="020F0502020204030204" pitchFamily="34" charset="0"/>
              </a:rPr>
              <a:t>Phase 3, activity 17 – investigating the interview</a:t>
            </a:r>
            <a:r>
              <a:rPr lang="en-AU" sz="1600" b="1" dirty="0">
                <a:effectLst/>
                <a:latin typeface="Arial" panose="020B0604020202020204" pitchFamily="34" charset="0"/>
                <a:ea typeface="Calibri" panose="020F0502020204030204" pitchFamily="34" charset="0"/>
              </a:rPr>
              <a:t> </a:t>
            </a:r>
            <a:r>
              <a:rPr lang="en-AU" sz="1600" dirty="0">
                <a:effectLst/>
                <a:latin typeface="Arial" panose="020B0604020202020204" pitchFamily="34" charset="0"/>
                <a:ea typeface="Calibri" panose="020F0502020204030204" pitchFamily="34" charset="0"/>
              </a:rPr>
              <a:t>for additional support.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546097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feedback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highlight>
                  <a:srgbClr val="FFFFFF"/>
                </a:highlight>
                <a:latin typeface="Public Sans" pitchFamily="2" charset="0"/>
              </a:rPr>
              <a:t>Feedback is most useful when it is aligned to the learning intentions and success criteria of a lesson or learning experience (Clarke, Timperley and Hattie 2023). It is most effective when delivered during learning (Clarke 2014).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910906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to extend understanding of ideas, students should swap their work with a peer to connect with their understanding. They should demonstrate their comprehension of ideas by summarising the 3 main ideas in order at the bottom of their peer’s response. </a:t>
            </a:r>
            <a:r>
              <a:rPr lang="en-AU"/>
              <a:t>Students should swap their work back and confirm if the 3 ideas are what they were aiming for. </a:t>
            </a:r>
            <a:r>
              <a:rPr lang="en-AU" dirty="0"/>
              <a:t>Discuss as required.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681105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now work with a peer who has selected a different main idea to respond to and complete the Venn diagram to compare their ideas. Students should then complete a Think Pair Share to discuss the similarities and differences and the purpose for adapting the novel to a play.</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271235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67776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endParaRPr lang="en-US" dirty="0"/>
          </a:p>
          <a:p>
            <a:pPr marL="171450" indent="-171450">
              <a:buFont typeface="Arial"/>
              <a:buChar char="•"/>
            </a:pPr>
            <a:r>
              <a:rPr lang="en-AU" dirty="0"/>
              <a:t>Click lesson numbers to go to specific lessons</a:t>
            </a:r>
          </a:p>
          <a:p>
            <a:pPr marL="171450" indent="-171450">
              <a:buFont typeface="Arial"/>
              <a:buChar char="•"/>
            </a:pPr>
            <a:r>
              <a:rPr lang="en-AU" dirty="0">
                <a:cs typeface="Calibri"/>
              </a:rPr>
              <a:t>Interactive features can be viewed in slide show</a:t>
            </a:r>
          </a:p>
          <a:p>
            <a:endParaRPr lang="en-AU" b="1" dirty="0"/>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b="0" i="0" dirty="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b="0" i="0" dirty="0">
              <a:solidFill>
                <a:srgbClr val="333333"/>
              </a:solidFill>
              <a:effectLst/>
              <a:highlight>
                <a:srgbClr val="FFFFFF"/>
              </a:highlight>
              <a:latin typeface="Public Sans" pitchFamily="2" charset="0"/>
            </a:endParaRPr>
          </a:p>
          <a:p>
            <a:endParaRPr lang="en-AU" dirty="0">
              <a:solidFill>
                <a:srgbClr val="333333"/>
              </a:solidFill>
              <a:highlight>
                <a:srgbClr val="FFFFFF"/>
              </a:highlight>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PowerPoint should be used with the podcast interview with the playwrights who have written </a:t>
            </a:r>
            <a:r>
              <a:rPr lang="en-AU" i="1" dirty="0"/>
              <a:t>Hitler’s Daughter: The play</a:t>
            </a:r>
            <a:r>
              <a:rPr lang="en-AU" dirty="0"/>
              <a:t>. It is the second podcast in our ‘In conversation with writers’ series, following on from Jennifer Wong in the Term 2 program Transport me to the ‘real’.</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60467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latin typeface="Public Sans"/>
              </a:rPr>
              <a:t>Teachers actively support students to make connections within and across knowledge, skills and understanding as well as to prior learning experiences. Learning is a change to long term memory. Long term memory is a network of overlapping information with many connections, which are called schemas.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are prompted to recall and draw on prior learning developed about podcasts developed in </a:t>
            </a:r>
            <a:r>
              <a:rPr lang="en-AU" b="1" dirty="0"/>
              <a:t>Year 8, Term 2 – Transport me to the ‘real’. </a:t>
            </a:r>
            <a:r>
              <a:rPr lang="en-AU" b="0" dirty="0"/>
              <a:t>They complete a KWLH on podcasts in </a:t>
            </a:r>
            <a:r>
              <a:rPr lang="en-AU" sz="1800" b="1" dirty="0">
                <a:solidFill>
                  <a:srgbClr val="002664"/>
                </a:solidFill>
                <a:effectLst/>
                <a:latin typeface="Arial" panose="020B0604020202020204" pitchFamily="34" charset="0"/>
                <a:ea typeface="Yu Gothic Light" panose="020B0300000000000000" pitchFamily="34" charset="-128"/>
              </a:rPr>
              <a:t>Phase 3, activity 17 – investigating the interview. </a:t>
            </a:r>
          </a:p>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17158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discuss with students, strategies for effective listening. Ask them to offer ideas for how they can get the most information out of an audio presentation. Direct students to </a:t>
            </a:r>
            <a:r>
              <a:rPr lang="en-AU" b="1" dirty="0"/>
              <a:t>Phase 3, activity 17 – investigating the interview</a:t>
            </a:r>
            <a:r>
              <a:rPr lang="en-AU" dirty="0"/>
              <a:t>.  In Question 5, they can explore word-level language in the glossary. Students should read through the instructions for Question 6 and the interview questions.</a:t>
            </a:r>
          </a:p>
          <a:p>
            <a:endParaRPr lang="en-AU" dirty="0"/>
          </a:p>
          <a:p>
            <a:r>
              <a:rPr lang="en-AU" b="1" dirty="0"/>
              <a:t>Differentiation note: </a:t>
            </a:r>
            <a:r>
              <a:rPr lang="en-AU" dirty="0"/>
              <a:t>the podcast may need to be chunked into segments for listening or the teacher may choose to only listen to one or 2 questions and their responses to reduce cognitive load. </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046776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42340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s://players.brightcove.net/6197335233001/RYyTOryUkW_default/index.html?videoId=6361587059112"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education.nsw.gov.au/about-us/education-data-and-research/cese/publications/literature-reviews/cognitive-load-theory" TargetMode="External"/><Relationship Id="rId3" Type="http://schemas.openxmlformats.org/officeDocument/2006/relationships/hyperlink" Target="https://educationstandards.nsw.edu.au/"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9.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learning-areas/english/english-k-10-2022/overview" TargetMode="External"/><Relationship Id="rId10" Type="http://schemas.openxmlformats.org/officeDocument/2006/relationships/hyperlink" Target="https://education.nsw.gov.au/teaching-and-learning/curriculum/explicit-teaching/explicit-teaching-strategies/gradual-release-of-responsibility" TargetMode="External"/><Relationship Id="rId4" Type="http://schemas.openxmlformats.org/officeDocument/2006/relationships/hyperlink" Target="https://curriculum.nsw.edu.au/" TargetMode="External"/><Relationship Id="rId9" Type="http://schemas.openxmlformats.org/officeDocument/2006/relationships/hyperlink" Target="https://curriculum.nsw.edu.au/resources/glossar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22.xml"/><Relationship Id="rId4" Type="http://schemas.openxmlformats.org/officeDocument/2006/relationships/slide" Target="slide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the program and resource booklet for From page to stage – Year 8, term 3.</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a:t>
            </a:r>
            <a:r>
              <a:rPr lang="en-AU" sz="1800" dirty="0">
                <a:solidFill>
                  <a:srgbClr val="22272B"/>
                </a:solidFill>
                <a:latin typeface="+mn-lt"/>
              </a:rPr>
              <a:t> &gt; </a:t>
            </a:r>
            <a:r>
              <a:rPr lang="en-AU" sz="1800" b="1" dirty="0">
                <a:solidFill>
                  <a:srgbClr val="22272B"/>
                </a:solidFill>
                <a:latin typeface="+mn-lt"/>
              </a:rPr>
              <a:t>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a:t>
            </a:r>
            <a:r>
              <a:rPr lang="en-AU" b="1" dirty="0">
                <a:solidFill>
                  <a:srgbClr val="22272B"/>
                </a:solidFill>
                <a:latin typeface="+mn-lt"/>
              </a:rPr>
              <a:t>File</a:t>
            </a:r>
            <a:r>
              <a:rPr lang="en-AU" dirty="0">
                <a:solidFill>
                  <a:srgbClr val="22272B"/>
                </a:solidFill>
                <a:latin typeface="+mn-lt"/>
              </a:rPr>
              <a:t> &gt; </a:t>
            </a:r>
            <a:r>
              <a:rPr lang="en-AU" b="1" dirty="0">
                <a:solidFill>
                  <a:srgbClr val="22272B"/>
                </a:solidFill>
                <a:latin typeface="+mn-lt"/>
              </a:rPr>
              <a:t>Save as </a:t>
            </a:r>
            <a:r>
              <a:rPr lang="en-AU" dirty="0">
                <a:solidFill>
                  <a:srgbClr val="22272B"/>
                </a:solidFill>
                <a:latin typeface="+mn-lt"/>
              </a:rPr>
              <a:t>Google Slides.</a:t>
            </a:r>
          </a:p>
          <a:p>
            <a:pPr marL="456565" lvl="1">
              <a:lnSpc>
                <a:spcPct val="150000"/>
              </a:lnSpc>
              <a:spcAft>
                <a:spcPts val="1200"/>
              </a:spcAft>
            </a:pPr>
            <a:r>
              <a:rPr lang="en-AU" dirty="0">
                <a:solidFill>
                  <a:srgbClr val="22272B"/>
                </a:solidFill>
                <a:latin typeface="+mn-lt"/>
              </a:rPr>
              <a:t>(Note – conversion may cause formatting changes in the slides.)</a:t>
            </a:r>
          </a:p>
          <a:p>
            <a:endParaRPr lang="en-AU" sz="1800" dirty="0">
              <a:latin typeface="+mn-lt"/>
            </a:endParaRP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US" dirty="0">
                <a:latin typeface="+mj-lt"/>
              </a:rPr>
              <a:t>Building the field </a:t>
            </a:r>
            <a:r>
              <a:rPr lang="en-US" dirty="0">
                <a:solidFill>
                  <a:schemeClr val="bg1"/>
                </a:solidFill>
                <a:latin typeface="+mj-lt"/>
              </a:rPr>
              <a:t>(1)</a:t>
            </a:r>
            <a:endParaRPr lang="en-AU" dirty="0">
              <a:solidFill>
                <a:schemeClr val="bg1"/>
              </a:solidFill>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Preparing to listen to the podcast</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The podcast refers to some content that you may not have heard of before.</a:t>
            </a:r>
          </a:p>
          <a:p>
            <a:r>
              <a:rPr lang="en-AU" b="1" i="1" dirty="0">
                <a:latin typeface="+mn-lt"/>
              </a:rPr>
              <a:t>Macbeth</a:t>
            </a:r>
            <a:r>
              <a:rPr lang="en-AU" b="1" dirty="0">
                <a:latin typeface="+mn-lt"/>
              </a:rPr>
              <a:t> </a:t>
            </a:r>
            <a:r>
              <a:rPr lang="en-AU" dirty="0">
                <a:latin typeface="+mn-lt"/>
              </a:rPr>
              <a:t>is:</a:t>
            </a:r>
          </a:p>
          <a:p>
            <a:pPr marL="342900" indent="-342900">
              <a:buFont typeface="Arial" panose="020B0604020202020204" pitchFamily="34" charset="0"/>
              <a:buChar char="•"/>
            </a:pPr>
            <a:r>
              <a:rPr lang="en-AU" dirty="0">
                <a:latin typeface="+mn-lt"/>
              </a:rPr>
              <a:t>a play written by William Shakespeare </a:t>
            </a:r>
          </a:p>
          <a:p>
            <a:pPr marL="342900" indent="-342900">
              <a:buFont typeface="Arial" panose="020B0604020202020204" pitchFamily="34" charset="0"/>
              <a:buChar char="•"/>
            </a:pPr>
            <a:r>
              <a:rPr lang="en-AU" dirty="0">
                <a:latin typeface="+mn-lt"/>
              </a:rPr>
              <a:t>his shortest tragedy</a:t>
            </a:r>
          </a:p>
          <a:p>
            <a:pPr marL="342900" indent="-342900">
              <a:buFont typeface="Arial" panose="020B0604020202020204" pitchFamily="34" charset="0"/>
              <a:buChar char="•"/>
            </a:pPr>
            <a:r>
              <a:rPr lang="en-AU" dirty="0">
                <a:latin typeface="+mn-lt"/>
              </a:rPr>
              <a:t>based on real characters from a historical time period (historical fiction)</a:t>
            </a:r>
          </a:p>
          <a:p>
            <a:pPr marL="342900" indent="-342900">
              <a:buFont typeface="Arial" panose="020B0604020202020204" pitchFamily="34" charset="0"/>
              <a:buChar char="•"/>
            </a:pPr>
            <a:r>
              <a:rPr lang="en-AU" dirty="0">
                <a:latin typeface="+mn-lt"/>
              </a:rPr>
              <a:t>thought to be cursed so is not mentioned by name in a theatre – it is called ‘The Scottish Play’.  </a:t>
            </a:r>
          </a:p>
          <a:p>
            <a:pPr marL="342900" indent="-342900">
              <a:buFont typeface="Arial" panose="020B0604020202020204" pitchFamily="34" charset="0"/>
              <a:buChar char="•"/>
            </a:pPr>
            <a:endParaRPr lang="en-AU" dirty="0">
              <a:latin typeface="+mn-lt"/>
            </a:endParaRP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201899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US" dirty="0">
                <a:latin typeface="+mj-lt"/>
              </a:rPr>
              <a:t>Building the field </a:t>
            </a:r>
            <a:r>
              <a:rPr lang="en-US" dirty="0">
                <a:solidFill>
                  <a:schemeClr val="bg1"/>
                </a:solidFill>
                <a:latin typeface="+mj-lt"/>
              </a:rPr>
              <a:t>(2)</a:t>
            </a:r>
            <a:endParaRPr lang="en-AU" dirty="0">
              <a:solidFill>
                <a:schemeClr val="bg1"/>
              </a:solidFill>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Preparing to listen to the podcast</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sz="1800" dirty="0">
                <a:latin typeface="+mn-lt"/>
              </a:rPr>
              <a:t>The podcast refers to some content that you may not have heard of before.</a:t>
            </a:r>
          </a:p>
          <a:p>
            <a:r>
              <a:rPr lang="en-AU" sz="1800" b="1" dirty="0">
                <a:latin typeface="+mj-lt"/>
              </a:rPr>
              <a:t>Chekov’s Gun</a:t>
            </a:r>
          </a:p>
          <a:p>
            <a:pPr marL="342900" indent="-342900">
              <a:buFont typeface="Arial" panose="020B0604020202020204" pitchFamily="34" charset="0"/>
              <a:buChar char="•"/>
            </a:pPr>
            <a:r>
              <a:rPr lang="en-AU" sz="1800" dirty="0">
                <a:latin typeface="+mn-lt"/>
              </a:rPr>
              <a:t>is a literary idea that every element in the story is necessary to the plot</a:t>
            </a:r>
          </a:p>
          <a:p>
            <a:pPr marL="342900" indent="-342900">
              <a:buFont typeface="Arial" panose="020B0604020202020204" pitchFamily="34" charset="0"/>
              <a:buChar char="•"/>
            </a:pPr>
            <a:r>
              <a:rPr lang="en-AU" sz="1800" dirty="0">
                <a:latin typeface="+mn-lt"/>
              </a:rPr>
              <a:t>popularised by playwright and author, Anton Chekov</a:t>
            </a:r>
          </a:p>
          <a:p>
            <a:pPr marL="342900" indent="-342900">
              <a:buFont typeface="Arial" panose="020B0604020202020204" pitchFamily="34" charset="0"/>
              <a:buChar char="•"/>
            </a:pPr>
            <a:r>
              <a:rPr lang="en-AU" sz="1800" dirty="0">
                <a:latin typeface="+mn-lt"/>
              </a:rPr>
              <a:t>he illustrated his point by using a gun as an example</a:t>
            </a:r>
          </a:p>
          <a:p>
            <a:pPr marL="645750" lvl="4" indent="-285750">
              <a:spcAft>
                <a:spcPts val="1200"/>
              </a:spcAft>
            </a:pPr>
            <a:r>
              <a:rPr lang="en-AU" dirty="0">
                <a:latin typeface="+mn-lt"/>
              </a:rPr>
              <a:t>‘One must never place a loaded rifle on the stage if it isn’t going to go off. It’s wrong to make promises you don’t mean to keep.’ (Britannica 2024)</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04663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479E0D-DC65-8CD4-8643-6F76969D58D4}"/>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Listen to the podcast</a:t>
            </a:r>
            <a:endParaRPr lang="en-AU" dirty="0"/>
          </a:p>
        </p:txBody>
      </p:sp>
      <p:grpSp>
        <p:nvGrpSpPr>
          <p:cNvPr id="4" name="Group 3" descr="Listen to the podcast – ‘In conversation with writers’ - Hitler’s Daughter: The play (34:51)">
            <a:extLst>
              <a:ext uri="{FF2B5EF4-FFF2-40B4-BE49-F238E27FC236}">
                <a16:creationId xmlns:a16="http://schemas.microsoft.com/office/drawing/2014/main" id="{90B53A70-EFF5-7817-D354-58464050D200}"/>
              </a:ext>
            </a:extLst>
          </p:cNvPr>
          <p:cNvGrpSpPr/>
          <p:nvPr/>
        </p:nvGrpSpPr>
        <p:grpSpPr>
          <a:xfrm>
            <a:off x="878392" y="1873598"/>
            <a:ext cx="6353416" cy="3773287"/>
            <a:chOff x="878392" y="1873598"/>
            <a:chExt cx="6353416" cy="3773287"/>
          </a:xfrm>
        </p:grpSpPr>
        <p:pic>
          <p:nvPicPr>
            <p:cNvPr id="1028" name="Picture 4" descr="Shape, rectangle&#10;&#10;Description automatically generated">
              <a:extLst>
                <a:ext uri="{FF2B5EF4-FFF2-40B4-BE49-F238E27FC236}">
                  <a16:creationId xmlns:a16="http://schemas.microsoft.com/office/drawing/2014/main" id="{D96D25B0-6EEA-68FC-AE25-4196F99344A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8392" y="1873598"/>
              <a:ext cx="6353416" cy="37732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7EFE5D-F5CC-6703-3077-9104E9E9F51B}"/>
                </a:ext>
              </a:extLst>
            </p:cNvPr>
            <p:cNvSpPr txBox="1"/>
            <p:nvPr/>
          </p:nvSpPr>
          <p:spPr>
            <a:xfrm>
              <a:off x="2427388" y="2488037"/>
              <a:ext cx="3456919" cy="1881925"/>
            </a:xfrm>
            <a:prstGeom prst="rect">
              <a:avLst/>
            </a:prstGeom>
            <a:noFill/>
          </p:spPr>
          <p:txBody>
            <a:bodyPr wrap="square">
              <a:spAutoFit/>
            </a:bodyPr>
            <a:lstStyle/>
            <a:p>
              <a:pPr>
                <a:lnSpc>
                  <a:spcPct val="150000"/>
                </a:lnSpc>
                <a:spcAft>
                  <a:spcPts val="1200"/>
                </a:spcAft>
              </a:pPr>
              <a:r>
                <a:rPr lang="en-AU" sz="2000" dirty="0"/>
                <a:t>Listen to the podcast – </a:t>
              </a:r>
              <a:r>
                <a:rPr lang="en-AU" sz="2000" dirty="0">
                  <a:hlinkClick r:id="rId4"/>
                </a:rPr>
                <a:t>‘In conversation with writers’ - </a:t>
              </a:r>
              <a:r>
                <a:rPr lang="en-AU" sz="2000" i="1" dirty="0">
                  <a:hlinkClick r:id="rId4"/>
                </a:rPr>
                <a:t>Hitler’s Daughter: The play</a:t>
              </a:r>
              <a:r>
                <a:rPr lang="en-AU" sz="2000" i="1" dirty="0"/>
                <a:t> </a:t>
              </a:r>
              <a:r>
                <a:rPr lang="en-AU" sz="2000" dirty="0"/>
                <a:t>(34:51)</a:t>
              </a:r>
            </a:p>
          </p:txBody>
        </p:sp>
      </p:grpSp>
      <p:grpSp>
        <p:nvGrpSpPr>
          <p:cNvPr id="6" name="Group 5" descr="Complete Question 6 of Phase 3, activity 17 – investigating the interview">
            <a:extLst>
              <a:ext uri="{FF2B5EF4-FFF2-40B4-BE49-F238E27FC236}">
                <a16:creationId xmlns:a16="http://schemas.microsoft.com/office/drawing/2014/main" id="{D976C9BD-6795-FD61-554B-30F8BA729490}"/>
              </a:ext>
            </a:extLst>
          </p:cNvPr>
          <p:cNvGrpSpPr/>
          <p:nvPr/>
        </p:nvGrpSpPr>
        <p:grpSpPr>
          <a:xfrm>
            <a:off x="7369738" y="1564167"/>
            <a:ext cx="3274646" cy="3952377"/>
            <a:chOff x="7369738" y="1564167"/>
            <a:chExt cx="3274646" cy="3952377"/>
          </a:xfrm>
        </p:grpSpPr>
        <p:grpSp>
          <p:nvGrpSpPr>
            <p:cNvPr id="3" name="Group 2" descr="Ipad frame placeholder">
              <a:extLst>
                <a:ext uri="{FF2B5EF4-FFF2-40B4-BE49-F238E27FC236}">
                  <a16:creationId xmlns:a16="http://schemas.microsoft.com/office/drawing/2014/main" id="{EEE1CB89-F03C-5AB2-3097-FF92D54012A6}"/>
                </a:ext>
              </a:extLst>
            </p:cNvPr>
            <p:cNvGrpSpPr/>
            <p:nvPr/>
          </p:nvGrpSpPr>
          <p:grpSpPr>
            <a:xfrm>
              <a:off x="7369738" y="1564167"/>
              <a:ext cx="3274646" cy="3952377"/>
              <a:chOff x="7369738" y="1564167"/>
              <a:chExt cx="3274646" cy="3952377"/>
            </a:xfrm>
          </p:grpSpPr>
          <p:pic>
            <p:nvPicPr>
              <p:cNvPr id="1032" name="Picture 8" descr="A white rectangle with a black border&#10;&#10;Description automatically generated with low confidence">
                <a:extLst>
                  <a:ext uri="{FF2B5EF4-FFF2-40B4-BE49-F238E27FC236}">
                    <a16:creationId xmlns:a16="http://schemas.microsoft.com/office/drawing/2014/main" id="{4B5B1B2B-E06B-B5CA-9F41-4FA407E1D01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69738" y="1564167"/>
                <a:ext cx="3274646" cy="39523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3488C31-A22A-60A0-52FF-42B1A0AE4C9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flipH="1">
                <a:off x="10115558" y="1873598"/>
                <a:ext cx="57089" cy="331117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E296B55E-3F27-C695-5326-272351885BFC}"/>
                </a:ext>
              </a:extLst>
            </p:cNvPr>
            <p:cNvSpPr txBox="1"/>
            <p:nvPr/>
          </p:nvSpPr>
          <p:spPr>
            <a:xfrm>
              <a:off x="8096367" y="2137695"/>
              <a:ext cx="1821388" cy="2805320"/>
            </a:xfrm>
            <a:prstGeom prst="rect">
              <a:avLst/>
            </a:prstGeom>
            <a:noFill/>
          </p:spPr>
          <p:txBody>
            <a:bodyPr wrap="square">
              <a:spAutoFit/>
            </a:bodyPr>
            <a:lstStyle/>
            <a:p>
              <a:pPr>
                <a:lnSpc>
                  <a:spcPct val="150000"/>
                </a:lnSpc>
                <a:spcAft>
                  <a:spcPts val="1200"/>
                </a:spcAft>
              </a:pPr>
              <a:r>
                <a:rPr lang="en-AU" sz="2000" dirty="0"/>
                <a:t>Complete </a:t>
              </a:r>
              <a:r>
                <a:rPr lang="en-AU" sz="2000" b="1" dirty="0"/>
                <a:t>Question 6 of Phase 3, activity 17 – investigating the interview</a:t>
              </a:r>
            </a:p>
          </p:txBody>
        </p:sp>
      </p:grpSp>
      <p:sp>
        <p:nvSpPr>
          <p:cNvPr id="2" name="Slide Number Placeholder 1">
            <a:extLst>
              <a:ext uri="{FF2B5EF4-FFF2-40B4-BE49-F238E27FC236}">
                <a16:creationId xmlns:a16="http://schemas.microsoft.com/office/drawing/2014/main" id="{713F70C8-8718-709B-3184-C5B85EBB6A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44157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Gradual release of responsibility</a:t>
            </a:r>
            <a:endParaRPr lang="en-AU" dirty="0">
              <a:cs typeface="Arial" panose="020B0604020202020204" pitchFamily="34" charset="0"/>
            </a:endParaRPr>
          </a:p>
        </p:txBody>
      </p:sp>
      <p:sp>
        <p:nvSpPr>
          <p:cNvPr id="2" name="Footer Placeholder 1">
            <a:extLst>
              <a:ext uri="{FF2B5EF4-FFF2-40B4-BE49-F238E27FC236}">
                <a16:creationId xmlns:a16="http://schemas.microsoft.com/office/drawing/2014/main" id="{2365B6E0-9B31-089C-E2E9-EC183FD89465}"/>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cs typeface="Arial"/>
              </a:rPr>
              <a:t>Chunking and sequencing learning</a:t>
            </a:r>
          </a:p>
        </p:txBody>
      </p:sp>
      <p:sp>
        <p:nvSpPr>
          <p:cNvPr id="2" name="Footer Placeholder 1">
            <a:extLst>
              <a:ext uri="{FF2B5EF4-FFF2-40B4-BE49-F238E27FC236}">
                <a16:creationId xmlns:a16="http://schemas.microsoft.com/office/drawing/2014/main" id="{59646152-29C8-6CE2-87E1-3612B38C9C8B}"/>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7210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Deconstructing the interview podcast</a:t>
            </a:r>
          </a:p>
        </p:txBody>
      </p:sp>
      <p:sp>
        <p:nvSpPr>
          <p:cNvPr id="2" name="Footer Placeholder 1">
            <a:extLst>
              <a:ext uri="{FF2B5EF4-FFF2-40B4-BE49-F238E27FC236}">
                <a16:creationId xmlns:a16="http://schemas.microsoft.com/office/drawing/2014/main" id="{D1AECBCF-B46D-3D8B-123E-CF4E5EADF12A}"/>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57446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a:latin typeface="+mj-lt"/>
              </a:rPr>
              <a:t>Understanding the responses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Responding to the podcast</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a:latin typeface="+mn-lt"/>
              </a:rPr>
              <a:t>Use your interview podcast transcript to identify responses to the key ideas of the text.</a:t>
            </a:r>
          </a:p>
          <a:p>
            <a:r>
              <a:rPr lang="en-AU">
                <a:latin typeface="+mn-lt"/>
              </a:rPr>
              <a:t>Gather as much information as you can to support each key idea.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51659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a:latin typeface="+mj-lt"/>
              </a:rPr>
              <a:t>Drama conventions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Finding supporting evidence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342900" indent="-342900">
              <a:buFont typeface="+mj-lt"/>
              <a:buAutoNum type="arabicPeriod"/>
            </a:pPr>
            <a:r>
              <a:rPr lang="en-AU" sz="1800" dirty="0">
                <a:latin typeface="+mn-lt"/>
              </a:rPr>
              <a:t>Read the transcript and identify information that talks about the drama conventions used in the playscript.</a:t>
            </a:r>
          </a:p>
          <a:p>
            <a:pPr marL="342900" indent="-342900">
              <a:buFont typeface="+mj-lt"/>
              <a:buAutoNum type="arabicPeriod"/>
            </a:pPr>
            <a:r>
              <a:rPr lang="en-AU" sz="1800" dirty="0">
                <a:latin typeface="+mn-lt"/>
              </a:rPr>
              <a:t>Highlight this information in pink.</a:t>
            </a:r>
          </a:p>
          <a:p>
            <a:r>
              <a:rPr lang="en-AU" sz="1800" b="1" dirty="0">
                <a:latin typeface="+mj-lt"/>
              </a:rPr>
              <a:t>Consider</a:t>
            </a:r>
          </a:p>
          <a:p>
            <a:pPr marL="285750" indent="-285750">
              <a:buFont typeface="Arial" panose="020B0604020202020204" pitchFamily="34" charset="0"/>
              <a:buChar char="•"/>
            </a:pPr>
            <a:r>
              <a:rPr lang="en-AU" sz="1800" dirty="0">
                <a:latin typeface="+mn-lt"/>
              </a:rPr>
              <a:t>costuming and props</a:t>
            </a:r>
          </a:p>
          <a:p>
            <a:pPr marL="285750" indent="-285750">
              <a:buFont typeface="Arial" panose="020B0604020202020204" pitchFamily="34" charset="0"/>
              <a:buChar char="•"/>
            </a:pPr>
            <a:r>
              <a:rPr lang="en-AU" sz="1800" dirty="0">
                <a:latin typeface="+mn-lt"/>
              </a:rPr>
              <a:t>lighting</a:t>
            </a:r>
          </a:p>
          <a:p>
            <a:pPr marL="285750" indent="-285750">
              <a:buFont typeface="Arial" panose="020B0604020202020204" pitchFamily="34" charset="0"/>
              <a:buChar char="•"/>
            </a:pPr>
            <a:r>
              <a:rPr lang="en-AU" sz="1800" dirty="0">
                <a:latin typeface="+mn-lt"/>
              </a:rPr>
              <a:t>stage directions </a:t>
            </a:r>
          </a:p>
          <a:p>
            <a:pPr marL="285750" indent="-285750">
              <a:buFont typeface="Arial" panose="020B0604020202020204" pitchFamily="34" charset="0"/>
              <a:buChar char="•"/>
            </a:pPr>
            <a:r>
              <a:rPr lang="en-AU" sz="1800" dirty="0">
                <a:latin typeface="+mn-lt"/>
              </a:rPr>
              <a:t>scene description</a:t>
            </a:r>
          </a:p>
          <a:p>
            <a:pPr marL="285750" indent="-285750">
              <a:buFont typeface="Arial" panose="020B0604020202020204" pitchFamily="34" charset="0"/>
              <a:buChar char="•"/>
            </a:pPr>
            <a:r>
              <a:rPr lang="en-AU" sz="1800" dirty="0">
                <a:latin typeface="+mn-lt"/>
              </a:rPr>
              <a:t>sound effects.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149421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a:latin typeface="+mj-lt"/>
              </a:rPr>
              <a:t>Characterisation</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Finding supporting evidence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342900" indent="-342900">
              <a:buFont typeface="+mj-lt"/>
              <a:buAutoNum type="arabicPeriod"/>
            </a:pPr>
            <a:r>
              <a:rPr lang="en-AU" sz="1800" dirty="0">
                <a:latin typeface="+mn-lt"/>
              </a:rPr>
              <a:t>Read the transcript and identify information that talks about characterisation in the playscript.</a:t>
            </a:r>
          </a:p>
          <a:p>
            <a:pPr marL="342900" indent="-342900">
              <a:buFont typeface="+mj-lt"/>
              <a:buAutoNum type="arabicPeriod"/>
            </a:pPr>
            <a:r>
              <a:rPr lang="en-AU" sz="1800" dirty="0">
                <a:latin typeface="+mn-lt"/>
              </a:rPr>
              <a:t>Highlight this information in blue.</a:t>
            </a:r>
          </a:p>
          <a:p>
            <a:r>
              <a:rPr lang="en-AU" sz="1800" b="1" dirty="0">
                <a:latin typeface="+mj-lt"/>
              </a:rPr>
              <a:t>Consider</a:t>
            </a:r>
          </a:p>
          <a:p>
            <a:pPr marL="285750" indent="-285750">
              <a:buFont typeface="Arial" panose="020B0604020202020204" pitchFamily="34" charset="0"/>
              <a:buChar char="•"/>
            </a:pPr>
            <a:r>
              <a:rPr lang="en-AU" sz="1800" dirty="0">
                <a:latin typeface="+mn-lt"/>
              </a:rPr>
              <a:t>the main characters in the play</a:t>
            </a:r>
          </a:p>
          <a:p>
            <a:pPr marL="285750" indent="-285750">
              <a:buFont typeface="Arial" panose="020B0604020202020204" pitchFamily="34" charset="0"/>
              <a:buChar char="•"/>
            </a:pPr>
            <a:r>
              <a:rPr lang="en-AU" sz="1800" dirty="0">
                <a:latin typeface="+mn-lt"/>
              </a:rPr>
              <a:t>how they have been adapted and created.</a:t>
            </a:r>
          </a:p>
          <a:p>
            <a:endParaRPr lang="en-AU" sz="1800" b="1" dirty="0">
              <a:effectLst/>
              <a:highlight>
                <a:srgbClr val="FF00FF"/>
              </a:highlight>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4279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The constraints of theatre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Finding supporting evidence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sz="1800" dirty="0">
                <a:effectLst/>
                <a:latin typeface="+mn-lt"/>
              </a:rPr>
              <a:t>The playwrights discuss some of the constraints of theatre that can impact the way a production is created</a:t>
            </a:r>
            <a:r>
              <a:rPr lang="en-AU" sz="1800" b="1" dirty="0">
                <a:effectLst/>
                <a:latin typeface="+mn-lt"/>
              </a:rPr>
              <a:t>.</a:t>
            </a:r>
          </a:p>
          <a:p>
            <a:pPr marL="342900" indent="-342900">
              <a:buFont typeface="+mj-lt"/>
              <a:buAutoNum type="arabicPeriod"/>
            </a:pPr>
            <a:r>
              <a:rPr lang="en-AU" sz="1800" dirty="0">
                <a:latin typeface="+mn-lt"/>
              </a:rPr>
              <a:t>Find evidence from the podcast transcript that discusses this issue.</a:t>
            </a:r>
          </a:p>
          <a:p>
            <a:pPr marL="342900" indent="-342900">
              <a:buFont typeface="+mj-lt"/>
              <a:buAutoNum type="arabicPeriod"/>
            </a:pPr>
            <a:r>
              <a:rPr lang="en-AU" sz="1800" dirty="0">
                <a:effectLst/>
                <a:latin typeface="+mn-lt"/>
              </a:rPr>
              <a:t>Highlight this information in red.</a:t>
            </a:r>
          </a:p>
          <a:p>
            <a:r>
              <a:rPr lang="en-AU" sz="1800" b="1" dirty="0">
                <a:effectLst/>
                <a:latin typeface="+mj-lt"/>
              </a:rPr>
              <a:t>Consider</a:t>
            </a:r>
          </a:p>
          <a:p>
            <a:pPr marL="285750" indent="-285750">
              <a:buFont typeface="Arial" panose="020B0604020202020204" pitchFamily="34" charset="0"/>
              <a:buChar char="•"/>
            </a:pPr>
            <a:r>
              <a:rPr lang="en-AU" sz="1800" dirty="0">
                <a:latin typeface="+mn-lt"/>
              </a:rPr>
              <a:t>theatre production</a:t>
            </a:r>
          </a:p>
          <a:p>
            <a:pPr marL="285750" indent="-285750">
              <a:buFont typeface="Arial" panose="020B0604020202020204" pitchFamily="34" charset="0"/>
              <a:buChar char="•"/>
            </a:pPr>
            <a:r>
              <a:rPr lang="en-AU" sz="1800" dirty="0">
                <a:latin typeface="+mn-lt"/>
              </a:rPr>
              <a:t>d</a:t>
            </a:r>
            <a:r>
              <a:rPr lang="en-AU" sz="1800" dirty="0">
                <a:effectLst/>
                <a:latin typeface="+mn-lt"/>
              </a:rPr>
              <a:t>irectors and producers</a:t>
            </a:r>
          </a:p>
          <a:p>
            <a:pPr marL="285750" indent="-285750">
              <a:buFont typeface="Arial" panose="020B0604020202020204" pitchFamily="34" charset="0"/>
              <a:buChar char="•"/>
            </a:pPr>
            <a:r>
              <a:rPr lang="en-AU" sz="1800" dirty="0">
                <a:latin typeface="+mn-lt"/>
              </a:rPr>
              <a:t>actors</a:t>
            </a:r>
          </a:p>
          <a:p>
            <a:pPr marL="285750" indent="-285750">
              <a:buFont typeface="Arial" panose="020B0604020202020204" pitchFamily="34" charset="0"/>
              <a:buChar char="•"/>
            </a:pPr>
            <a:r>
              <a:rPr lang="en-AU" sz="1800" dirty="0">
                <a:effectLst/>
                <a:latin typeface="+mn-lt"/>
              </a:rPr>
              <a:t>location.</a:t>
            </a:r>
          </a:p>
          <a:p>
            <a:endParaRPr lang="en-AU" sz="1800" b="1" dirty="0">
              <a:solidFill>
                <a:srgbClr val="FFFFFF"/>
              </a:solidFill>
              <a:highlight>
                <a:srgbClr val="008B8B"/>
              </a:highlight>
              <a:latin typeface="+mn-lt"/>
            </a:endParaRP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136136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From page to stage – Year 8, Term 3</a:t>
            </a:r>
          </a:p>
        </p:txBody>
      </p:sp>
      <p:sp>
        <p:nvSpPr>
          <p:cNvPr id="4" name="Footer Placeholder 1">
            <a:extLst>
              <a:ext uri="{FF2B5EF4-FFF2-40B4-BE49-F238E27FC236}">
                <a16:creationId xmlns:a16="http://schemas.microsoft.com/office/drawing/2014/main" id="{E31E32B0-55FF-B97C-3D3C-CF00EECC7C49}"/>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Phase 3, activity 17</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ea typeface="Times New Roman" panose="02020603050405020304" pitchFamily="18" charset="0"/>
              </a:rPr>
              <a:t>I</a:t>
            </a:r>
            <a:r>
              <a:rPr lang="en-AU" dirty="0">
                <a:effectLst/>
                <a:latin typeface="+mj-lt"/>
                <a:ea typeface="Times New Roman" panose="02020603050405020304" pitchFamily="18" charset="0"/>
              </a:rPr>
              <a:t>nvestigating the interview – PowerPoint</a:t>
            </a:r>
            <a:endParaRPr lang="en-AU" dirty="0">
              <a:latin typeface="+mj-lt"/>
            </a:endParaRPr>
          </a:p>
        </p:txBody>
      </p:sp>
      <p:pic>
        <p:nvPicPr>
          <p:cNvPr id="6" name="Picture Placeholder 5">
            <a:extLst>
              <a:ext uri="{FF2B5EF4-FFF2-40B4-BE49-F238E27FC236}">
                <a16:creationId xmlns:a16="http://schemas.microsoft.com/office/drawing/2014/main" id="{9D1C53D5-945A-FF8A-364F-625BE4652C9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a:latin typeface="+mj-lt"/>
              </a:rPr>
              <a:t>Intertextuality</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Finding supporting evidence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457200" indent="-457200">
              <a:buFont typeface="+mj-lt"/>
              <a:buAutoNum type="arabicPeriod"/>
            </a:pPr>
            <a:r>
              <a:rPr lang="en-AU" dirty="0">
                <a:latin typeface="+mn-lt"/>
              </a:rPr>
              <a:t>Read the transcript and identify information that talks about the intertextuality of the playscript.</a:t>
            </a:r>
          </a:p>
          <a:p>
            <a:pPr marL="457200" indent="-457200">
              <a:buFont typeface="+mj-lt"/>
              <a:buAutoNum type="arabicPeriod"/>
            </a:pPr>
            <a:r>
              <a:rPr lang="en-AU" dirty="0">
                <a:latin typeface="+mn-lt"/>
              </a:rPr>
              <a:t>Highlight this information in yellow.</a:t>
            </a:r>
          </a:p>
          <a:p>
            <a:r>
              <a:rPr lang="en-AU" b="1" dirty="0">
                <a:latin typeface="+mj-lt"/>
              </a:rPr>
              <a:t>Consider</a:t>
            </a:r>
          </a:p>
          <a:p>
            <a:pPr marL="342900" indent="-342900">
              <a:buFont typeface="Arial" panose="020B0604020202020204" pitchFamily="34" charset="0"/>
              <a:buChar char="•"/>
            </a:pPr>
            <a:r>
              <a:rPr lang="en-AU" dirty="0">
                <a:latin typeface="+mn-lt"/>
              </a:rPr>
              <a:t>storytelling connections</a:t>
            </a:r>
          </a:p>
          <a:p>
            <a:pPr marL="342900" indent="-342900">
              <a:buFont typeface="Arial" panose="020B0604020202020204" pitchFamily="34" charset="0"/>
              <a:buChar char="•"/>
            </a:pPr>
            <a:r>
              <a:rPr lang="en-AU" dirty="0">
                <a:latin typeface="+mn-lt"/>
              </a:rPr>
              <a:t>the similarities and differences between the texts</a:t>
            </a:r>
          </a:p>
          <a:p>
            <a:pPr marL="342900" indent="-342900">
              <a:buFont typeface="Arial" panose="020B0604020202020204" pitchFamily="34" charset="0"/>
              <a:buChar char="•"/>
            </a:pPr>
            <a:r>
              <a:rPr lang="en-AU" dirty="0">
                <a:latin typeface="+mn-lt"/>
              </a:rPr>
              <a:t>intertextuality of historical and modern (contemporary) events </a:t>
            </a:r>
          </a:p>
          <a:p>
            <a:pPr marL="342900" indent="-342900">
              <a:buFont typeface="Arial" panose="020B0604020202020204" pitchFamily="34" charset="0"/>
              <a:buChar char="•"/>
            </a:pPr>
            <a:r>
              <a:rPr lang="en-AU" dirty="0">
                <a:latin typeface="+mn-lt"/>
              </a:rPr>
              <a:t>decisions on what parts to keep.</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23788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a:latin typeface="+mj-lt"/>
              </a:rPr>
              <a:t>Literary value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Finding supporting evidence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54000" y="1598617"/>
            <a:ext cx="11484000" cy="4807835"/>
          </a:xfrm>
        </p:spPr>
        <p:txBody>
          <a:bodyPr/>
          <a:lstStyle/>
          <a:p>
            <a:pPr marL="457200" indent="-457200">
              <a:buFont typeface="+mj-lt"/>
              <a:buAutoNum type="arabicPeriod"/>
            </a:pPr>
            <a:r>
              <a:rPr lang="en-AU" dirty="0">
                <a:latin typeface="+mn-lt"/>
              </a:rPr>
              <a:t>Read the transcript and identify information that talks about the literary value of the text(s).</a:t>
            </a:r>
          </a:p>
          <a:p>
            <a:pPr marL="457200" indent="-457200">
              <a:buFont typeface="+mj-lt"/>
              <a:buAutoNum type="arabicPeriod"/>
            </a:pPr>
            <a:r>
              <a:rPr lang="en-AU" dirty="0">
                <a:latin typeface="+mn-lt"/>
              </a:rPr>
              <a:t>Highlight this information in green.</a:t>
            </a:r>
          </a:p>
          <a:p>
            <a:r>
              <a:rPr lang="en-AU" b="1" dirty="0">
                <a:latin typeface="+mj-lt"/>
              </a:rPr>
              <a:t>Consider</a:t>
            </a:r>
          </a:p>
          <a:p>
            <a:pPr marL="342900" indent="-342900">
              <a:buFont typeface="Arial" panose="020B0604020202020204" pitchFamily="34" charset="0"/>
              <a:buChar char="•"/>
            </a:pPr>
            <a:r>
              <a:rPr lang="en-AU" dirty="0">
                <a:latin typeface="+mn-lt"/>
              </a:rPr>
              <a:t>purpose of the text</a:t>
            </a:r>
          </a:p>
          <a:p>
            <a:pPr marL="342900" indent="-342900">
              <a:buFont typeface="Arial" panose="020B0604020202020204" pitchFamily="34" charset="0"/>
              <a:buChar char="•"/>
            </a:pPr>
            <a:r>
              <a:rPr lang="en-AU" dirty="0">
                <a:latin typeface="+mn-lt"/>
              </a:rPr>
              <a:t>themes</a:t>
            </a:r>
          </a:p>
          <a:p>
            <a:pPr marL="342900" indent="-342900">
              <a:buFont typeface="Arial" panose="020B0604020202020204" pitchFamily="34" charset="0"/>
              <a:buChar char="•"/>
            </a:pPr>
            <a:r>
              <a:rPr lang="en-AU" dirty="0">
                <a:latin typeface="+mn-lt"/>
              </a:rPr>
              <a:t>modern perspectives.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366857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Responding to the text </a:t>
            </a:r>
          </a:p>
        </p:txBody>
      </p:sp>
      <p:sp>
        <p:nvSpPr>
          <p:cNvPr id="2" name="Footer Placeholder 1">
            <a:extLst>
              <a:ext uri="{FF2B5EF4-FFF2-40B4-BE49-F238E27FC236}">
                <a16:creationId xmlns:a16="http://schemas.microsoft.com/office/drawing/2014/main" id="{73EA32FD-9067-904E-4B9D-17B3729CEF62}"/>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57264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a:latin typeface="+mj-lt"/>
              </a:rPr>
              <a:t>Consolidating understanding</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Responding to the text</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342900" indent="-342900">
              <a:buFont typeface="+mj-lt"/>
              <a:buAutoNum type="arabicPeriod"/>
            </a:pPr>
            <a:r>
              <a:rPr lang="en-AU" sz="1800" dirty="0">
                <a:effectLst/>
                <a:latin typeface="+mn-lt"/>
                <a:ea typeface="Calibri" panose="020F0502020204030204" pitchFamily="34" charset="0"/>
              </a:rPr>
              <a:t>Select one key or main idea from the previous activities.</a:t>
            </a:r>
          </a:p>
          <a:p>
            <a:pPr marL="342900" indent="-342900">
              <a:buFont typeface="+mj-lt"/>
              <a:buAutoNum type="arabicPeriod"/>
            </a:pPr>
            <a:r>
              <a:rPr lang="en-AU" sz="1800" dirty="0">
                <a:latin typeface="+mn-lt"/>
                <a:ea typeface="Calibri" panose="020F0502020204030204" pitchFamily="34" charset="0"/>
              </a:rPr>
              <a:t>W</a:t>
            </a:r>
            <a:r>
              <a:rPr lang="en-AU" sz="1800" dirty="0">
                <a:effectLst/>
                <a:latin typeface="+mn-lt"/>
                <a:ea typeface="Calibri" panose="020F0502020204030204" pitchFamily="34" charset="0"/>
              </a:rPr>
              <a:t>rite an analytical response reflecting on how the podcast helped you understand the </a:t>
            </a:r>
            <a:r>
              <a:rPr lang="en-AU" sz="1800" b="1" dirty="0">
                <a:effectLst/>
                <a:latin typeface="+mn-lt"/>
                <a:ea typeface="Calibri" panose="020F0502020204030204" pitchFamily="34" charset="0"/>
              </a:rPr>
              <a:t>purpose of adapting the novel to the play </a:t>
            </a:r>
            <a:r>
              <a:rPr lang="en-AU" sz="1800" dirty="0">
                <a:effectLst/>
                <a:latin typeface="+mn-lt"/>
                <a:ea typeface="Calibri" panose="020F0502020204030204" pitchFamily="34" charset="0"/>
              </a:rPr>
              <a:t>version. </a:t>
            </a:r>
          </a:p>
          <a:p>
            <a:pPr marL="342900" indent="-342900">
              <a:buFont typeface="+mj-lt"/>
              <a:buAutoNum type="arabicPeriod"/>
            </a:pPr>
            <a:r>
              <a:rPr lang="en-AU" sz="1800" dirty="0">
                <a:effectLst/>
                <a:latin typeface="+mn-lt"/>
                <a:ea typeface="Calibri" panose="020F0502020204030204" pitchFamily="34" charset="0"/>
              </a:rPr>
              <a:t>Refer to the advice about embedding evidence in analytical sentences in </a:t>
            </a:r>
            <a:r>
              <a:rPr lang="en-AU" sz="1800" b="1" dirty="0">
                <a:effectLst/>
                <a:latin typeface="+mn-lt"/>
                <a:ea typeface="Calibri" panose="020F0502020204030204" pitchFamily="34" charset="0"/>
              </a:rPr>
              <a:t>Phase 3, activity 17 – investigating the interview </a:t>
            </a:r>
            <a:r>
              <a:rPr lang="en-AU" sz="1800" dirty="0">
                <a:effectLst/>
                <a:latin typeface="+mn-lt"/>
                <a:ea typeface="Calibri" panose="020F0502020204030204" pitchFamily="34" charset="0"/>
              </a:rPr>
              <a:t>for additional support.</a:t>
            </a: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427335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cs typeface="Arial" panose="020B0604020202020204" pitchFamily="34" charset="0"/>
              </a:rPr>
              <a:t>Using effective feedback </a:t>
            </a:r>
            <a:endParaRPr lang="en-AU">
              <a:cs typeface="Arial" panose="020B0604020202020204" pitchFamily="34" charset="0"/>
            </a:endParaRPr>
          </a:p>
        </p:txBody>
      </p:sp>
      <p:sp>
        <p:nvSpPr>
          <p:cNvPr id="2" name="Footer Placeholder 1">
            <a:extLst>
              <a:ext uri="{FF2B5EF4-FFF2-40B4-BE49-F238E27FC236}">
                <a16:creationId xmlns:a16="http://schemas.microsoft.com/office/drawing/2014/main" id="{F8231B16-8798-9D85-F437-33E1A29F6E60}"/>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94276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Checking for understanding</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a:latin typeface="+mj-lt"/>
              </a:rPr>
              <a:t>Peer review</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000" y="1487484"/>
            <a:ext cx="5795508" cy="4879975"/>
          </a:xfrm>
        </p:spPr>
        <p:txBody>
          <a:bodyPr/>
          <a:lstStyle/>
          <a:p>
            <a:pPr marL="457200" indent="-457200">
              <a:buFont typeface="+mj-lt"/>
              <a:buAutoNum type="arabicPeriod"/>
            </a:pPr>
            <a:r>
              <a:rPr lang="en-AU" dirty="0">
                <a:latin typeface="+mn-lt"/>
              </a:rPr>
              <a:t>Swap your completed response with a peer.</a:t>
            </a:r>
          </a:p>
          <a:p>
            <a:pPr marL="457200" indent="-457200">
              <a:buFont typeface="+mj-lt"/>
              <a:buAutoNum type="arabicPeriod"/>
            </a:pPr>
            <a:r>
              <a:rPr lang="en-AU" dirty="0">
                <a:latin typeface="+mn-lt"/>
              </a:rPr>
              <a:t>Read your peer’s response.</a:t>
            </a:r>
          </a:p>
          <a:p>
            <a:pPr marL="457200" indent="-457200">
              <a:buFont typeface="+mj-lt"/>
              <a:buAutoNum type="arabicPeriod"/>
            </a:pPr>
            <a:r>
              <a:rPr lang="en-AU" dirty="0">
                <a:latin typeface="+mn-lt"/>
              </a:rPr>
              <a:t>Identify 3 main ideas from the response.</a:t>
            </a:r>
          </a:p>
          <a:p>
            <a:pPr marL="457200" indent="-457200">
              <a:buFont typeface="+mj-lt"/>
              <a:buAutoNum type="arabicPeriod"/>
            </a:pPr>
            <a:r>
              <a:rPr lang="en-AU" dirty="0">
                <a:latin typeface="+mn-lt"/>
              </a:rPr>
              <a:t>Summarise these at the bottom of the response in order of importance.</a:t>
            </a:r>
          </a:p>
        </p:txBody>
      </p:sp>
      <p:pic>
        <p:nvPicPr>
          <p:cNvPr id="5" name="Picture Placeholder 4" descr="Badge 1 with solid fill">
            <a:extLst>
              <a:ext uri="{FF2B5EF4-FFF2-40B4-BE49-F238E27FC236}">
                <a16:creationId xmlns:a16="http://schemas.microsoft.com/office/drawing/2014/main" id="{1546F4EC-B5E4-429E-12A7-58BCE41A3B47}"/>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5693" b="5693"/>
          <a:stretch>
            <a:fillRect/>
          </a:stretch>
        </p:blipFill>
        <p:spPr>
          <a:xfrm>
            <a:off x="7823859" y="1332990"/>
            <a:ext cx="1387434" cy="1229453"/>
          </a:xfrm>
        </p:spPr>
      </p:pic>
      <p:pic>
        <p:nvPicPr>
          <p:cNvPr id="10" name="Graphic 9" descr="Badge with solid fill">
            <a:extLst>
              <a:ext uri="{FF2B5EF4-FFF2-40B4-BE49-F238E27FC236}">
                <a16:creationId xmlns:a16="http://schemas.microsoft.com/office/drawing/2014/main" id="{EFB16E82-3119-3CF1-22BE-FF401A57FA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23859" y="2870747"/>
            <a:ext cx="1387434" cy="1387434"/>
          </a:xfrm>
          <a:prstGeom prst="rect">
            <a:avLst/>
          </a:prstGeom>
        </p:spPr>
      </p:pic>
      <p:pic>
        <p:nvPicPr>
          <p:cNvPr id="12" name="Graphic 11" descr="Badge 3 with solid fill">
            <a:extLst>
              <a:ext uri="{FF2B5EF4-FFF2-40B4-BE49-F238E27FC236}">
                <a16:creationId xmlns:a16="http://schemas.microsoft.com/office/drawing/2014/main" id="{3EEECF88-672E-E20F-53F3-75E8E0CB95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23859" y="4566485"/>
            <a:ext cx="1387433" cy="1387433"/>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76AE76-8B26-8127-65E4-49BED9A52CBB}"/>
              </a:ext>
            </a:extLst>
          </p:cNvPr>
          <p:cNvSpPr>
            <a:spLocks noGrp="1"/>
          </p:cNvSpPr>
          <p:nvPr>
            <p:ph type="title"/>
          </p:nvPr>
        </p:nvSpPr>
        <p:spPr/>
        <p:txBody>
          <a:bodyPr/>
          <a:lstStyle/>
          <a:p>
            <a:r>
              <a:rPr lang="en-AU" dirty="0">
                <a:latin typeface="+mj-lt"/>
              </a:rPr>
              <a:t>Comparing ideas</a:t>
            </a:r>
          </a:p>
        </p:txBody>
      </p:sp>
      <p:grpSp>
        <p:nvGrpSpPr>
          <p:cNvPr id="4" name="Group 3" descr="Object 1">
            <a:extLst>
              <a:ext uri="{FF2B5EF4-FFF2-40B4-BE49-F238E27FC236}">
                <a16:creationId xmlns:a16="http://schemas.microsoft.com/office/drawing/2014/main" id="{95D9560F-6B51-6AF3-CD5C-741454253462}"/>
              </a:ext>
            </a:extLst>
          </p:cNvPr>
          <p:cNvGrpSpPr/>
          <p:nvPr/>
        </p:nvGrpSpPr>
        <p:grpSpPr>
          <a:xfrm>
            <a:off x="1653639" y="1123760"/>
            <a:ext cx="5471315" cy="5247059"/>
            <a:chOff x="1653639" y="1123760"/>
            <a:chExt cx="5471315" cy="5247059"/>
          </a:xfrm>
        </p:grpSpPr>
        <p:sp>
          <p:nvSpPr>
            <p:cNvPr id="5" name="Google Shape;79;p15" descr="Venn object 1">
              <a:extLst>
                <a:ext uri="{FF2B5EF4-FFF2-40B4-BE49-F238E27FC236}">
                  <a16:creationId xmlns:a16="http://schemas.microsoft.com/office/drawing/2014/main" id="{4D104F2E-A9D0-AF8D-33D2-97F0566C71B0}"/>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6985327D-BA76-9959-01EB-1FAF158AA50C}"/>
                </a:ext>
              </a:extLst>
            </p:cNvPr>
            <p:cNvSpPr/>
            <p:nvPr/>
          </p:nvSpPr>
          <p:spPr>
            <a:xfrm>
              <a:off x="3468608" y="1123760"/>
              <a:ext cx="1841375" cy="544512"/>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My ideas</a:t>
              </a:r>
            </a:p>
          </p:txBody>
        </p:sp>
      </p:grpSp>
      <p:grpSp>
        <p:nvGrpSpPr>
          <p:cNvPr id="12" name="Group 11" descr="Object 2">
            <a:extLst>
              <a:ext uri="{FF2B5EF4-FFF2-40B4-BE49-F238E27FC236}">
                <a16:creationId xmlns:a16="http://schemas.microsoft.com/office/drawing/2014/main" id="{C5AED732-DC57-3916-DBAC-438AE2CFC8ED}"/>
              </a:ext>
            </a:extLst>
          </p:cNvPr>
          <p:cNvGrpSpPr/>
          <p:nvPr/>
        </p:nvGrpSpPr>
        <p:grpSpPr>
          <a:xfrm>
            <a:off x="5012233" y="1123760"/>
            <a:ext cx="5471315" cy="5247059"/>
            <a:chOff x="5012233" y="1123760"/>
            <a:chExt cx="5471315" cy="5247059"/>
          </a:xfrm>
        </p:grpSpPr>
        <p:sp>
          <p:nvSpPr>
            <p:cNvPr id="10" name="Google Shape;79;p15" descr="Venn object 1">
              <a:extLst>
                <a:ext uri="{FF2B5EF4-FFF2-40B4-BE49-F238E27FC236}">
                  <a16:creationId xmlns:a16="http://schemas.microsoft.com/office/drawing/2014/main" id="{7F9AEF08-D20A-7C6A-BBCD-E7251FAFEF5D}"/>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97CF7C23-ED1B-E42A-3AFD-251B65522A3A}"/>
                </a:ext>
              </a:extLst>
            </p:cNvPr>
            <p:cNvSpPr/>
            <p:nvPr/>
          </p:nvSpPr>
          <p:spPr>
            <a:xfrm>
              <a:off x="6827203" y="1123760"/>
              <a:ext cx="1841375" cy="544512"/>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Peer’s ideas</a:t>
              </a:r>
            </a:p>
          </p:txBody>
        </p:sp>
      </p:grpSp>
      <p:sp>
        <p:nvSpPr>
          <p:cNvPr id="6" name="Google Shape;83;p15">
            <a:extLst>
              <a:ext uri="{FF2B5EF4-FFF2-40B4-BE49-F238E27FC236}">
                <a16:creationId xmlns:a16="http://schemas.microsoft.com/office/drawing/2014/main" id="{7929AC78-7E3C-08A6-D26C-E99CB41BAD96}"/>
              </a:ext>
            </a:extLst>
          </p:cNvPr>
          <p:cNvSpPr txBox="1"/>
          <p:nvPr/>
        </p:nvSpPr>
        <p:spPr>
          <a:xfrm>
            <a:off x="2172233" y="3587341"/>
            <a:ext cx="2840000" cy="480987"/>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dirty="0">
                <a:solidFill>
                  <a:srgbClr val="000000"/>
                </a:solidFill>
                <a:ea typeface="Montserrat"/>
                <a:cs typeface="Arial" panose="020B0604020202020204" pitchFamily="34" charset="0"/>
                <a:sym typeface="Montserrat"/>
              </a:rPr>
              <a:t>My main ideas</a:t>
            </a:r>
            <a:endParaRPr sz="1600" kern="0" dirty="0">
              <a:solidFill>
                <a:srgbClr val="000000"/>
              </a:solidFill>
              <a:ea typeface="Montserrat"/>
              <a:cs typeface="Arial" panose="020B0604020202020204" pitchFamily="34" charset="0"/>
              <a:sym typeface="Montserrat"/>
            </a:endParaRPr>
          </a:p>
        </p:txBody>
      </p:sp>
      <p:sp>
        <p:nvSpPr>
          <p:cNvPr id="7" name="Google Shape;84;p15">
            <a:extLst>
              <a:ext uri="{FF2B5EF4-FFF2-40B4-BE49-F238E27FC236}">
                <a16:creationId xmlns:a16="http://schemas.microsoft.com/office/drawing/2014/main" id="{20C12809-0B2D-4F6C-1E45-A032BCB4FC87}"/>
              </a:ext>
            </a:extLst>
          </p:cNvPr>
          <p:cNvSpPr txBox="1"/>
          <p:nvPr/>
        </p:nvSpPr>
        <p:spPr>
          <a:xfrm>
            <a:off x="7659220" y="3548595"/>
            <a:ext cx="2290061" cy="480987"/>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a:solidFill>
                  <a:srgbClr val="000000"/>
                </a:solidFill>
                <a:ea typeface="Montserrat"/>
                <a:cs typeface="Arial" panose="020B0604020202020204" pitchFamily="34" charset="0"/>
                <a:sym typeface="Montserrat"/>
              </a:rPr>
              <a:t>Peer’s main ideas </a:t>
            </a:r>
            <a:endParaRPr sz="1600" kern="0">
              <a:solidFill>
                <a:srgbClr val="000000"/>
              </a:solidFill>
              <a:ea typeface="Montserrat"/>
              <a:cs typeface="Arial" panose="020B0604020202020204" pitchFamily="34" charset="0"/>
              <a:sym typeface="Montserrat"/>
            </a:endParaRPr>
          </a:p>
        </p:txBody>
      </p:sp>
      <p:sp>
        <p:nvSpPr>
          <p:cNvPr id="8" name="Google Shape;85;p15">
            <a:extLst>
              <a:ext uri="{FF2B5EF4-FFF2-40B4-BE49-F238E27FC236}">
                <a16:creationId xmlns:a16="http://schemas.microsoft.com/office/drawing/2014/main" id="{F6A59A3B-162F-EA43-AD23-33BEF8DA5A86}"/>
              </a:ext>
            </a:extLst>
          </p:cNvPr>
          <p:cNvSpPr txBox="1"/>
          <p:nvPr/>
        </p:nvSpPr>
        <p:spPr>
          <a:xfrm>
            <a:off x="5475522" y="3317591"/>
            <a:ext cx="1504400" cy="1020486"/>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a:solidFill>
                  <a:srgbClr val="000000"/>
                </a:solidFill>
                <a:ea typeface="Montserrat"/>
                <a:cs typeface="Arial" panose="020B0604020202020204" pitchFamily="34" charset="0"/>
                <a:sym typeface="Montserrat"/>
              </a:rPr>
              <a:t>Id</a:t>
            </a:r>
            <a:r>
              <a:rPr lang="en-AU" sz="1600" kern="0" err="1">
                <a:solidFill>
                  <a:srgbClr val="000000"/>
                </a:solidFill>
                <a:ea typeface="Montserrat"/>
                <a:cs typeface="Arial" panose="020B0604020202020204" pitchFamily="34" charset="0"/>
                <a:sym typeface="Montserrat"/>
              </a:rPr>
              <a:t>ea</a:t>
            </a:r>
            <a:r>
              <a:rPr lang="en" sz="1600" kern="0">
                <a:solidFill>
                  <a:srgbClr val="000000"/>
                </a:solidFill>
                <a:ea typeface="Montserrat"/>
                <a:cs typeface="Arial" panose="020B0604020202020204" pitchFamily="34" charset="0"/>
                <a:sym typeface="Montserrat"/>
              </a:rPr>
              <a:t>s similar to both responses</a:t>
            </a:r>
            <a:endParaRPr sz="1600" kern="0">
              <a:solidFill>
                <a:srgbClr val="000000"/>
              </a:solidFill>
              <a:ea typeface="Montserra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9E573A6F-C19D-9FA9-6524-4645FC66BA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26</a:t>
            </a:fld>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0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chemeClr val="accent4"/>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chemeClr val="accent4"/>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604"/>
            <a:ext cx="11484000" cy="2927351"/>
          </a:xfrm>
        </p:spPr>
        <p:txBody>
          <a:bodyPr/>
          <a:lstStyle/>
          <a:p>
            <a:r>
              <a:rPr lang="en-AU" sz="1100" dirty="0">
                <a:hlinkClick r:id="rId5"/>
              </a:rPr>
              <a:t>English K–10 Syllabus</a:t>
            </a:r>
            <a:r>
              <a:rPr lang="en-AU" sz="1100" dirty="0"/>
              <a:t> © NSW Education Standards Authority (NESA) for and on behalf of the Crown in right of the State of New South Wales, 2022.</a:t>
            </a:r>
          </a:p>
          <a:p>
            <a:pPr>
              <a:spcAft>
                <a:spcPts val="600"/>
              </a:spcAft>
            </a:pPr>
            <a:r>
              <a:rPr lang="en-AU" sz="1100" dirty="0"/>
              <a:t>AERO (Australian Education Research Organisation) (2024a) </a:t>
            </a:r>
            <a:r>
              <a:rPr lang="en-AU" sz="1100" dirty="0">
                <a:hlinkClick r:id="rId6"/>
              </a:rPr>
              <a:t>Explain learning objectives</a:t>
            </a:r>
            <a:r>
              <a:rPr lang="en-AU" sz="1100" dirty="0"/>
              <a:t>, AERO website, accessed 16 April 2024.</a:t>
            </a:r>
          </a:p>
          <a:p>
            <a:pPr>
              <a:spcAft>
                <a:spcPts val="600"/>
              </a:spcAft>
            </a:pPr>
            <a:r>
              <a:rPr lang="en-AU" sz="1100" dirty="0"/>
              <a:t>AERO (Australian Education Research Organisation) (2024b) </a:t>
            </a:r>
            <a:r>
              <a:rPr lang="en-AU" sz="1100" dirty="0">
                <a:hlinkClick r:id="rId7"/>
              </a:rPr>
              <a:t>Why explicit instruction works</a:t>
            </a:r>
            <a:r>
              <a:rPr lang="en-AU" sz="1100" dirty="0"/>
              <a:t>, AERO website, accessed 16 April 2024.</a:t>
            </a:r>
          </a:p>
          <a:p>
            <a:pPr>
              <a:spcAft>
                <a:spcPts val="600"/>
              </a:spcAft>
            </a:pPr>
            <a:r>
              <a:rPr lang="en-AU" sz="1100" dirty="0"/>
              <a:t>Britannica (2024) Chekov’s Gun, Britannica online, accessed 12 August 2024.</a:t>
            </a:r>
          </a:p>
          <a:p>
            <a:pPr>
              <a:spcAft>
                <a:spcPts val="600"/>
              </a:spcAft>
            </a:pPr>
            <a:r>
              <a:rPr lang="en-AU" sz="1100" dirty="0"/>
              <a:t>CESE (Centre for Education Statistics and Evaluation) (2017) </a:t>
            </a:r>
            <a:r>
              <a:rPr lang="en-AU" sz="1100" dirty="0">
                <a:hlinkClick r:id="rId8"/>
              </a:rPr>
              <a:t>Cognitive load theory: Research that teachers really need to understand</a:t>
            </a:r>
            <a:r>
              <a:rPr lang="en-AU" sz="1100" dirty="0"/>
              <a:t>, NSW Department of Education, accessed 16 April 2024.</a:t>
            </a:r>
          </a:p>
          <a:p>
            <a:r>
              <a:rPr lang="en-AU" sz="1100" dirty="0"/>
              <a:t>Di Cesare E, Eldridge S and McGarry T (2007) Hitler’s Daughter: The play, Currency Press, Australia.</a:t>
            </a:r>
          </a:p>
          <a:p>
            <a:r>
              <a:rPr lang="en-AU" sz="1100" dirty="0"/>
              <a:t>Griffin P (2018) Assessment for teaching, Cambridge University Press.</a:t>
            </a:r>
          </a:p>
          <a:p>
            <a:r>
              <a:rPr lang="en-AU" sz="1100" dirty="0"/>
              <a:t>NESA (2024) ‘</a:t>
            </a:r>
            <a:r>
              <a:rPr lang="en-AU" sz="1100" dirty="0">
                <a:hlinkClick r:id="rId9"/>
              </a:rPr>
              <a:t>Glossary</a:t>
            </a:r>
            <a:r>
              <a:rPr lang="en-AU" sz="1100" dirty="0"/>
              <a:t>’, Resources, NESA website, accessed 23 September 2024.</a:t>
            </a:r>
          </a:p>
          <a:p>
            <a:r>
              <a:rPr lang="en-US" sz="1100" dirty="0"/>
              <a:t>State of New South Wales (Department of Education) (2024) </a:t>
            </a:r>
            <a:r>
              <a:rPr lang="en-US" sz="1100" dirty="0">
                <a:hlinkClick r:id="rId10"/>
              </a:rPr>
              <a:t>Explicit teaching strategies</a:t>
            </a:r>
            <a:r>
              <a:rPr lang="en-US" sz="1100" dirty="0"/>
              <a:t>, NSW Department of Education website, accessed 2 August 2024</a:t>
            </a:r>
            <a:endParaRPr lang="en-AU" sz="1100"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t>Lessons</a:t>
            </a:r>
          </a:p>
        </p:txBody>
      </p:sp>
      <p:grpSp>
        <p:nvGrpSpPr>
          <p:cNvPr id="6" name="Group 5" descr="1. Introducing the interview podcast.">
            <a:extLst>
              <a:ext uri="{FF2B5EF4-FFF2-40B4-BE49-F238E27FC236}">
                <a16:creationId xmlns:a16="http://schemas.microsoft.com/office/drawing/2014/main" id="{1395A28E-BAA0-44BF-CCCF-962E7567BCF2}"/>
              </a:ext>
            </a:extLst>
          </p:cNvPr>
          <p:cNvGrpSpPr/>
          <p:nvPr/>
        </p:nvGrpSpPr>
        <p:grpSpPr>
          <a:xfrm>
            <a:off x="345818" y="1240498"/>
            <a:ext cx="7909361" cy="1391480"/>
            <a:chOff x="345818" y="1185320"/>
            <a:chExt cx="7909361" cy="1391480"/>
          </a:xfrm>
        </p:grpSpPr>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1299739" y="1270535"/>
              <a:ext cx="6955440" cy="1221051"/>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34988"/>
              <a:r>
                <a:rPr lang="en-GB" sz="2000" b="1" dirty="0">
                  <a:solidFill>
                    <a:schemeClr val="accent1"/>
                  </a:solidFill>
                  <a:latin typeface="Arial" panose="020B0604020202020204" pitchFamily="34" charset="0"/>
                  <a:cs typeface="Arial" panose="020B0604020202020204" pitchFamily="34" charset="0"/>
                </a:rPr>
                <a:t>Introducing the interview podcast</a:t>
              </a:r>
            </a:p>
          </p:txBody>
        </p:sp>
        <p:sp>
          <p:nvSpPr>
            <p:cNvPr id="5" name="Oval 4">
              <a:hlinkClick r:id="" action="ppaction://noaction"/>
              <a:extLst>
                <a:ext uri="{FF2B5EF4-FFF2-40B4-BE49-F238E27FC236}">
                  <a16:creationId xmlns:a16="http://schemas.microsoft.com/office/drawing/2014/main" id="{56ACB92F-8289-CC4B-BE5A-A661A0C94E17}"/>
                </a:ext>
              </a:extLst>
            </p:cNvPr>
            <p:cNvSpPr/>
            <p:nvPr/>
          </p:nvSpPr>
          <p:spPr>
            <a:xfrm>
              <a:off x="345818" y="1185320"/>
              <a:ext cx="1391480" cy="139148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3" action="ppaction://hlinksldjump"/>
                </a:rPr>
                <a:t>1</a:t>
              </a:r>
              <a:endParaRPr lang="en-AU" sz="3000" b="1" dirty="0">
                <a:solidFill>
                  <a:schemeClr val="bg1"/>
                </a:solidFill>
                <a:latin typeface="Arial" panose="020B0604020202020204" pitchFamily="34" charset="0"/>
                <a:cs typeface="Arial" panose="020B0604020202020204" pitchFamily="34" charset="0"/>
              </a:endParaRPr>
            </a:p>
          </p:txBody>
        </p:sp>
      </p:grpSp>
      <p:grpSp>
        <p:nvGrpSpPr>
          <p:cNvPr id="8" name="Group 7" descr="2. Deconstructing the interview podcast.&#10;">
            <a:extLst>
              <a:ext uri="{FF2B5EF4-FFF2-40B4-BE49-F238E27FC236}">
                <a16:creationId xmlns:a16="http://schemas.microsoft.com/office/drawing/2014/main" id="{E2824D2B-D2A1-902A-B434-004A33388A6F}"/>
              </a:ext>
            </a:extLst>
          </p:cNvPr>
          <p:cNvGrpSpPr/>
          <p:nvPr/>
        </p:nvGrpSpPr>
        <p:grpSpPr>
          <a:xfrm>
            <a:off x="345818" y="2844354"/>
            <a:ext cx="7894974" cy="1391480"/>
            <a:chOff x="345818" y="3126821"/>
            <a:chExt cx="7894974" cy="1391480"/>
          </a:xfrm>
        </p:grpSpPr>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1299739" y="3212036"/>
              <a:ext cx="6941053" cy="1221051"/>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34988"/>
              <a:r>
                <a:rPr lang="en-GB" sz="2000" b="1" dirty="0">
                  <a:solidFill>
                    <a:schemeClr val="accent1"/>
                  </a:solidFill>
                  <a:latin typeface="Arial" panose="020B0604020202020204" pitchFamily="34" charset="0"/>
                  <a:cs typeface="Arial" panose="020B0604020202020204" pitchFamily="34" charset="0"/>
                </a:rPr>
                <a:t>Deconstructing the interview podcast</a:t>
              </a:r>
            </a:p>
          </p:txBody>
        </p:sp>
        <p:sp>
          <p:nvSpPr>
            <p:cNvPr id="21" name="Oval 20">
              <a:hlinkClick r:id="" action="ppaction://noaction"/>
              <a:extLst>
                <a:ext uri="{FF2B5EF4-FFF2-40B4-BE49-F238E27FC236}">
                  <a16:creationId xmlns:a16="http://schemas.microsoft.com/office/drawing/2014/main" id="{D0A190BE-2B0B-2729-4549-D63712793CC2}"/>
                </a:ext>
              </a:extLst>
            </p:cNvPr>
            <p:cNvSpPr/>
            <p:nvPr/>
          </p:nvSpPr>
          <p:spPr>
            <a:xfrm>
              <a:off x="345818" y="3126821"/>
              <a:ext cx="1391480" cy="139148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4" action="ppaction://hlinksldjump"/>
                </a:rPr>
                <a:t>2</a:t>
              </a:r>
              <a:endParaRPr lang="en-AU" sz="3000" b="1" dirty="0">
                <a:solidFill>
                  <a:schemeClr val="bg1"/>
                </a:solidFill>
                <a:latin typeface="Arial" panose="020B0604020202020204" pitchFamily="34" charset="0"/>
                <a:cs typeface="Arial" panose="020B0604020202020204" pitchFamily="34" charset="0"/>
              </a:endParaRPr>
            </a:p>
          </p:txBody>
        </p:sp>
      </p:grpSp>
      <p:grpSp>
        <p:nvGrpSpPr>
          <p:cNvPr id="9" name="Group 8" descr="3. Responding to the text.">
            <a:extLst>
              <a:ext uri="{FF2B5EF4-FFF2-40B4-BE49-F238E27FC236}">
                <a16:creationId xmlns:a16="http://schemas.microsoft.com/office/drawing/2014/main" id="{60EC1E9D-2066-2A2F-6AC7-79475106EC98}"/>
              </a:ext>
            </a:extLst>
          </p:cNvPr>
          <p:cNvGrpSpPr/>
          <p:nvPr/>
        </p:nvGrpSpPr>
        <p:grpSpPr>
          <a:xfrm>
            <a:off x="345818" y="4448211"/>
            <a:ext cx="7894973" cy="1391480"/>
            <a:chOff x="345818" y="5068321"/>
            <a:chExt cx="7894973" cy="1391480"/>
          </a:xfrm>
        </p:grpSpPr>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1299739" y="5153536"/>
              <a:ext cx="6941052" cy="1221051"/>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34988"/>
              <a:r>
                <a:rPr lang="en-GB" sz="2000" b="1" dirty="0">
                  <a:solidFill>
                    <a:schemeClr val="accent1"/>
                  </a:solidFill>
                  <a:latin typeface="Arial" panose="020B0604020202020204" pitchFamily="34" charset="0"/>
                  <a:cs typeface="Arial" panose="020B0604020202020204" pitchFamily="34" charset="0"/>
                </a:rPr>
                <a:t>Responding to the text </a:t>
              </a:r>
            </a:p>
          </p:txBody>
        </p:sp>
        <p:sp>
          <p:nvSpPr>
            <p:cNvPr id="24" name="Oval 23">
              <a:hlinkClick r:id="" action="ppaction://noaction"/>
              <a:extLst>
                <a:ext uri="{FF2B5EF4-FFF2-40B4-BE49-F238E27FC236}">
                  <a16:creationId xmlns:a16="http://schemas.microsoft.com/office/drawing/2014/main" id="{A6DDAD40-805E-049F-39FC-55094C6BA103}"/>
                </a:ext>
              </a:extLst>
            </p:cNvPr>
            <p:cNvSpPr/>
            <p:nvPr/>
          </p:nvSpPr>
          <p:spPr>
            <a:xfrm>
              <a:off x="345818" y="5068321"/>
              <a:ext cx="1391480" cy="139148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5" action="ppaction://hlinksldjump"/>
                </a:rPr>
                <a:t>3</a:t>
              </a:r>
              <a:endParaRPr lang="en-AU" sz="3000" b="1" dirty="0">
                <a:solidFill>
                  <a:schemeClr val="bg1"/>
                </a:solidFill>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cs typeface="Arial" panose="020B0604020202020204" pitchFamily="34" charset="0"/>
              </a:rPr>
              <a:t>Sharing learning intentions and success criteria</a:t>
            </a:r>
          </a:p>
        </p:txBody>
      </p:sp>
      <p:sp>
        <p:nvSpPr>
          <p:cNvPr id="2" name="Footer Placeholder 1">
            <a:extLst>
              <a:ext uri="{FF2B5EF4-FFF2-40B4-BE49-F238E27FC236}">
                <a16:creationId xmlns:a16="http://schemas.microsoft.com/office/drawing/2014/main" id="{94D10F17-735F-6AFF-F824-4856E628A783}"/>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7320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cs typeface="Arial" panose="020B0604020202020204" pitchFamily="34" charset="0"/>
              </a:rPr>
              <a:t>We are learning to:</a:t>
            </a:r>
            <a:endParaRPr lang="en-AU" sz="2000" b="1" dirty="0">
              <a:solidFill>
                <a:schemeClr val="accent1"/>
              </a:solidFill>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understand how to listen effectively to identify main ideas </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understand the purpose of adapting a novel to a play.</a:t>
            </a:r>
          </a:p>
          <a:p>
            <a:pPr>
              <a:lnSpc>
                <a:spcPct val="150000"/>
              </a:lnSpc>
              <a:spcAft>
                <a:spcPts val="1200"/>
              </a:spcAft>
            </a:pPr>
            <a:r>
              <a:rPr lang="en-AU" sz="2000" b="1" dirty="0">
                <a:solidFill>
                  <a:schemeClr val="accent1"/>
                </a:solidFill>
                <a:cs typeface="Arial" panose="020B0604020202020204" pitchFamily="34" charset="0"/>
              </a:rPr>
              <a:t>We can:</a:t>
            </a:r>
            <a:endParaRPr lang="en-US" sz="2000" dirty="0">
              <a:solidFill>
                <a:schemeClr val="accent1"/>
              </a:solidFill>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[classroom teacher to insert co-constructed success criteria]</a:t>
            </a:r>
            <a:endParaRPr lang="en-US" sz="2000" dirty="0">
              <a:cs typeface="Arial" panose="020B0604020202020204" pitchFamily="34" charset="0"/>
            </a:endParaRPr>
          </a:p>
          <a:p>
            <a:pPr marL="342900" indent="-342900">
              <a:lnSpc>
                <a:spcPct val="150000"/>
              </a:lnSpc>
              <a:spcAft>
                <a:spcPts val="1200"/>
              </a:spcAft>
              <a:buFont typeface="Arial"/>
              <a:buChar char="•"/>
            </a:pPr>
            <a:r>
              <a:rPr lang="en-AU" sz="2000" dirty="0">
                <a:ea typeface="+mn-lt"/>
                <a:cs typeface="Arial" panose="020B0604020202020204" pitchFamily="34" charset="0"/>
              </a:rPr>
              <a:t>[classroom teacher to insert co-constructed success criteria]</a:t>
            </a:r>
            <a:endParaRPr lang="en-US" sz="2000" dirty="0">
              <a:ea typeface="+mn-lt"/>
              <a:cs typeface="Arial" panose="020B0604020202020204" pitchFamily="34" charset="0"/>
            </a:endParaRPr>
          </a:p>
          <a:p>
            <a:pPr marL="342900" indent="-342900">
              <a:lnSpc>
                <a:spcPct val="150000"/>
              </a:lnSpc>
              <a:spcAft>
                <a:spcPts val="1200"/>
              </a:spcAft>
              <a:buFont typeface="Arial"/>
              <a:buChar char="•"/>
            </a:pPr>
            <a:r>
              <a:rPr lang="en-AU" sz="2000" dirty="0">
                <a:ea typeface="+mn-lt"/>
                <a:cs typeface="Arial" panose="020B0604020202020204" pitchFamily="34" charset="0"/>
              </a:rPr>
              <a:t>[classroom teacher to insert co-constructed success criteria].</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Introducing the interview podcast</a:t>
            </a:r>
          </a:p>
        </p:txBody>
      </p:sp>
      <p:sp>
        <p:nvSpPr>
          <p:cNvPr id="2" name="Footer Placeholder 1">
            <a:extLst>
              <a:ext uri="{FF2B5EF4-FFF2-40B4-BE49-F238E27FC236}">
                <a16:creationId xmlns:a16="http://schemas.microsoft.com/office/drawing/2014/main" id="{D2E92374-4AA7-6343-58EC-A7B1EBF507CC}"/>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cs typeface="Arial" panose="020B0604020202020204" pitchFamily="34" charset="0"/>
              </a:rPr>
              <a:t>Connecting learning </a:t>
            </a:r>
            <a:endParaRPr lang="en-AU">
              <a:cs typeface="Arial" panose="020B0604020202020204" pitchFamily="34" charset="0"/>
            </a:endParaRPr>
          </a:p>
        </p:txBody>
      </p:sp>
      <p:sp>
        <p:nvSpPr>
          <p:cNvPr id="2" name="Footer Placeholder 1">
            <a:extLst>
              <a:ext uri="{FF2B5EF4-FFF2-40B4-BE49-F238E27FC236}">
                <a16:creationId xmlns:a16="http://schemas.microsoft.com/office/drawing/2014/main" id="{FF580435-97AD-FE5B-57E0-E6DBC8EB7D78}"/>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168A4-6C44-0C6F-267A-92C46123477C}"/>
              </a:ext>
            </a:extLst>
          </p:cNvPr>
          <p:cNvSpPr>
            <a:spLocks noGrp="1"/>
          </p:cNvSpPr>
          <p:nvPr>
            <p:ph type="title"/>
          </p:nvPr>
        </p:nvSpPr>
        <p:spPr/>
        <p:txBody>
          <a:bodyPr/>
          <a:lstStyle/>
          <a:p>
            <a:r>
              <a:rPr lang="en-AU">
                <a:latin typeface="+mj-lt"/>
              </a:rPr>
              <a:t>Connecting learning – podcasts </a:t>
            </a:r>
          </a:p>
        </p:txBody>
      </p:sp>
      <p:graphicFrame>
        <p:nvGraphicFramePr>
          <p:cNvPr id="5" name="Table 4">
            <a:extLst>
              <a:ext uri="{FF2B5EF4-FFF2-40B4-BE49-F238E27FC236}">
                <a16:creationId xmlns:a16="http://schemas.microsoft.com/office/drawing/2014/main" id="{86E39943-B3EF-C820-3EDD-673B2FD0EB55}"/>
              </a:ext>
            </a:extLst>
          </p:cNvPr>
          <p:cNvGraphicFramePr>
            <a:graphicFrameLocks noGrp="1"/>
          </p:cNvGraphicFramePr>
          <p:nvPr>
            <p:extLst>
              <p:ext uri="{D42A27DB-BD31-4B8C-83A1-F6EECF244321}">
                <p14:modId xmlns:p14="http://schemas.microsoft.com/office/powerpoint/2010/main" val="3083433788"/>
              </p:ext>
            </p:extLst>
          </p:nvPr>
        </p:nvGraphicFramePr>
        <p:xfrm>
          <a:off x="360000" y="1157699"/>
          <a:ext cx="11484000" cy="5138169"/>
        </p:xfrm>
        <a:graphic>
          <a:graphicData uri="http://schemas.openxmlformats.org/drawingml/2006/table">
            <a:tbl>
              <a:tblPr firstRow="1" bandRow="1">
                <a:tableStyleId>{69012ECD-51FC-41F1-AA8D-1B2483CD663E}</a:tableStyleId>
              </a:tblPr>
              <a:tblGrid>
                <a:gridCol w="2871000">
                  <a:extLst>
                    <a:ext uri="{9D8B030D-6E8A-4147-A177-3AD203B41FA5}">
                      <a16:colId xmlns:a16="http://schemas.microsoft.com/office/drawing/2014/main" val="2532441079"/>
                    </a:ext>
                  </a:extLst>
                </a:gridCol>
                <a:gridCol w="2871000">
                  <a:extLst>
                    <a:ext uri="{9D8B030D-6E8A-4147-A177-3AD203B41FA5}">
                      <a16:colId xmlns:a16="http://schemas.microsoft.com/office/drawing/2014/main" val="1591521973"/>
                    </a:ext>
                  </a:extLst>
                </a:gridCol>
                <a:gridCol w="2871000">
                  <a:extLst>
                    <a:ext uri="{9D8B030D-6E8A-4147-A177-3AD203B41FA5}">
                      <a16:colId xmlns:a16="http://schemas.microsoft.com/office/drawing/2014/main" val="1336148547"/>
                    </a:ext>
                  </a:extLst>
                </a:gridCol>
                <a:gridCol w="2871000">
                  <a:extLst>
                    <a:ext uri="{9D8B030D-6E8A-4147-A177-3AD203B41FA5}">
                      <a16:colId xmlns:a16="http://schemas.microsoft.com/office/drawing/2014/main" val="3447590477"/>
                    </a:ext>
                  </a:extLst>
                </a:gridCol>
              </a:tblGrid>
              <a:tr h="1381705">
                <a:tc>
                  <a:txBody>
                    <a:bodyPr/>
                    <a:lstStyle/>
                    <a:p>
                      <a:pPr>
                        <a:lnSpc>
                          <a:spcPct val="120000"/>
                        </a:lnSpc>
                      </a:pPr>
                      <a:endParaRPr lang="en-AU" dirty="0">
                        <a:solidFill>
                          <a:schemeClr val="tx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4BB47"/>
                    </a:solidFill>
                  </a:tcPr>
                </a:tc>
                <a:tc>
                  <a:txBody>
                    <a:bodyPr/>
                    <a:lstStyle/>
                    <a:p>
                      <a:pPr marL="1431925" marR="0" lvl="0" indent="-1431925" algn="l" defTabSz="914377" rtl="0" eaLnBrk="1" fontAlgn="auto" latinLnBrk="0" hangingPunct="1">
                        <a:lnSpc>
                          <a:spcPct val="120000"/>
                        </a:lnSpc>
                        <a:spcBef>
                          <a:spcPts val="0"/>
                        </a:spcBef>
                        <a:spcAft>
                          <a:spcPts val="0"/>
                        </a:spcAft>
                        <a:buClrTx/>
                        <a:buSzTx/>
                        <a:buFontTx/>
                        <a:buNone/>
                        <a:tabLst/>
                        <a:defRPr/>
                      </a:pPr>
                      <a:endParaRPr lang="en-AU" sz="1800" b="1">
                        <a:solidFill>
                          <a:schemeClr val="tx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CC2"/>
                    </a:solidFill>
                  </a:tcPr>
                </a:tc>
                <a:tc>
                  <a:txBody>
                    <a:bodyPr/>
                    <a:lstStyle/>
                    <a:p>
                      <a:pPr marL="1079500" indent="82550">
                        <a:lnSpc>
                          <a:spcPct val="120000"/>
                        </a:lnSpc>
                      </a:pPr>
                      <a:endParaRPr lang="en-AU" dirty="0">
                        <a:solidFill>
                          <a:schemeClr val="tx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1458"/>
                    </a:solidFill>
                  </a:tcPr>
                </a:tc>
                <a:tc>
                  <a:txBody>
                    <a:bodyPr/>
                    <a:lstStyle/>
                    <a:p>
                      <a:pPr marL="1162050" indent="0">
                        <a:lnSpc>
                          <a:spcPct val="120000"/>
                        </a:lnSpc>
                      </a:pPr>
                      <a:endParaRPr lang="en-AU" b="1" dirty="0">
                        <a:solidFill>
                          <a:schemeClr val="tx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9B0C"/>
                    </a:solidFill>
                  </a:tcPr>
                </a:tc>
                <a:extLst>
                  <a:ext uri="{0D108BD9-81ED-4DB2-BD59-A6C34878D82A}">
                    <a16:rowId xmlns:a16="http://schemas.microsoft.com/office/drawing/2014/main" val="1970206506"/>
                  </a:ext>
                </a:extLst>
              </a:tr>
              <a:tr h="3756464">
                <a:tc>
                  <a:txBody>
                    <a:bodyPr/>
                    <a:lstStyle/>
                    <a:p>
                      <a:pPr>
                        <a:lnSpc>
                          <a:spcPct val="130000"/>
                        </a:lnSpc>
                        <a:spcAft>
                          <a:spcPts val="600"/>
                        </a:spcAft>
                      </a:pPr>
                      <a:endParaRPr lang="en-AU" dirty="0">
                        <a:solidFill>
                          <a:schemeClr val="tx1"/>
                        </a:solidFill>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9E0"/>
                    </a:solidFill>
                  </a:tcPr>
                </a:tc>
                <a:tc>
                  <a:txBody>
                    <a:bodyPr/>
                    <a:lstStyle/>
                    <a:p>
                      <a:pPr marL="285750" indent="-285750">
                        <a:lnSpc>
                          <a:spcPct val="130000"/>
                        </a:lnSpc>
                        <a:spcAft>
                          <a:spcPts val="600"/>
                        </a:spcAft>
                        <a:buFont typeface="Arial" panose="020B0604020202020204" pitchFamily="34" charset="0"/>
                        <a:buChar char="•"/>
                      </a:pPr>
                      <a:endParaRPr lang="en-AU" dirty="0">
                        <a:solidFill>
                          <a:schemeClr val="tx1"/>
                        </a:solidFill>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5F7FC"/>
                    </a:solidFill>
                  </a:tcPr>
                </a:tc>
                <a:tc>
                  <a:txBody>
                    <a:bodyPr/>
                    <a:lstStyle/>
                    <a:p>
                      <a:pPr marL="285750" indent="-285750">
                        <a:lnSpc>
                          <a:spcPct val="130000"/>
                        </a:lnSpc>
                        <a:spcAft>
                          <a:spcPts val="600"/>
                        </a:spcAft>
                        <a:buFont typeface="Arial" panose="020B0604020202020204" pitchFamily="34" charset="0"/>
                        <a:buChar char="•"/>
                      </a:pPr>
                      <a:endParaRPr lang="en-AU" dirty="0">
                        <a:solidFill>
                          <a:schemeClr val="tx1"/>
                        </a:solidFill>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DBE7"/>
                    </a:solidFill>
                  </a:tcPr>
                </a:tc>
                <a:tc>
                  <a:txBody>
                    <a:bodyPr/>
                    <a:lstStyle/>
                    <a:p>
                      <a:pPr marL="285750" indent="-285750">
                        <a:lnSpc>
                          <a:spcPct val="130000"/>
                        </a:lnSpc>
                        <a:spcAft>
                          <a:spcPts val="600"/>
                        </a:spcAft>
                        <a:buFont typeface="Arial" panose="020B0604020202020204" pitchFamily="34" charset="0"/>
                        <a:buChar char="•"/>
                      </a:pPr>
                      <a:endParaRPr lang="en-AU" dirty="0">
                        <a:solidFill>
                          <a:schemeClr val="tx1"/>
                        </a:solidFill>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6C2">
                        <a:alpha val="60000"/>
                      </a:srgbClr>
                    </a:solidFill>
                  </a:tcPr>
                </a:tc>
                <a:extLst>
                  <a:ext uri="{0D108BD9-81ED-4DB2-BD59-A6C34878D82A}">
                    <a16:rowId xmlns:a16="http://schemas.microsoft.com/office/drawing/2014/main" val="2347067268"/>
                  </a:ext>
                </a:extLst>
              </a:tr>
            </a:tbl>
          </a:graphicData>
        </a:graphic>
      </p:graphicFrame>
      <p:grpSp>
        <p:nvGrpSpPr>
          <p:cNvPr id="4" name="Group 3" descr="K – What do I know?">
            <a:extLst>
              <a:ext uri="{FF2B5EF4-FFF2-40B4-BE49-F238E27FC236}">
                <a16:creationId xmlns:a16="http://schemas.microsoft.com/office/drawing/2014/main" id="{BAEAD5F1-F477-C305-CE5E-FE2932F65EAF}"/>
              </a:ext>
              <a:ext uri="{C183D7F6-B498-43B3-948B-1728B52AA6E4}">
                <adec:decorative xmlns:adec="http://schemas.microsoft.com/office/drawing/2017/decorative" val="0"/>
              </a:ext>
            </a:extLst>
          </p:cNvPr>
          <p:cNvGrpSpPr/>
          <p:nvPr/>
        </p:nvGrpSpPr>
        <p:grpSpPr>
          <a:xfrm>
            <a:off x="509665" y="1313647"/>
            <a:ext cx="2578309" cy="1054799"/>
            <a:chOff x="509665" y="1313647"/>
            <a:chExt cx="2578309" cy="1054799"/>
          </a:xfrm>
        </p:grpSpPr>
        <p:sp>
          <p:nvSpPr>
            <p:cNvPr id="30" name="Rectangle 29">
              <a:extLst>
                <a:ext uri="{FF2B5EF4-FFF2-40B4-BE49-F238E27FC236}">
                  <a16:creationId xmlns:a16="http://schemas.microsoft.com/office/drawing/2014/main" id="{BB8F24BE-6132-D079-5727-8844FD10B04E}"/>
                </a:ext>
              </a:extLst>
            </p:cNvPr>
            <p:cNvSpPr/>
            <p:nvPr/>
          </p:nvSpPr>
          <p:spPr>
            <a:xfrm>
              <a:off x="509665" y="1313647"/>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31" name="TextBox 30">
              <a:extLst>
                <a:ext uri="{FF2B5EF4-FFF2-40B4-BE49-F238E27FC236}">
                  <a16:creationId xmlns:a16="http://schemas.microsoft.com/office/drawing/2014/main" id="{857EB577-9F47-5A60-7638-3298D1D7E3E5}"/>
                </a:ext>
              </a:extLst>
            </p:cNvPr>
            <p:cNvSpPr txBox="1"/>
            <p:nvPr/>
          </p:nvSpPr>
          <p:spPr>
            <a:xfrm>
              <a:off x="689978" y="1328637"/>
              <a:ext cx="2217682" cy="984885"/>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dirty="0">
                  <a:solidFill>
                    <a:srgbClr val="427B2D"/>
                  </a:solidFill>
                  <a:latin typeface="+mj-lt"/>
                  <a:cs typeface="Arial" panose="020B0604020202020204" pitchFamily="34" charset="0"/>
                </a:rPr>
                <a:t>K</a:t>
              </a:r>
            </a:p>
            <a:p>
              <a:pPr marR="0" lvl="0" algn="ctr" defTabSz="914377" rtl="0" eaLnBrk="1" fontAlgn="auto" latinLnBrk="0" hangingPunct="1">
                <a:spcAft>
                  <a:spcPts val="0"/>
                </a:spcAft>
                <a:buClrTx/>
                <a:buSzTx/>
                <a:buFontTx/>
                <a:buNone/>
                <a:tabLst/>
                <a:defRPr/>
              </a:pPr>
              <a:r>
                <a:rPr lang="en-AU" sz="1600" dirty="0">
                  <a:latin typeface="+mj-lt"/>
                  <a:cs typeface="Arial" panose="020B0604020202020204" pitchFamily="34" charset="0"/>
                </a:rPr>
                <a:t>What do I know?</a:t>
              </a:r>
            </a:p>
          </p:txBody>
        </p:sp>
      </p:grpSp>
      <p:grpSp>
        <p:nvGrpSpPr>
          <p:cNvPr id="32" name="Group 31" descr="W – What do I want to know?">
            <a:extLst>
              <a:ext uri="{FF2B5EF4-FFF2-40B4-BE49-F238E27FC236}">
                <a16:creationId xmlns:a16="http://schemas.microsoft.com/office/drawing/2014/main" id="{F74FFF39-463B-D802-79A0-4B11886B0289}"/>
              </a:ext>
              <a:ext uri="{C183D7F6-B498-43B3-948B-1728B52AA6E4}">
                <adec:decorative xmlns:adec="http://schemas.microsoft.com/office/drawing/2017/decorative" val="0"/>
              </a:ext>
            </a:extLst>
          </p:cNvPr>
          <p:cNvGrpSpPr/>
          <p:nvPr/>
        </p:nvGrpSpPr>
        <p:grpSpPr>
          <a:xfrm>
            <a:off x="3382759" y="1313647"/>
            <a:ext cx="2578310" cy="1054799"/>
            <a:chOff x="517159" y="2719615"/>
            <a:chExt cx="2578310" cy="1054799"/>
          </a:xfrm>
        </p:grpSpPr>
        <p:sp>
          <p:nvSpPr>
            <p:cNvPr id="33" name="Rectangle 32">
              <a:extLst>
                <a:ext uri="{FF2B5EF4-FFF2-40B4-BE49-F238E27FC236}">
                  <a16:creationId xmlns:a16="http://schemas.microsoft.com/office/drawing/2014/main" id="{0834AB0B-8097-34C2-2A27-761A0B33356B}"/>
                </a:ext>
              </a:extLst>
            </p:cNvPr>
            <p:cNvSpPr/>
            <p:nvPr/>
          </p:nvSpPr>
          <p:spPr>
            <a:xfrm>
              <a:off x="517160" y="2719615"/>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34" name="TextBox 33">
              <a:extLst>
                <a:ext uri="{FF2B5EF4-FFF2-40B4-BE49-F238E27FC236}">
                  <a16:creationId xmlns:a16="http://schemas.microsoft.com/office/drawing/2014/main" id="{D2F7C5A2-8491-DB11-23EB-9689B05229A4}"/>
                </a:ext>
              </a:extLst>
            </p:cNvPr>
            <p:cNvSpPr txBox="1"/>
            <p:nvPr/>
          </p:nvSpPr>
          <p:spPr>
            <a:xfrm>
              <a:off x="517159" y="2734605"/>
              <a:ext cx="2553384" cy="954107"/>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dirty="0">
                  <a:solidFill>
                    <a:srgbClr val="007A8A"/>
                  </a:solidFill>
                  <a:latin typeface="+mj-lt"/>
                  <a:cs typeface="Arial" panose="020B0604020202020204" pitchFamily="34" charset="0"/>
                </a:rPr>
                <a:t>W</a:t>
              </a:r>
            </a:p>
            <a:p>
              <a:pPr marR="0" lvl="0" algn="ctr" defTabSz="914377" rtl="0" eaLnBrk="1" fontAlgn="auto" latinLnBrk="0" hangingPunct="1">
                <a:spcAft>
                  <a:spcPts val="0"/>
                </a:spcAft>
                <a:buClrTx/>
                <a:buSzTx/>
                <a:buFontTx/>
                <a:buNone/>
                <a:tabLst/>
                <a:defRPr/>
              </a:pPr>
              <a:r>
                <a:rPr lang="en-AU" sz="1600" dirty="0">
                  <a:latin typeface="+mj-lt"/>
                  <a:cs typeface="Arial" panose="020B0604020202020204" pitchFamily="34" charset="0"/>
                </a:rPr>
                <a:t>What do I want to know?</a:t>
              </a:r>
            </a:p>
          </p:txBody>
        </p:sp>
      </p:grpSp>
      <p:grpSp>
        <p:nvGrpSpPr>
          <p:cNvPr id="35" name="Group 34" descr="L – What have I learned?">
            <a:extLst>
              <a:ext uri="{FF2B5EF4-FFF2-40B4-BE49-F238E27FC236}">
                <a16:creationId xmlns:a16="http://schemas.microsoft.com/office/drawing/2014/main" id="{5451D30D-3115-5415-2953-D77A6FE05ACE}"/>
              </a:ext>
              <a:ext uri="{C183D7F6-B498-43B3-948B-1728B52AA6E4}">
                <adec:decorative xmlns:adec="http://schemas.microsoft.com/office/drawing/2017/decorative" val="0"/>
              </a:ext>
            </a:extLst>
          </p:cNvPr>
          <p:cNvGrpSpPr/>
          <p:nvPr/>
        </p:nvGrpSpPr>
        <p:grpSpPr>
          <a:xfrm>
            <a:off x="6248359" y="1313647"/>
            <a:ext cx="2578311" cy="1054799"/>
            <a:chOff x="517158" y="2719615"/>
            <a:chExt cx="2578311" cy="1054799"/>
          </a:xfrm>
        </p:grpSpPr>
        <p:sp>
          <p:nvSpPr>
            <p:cNvPr id="36" name="Rectangle 35">
              <a:extLst>
                <a:ext uri="{FF2B5EF4-FFF2-40B4-BE49-F238E27FC236}">
                  <a16:creationId xmlns:a16="http://schemas.microsoft.com/office/drawing/2014/main" id="{DB676D73-53EB-7FF3-4371-D62F750F2EE4}"/>
                </a:ext>
              </a:extLst>
            </p:cNvPr>
            <p:cNvSpPr/>
            <p:nvPr/>
          </p:nvSpPr>
          <p:spPr>
            <a:xfrm>
              <a:off x="517160" y="2719615"/>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37" name="TextBox 36">
              <a:extLst>
                <a:ext uri="{FF2B5EF4-FFF2-40B4-BE49-F238E27FC236}">
                  <a16:creationId xmlns:a16="http://schemas.microsoft.com/office/drawing/2014/main" id="{A6728759-5C40-23ED-F8D0-8216717A375D}"/>
                </a:ext>
              </a:extLst>
            </p:cNvPr>
            <p:cNvSpPr txBox="1"/>
            <p:nvPr/>
          </p:nvSpPr>
          <p:spPr>
            <a:xfrm>
              <a:off x="517158" y="2734605"/>
              <a:ext cx="2578309" cy="954107"/>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dirty="0">
                  <a:solidFill>
                    <a:srgbClr val="B51458"/>
                  </a:solidFill>
                  <a:latin typeface="+mj-lt"/>
                  <a:cs typeface="Arial" panose="020B0604020202020204" pitchFamily="34" charset="0"/>
                </a:rPr>
                <a:t>L</a:t>
              </a:r>
            </a:p>
            <a:p>
              <a:pPr marR="0" lvl="0" algn="ctr" defTabSz="914377" rtl="0" eaLnBrk="1" fontAlgn="auto" latinLnBrk="0" hangingPunct="1">
                <a:spcAft>
                  <a:spcPts val="0"/>
                </a:spcAft>
                <a:buClrTx/>
                <a:buSzTx/>
                <a:buFontTx/>
                <a:buNone/>
                <a:tabLst/>
                <a:defRPr/>
              </a:pPr>
              <a:r>
                <a:rPr lang="en-AU" sz="1600" dirty="0">
                  <a:latin typeface="+mj-lt"/>
                  <a:cs typeface="Arial" panose="020B0604020202020204" pitchFamily="34" charset="0"/>
                </a:rPr>
                <a:t>What have I learned?</a:t>
              </a:r>
            </a:p>
          </p:txBody>
        </p:sp>
      </p:grpSp>
      <p:grpSp>
        <p:nvGrpSpPr>
          <p:cNvPr id="38" name="Group 37" descr="H – How can I learn more?">
            <a:extLst>
              <a:ext uri="{FF2B5EF4-FFF2-40B4-BE49-F238E27FC236}">
                <a16:creationId xmlns:a16="http://schemas.microsoft.com/office/drawing/2014/main" id="{91BC10B3-A5F4-B56B-C7DC-547AFF65FE60}"/>
              </a:ext>
              <a:ext uri="{C183D7F6-B498-43B3-948B-1728B52AA6E4}">
                <adec:decorative xmlns:adec="http://schemas.microsoft.com/office/drawing/2017/decorative" val="0"/>
              </a:ext>
            </a:extLst>
          </p:cNvPr>
          <p:cNvGrpSpPr/>
          <p:nvPr/>
        </p:nvGrpSpPr>
        <p:grpSpPr>
          <a:xfrm>
            <a:off x="9128949" y="1313647"/>
            <a:ext cx="2578312" cy="1054799"/>
            <a:chOff x="517157" y="2719615"/>
            <a:chExt cx="2578312" cy="1054799"/>
          </a:xfrm>
        </p:grpSpPr>
        <p:sp>
          <p:nvSpPr>
            <p:cNvPr id="39" name="Rectangle 38">
              <a:extLst>
                <a:ext uri="{FF2B5EF4-FFF2-40B4-BE49-F238E27FC236}">
                  <a16:creationId xmlns:a16="http://schemas.microsoft.com/office/drawing/2014/main" id="{40958FAF-117C-1FEF-6F51-4BAEA9E863CF}"/>
                </a:ext>
              </a:extLst>
            </p:cNvPr>
            <p:cNvSpPr/>
            <p:nvPr/>
          </p:nvSpPr>
          <p:spPr>
            <a:xfrm>
              <a:off x="517160" y="2719615"/>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40" name="TextBox 39">
              <a:extLst>
                <a:ext uri="{FF2B5EF4-FFF2-40B4-BE49-F238E27FC236}">
                  <a16:creationId xmlns:a16="http://schemas.microsoft.com/office/drawing/2014/main" id="{BB6BEC1E-8458-0A31-41BA-A862C2C7216B}"/>
                </a:ext>
              </a:extLst>
            </p:cNvPr>
            <p:cNvSpPr txBox="1"/>
            <p:nvPr/>
          </p:nvSpPr>
          <p:spPr>
            <a:xfrm>
              <a:off x="517157" y="2734605"/>
              <a:ext cx="2553384" cy="984885"/>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dirty="0">
                  <a:solidFill>
                    <a:srgbClr val="9B6808"/>
                  </a:solidFill>
                  <a:latin typeface="+mj-lt"/>
                  <a:cs typeface="Arial" panose="020B0604020202020204" pitchFamily="34" charset="0"/>
                </a:rPr>
                <a:t>H</a:t>
              </a:r>
            </a:p>
            <a:p>
              <a:pPr marR="0" lvl="0" algn="ctr" defTabSz="914377" rtl="0" eaLnBrk="1" fontAlgn="auto" latinLnBrk="0" hangingPunct="1">
                <a:spcAft>
                  <a:spcPts val="0"/>
                </a:spcAft>
                <a:buClrTx/>
                <a:buSzTx/>
                <a:buFontTx/>
                <a:buNone/>
                <a:tabLst/>
                <a:defRPr/>
              </a:pPr>
              <a:r>
                <a:rPr lang="en-AU" sz="1600" dirty="0">
                  <a:latin typeface="+mj-lt"/>
                  <a:cs typeface="Arial" panose="020B0604020202020204" pitchFamily="34" charset="0"/>
                </a:rPr>
                <a:t>How can I learn more?</a:t>
              </a:r>
            </a:p>
          </p:txBody>
        </p:sp>
      </p:grpSp>
      <p:sp>
        <p:nvSpPr>
          <p:cNvPr id="2" name="Slide Number Placeholder 1">
            <a:extLst>
              <a:ext uri="{FF2B5EF4-FFF2-40B4-BE49-F238E27FC236}">
                <a16:creationId xmlns:a16="http://schemas.microsoft.com/office/drawing/2014/main" id="{E1D1367C-FD4C-5770-80F3-171AC75B2B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41836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Effective listening skills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Preparing to listen to the podcast</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Using effective listening skills means you will understand and retain new information more successfully.</a:t>
            </a:r>
          </a:p>
          <a:p>
            <a:r>
              <a:rPr lang="en-AU" dirty="0">
                <a:latin typeface="+mn-lt"/>
              </a:rPr>
              <a:t>Active listening involves paraphrasing, summarising and asking clarifying questions.</a:t>
            </a:r>
          </a:p>
          <a:p>
            <a:r>
              <a:rPr lang="en-AU" dirty="0">
                <a:latin typeface="+mn-lt"/>
              </a:rPr>
              <a:t>To do this, you need to take effective notes.</a:t>
            </a:r>
          </a:p>
          <a:p>
            <a:r>
              <a:rPr lang="en-AU" dirty="0">
                <a:latin typeface="+mn-lt"/>
              </a:rPr>
              <a:t>Use the note taking template to take notes as you listen to the podcast.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2B48AB2B-DEEF-43D3-BED4-F1675D4F2575}" vid="{C58259D9-833D-431C-AF68-23901E0A4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3682</Words>
  <Application>Microsoft Office PowerPoint</Application>
  <PresentationFormat>Widescreen</PresentationFormat>
  <Paragraphs>299</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Montserrat</vt:lpstr>
      <vt:lpstr>Times New Roman</vt:lpstr>
      <vt:lpstr>Public Sans</vt:lpstr>
      <vt:lpstr>Arial</vt:lpstr>
      <vt:lpstr>Calibri</vt:lpstr>
      <vt:lpstr>Segoe UI</vt:lpstr>
      <vt:lpstr>NSWG Corporate</vt:lpstr>
      <vt:lpstr>Instructions for use</vt:lpstr>
      <vt:lpstr>From page to stage – Year 8, Term 3</vt:lpstr>
      <vt:lpstr>Lessons</vt:lpstr>
      <vt:lpstr>Sharing learning intentions and success criteria</vt:lpstr>
      <vt:lpstr>Learning intentions and success criteria</vt:lpstr>
      <vt:lpstr>Introducing the interview podcast</vt:lpstr>
      <vt:lpstr>Connecting learning </vt:lpstr>
      <vt:lpstr>Connecting learning – podcasts </vt:lpstr>
      <vt:lpstr>Effective listening skills</vt:lpstr>
      <vt:lpstr>Building the field (1)</vt:lpstr>
      <vt:lpstr>Building the field (2)</vt:lpstr>
      <vt:lpstr>Listen to the podcast</vt:lpstr>
      <vt:lpstr>Gradual release of responsibility</vt:lpstr>
      <vt:lpstr>Chunking and sequencing learning</vt:lpstr>
      <vt:lpstr>Deconstructing the interview podcast</vt:lpstr>
      <vt:lpstr>Understanding the responses</vt:lpstr>
      <vt:lpstr>Drama conventions</vt:lpstr>
      <vt:lpstr>Characterisation</vt:lpstr>
      <vt:lpstr>The constraints of theatre</vt:lpstr>
      <vt:lpstr>Intertextuality</vt:lpstr>
      <vt:lpstr>Literary value</vt:lpstr>
      <vt:lpstr>Responding to the text </vt:lpstr>
      <vt:lpstr>Consolidating understanding</vt:lpstr>
      <vt:lpstr>Using effective feedback </vt:lpstr>
      <vt:lpstr>Checking for understanding</vt:lpstr>
      <vt:lpstr>Comparing ideas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interview – Phase 3, activity 17</dc:title>
  <dc:creator>NSW Department of Education</dc:creator>
  <dcterms:created xsi:type="dcterms:W3CDTF">2024-10-09T22:26:53Z</dcterms:created>
  <dcterms:modified xsi:type="dcterms:W3CDTF">2024-10-09T22:27:22Z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2024-10-09T22:27:21Z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ecb6ef9b-3b73-4130-b6fa-7e9908933985</vt:lpwstr>
  </property>
  <property fmtid="{D5CDD505-2E9C-101B-9397-08002B2CF9AE}" pid="8" name="MSIP_Label_b603dfd7-d93a-4381-a340-2995d8282205_ContentBits">
    <vt:lpwstr>0</vt:lpwstr>
  </property>
</Properties>
</file>