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6" r:id="rId1"/>
  </p:sldMasterIdLst>
  <p:notesMasterIdLst>
    <p:notesMasterId r:id="rId22"/>
  </p:notesMasterIdLst>
  <p:handoutMasterIdLst>
    <p:handoutMasterId r:id="rId23"/>
  </p:handoutMasterIdLst>
  <p:sldIdLst>
    <p:sldId id="257" r:id="rId2"/>
    <p:sldId id="26359" r:id="rId3"/>
    <p:sldId id="26336" r:id="rId4"/>
    <p:sldId id="366" r:id="rId5"/>
    <p:sldId id="388" r:id="rId6"/>
    <p:sldId id="396" r:id="rId7"/>
    <p:sldId id="363" r:id="rId8"/>
    <p:sldId id="397" r:id="rId9"/>
    <p:sldId id="26337" r:id="rId10"/>
    <p:sldId id="379" r:id="rId11"/>
    <p:sldId id="399" r:id="rId12"/>
    <p:sldId id="398" r:id="rId13"/>
    <p:sldId id="26338" r:id="rId14"/>
    <p:sldId id="390" r:id="rId15"/>
    <p:sldId id="377" r:id="rId16"/>
    <p:sldId id="400" r:id="rId17"/>
    <p:sldId id="26339" r:id="rId18"/>
    <p:sldId id="401" r:id="rId19"/>
    <p:sldId id="360" r:id="rId20"/>
    <p:sldId id="361" r:id="rId21"/>
  </p:sldIdLst>
  <p:sldSz cx="12192000" cy="6858000"/>
  <p:notesSz cx="6858000" cy="9144000"/>
  <p:embeddedFontLst>
    <p:embeddedFont>
      <p:font typeface="Public Sans" pitchFamily="2" charset="0"/>
      <p:regular r:id="rId24"/>
      <p:bold r:id="rId25"/>
      <p:italic r:id="rId26"/>
      <p:boldItalic r:id="rId27"/>
    </p:embeddedFont>
    <p:embeddedFont>
      <p:font typeface="Public Sans ExtraBold" pitchFamily="2" charset="0"/>
      <p:bold r:id="rId28"/>
      <p:boldItalic r:id="rId29"/>
    </p:embeddedFont>
    <p:embeddedFont>
      <p:font typeface="Public Sans Light" pitchFamily="2" charset="0"/>
      <p:regular r:id="rId30"/>
      <p:italic r:id="rId31"/>
    </p:embeddedFont>
    <p:embeddedFont>
      <p:font typeface="Public Sans SemiBold" pitchFamily="2" charset="0"/>
      <p:bold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E900F56-96F0-A2C5-2EC5-4A5CA6B1A37B}" name="Nadine Cannings" initials="NC" userId="S::Nadine.Cannings@det.nsw.edu.au::edc68fe4-7015-48b6-a6c0-a33df6c27bb6" providerId="AD"/>
  <p188:author id="{1B9AE479-94A8-1CA7-5801-61D0BC5792BC}" name="Sandrine Woo" initials="SW" userId="S::Sandrine.Woo@det.nsw.edu.au::54ed00b1-333b-4894-8cbd-7f4a7425a40f" providerId="AD"/>
  <p188:author id="{D02A9D7F-57B1-B101-768D-9F9CCB42179F}" name="Francesca Gazzola" initials="FG" userId="S::FRANCESCA.GAZZOLA@det.nsw.edu.au::eb71f741-dadb-429a-b279-0f7afbe3ada0" providerId="AD"/>
  <p188:author id="{FAA49185-EE96-76D8-B997-27D35C680BEE}" name="Maureen O'Keefe" initials="MO" userId="S::Maureen.OKeefe5@det.nsw.edu.au::468623b9-9c4e-4b2f-9db4-30ddd450a219" providerId="AD"/>
  <p188:author id="{E41FC989-7118-E53F-F52F-99F8C04728CC}" name="James Clarke" initials="JC" userId="S::james.clarke39@det.nsw.edu.au::d49db774-61e5-43e4-b7fa-8604ba23d5ac" providerId="AD"/>
  <p188:author id="{84BB3EC3-4897-07D0-9088-963639FD7750}" name="Ruby Kilroy" initials="RK" userId="S::Ruby.Kilroy@det.nsw.edu.au::7473b3a5-eb11-4b06-a6bb-162e1e62754b"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D3D6"/>
    <a:srgbClr val="EBEBEB"/>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8" autoAdjust="0"/>
    <p:restoredTop sz="78643" autoAdjust="0"/>
  </p:normalViewPr>
  <p:slideViewPr>
    <p:cSldViewPr snapToGrid="0">
      <p:cViewPr varScale="1">
        <p:scale>
          <a:sx n="87" d="100"/>
          <a:sy n="87" d="100"/>
        </p:scale>
        <p:origin x="1440"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 purpose of this PowerPoint is to provide support for </a:t>
            </a:r>
            <a:r>
              <a:rPr lang="en-AU" b="1" dirty="0"/>
              <a:t>Phase 2, activity 2 – exploring intertextuality</a:t>
            </a:r>
            <a:r>
              <a:rPr lang="en-AU" dirty="0"/>
              <a:t>. It should be used in conjunction with the program and the resource book.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561307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The answers and explanations are as follows: </a:t>
            </a:r>
          </a:p>
          <a:p>
            <a:r>
              <a:rPr lang="en-AU" b="0" dirty="0"/>
              <a:t>Question 1 – is an example of a text drawing upon another, it may use a quote, yet the central aspects of the text are not explored.</a:t>
            </a:r>
          </a:p>
          <a:p>
            <a:r>
              <a:rPr lang="en-AU" b="0" dirty="0"/>
              <a:t>Question 2 – this is not an example of ‘drawing on’ as the texts are very close. This would be an example of ‘adaptation’ and/or ‘appropriation’.</a:t>
            </a:r>
          </a:p>
          <a:p>
            <a:r>
              <a:rPr lang="en-AU" b="0" dirty="0"/>
              <a:t>Question 3 – this is similar to Question 2 and is an example of ‘adaptation’ and/or ‘appropriation’.</a:t>
            </a:r>
          </a:p>
          <a:p>
            <a:r>
              <a:rPr lang="en-AU" b="0" dirty="0"/>
              <a:t>Question 4 – is an example of a text ‘drawing on’ another.</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48306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is aimed at reviewing adaptation. This term can often be misunderstood. In this </a:t>
            </a:r>
            <a:r>
              <a:rPr lang="en-AU" b="0" dirty="0" err="1"/>
              <a:t>Powerpoint</a:t>
            </a:r>
            <a:r>
              <a:rPr lang="en-AU" b="0" dirty="0"/>
              <a:t> we have attempted to make clear distinctions between adaptation and appropriation, yet as stated on the last slide some texts are transformed through a combination of adaptation and appropriation.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557382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is aimed at providing examples of adaptation in popular texts.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865634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b="0" dirty="0">
                <a:latin typeface="Public Sans"/>
              </a:rPr>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Public Sans"/>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Public Sans"/>
              </a:rPr>
              <a:t>Checking understanding requires teachers to collect the responses of all students.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99274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work in pairs </a:t>
            </a:r>
            <a:r>
              <a:rPr lang="en-AU" dirty="0"/>
              <a:t>to find an adaptation of a text in popular culture. Students will have already had experience with finding ‘adaptations’ in the initial classroom discussion on intertextuality.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117143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would work best with a class discussion around texts that students may know. Clarity in instruction will be needed to ensure students give examples of texts that appropriate rather than simply adapt. Again, texts often combine adaptation and appropriation, yet students may struggle with this concept.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78367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These examples may not be known to students, however, through class discussion students may possibly know other appropriations which would facilitate the same understanding.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875669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b="0" dirty="0">
                <a:latin typeface="Public Sans"/>
              </a:rPr>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Public Sans"/>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Public Sans"/>
              </a:rPr>
              <a:t>Checking understanding requires teachers to collect the responses of all students.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337897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exercise is provided to clarify the understanding of students so they can access the metalanguage of Phase 2 and the rest of the program. After checking for understanding, consider revisiting slides if students are still struggling with this terminology.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13932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endParaRPr lang="en-US" dirty="0"/>
          </a:p>
          <a:p>
            <a:pPr marL="171450" indent="-171450">
              <a:buFont typeface="Arial"/>
              <a:buChar char="•"/>
            </a:pPr>
            <a:r>
              <a:rPr lang="en-AU" dirty="0"/>
              <a:t>Click lesson numbers to go to specific lessons</a:t>
            </a:r>
          </a:p>
          <a:p>
            <a:pPr marL="171450" indent="-171450">
              <a:buFont typeface="Arial"/>
              <a:buChar char="•"/>
            </a:pPr>
            <a:r>
              <a:rPr lang="en-AU" dirty="0">
                <a:cs typeface="Calibri"/>
              </a:rPr>
              <a:t>Interactive features can be viewed in slide show</a:t>
            </a:r>
          </a:p>
          <a:p>
            <a:endParaRPr lang="en-AU" b="1" dirty="0"/>
          </a:p>
          <a:p>
            <a:pPr marL="0" indent="0">
              <a:buFont typeface="Arial,Sans-Serif"/>
              <a:buNone/>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clarify what students are learning and why. </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endParaRPr lang="en-AU" b="0" dirty="0"/>
          </a:p>
          <a:p>
            <a:pPr marL="171450" indent="-171450">
              <a:buFont typeface="Arial"/>
              <a:buChar char="•"/>
            </a:pPr>
            <a:r>
              <a:rPr lang="en-AU" b="0" dirty="0"/>
              <a:t>Success criteria should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a:t>
            </a:r>
          </a:p>
          <a:p>
            <a:pPr marL="171450" indent="-171450">
              <a:buFont typeface="Arial"/>
              <a:buChar char="•"/>
            </a:pPr>
            <a:r>
              <a:rPr lang="en-AU" b="0" dirty="0"/>
              <a:t>Students may achieve this at different 'levels' depending on the starting point of different students. The suggested success criteria below have been differentiated – not all students will be able to demonstrate success in each of the criteria, however, all students should be able to experience success. It is not necessary to explain this differentiation to students. Depending on the needs of your students, you may choose to remove one or more of the success criteria. For example, if you know that your students will require high levels of support, you may choose to remove the final success criteria. Conversely, if you know that your students can already recall key features of the poem’s form, there is no need to include the first success criteria. </a:t>
            </a:r>
            <a:endParaRPr lang="en-AU" dirty="0"/>
          </a:p>
          <a:p>
            <a:endParaRPr lang="en-AU" b="0" dirty="0"/>
          </a:p>
          <a:p>
            <a:endParaRPr lang="en-AU" b="1" dirty="0"/>
          </a:p>
          <a:p>
            <a:pPr marL="0" marR="0" lvl="0" indent="0" algn="l" defTabSz="609585" rtl="0" eaLnBrk="1" fontAlgn="auto" latinLnBrk="0" hangingPunct="1">
              <a:lnSpc>
                <a:spcPct val="150000"/>
              </a:lnSpc>
              <a:spcBef>
                <a:spcPts val="0"/>
              </a:spcBef>
              <a:spcAft>
                <a:spcPts val="0"/>
              </a:spcAft>
              <a:buClrTx/>
              <a:buSzTx/>
              <a:buFontTx/>
              <a:buNone/>
              <a:tabLst/>
              <a:defRPr/>
            </a:pPr>
            <a:r>
              <a:rPr lang="en-AU" b="1" dirty="0"/>
              <a:t>Suggested </a:t>
            </a:r>
            <a:r>
              <a:rPr kumimoji="0" lang="en-AU" sz="1600"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We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explain the similarities and differences between the terms draws on, adaptation and appropriation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reflect upon the usage of intertextuality in multiple texts composed in a variety of forms.</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50935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Chunking learning into manageable components reduces demand on students’ working memory. Sequencing those chunks in a logical progression supports students to incorporate new information into their mental model, or schema (AERO 2024).</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77852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the teacher should clarify what intertextuality is and how it is constructed. The teacher may like to have students copy the definition into a glossary – perhaps by summarising into their own words. The ECT team has deliberately left out the term ‘transforms’ from the outcome group </a:t>
            </a:r>
            <a:r>
              <a:rPr lang="en-AU" b="1" dirty="0"/>
              <a:t>EN4-URC-01 – Intertextuality – ‘Understand how and why texts can be adapted, appropriated or transformed’  </a:t>
            </a:r>
            <a:r>
              <a:rPr lang="en-AU" b="0" dirty="0"/>
              <a:t>to aid student understanding. Slide 10 is a hidden slide on transformation if you choose. It is important to note that transformation of a text can include adaptation and appropriation. Adaptation refers to changing the genre or form of a text. Appropriation refers to taking a text and using it for a new audience and purpose to create ‘new meaning’. Some texts will adapt the genre or form and also appropriate the text by changing central elements to create a ‘new meaning’ in the text. A good example of this is used in Phase 2, activity 4 when comparing Sleeping beauty (1598) with the Disney film Maleficent (2014). The fairytale has been adapted from prose to film; however, it is also an example of appropriation as the text creates new meaning through shifting the central protagonist from Aurora to the primary villain Maleficent and other changes that reimagine the text for a new audience and context.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06671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the teacher should clarify what point of view is and how it is constructed. The teacher may like to have students copy the definition into a glossary – perhaps by summarising into their own words.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23482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may not know either of these texts; however, specific words have been highlighted to give emphasis to how the text ‘draws on’ a text rather than adapting, transforming or appropriating the text.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05925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b="0" dirty="0">
                <a:latin typeface="Public Sans"/>
              </a:rPr>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Public Sans"/>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Public Sans"/>
              </a:rPr>
              <a:t>Checking understanding requires teachers to collect the responses of all students.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509357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58398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7413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526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50379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59464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5790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409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35006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3233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829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6528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14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58654353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education.nsw.gov.au/about-us/education-data-and-research/cese/publications/literature-reviews/cognitive-load-theory" TargetMode="External"/><Relationship Id="rId3" Type="http://schemas.openxmlformats.org/officeDocument/2006/relationships/hyperlink" Target="https://educationstandards.nsw.edu.au/"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9.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learning-areas/english/english-k-10-2022/overview" TargetMode="External"/><Relationship Id="rId10" Type="http://schemas.openxmlformats.org/officeDocument/2006/relationships/hyperlink" Target="https://education.nsw.gov.au/teaching-and-learning/curriculum/explicit-teaching/explicit-teaching-strategies/gradual-release-of-responsibility" TargetMode="External"/><Relationship Id="rId4" Type="http://schemas.openxmlformats.org/officeDocument/2006/relationships/hyperlink" Target="https://curriculum.nsw.edu.au/" TargetMode="External"/><Relationship Id="rId9" Type="http://schemas.openxmlformats.org/officeDocument/2006/relationships/hyperlink" Target="https://curriculum.nsw.edu.au/resources/glossary"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a:xfrm>
            <a:off x="539999" y="2240968"/>
            <a:ext cx="6255979" cy="2033997"/>
          </a:xfrm>
        </p:spPr>
        <p:txBody>
          <a:bodyPr/>
          <a:lstStyle/>
          <a:p>
            <a:r>
              <a:rPr lang="en-AU" dirty="0">
                <a:latin typeface="+mj-lt"/>
              </a:rPr>
              <a:t>From page to stage – Year 8, Term 3</a:t>
            </a:r>
          </a:p>
        </p:txBody>
      </p:sp>
      <p:sp>
        <p:nvSpPr>
          <p:cNvPr id="13" name="Text Placeholder 12">
            <a:extLst>
              <a:ext uri="{FF2B5EF4-FFF2-40B4-BE49-F238E27FC236}">
                <a16:creationId xmlns:a16="http://schemas.microsoft.com/office/drawing/2014/main" id="{547EDE39-B908-E901-D92B-0013F689BEDE}"/>
              </a:ext>
            </a:extLst>
          </p:cNvPr>
          <p:cNvSpPr>
            <a:spLocks noGrp="1"/>
          </p:cNvSpPr>
          <p:nvPr>
            <p:ph type="body" sz="quarter" idx="10"/>
          </p:nvPr>
        </p:nvSpPr>
        <p:spPr/>
        <p:txBody>
          <a:bodyPr/>
          <a:lstStyle/>
          <a:p>
            <a:r>
              <a:rPr lang="en-AU" dirty="0">
                <a:latin typeface="+mj-lt"/>
              </a:rPr>
              <a:t>Phase 2, resource 2</a:t>
            </a:r>
            <a:endParaRPr lang="en-US" dirty="0">
              <a:latin typeface="+mj-lt"/>
            </a:endParaRPr>
          </a:p>
        </p:txBody>
      </p:sp>
      <p:sp>
        <p:nvSpPr>
          <p:cNvPr id="17" name="Text Placeholder 16">
            <a:extLst>
              <a:ext uri="{FF2B5EF4-FFF2-40B4-BE49-F238E27FC236}">
                <a16:creationId xmlns:a16="http://schemas.microsoft.com/office/drawing/2014/main" id="{91ACAB55-956E-41FD-5A17-9C7B66EFF5AA}"/>
              </a:ext>
            </a:extLst>
          </p:cNvPr>
          <p:cNvSpPr>
            <a:spLocks noGrp="1"/>
          </p:cNvSpPr>
          <p:nvPr>
            <p:ph type="body" sz="quarter" idx="16"/>
          </p:nvPr>
        </p:nvSpPr>
        <p:spPr/>
        <p:txBody>
          <a:bodyPr/>
          <a:lstStyle/>
          <a:p>
            <a:r>
              <a:rPr lang="en-AU" dirty="0">
                <a:latin typeface="+mj-lt"/>
              </a:rPr>
              <a:t>Exploring intertextuality – PowerPoint</a:t>
            </a:r>
            <a:endParaRPr lang="en-US" dirty="0">
              <a:latin typeface="+mj-lt"/>
            </a:endParaRPr>
          </a:p>
        </p:txBody>
      </p:sp>
      <p:pic>
        <p:nvPicPr>
          <p:cNvPr id="3" name="Picture Placeholder 2">
            <a:extLst>
              <a:ext uri="{FF2B5EF4-FFF2-40B4-BE49-F238E27FC236}">
                <a16:creationId xmlns:a16="http://schemas.microsoft.com/office/drawing/2014/main" id="{089F3FAB-4373-893B-9CD5-BD829D965970}"/>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7127875" y="0"/>
            <a:ext cx="5064125" cy="6858000"/>
          </a:xfrm>
        </p:spPr>
      </p:pic>
      <p:sp>
        <p:nvSpPr>
          <p:cNvPr id="18" name="Footer Placeholder 2">
            <a:extLst>
              <a:ext uri="{FF2B5EF4-FFF2-40B4-BE49-F238E27FC236}">
                <a16:creationId xmlns:a16="http://schemas.microsoft.com/office/drawing/2014/main" id="{E21C06A1-D6DC-777E-75CD-5F1C89530786}"/>
              </a:ext>
              <a:ext uri="{C183D7F6-B498-43B3-948B-1728B52AA6E4}">
                <adec:decorative xmlns:adec="http://schemas.microsoft.com/office/drawing/2017/decorative" val="1"/>
              </a:ext>
            </a:extLst>
          </p:cNvPr>
          <p:cNvSpPr txBox="1">
            <a:spLocks/>
          </p:cNvSpPr>
          <p:nvPr/>
        </p:nvSpPr>
        <p:spPr>
          <a:xfrm>
            <a:off x="539999" y="380718"/>
            <a:ext cx="2677963" cy="34895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E8C-9303-3F1A-993E-A22BC16A67E6}"/>
              </a:ext>
            </a:extLst>
          </p:cNvPr>
          <p:cNvSpPr>
            <a:spLocks noGrp="1"/>
          </p:cNvSpPr>
          <p:nvPr>
            <p:ph type="title"/>
          </p:nvPr>
        </p:nvSpPr>
        <p:spPr>
          <a:xfrm>
            <a:off x="359998" y="378472"/>
            <a:ext cx="10260002" cy="522000"/>
          </a:xfrm>
        </p:spPr>
        <p:txBody>
          <a:bodyPr/>
          <a:lstStyle/>
          <a:p>
            <a:r>
              <a:rPr lang="en-AU" dirty="0">
                <a:latin typeface="+mn-lt"/>
              </a:rPr>
              <a:t>Your turn </a:t>
            </a:r>
            <a:r>
              <a:rPr lang="en-AU" dirty="0">
                <a:solidFill>
                  <a:schemeClr val="bg1"/>
                </a:solidFill>
                <a:latin typeface="+mn-lt"/>
              </a:rPr>
              <a:t>(1) </a:t>
            </a:r>
          </a:p>
        </p:txBody>
      </p:sp>
      <p:sp>
        <p:nvSpPr>
          <p:cNvPr id="4" name="Text Placeholder 3">
            <a:extLst>
              <a:ext uri="{FF2B5EF4-FFF2-40B4-BE49-F238E27FC236}">
                <a16:creationId xmlns:a16="http://schemas.microsoft.com/office/drawing/2014/main" id="{60C99350-98AD-872B-6B55-D6FF3072DF4C}"/>
              </a:ext>
            </a:extLst>
          </p:cNvPr>
          <p:cNvSpPr>
            <a:spLocks noGrp="1"/>
          </p:cNvSpPr>
          <p:nvPr>
            <p:ph type="body" sz="quarter" idx="18"/>
          </p:nvPr>
        </p:nvSpPr>
        <p:spPr>
          <a:xfrm>
            <a:off x="360000" y="1035176"/>
            <a:ext cx="10080000" cy="310015"/>
          </a:xfrm>
        </p:spPr>
        <p:txBody>
          <a:bodyPr/>
          <a:lstStyle/>
          <a:p>
            <a:r>
              <a:rPr lang="en-AU" dirty="0">
                <a:latin typeface="+mn-lt"/>
              </a:rPr>
              <a:t>Finding texts that ‘draw on’ other texts</a:t>
            </a:r>
          </a:p>
        </p:txBody>
      </p:sp>
      <p:sp>
        <p:nvSpPr>
          <p:cNvPr id="5" name="Text Placeholder 4">
            <a:extLst>
              <a:ext uri="{FF2B5EF4-FFF2-40B4-BE49-F238E27FC236}">
                <a16:creationId xmlns:a16="http://schemas.microsoft.com/office/drawing/2014/main" id="{AC783356-8F60-AD21-CBC8-C308712F08F2}"/>
              </a:ext>
            </a:extLst>
          </p:cNvPr>
          <p:cNvSpPr>
            <a:spLocks noGrp="1"/>
          </p:cNvSpPr>
          <p:nvPr>
            <p:ph type="body" sz="quarter" idx="4294967295"/>
          </p:nvPr>
        </p:nvSpPr>
        <p:spPr>
          <a:xfrm>
            <a:off x="348004" y="1948873"/>
            <a:ext cx="11495994" cy="4189600"/>
          </a:xfrm>
        </p:spPr>
        <p:txBody>
          <a:bodyPr/>
          <a:lstStyle/>
          <a:p>
            <a:r>
              <a:rPr lang="en-AU" dirty="0">
                <a:latin typeface="+mn-lt"/>
              </a:rPr>
              <a:t>Are the following examples of ‘draws on’?</a:t>
            </a:r>
          </a:p>
          <a:p>
            <a:pPr marL="457200" indent="-457200">
              <a:buFont typeface="+mj-lt"/>
              <a:buAutoNum type="arabicPeriod"/>
            </a:pPr>
            <a:r>
              <a:rPr lang="en-AU" dirty="0">
                <a:latin typeface="+mn-lt"/>
              </a:rPr>
              <a:t>A text uses a quote from another, yet the main ideas and story are not the same.</a:t>
            </a:r>
          </a:p>
          <a:p>
            <a:pPr marL="457200" indent="-457200">
              <a:buFont typeface="+mj-lt"/>
              <a:buAutoNum type="arabicPeriod"/>
            </a:pPr>
            <a:r>
              <a:rPr lang="en-AU" dirty="0">
                <a:latin typeface="+mn-lt"/>
              </a:rPr>
              <a:t>Two texts have similar storylines and characters, yet the later one is told from a different character's point of view.</a:t>
            </a:r>
          </a:p>
          <a:p>
            <a:pPr marL="457200" indent="-457200">
              <a:buFont typeface="+mj-lt"/>
              <a:buAutoNum type="arabicPeriod"/>
            </a:pPr>
            <a:r>
              <a:rPr lang="en-AU" i="1" dirty="0">
                <a:latin typeface="+mn-lt"/>
              </a:rPr>
              <a:t>The Guardian </a:t>
            </a:r>
            <a:r>
              <a:rPr lang="en-AU" dirty="0">
                <a:latin typeface="+mn-lt"/>
              </a:rPr>
              <a:t>advertisement you have watched based on ‘The Three Little Pigs’. </a:t>
            </a:r>
          </a:p>
          <a:p>
            <a:pPr marL="457200" indent="-457200">
              <a:buFont typeface="+mj-lt"/>
              <a:buAutoNum type="arabicPeriod"/>
            </a:pPr>
            <a:r>
              <a:rPr lang="en-AU" dirty="0">
                <a:latin typeface="+mn-lt"/>
              </a:rPr>
              <a:t>A song makes an ‘allusion’ to a line from the lyrics of another song.</a:t>
            </a:r>
          </a:p>
        </p:txBody>
      </p:sp>
      <p:sp>
        <p:nvSpPr>
          <p:cNvPr id="3" name="Slide Number Placeholder 2">
            <a:extLst>
              <a:ext uri="{FF2B5EF4-FFF2-40B4-BE49-F238E27FC236}">
                <a16:creationId xmlns:a16="http://schemas.microsoft.com/office/drawing/2014/main" id="{EC2A0E35-2D81-66C9-8E2D-D77DE2B1B7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73069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BE34-07FC-A7E6-77B0-44E6041EC71E}"/>
              </a:ext>
            </a:extLst>
          </p:cNvPr>
          <p:cNvSpPr>
            <a:spLocks noGrp="1"/>
          </p:cNvSpPr>
          <p:nvPr>
            <p:ph type="title"/>
          </p:nvPr>
        </p:nvSpPr>
        <p:spPr/>
        <p:txBody>
          <a:bodyPr/>
          <a:lstStyle/>
          <a:p>
            <a:r>
              <a:rPr lang="en-AU" dirty="0">
                <a:latin typeface="+mj-lt"/>
              </a:rPr>
              <a:t>Adaptation </a:t>
            </a:r>
            <a:r>
              <a:rPr lang="en-AU" dirty="0">
                <a:solidFill>
                  <a:schemeClr val="bg1"/>
                </a:solidFill>
                <a:latin typeface="+mj-lt"/>
              </a:rPr>
              <a:t>(1)</a:t>
            </a:r>
          </a:p>
        </p:txBody>
      </p:sp>
      <p:sp>
        <p:nvSpPr>
          <p:cNvPr id="3" name="Content Placeholder 2">
            <a:extLst>
              <a:ext uri="{FF2B5EF4-FFF2-40B4-BE49-F238E27FC236}">
                <a16:creationId xmlns:a16="http://schemas.microsoft.com/office/drawing/2014/main" id="{EF94EB8D-EFB0-CF56-7086-7004FDAB9907}"/>
              </a:ext>
            </a:extLst>
          </p:cNvPr>
          <p:cNvSpPr>
            <a:spLocks noGrp="1"/>
          </p:cNvSpPr>
          <p:nvPr>
            <p:ph type="body" sz="quarter" idx="18"/>
          </p:nvPr>
        </p:nvSpPr>
        <p:spPr/>
        <p:txBody>
          <a:bodyPr/>
          <a:lstStyle/>
          <a:p>
            <a:r>
              <a:rPr lang="en-AU" dirty="0">
                <a:latin typeface="+mj-lt"/>
              </a:rPr>
              <a:t>Definition</a:t>
            </a:r>
          </a:p>
        </p:txBody>
      </p:sp>
      <p:sp>
        <p:nvSpPr>
          <p:cNvPr id="5" name="Text Placeholder 4">
            <a:extLst>
              <a:ext uri="{FF2B5EF4-FFF2-40B4-BE49-F238E27FC236}">
                <a16:creationId xmlns:a16="http://schemas.microsoft.com/office/drawing/2014/main" id="{EC5D23D4-6BB5-41C3-FD6C-7A4BD943F918}"/>
              </a:ext>
            </a:extLst>
          </p:cNvPr>
          <p:cNvSpPr>
            <a:spLocks noGrp="1"/>
          </p:cNvSpPr>
          <p:nvPr>
            <p:ph type="body" sz="quarter" idx="17"/>
          </p:nvPr>
        </p:nvSpPr>
        <p:spPr/>
        <p:txBody>
          <a:bodyPr/>
          <a:lstStyle/>
          <a:p>
            <a:r>
              <a:rPr lang="en-AU" dirty="0">
                <a:latin typeface="+mn-lt"/>
              </a:rPr>
              <a:t>Literary adaptation refers to the transformation of a literary work, such as a poem, novel, short story or play, </a:t>
            </a:r>
            <a:r>
              <a:rPr lang="en-AU" b="1" dirty="0">
                <a:solidFill>
                  <a:schemeClr val="tx2"/>
                </a:solidFill>
                <a:latin typeface="+mn-lt"/>
              </a:rPr>
              <a:t>into another genre</a:t>
            </a:r>
            <a:r>
              <a:rPr lang="en-AU" dirty="0">
                <a:latin typeface="+mn-lt"/>
              </a:rPr>
              <a:t>. For example, a book might be adapted into a film, a musical or a television series. These adaptations draw from existing works, referencing or reimagining elements from the original material. The texts adapt or change as the form of the text changes. </a:t>
            </a:r>
          </a:p>
          <a:p>
            <a:r>
              <a:rPr lang="en-AU" dirty="0">
                <a:latin typeface="+mn-lt"/>
              </a:rPr>
              <a:t>This is an example of </a:t>
            </a:r>
            <a:r>
              <a:rPr lang="en-AU" b="1" dirty="0">
                <a:solidFill>
                  <a:schemeClr val="tx2"/>
                </a:solidFill>
                <a:latin typeface="+mn-lt"/>
              </a:rPr>
              <a:t>explicit</a:t>
            </a:r>
            <a:r>
              <a:rPr lang="en-AU" dirty="0">
                <a:latin typeface="+mn-lt"/>
              </a:rPr>
              <a:t> intertextuality.</a:t>
            </a:r>
          </a:p>
        </p:txBody>
      </p:sp>
      <p:sp>
        <p:nvSpPr>
          <p:cNvPr id="4" name="Slide Number Placeholder 3">
            <a:extLst>
              <a:ext uri="{FF2B5EF4-FFF2-40B4-BE49-F238E27FC236}">
                <a16:creationId xmlns:a16="http://schemas.microsoft.com/office/drawing/2014/main" id="{C38F14C1-B152-F177-8715-C0BCD2A664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91304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BE34-07FC-A7E6-77B0-44E6041EC71E}"/>
              </a:ext>
            </a:extLst>
          </p:cNvPr>
          <p:cNvSpPr>
            <a:spLocks noGrp="1"/>
          </p:cNvSpPr>
          <p:nvPr>
            <p:ph type="title"/>
          </p:nvPr>
        </p:nvSpPr>
        <p:spPr/>
        <p:txBody>
          <a:bodyPr/>
          <a:lstStyle/>
          <a:p>
            <a:r>
              <a:rPr lang="en-AU" dirty="0">
                <a:latin typeface="+mj-lt"/>
              </a:rPr>
              <a:t>Adaptation </a:t>
            </a:r>
            <a:r>
              <a:rPr lang="en-AU" dirty="0">
                <a:solidFill>
                  <a:schemeClr val="bg1"/>
                </a:solidFill>
                <a:latin typeface="+mj-lt"/>
              </a:rPr>
              <a:t>(2)</a:t>
            </a:r>
          </a:p>
        </p:txBody>
      </p:sp>
      <p:sp>
        <p:nvSpPr>
          <p:cNvPr id="3" name="Content Placeholder 2">
            <a:extLst>
              <a:ext uri="{FF2B5EF4-FFF2-40B4-BE49-F238E27FC236}">
                <a16:creationId xmlns:a16="http://schemas.microsoft.com/office/drawing/2014/main" id="{EF94EB8D-EFB0-CF56-7086-7004FDAB9907}"/>
              </a:ext>
            </a:extLst>
          </p:cNvPr>
          <p:cNvSpPr>
            <a:spLocks noGrp="1"/>
          </p:cNvSpPr>
          <p:nvPr>
            <p:ph type="body" sz="quarter" idx="18"/>
          </p:nvPr>
        </p:nvSpPr>
        <p:spPr/>
        <p:txBody>
          <a:bodyPr/>
          <a:lstStyle/>
          <a:p>
            <a:r>
              <a:rPr lang="en-AU" dirty="0">
                <a:latin typeface="+mj-lt"/>
              </a:rPr>
              <a:t>Examples</a:t>
            </a:r>
          </a:p>
        </p:txBody>
      </p:sp>
      <p:sp>
        <p:nvSpPr>
          <p:cNvPr id="5" name="Text Placeholder 4">
            <a:extLst>
              <a:ext uri="{FF2B5EF4-FFF2-40B4-BE49-F238E27FC236}">
                <a16:creationId xmlns:a16="http://schemas.microsoft.com/office/drawing/2014/main" id="{EC5D23D4-6BB5-41C3-FD6C-7A4BD943F918}"/>
              </a:ext>
            </a:extLst>
          </p:cNvPr>
          <p:cNvSpPr>
            <a:spLocks noGrp="1"/>
          </p:cNvSpPr>
          <p:nvPr>
            <p:ph type="body" sz="quarter" idx="17"/>
          </p:nvPr>
        </p:nvSpPr>
        <p:spPr/>
        <p:txBody>
          <a:bodyPr/>
          <a:lstStyle/>
          <a:p>
            <a:r>
              <a:rPr lang="en-AU" dirty="0">
                <a:latin typeface="+mn-lt"/>
              </a:rPr>
              <a:t>Some examples would include:</a:t>
            </a:r>
          </a:p>
          <a:p>
            <a:pPr marL="342900" indent="-342900">
              <a:buFont typeface="+mj-lt"/>
              <a:buAutoNum type="arabicPeriod"/>
            </a:pPr>
            <a:r>
              <a:rPr lang="en-AU" dirty="0">
                <a:latin typeface="+mn-lt"/>
              </a:rPr>
              <a:t>Jackie French’s novel </a:t>
            </a:r>
            <a:r>
              <a:rPr lang="en-AU" i="1" dirty="0">
                <a:latin typeface="+mn-lt"/>
              </a:rPr>
              <a:t>Hitler’s Daughter </a:t>
            </a:r>
            <a:r>
              <a:rPr lang="en-AU" dirty="0">
                <a:latin typeface="+mn-lt"/>
              </a:rPr>
              <a:t>has been adapted into a play also called </a:t>
            </a:r>
            <a:r>
              <a:rPr lang="en-AU" i="1" dirty="0">
                <a:latin typeface="+mn-lt"/>
              </a:rPr>
              <a:t>Hitler’s Daughter: The play</a:t>
            </a:r>
            <a:r>
              <a:rPr lang="en-AU" dirty="0">
                <a:latin typeface="+mn-lt"/>
              </a:rPr>
              <a:t>. The story remains essentially the same, however, some changes are made to suit the dramatic style and challenges of performing in different theatres or performance spaces.</a:t>
            </a:r>
          </a:p>
          <a:p>
            <a:pPr marL="342900" indent="-342900">
              <a:buFont typeface="+mj-lt"/>
              <a:buAutoNum type="arabicPeriod"/>
            </a:pPr>
            <a:r>
              <a:rPr lang="en-AU" i="1" dirty="0">
                <a:latin typeface="+mn-lt"/>
              </a:rPr>
              <a:t>The Hunger Games </a:t>
            </a:r>
            <a:r>
              <a:rPr lang="en-AU" dirty="0">
                <a:latin typeface="+mn-lt"/>
              </a:rPr>
              <a:t>is a novel written by Suzanne Collins that was made into a film. The story is primarily the same, however elements such as a specific scene or even characters were removed to make the movie finish in 2 hours.</a:t>
            </a:r>
          </a:p>
          <a:p>
            <a:pPr marL="342900" indent="-342900">
              <a:buFont typeface="+mj-lt"/>
              <a:buAutoNum type="arabicPeriod"/>
            </a:pPr>
            <a:r>
              <a:rPr lang="en-AU" dirty="0">
                <a:latin typeface="+mn-lt"/>
              </a:rPr>
              <a:t>The fairytale </a:t>
            </a:r>
            <a:r>
              <a:rPr lang="en-AU" i="1" dirty="0">
                <a:latin typeface="+mn-lt"/>
              </a:rPr>
              <a:t>Beauty and the Beast </a:t>
            </a:r>
            <a:r>
              <a:rPr lang="en-AU" dirty="0">
                <a:latin typeface="+mn-lt"/>
              </a:rPr>
              <a:t>was adapted to a musical from the Walt Disney animated film (1991) and the earlier French fairytale. The storyline remains relatively unchanged, yet it is adapted to the change in form, with the inclusion of musical theatre.</a:t>
            </a:r>
          </a:p>
        </p:txBody>
      </p:sp>
      <p:sp>
        <p:nvSpPr>
          <p:cNvPr id="4" name="Slide Number Placeholder 3">
            <a:extLst>
              <a:ext uri="{FF2B5EF4-FFF2-40B4-BE49-F238E27FC236}">
                <a16:creationId xmlns:a16="http://schemas.microsoft.com/office/drawing/2014/main" id="{C38F14C1-B152-F177-8715-C0BCD2A664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6886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mj-lt"/>
                <a:cs typeface="Arial" panose="020B0604020202020204" pitchFamily="34" charset="0"/>
              </a:rPr>
              <a:t>Checking for understanding </a:t>
            </a:r>
            <a:r>
              <a:rPr lang="en-US" dirty="0">
                <a:solidFill>
                  <a:schemeClr val="accent1"/>
                </a:solidFill>
                <a:latin typeface="+mj-lt"/>
                <a:cs typeface="Arial" panose="020B0604020202020204" pitchFamily="34" charset="0"/>
              </a:rPr>
              <a:t>(2)</a:t>
            </a:r>
            <a:endParaRPr lang="en-AU" dirty="0">
              <a:solidFill>
                <a:schemeClr val="accent1"/>
              </a:solidFill>
              <a:latin typeface="+mj-lt"/>
              <a:cs typeface="Arial" panose="020B0604020202020204" pitchFamily="34" charset="0"/>
            </a:endParaRPr>
          </a:p>
        </p:txBody>
      </p:sp>
      <p:sp>
        <p:nvSpPr>
          <p:cNvPr id="2" name="Footer Placeholder 2">
            <a:extLst>
              <a:ext uri="{FF2B5EF4-FFF2-40B4-BE49-F238E27FC236}">
                <a16:creationId xmlns:a16="http://schemas.microsoft.com/office/drawing/2014/main" id="{ADE2E206-B73C-4E82-4CFF-7F9712CBE1C4}"/>
              </a:ext>
            </a:extLst>
          </p:cNvPr>
          <p:cNvSpPr txBox="1">
            <a:spLocks/>
          </p:cNvSpPr>
          <p:nvPr/>
        </p:nvSpPr>
        <p:spPr>
          <a:xfrm>
            <a:off x="539999" y="380718"/>
            <a:ext cx="2677963" cy="34895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03569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E8C-9303-3F1A-993E-A22BC16A67E6}"/>
              </a:ext>
            </a:extLst>
          </p:cNvPr>
          <p:cNvSpPr>
            <a:spLocks noGrp="1"/>
          </p:cNvSpPr>
          <p:nvPr>
            <p:ph type="title"/>
          </p:nvPr>
        </p:nvSpPr>
        <p:spPr/>
        <p:txBody>
          <a:bodyPr/>
          <a:lstStyle/>
          <a:p>
            <a:r>
              <a:rPr lang="en-AU" dirty="0">
                <a:latin typeface="+mj-lt"/>
              </a:rPr>
              <a:t>Your turn </a:t>
            </a:r>
            <a:r>
              <a:rPr lang="en-AU" dirty="0">
                <a:solidFill>
                  <a:schemeClr val="bg1"/>
                </a:solidFill>
                <a:latin typeface="+mj-lt"/>
              </a:rPr>
              <a:t>(2)</a:t>
            </a:r>
          </a:p>
        </p:txBody>
      </p:sp>
      <p:sp>
        <p:nvSpPr>
          <p:cNvPr id="4" name="Text Placeholder 3">
            <a:extLst>
              <a:ext uri="{FF2B5EF4-FFF2-40B4-BE49-F238E27FC236}">
                <a16:creationId xmlns:a16="http://schemas.microsoft.com/office/drawing/2014/main" id="{60C99350-98AD-872B-6B55-D6FF3072DF4C}"/>
              </a:ext>
            </a:extLst>
          </p:cNvPr>
          <p:cNvSpPr>
            <a:spLocks noGrp="1"/>
          </p:cNvSpPr>
          <p:nvPr>
            <p:ph type="body" sz="quarter" idx="18"/>
          </p:nvPr>
        </p:nvSpPr>
        <p:spPr/>
        <p:txBody>
          <a:bodyPr/>
          <a:lstStyle/>
          <a:p>
            <a:r>
              <a:rPr lang="en-AU" dirty="0">
                <a:latin typeface="+mj-lt"/>
              </a:rPr>
              <a:t>Adaptation</a:t>
            </a:r>
          </a:p>
        </p:txBody>
      </p:sp>
      <p:sp>
        <p:nvSpPr>
          <p:cNvPr id="6" name="Picture Placeholder 5">
            <a:extLst>
              <a:ext uri="{FF2B5EF4-FFF2-40B4-BE49-F238E27FC236}">
                <a16:creationId xmlns:a16="http://schemas.microsoft.com/office/drawing/2014/main" id="{7D1E8C84-B8DB-4BA5-8D21-D29E0BFE7ACE}"/>
              </a:ext>
            </a:extLst>
          </p:cNvPr>
          <p:cNvSpPr>
            <a:spLocks noGrp="1"/>
          </p:cNvSpPr>
          <p:nvPr>
            <p:ph type="pic" sz="quarter" idx="13"/>
          </p:nvPr>
        </p:nvSpPr>
        <p:spPr/>
        <p:txBody>
          <a:bodyPr/>
          <a:lstStyle/>
          <a:p>
            <a:pPr marL="702900" lvl="4" indent="-342900">
              <a:spcAft>
                <a:spcPts val="1200"/>
              </a:spcAft>
              <a:buFont typeface="+mj-lt"/>
              <a:buAutoNum type="arabicPeriod"/>
            </a:pPr>
            <a:r>
              <a:rPr lang="en-AU" sz="2000" dirty="0">
                <a:latin typeface="+mn-lt"/>
              </a:rPr>
              <a:t>Work with a partner to consider examples of ‘adaptations’ in popular culture. These could be fairytales that have been made into a musical or a film, or a novel that has been similarly adapted.</a:t>
            </a:r>
          </a:p>
          <a:p>
            <a:pPr marL="702900" lvl="4" indent="-342900">
              <a:spcAft>
                <a:spcPts val="1200"/>
              </a:spcAft>
              <a:buFont typeface="+mj-lt"/>
              <a:buAutoNum type="arabicPeriod"/>
            </a:pPr>
            <a:r>
              <a:rPr lang="en-AU" sz="2000" dirty="0">
                <a:latin typeface="+mn-lt"/>
              </a:rPr>
              <a:t>Write down 2 examples and how they have been adapted.</a:t>
            </a:r>
          </a:p>
          <a:p>
            <a:pPr marL="702900" lvl="4" indent="-342900">
              <a:spcAft>
                <a:spcPts val="1200"/>
              </a:spcAft>
              <a:buFont typeface="+mj-lt"/>
              <a:buAutoNum type="arabicPeriod"/>
            </a:pPr>
            <a:r>
              <a:rPr lang="en-AU" sz="2000" dirty="0">
                <a:latin typeface="+mn-lt"/>
              </a:rPr>
              <a:t>For one example that you know well, consider whether the adaptation has had to change anything from the original to suit the new form.</a:t>
            </a:r>
          </a:p>
        </p:txBody>
      </p:sp>
      <p:sp>
        <p:nvSpPr>
          <p:cNvPr id="3" name="Slide Number Placeholder 2">
            <a:extLst>
              <a:ext uri="{FF2B5EF4-FFF2-40B4-BE49-F238E27FC236}">
                <a16:creationId xmlns:a16="http://schemas.microsoft.com/office/drawing/2014/main" id="{EC2A0E35-2D81-66C9-8E2D-D77DE2B1B7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41571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BE34-07FC-A7E6-77B0-44E6041EC71E}"/>
              </a:ext>
            </a:extLst>
          </p:cNvPr>
          <p:cNvSpPr>
            <a:spLocks noGrp="1"/>
          </p:cNvSpPr>
          <p:nvPr>
            <p:ph type="title"/>
          </p:nvPr>
        </p:nvSpPr>
        <p:spPr/>
        <p:txBody>
          <a:bodyPr/>
          <a:lstStyle/>
          <a:p>
            <a:r>
              <a:rPr lang="en-AU" dirty="0">
                <a:latin typeface="+mj-lt"/>
              </a:rPr>
              <a:t>Appropriation </a:t>
            </a:r>
            <a:r>
              <a:rPr lang="en-AU" dirty="0">
                <a:solidFill>
                  <a:schemeClr val="bg1"/>
                </a:solidFill>
                <a:latin typeface="+mj-lt"/>
              </a:rPr>
              <a:t>(1)</a:t>
            </a:r>
          </a:p>
        </p:txBody>
      </p:sp>
      <p:sp>
        <p:nvSpPr>
          <p:cNvPr id="3" name="Content Placeholder 2">
            <a:extLst>
              <a:ext uri="{FF2B5EF4-FFF2-40B4-BE49-F238E27FC236}">
                <a16:creationId xmlns:a16="http://schemas.microsoft.com/office/drawing/2014/main" id="{EF94EB8D-EFB0-CF56-7086-7004FDAB9907}"/>
              </a:ext>
            </a:extLst>
          </p:cNvPr>
          <p:cNvSpPr>
            <a:spLocks noGrp="1"/>
          </p:cNvSpPr>
          <p:nvPr>
            <p:ph type="body" sz="quarter" idx="18"/>
          </p:nvPr>
        </p:nvSpPr>
        <p:spPr/>
        <p:txBody>
          <a:bodyPr/>
          <a:lstStyle/>
          <a:p>
            <a:r>
              <a:rPr lang="en-AU" dirty="0">
                <a:latin typeface="+mj-lt"/>
              </a:rPr>
              <a:t>Definition and examples</a:t>
            </a:r>
          </a:p>
        </p:txBody>
      </p:sp>
      <p:sp>
        <p:nvSpPr>
          <p:cNvPr id="5" name="Text Placeholder 4">
            <a:extLst>
              <a:ext uri="{FF2B5EF4-FFF2-40B4-BE49-F238E27FC236}">
                <a16:creationId xmlns:a16="http://schemas.microsoft.com/office/drawing/2014/main" id="{EC5D23D4-6BB5-41C3-FD6C-7A4BD943F918}"/>
              </a:ext>
            </a:extLst>
          </p:cNvPr>
          <p:cNvSpPr>
            <a:spLocks noGrp="1"/>
          </p:cNvSpPr>
          <p:nvPr>
            <p:ph type="body" sz="quarter" idx="17"/>
          </p:nvPr>
        </p:nvSpPr>
        <p:spPr/>
        <p:txBody>
          <a:bodyPr/>
          <a:lstStyle/>
          <a:p>
            <a:r>
              <a:rPr lang="en-AU" dirty="0">
                <a:latin typeface="+mn-lt"/>
              </a:rPr>
              <a:t>Appropriation refers to taking a text and using it for a new audience and purpose. Appropriation can occur within different modes and media. Writers often borrow ideas from previous works to give a ‘new’ layer of meaning to their own works. Texts can be appropriated in many ways, some of which include:</a:t>
            </a:r>
          </a:p>
          <a:p>
            <a:pPr marL="285750" indent="-285750">
              <a:buFont typeface="Arial" panose="020B0604020202020204" pitchFamily="34" charset="0"/>
              <a:buChar char="•"/>
            </a:pPr>
            <a:r>
              <a:rPr lang="en-AU" dirty="0">
                <a:latin typeface="+mn-lt"/>
              </a:rPr>
              <a:t>retelling a narrative from a different character's point of view which could make the audience consider issues relating to gender, culture or age</a:t>
            </a:r>
          </a:p>
          <a:p>
            <a:pPr marL="285750" indent="-285750">
              <a:buFont typeface="Arial" panose="020B0604020202020204" pitchFamily="34" charset="0"/>
              <a:buChar char="•"/>
            </a:pPr>
            <a:r>
              <a:rPr lang="en-AU" dirty="0">
                <a:latin typeface="+mn-lt"/>
              </a:rPr>
              <a:t>changing the setting or time the appropriated text focuses on, which could make an audience reflect on modern values or experiences</a:t>
            </a:r>
          </a:p>
          <a:p>
            <a:pPr marL="285750" indent="-285750">
              <a:buFont typeface="Arial" panose="020B0604020202020204" pitchFamily="34" charset="0"/>
              <a:buChar char="•"/>
            </a:pPr>
            <a:r>
              <a:rPr lang="en-AU" dirty="0">
                <a:latin typeface="+mn-lt"/>
              </a:rPr>
              <a:t>removing characters entirely or adding new characters.</a:t>
            </a:r>
          </a:p>
        </p:txBody>
      </p:sp>
      <p:sp>
        <p:nvSpPr>
          <p:cNvPr id="4" name="Slide Number Placeholder 3">
            <a:extLst>
              <a:ext uri="{FF2B5EF4-FFF2-40B4-BE49-F238E27FC236}">
                <a16:creationId xmlns:a16="http://schemas.microsoft.com/office/drawing/2014/main" id="{C38F14C1-B152-F177-8715-C0BCD2A664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82664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BE34-07FC-A7E6-77B0-44E6041EC71E}"/>
              </a:ext>
            </a:extLst>
          </p:cNvPr>
          <p:cNvSpPr>
            <a:spLocks noGrp="1"/>
          </p:cNvSpPr>
          <p:nvPr>
            <p:ph type="title"/>
          </p:nvPr>
        </p:nvSpPr>
        <p:spPr/>
        <p:txBody>
          <a:bodyPr/>
          <a:lstStyle/>
          <a:p>
            <a:r>
              <a:rPr lang="en-AU" dirty="0">
                <a:latin typeface="+mj-lt"/>
              </a:rPr>
              <a:t>Appropriation </a:t>
            </a:r>
            <a:r>
              <a:rPr lang="en-AU" dirty="0">
                <a:solidFill>
                  <a:schemeClr val="bg1"/>
                </a:solidFill>
                <a:latin typeface="+mj-lt"/>
              </a:rPr>
              <a:t>(2)</a:t>
            </a:r>
          </a:p>
        </p:txBody>
      </p:sp>
      <p:sp>
        <p:nvSpPr>
          <p:cNvPr id="3" name="Content Placeholder 2">
            <a:extLst>
              <a:ext uri="{FF2B5EF4-FFF2-40B4-BE49-F238E27FC236}">
                <a16:creationId xmlns:a16="http://schemas.microsoft.com/office/drawing/2014/main" id="{EF94EB8D-EFB0-CF56-7086-7004FDAB9907}"/>
              </a:ext>
            </a:extLst>
          </p:cNvPr>
          <p:cNvSpPr>
            <a:spLocks noGrp="1"/>
          </p:cNvSpPr>
          <p:nvPr>
            <p:ph type="body" sz="quarter" idx="18"/>
          </p:nvPr>
        </p:nvSpPr>
        <p:spPr/>
        <p:txBody>
          <a:bodyPr/>
          <a:lstStyle/>
          <a:p>
            <a:r>
              <a:rPr lang="en-AU" dirty="0">
                <a:latin typeface="+mj-lt"/>
              </a:rPr>
              <a:t>Examples</a:t>
            </a:r>
          </a:p>
        </p:txBody>
      </p:sp>
      <p:sp>
        <p:nvSpPr>
          <p:cNvPr id="5" name="Text Placeholder 4">
            <a:extLst>
              <a:ext uri="{FF2B5EF4-FFF2-40B4-BE49-F238E27FC236}">
                <a16:creationId xmlns:a16="http://schemas.microsoft.com/office/drawing/2014/main" id="{EC5D23D4-6BB5-41C3-FD6C-7A4BD943F918}"/>
              </a:ext>
            </a:extLst>
          </p:cNvPr>
          <p:cNvSpPr>
            <a:spLocks noGrp="1"/>
          </p:cNvSpPr>
          <p:nvPr>
            <p:ph type="body" sz="quarter" idx="17"/>
          </p:nvPr>
        </p:nvSpPr>
        <p:spPr>
          <a:xfrm>
            <a:off x="359999" y="1500350"/>
            <a:ext cx="11484000" cy="4807835"/>
          </a:xfrm>
        </p:spPr>
        <p:txBody>
          <a:bodyPr/>
          <a:lstStyle/>
          <a:p>
            <a:pPr>
              <a:lnSpc>
                <a:spcPct val="130000"/>
              </a:lnSpc>
            </a:pPr>
            <a:r>
              <a:rPr lang="en-AU" sz="1800" dirty="0">
                <a:latin typeface="+mn-lt"/>
              </a:rPr>
              <a:t>Examples include:</a:t>
            </a:r>
          </a:p>
          <a:p>
            <a:pPr marL="285750" indent="-285750">
              <a:lnSpc>
                <a:spcPct val="130000"/>
              </a:lnSpc>
              <a:buFont typeface="Arial" panose="020B0604020202020204" pitchFamily="34" charset="0"/>
              <a:buChar char="•"/>
            </a:pPr>
            <a:r>
              <a:rPr lang="en-AU" sz="1800" i="1" dirty="0">
                <a:latin typeface="+mn-lt"/>
              </a:rPr>
              <a:t>Sleeping Beauty </a:t>
            </a:r>
            <a:r>
              <a:rPr lang="en-AU" sz="1800" dirty="0">
                <a:latin typeface="+mn-lt"/>
              </a:rPr>
              <a:t>and </a:t>
            </a:r>
            <a:r>
              <a:rPr lang="en-AU" sz="1800" i="1" dirty="0">
                <a:latin typeface="+mn-lt"/>
              </a:rPr>
              <a:t>Maleficent – </a:t>
            </a:r>
            <a:r>
              <a:rPr lang="en-AU" sz="1800" dirty="0">
                <a:latin typeface="+mn-lt"/>
              </a:rPr>
              <a:t>Disney </a:t>
            </a:r>
            <a:r>
              <a:rPr lang="en-AU" sz="1800" b="1" dirty="0">
                <a:solidFill>
                  <a:schemeClr val="tx2"/>
                </a:solidFill>
                <a:latin typeface="+mn-lt"/>
              </a:rPr>
              <a:t>adapted</a:t>
            </a:r>
            <a:r>
              <a:rPr lang="en-AU" sz="1800" dirty="0">
                <a:latin typeface="+mn-lt"/>
              </a:rPr>
              <a:t> the film from fairytale to film; however, they have also </a:t>
            </a:r>
            <a:r>
              <a:rPr lang="en-AU" sz="1800" b="1" dirty="0">
                <a:solidFill>
                  <a:schemeClr val="tx2"/>
                </a:solidFill>
                <a:latin typeface="+mn-lt"/>
              </a:rPr>
              <a:t>appropriated</a:t>
            </a:r>
            <a:r>
              <a:rPr lang="en-AU" sz="1800" dirty="0">
                <a:latin typeface="+mn-lt"/>
              </a:rPr>
              <a:t> the text as the story changes. The primary villain in the original shifts from an ‘evil fairy’ to King Stefan (a character who does not appear in the original). The ‘evil fairy’ Maleficent is seen as a victim who has been hurt by humanity and becomes good friends with Princess Aurora which heals them both.</a:t>
            </a:r>
          </a:p>
          <a:p>
            <a:pPr marL="285750" indent="-285750">
              <a:lnSpc>
                <a:spcPct val="130000"/>
              </a:lnSpc>
              <a:buFont typeface="Arial" panose="020B0604020202020204" pitchFamily="34" charset="0"/>
              <a:buChar char="•"/>
            </a:pPr>
            <a:r>
              <a:rPr lang="en-AU" sz="1800" i="1" dirty="0">
                <a:latin typeface="+mn-lt"/>
              </a:rPr>
              <a:t>Hansel and Gretel </a:t>
            </a:r>
            <a:r>
              <a:rPr lang="en-AU" sz="1800" dirty="0">
                <a:latin typeface="+mn-lt"/>
              </a:rPr>
              <a:t>and </a:t>
            </a:r>
            <a:r>
              <a:rPr lang="en-AU" sz="1800" i="1" dirty="0">
                <a:latin typeface="+mn-lt"/>
              </a:rPr>
              <a:t>Gretel and Hansel – </a:t>
            </a:r>
            <a:r>
              <a:rPr lang="en-AU" sz="1800" dirty="0">
                <a:latin typeface="+mn-lt"/>
              </a:rPr>
              <a:t>the original story is again </a:t>
            </a:r>
            <a:r>
              <a:rPr lang="en-AU" sz="1800" b="1" dirty="0">
                <a:solidFill>
                  <a:schemeClr val="tx2"/>
                </a:solidFill>
                <a:latin typeface="+mn-lt"/>
              </a:rPr>
              <a:t>adapted</a:t>
            </a:r>
            <a:r>
              <a:rPr lang="en-AU" sz="1800" dirty="0">
                <a:latin typeface="+mn-lt"/>
              </a:rPr>
              <a:t> from fairytale to film; however, the story is also </a:t>
            </a:r>
            <a:r>
              <a:rPr lang="en-AU" sz="1800" b="1" dirty="0">
                <a:solidFill>
                  <a:schemeClr val="tx2"/>
                </a:solidFill>
                <a:latin typeface="+mn-lt"/>
              </a:rPr>
              <a:t>appropriated</a:t>
            </a:r>
            <a:r>
              <a:rPr lang="en-AU" sz="1800" dirty="0">
                <a:latin typeface="+mn-lt"/>
              </a:rPr>
              <a:t> with Gretel becoming the central narrator. Hansel is her younger brother and, in a classic, coming of age story she moves from his protecter towards an independent woman who is capable of fulfilling her own destiny.</a:t>
            </a:r>
          </a:p>
          <a:p>
            <a:pPr marL="285750" indent="-285750">
              <a:lnSpc>
                <a:spcPct val="130000"/>
              </a:lnSpc>
              <a:buFont typeface="Arial" panose="020B0604020202020204" pitchFamily="34" charset="0"/>
              <a:buChar char="•"/>
            </a:pPr>
            <a:r>
              <a:rPr lang="en-AU" sz="1800" i="1" dirty="0">
                <a:latin typeface="+mn-lt"/>
              </a:rPr>
              <a:t>Little Red Riding Hood </a:t>
            </a:r>
            <a:r>
              <a:rPr lang="en-AU" sz="1800" dirty="0">
                <a:latin typeface="+mn-lt"/>
              </a:rPr>
              <a:t>and </a:t>
            </a:r>
            <a:r>
              <a:rPr lang="en-AU" sz="1800" i="1" dirty="0">
                <a:latin typeface="+mn-lt"/>
              </a:rPr>
              <a:t>Revolting Rhymes – </a:t>
            </a:r>
            <a:r>
              <a:rPr lang="en-AU" sz="1800" dirty="0">
                <a:latin typeface="+mn-lt"/>
              </a:rPr>
              <a:t>Roald Dahl’s classic, the story is </a:t>
            </a:r>
            <a:r>
              <a:rPr lang="en-AU" sz="1800" b="1" dirty="0">
                <a:solidFill>
                  <a:schemeClr val="tx2"/>
                </a:solidFill>
                <a:latin typeface="+mn-lt"/>
              </a:rPr>
              <a:t>appropriated</a:t>
            </a:r>
            <a:r>
              <a:rPr lang="en-AU" sz="1800" dirty="0">
                <a:latin typeface="+mn-lt"/>
              </a:rPr>
              <a:t> to challenge the audience’s view of gender. Rather than being portrayed as a frightened girl, Red Riding Hood is portrayed as powerful and confident. When the Wolf tries to eat her, she simply pulls out a pistol and shoots him. The final image is of Red Riding Hood wearing a Wolf-skin coat.</a:t>
            </a:r>
          </a:p>
        </p:txBody>
      </p:sp>
      <p:sp>
        <p:nvSpPr>
          <p:cNvPr id="4" name="Slide Number Placeholder 3">
            <a:extLst>
              <a:ext uri="{FF2B5EF4-FFF2-40B4-BE49-F238E27FC236}">
                <a16:creationId xmlns:a16="http://schemas.microsoft.com/office/drawing/2014/main" id="{C38F14C1-B152-F177-8715-C0BCD2A664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5818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mj-lt"/>
                <a:cs typeface="Arial" panose="020B0604020202020204" pitchFamily="34" charset="0"/>
              </a:rPr>
              <a:t>Checking for understanding </a:t>
            </a:r>
            <a:r>
              <a:rPr lang="en-US" dirty="0">
                <a:solidFill>
                  <a:schemeClr val="accent1"/>
                </a:solidFill>
                <a:latin typeface="+mj-lt"/>
                <a:cs typeface="Arial" panose="020B0604020202020204" pitchFamily="34" charset="0"/>
              </a:rPr>
              <a:t>(3)</a:t>
            </a:r>
            <a:endParaRPr lang="en-AU" dirty="0">
              <a:solidFill>
                <a:schemeClr val="accent1"/>
              </a:solidFill>
              <a:latin typeface="+mj-lt"/>
              <a:cs typeface="Arial" panose="020B0604020202020204" pitchFamily="34" charset="0"/>
            </a:endParaRPr>
          </a:p>
        </p:txBody>
      </p:sp>
      <p:sp>
        <p:nvSpPr>
          <p:cNvPr id="2" name="Footer Placeholder 2">
            <a:extLst>
              <a:ext uri="{FF2B5EF4-FFF2-40B4-BE49-F238E27FC236}">
                <a16:creationId xmlns:a16="http://schemas.microsoft.com/office/drawing/2014/main" id="{CB41A223-3009-16F6-5368-E86C53C40CF8}"/>
              </a:ext>
            </a:extLst>
          </p:cNvPr>
          <p:cNvSpPr txBox="1">
            <a:spLocks/>
          </p:cNvSpPr>
          <p:nvPr/>
        </p:nvSpPr>
        <p:spPr>
          <a:xfrm>
            <a:off x="539999" y="380718"/>
            <a:ext cx="2677963" cy="34895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21014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E8C-9303-3F1A-993E-A22BC16A67E6}"/>
              </a:ext>
            </a:extLst>
          </p:cNvPr>
          <p:cNvSpPr>
            <a:spLocks noGrp="1"/>
          </p:cNvSpPr>
          <p:nvPr>
            <p:ph type="title"/>
          </p:nvPr>
        </p:nvSpPr>
        <p:spPr/>
        <p:txBody>
          <a:bodyPr/>
          <a:lstStyle/>
          <a:p>
            <a:r>
              <a:rPr lang="en-AU" dirty="0">
                <a:latin typeface="+mj-lt"/>
              </a:rPr>
              <a:t>Your turn – quick write</a:t>
            </a:r>
          </a:p>
        </p:txBody>
      </p:sp>
      <p:sp>
        <p:nvSpPr>
          <p:cNvPr id="4" name="Text Placeholder 3">
            <a:extLst>
              <a:ext uri="{FF2B5EF4-FFF2-40B4-BE49-F238E27FC236}">
                <a16:creationId xmlns:a16="http://schemas.microsoft.com/office/drawing/2014/main" id="{60C99350-98AD-872B-6B55-D6FF3072DF4C}"/>
              </a:ext>
            </a:extLst>
          </p:cNvPr>
          <p:cNvSpPr>
            <a:spLocks noGrp="1"/>
          </p:cNvSpPr>
          <p:nvPr>
            <p:ph type="body" sz="quarter" idx="18"/>
          </p:nvPr>
        </p:nvSpPr>
        <p:spPr/>
        <p:txBody>
          <a:bodyPr/>
          <a:lstStyle/>
          <a:p>
            <a:r>
              <a:rPr lang="en-AU" dirty="0">
                <a:latin typeface="+mj-lt"/>
              </a:rPr>
              <a:t>Summarising the key terminology: draws on, adapts and appropriates</a:t>
            </a:r>
          </a:p>
        </p:txBody>
      </p:sp>
      <p:sp>
        <p:nvSpPr>
          <p:cNvPr id="6" name="Picture Placeholder 5">
            <a:extLst>
              <a:ext uri="{FF2B5EF4-FFF2-40B4-BE49-F238E27FC236}">
                <a16:creationId xmlns:a16="http://schemas.microsoft.com/office/drawing/2014/main" id="{5E8AFF6B-A4DC-788E-F219-3EB8A1B66038}"/>
              </a:ext>
            </a:extLst>
          </p:cNvPr>
          <p:cNvSpPr>
            <a:spLocks noGrp="1"/>
          </p:cNvSpPr>
          <p:nvPr>
            <p:ph type="pic" sz="quarter" idx="13"/>
          </p:nvPr>
        </p:nvSpPr>
        <p:spPr/>
        <p:txBody>
          <a:bodyPr/>
          <a:lstStyle/>
          <a:p>
            <a:pPr lvl="4" indent="0">
              <a:spcAft>
                <a:spcPts val="1200"/>
              </a:spcAft>
              <a:buNone/>
            </a:pPr>
            <a:r>
              <a:rPr lang="en-AU" sz="2000" dirty="0">
                <a:latin typeface="+mn-lt"/>
              </a:rPr>
              <a:t>You have 10 minutes, write a response in your English books that explains the differences between:</a:t>
            </a:r>
          </a:p>
          <a:p>
            <a:pPr marL="645750" lvl="4" indent="-285750">
              <a:spcAft>
                <a:spcPts val="1200"/>
              </a:spcAft>
              <a:buFont typeface="Arial" panose="020B0604020202020204" pitchFamily="34" charset="0"/>
              <a:buChar char="•"/>
            </a:pPr>
            <a:r>
              <a:rPr lang="en-AU" sz="2000" dirty="0">
                <a:latin typeface="+mn-lt"/>
              </a:rPr>
              <a:t>a text that draws on aspects of another text</a:t>
            </a:r>
          </a:p>
          <a:p>
            <a:pPr marL="645750" lvl="4" indent="-285750">
              <a:spcAft>
                <a:spcPts val="1200"/>
              </a:spcAft>
              <a:buFont typeface="Arial" panose="020B0604020202020204" pitchFamily="34" charset="0"/>
              <a:buChar char="•"/>
            </a:pPr>
            <a:r>
              <a:rPr lang="en-AU" sz="2000" dirty="0">
                <a:latin typeface="+mn-lt"/>
              </a:rPr>
              <a:t>a text that is adapted from another text</a:t>
            </a:r>
          </a:p>
          <a:p>
            <a:pPr marL="645750" lvl="4" indent="-285750">
              <a:spcAft>
                <a:spcPts val="1200"/>
              </a:spcAft>
              <a:buFont typeface="Arial" panose="020B0604020202020204" pitchFamily="34" charset="0"/>
              <a:buChar char="•"/>
            </a:pPr>
            <a:r>
              <a:rPr lang="en-AU" sz="2000" dirty="0">
                <a:latin typeface="+mn-lt"/>
              </a:rPr>
              <a:t>a text that is appropriated from another text.</a:t>
            </a:r>
          </a:p>
          <a:p>
            <a:pPr lvl="4" indent="0">
              <a:spcAft>
                <a:spcPts val="1200"/>
              </a:spcAft>
              <a:buNone/>
            </a:pPr>
            <a:r>
              <a:rPr lang="en-AU" sz="2000" dirty="0">
                <a:latin typeface="+mn-lt"/>
              </a:rPr>
              <a:t>In your answer try to use examples drawn from texts that you know to explain the differences.</a:t>
            </a:r>
          </a:p>
        </p:txBody>
      </p:sp>
      <p:sp>
        <p:nvSpPr>
          <p:cNvPr id="3" name="Slide Number Placeholder 2">
            <a:extLst>
              <a:ext uri="{FF2B5EF4-FFF2-40B4-BE49-F238E27FC236}">
                <a16:creationId xmlns:a16="http://schemas.microsoft.com/office/drawing/2014/main" id="{EC2A0E35-2D81-66C9-8E2D-D77DE2B1B7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44687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chemeClr val="accent4"/>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chemeClr val="accent4"/>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sz="1100" dirty="0">
                <a:latin typeface="+mj-lt"/>
                <a:hlinkClick r:id="rId5"/>
              </a:rPr>
              <a:t>English K–10 Syllabus</a:t>
            </a:r>
            <a:r>
              <a:rPr lang="en-AU" sz="1100" dirty="0">
                <a:latin typeface="+mj-lt"/>
              </a:rPr>
              <a:t> © NSW Education Standards Authority (NESA) for and on behalf of the Crown in right of the State of New South Wales, 2022.</a:t>
            </a:r>
          </a:p>
          <a:p>
            <a:pPr>
              <a:spcAft>
                <a:spcPts val="600"/>
              </a:spcAft>
            </a:pPr>
            <a:r>
              <a:rPr lang="en-AU" sz="1100" dirty="0">
                <a:latin typeface="+mj-lt"/>
                <a:cs typeface="Arial" panose="020B0604020202020204" pitchFamily="34" charset="0"/>
              </a:rPr>
              <a:t>AERO (Australian Education Research Organisation) (2024a) </a:t>
            </a:r>
            <a:r>
              <a:rPr lang="en-AU" sz="1100" dirty="0">
                <a:latin typeface="+mj-lt"/>
                <a:cs typeface="Arial" panose="020B0604020202020204" pitchFamily="34" charset="0"/>
                <a:hlinkClick r:id="rId6"/>
              </a:rPr>
              <a:t>Explain learning objectives</a:t>
            </a:r>
            <a:r>
              <a:rPr lang="en-AU" sz="1100" dirty="0">
                <a:latin typeface="+mj-lt"/>
                <a:cs typeface="Arial" panose="020B0604020202020204" pitchFamily="34" charset="0"/>
              </a:rPr>
              <a:t>, AERO website, accessed 16 April 2024.</a:t>
            </a:r>
          </a:p>
          <a:p>
            <a:pPr>
              <a:spcAft>
                <a:spcPts val="600"/>
              </a:spcAft>
            </a:pPr>
            <a:r>
              <a:rPr lang="en-AU" sz="1100" dirty="0">
                <a:latin typeface="+mj-lt"/>
                <a:cs typeface="Arial" panose="020B0604020202020204" pitchFamily="34" charset="0"/>
              </a:rPr>
              <a:t>AERO (Australian Education Research Organisation) (2024b) </a:t>
            </a:r>
            <a:r>
              <a:rPr lang="en-AU" sz="1100" dirty="0">
                <a:latin typeface="+mj-lt"/>
                <a:cs typeface="Arial" panose="020B0604020202020204" pitchFamily="34" charset="0"/>
                <a:hlinkClick r:id="rId7"/>
              </a:rPr>
              <a:t>Why explicit instruction works</a:t>
            </a:r>
            <a:r>
              <a:rPr lang="en-AU" sz="1100" dirty="0">
                <a:latin typeface="+mj-lt"/>
                <a:cs typeface="Arial" panose="020B0604020202020204" pitchFamily="34" charset="0"/>
              </a:rPr>
              <a:t>, AERO website, accessed 16 April 2024.</a:t>
            </a:r>
          </a:p>
          <a:p>
            <a:pPr>
              <a:spcAft>
                <a:spcPts val="600"/>
              </a:spcAft>
            </a:pPr>
            <a:r>
              <a:rPr lang="en-AU" sz="1100" dirty="0">
                <a:latin typeface="+mj-lt"/>
                <a:cs typeface="Arial" panose="020B0604020202020204" pitchFamily="34" charset="0"/>
              </a:rPr>
              <a:t>CESE (Centre for Education Statistics and Evaluation) (2017) </a:t>
            </a:r>
            <a:r>
              <a:rPr lang="en-AU" sz="1100" dirty="0">
                <a:latin typeface="+mj-lt"/>
                <a:cs typeface="Arial" panose="020B0604020202020204" pitchFamily="34" charset="0"/>
                <a:hlinkClick r:id="rId8"/>
              </a:rPr>
              <a:t>Cognitive load theory: Research that teachers really need to understand</a:t>
            </a:r>
            <a:r>
              <a:rPr lang="en-AU" sz="1100" dirty="0">
                <a:latin typeface="+mj-lt"/>
                <a:cs typeface="Arial" panose="020B0604020202020204" pitchFamily="34" charset="0"/>
              </a:rPr>
              <a:t>, NSW Department of Education, accessed 16 April 2024.</a:t>
            </a:r>
          </a:p>
          <a:p>
            <a:r>
              <a:rPr lang="en-AU" sz="1100" dirty="0">
                <a:latin typeface="+mj-lt"/>
              </a:rPr>
              <a:t>Di Cesare E, Eldridge S and McGarry T (2007) </a:t>
            </a:r>
            <a:r>
              <a:rPr lang="en-AU" sz="1100" i="1" dirty="0">
                <a:latin typeface="+mj-lt"/>
              </a:rPr>
              <a:t>Hitler’s Daughter: The play</a:t>
            </a:r>
            <a:r>
              <a:rPr lang="en-AU" sz="1100" dirty="0">
                <a:latin typeface="+mj-lt"/>
              </a:rPr>
              <a:t>, Currency Press, Sydney.</a:t>
            </a:r>
          </a:p>
          <a:p>
            <a:r>
              <a:rPr lang="en-AU" sz="1100" dirty="0">
                <a:latin typeface="+mj-lt"/>
                <a:cs typeface="Arial" panose="020B0604020202020204" pitchFamily="34" charset="0"/>
              </a:rPr>
              <a:t>Griffin P (2018) Assessment for teaching, Cambridge University Press.</a:t>
            </a:r>
          </a:p>
          <a:p>
            <a:r>
              <a:rPr lang="en-AU" sz="1100" dirty="0">
                <a:effectLst/>
                <a:latin typeface="+mj-lt"/>
              </a:rPr>
              <a:t>NESA (2024) ‘</a:t>
            </a:r>
            <a:r>
              <a:rPr lang="en-AU" sz="1100" dirty="0">
                <a:effectLst/>
                <a:latin typeface="+mj-lt"/>
                <a:hlinkClick r:id="rId9"/>
              </a:rPr>
              <a:t>Glossary</a:t>
            </a:r>
            <a:r>
              <a:rPr lang="en-AU" sz="1100" dirty="0">
                <a:effectLst/>
                <a:latin typeface="+mj-lt"/>
              </a:rPr>
              <a:t>’, </a:t>
            </a:r>
            <a:r>
              <a:rPr lang="en-AU" sz="1100" i="1" dirty="0">
                <a:effectLst/>
                <a:latin typeface="+mj-lt"/>
              </a:rPr>
              <a:t>Resources</a:t>
            </a:r>
            <a:r>
              <a:rPr lang="en-AU" sz="1100" dirty="0">
                <a:effectLst/>
                <a:latin typeface="+mj-lt"/>
              </a:rPr>
              <a:t>, NESA website, accessed 23 September 2024.</a:t>
            </a:r>
          </a:p>
          <a:p>
            <a:r>
              <a:rPr lang="en-US" sz="1100" dirty="0">
                <a:latin typeface="+mj-lt"/>
                <a:cs typeface="Arial" panose="020B0604020202020204" pitchFamily="34" charset="0"/>
              </a:rPr>
              <a:t>State of New South Wales (Department of Education) (2024) </a:t>
            </a:r>
            <a:r>
              <a:rPr lang="en-US" sz="1100" i="1" dirty="0">
                <a:latin typeface="+mj-lt"/>
                <a:cs typeface="Arial" panose="020B0604020202020204" pitchFamily="34" charset="0"/>
                <a:hlinkClick r:id="rId10"/>
              </a:rPr>
              <a:t>Explicit teaching strategies</a:t>
            </a:r>
            <a:r>
              <a:rPr lang="en-US" sz="1100" dirty="0">
                <a:latin typeface="+mj-lt"/>
                <a:cs typeface="Arial" panose="020B0604020202020204" pitchFamily="34" charset="0"/>
              </a:rPr>
              <a:t>, NSW Department of Education website, accessed 2 August 2024.</a:t>
            </a:r>
            <a:endParaRPr lang="en-AU" sz="1100" dirty="0">
              <a:latin typeface="+mj-lt"/>
              <a:cs typeface="Arial" panose="020B0604020202020204" pitchFamily="34" charset="0"/>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a:t>Lessons</a:t>
            </a:r>
          </a:p>
        </p:txBody>
      </p:sp>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1737298" y="127476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1150236" y="1357679"/>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dirty="0">
                <a:solidFill>
                  <a:schemeClr val="bg1"/>
                </a:solidFill>
                <a:latin typeface="Public Sans ExtraBold" pitchFamily="2" charset="0"/>
              </a:rPr>
              <a:t>1</a:t>
            </a:r>
          </a:p>
        </p:txBody>
      </p:sp>
      <p:sp>
        <p:nvSpPr>
          <p:cNvPr id="7" name="TextBox 25">
            <a:extLst>
              <a:ext uri="{FF2B5EF4-FFF2-40B4-BE49-F238E27FC236}">
                <a16:creationId xmlns:a16="http://schemas.microsoft.com/office/drawing/2014/main" id="{B8766759-8445-A95E-E4CE-416F8EB15D94}"/>
              </a:ext>
            </a:extLst>
          </p:cNvPr>
          <p:cNvSpPr txBox="1"/>
          <p:nvPr/>
        </p:nvSpPr>
        <p:spPr>
          <a:xfrm>
            <a:off x="2219356" y="1517893"/>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Public Sans SemiBold" pitchFamily="2" charset="0"/>
              </a:rPr>
              <a:t>Intertextuality</a:t>
            </a:r>
          </a:p>
        </p:txBody>
      </p:sp>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1751685" y="2268446"/>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1" name="Oval 20">
            <a:hlinkClick r:id="rId4" action="ppaction://hlinksldjump"/>
            <a:extLst>
              <a:ext uri="{FF2B5EF4-FFF2-40B4-BE49-F238E27FC236}">
                <a16:creationId xmlns:a16="http://schemas.microsoft.com/office/drawing/2014/main" id="{D0A190BE-2B0B-2729-4549-D63712793CC2}"/>
              </a:ext>
            </a:extLst>
          </p:cNvPr>
          <p:cNvSpPr/>
          <p:nvPr/>
        </p:nvSpPr>
        <p:spPr>
          <a:xfrm>
            <a:off x="1164623" y="2351363"/>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dirty="0">
                <a:solidFill>
                  <a:schemeClr val="bg1"/>
                </a:solidFill>
                <a:latin typeface="Public Sans ExtraBold" pitchFamily="2" charset="0"/>
              </a:rPr>
              <a:t>2</a:t>
            </a:r>
          </a:p>
        </p:txBody>
      </p:sp>
      <p:sp>
        <p:nvSpPr>
          <p:cNvPr id="22" name="TextBox 25">
            <a:extLst>
              <a:ext uri="{FF2B5EF4-FFF2-40B4-BE49-F238E27FC236}">
                <a16:creationId xmlns:a16="http://schemas.microsoft.com/office/drawing/2014/main" id="{B4A4C41F-6099-2469-B443-6D6E65FB27C7}"/>
              </a:ext>
            </a:extLst>
          </p:cNvPr>
          <p:cNvSpPr txBox="1"/>
          <p:nvPr/>
        </p:nvSpPr>
        <p:spPr>
          <a:xfrm>
            <a:off x="2233743" y="2511577"/>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Public Sans SemiBold" pitchFamily="2" charset="0"/>
              </a:rPr>
              <a:t>Draws on</a:t>
            </a:r>
          </a:p>
        </p:txBody>
      </p:sp>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1751685" y="325654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4" name="Oval 23">
            <a:hlinkClick r:id="rId5" action="ppaction://hlinksldjump"/>
            <a:extLst>
              <a:ext uri="{FF2B5EF4-FFF2-40B4-BE49-F238E27FC236}">
                <a16:creationId xmlns:a16="http://schemas.microsoft.com/office/drawing/2014/main" id="{A6DDAD40-805E-049F-39FC-55094C6BA103}"/>
              </a:ext>
            </a:extLst>
          </p:cNvPr>
          <p:cNvSpPr/>
          <p:nvPr/>
        </p:nvSpPr>
        <p:spPr>
          <a:xfrm>
            <a:off x="1164623" y="3339465"/>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dirty="0">
                <a:solidFill>
                  <a:schemeClr val="bg1"/>
                </a:solidFill>
                <a:latin typeface="Public Sans ExtraBold" pitchFamily="2" charset="0"/>
              </a:rPr>
              <a:t>3</a:t>
            </a:r>
          </a:p>
        </p:txBody>
      </p:sp>
      <p:sp>
        <p:nvSpPr>
          <p:cNvPr id="25" name="TextBox 25">
            <a:extLst>
              <a:ext uri="{FF2B5EF4-FFF2-40B4-BE49-F238E27FC236}">
                <a16:creationId xmlns:a16="http://schemas.microsoft.com/office/drawing/2014/main" id="{39581D8B-20B3-87D8-C1F2-A22C58CE7F43}"/>
              </a:ext>
            </a:extLst>
          </p:cNvPr>
          <p:cNvSpPr txBox="1"/>
          <p:nvPr/>
        </p:nvSpPr>
        <p:spPr>
          <a:xfrm>
            <a:off x="2233743" y="3499679"/>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Public Sans SemiBold" pitchFamily="2" charset="0"/>
              </a:rPr>
              <a:t>Adaptation</a:t>
            </a:r>
          </a:p>
        </p:txBody>
      </p:sp>
      <p:sp>
        <p:nvSpPr>
          <p:cNvPr id="26" name="Rectangle: Rounded Corners 25">
            <a:extLst>
              <a:ext uri="{FF2B5EF4-FFF2-40B4-BE49-F238E27FC236}">
                <a16:creationId xmlns:a16="http://schemas.microsoft.com/office/drawing/2014/main" id="{B1BC8FAB-0C07-84FE-204A-47391BBEAF64}"/>
              </a:ext>
              <a:ext uri="{C183D7F6-B498-43B3-948B-1728B52AA6E4}">
                <adec:decorative xmlns:adec="http://schemas.microsoft.com/office/drawing/2017/decorative" val="1"/>
              </a:ext>
            </a:extLst>
          </p:cNvPr>
          <p:cNvSpPr/>
          <p:nvPr/>
        </p:nvSpPr>
        <p:spPr>
          <a:xfrm>
            <a:off x="1757022" y="424521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7" name="Oval 26">
            <a:hlinkClick r:id="rId6" action="ppaction://hlinksldjump"/>
            <a:extLst>
              <a:ext uri="{FF2B5EF4-FFF2-40B4-BE49-F238E27FC236}">
                <a16:creationId xmlns:a16="http://schemas.microsoft.com/office/drawing/2014/main" id="{30E4BF03-C9A7-EAE3-FC01-51CE829A6E7A}"/>
              </a:ext>
            </a:extLst>
          </p:cNvPr>
          <p:cNvSpPr/>
          <p:nvPr/>
        </p:nvSpPr>
        <p:spPr>
          <a:xfrm>
            <a:off x="1169960" y="4328135"/>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dirty="0">
                <a:solidFill>
                  <a:schemeClr val="bg1"/>
                </a:solidFill>
                <a:latin typeface="Public Sans ExtraBold" pitchFamily="2" charset="0"/>
              </a:rPr>
              <a:t>4</a:t>
            </a:r>
          </a:p>
        </p:txBody>
      </p:sp>
      <p:sp>
        <p:nvSpPr>
          <p:cNvPr id="28" name="TextBox 25">
            <a:extLst>
              <a:ext uri="{FF2B5EF4-FFF2-40B4-BE49-F238E27FC236}">
                <a16:creationId xmlns:a16="http://schemas.microsoft.com/office/drawing/2014/main" id="{E28B2236-ABD7-EC9D-39C6-357B29770348}"/>
              </a:ext>
            </a:extLst>
          </p:cNvPr>
          <p:cNvSpPr txBox="1"/>
          <p:nvPr/>
        </p:nvSpPr>
        <p:spPr>
          <a:xfrm>
            <a:off x="2239080" y="4488349"/>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Public Sans SemiBold" pitchFamily="2" charset="0"/>
              </a:rPr>
              <a:t>Appropriation</a:t>
            </a:r>
          </a:p>
        </p:txBody>
      </p:sp>
    </p:spTree>
    <p:extLst>
      <p:ext uri="{BB962C8B-B14F-4D97-AF65-F5344CB8AC3E}">
        <p14:creationId xmlns:p14="http://schemas.microsoft.com/office/powerpoint/2010/main" val="8861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hlinkClick r:id="rId2">
                  <a:extLst>
                    <a:ext uri="{A12FA001-AC4F-418D-AE19-62706E023703}">
                      <ahyp:hlinkClr xmlns:ahyp="http://schemas.microsoft.com/office/drawing/2018/hyperlinkcolor" val="tx"/>
                    </a:ext>
                  </a:extLst>
                </a:hlinkClick>
              </a:rPr>
              <a:t>© State of New South Wales (Department of Education), 2024</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7" name="Picture Placeholder 6">
            <a:extLst>
              <a:ext uri="{FF2B5EF4-FFF2-40B4-BE49-F238E27FC236}">
                <a16:creationId xmlns:a16="http://schemas.microsoft.com/office/drawing/2014/main" id="{259983F7-5518-1446-670F-6DA491713B6F}"/>
              </a:ext>
            </a:extLst>
          </p:cNvPr>
          <p:cNvSpPr>
            <a:spLocks noGrp="1"/>
          </p:cNvSpPr>
          <p:nvPr>
            <p:ph type="pic" sz="quarter" idx="13"/>
          </p:nvPr>
        </p:nvSpPr>
        <p:spPr/>
        <p:txBody>
          <a:bodyPr/>
          <a:lstStyle/>
          <a:p>
            <a:pPr marL="0" marR="0" lvl="0" indent="0" algn="l" defTabSz="609585" rtl="0" eaLnBrk="1" fontAlgn="auto" latinLnBrk="0" hangingPunct="1">
              <a:lnSpc>
                <a:spcPct val="150000"/>
              </a:lnSpc>
              <a:spcBef>
                <a:spcPts val="0"/>
              </a:spcBef>
              <a:buClrTx/>
              <a:buSzTx/>
              <a:buFontTx/>
              <a:buNone/>
              <a:tabLst/>
              <a:defRPr/>
            </a:pPr>
            <a:r>
              <a:rPr kumimoji="0" lang="en-AU" sz="1800" b="1" i="0" u="none" strike="noStrike" kern="1200" cap="none" spc="0" normalizeH="0" baseline="0" noProof="0" dirty="0">
                <a:ln>
                  <a:noFill/>
                </a:ln>
                <a:solidFill>
                  <a:srgbClr val="002664"/>
                </a:solidFill>
                <a:effectLst/>
                <a:uLnTx/>
                <a:uFillTx/>
                <a:latin typeface="+mn-lt"/>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664"/>
                </a:solidFill>
                <a:effectLst/>
                <a:uLnTx/>
                <a:uFillTx/>
                <a:latin typeface="+mn-lt"/>
                <a:ea typeface="+mn-lt"/>
                <a:cs typeface="Arial" panose="020B0604020202020204" pitchFamily="34" charset="0"/>
              </a:rPr>
              <a:t>enhance your definition of intertextuality by clarifying the terms ‘draws on’, ‘adaptation’ and ‘appropriation’</a:t>
            </a:r>
          </a:p>
          <a:p>
            <a:pPr marL="342900" marR="0" lvl="0" indent="-342900" algn="l" defTabSz="609585" rtl="0" eaLnBrk="1" fontAlgn="auto" latinLnBrk="0" hangingPunct="1">
              <a:lnSpc>
                <a:spcPct val="150000"/>
              </a:lnSpc>
              <a:spcBef>
                <a:spcPts val="0"/>
              </a:spcBef>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664"/>
                </a:solidFill>
                <a:effectLst/>
                <a:uLnTx/>
                <a:uFillTx/>
                <a:latin typeface="+mn-lt"/>
                <a:ea typeface="+mn-lt"/>
                <a:cs typeface="Arial" panose="020B0604020202020204" pitchFamily="34" charset="0"/>
              </a:rPr>
              <a:t>explore how texts change throughout time, often reflecting the values and morals in which they were composed.</a:t>
            </a:r>
          </a:p>
          <a:p>
            <a:pPr marL="0" marR="0" lvl="0" indent="0" algn="l" defTabSz="609585" rtl="0" eaLnBrk="1" fontAlgn="auto" latinLnBrk="0" hangingPunct="1">
              <a:lnSpc>
                <a:spcPct val="150000"/>
              </a:lnSpc>
              <a:spcBef>
                <a:spcPts val="0"/>
              </a:spcBef>
              <a:buClrTx/>
              <a:buSzTx/>
              <a:buFontTx/>
              <a:buNone/>
              <a:tabLst/>
              <a:defRPr/>
            </a:pPr>
            <a:r>
              <a:rPr kumimoji="0" lang="en-AU" sz="1800" b="1" i="0" u="none" strike="noStrike" kern="1200" cap="none" spc="0" normalizeH="0" baseline="0" noProof="0" dirty="0">
                <a:ln>
                  <a:noFill/>
                </a:ln>
                <a:solidFill>
                  <a:srgbClr val="002664"/>
                </a:solidFill>
                <a:effectLst/>
                <a:uLnTx/>
                <a:uFillTx/>
                <a:latin typeface="+mn-lt"/>
                <a:ea typeface="+mn-ea"/>
                <a:cs typeface="Arial" panose="020B0604020202020204" pitchFamily="34" charset="0"/>
              </a:rPr>
              <a:t>We can:</a:t>
            </a:r>
          </a:p>
          <a:p>
            <a:pPr marL="342900" marR="0" lvl="0" indent="-342900" algn="l" defTabSz="609585" rtl="0" eaLnBrk="1" fontAlgn="auto" latinLnBrk="0" hangingPunct="1">
              <a:lnSpc>
                <a:spcPct val="150000"/>
              </a:lnSpc>
              <a:spcBef>
                <a:spcPts val="0"/>
              </a:spcBef>
              <a:buClrTx/>
              <a:buSzTx/>
              <a:buFont typeface="Arial" panose="020B0604020202020204" pitchFamily="34" charset="0"/>
              <a:buChar char="•"/>
              <a:tabLst/>
              <a:defRPr/>
            </a:pPr>
            <a:r>
              <a:rPr lang="en-AU" sz="1800" dirty="0">
                <a:solidFill>
                  <a:srgbClr val="002664"/>
                </a:solidFill>
                <a:latin typeface="+mn-lt"/>
                <a:cs typeface="Arial" panose="020B0604020202020204" pitchFamily="34" charset="0"/>
              </a:rPr>
              <a:t>[these could be co-constructed with the class or used as per the notes].</a:t>
            </a:r>
            <a:endParaRPr kumimoji="0" lang="en-US" sz="1800" b="0" i="0" u="none" strike="noStrike" kern="1200" cap="none" spc="0" normalizeH="0" baseline="0" noProof="0" dirty="0">
              <a:ln>
                <a:noFill/>
              </a:ln>
              <a:solidFill>
                <a:srgbClr val="002664"/>
              </a:solidFill>
              <a:effectLst/>
              <a:uLnTx/>
              <a:uFillTx/>
              <a:latin typeface="+mn-lt"/>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5752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mj-lt"/>
                <a:cs typeface="Arial" panose="020B0604020202020204" pitchFamily="34" charset="0"/>
              </a:rPr>
              <a:t>Gradual release of responsibility</a:t>
            </a:r>
            <a:endParaRPr lang="en-AU" dirty="0">
              <a:latin typeface="+mj-lt"/>
              <a:cs typeface="Arial" panose="020B0604020202020204" pitchFamily="34" charset="0"/>
            </a:endParaRPr>
          </a:p>
        </p:txBody>
      </p:sp>
      <p:sp>
        <p:nvSpPr>
          <p:cNvPr id="2" name="Footer Placeholder 2">
            <a:extLst>
              <a:ext uri="{FF2B5EF4-FFF2-40B4-BE49-F238E27FC236}">
                <a16:creationId xmlns:a16="http://schemas.microsoft.com/office/drawing/2014/main" id="{BBACB3ED-6DB8-62E2-D7F9-FC6F7B9C08A1}"/>
              </a:ext>
            </a:extLst>
          </p:cNvPr>
          <p:cNvSpPr txBox="1">
            <a:spLocks/>
          </p:cNvSpPr>
          <p:nvPr/>
        </p:nvSpPr>
        <p:spPr>
          <a:xfrm>
            <a:off x="539999" y="380718"/>
            <a:ext cx="2677963" cy="34895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cs typeface="Arial" panose="020B0604020202020204" pitchFamily="34" charset="0"/>
              </a:rPr>
              <a:t>Chunking and sequencing learning </a:t>
            </a:r>
            <a:r>
              <a:rPr lang="en-AU" dirty="0">
                <a:solidFill>
                  <a:schemeClr val="accent1"/>
                </a:solidFill>
                <a:latin typeface="+mj-lt"/>
              </a:rPr>
              <a:t>(1)</a:t>
            </a:r>
            <a:endParaRPr lang="en-AU" dirty="0">
              <a:solidFill>
                <a:schemeClr val="accent1"/>
              </a:solidFill>
              <a:cs typeface="Arial" panose="020B0604020202020204" pitchFamily="34" charset="0"/>
            </a:endParaRPr>
          </a:p>
        </p:txBody>
      </p:sp>
      <p:sp>
        <p:nvSpPr>
          <p:cNvPr id="2" name="Footer Placeholder 1">
            <a:extLst>
              <a:ext uri="{FF2B5EF4-FFF2-40B4-BE49-F238E27FC236}">
                <a16:creationId xmlns:a16="http://schemas.microsoft.com/office/drawing/2014/main" id="{A6CE5861-99CB-A3D0-3A89-D944B65DE1EB}"/>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7210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B06C-24DC-E231-877D-97F5912B09AF}"/>
              </a:ext>
            </a:extLst>
          </p:cNvPr>
          <p:cNvSpPr>
            <a:spLocks noGrp="1"/>
          </p:cNvSpPr>
          <p:nvPr>
            <p:ph type="title"/>
          </p:nvPr>
        </p:nvSpPr>
        <p:spPr/>
        <p:txBody>
          <a:bodyPr/>
          <a:lstStyle/>
          <a:p>
            <a:r>
              <a:rPr lang="en-AU" dirty="0"/>
              <a:t>Intertextuality</a:t>
            </a:r>
          </a:p>
        </p:txBody>
      </p:sp>
      <p:sp>
        <p:nvSpPr>
          <p:cNvPr id="3" name="Content Placeholder 2">
            <a:extLst>
              <a:ext uri="{FF2B5EF4-FFF2-40B4-BE49-F238E27FC236}">
                <a16:creationId xmlns:a16="http://schemas.microsoft.com/office/drawing/2014/main" id="{93958CAC-EAFF-DF04-6823-F934C3AB35E2}"/>
              </a:ext>
            </a:extLst>
          </p:cNvPr>
          <p:cNvSpPr>
            <a:spLocks noGrp="1"/>
          </p:cNvSpPr>
          <p:nvPr>
            <p:ph type="body" sz="quarter" idx="18"/>
          </p:nvPr>
        </p:nvSpPr>
        <p:spPr/>
        <p:txBody>
          <a:bodyPr/>
          <a:lstStyle/>
          <a:p>
            <a:r>
              <a:rPr lang="en-AU" dirty="0"/>
              <a:t>Definition</a:t>
            </a:r>
          </a:p>
        </p:txBody>
      </p:sp>
      <p:sp>
        <p:nvSpPr>
          <p:cNvPr id="5" name="Text Placeholder 4">
            <a:extLst>
              <a:ext uri="{FF2B5EF4-FFF2-40B4-BE49-F238E27FC236}">
                <a16:creationId xmlns:a16="http://schemas.microsoft.com/office/drawing/2014/main" id="{99C68926-4AD2-CA38-A2C3-12CDBF60FCF2}"/>
              </a:ext>
            </a:extLst>
          </p:cNvPr>
          <p:cNvSpPr>
            <a:spLocks noGrp="1"/>
          </p:cNvSpPr>
          <p:nvPr>
            <p:ph type="body" sz="quarter" idx="17"/>
          </p:nvPr>
        </p:nvSpPr>
        <p:spPr/>
        <p:txBody>
          <a:bodyPr/>
          <a:lstStyle/>
          <a:p>
            <a:r>
              <a:rPr lang="en-AU" dirty="0"/>
              <a:t>Intertextuality refers to the relationship between a text and other texts. Texts can influence, derive from, reference, quote, contrast with, build on, draw from or even inspire each other. Intertextuality produces deeper meaning as we can explore and question the intention of the author in changing the original text. The types of intertextuality explores in this PowerPoint are:</a:t>
            </a:r>
          </a:p>
          <a:p>
            <a:pPr marL="285750" indent="-285750">
              <a:buFont typeface="Arial" panose="020B0604020202020204" pitchFamily="34" charset="0"/>
              <a:buChar char="•"/>
            </a:pPr>
            <a:r>
              <a:rPr lang="en-AU" dirty="0"/>
              <a:t>drawing on another text</a:t>
            </a:r>
          </a:p>
          <a:p>
            <a:pPr marL="285750" indent="-285750">
              <a:buFont typeface="Arial" panose="020B0604020202020204" pitchFamily="34" charset="0"/>
              <a:buChar char="•"/>
            </a:pPr>
            <a:r>
              <a:rPr lang="en-AU" dirty="0"/>
              <a:t>adaptation </a:t>
            </a:r>
          </a:p>
          <a:p>
            <a:pPr marL="285750" indent="-285750">
              <a:buFont typeface="Arial" panose="020B0604020202020204" pitchFamily="34" charset="0"/>
              <a:buChar char="•"/>
            </a:pPr>
            <a:r>
              <a:rPr lang="en-AU" dirty="0"/>
              <a:t>appropriation.</a:t>
            </a:r>
          </a:p>
        </p:txBody>
      </p:sp>
      <p:sp>
        <p:nvSpPr>
          <p:cNvPr id="4" name="Slide Number Placeholder 3">
            <a:extLst>
              <a:ext uri="{FF2B5EF4-FFF2-40B4-BE49-F238E27FC236}">
                <a16:creationId xmlns:a16="http://schemas.microsoft.com/office/drawing/2014/main" id="{46A1166D-F6EA-4B9B-A369-CD7A6D9BF9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32361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B06C-24DC-E231-877D-97F5912B09AF}"/>
              </a:ext>
            </a:extLst>
          </p:cNvPr>
          <p:cNvSpPr>
            <a:spLocks noGrp="1"/>
          </p:cNvSpPr>
          <p:nvPr>
            <p:ph type="title"/>
          </p:nvPr>
        </p:nvSpPr>
        <p:spPr/>
        <p:txBody>
          <a:bodyPr/>
          <a:lstStyle/>
          <a:p>
            <a:r>
              <a:rPr lang="en-AU" dirty="0">
                <a:latin typeface="+mj-lt"/>
              </a:rPr>
              <a:t>Draws on </a:t>
            </a:r>
            <a:r>
              <a:rPr lang="en-AU" dirty="0">
                <a:solidFill>
                  <a:schemeClr val="bg1"/>
                </a:solidFill>
                <a:latin typeface="+mj-lt"/>
              </a:rPr>
              <a:t>(1)</a:t>
            </a:r>
          </a:p>
        </p:txBody>
      </p:sp>
      <p:sp>
        <p:nvSpPr>
          <p:cNvPr id="3" name="Content Placeholder 2">
            <a:extLst>
              <a:ext uri="{FF2B5EF4-FFF2-40B4-BE49-F238E27FC236}">
                <a16:creationId xmlns:a16="http://schemas.microsoft.com/office/drawing/2014/main" id="{93958CAC-EAFF-DF04-6823-F934C3AB35E2}"/>
              </a:ext>
            </a:extLst>
          </p:cNvPr>
          <p:cNvSpPr>
            <a:spLocks noGrp="1"/>
          </p:cNvSpPr>
          <p:nvPr>
            <p:ph type="body" sz="quarter" idx="18"/>
          </p:nvPr>
        </p:nvSpPr>
        <p:spPr/>
        <p:txBody>
          <a:bodyPr/>
          <a:lstStyle/>
          <a:p>
            <a:r>
              <a:rPr lang="en-AU" dirty="0">
                <a:latin typeface="+mj-lt"/>
              </a:rPr>
              <a:t>Definition</a:t>
            </a:r>
          </a:p>
        </p:txBody>
      </p:sp>
      <p:sp>
        <p:nvSpPr>
          <p:cNvPr id="5" name="Text Placeholder 4">
            <a:extLst>
              <a:ext uri="{FF2B5EF4-FFF2-40B4-BE49-F238E27FC236}">
                <a16:creationId xmlns:a16="http://schemas.microsoft.com/office/drawing/2014/main" id="{99C68926-4AD2-CA38-A2C3-12CDBF60FCF2}"/>
              </a:ext>
            </a:extLst>
          </p:cNvPr>
          <p:cNvSpPr>
            <a:spLocks noGrp="1"/>
          </p:cNvSpPr>
          <p:nvPr>
            <p:ph type="body" sz="quarter" idx="17"/>
          </p:nvPr>
        </p:nvSpPr>
        <p:spPr/>
        <p:txBody>
          <a:bodyPr/>
          <a:lstStyle/>
          <a:p>
            <a:r>
              <a:rPr lang="en-AU" dirty="0">
                <a:latin typeface="+mn-lt"/>
              </a:rPr>
              <a:t>How much of the original text is being used?</a:t>
            </a:r>
          </a:p>
          <a:p>
            <a:r>
              <a:rPr lang="en-AU" dirty="0">
                <a:latin typeface="+mn-lt"/>
              </a:rPr>
              <a:t>The minimal amount or type of intertextuality is when texts </a:t>
            </a:r>
            <a:r>
              <a:rPr lang="en-AU" b="1" dirty="0">
                <a:solidFill>
                  <a:schemeClr val="tx2"/>
                </a:solidFill>
                <a:latin typeface="+mn-lt"/>
              </a:rPr>
              <a:t>draw on </a:t>
            </a:r>
            <a:r>
              <a:rPr lang="en-AU" dirty="0">
                <a:latin typeface="+mn-lt"/>
              </a:rPr>
              <a:t>other texts without using significant parts of the original story. They may draw on ideas, themes or concepts of a text but the link may not be obvious. </a:t>
            </a:r>
          </a:p>
          <a:p>
            <a:r>
              <a:rPr lang="en-AU" dirty="0">
                <a:latin typeface="+mn-lt"/>
              </a:rPr>
              <a:t>An example of this is where a text makes an </a:t>
            </a:r>
            <a:r>
              <a:rPr lang="en-AU" b="1" dirty="0">
                <a:solidFill>
                  <a:schemeClr val="tx2"/>
                </a:solidFill>
                <a:latin typeface="+mn-lt"/>
              </a:rPr>
              <a:t>allusion</a:t>
            </a:r>
            <a:r>
              <a:rPr lang="en-AU" dirty="0">
                <a:latin typeface="+mn-lt"/>
              </a:rPr>
              <a:t> to other texts. An allusion may be as simple as referring to a character or quoting a line from another text. </a:t>
            </a:r>
          </a:p>
          <a:p>
            <a:r>
              <a:rPr lang="en-AU" dirty="0">
                <a:latin typeface="+mn-lt"/>
              </a:rPr>
              <a:t>The concept of a text ‘drawing on’ another is an example of </a:t>
            </a:r>
            <a:r>
              <a:rPr lang="en-AU" b="1" dirty="0">
                <a:solidFill>
                  <a:schemeClr val="tx2"/>
                </a:solidFill>
                <a:latin typeface="+mn-lt"/>
              </a:rPr>
              <a:t>implied</a:t>
            </a:r>
            <a:r>
              <a:rPr lang="en-AU" dirty="0">
                <a:latin typeface="+mn-lt"/>
              </a:rPr>
              <a:t> or inferred intertextuality.</a:t>
            </a:r>
          </a:p>
        </p:txBody>
      </p:sp>
      <p:sp>
        <p:nvSpPr>
          <p:cNvPr id="4" name="Slide Number Placeholder 3">
            <a:extLst>
              <a:ext uri="{FF2B5EF4-FFF2-40B4-BE49-F238E27FC236}">
                <a16:creationId xmlns:a16="http://schemas.microsoft.com/office/drawing/2014/main" id="{46A1166D-F6EA-4B9B-A369-CD7A6D9BF9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81024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B06C-24DC-E231-877D-97F5912B09AF}"/>
              </a:ext>
            </a:extLst>
          </p:cNvPr>
          <p:cNvSpPr>
            <a:spLocks noGrp="1"/>
          </p:cNvSpPr>
          <p:nvPr>
            <p:ph type="title"/>
          </p:nvPr>
        </p:nvSpPr>
        <p:spPr/>
        <p:txBody>
          <a:bodyPr/>
          <a:lstStyle/>
          <a:p>
            <a:r>
              <a:rPr lang="en-AU" dirty="0">
                <a:latin typeface="+mj-lt"/>
              </a:rPr>
              <a:t>Draws on </a:t>
            </a:r>
            <a:r>
              <a:rPr lang="en-AU" dirty="0">
                <a:solidFill>
                  <a:schemeClr val="bg1"/>
                </a:solidFill>
                <a:latin typeface="+mj-lt"/>
              </a:rPr>
              <a:t>(2)</a:t>
            </a:r>
          </a:p>
        </p:txBody>
      </p:sp>
      <p:sp>
        <p:nvSpPr>
          <p:cNvPr id="5" name="Text Placeholder 4">
            <a:extLst>
              <a:ext uri="{FF2B5EF4-FFF2-40B4-BE49-F238E27FC236}">
                <a16:creationId xmlns:a16="http://schemas.microsoft.com/office/drawing/2014/main" id="{99C68926-4AD2-CA38-A2C3-12CDBF60FCF2}"/>
              </a:ext>
            </a:extLst>
          </p:cNvPr>
          <p:cNvSpPr>
            <a:spLocks noGrp="1"/>
          </p:cNvSpPr>
          <p:nvPr>
            <p:ph type="body" sz="quarter" idx="17"/>
          </p:nvPr>
        </p:nvSpPr>
        <p:spPr/>
        <p:txBody>
          <a:bodyPr/>
          <a:lstStyle/>
          <a:p>
            <a:pPr marL="285750" indent="-285750">
              <a:buFont typeface="Arial" panose="020B0604020202020204" pitchFamily="34" charset="0"/>
              <a:buChar char="•"/>
            </a:pPr>
            <a:r>
              <a:rPr lang="en-AU" dirty="0">
                <a:latin typeface="+mn-lt"/>
              </a:rPr>
              <a:t>In his novel, </a:t>
            </a:r>
            <a:r>
              <a:rPr lang="en-AU" i="1" dirty="0">
                <a:latin typeface="+mn-lt"/>
              </a:rPr>
              <a:t>Wide Sargasso Sea</a:t>
            </a:r>
            <a:r>
              <a:rPr lang="en-AU" dirty="0">
                <a:latin typeface="+mn-lt"/>
              </a:rPr>
              <a:t>, Jean Rhys gathers </a:t>
            </a:r>
            <a:r>
              <a:rPr lang="en-AU" b="1" dirty="0">
                <a:latin typeface="+mn-lt"/>
              </a:rPr>
              <a:t>some events </a:t>
            </a:r>
            <a:r>
              <a:rPr lang="en-AU" dirty="0">
                <a:latin typeface="+mn-lt"/>
              </a:rPr>
              <a:t>that occurred in Charlotte Bronte’s </a:t>
            </a:r>
            <a:r>
              <a:rPr lang="en-AU" i="1" dirty="0">
                <a:latin typeface="+mn-lt"/>
              </a:rPr>
              <a:t>Jane Eyre.</a:t>
            </a:r>
            <a:r>
              <a:rPr lang="en-AU" dirty="0">
                <a:latin typeface="+mn-lt"/>
              </a:rPr>
              <a:t> The purpose is to tell readers </a:t>
            </a:r>
            <a:r>
              <a:rPr lang="en-AU" b="1" dirty="0">
                <a:latin typeface="+mn-lt"/>
              </a:rPr>
              <a:t>an alternative tale</a:t>
            </a:r>
            <a:r>
              <a:rPr lang="en-AU" dirty="0">
                <a:latin typeface="+mn-lt"/>
              </a:rPr>
              <a:t>. Rhys presents the wife of Mr. Rochester, who played the role of a </a:t>
            </a:r>
            <a:r>
              <a:rPr lang="en-AU" b="1" dirty="0">
                <a:latin typeface="+mn-lt"/>
              </a:rPr>
              <a:t>secondary character </a:t>
            </a:r>
            <a:r>
              <a:rPr lang="en-AU" dirty="0">
                <a:latin typeface="+mn-lt"/>
              </a:rPr>
              <a:t>in </a:t>
            </a:r>
            <a:r>
              <a:rPr lang="en-AU" i="1" dirty="0">
                <a:latin typeface="+mn-lt"/>
              </a:rPr>
              <a:t>Jane Eyre</a:t>
            </a:r>
            <a:r>
              <a:rPr lang="en-AU" dirty="0">
                <a:latin typeface="+mn-lt"/>
              </a:rPr>
              <a:t>. Also, the setting of this novel is </a:t>
            </a:r>
            <a:r>
              <a:rPr lang="en-AU" b="1" dirty="0">
                <a:latin typeface="+mn-lt"/>
              </a:rPr>
              <a:t>Jamaica, not England,</a:t>
            </a:r>
            <a:r>
              <a:rPr lang="en-AU" dirty="0">
                <a:latin typeface="+mn-lt"/>
              </a:rPr>
              <a:t> and the author develops the back-story for his major character. In the novel, </a:t>
            </a:r>
            <a:r>
              <a:rPr lang="en-AU" i="1" dirty="0">
                <a:latin typeface="+mn-lt"/>
              </a:rPr>
              <a:t>Jane Eyre</a:t>
            </a:r>
            <a:r>
              <a:rPr lang="en-AU" dirty="0">
                <a:latin typeface="+mn-lt"/>
              </a:rPr>
              <a:t>, Rhys gives her interpretation amid the narrative by addressing issues such as the roles of women, colonisation and racism that Bronte </a:t>
            </a:r>
            <a:r>
              <a:rPr lang="en-AU" b="1" dirty="0">
                <a:latin typeface="+mn-lt"/>
              </a:rPr>
              <a:t>did not point out in her novel </a:t>
            </a:r>
            <a:r>
              <a:rPr lang="en-AU" dirty="0">
                <a:latin typeface="+mn-lt"/>
              </a:rPr>
              <a:t>otherwise.</a:t>
            </a:r>
          </a:p>
          <a:p>
            <a:pPr marL="285750" indent="-285750">
              <a:buFont typeface="Arial" panose="020B0604020202020204" pitchFamily="34" charset="0"/>
              <a:buChar char="•"/>
            </a:pPr>
            <a:r>
              <a:rPr lang="en-AU" i="1" dirty="0">
                <a:latin typeface="+mn-lt"/>
              </a:rPr>
              <a:t>Bridget Jones's Diary </a:t>
            </a:r>
            <a:r>
              <a:rPr lang="en-AU" dirty="0">
                <a:latin typeface="+mn-lt"/>
              </a:rPr>
              <a:t>(1996) by Helen Fielding is a modern romantic comedy replaying and </a:t>
            </a:r>
            <a:r>
              <a:rPr lang="en-AU" b="1" dirty="0">
                <a:latin typeface="+mn-lt"/>
              </a:rPr>
              <a:t>referencing</a:t>
            </a:r>
            <a:r>
              <a:rPr lang="en-AU" dirty="0">
                <a:latin typeface="+mn-lt"/>
              </a:rPr>
              <a:t> Jane Austen's </a:t>
            </a:r>
            <a:r>
              <a:rPr lang="en-AU" i="1" dirty="0">
                <a:latin typeface="+mn-lt"/>
              </a:rPr>
              <a:t>Pride and Prejudice</a:t>
            </a:r>
            <a:r>
              <a:rPr lang="en-AU" dirty="0">
                <a:latin typeface="+mn-lt"/>
              </a:rPr>
              <a:t>. The storyline follows a </a:t>
            </a:r>
            <a:r>
              <a:rPr lang="en-AU" b="1" dirty="0">
                <a:latin typeface="+mn-lt"/>
              </a:rPr>
              <a:t>similar </a:t>
            </a:r>
            <a:r>
              <a:rPr lang="en-AU" dirty="0">
                <a:latin typeface="+mn-lt"/>
              </a:rPr>
              <a:t>structure and form, yet </a:t>
            </a:r>
            <a:r>
              <a:rPr lang="en-AU" b="1" dirty="0">
                <a:latin typeface="+mn-lt"/>
              </a:rPr>
              <a:t>unless you were really looking you may not even know that the texts are connected.</a:t>
            </a:r>
            <a:endParaRPr lang="en-AU" dirty="0">
              <a:latin typeface="+mn-lt"/>
            </a:endParaRPr>
          </a:p>
        </p:txBody>
      </p:sp>
      <p:sp>
        <p:nvSpPr>
          <p:cNvPr id="4" name="Slide Number Placeholder 3">
            <a:extLst>
              <a:ext uri="{FF2B5EF4-FFF2-40B4-BE49-F238E27FC236}">
                <a16:creationId xmlns:a16="http://schemas.microsoft.com/office/drawing/2014/main" id="{46A1166D-F6EA-4B9B-A369-CD7A6D9BF9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49398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mj-lt"/>
                <a:cs typeface="Arial" panose="020B0604020202020204" pitchFamily="34" charset="0"/>
              </a:rPr>
              <a:t>Checking for understanding </a:t>
            </a:r>
            <a:r>
              <a:rPr lang="en-US" dirty="0">
                <a:solidFill>
                  <a:schemeClr val="accent1"/>
                </a:solidFill>
                <a:latin typeface="+mj-lt"/>
                <a:cs typeface="Arial" panose="020B0604020202020204" pitchFamily="34" charset="0"/>
              </a:rPr>
              <a:t>(1)</a:t>
            </a:r>
            <a:endParaRPr lang="en-AU" dirty="0">
              <a:solidFill>
                <a:schemeClr val="accent1"/>
              </a:solidFill>
              <a:latin typeface="+mj-lt"/>
              <a:cs typeface="Arial" panose="020B0604020202020204" pitchFamily="34" charset="0"/>
            </a:endParaRPr>
          </a:p>
        </p:txBody>
      </p:sp>
      <p:sp>
        <p:nvSpPr>
          <p:cNvPr id="2" name="Footer Placeholder 2">
            <a:extLst>
              <a:ext uri="{FF2B5EF4-FFF2-40B4-BE49-F238E27FC236}">
                <a16:creationId xmlns:a16="http://schemas.microsoft.com/office/drawing/2014/main" id="{79C4D00B-7C3D-9193-3F87-F2DCDB520A31}"/>
              </a:ext>
            </a:extLst>
          </p:cNvPr>
          <p:cNvSpPr txBox="1">
            <a:spLocks/>
          </p:cNvSpPr>
          <p:nvPr/>
        </p:nvSpPr>
        <p:spPr>
          <a:xfrm>
            <a:off x="539999" y="380718"/>
            <a:ext cx="2677963" cy="34895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61704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Adverbs-ET-powerpoint</Template>
  <TotalTime>0</TotalTime>
  <Words>3620</Words>
  <Application>Microsoft Office PowerPoint</Application>
  <PresentationFormat>Widescreen</PresentationFormat>
  <Paragraphs>192</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Times New Roman</vt:lpstr>
      <vt:lpstr>Public Sans ExtraBold</vt:lpstr>
      <vt:lpstr>Public Sans</vt:lpstr>
      <vt:lpstr>Arial</vt:lpstr>
      <vt:lpstr>Public Sans Light</vt:lpstr>
      <vt:lpstr>Public Sans SemiBold</vt:lpstr>
      <vt:lpstr>Calibri</vt:lpstr>
      <vt:lpstr>Arial,Sans-Serif</vt:lpstr>
      <vt:lpstr>1_NSWG Corporate</vt:lpstr>
      <vt:lpstr>From page to stage – Year 8, Term 3</vt:lpstr>
      <vt:lpstr>Lessons</vt:lpstr>
      <vt:lpstr>Learning intentions and success criteria</vt:lpstr>
      <vt:lpstr>Gradual release of responsibility</vt:lpstr>
      <vt:lpstr>Chunking and sequencing learning (1)</vt:lpstr>
      <vt:lpstr>Intertextuality</vt:lpstr>
      <vt:lpstr>Draws on (1)</vt:lpstr>
      <vt:lpstr>Draws on (2)</vt:lpstr>
      <vt:lpstr>Checking for understanding (1)</vt:lpstr>
      <vt:lpstr>Your turn (1) </vt:lpstr>
      <vt:lpstr>Adaptation (1)</vt:lpstr>
      <vt:lpstr>Adaptation (2)</vt:lpstr>
      <vt:lpstr>Checking for understanding (2)</vt:lpstr>
      <vt:lpstr>Your turn (2)</vt:lpstr>
      <vt:lpstr>Appropriation (1)</vt:lpstr>
      <vt:lpstr>Appropriation (2)</vt:lpstr>
      <vt:lpstr>Checking for understanding (3)</vt:lpstr>
      <vt:lpstr>Your turn – quick write</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intertextuality – Phase 2, activity 2</dc:title>
  <dc:creator>NSW Department of Education</dc:creator>
  <dcterms:created xsi:type="dcterms:W3CDTF">2024-10-09T22:23:23Z</dcterms:created>
  <dcterms:modified xsi:type="dcterms:W3CDTF">2024-10-09T22:23:51Z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2024-10-09T22:23:49Z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3a2dc0df-169a-405b-81fa-d1da353f0138</vt:lpwstr>
  </property>
  <property fmtid="{D5CDD505-2E9C-101B-9397-08002B2CF9AE}" pid="8" name="MSIP_Label_b603dfd7-d93a-4381-a340-2995d8282205_ContentBits">
    <vt:lpwstr>0</vt:lpwstr>
  </property>
</Properties>
</file>