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64" r:id="rId4"/>
    <p:sldMasterId id="2147483776" r:id="rId5"/>
  </p:sldMasterIdLst>
  <p:notesMasterIdLst>
    <p:notesMasterId r:id="rId38"/>
  </p:notesMasterIdLst>
  <p:handoutMasterIdLst>
    <p:handoutMasterId r:id="rId39"/>
  </p:handoutMasterIdLst>
  <p:sldIdLst>
    <p:sldId id="26525" r:id="rId6"/>
    <p:sldId id="26526" r:id="rId7"/>
    <p:sldId id="266" r:id="rId8"/>
    <p:sldId id="26432" r:id="rId9"/>
    <p:sldId id="26383" r:id="rId10"/>
    <p:sldId id="366" r:id="rId11"/>
    <p:sldId id="26417" r:id="rId12"/>
    <p:sldId id="26423" r:id="rId13"/>
    <p:sldId id="26420" r:id="rId14"/>
    <p:sldId id="26421" r:id="rId15"/>
    <p:sldId id="26396" r:id="rId16"/>
    <p:sldId id="26422" r:id="rId17"/>
    <p:sldId id="26398" r:id="rId18"/>
    <p:sldId id="26424" r:id="rId19"/>
    <p:sldId id="26412" r:id="rId20"/>
    <p:sldId id="26425" r:id="rId21"/>
    <p:sldId id="26426" r:id="rId22"/>
    <p:sldId id="26427" r:id="rId23"/>
    <p:sldId id="26429" r:id="rId24"/>
    <p:sldId id="26401" r:id="rId25"/>
    <p:sldId id="26428" r:id="rId26"/>
    <p:sldId id="26375" r:id="rId27"/>
    <p:sldId id="26430" r:id="rId28"/>
    <p:sldId id="26431" r:id="rId29"/>
    <p:sldId id="271" r:id="rId30"/>
    <p:sldId id="26393" r:id="rId31"/>
    <p:sldId id="26394" r:id="rId32"/>
    <p:sldId id="26395" r:id="rId33"/>
    <p:sldId id="26433" r:id="rId34"/>
    <p:sldId id="26436" r:id="rId35"/>
    <p:sldId id="26437" r:id="rId36"/>
    <p:sldId id="361" r:id="rId37"/>
  </p:sldIdLst>
  <p:sldSz cx="12192000" cy="6858000"/>
  <p:notesSz cx="6858000" cy="9144000"/>
  <p:embeddedFontLst>
    <p:embeddedFont>
      <p:font typeface="Public Sans" pitchFamily="2" charset="0"/>
      <p:regular r:id="rId40"/>
      <p:bold r:id="rId41"/>
      <p:italic r:id="rId42"/>
      <p:boldItalic r:id="rId43"/>
    </p:embeddedFont>
    <p:embeddedFont>
      <p:font typeface="Public Sans Light" pitchFamily="2" charset="0"/>
      <p:regular r:id="rId44"/>
      <p:italic r:id="rId45"/>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for teachers" id="{E2540145-C446-48E2-9140-9B215E91A42D}">
          <p14:sldIdLst>
            <p14:sldId id="26525"/>
            <p14:sldId id="26526"/>
          </p14:sldIdLst>
        </p14:section>
        <p14:section name="Slide templates" id="{D5A8010D-981F-43AA-A0D6-182EC53CAA84}">
          <p14:sldIdLst>
            <p14:sldId id="266"/>
            <p14:sldId id="26432"/>
            <p14:sldId id="26383"/>
            <p14:sldId id="366"/>
            <p14:sldId id="26417"/>
            <p14:sldId id="26423"/>
            <p14:sldId id="26420"/>
            <p14:sldId id="26421"/>
            <p14:sldId id="26396"/>
            <p14:sldId id="26422"/>
            <p14:sldId id="26398"/>
            <p14:sldId id="26424"/>
            <p14:sldId id="26412"/>
            <p14:sldId id="26425"/>
            <p14:sldId id="26426"/>
            <p14:sldId id="26427"/>
            <p14:sldId id="26429"/>
            <p14:sldId id="26401"/>
            <p14:sldId id="26428"/>
            <p14:sldId id="26375"/>
            <p14:sldId id="26430"/>
            <p14:sldId id="26431"/>
            <p14:sldId id="271"/>
            <p14:sldId id="26393"/>
            <p14:sldId id="26394"/>
            <p14:sldId id="26395"/>
            <p14:sldId id="26433"/>
            <p14:sldId id="26436"/>
            <p14:sldId id="26437"/>
            <p14:sldId id="361"/>
          </p14:sldIdLst>
        </p14:section>
      </p14:sectionLst>
    </p:ex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CDE3E641-DA66-13D9-E6BD-CE15D2E880AB}" name="Robin Riedstra" initials="RR" userId="S::ROBIN.PHILLIPS2@det.nsw.edu.au::2610ecdb-a312-489a-b430-2e472d6f28c4" providerId="AD"/>
  <p188:author id="{3C8328A1-2748-3657-8D34-8BD145C7BDD8}" name="Greg Lowe" initials="GL" userId="Greg Low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1199D7-BFB5-4485-ACDC-9A7EF22F3AC2}" v="1" dt="2026-09-11T04:28:38.997"/>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45" autoAdjust="0"/>
    <p:restoredTop sz="95915" autoAdjust="0"/>
  </p:normalViewPr>
  <p:slideViewPr>
    <p:cSldViewPr snapToGrid="0">
      <p:cViewPr varScale="1">
        <p:scale>
          <a:sx n="84" d="100"/>
          <a:sy n="84" d="100"/>
        </p:scale>
        <p:origin x="1752" y="90"/>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handoutMaster" Target="handoutMasters/handout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3.fntdata"/><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 Target="slides/slide3.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11/09/2026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11/09/2026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AU"/>
          </a:p>
        </p:txBody>
      </p:sp>
      <p:sp>
        <p:nvSpPr>
          <p:cNvPr id="3" name="Notes Placeholder 2"/>
          <p:cNvSpPr>
            <a:spLocks noGrp="1"/>
          </p:cNvSpPr>
          <p:nvPr>
            <p:ph type="body" idx="1"/>
          </p:nvPr>
        </p:nvSpPr>
        <p:spPr/>
        <p:txBody>
          <a:bodyPr/>
          <a:lstStyle/>
          <a:p>
            <a:r>
              <a:rPr lang="en-AU" b="1" dirty="0"/>
              <a:t>Teacher note: </a:t>
            </a:r>
            <a:r>
              <a:rPr lang="en-AU" dirty="0"/>
              <a:t>this slide is an indication of how this presentation can be used in the classroom.</a:t>
            </a:r>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a:p>
        </p:txBody>
      </p:sp>
    </p:spTree>
    <p:extLst>
      <p:ext uri="{BB962C8B-B14F-4D97-AF65-F5344CB8AC3E}">
        <p14:creationId xmlns:p14="http://schemas.microsoft.com/office/powerpoint/2010/main" val="306428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180E8-6F1D-1D51-24DC-8B34CD5682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B0256C-0E3C-C25C-4DC1-138461C6A7EB}"/>
              </a:ext>
            </a:extLst>
          </p:cNvPr>
          <p:cNvSpPr>
            <a:spLocks noGrp="1" noRot="1" noChangeAspect="1"/>
          </p:cNvSpPr>
          <p:nvPr>
            <p:ph type="sldImg"/>
          </p:nvPr>
        </p:nvSpPr>
        <p:spPr/>
        <p:txBody>
          <a:bodyPr/>
          <a:lstStyle/>
          <a:p>
            <a:endParaRPr lang="en-AU"/>
          </a:p>
        </p:txBody>
      </p:sp>
      <p:sp>
        <p:nvSpPr>
          <p:cNvPr id="3" name="Notes Placeholder 2">
            <a:extLst>
              <a:ext uri="{FF2B5EF4-FFF2-40B4-BE49-F238E27FC236}">
                <a16:creationId xmlns:a16="http://schemas.microsoft.com/office/drawing/2014/main" id="{7AC684D3-AC2E-E0D6-1016-94C92301ADF5}"/>
              </a:ext>
            </a:extLst>
          </p:cNvPr>
          <p:cNvSpPr>
            <a:spLocks noGrp="1"/>
          </p:cNvSpPr>
          <p:nvPr>
            <p:ph type="body" idx="1"/>
          </p:nvPr>
        </p:nvSpPr>
        <p:spPr/>
        <p:txBody>
          <a:bodyPr/>
          <a:lstStyle/>
          <a:p>
            <a:pPr marL="0" marR="0" lvl="0" indent="0" algn="l" defTabSz="1219170" rtl="0" eaLnBrk="1" fontAlgn="base" latinLnBrk="0" hangingPunct="1">
              <a:lnSpc>
                <a:spcPct val="100000"/>
              </a:lnSpc>
              <a:spcBef>
                <a:spcPts val="0"/>
              </a:spcBef>
              <a:spcAft>
                <a:spcPts val="0"/>
              </a:spcAft>
              <a:buClrTx/>
              <a:buSzTx/>
              <a:buFontTx/>
              <a:buNone/>
              <a:tabLst/>
              <a:defRPr/>
            </a:pPr>
            <a:r>
              <a:rPr lang="en-AU" b="1"/>
              <a:t>Teacher note: </a:t>
            </a:r>
            <a:r>
              <a:rPr lang="en-AU"/>
              <a:t>this slide is an indication of how this presentation can be used in the classroom.</a:t>
            </a:r>
          </a:p>
          <a:p>
            <a:pPr rtl="0" fontAlgn="base"/>
            <a:endParaRPr lang="en-US" sz="1600" b="0" i="0" kern="1200">
              <a:solidFill>
                <a:schemeClr val="tx1"/>
              </a:solidFill>
              <a:effectLst/>
              <a:ea typeface="+mn-ea"/>
              <a:cs typeface="+mn-cs"/>
            </a:endParaRPr>
          </a:p>
        </p:txBody>
      </p:sp>
      <p:sp>
        <p:nvSpPr>
          <p:cNvPr id="4" name="Slide Number Placeholder 3">
            <a:extLst>
              <a:ext uri="{FF2B5EF4-FFF2-40B4-BE49-F238E27FC236}">
                <a16:creationId xmlns:a16="http://schemas.microsoft.com/office/drawing/2014/main" id="{252A1732-8D49-076F-5536-622464FFB460}"/>
              </a:ext>
            </a:extLst>
          </p:cNvPr>
          <p:cNvSpPr>
            <a:spLocks noGrp="1"/>
          </p:cNvSpPr>
          <p:nvPr>
            <p:ph type="sldNum" sz="quarter" idx="5"/>
          </p:nvPr>
        </p:nvSpPr>
        <p:spPr/>
        <p:txBody>
          <a:bodyPr/>
          <a:lstStyle/>
          <a:p>
            <a:fld id="{B07158C4-A119-4B78-9DE8-A50001BC31DC}" type="slidenum">
              <a:rPr lang="en-AU" smtClean="0"/>
              <a:pPr/>
              <a:t>2</a:t>
            </a:fld>
            <a:endParaRPr lang="en-AU"/>
          </a:p>
        </p:txBody>
      </p:sp>
    </p:spTree>
    <p:extLst>
      <p:ext uri="{BB962C8B-B14F-4D97-AF65-F5344CB8AC3E}">
        <p14:creationId xmlns:p14="http://schemas.microsoft.com/office/powerpoint/2010/main" val="3632816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Teacher note: </a:t>
            </a:r>
            <a:r>
              <a:rPr lang="en-US" dirty="0"/>
              <a:t>the following slides assist with learned key visual features for </a:t>
            </a:r>
            <a:r>
              <a:rPr lang="en-AU" sz="1600" b="1" kern="1200" dirty="0">
                <a:solidFill>
                  <a:schemeClr val="tx1"/>
                </a:solidFill>
                <a:effectLst/>
                <a:latin typeface="Public Sans" pitchFamily="2" charset="0"/>
                <a:ea typeface="+mn-ea"/>
                <a:cs typeface="+mn-cs"/>
              </a:rPr>
              <a:t>Phase 1, activity 6 – identifying key visual features</a:t>
            </a:r>
            <a:r>
              <a:rPr lang="en-AU" sz="1600" b="0" kern="1200" dirty="0">
                <a:solidFill>
                  <a:schemeClr val="tx1"/>
                </a:solidFill>
                <a:effectLst/>
                <a:latin typeface="Public Sans" pitchFamily="2" charset="0"/>
                <a:ea typeface="+mn-ea"/>
                <a:cs typeface="+mn-cs"/>
              </a:rPr>
              <a:t>.</a:t>
            </a: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3</a:t>
            </a:fld>
            <a:endParaRPr lang="en-AU"/>
          </a:p>
        </p:txBody>
      </p:sp>
    </p:spTree>
    <p:extLst>
      <p:ext uri="{BB962C8B-B14F-4D97-AF65-F5344CB8AC3E}">
        <p14:creationId xmlns:p14="http://schemas.microsoft.com/office/powerpoint/2010/main" val="1832470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600" b="1" i="0" u="none" strike="noStrike" kern="1200" dirty="0">
                <a:solidFill>
                  <a:schemeClr val="tx1"/>
                </a:solidFill>
                <a:effectLst/>
                <a:latin typeface="Public Sans" pitchFamily="2" charset="0"/>
                <a:ea typeface="+mn-ea"/>
                <a:cs typeface="+mn-cs"/>
              </a:rPr>
              <a:t>Teacher note</a:t>
            </a:r>
            <a:r>
              <a:rPr lang="en-AU" sz="1600" b="0" i="0" u="none" strike="noStrike" kern="1200" dirty="0">
                <a:solidFill>
                  <a:schemeClr val="tx1"/>
                </a:solidFill>
                <a:effectLst/>
                <a:latin typeface="Public Sans" pitchFamily="2" charset="0"/>
                <a:ea typeface="+mn-ea"/>
                <a:cs typeface="+mn-cs"/>
              </a:rPr>
              <a:t>: this slide has been used to identify the explicit teaching strategies sharing learning intentions and sharing success criteria. This slide could be deleted or hidden when using this content in a classroom setting. Alternatively, the teacher could discuss the educational benefit of the process of sharing learning intentions and success criteria and discussing the significance of this learning process.  </a:t>
            </a:r>
            <a:r>
              <a:rPr lang="en-US" sz="1600" b="0" i="0" kern="1200" dirty="0">
                <a:solidFill>
                  <a:schemeClr val="tx1"/>
                </a:solidFill>
                <a:effectLst/>
                <a:latin typeface="Public Sans" pitchFamily="2" charset="0"/>
                <a:ea typeface="+mn-ea"/>
                <a:cs typeface="+mn-cs"/>
              </a:rPr>
              <a:t>​</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Sharing learning intentions allows a teacher to effectively communicate the learning goal with students. They allow students to connect new learning to existing knowledge, skills and understanding. </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When learning intentions are used with success criteria, students have a clear idea of the learning goal and how to get there (AERO 2024). </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The success criteria</a:t>
            </a:r>
            <a:r>
              <a:rPr lang="en-AU" sz="1600" b="1" i="0" u="none" strike="noStrike" kern="1200" dirty="0">
                <a:solidFill>
                  <a:schemeClr val="tx1"/>
                </a:solidFill>
                <a:effectLst/>
                <a:latin typeface="Public Sans" pitchFamily="2" charset="0"/>
                <a:ea typeface="+mn-ea"/>
                <a:cs typeface="+mn-cs"/>
              </a:rPr>
              <a:t> </a:t>
            </a:r>
            <a:r>
              <a:rPr lang="en-AU" sz="1600" b="0" i="0" u="none" strike="noStrike" kern="1200" dirty="0">
                <a:solidFill>
                  <a:schemeClr val="tx1"/>
                </a:solidFill>
                <a:effectLst/>
                <a:latin typeface="Public Sans" pitchFamily="2" charset="0"/>
                <a:ea typeface="+mn-ea"/>
                <a:cs typeface="+mn-cs"/>
              </a:rPr>
              <a:t>break the learning intention into smaller and more manageable actions. They show students what they must do, say, make, create or perform to demonstrate their learning (Griffin 2018).</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Success criteria are communicated to students in ways they understand. Teachers use their expertise to guide student thinking and often model and use exemplars to show students what success 'looks like’ (DoE 2025). </a:t>
            </a:r>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The sample learning intentions and success criteria (LISC) on the following slide are aligned to the syllabus. </a:t>
            </a:r>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When designing LISC for students working above or below stage level, or towards Life Skills outcomes, draw on the collaborative curriculum planning process to ensure LISC is differentiated and aligned with the relevant syllabus outcomes. </a:t>
            </a:r>
            <a:r>
              <a:rPr lang="en-AU" sz="1600" b="0" i="0" kern="1200" dirty="0">
                <a:solidFill>
                  <a:schemeClr val="tx1"/>
                </a:solidFill>
                <a:effectLst/>
                <a:latin typeface="Public Sans" pitchFamily="2" charset="0"/>
                <a:ea typeface="+mn-ea"/>
                <a:cs typeface="+mn-cs"/>
              </a:rPr>
              <a:t>​</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For more information, see:</a:t>
            </a:r>
            <a:r>
              <a:rPr lang="en-AU"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AITSL: </a:t>
            </a:r>
            <a:r>
              <a:rPr lang="en-AU" sz="1600" b="0" i="0" u="none" strike="noStrike" kern="1200" dirty="0">
                <a:solidFill>
                  <a:schemeClr val="tx1"/>
                </a:solidFill>
                <a:effectLst/>
                <a:latin typeface="Public Sans" pitchFamily="2" charset="0"/>
                <a:ea typeface="+mn-ea"/>
                <a:cs typeface="+mn-cs"/>
              </a:rPr>
              <a:t>https://www.aitsl.edu.au/docs/default-source/feedback/aitsl-learning-intentions-and-success-criteria-strategy.pdf?sfvrsn=382dec3c_2</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Sharing learning intentions: </a:t>
            </a:r>
            <a:r>
              <a:rPr lang="en-AU" sz="1600" b="0" i="0" u="none" strike="noStrike" kern="1200" dirty="0">
                <a:solidFill>
                  <a:schemeClr val="tx1"/>
                </a:solidFill>
                <a:effectLst/>
                <a:latin typeface="Public Sans" pitchFamily="2" charset="0"/>
                <a:ea typeface="+mn-ea"/>
                <a:cs typeface="+mn-cs"/>
              </a:rPr>
              <a:t>https://education.nsw.gov.au/teaching-and-learning/curriculum/explicit-teaching/explicit-teaching-strategies/sharing-learning-intentions </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Sharing success criteria: </a:t>
            </a:r>
            <a:r>
              <a:rPr lang="en-AU" sz="1600" b="0" i="0" u="none" strike="noStrike" kern="1200" dirty="0">
                <a:solidFill>
                  <a:schemeClr val="tx1"/>
                </a:solidFill>
                <a:effectLst/>
                <a:latin typeface="Public Sans" pitchFamily="2" charset="0"/>
                <a:ea typeface="+mn-ea"/>
                <a:cs typeface="+mn-cs"/>
              </a:rPr>
              <a:t>https://education.nsw.gov.au/teaching-and-learning/curriculum/explicit-teaching/explicit-teaching-strategies/sharing-success-criteria</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Collaborative curriculum planning: </a:t>
            </a:r>
            <a:r>
              <a:rPr lang="en-AU" sz="1600" b="0" i="0" u="none" strike="noStrike" kern="1200" dirty="0">
                <a:solidFill>
                  <a:schemeClr val="tx1"/>
                </a:solidFill>
                <a:effectLst/>
                <a:latin typeface="Public Sans" pitchFamily="2" charset="0"/>
                <a:ea typeface="+mn-ea"/>
                <a:cs typeface="+mn-cs"/>
              </a:rPr>
              <a:t>https://educationstandards.nsw.edu.au/wps/portal/nesa/k-10/diversity-in-learning/special-education/collaborative-curriculum-planning</a:t>
            </a:r>
            <a:endParaRPr lang="en-AU" sz="1600" b="0" i="0" kern="1200" dirty="0">
              <a:solidFill>
                <a:schemeClr val="tx1"/>
              </a:solidFill>
              <a:effectLst/>
              <a:latin typeface="Public Sans" pitchFamily="2" charset="0"/>
              <a:ea typeface="+mn-ea"/>
              <a:cs typeface="+mn-cs"/>
            </a:endParaRPr>
          </a:p>
          <a:p>
            <a:endParaRPr lang="en-AU" b="0" i="0" dirty="0">
              <a:solidFill>
                <a:srgbClr val="333333"/>
              </a:solidFill>
              <a:effectLst/>
              <a:highlight>
                <a:srgbClr val="FFFFFF"/>
              </a:highlight>
              <a:latin typeface="Public Sans" pitchFamily="2" charset="0"/>
            </a:endParaRPr>
          </a:p>
          <a:p>
            <a:endParaRPr lang="en-AU" dirty="0">
              <a:solidFill>
                <a:srgbClr val="333333"/>
              </a:solidFill>
              <a:highlight>
                <a:srgbClr val="FFFFFF"/>
              </a:highlight>
              <a:latin typeface="Public Sans"/>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4</a:t>
            </a:fld>
            <a:endParaRPr lang="en-AU"/>
          </a:p>
        </p:txBody>
      </p:sp>
    </p:spTree>
    <p:extLst>
      <p:ext uri="{BB962C8B-B14F-4D97-AF65-F5344CB8AC3E}">
        <p14:creationId xmlns:p14="http://schemas.microsoft.com/office/powerpoint/2010/main" val="608132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600" b="1" i="0" u="none" strike="noStrike" kern="1200" dirty="0">
                <a:solidFill>
                  <a:schemeClr val="tx1"/>
                </a:solidFill>
                <a:effectLst/>
                <a:latin typeface="Public Sans" pitchFamily="2" charset="0"/>
                <a:ea typeface="+mn-ea"/>
                <a:cs typeface="+mn-cs"/>
              </a:rPr>
              <a:t>Teacher note: </a:t>
            </a:r>
            <a:r>
              <a:rPr lang="en-AU" sz="1600" b="0" i="0" u="none" strike="noStrike" kern="1200" dirty="0">
                <a:solidFill>
                  <a:schemeClr val="tx1"/>
                </a:solidFill>
                <a:effectLst/>
                <a:latin typeface="Public Sans" pitchFamily="2" charset="0"/>
                <a:ea typeface="+mn-ea"/>
                <a:cs typeface="+mn-cs"/>
              </a:rPr>
              <a:t>adapt the provided learning intention and below sample success criteria, as required, to suit the needs of your students. </a:t>
            </a:r>
            <a:endParaRPr lang="en-US" sz="1600" b="0" i="0" u="none" strike="noStrike" kern="1200" dirty="0">
              <a:solidFill>
                <a:schemeClr val="tx1"/>
              </a:solidFill>
              <a:effectLst/>
              <a:latin typeface="Public Sans" pitchFamily="2" charset="0"/>
              <a:ea typeface="+mn-ea"/>
              <a:cs typeface="+mn-cs"/>
            </a:endParaRPr>
          </a:p>
          <a:p>
            <a:pPr rtl="0" fontAlgn="base"/>
            <a:endParaRPr lang="en-US" sz="1600" b="0" i="0" kern="1200" dirty="0">
              <a:solidFill>
                <a:schemeClr val="tx1"/>
              </a:solidFill>
              <a:effectLst/>
              <a:latin typeface="Public Sans" pitchFamily="2" charset="0"/>
              <a:ea typeface="+mn-ea"/>
              <a:cs typeface="+mn-cs"/>
            </a:endParaRPr>
          </a:p>
          <a:p>
            <a:pPr marL="895335" lvl="1" indent="-285750" rtl="0" fontAlgn="base">
              <a:buFont typeface="Arial" panose="020B0604020202020204" pitchFamily="34" charset="0"/>
              <a:buChar char="–"/>
            </a:pPr>
            <a:r>
              <a:rPr lang="en-AU" sz="1600" b="0" i="1" kern="1200" dirty="0">
                <a:solidFill>
                  <a:schemeClr val="tx1"/>
                </a:solidFill>
                <a:effectLst/>
                <a:latin typeface="Public Sans" pitchFamily="2" charset="0"/>
                <a:ea typeface="+mn-ea"/>
                <a:cs typeface="+mn-cs"/>
              </a:rPr>
              <a:t>define symbolism</a:t>
            </a:r>
          </a:p>
          <a:p>
            <a:pPr marL="895335" lvl="1" indent="-285750" rtl="0" fontAlgn="base">
              <a:buFont typeface="Arial" panose="020B0604020202020204" pitchFamily="34" charset="0"/>
              <a:buChar char="–"/>
            </a:pPr>
            <a:r>
              <a:rPr lang="en-AU" sz="1600" b="0" i="1" kern="1200" dirty="0">
                <a:solidFill>
                  <a:schemeClr val="tx1"/>
                </a:solidFill>
                <a:effectLst/>
                <a:latin typeface="Public Sans" pitchFamily="2" charset="0"/>
                <a:ea typeface="+mn-ea"/>
                <a:cs typeface="+mn-cs"/>
              </a:rPr>
              <a:t>identify the effects of symbolism.</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LISC is usually shared first or early in the lesson and is explained by the teacher who checks for understanding (DoE 2025). </a:t>
            </a:r>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LISC is referred to regularly to check for understanding, provide feedback or as a self-assessment tool (Wiliam and Leahy 2015). </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Learning intentions and success criteria can be supported by exemplars, such as 'What A Good One Looks Like' (WAGOLL) or exemplars to demonstrate success criteria (Clarke 2021).</a:t>
            </a:r>
            <a:r>
              <a:rPr lang="en-US" sz="1600" b="0" i="0" kern="1200" dirty="0">
                <a:solidFill>
                  <a:schemeClr val="tx1"/>
                </a:solidFill>
                <a:effectLst/>
                <a:latin typeface="Public Sans" pitchFamily="2" charset="0"/>
                <a:ea typeface="+mn-ea"/>
                <a:cs typeface="+mn-cs"/>
              </a:rPr>
              <a:t>​</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For more information, see:</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Sharing learning intentions and success criteria: </a:t>
            </a:r>
            <a:r>
              <a:rPr lang="en-AU" sz="1600" b="0" i="0" u="none" strike="noStrike" kern="1200" dirty="0">
                <a:solidFill>
                  <a:schemeClr val="tx1"/>
                </a:solidFill>
                <a:effectLst/>
                <a:latin typeface="Public Sans" pitchFamily="2" charset="0"/>
                <a:ea typeface="+mn-ea"/>
                <a:cs typeface="+mn-cs"/>
              </a:rPr>
              <a:t>https://education.nsw.gov.au/content/dam/main-education/documents/teaching-and-learning/curriculum/explicit-teaching/explicit-teaching-technique-guide-lisc-sharing.pdf </a:t>
            </a:r>
            <a:r>
              <a:rPr lang="en-AU"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Planning learning intentions and success criteria: </a:t>
            </a:r>
            <a:r>
              <a:rPr lang="en-AU" sz="1600" b="0" i="0" u="none" strike="noStrike" kern="1200" dirty="0">
                <a:solidFill>
                  <a:schemeClr val="tx1"/>
                </a:solidFill>
                <a:effectLst/>
                <a:latin typeface="Public Sans" pitchFamily="2" charset="0"/>
                <a:ea typeface="+mn-ea"/>
                <a:cs typeface="+mn-cs"/>
              </a:rPr>
              <a:t>https://education.nsw.gov.au/content/dam/main-education/documents/teaching-and-learning/curriculum/explicit-teaching/explicit-teaching-technique-guide-lisc-planning.pdf</a:t>
            </a:r>
            <a:r>
              <a:rPr lang="en-US" sz="1600" b="0" i="0" kern="1200" dirty="0">
                <a:solidFill>
                  <a:schemeClr val="tx1"/>
                </a:solidFill>
                <a:effectLst/>
                <a:latin typeface="Public Sans" pitchFamily="2" charset="0"/>
                <a:ea typeface="+mn-ea"/>
                <a:cs typeface="+mn-cs"/>
              </a:rPr>
              <a:t>​</a:t>
            </a:r>
          </a:p>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5</a:t>
            </a:fld>
            <a:endParaRPr lang="en-AU"/>
          </a:p>
        </p:txBody>
      </p:sp>
    </p:spTree>
    <p:extLst>
      <p:ext uri="{BB962C8B-B14F-4D97-AF65-F5344CB8AC3E}">
        <p14:creationId xmlns:p14="http://schemas.microsoft.com/office/powerpoint/2010/main" val="1915126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600" b="1" i="0" u="none" strike="noStrike" kern="1200" dirty="0">
                <a:solidFill>
                  <a:schemeClr val="tx1"/>
                </a:solidFill>
                <a:effectLst/>
                <a:latin typeface="Public Sans" pitchFamily="2" charset="0"/>
                <a:ea typeface="+mn-ea"/>
                <a:cs typeface="+mn-cs"/>
              </a:rPr>
              <a:t>Teacher note</a:t>
            </a:r>
            <a:r>
              <a:rPr lang="en-AU" sz="1600" b="0" i="0" u="none" strike="noStrike" kern="1200" dirty="0">
                <a:solidFill>
                  <a:schemeClr val="tx1"/>
                </a:solidFill>
                <a:effectLst/>
                <a:latin typeface="Public Sans" pitchFamily="2" charset="0"/>
                <a:ea typeface="+mn-ea"/>
                <a:cs typeface="+mn-cs"/>
              </a:rPr>
              <a:t>: this slide has been used to identify the explicit teaching strategies sharing learning intentions and sharing success criteria. This slide could be deleted or hidden when using this content in a classroom setting. Alternatively, the teacher could discuss the educational benefit of the process of sharing learning intentions and success criteria and discussing the significance of this learning process.  </a:t>
            </a:r>
            <a:r>
              <a:rPr lang="en-US" sz="1600" b="0" i="0" kern="1200" dirty="0">
                <a:solidFill>
                  <a:schemeClr val="tx1"/>
                </a:solidFill>
                <a:effectLst/>
                <a:latin typeface="Public Sans" pitchFamily="2" charset="0"/>
                <a:ea typeface="+mn-ea"/>
                <a:cs typeface="+mn-cs"/>
              </a:rPr>
              <a:t>​</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Sharing learning intentions allows a teacher to effectively communicate the learning goal with students. They allow students to connect new learning to existing knowledge, skills and understanding. </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When learning intentions are used with success criteria, students have a clear idea of the learning goal and how to get there (AERO 2024). </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The success criteria</a:t>
            </a:r>
            <a:r>
              <a:rPr lang="en-AU" sz="1600" b="1" i="0" u="none" strike="noStrike" kern="1200" dirty="0">
                <a:solidFill>
                  <a:schemeClr val="tx1"/>
                </a:solidFill>
                <a:effectLst/>
                <a:latin typeface="Public Sans" pitchFamily="2" charset="0"/>
                <a:ea typeface="+mn-ea"/>
                <a:cs typeface="+mn-cs"/>
              </a:rPr>
              <a:t> </a:t>
            </a:r>
            <a:r>
              <a:rPr lang="en-AU" sz="1600" b="0" i="0" u="none" strike="noStrike" kern="1200" dirty="0">
                <a:solidFill>
                  <a:schemeClr val="tx1"/>
                </a:solidFill>
                <a:effectLst/>
                <a:latin typeface="Public Sans" pitchFamily="2" charset="0"/>
                <a:ea typeface="+mn-ea"/>
                <a:cs typeface="+mn-cs"/>
              </a:rPr>
              <a:t>break the learning intention into smaller and more manageable actions. They show students what they must do, say, make, create or perform to demonstrate their learning (Griffin 2018).</a:t>
            </a:r>
            <a:r>
              <a:rPr lang="en-US"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Success criteria are communicated to students in ways they understand. Teachers use their expertise to guide student thinking and often model and use exemplars to show students what success 'looks like’ (DoE 2025). </a:t>
            </a:r>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The sample learning intentions and success criteria (LISC) on the following slide are aligned to the syllabus. </a:t>
            </a:r>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When designing LISC for students working above or below stage level, or towards Life Skills outcomes, draw on the collaborative curriculum planning process to ensure LISC is differentiated and aligned with the relevant syllabus outcomes. </a:t>
            </a:r>
            <a:r>
              <a:rPr lang="en-AU" sz="1600" b="0" i="0" kern="1200" dirty="0">
                <a:solidFill>
                  <a:schemeClr val="tx1"/>
                </a:solidFill>
                <a:effectLst/>
                <a:latin typeface="Public Sans" pitchFamily="2" charset="0"/>
                <a:ea typeface="+mn-ea"/>
                <a:cs typeface="+mn-cs"/>
              </a:rPr>
              <a:t>​</a:t>
            </a:r>
          </a:p>
          <a:p>
            <a:pPr rtl="0" fontAlgn="base"/>
            <a:r>
              <a:rPr lang="en-AU" sz="1600" b="0" i="0" kern="1200" dirty="0">
                <a:solidFill>
                  <a:schemeClr val="tx1"/>
                </a:solidFill>
                <a:effectLst/>
                <a:latin typeface="Public Sans" pitchFamily="2" charset="0"/>
                <a:ea typeface="+mn-ea"/>
                <a:cs typeface="+mn-cs"/>
              </a:rPr>
              <a:t>​</a:t>
            </a:r>
          </a:p>
          <a:p>
            <a:pPr rtl="0" fontAlgn="base"/>
            <a:r>
              <a:rPr lang="en-AU" sz="1600" b="0" i="0" u="none" strike="noStrike" kern="1200" dirty="0">
                <a:solidFill>
                  <a:schemeClr val="tx1"/>
                </a:solidFill>
                <a:effectLst/>
                <a:latin typeface="Public Sans" pitchFamily="2" charset="0"/>
                <a:ea typeface="+mn-ea"/>
                <a:cs typeface="+mn-cs"/>
              </a:rPr>
              <a:t>For more information, see:</a:t>
            </a:r>
            <a:r>
              <a:rPr lang="en-AU"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AITSL: </a:t>
            </a:r>
            <a:r>
              <a:rPr lang="en-AU" sz="1600" b="0" i="0" u="none" strike="noStrike" kern="1200" dirty="0">
                <a:solidFill>
                  <a:schemeClr val="tx1"/>
                </a:solidFill>
                <a:effectLst/>
                <a:latin typeface="Public Sans" pitchFamily="2" charset="0"/>
                <a:ea typeface="+mn-ea"/>
                <a:cs typeface="+mn-cs"/>
              </a:rPr>
              <a:t>https://www.aitsl.edu.au/docs/default-source/feedback/aitsl-learning-intentions-and-success-criteria-strategy.pdf?sfvrsn=382dec3c_2</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Sharing learning intentions: </a:t>
            </a:r>
            <a:r>
              <a:rPr lang="en-AU" sz="1600" b="0" i="0" u="none" strike="noStrike" kern="1200" dirty="0">
                <a:solidFill>
                  <a:schemeClr val="tx1"/>
                </a:solidFill>
                <a:effectLst/>
                <a:latin typeface="Public Sans" pitchFamily="2" charset="0"/>
                <a:ea typeface="+mn-ea"/>
                <a:cs typeface="+mn-cs"/>
              </a:rPr>
              <a:t>https://education.nsw.gov.au/teaching-and-learning/curriculum/explicit-teaching/explicit-teaching-strategies/sharing-learning-intentions </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Sharing success criteria: </a:t>
            </a:r>
            <a:r>
              <a:rPr lang="en-AU" sz="1600" b="0" i="0" u="none" strike="noStrike" kern="1200" dirty="0">
                <a:solidFill>
                  <a:schemeClr val="tx1"/>
                </a:solidFill>
                <a:effectLst/>
                <a:latin typeface="Public Sans" pitchFamily="2" charset="0"/>
                <a:ea typeface="+mn-ea"/>
                <a:cs typeface="+mn-cs"/>
              </a:rPr>
              <a:t>https://education.nsw.gov.au/teaching-and-learning/curriculum/explicit-teaching/explicit-teaching-strategies/sharing-success-criteria</a:t>
            </a:r>
            <a:r>
              <a:rPr lang="en-US" sz="1600" b="0" i="0" kern="1200" dirty="0">
                <a:solidFill>
                  <a:schemeClr val="tx1"/>
                </a:solidFill>
                <a:effectLst/>
                <a:latin typeface="Public Sans" pitchFamily="2" charset="0"/>
                <a:ea typeface="+mn-ea"/>
                <a:cs typeface="+mn-cs"/>
              </a:rPr>
              <a:t>​</a:t>
            </a:r>
          </a:p>
          <a:p>
            <a:pPr rtl="0" fontAlgn="base"/>
            <a:r>
              <a:rPr lang="en-AU" sz="1600" b="1" i="0" u="none" strike="noStrike" kern="1200" dirty="0">
                <a:solidFill>
                  <a:schemeClr val="tx1"/>
                </a:solidFill>
                <a:effectLst/>
                <a:latin typeface="Public Sans" pitchFamily="2" charset="0"/>
                <a:ea typeface="+mn-ea"/>
                <a:cs typeface="+mn-cs"/>
              </a:rPr>
              <a:t>Collaborative curriculum planning: </a:t>
            </a:r>
            <a:r>
              <a:rPr lang="en-AU" sz="1600" b="0" i="0" u="none" strike="noStrike" kern="1200" dirty="0">
                <a:solidFill>
                  <a:schemeClr val="tx1"/>
                </a:solidFill>
                <a:effectLst/>
                <a:latin typeface="Public Sans" pitchFamily="2" charset="0"/>
                <a:ea typeface="+mn-ea"/>
                <a:cs typeface="+mn-cs"/>
              </a:rPr>
              <a:t>https://educationstandards.nsw.edu.au/wps/portal/nesa/k-10/diversity-in-learning/special-education/collaborative-curriculum-planning</a:t>
            </a:r>
            <a:endParaRPr lang="en-AU"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6</a:t>
            </a:fld>
            <a:endParaRPr lang="en-AU"/>
          </a:p>
        </p:txBody>
      </p:sp>
    </p:spTree>
    <p:extLst>
      <p:ext uri="{BB962C8B-B14F-4D97-AF65-F5344CB8AC3E}">
        <p14:creationId xmlns:p14="http://schemas.microsoft.com/office/powerpoint/2010/main" val="3509357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Symbolism is a visual feature students will use in </a:t>
            </a:r>
            <a:r>
              <a:rPr lang="en-AU" b="1" dirty="0"/>
              <a:t>Phase 1, activity 7 – analysing a layout of </a:t>
            </a:r>
            <a:r>
              <a:rPr lang="en-AU" b="1" i="1" dirty="0"/>
              <a:t>Took the Children Away</a:t>
            </a:r>
            <a:r>
              <a:rPr lang="en-AU" dirty="0"/>
              <a:t>.</a:t>
            </a:r>
          </a:p>
          <a:p>
            <a:endParaRPr lang="en-AU" dirty="0"/>
          </a:p>
          <a:p>
            <a:r>
              <a:rPr lang="en-AU" dirty="0"/>
              <a:t>This slide begins the first chunk within the gradual release of responsibility sequence. Explain that students will first establish what symbolism means, observe a model of how symbolic meaning is inferred and then apply that reasoning during guided analysis.</a:t>
            </a:r>
          </a:p>
          <a:p>
            <a:endParaRPr lang="en-AU" dirty="0"/>
          </a:p>
          <a:p>
            <a:r>
              <a:rPr lang="en-AU" dirty="0"/>
              <a:t>Make the connection to the broader learning explicit: identifying a symbol is only the first step. Students should increasingly explain what the symbol represents and how it contributes to the meaning of the visual text.</a:t>
            </a:r>
          </a:p>
          <a:p>
            <a:endParaRPr lang="en-AU" b="1" i="1"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7</a:t>
            </a:fld>
            <a:endParaRPr lang="en-AU"/>
          </a:p>
        </p:txBody>
      </p:sp>
    </p:spTree>
    <p:extLst>
      <p:ext uri="{BB962C8B-B14F-4D97-AF65-F5344CB8AC3E}">
        <p14:creationId xmlns:p14="http://schemas.microsoft.com/office/powerpoint/2010/main" val="5907947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Provide a definition of the metalanguage and ask students to define it in their own words in their books.</a:t>
            </a:r>
          </a:p>
          <a:p>
            <a:endParaRPr lang="en-AU" dirty="0"/>
          </a:p>
          <a:p>
            <a:r>
              <a:rPr lang="en-AU" dirty="0"/>
              <a:t>Within the gradual release of responsibility sequence, the teacher retains responsibility at this stage by explicitly explaining that symbolism occurs when a word, image or concrete object represents an additional idea, particularly something abstract.</a:t>
            </a:r>
          </a:p>
          <a:p>
            <a:endParaRPr lang="en-AU" dirty="0"/>
          </a:p>
          <a:p>
            <a:r>
              <a:rPr lang="en-AU" dirty="0"/>
              <a:t>Use a familiar example if required and distinguish between identifying the literal object and interpreting what it may represent. Asking students to restate the definition in their own words provides an initial indication of whether they are ready to analyse symbolic meaning in the following slides.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8</a:t>
            </a:fld>
            <a:endParaRPr lang="en-AU"/>
          </a:p>
        </p:txBody>
      </p:sp>
    </p:spTree>
    <p:extLst>
      <p:ext uri="{BB962C8B-B14F-4D97-AF65-F5344CB8AC3E}">
        <p14:creationId xmlns:p14="http://schemas.microsoft.com/office/powerpoint/2010/main" val="13756203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a:t>
            </a:r>
            <a:r>
              <a:rPr lang="en-US" dirty="0">
                <a:latin typeface="Public Sans"/>
              </a:rPr>
              <a:t>: </a:t>
            </a:r>
            <a:r>
              <a:rPr lang="en-AU" dirty="0"/>
              <a:t>this slide supports </a:t>
            </a:r>
            <a:r>
              <a:rPr lang="en-AU" b="1" dirty="0"/>
              <a:t>Phase 1, activity 6 – identifying key visual features</a:t>
            </a:r>
            <a:r>
              <a:rPr lang="en-AU" dirty="0"/>
              <a:t>. Ask students to look at the image of red heart balloons floating in the sky. Ask, ‘What do hearts make you think of?’ and discuss ideas as a class.</a:t>
            </a:r>
          </a:p>
          <a:p>
            <a:endParaRPr lang="en-AU" dirty="0"/>
          </a:p>
          <a:p>
            <a:r>
              <a:rPr lang="en-AU" dirty="0"/>
              <a:t>This slide provides the modelled practice stage of gradual release of responsibility. Model the process of thinking beyond the literal image by verbalising the range of abstract ideas that a heart may represent, such as love, affection, relationships, care or emotional connection.</a:t>
            </a:r>
          </a:p>
          <a:p>
            <a:endParaRPr lang="en-AU" dirty="0"/>
          </a:p>
          <a:p>
            <a:r>
              <a:rPr lang="en-AU" dirty="0"/>
              <a:t>Make the analytical process explicit: first identify the object, then activate associations with that object, then consider which symbolic meaning is most appropriate in the context of the image. Emphasise that symbols can carry more than one possible meaning and that interpretations should be supported by visual evidence and context.</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a:p>
        </p:txBody>
      </p:sp>
    </p:spTree>
    <p:extLst>
      <p:ext uri="{BB962C8B-B14F-4D97-AF65-F5344CB8AC3E}">
        <p14:creationId xmlns:p14="http://schemas.microsoft.com/office/powerpoint/2010/main" val="2839357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a:t>
            </a:r>
            <a:r>
              <a:rPr lang="en-AU" b="0" dirty="0"/>
              <a:t> </a:t>
            </a:r>
            <a:r>
              <a:rPr lang="en-AU" dirty="0"/>
              <a:t>this slide supports </a:t>
            </a:r>
            <a:r>
              <a:rPr lang="en-AU" b="1" dirty="0"/>
              <a:t>Phase 1, activity 6 – identifying key visual features</a:t>
            </a:r>
            <a:r>
              <a:rPr lang="en-AU" dirty="0"/>
              <a:t>. Guide students through their analysis of this image. A copy of the questions can be found in </a:t>
            </a:r>
            <a:r>
              <a:rPr lang="en-AU" b="1" dirty="0"/>
              <a:t>Phase 1, activity 6 – identifying key visual features</a:t>
            </a:r>
            <a:r>
              <a:rPr lang="en-AU" dirty="0"/>
              <a:t>. Students should respond in their books, then discuss their responses as a class.</a:t>
            </a:r>
          </a:p>
          <a:p>
            <a:endParaRPr lang="en-AU" dirty="0"/>
          </a:p>
          <a:p>
            <a:r>
              <a:rPr lang="en-AU" dirty="0"/>
              <a:t>Use the questions on the slide to guide students:</a:t>
            </a:r>
          </a:p>
          <a:p>
            <a:endParaRPr lang="en-AU" dirty="0"/>
          </a:p>
          <a:p>
            <a:pPr marL="285750" lvl="0" indent="-285750">
              <a:buFont typeface="Arial" panose="020B0604020202020204" pitchFamily="34" charset="0"/>
              <a:buChar char="•"/>
            </a:pPr>
            <a:r>
              <a:rPr lang="en-AU" dirty="0"/>
              <a:t>Why is this heart black? What message might that convey? </a:t>
            </a:r>
          </a:p>
          <a:p>
            <a:pPr marL="285750" lvl="0" indent="-285750">
              <a:buFont typeface="Arial" panose="020B0604020202020204" pitchFamily="34" charset="0"/>
              <a:buChar char="•"/>
            </a:pPr>
            <a:r>
              <a:rPr lang="en-AU" dirty="0"/>
              <a:t>Why is a heart, which usually represents positive emotions, drawn on a damaged, dirty wall? How does that further our understanding of its symbolic purpose? </a:t>
            </a:r>
          </a:p>
          <a:p>
            <a:pPr marL="285750" lvl="0" indent="-285750">
              <a:buFont typeface="Arial" panose="020B0604020202020204" pitchFamily="34" charset="0"/>
              <a:buChar char="•"/>
            </a:pPr>
            <a:r>
              <a:rPr lang="en-AU" dirty="0"/>
              <a:t>What other symbols could be used to convey this message? </a:t>
            </a:r>
          </a:p>
          <a:p>
            <a:pPr lvl="0"/>
            <a:endParaRPr lang="en-AU" dirty="0"/>
          </a:p>
          <a:p>
            <a:r>
              <a:rPr lang="en-AU" dirty="0"/>
              <a:t>This slide moves gradual release of responsibility from modelling into guided practice. Ask students to identify the visual evidence before interpreting its symbolic meaning. Where required, prompt with questions such as ‘What do you notice?’ and ‘What could that suggest?’ before asking students to explain how the different features work together.</a:t>
            </a:r>
          </a:p>
          <a:p>
            <a:endParaRPr lang="en-AU" dirty="0"/>
          </a:p>
          <a:p>
            <a:r>
              <a:rPr lang="en-AU" dirty="0"/>
              <a:t>There is no independent symbolism task in this sequence, so use student responses to determine whether further guided analysis is required before moving to juxtaposition.</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a:p>
        </p:txBody>
      </p:sp>
    </p:spTree>
    <p:extLst>
      <p:ext uri="{BB962C8B-B14F-4D97-AF65-F5344CB8AC3E}">
        <p14:creationId xmlns:p14="http://schemas.microsoft.com/office/powerpoint/2010/main" val="3804811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Juxtaposition is a visual feature students will use in </a:t>
            </a:r>
            <a:r>
              <a:rPr lang="en-AU" b="1" dirty="0"/>
              <a:t>Phase 1, activity 7 – analysing a layout of </a:t>
            </a:r>
            <a:r>
              <a:rPr lang="en-AU" b="1" i="1" dirty="0"/>
              <a:t>Took the Children Away</a:t>
            </a:r>
            <a:r>
              <a:rPr lang="en-AU" dirty="0"/>
              <a:t>.</a:t>
            </a:r>
          </a:p>
          <a:p>
            <a:endParaRPr lang="en-AU" dirty="0"/>
          </a:p>
          <a:p>
            <a:r>
              <a:rPr lang="en-AU" dirty="0"/>
              <a:t>This slide introduces a new application of the gradual release of responsibility strategy. Briefly connect juxtaposition with the preceding learning by explaining that visual elements, including symbols, can be deliberately placed together to highlight similarity, difference or contrast.</a:t>
            </a:r>
          </a:p>
          <a:p>
            <a:r>
              <a:rPr lang="en-AU" dirty="0"/>
              <a:t>The following slides move from explicit definition to modelled practice and then guided analysis.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11</a:t>
            </a:fld>
            <a:endParaRPr lang="en-AU"/>
          </a:p>
        </p:txBody>
      </p:sp>
    </p:spTree>
    <p:extLst>
      <p:ext uri="{BB962C8B-B14F-4D97-AF65-F5344CB8AC3E}">
        <p14:creationId xmlns:p14="http://schemas.microsoft.com/office/powerpoint/2010/main" val="5979423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Provide a definition of the metalanguage and ask students to define it in their own words in their English book.</a:t>
            </a:r>
          </a:p>
          <a:p>
            <a:endParaRPr lang="en-AU" dirty="0"/>
          </a:p>
          <a:p>
            <a:r>
              <a:rPr lang="en-AU" dirty="0"/>
              <a:t>At this stage of gradual release of responsibility, explicitly explain that juxtaposition refers to placing elements side by side or close together, often to emphasise similarity or difference.</a:t>
            </a:r>
          </a:p>
          <a:p>
            <a:r>
              <a:rPr lang="en-AU" dirty="0"/>
              <a:t>Model a simple verbal example if required. Emphasise that successful analysis should move beyond stating that two things are different. Students should consider why they have been deliberately placed together and what additional meaning emerges from the comparison.</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latin typeface="Public Sans"/>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a:p>
        </p:txBody>
      </p:sp>
    </p:spTree>
    <p:extLst>
      <p:ext uri="{BB962C8B-B14F-4D97-AF65-F5344CB8AC3E}">
        <p14:creationId xmlns:p14="http://schemas.microsoft.com/office/powerpoint/2010/main" val="1071448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Model the process of determining juxtaposition in this image and its effect using the sample below.</a:t>
            </a:r>
          </a:p>
          <a:p>
            <a:endParaRPr lang="en-AU" dirty="0"/>
          </a:p>
          <a:p>
            <a:r>
              <a:rPr lang="en-AU" dirty="0"/>
              <a:t>Model analysis:</a:t>
            </a:r>
          </a:p>
          <a:p>
            <a:endParaRPr lang="en-AU" dirty="0"/>
          </a:p>
          <a:p>
            <a:r>
              <a:rPr lang="en-AU" dirty="0"/>
              <a:t>In this image, juxtaposition is created through the contrast of colours, particularly the green vines and purple flowers against the dark grey of the barbed wire. The symbols are also juxtaposed because we associate nature with life and growth, while barbed wire can represent imprisonment and danger. By showing the flowers growing on the barbed wire, the image connects these contrasting ideas, suggesting that people can positively overcome danger and find joy despite difficulties or restrictions in life.</a:t>
            </a:r>
          </a:p>
          <a:p>
            <a:endParaRPr lang="en-AU" dirty="0"/>
          </a:p>
          <a:p>
            <a:r>
              <a:rPr lang="en-AU" dirty="0"/>
              <a:t>This slide provides the modelled practice stage of gradual release of responsibility. Make the analytical process explicit by first identifying the two contrasting features, then explaining the associations connected with each before demonstrating how their placement together contributes to a broader message.</a:t>
            </a:r>
          </a:p>
          <a:p>
            <a:endParaRPr lang="en-US" dirty="0">
              <a:latin typeface="Public Sans"/>
            </a:endParaRPr>
          </a:p>
        </p:txBody>
      </p:sp>
      <p:sp>
        <p:nvSpPr>
          <p:cNvPr id="4" name="Slide Number Placeholder 3"/>
          <p:cNvSpPr>
            <a:spLocks noGrp="1"/>
          </p:cNvSpPr>
          <p:nvPr>
            <p:ph type="sldNum" sz="quarter" idx="5"/>
          </p:nvPr>
        </p:nvSpPr>
        <p:spPr/>
        <p:txBody>
          <a:bodyPr/>
          <a:lstStyle/>
          <a:p>
            <a:fld id="{B07158C4-A119-4B78-9DE8-A50001BC31DC}" type="slidenum">
              <a:rPr lang="en-AU" smtClean="0"/>
              <a:pPr/>
              <a:t>13</a:t>
            </a:fld>
            <a:endParaRPr lang="en-AU"/>
          </a:p>
        </p:txBody>
      </p:sp>
    </p:spTree>
    <p:extLst>
      <p:ext uri="{BB962C8B-B14F-4D97-AF65-F5344CB8AC3E}">
        <p14:creationId xmlns:p14="http://schemas.microsoft.com/office/powerpoint/2010/main" val="2171061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a:t>
            </a:r>
            <a:r>
              <a:rPr lang="en-AU" b="0" dirty="0"/>
              <a:t>: </a:t>
            </a:r>
            <a:r>
              <a:rPr lang="en-AU" dirty="0"/>
              <a:t>this slide supports </a:t>
            </a:r>
            <a:r>
              <a:rPr lang="en-AU" b="1" dirty="0"/>
              <a:t>Phase 1, activity 6 – identifying key visual features</a:t>
            </a:r>
            <a:r>
              <a:rPr lang="en-AU" dirty="0"/>
              <a:t>. Guide students through their analysis of this image. A copy of the questions can be found in </a:t>
            </a:r>
            <a:r>
              <a:rPr lang="en-AU" b="1" dirty="0"/>
              <a:t>Phase 1, activity 6 – identifying key visual features</a:t>
            </a:r>
            <a:r>
              <a:rPr lang="en-AU" dirty="0"/>
              <a:t>. Students should respond in their books, then discuss their responses as a class.</a:t>
            </a:r>
          </a:p>
          <a:p>
            <a:endParaRPr lang="en-AU" dirty="0"/>
          </a:p>
          <a:p>
            <a:r>
              <a:rPr lang="en-AU" dirty="0"/>
              <a:t>Use the questions:</a:t>
            </a:r>
          </a:p>
          <a:p>
            <a:endParaRPr lang="en-AU" dirty="0"/>
          </a:p>
          <a:p>
            <a:pPr marL="285750" lvl="0" indent="-285750">
              <a:buFont typeface="Arial" panose="020B0604020202020204" pitchFamily="34" charset="0"/>
              <a:buChar char="•"/>
            </a:pPr>
            <a:r>
              <a:rPr lang="en-AU" dirty="0"/>
              <a:t>Compare and contrast the people in this image. </a:t>
            </a:r>
          </a:p>
          <a:p>
            <a:pPr marL="285750" lvl="0" indent="-285750">
              <a:buFont typeface="Arial" panose="020B0604020202020204" pitchFamily="34" charset="0"/>
              <a:buChar char="•"/>
            </a:pPr>
            <a:r>
              <a:rPr lang="en-AU" dirty="0"/>
              <a:t>What indications do we have that these people are different? </a:t>
            </a:r>
          </a:p>
          <a:p>
            <a:pPr marL="285750" lvl="0" indent="-285750">
              <a:buFont typeface="Arial" panose="020B0604020202020204" pitchFamily="34" charset="0"/>
              <a:buChar char="•"/>
            </a:pPr>
            <a:r>
              <a:rPr lang="en-AU" dirty="0"/>
              <a:t>Is there something that connects them despite this difference? </a:t>
            </a:r>
          </a:p>
          <a:p>
            <a:pPr marL="285750" lvl="0" indent="-285750">
              <a:buFont typeface="Arial" panose="020B0604020202020204" pitchFamily="34" charset="0"/>
              <a:buChar char="•"/>
            </a:pPr>
            <a:r>
              <a:rPr lang="en-AU" dirty="0"/>
              <a:t>What could the message of this image be? </a:t>
            </a:r>
          </a:p>
          <a:p>
            <a:pPr lvl="0"/>
            <a:endParaRPr lang="en-AU" dirty="0"/>
          </a:p>
          <a:p>
            <a:r>
              <a:rPr lang="en-AU" dirty="0"/>
              <a:t>This slide moves the gradual release of responsibility sequence into guided practice. Require students to identify specific visual evidence before developing an interpretation. Use prompts to help students move from describing the two people towards explaining why their similarities and differences may have been deliberately juxtaposed.</a:t>
            </a:r>
          </a:p>
          <a:p>
            <a:endParaRPr lang="en-AU" dirty="0"/>
          </a:p>
          <a:p>
            <a:r>
              <a:rPr lang="en-AU" dirty="0"/>
              <a:t>There is no separate independent juxtaposition activity in this sequence. Use student responses to determine whether they can apply the analytical process with reduced prompting before progressing.</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14</a:t>
            </a:fld>
            <a:endParaRPr lang="en-AU"/>
          </a:p>
        </p:txBody>
      </p:sp>
    </p:spTree>
    <p:extLst>
      <p:ext uri="{BB962C8B-B14F-4D97-AF65-F5344CB8AC3E}">
        <p14:creationId xmlns:p14="http://schemas.microsoft.com/office/powerpoint/2010/main" val="3337510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Salience is a visual feature students will use in </a:t>
            </a:r>
            <a:r>
              <a:rPr lang="en-AU" b="1" dirty="0"/>
              <a:t>Phase 1, activity 7 – analysing a layout of </a:t>
            </a:r>
            <a:r>
              <a:rPr lang="en-AU" b="1" i="1" dirty="0"/>
              <a:t>Took the Children Away</a:t>
            </a:r>
            <a:r>
              <a:rPr lang="en-AU" dirty="0"/>
              <a:t>.</a:t>
            </a:r>
          </a:p>
          <a:p>
            <a:endParaRPr lang="en-AU" dirty="0"/>
          </a:p>
          <a:p>
            <a:r>
              <a:rPr lang="en-AU" dirty="0"/>
              <a:t>This slide begins another gradual release of responsibility sequence. Explain that students will first establish what salience means, then observe how salience is analysed before undertaking guided and independent practice.</a:t>
            </a:r>
          </a:p>
          <a:p>
            <a:endParaRPr lang="en-AU" dirty="0"/>
          </a:p>
          <a:p>
            <a:r>
              <a:rPr lang="en-AU" dirty="0"/>
              <a:t>Connect this concept to earlier learning by explaining that salience is concerned with which element of an image is given greatest visual importance and therefore attracts the viewer’s attention.</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15</a:t>
            </a:fld>
            <a:endParaRPr lang="en-AU"/>
          </a:p>
        </p:txBody>
      </p:sp>
    </p:spTree>
    <p:extLst>
      <p:ext uri="{BB962C8B-B14F-4D97-AF65-F5344CB8AC3E}">
        <p14:creationId xmlns:p14="http://schemas.microsoft.com/office/powerpoint/2010/main" val="297926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Provide a definition of the metalanguage and ask students to define it in their own words in their books.</a:t>
            </a:r>
          </a:p>
          <a:p>
            <a:endParaRPr lang="en-AU" dirty="0"/>
          </a:p>
          <a:p>
            <a:r>
              <a:rPr lang="en-AU" dirty="0"/>
              <a:t>At this introductory stage of gradual release of responsibility, explicitly explain that salience refers to the importance given to particular elements of an image.</a:t>
            </a:r>
          </a:p>
          <a:p>
            <a:endParaRPr lang="en-AU" dirty="0"/>
          </a:p>
          <a:p>
            <a:r>
              <a:rPr lang="en-AU" dirty="0"/>
              <a:t>For example, size, expression and foreground position can demand the viewer’s attention first. Other visual choices such as contrast, focus, framing and placement may also contribute.</a:t>
            </a:r>
          </a:p>
          <a:p>
            <a:r>
              <a:rPr lang="en-AU" dirty="0"/>
              <a:t>Model a brief example by identifying which feature students notice first and explaining the visual reason for this response. This prepares students for the modelled analysis on the following slide.</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US" dirty="0">
              <a:latin typeface="Public Sans"/>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16</a:t>
            </a:fld>
            <a:endParaRPr lang="en-AU"/>
          </a:p>
        </p:txBody>
      </p:sp>
    </p:spTree>
    <p:extLst>
      <p:ext uri="{BB962C8B-B14F-4D97-AF65-F5344CB8AC3E}">
        <p14:creationId xmlns:p14="http://schemas.microsoft.com/office/powerpoint/2010/main" val="3947954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Model the process of determining salience in this image and its effect. Point out how importance is given to particular elements through features such as size, foregrounding, framing and vector lines.</a:t>
            </a:r>
          </a:p>
          <a:p>
            <a:endParaRPr lang="en-AU" dirty="0"/>
          </a:p>
          <a:p>
            <a:r>
              <a:rPr lang="en-AU" dirty="0"/>
              <a:t>Model analysis:</a:t>
            </a:r>
          </a:p>
          <a:p>
            <a:endParaRPr lang="en-AU" dirty="0"/>
          </a:p>
          <a:p>
            <a:r>
              <a:rPr lang="en-AU" dirty="0"/>
              <a:t>In this image, the salient feature is the alleyway. The alleyway takes up approximately half of the image, is foregrounded at the bottom of the image, and vector lines draw our eye towards the end of the street. The alleyway is framed by the buildings, trees and powerlines.</a:t>
            </a:r>
          </a:p>
          <a:p>
            <a:r>
              <a:rPr lang="en-AU" dirty="0"/>
              <a:t>This slide provides the modelled practice stage of gradual release of responsibility. Think aloud by first identifying the feature that attracts attention, then locating the visual choices responsible for making it salient. Reinforce that analysis should explain how salience has been constructed rather than simply naming the salient object.</a:t>
            </a:r>
          </a:p>
          <a:p>
            <a:endParaRPr lang="en-US" dirty="0"/>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17</a:t>
            </a:fld>
            <a:endParaRPr lang="en-AU"/>
          </a:p>
        </p:txBody>
      </p:sp>
    </p:spTree>
    <p:extLst>
      <p:ext uri="{BB962C8B-B14F-4D97-AF65-F5344CB8AC3E}">
        <p14:creationId xmlns:p14="http://schemas.microsoft.com/office/powerpoint/2010/main" val="838216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Guide students through their analysis of this image. A copy of the questions can be found in </a:t>
            </a:r>
            <a:r>
              <a:rPr lang="en-AU" b="1" dirty="0"/>
              <a:t>Phase 1, activity 6 – identifying key visual features</a:t>
            </a:r>
            <a:r>
              <a:rPr lang="en-AU" dirty="0"/>
              <a:t>. Students should respond in their books, then discuss their responses as a class.</a:t>
            </a:r>
          </a:p>
          <a:p>
            <a:endParaRPr lang="en-AU" dirty="0"/>
          </a:p>
          <a:p>
            <a:r>
              <a:rPr lang="en-AU" dirty="0"/>
              <a:t>The teacher may ask:</a:t>
            </a:r>
          </a:p>
          <a:p>
            <a:endParaRPr lang="en-AU" dirty="0"/>
          </a:p>
          <a:p>
            <a:pPr marL="285750" lvl="0" indent="-285750">
              <a:buFont typeface="Arial" panose="020B0604020202020204" pitchFamily="34" charset="0"/>
              <a:buChar char="•"/>
            </a:pPr>
            <a:r>
              <a:rPr lang="en-AU" dirty="0"/>
              <a:t>What is salient in this image? </a:t>
            </a:r>
          </a:p>
          <a:p>
            <a:pPr marL="285750" lvl="0" indent="-285750">
              <a:buFont typeface="Arial" panose="020B0604020202020204" pitchFamily="34" charset="0"/>
              <a:buChar char="•"/>
            </a:pPr>
            <a:r>
              <a:rPr lang="en-AU" dirty="0"/>
              <a:t>How do the size and placement of images emphasise that this is the most significant feature? </a:t>
            </a:r>
          </a:p>
          <a:p>
            <a:pPr lvl="0"/>
            <a:endParaRPr lang="en-AU" dirty="0"/>
          </a:p>
          <a:p>
            <a:r>
              <a:rPr lang="en-AU" dirty="0"/>
              <a:t>This slide moves gradual release of responsibility into guided practice. If students state that something ‘stands out’, require them to explain why using appropriate visual metalanguage. Prompt attention to size, position, framing, contrast and other relevant visual evidence.</a:t>
            </a:r>
          </a:p>
          <a:p>
            <a:r>
              <a:rPr lang="en-AU" dirty="0"/>
              <a:t>Reduce prompting as students demonstrate greater control in preparation for the independent task.</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18</a:t>
            </a:fld>
            <a:endParaRPr lang="en-AU"/>
          </a:p>
        </p:txBody>
      </p:sp>
    </p:spTree>
    <p:extLst>
      <p:ext uri="{BB962C8B-B14F-4D97-AF65-F5344CB8AC3E}">
        <p14:creationId xmlns:p14="http://schemas.microsoft.com/office/powerpoint/2010/main" val="32067289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Students should add an image to the diagram in </a:t>
            </a:r>
            <a:r>
              <a:rPr lang="en-AU" b="1" dirty="0"/>
              <a:t>Phase 1, activity 6 – identifying key visual features</a:t>
            </a:r>
            <a:r>
              <a:rPr lang="en-AU" dirty="0"/>
              <a:t>. The teacher can use the slide for students to indicate where they placed an image and explain why.</a:t>
            </a:r>
          </a:p>
          <a:p>
            <a:endParaRPr lang="en-AU" dirty="0"/>
          </a:p>
          <a:p>
            <a:r>
              <a:rPr lang="en-AU" dirty="0"/>
              <a:t>This slide completes the salience sequence through independent practice within gradual release of responsibility. Students add a figure or object and deliberately make it the salient point in the image, considering size, expression and placement.</a:t>
            </a:r>
          </a:p>
          <a:p>
            <a:endParaRPr lang="en-AU" dirty="0"/>
          </a:p>
          <a:p>
            <a:r>
              <a:rPr lang="en-AU" dirty="0"/>
              <a:t>Students should justify their compositional choices by explaining how they have deliberately directed the viewer’s attention. Use these explanations as evidence of whether students can apply the concept of salience independently.</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19</a:t>
            </a:fld>
            <a:endParaRPr lang="en-AU"/>
          </a:p>
        </p:txBody>
      </p:sp>
    </p:spTree>
    <p:extLst>
      <p:ext uri="{BB962C8B-B14F-4D97-AF65-F5344CB8AC3E}">
        <p14:creationId xmlns:p14="http://schemas.microsoft.com/office/powerpoint/2010/main" val="2537545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This and the following slides and visual features can be used to extend student understanding in association with </a:t>
            </a:r>
            <a:r>
              <a:rPr lang="en-AU" b="1" dirty="0"/>
              <a:t>Phase 1, activity 7 – analysing a layout of </a:t>
            </a:r>
            <a:r>
              <a:rPr lang="en-AU" b="1" i="1" dirty="0"/>
              <a:t>Took the Children Away</a:t>
            </a:r>
            <a:r>
              <a:rPr lang="en-AU" dirty="0"/>
              <a:t>.</a:t>
            </a:r>
          </a:p>
          <a:p>
            <a:endParaRPr lang="en-AU" dirty="0"/>
          </a:p>
          <a:p>
            <a:r>
              <a:rPr lang="en-AU" dirty="0"/>
              <a:t>This slide begins the gradual release of responsibility sequence for colour palette. Explain that students will establish the relevant metalanguage, observe a modelled analysis, complete a guided analysis and, where ready, apply their understanding independently.</a:t>
            </a:r>
          </a:p>
          <a:p>
            <a:endParaRPr lang="en-AU" dirty="0"/>
          </a:p>
          <a:p>
            <a:r>
              <a:rPr lang="en-AU" dirty="0"/>
              <a:t>Connect colour palette with earlier learning by reminding students that colour can contribute to symbolism, juxtaposition and salience while also establishing mood and atmosphere.</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20</a:t>
            </a:fld>
            <a:endParaRPr lang="en-AU"/>
          </a:p>
        </p:txBody>
      </p:sp>
    </p:spTree>
    <p:extLst>
      <p:ext uri="{BB962C8B-B14F-4D97-AF65-F5344CB8AC3E}">
        <p14:creationId xmlns:p14="http://schemas.microsoft.com/office/powerpoint/2010/main" val="3342973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Provide a definition of the metalanguage and ask students to define it in their own words in their books.</a:t>
            </a:r>
          </a:p>
          <a:p>
            <a:endParaRPr lang="en-AU" dirty="0"/>
          </a:p>
          <a:p>
            <a:r>
              <a:rPr lang="en-AU" dirty="0"/>
              <a:t>At this stage of gradual release of responsibility, explicitly explain that colour palette refers to the range of colours deliberately used in a visual text for effect and meaning.</a:t>
            </a:r>
          </a:p>
          <a:p>
            <a:endParaRPr lang="en-AU" dirty="0"/>
          </a:p>
          <a:p>
            <a:r>
              <a:rPr lang="en-AU" dirty="0"/>
              <a:t>A colour palette can contribute to meaning through:</a:t>
            </a:r>
          </a:p>
          <a:p>
            <a:endParaRPr lang="en-AU" dirty="0"/>
          </a:p>
          <a:p>
            <a:pPr marL="285750" lvl="0" indent="-285750">
              <a:buFont typeface="Arial" panose="020B0604020202020204" pitchFamily="34" charset="0"/>
              <a:buChar char="•"/>
            </a:pPr>
            <a:r>
              <a:rPr lang="en-AU" dirty="0"/>
              <a:t>hue </a:t>
            </a:r>
          </a:p>
          <a:p>
            <a:pPr marL="285750" lvl="0" indent="-285750">
              <a:buFont typeface="Arial" panose="020B0604020202020204" pitchFamily="34" charset="0"/>
              <a:buChar char="•"/>
            </a:pPr>
            <a:r>
              <a:rPr lang="en-AU" dirty="0"/>
              <a:t>intensity </a:t>
            </a:r>
          </a:p>
          <a:p>
            <a:pPr marL="285750" lvl="0" indent="-285750">
              <a:buFont typeface="Arial" panose="020B0604020202020204" pitchFamily="34" charset="0"/>
              <a:buChar char="•"/>
            </a:pPr>
            <a:r>
              <a:rPr lang="en-AU" dirty="0"/>
              <a:t>warm and cool colours. </a:t>
            </a:r>
          </a:p>
          <a:p>
            <a:pPr lvl="0"/>
            <a:endParaRPr lang="en-AU" dirty="0"/>
          </a:p>
          <a:p>
            <a:r>
              <a:rPr lang="en-AU" dirty="0"/>
              <a:t>Model a simple example of how changing the colours of an image could alter its atmosphere or emotional effect before moving into the modelled analysis.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21</a:t>
            </a:fld>
            <a:endParaRPr lang="en-AU"/>
          </a:p>
        </p:txBody>
      </p:sp>
    </p:spTree>
    <p:extLst>
      <p:ext uri="{BB962C8B-B14F-4D97-AF65-F5344CB8AC3E}">
        <p14:creationId xmlns:p14="http://schemas.microsoft.com/office/powerpoint/2010/main" val="1913909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Model the process of determining colour palette in this image and its effect. Extend students to explain why they think the colours communicate particular ideas.</a:t>
            </a:r>
          </a:p>
          <a:p>
            <a:r>
              <a:rPr lang="en-AU" dirty="0"/>
              <a:t>Modelled analysis:</a:t>
            </a:r>
          </a:p>
          <a:p>
            <a:endParaRPr lang="en-AU" dirty="0"/>
          </a:p>
          <a:p>
            <a:r>
              <a:rPr lang="en-AU" dirty="0"/>
              <a:t>In this image, the vibrant colours make the setting feel inviting. The orange of Uluru and the sand are warm colours, and the yellow in the grass contributes to the feeling that this is a hot place. The colours symbolise the heat of the Australian outback and the power of nature.</a:t>
            </a:r>
          </a:p>
          <a:p>
            <a:r>
              <a:rPr lang="en-AU" dirty="0"/>
              <a:t>This slide provides the modelled practice stage of gradual release of responsibility. Make the analytical reasoning visible by naming the dominant colours, describing their intensity or temperature and then connecting these observations with mood, setting and symbolic meaning.</a:t>
            </a:r>
          </a:p>
          <a:p>
            <a:endParaRPr lang="en-AU" dirty="0"/>
          </a:p>
          <a:p>
            <a:r>
              <a:rPr lang="en-AU" dirty="0"/>
              <a:t>Emphasise that analysis of colour palette should explain the effect created by the colour choices rather than simply list the colours visible.</a:t>
            </a:r>
          </a:p>
          <a:p>
            <a:pPr>
              <a:lnSpc>
                <a:spcPct val="150000"/>
              </a:lnSpc>
              <a:spcBef>
                <a:spcPts val="1200"/>
              </a:spcBef>
              <a:spcAft>
                <a:spcPts val="600"/>
              </a:spcAft>
            </a:pPr>
            <a:endParaRPr lang="en-AU" sz="1800" dirty="0">
              <a:effectLst/>
              <a:latin typeface="Arial" panose="020B0604020202020204" pitchFamily="34" charset="0"/>
              <a:ea typeface="Calibri" panose="020F0502020204030204" pitchFamily="34" charset="0"/>
            </a:endParaRP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22</a:t>
            </a:fld>
            <a:endParaRPr lang="en-AU"/>
          </a:p>
        </p:txBody>
      </p:sp>
    </p:spTree>
    <p:extLst>
      <p:ext uri="{BB962C8B-B14F-4D97-AF65-F5344CB8AC3E}">
        <p14:creationId xmlns:p14="http://schemas.microsoft.com/office/powerpoint/2010/main" val="3181155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Guide students through their analysis of this image. A copy of the questions can be found in </a:t>
            </a:r>
            <a:r>
              <a:rPr lang="en-AU" b="1" dirty="0"/>
              <a:t>Phase 1, activity 6 – identifying key visual features</a:t>
            </a:r>
            <a:r>
              <a:rPr lang="en-AU" dirty="0"/>
              <a:t>. Students should respond in their books, then discuss their responses as a class.</a:t>
            </a:r>
          </a:p>
          <a:p>
            <a:endParaRPr lang="en-AU" dirty="0"/>
          </a:p>
          <a:p>
            <a:r>
              <a:rPr lang="en-AU" dirty="0"/>
              <a:t>The teacher may ask:</a:t>
            </a:r>
          </a:p>
          <a:p>
            <a:endParaRPr lang="en-AU" dirty="0"/>
          </a:p>
          <a:p>
            <a:pPr marL="285750" lvl="0" indent="-285750">
              <a:buFont typeface="Arial" panose="020B0604020202020204" pitchFamily="34" charset="0"/>
              <a:buChar char="•"/>
            </a:pPr>
            <a:r>
              <a:rPr lang="en-AU" dirty="0"/>
              <a:t>What emotions might this picture evoke? </a:t>
            </a:r>
          </a:p>
          <a:p>
            <a:pPr marL="285750" lvl="0" indent="-285750">
              <a:buFont typeface="Arial" panose="020B0604020202020204" pitchFamily="34" charset="0"/>
              <a:buChar char="•"/>
            </a:pPr>
            <a:r>
              <a:rPr lang="en-AU" dirty="0"/>
              <a:t>How does the artist feel about this dog? </a:t>
            </a:r>
          </a:p>
          <a:p>
            <a:pPr marL="285750" lvl="0" indent="-285750">
              <a:buFont typeface="Arial" panose="020B0604020202020204" pitchFamily="34" charset="0"/>
              <a:buChar char="•"/>
            </a:pPr>
            <a:r>
              <a:rPr lang="en-AU" dirty="0"/>
              <a:t>How does the juxtaposition or contrast between the dog and landscape emphasise this? </a:t>
            </a:r>
          </a:p>
          <a:p>
            <a:pPr marL="285750" lvl="0" indent="-285750">
              <a:buFont typeface="Arial" panose="020B0604020202020204" pitchFamily="34" charset="0"/>
              <a:buChar char="•"/>
            </a:pPr>
            <a:r>
              <a:rPr lang="en-AU" dirty="0"/>
              <a:t>How do they feel about this setting? </a:t>
            </a:r>
          </a:p>
          <a:p>
            <a:pPr marL="285750" lvl="0" indent="-285750">
              <a:buFont typeface="Arial" panose="020B0604020202020204" pitchFamily="34" charset="0"/>
              <a:buChar char="•"/>
            </a:pPr>
            <a:r>
              <a:rPr lang="en-AU" dirty="0"/>
              <a:t>Are the colours vibrant or dull? </a:t>
            </a:r>
          </a:p>
          <a:p>
            <a:pPr marL="285750" lvl="0" indent="-285750">
              <a:buFont typeface="Arial" panose="020B0604020202020204" pitchFamily="34" charset="0"/>
              <a:buChar char="•"/>
            </a:pPr>
            <a:r>
              <a:rPr lang="en-AU" dirty="0"/>
              <a:t>Are the colours warm or cool? </a:t>
            </a:r>
          </a:p>
          <a:p>
            <a:pPr lvl="0"/>
            <a:endParaRPr lang="en-AU" dirty="0"/>
          </a:p>
          <a:p>
            <a:r>
              <a:rPr lang="en-AU" dirty="0"/>
              <a:t>This slide moves gradual release of responsibility into guided practice. Support students to identify the colour choices first, then explain how those choices contribute to mood, representation and emotional response.</a:t>
            </a:r>
          </a:p>
          <a:p>
            <a:endParaRPr lang="en-AU" dirty="0"/>
          </a:p>
          <a:p>
            <a:r>
              <a:rPr lang="en-AU" dirty="0"/>
              <a:t>The question about juxtaposition also allows students to draw on previously taught visual metalanguage while retaining colour palette as the main analytical focus.</a:t>
            </a:r>
          </a:p>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23</a:t>
            </a:fld>
            <a:endParaRPr lang="en-AU"/>
          </a:p>
        </p:txBody>
      </p:sp>
    </p:spTree>
    <p:extLst>
      <p:ext uri="{BB962C8B-B14F-4D97-AF65-F5344CB8AC3E}">
        <p14:creationId xmlns:p14="http://schemas.microsoft.com/office/powerpoint/2010/main" val="12928479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Students can complete this independent practice activity if they are suitably prepared to work independently. Alternatively, the teacher can use this as another guided practice activity.</a:t>
            </a:r>
          </a:p>
          <a:p>
            <a:endParaRPr lang="en-AU" dirty="0"/>
          </a:p>
          <a:p>
            <a:r>
              <a:rPr lang="en-AU" dirty="0"/>
              <a:t>This flexibility reflects the responsive nature of gradual release of responsibility. Students who demonstrate secure understanding should respond independently to the questions:</a:t>
            </a:r>
          </a:p>
          <a:p>
            <a:endParaRPr lang="en-AU" dirty="0"/>
          </a:p>
          <a:p>
            <a:pPr marL="285750" lvl="0" indent="-285750">
              <a:buFont typeface="Arial" panose="020B0604020202020204" pitchFamily="34" charset="0"/>
              <a:buChar char="•"/>
            </a:pPr>
            <a:r>
              <a:rPr lang="en-AU" dirty="0"/>
              <a:t>What emotions might this picture evoke? </a:t>
            </a:r>
          </a:p>
          <a:p>
            <a:pPr marL="285750" lvl="0" indent="-285750">
              <a:buFont typeface="Arial" panose="020B0604020202020204" pitchFamily="34" charset="0"/>
              <a:buChar char="•"/>
            </a:pPr>
            <a:r>
              <a:rPr lang="en-AU" dirty="0"/>
              <a:t>How does the artist feel about the incoming storm? </a:t>
            </a:r>
          </a:p>
          <a:p>
            <a:pPr marL="285750" lvl="0" indent="-285750">
              <a:buFont typeface="Arial" panose="020B0604020202020204" pitchFamily="34" charset="0"/>
              <a:buChar char="•"/>
            </a:pPr>
            <a:r>
              <a:rPr lang="en-AU" dirty="0"/>
              <a:t>Are the colours vibrant or dull? </a:t>
            </a:r>
          </a:p>
          <a:p>
            <a:pPr marL="285750" lvl="0" indent="-285750">
              <a:buFont typeface="Arial" panose="020B0604020202020204" pitchFamily="34" charset="0"/>
              <a:buChar char="•"/>
            </a:pPr>
            <a:r>
              <a:rPr lang="en-AU" dirty="0"/>
              <a:t>Are the colours warm or cool? </a:t>
            </a:r>
          </a:p>
          <a:p>
            <a:pPr lvl="0"/>
            <a:endParaRPr lang="en-AU" dirty="0"/>
          </a:p>
          <a:p>
            <a:r>
              <a:rPr lang="en-AU" dirty="0"/>
              <a:t>Students should support their interpretation with specific colour choices from the image. Where students are not yet able to connect colour with effect independently, retain teacher questioning and complete the task as guided practice before reducing support.</a:t>
            </a:r>
          </a:p>
        </p:txBody>
      </p:sp>
      <p:sp>
        <p:nvSpPr>
          <p:cNvPr id="4" name="Slide Number Placeholder 3"/>
          <p:cNvSpPr>
            <a:spLocks noGrp="1"/>
          </p:cNvSpPr>
          <p:nvPr>
            <p:ph type="sldNum" sz="quarter" idx="5"/>
          </p:nvPr>
        </p:nvSpPr>
        <p:spPr/>
        <p:txBody>
          <a:bodyPr/>
          <a:lstStyle/>
          <a:p>
            <a:fld id="{B07158C4-A119-4B78-9DE8-A50001BC31DC}" type="slidenum">
              <a:rPr lang="en-AU" smtClean="0"/>
              <a:pPr/>
              <a:t>24</a:t>
            </a:fld>
            <a:endParaRPr lang="en-AU"/>
          </a:p>
        </p:txBody>
      </p:sp>
    </p:spTree>
    <p:extLst>
      <p:ext uri="{BB962C8B-B14F-4D97-AF65-F5344CB8AC3E}">
        <p14:creationId xmlns:p14="http://schemas.microsoft.com/office/powerpoint/2010/main" val="22023420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This and the following slides and visual features can be used to extend student understanding.</a:t>
            </a:r>
          </a:p>
          <a:p>
            <a:endParaRPr lang="en-AU" dirty="0"/>
          </a:p>
          <a:p>
            <a:r>
              <a:rPr lang="en-AU" dirty="0"/>
              <a:t>This slide introduces the final visual-feature sequence within gradual release of responsibility. Explain that layout concerns how visual elements are arranged in relation to each other and to the whole image.</a:t>
            </a:r>
          </a:p>
          <a:p>
            <a:endParaRPr lang="en-AU" dirty="0"/>
          </a:p>
          <a:p>
            <a:r>
              <a:rPr lang="en-AU" dirty="0"/>
              <a:t>The following slides move from explicit definition to modelled analysis and guided practice. Connect the concept with earlier learning about salience by reminding students that size, placement and foregrounding can influence both layout and the relative importance of visual elements.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25</a:t>
            </a:fld>
            <a:endParaRPr lang="en-AU"/>
          </a:p>
        </p:txBody>
      </p:sp>
    </p:spTree>
    <p:extLst>
      <p:ext uri="{BB962C8B-B14F-4D97-AF65-F5344CB8AC3E}">
        <p14:creationId xmlns:p14="http://schemas.microsoft.com/office/powerpoint/2010/main" val="13190424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Public Sans"/>
              </a:rPr>
              <a:t>Teacher note: </a:t>
            </a:r>
            <a:r>
              <a:rPr lang="en-AU" dirty="0"/>
              <a:t>this slide supports </a:t>
            </a:r>
            <a:r>
              <a:rPr lang="en-AU" b="1" dirty="0"/>
              <a:t>Phase 1, activity 6 – identifying key visual features</a:t>
            </a:r>
            <a:r>
              <a:rPr lang="en-AU" dirty="0"/>
              <a:t>. Provide a definition of the metalanguage and ask students to define it in their own words in their books.</a:t>
            </a:r>
          </a:p>
          <a:p>
            <a:endParaRPr lang="en-AU" dirty="0"/>
          </a:p>
          <a:p>
            <a:r>
              <a:rPr lang="en-AU" dirty="0"/>
              <a:t>At this introductory stage of gradual release of responsibility, explicitly explain that layout refers to the placement and arrangement of elements in a visual text.</a:t>
            </a:r>
          </a:p>
          <a:p>
            <a:endParaRPr lang="en-AU" dirty="0"/>
          </a:p>
          <a:p>
            <a:r>
              <a:rPr lang="en-AU" dirty="0"/>
              <a:t>Students should consider which elements are in the foreground, midground and background, which elements take up the most space, and what this indicates about their importance in conveying meaning. Students should also consider the relative placement of objects and how their arrangement guides the viewer through the image.</a:t>
            </a:r>
          </a:p>
          <a:p>
            <a:endParaRPr lang="en-AU" dirty="0"/>
          </a:p>
          <a:p>
            <a:r>
              <a:rPr lang="en-AU" dirty="0"/>
              <a:t>Use a simple example to model the vocabulary of foreground, midground and background before progressing to the complete modelled analysis.</a:t>
            </a:r>
          </a:p>
          <a:p>
            <a:endParaRPr lang="en-AU" dirty="0"/>
          </a:p>
          <a:p>
            <a:endParaRPr lang="en-US"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26</a:t>
            </a:fld>
            <a:endParaRPr lang="en-AU"/>
          </a:p>
        </p:txBody>
      </p:sp>
    </p:spTree>
    <p:extLst>
      <p:ext uri="{BB962C8B-B14F-4D97-AF65-F5344CB8AC3E}">
        <p14:creationId xmlns:p14="http://schemas.microsoft.com/office/powerpoint/2010/main" val="36109307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latin typeface="Public Sans"/>
              </a:rPr>
              <a:t>Teacher note: </a:t>
            </a:r>
            <a:r>
              <a:rPr lang="en-AU" dirty="0"/>
              <a:t>this slide supports </a:t>
            </a:r>
            <a:r>
              <a:rPr lang="en-AU" b="1" dirty="0"/>
              <a:t>Phase 1, activity 6 – identifying key visual features</a:t>
            </a:r>
            <a:r>
              <a:rPr lang="en-AU" dirty="0"/>
              <a:t>. Model the process of determining layout in this image and its effect.</a:t>
            </a:r>
          </a:p>
          <a:p>
            <a:endParaRPr lang="en-AU" dirty="0"/>
          </a:p>
          <a:p>
            <a:r>
              <a:rPr lang="en-AU" dirty="0"/>
              <a:t>Modelled analysis:</a:t>
            </a:r>
          </a:p>
          <a:p>
            <a:endParaRPr lang="en-AU" dirty="0"/>
          </a:p>
          <a:p>
            <a:pPr marL="285750" indent="-285750">
              <a:buFont typeface="Arial" panose="020B0604020202020204" pitchFamily="34" charset="0"/>
              <a:buChar char="•"/>
            </a:pPr>
            <a:r>
              <a:rPr lang="en-AU" dirty="0"/>
              <a:t>Foreground – the rocky shore, establishing the immediate setting.</a:t>
            </a:r>
          </a:p>
          <a:p>
            <a:pPr marL="285750" indent="-285750">
              <a:buFont typeface="Arial" panose="020B0604020202020204" pitchFamily="34" charset="0"/>
              <a:buChar char="•"/>
            </a:pPr>
            <a:r>
              <a:rPr lang="en-AU" dirty="0"/>
              <a:t>Midground – the beached boat.</a:t>
            </a:r>
          </a:p>
          <a:p>
            <a:pPr marL="285750" indent="-285750">
              <a:buFont typeface="Arial" panose="020B0604020202020204" pitchFamily="34" charset="0"/>
              <a:buChar char="•"/>
            </a:pPr>
            <a:r>
              <a:rPr lang="en-AU" dirty="0"/>
              <a:t>Background – the storm and mountain range, providing further detail about the setting and the events that may have contributed to the boat becoming beached.</a:t>
            </a:r>
          </a:p>
          <a:p>
            <a:pPr marL="285750" indent="-285750">
              <a:buFont typeface="Arial" panose="020B0604020202020204" pitchFamily="34" charset="0"/>
              <a:buChar char="•"/>
            </a:pPr>
            <a:r>
              <a:rPr lang="en-AU" dirty="0"/>
              <a:t>Size – the boat is the largest object, taking up nearly half of the available space, so we understand that it is a significant feature.</a:t>
            </a:r>
          </a:p>
          <a:p>
            <a:pPr marL="285750" indent="-285750">
              <a:buFont typeface="Arial" panose="020B0604020202020204" pitchFamily="34" charset="0"/>
              <a:buChar char="•"/>
            </a:pPr>
            <a:endParaRPr lang="en-AU" dirty="0"/>
          </a:p>
          <a:p>
            <a:r>
              <a:rPr lang="en-AU" dirty="0"/>
              <a:t>This slide provides the modelled practice stage of gradual release of responsibility. Think aloud through the spatial organisation systematically, moving from foreground to midground and background before considering size and relative placement.</a:t>
            </a:r>
          </a:p>
          <a:p>
            <a:endParaRPr lang="en-AU" dirty="0"/>
          </a:p>
          <a:p>
            <a:r>
              <a:rPr lang="en-AU" dirty="0"/>
              <a:t>Explain how these visual choices establish relationships between the elements and influence the viewer’s understanding of the image.</a:t>
            </a:r>
          </a:p>
        </p:txBody>
      </p:sp>
      <p:sp>
        <p:nvSpPr>
          <p:cNvPr id="4" name="Slide Number Placeholder 3"/>
          <p:cNvSpPr>
            <a:spLocks noGrp="1"/>
          </p:cNvSpPr>
          <p:nvPr>
            <p:ph type="sldNum" sz="quarter" idx="5"/>
          </p:nvPr>
        </p:nvSpPr>
        <p:spPr/>
        <p:txBody>
          <a:bodyPr/>
          <a:lstStyle/>
          <a:p>
            <a:fld id="{B07158C4-A119-4B78-9DE8-A50001BC31DC}" type="slidenum">
              <a:rPr lang="en-AU" smtClean="0"/>
              <a:pPr/>
              <a:t>27</a:t>
            </a:fld>
            <a:endParaRPr lang="en-AU"/>
          </a:p>
        </p:txBody>
      </p:sp>
    </p:spTree>
    <p:extLst>
      <p:ext uri="{BB962C8B-B14F-4D97-AF65-F5344CB8AC3E}">
        <p14:creationId xmlns:p14="http://schemas.microsoft.com/office/powerpoint/2010/main" val="1327244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Teacher note: </a:t>
            </a:r>
            <a:r>
              <a:rPr lang="en-AU" dirty="0"/>
              <a:t>this slide supports </a:t>
            </a:r>
            <a:r>
              <a:rPr lang="en-AU" b="1" dirty="0"/>
              <a:t>Phase 1, activity 6 – identifying key visual features</a:t>
            </a:r>
            <a:r>
              <a:rPr lang="en-AU" dirty="0"/>
              <a:t>. Guide students through their analysis of this image.</a:t>
            </a:r>
          </a:p>
          <a:p>
            <a:endParaRPr lang="en-AU" dirty="0"/>
          </a:p>
          <a:p>
            <a:r>
              <a:rPr lang="en-AU" dirty="0"/>
              <a:t>The teacher may ask:</a:t>
            </a:r>
          </a:p>
          <a:p>
            <a:pPr marL="285750" indent="-285750">
              <a:buFont typeface="Arial" panose="020B0604020202020204" pitchFamily="34" charset="0"/>
              <a:buChar char="•"/>
            </a:pPr>
            <a:endParaRPr lang="en-AU" dirty="0"/>
          </a:p>
          <a:p>
            <a:pPr marL="285750" lvl="0" indent="-285750">
              <a:buFont typeface="Arial" panose="020B0604020202020204" pitchFamily="34" charset="0"/>
              <a:buChar char="•"/>
            </a:pPr>
            <a:r>
              <a:rPr lang="en-AU" dirty="0"/>
              <a:t>If you imagine the image divided equally into 4 quadrants, where are the main subjects and the action placed in the text? For example, are they at the top or bottom of the image, on the left or right side, or in the middle? </a:t>
            </a:r>
          </a:p>
          <a:p>
            <a:pPr marL="285750" lvl="0" indent="-285750">
              <a:buFont typeface="Arial" panose="020B0604020202020204" pitchFamily="34" charset="0"/>
              <a:buChar char="•"/>
            </a:pPr>
            <a:r>
              <a:rPr lang="en-AU" dirty="0"/>
              <a:t>Is there a frame around the image? How thick is the frame border? </a:t>
            </a:r>
          </a:p>
          <a:p>
            <a:pPr marL="285750" lvl="0" indent="-285750">
              <a:buFont typeface="Arial" panose="020B0604020202020204" pitchFamily="34" charset="0"/>
              <a:buChar char="•"/>
            </a:pPr>
            <a:r>
              <a:rPr lang="en-AU" dirty="0"/>
              <a:t>How do these elements draw the image together as a cohesive whole? </a:t>
            </a:r>
          </a:p>
          <a:p>
            <a:pPr marL="285750" lvl="0" indent="-285750">
              <a:buFont typeface="Arial" panose="020B0604020202020204" pitchFamily="34" charset="0"/>
              <a:buChar char="•"/>
            </a:pPr>
            <a:r>
              <a:rPr lang="en-AU" dirty="0"/>
              <a:t>If you changed any of these aspects, how would that affect the meaning of the image? </a:t>
            </a:r>
          </a:p>
          <a:p>
            <a:pPr lvl="0"/>
            <a:endParaRPr lang="en-AU" dirty="0"/>
          </a:p>
          <a:p>
            <a:r>
              <a:rPr lang="en-AU" dirty="0"/>
              <a:t>This slide moves the layout sequence into guided practice. Ask students first to describe where elements are located, then move them towards explaining why those positions matter. Where appropriate, prompt students to draw on earlier knowledge of salience, juxtaposition and colour palette to explain how layout works alongside other visual features.</a:t>
            </a:r>
          </a:p>
          <a:p>
            <a:endParaRPr lang="en-AU" dirty="0"/>
          </a:p>
          <a:p>
            <a:r>
              <a:rPr lang="en-AU" dirty="0"/>
              <a:t>There is no separate independent layout task in this presentation, so use students’ responses to determine whether further guided practice is required.</a:t>
            </a:r>
          </a:p>
          <a:p>
            <a:endParaRPr lang="en-AU" dirty="0"/>
          </a:p>
          <a:p>
            <a:r>
              <a:rPr lang="en-AU" dirty="0"/>
              <a:t>At the conclusion of the activity, revisit the five key visual features: symbolism, juxtaposition, salience, colour palette and layout. Ask students to identify how more than one feature may operate simultaneously within a visual text. This prepares them to transfer the analytical process to </a:t>
            </a:r>
            <a:r>
              <a:rPr lang="en-AU" b="1" dirty="0"/>
              <a:t>Phase 1, activity 7 – analysing a layout of </a:t>
            </a:r>
            <a:r>
              <a:rPr lang="en-AU" b="1" i="1" dirty="0"/>
              <a:t>Took the Children Away</a:t>
            </a:r>
            <a:r>
              <a:rPr lang="en-AU" dirty="0"/>
              <a:t>.</a:t>
            </a:r>
          </a:p>
          <a:p>
            <a:endParaRPr lang="en-AU" b="1" dirty="0">
              <a:cs typeface="Calibri"/>
            </a:endParaRPr>
          </a:p>
        </p:txBody>
      </p:sp>
      <p:sp>
        <p:nvSpPr>
          <p:cNvPr id="4" name="Slide Number Placeholder 3"/>
          <p:cNvSpPr>
            <a:spLocks noGrp="1"/>
          </p:cNvSpPr>
          <p:nvPr>
            <p:ph type="sldNum" sz="quarter" idx="5"/>
          </p:nvPr>
        </p:nvSpPr>
        <p:spPr/>
        <p:txBody>
          <a:bodyPr/>
          <a:lstStyle/>
          <a:p>
            <a:fld id="{D09C5488-DD16-4714-9519-7BE21BA11D4E}" type="slidenum">
              <a:rPr lang="en-AU" smtClean="0"/>
              <a:t>28</a:t>
            </a:fld>
            <a:endParaRPr lang="en-AU"/>
          </a:p>
        </p:txBody>
      </p:sp>
    </p:spTree>
    <p:extLst>
      <p:ext uri="{BB962C8B-B14F-4D97-AF65-F5344CB8AC3E}">
        <p14:creationId xmlns:p14="http://schemas.microsoft.com/office/powerpoint/2010/main" val="3170930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B07158C4-A119-4B78-9DE8-A50001BC31DC}" type="slidenum">
              <a:rPr lang="en-AU" smtClean="0"/>
              <a:pPr/>
              <a:t>29</a:t>
            </a:fld>
            <a:endParaRPr lang="en-AU"/>
          </a:p>
        </p:txBody>
      </p:sp>
    </p:spTree>
    <p:extLst>
      <p:ext uri="{BB962C8B-B14F-4D97-AF65-F5344CB8AC3E}">
        <p14:creationId xmlns:p14="http://schemas.microsoft.com/office/powerpoint/2010/main" val="3266487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7F8FFD-8031-3B72-94EE-1453151CAB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02663-3560-BE61-C7A8-D72985281E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5C111-79FF-44A4-45DE-77324D01B7D7}"/>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C1FF02D-3252-BA3A-A044-9D413388170C}"/>
              </a:ext>
            </a:extLst>
          </p:cNvPr>
          <p:cNvSpPr>
            <a:spLocks noGrp="1"/>
          </p:cNvSpPr>
          <p:nvPr>
            <p:ph type="sldNum" sz="quarter" idx="5"/>
          </p:nvPr>
        </p:nvSpPr>
        <p:spPr/>
        <p:txBody>
          <a:bodyPr/>
          <a:lstStyle/>
          <a:p>
            <a:fld id="{B07158C4-A119-4B78-9DE8-A50001BC31DC}" type="slidenum">
              <a:rPr lang="en-AU" smtClean="0"/>
              <a:pPr/>
              <a:t>30</a:t>
            </a:fld>
            <a:endParaRPr lang="en-AU"/>
          </a:p>
        </p:txBody>
      </p:sp>
    </p:spTree>
    <p:extLst>
      <p:ext uri="{BB962C8B-B14F-4D97-AF65-F5344CB8AC3E}">
        <p14:creationId xmlns:p14="http://schemas.microsoft.com/office/powerpoint/2010/main" val="34706186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87A8F-9584-8F2F-CEC8-4195863827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5F6D1-4014-F9A4-3110-C121FE93B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6DC728-BAB2-CC0E-8AB7-9B5D7997ED2B}"/>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3AE5A308-B9E7-3A99-6933-7098AB6105AA}"/>
              </a:ext>
            </a:extLst>
          </p:cNvPr>
          <p:cNvSpPr>
            <a:spLocks noGrp="1"/>
          </p:cNvSpPr>
          <p:nvPr>
            <p:ph type="sldNum" sz="quarter" idx="5"/>
          </p:nvPr>
        </p:nvSpPr>
        <p:spPr/>
        <p:txBody>
          <a:bodyPr/>
          <a:lstStyle/>
          <a:p>
            <a:fld id="{B07158C4-A119-4B78-9DE8-A50001BC31DC}" type="slidenum">
              <a:rPr lang="en-AU" smtClean="0"/>
              <a:pPr/>
              <a:t>31</a:t>
            </a:fld>
            <a:endParaRPr lang="en-AU"/>
          </a:p>
        </p:txBody>
      </p:sp>
    </p:spTree>
    <p:extLst>
      <p:ext uri="{BB962C8B-B14F-4D97-AF65-F5344CB8AC3E}">
        <p14:creationId xmlns:p14="http://schemas.microsoft.com/office/powerpoint/2010/main" val="31431796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dirty="0"/>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dirty="0"/>
              <a:t>Presenter name</a:t>
            </a:r>
            <a:endParaRPr lang="en-AU" dirty="0"/>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GB"/>
              <a:t>Click icon to add picture</a:t>
            </a:r>
            <a:endParaRPr lang="en-AU" dirty="0"/>
          </a:p>
        </p:txBody>
      </p:sp>
    </p:spTree>
    <p:extLst>
      <p:ext uri="{BB962C8B-B14F-4D97-AF65-F5344CB8AC3E}">
        <p14:creationId xmlns:p14="http://schemas.microsoft.com/office/powerpoint/2010/main" val="1643860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dirty="0"/>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116922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GB"/>
              <a:t>Click icon to add picture</a:t>
            </a:r>
            <a:endParaRPr lang="en-AU" dirty="0"/>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GB"/>
              <a:t>Click to edit Master title style</a:t>
            </a:r>
            <a:endParaRPr lang="en-AU" dirty="0"/>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28137412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3609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GB"/>
              <a:t>Click icon to add picture</a:t>
            </a:r>
            <a:endParaRPr lang="en-AU"/>
          </a:p>
        </p:txBody>
      </p:sp>
    </p:spTree>
    <p:extLst>
      <p:ext uri="{BB962C8B-B14F-4D97-AF65-F5344CB8AC3E}">
        <p14:creationId xmlns:p14="http://schemas.microsoft.com/office/powerpoint/2010/main" val="1654439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GB"/>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dirty="0"/>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1521161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dirty="0"/>
              <a:t>Title</a:t>
            </a:r>
            <a:endParaRPr lang="en-AU" dirty="0"/>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384198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18491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7359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References">
    <p:bg>
      <p:bgPr>
        <a:solidFill>
          <a:schemeClr val="accent4"/>
        </a:solid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dirty="0"/>
              <a:t>References</a:t>
            </a:r>
            <a:endParaRPr lang="en-AU" dirty="0"/>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1645920"/>
            <a:ext cx="11484000" cy="471043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0359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dirty="0"/>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Subtitle</a:t>
            </a:r>
          </a:p>
        </p:txBody>
      </p:sp>
    </p:spTree>
    <p:extLst>
      <p:ext uri="{BB962C8B-B14F-4D97-AF65-F5344CB8AC3E}">
        <p14:creationId xmlns:p14="http://schemas.microsoft.com/office/powerpoint/2010/main" val="488169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ver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p:nvSpPr>
        <p:spPr>
          <a:xfrm>
            <a:off x="-1" y="0"/>
            <a:ext cx="12192001" cy="39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p:nvSpPr>
        <p:spPr>
          <a:xfrm>
            <a:off x="-1" y="3924000"/>
            <a:ext cx="12192001" cy="156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p:nvCxnSpPr>
        <p:spPr>
          <a:xfrm>
            <a:off x="360000" y="4104000"/>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p:nvCxnSpPr>
        <p:spPr>
          <a:xfrm>
            <a:off x="9072000" y="4104000"/>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7" name="Text Placeholder 51">
            <a:extLst>
              <a:ext uri="{FF2B5EF4-FFF2-40B4-BE49-F238E27FC236}">
                <a16:creationId xmlns:a16="http://schemas.microsoft.com/office/drawing/2014/main" id="{270311DB-5A0B-2C64-FD32-3845AE0AB54C}"/>
              </a:ext>
            </a:extLst>
          </p:cNvPr>
          <p:cNvSpPr>
            <a:spLocks noGrp="1"/>
          </p:cNvSpPr>
          <p:nvPr>
            <p:ph type="body" sz="quarter" idx="12" hasCustomPrompt="1"/>
          </p:nvPr>
        </p:nvSpPr>
        <p:spPr>
          <a:xfrm>
            <a:off x="359998" y="4778427"/>
            <a:ext cx="8532000"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28" name="Text Placeholder 51">
            <a:extLst>
              <a:ext uri="{FF2B5EF4-FFF2-40B4-BE49-F238E27FC236}">
                <a16:creationId xmlns:a16="http://schemas.microsoft.com/office/drawing/2014/main" id="{BFB21B71-10B3-4079-5902-4C0C7A33E13F}"/>
              </a:ext>
            </a:extLst>
          </p:cNvPr>
          <p:cNvSpPr>
            <a:spLocks noGrp="1"/>
          </p:cNvSpPr>
          <p:nvPr>
            <p:ph type="body" sz="quarter" idx="13" hasCustomPrompt="1"/>
          </p:nvPr>
        </p:nvSpPr>
        <p:spPr>
          <a:xfrm>
            <a:off x="9071998" y="4273686"/>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29" name="Text Placeholder 51">
            <a:extLst>
              <a:ext uri="{FF2B5EF4-FFF2-40B4-BE49-F238E27FC236}">
                <a16:creationId xmlns:a16="http://schemas.microsoft.com/office/drawing/2014/main" id="{C1729F1B-F7E5-2176-BB52-4A213A278B69}"/>
              </a:ext>
            </a:extLst>
          </p:cNvPr>
          <p:cNvSpPr>
            <a:spLocks noGrp="1"/>
          </p:cNvSpPr>
          <p:nvPr>
            <p:ph type="body" sz="quarter" idx="14" hasCustomPrompt="1"/>
          </p:nvPr>
        </p:nvSpPr>
        <p:spPr>
          <a:xfrm>
            <a:off x="359998" y="4273686"/>
            <a:ext cx="8532000" cy="424497"/>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1640180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ver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p:nvSpPr>
        <p:spPr>
          <a:xfrm>
            <a:off x="0"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p:nvSpPr>
        <p:spPr>
          <a:xfrm>
            <a:off x="-1" y="3924000"/>
            <a:ext cx="12192001" cy="156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2">
                  <a:lumMod val="40000"/>
                  <a:lumOff val="60000"/>
                </a:schemeClr>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p:nvCxnSpPr>
        <p:spPr>
          <a:xfrm>
            <a:off x="360000" y="4104000"/>
            <a:ext cx="853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p:nvCxnSpPr>
        <p:spPr>
          <a:xfrm>
            <a:off x="9072000" y="4104000"/>
            <a:ext cx="277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5867118"/>
            <a:ext cx="4500000" cy="684882"/>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14000" y="5867118"/>
            <a:ext cx="630000" cy="684882"/>
          </a:xfrm>
          <a:prstGeom prst="rect">
            <a:avLst/>
          </a:prstGeom>
        </p:spPr>
      </p:pic>
      <p:sp>
        <p:nvSpPr>
          <p:cNvPr id="2" name="Title 1">
            <a:extLst>
              <a:ext uri="{FF2B5EF4-FFF2-40B4-BE49-F238E27FC236}">
                <a16:creationId xmlns:a16="http://schemas.microsoft.com/office/drawing/2014/main" id="{88C7C230-6728-957B-B6ED-1DD9FE8060FF}"/>
              </a:ext>
            </a:extLst>
          </p:cNvPr>
          <p:cNvSpPr>
            <a:spLocks noGrp="1"/>
          </p:cNvSpPr>
          <p:nvPr>
            <p:ph type="ctrTitle"/>
          </p:nvPr>
        </p:nvSpPr>
        <p:spPr>
          <a:xfrm>
            <a:off x="359998" y="360000"/>
            <a:ext cx="11484001" cy="2520000"/>
          </a:xfrm>
          <a:ln>
            <a:noFill/>
          </a:ln>
        </p:spPr>
        <p:txBody>
          <a:bodyPr anchor="t">
            <a:noAutofit/>
          </a:bodyPr>
          <a:lstStyle>
            <a:lvl1pPr algn="l">
              <a:lnSpc>
                <a:spcPct val="90000"/>
              </a:lnSpc>
              <a:defRPr sz="4800">
                <a:solidFill>
                  <a:srgbClr val="00296C"/>
                </a:solidFill>
              </a:defRPr>
            </a:lvl1pPr>
          </a:lstStyle>
          <a:p>
            <a:r>
              <a:rPr lang="en-US"/>
              <a:t>Click to edit Master title style</a:t>
            </a:r>
          </a:p>
        </p:txBody>
      </p:sp>
      <p:sp>
        <p:nvSpPr>
          <p:cNvPr id="13" name="Text Placeholder 51">
            <a:extLst>
              <a:ext uri="{FF2B5EF4-FFF2-40B4-BE49-F238E27FC236}">
                <a16:creationId xmlns:a16="http://schemas.microsoft.com/office/drawing/2014/main" id="{ED72B8C4-8D7B-20BD-9B46-1BC97B97697A}"/>
              </a:ext>
            </a:extLst>
          </p:cNvPr>
          <p:cNvSpPr>
            <a:spLocks noGrp="1"/>
          </p:cNvSpPr>
          <p:nvPr>
            <p:ph type="body" sz="quarter" idx="12" hasCustomPrompt="1"/>
          </p:nvPr>
        </p:nvSpPr>
        <p:spPr>
          <a:xfrm>
            <a:off x="359998" y="4778427"/>
            <a:ext cx="8532000"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presenter title</a:t>
            </a:r>
            <a:endParaRPr lang="en-AU"/>
          </a:p>
        </p:txBody>
      </p:sp>
      <p:sp>
        <p:nvSpPr>
          <p:cNvPr id="15" name="Text Placeholder 51">
            <a:extLst>
              <a:ext uri="{FF2B5EF4-FFF2-40B4-BE49-F238E27FC236}">
                <a16:creationId xmlns:a16="http://schemas.microsoft.com/office/drawing/2014/main" id="{F75C817C-04B0-B672-91D9-B0DBB7B21B4D}"/>
              </a:ext>
            </a:extLst>
          </p:cNvPr>
          <p:cNvSpPr>
            <a:spLocks noGrp="1"/>
          </p:cNvSpPr>
          <p:nvPr>
            <p:ph type="body" sz="quarter" idx="13" hasCustomPrompt="1"/>
          </p:nvPr>
        </p:nvSpPr>
        <p:spPr>
          <a:xfrm>
            <a:off x="9071998" y="4273686"/>
            <a:ext cx="2772001" cy="424497"/>
          </a:xfrm>
        </p:spPr>
        <p:txBody>
          <a:bodyPr/>
          <a:lstStyle>
            <a:lvl1pPr>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6" name="Text Placeholder 51">
            <a:extLst>
              <a:ext uri="{FF2B5EF4-FFF2-40B4-BE49-F238E27FC236}">
                <a16:creationId xmlns:a16="http://schemas.microsoft.com/office/drawing/2014/main" id="{08636096-4E7F-7255-5E0A-F76A98B8F543}"/>
              </a:ext>
            </a:extLst>
          </p:cNvPr>
          <p:cNvSpPr>
            <a:spLocks noGrp="1"/>
          </p:cNvSpPr>
          <p:nvPr>
            <p:ph type="body" sz="quarter" idx="14" hasCustomPrompt="1"/>
          </p:nvPr>
        </p:nvSpPr>
        <p:spPr>
          <a:xfrm>
            <a:off x="359998" y="4273686"/>
            <a:ext cx="8532000" cy="424497"/>
          </a:xfrm>
        </p:spPr>
        <p:txBody>
          <a:bodyPr/>
          <a:lstStyle>
            <a:lvl1pPr>
              <a:defRPr>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Tree>
    <p:extLst>
      <p:ext uri="{BB962C8B-B14F-4D97-AF65-F5344CB8AC3E}">
        <p14:creationId xmlns:p14="http://schemas.microsoft.com/office/powerpoint/2010/main" val="991136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ver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p:nvSpPr>
        <p:spPr>
          <a:xfrm>
            <a:off x="-1" y="0"/>
            <a:ext cx="12192001" cy="39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6" name="Rectangle 5">
            <a:extLst>
              <a:ext uri="{FF2B5EF4-FFF2-40B4-BE49-F238E27FC236}">
                <a16:creationId xmlns:a16="http://schemas.microsoft.com/office/drawing/2014/main" id="{8B441F1C-5173-8DB5-B1C6-8E93B9C835DC}"/>
              </a:ext>
              <a:ext uri="{C183D7F6-B498-43B3-948B-1728B52AA6E4}">
                <adec:decorative xmlns:adec="http://schemas.microsoft.com/office/drawing/2017/decorative" val="1"/>
              </a:ext>
            </a:extLst>
          </p:cNvPr>
          <p:cNvSpPr/>
          <p:nvPr/>
        </p:nvSpPr>
        <p:spPr>
          <a:xfrm>
            <a:off x="-2" y="-5532"/>
            <a:ext cx="12192001" cy="222010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endParaRPr>
          </a:p>
        </p:txBody>
      </p:sp>
      <p:sp>
        <p:nvSpPr>
          <p:cNvPr id="2" name="Title 1"/>
          <p:cNvSpPr>
            <a:spLocks noGrp="1"/>
          </p:cNvSpPr>
          <p:nvPr>
            <p:ph type="ctrTitle"/>
          </p:nvPr>
        </p:nvSpPr>
        <p:spPr>
          <a:xfrm>
            <a:off x="359998" y="360000"/>
            <a:ext cx="11484001" cy="1648741"/>
          </a:xfrm>
          <a:ln>
            <a:noFill/>
          </a:ln>
        </p:spPr>
        <p:txBody>
          <a:bodyPr anchor="t">
            <a:noAutofit/>
          </a:bodyPr>
          <a:lstStyle>
            <a:lvl1pPr algn="l">
              <a:lnSpc>
                <a:spcPct val="90000"/>
              </a:lnSpc>
              <a:defRPr sz="4800">
                <a:solidFill>
                  <a:schemeClr val="bg1"/>
                </a:solidFill>
              </a:defRPr>
            </a:lvl1pPr>
          </a:lstStyle>
          <a:p>
            <a:r>
              <a:rPr lang="en-US"/>
              <a:t>Click to edit Master title style</a:t>
            </a: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p:nvSpPr>
        <p:spPr>
          <a:xfrm>
            <a:off x="-1" y="3924000"/>
            <a:ext cx="12192001" cy="2934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3"/>
              </a:solidFill>
            </a:endParaRPr>
          </a:p>
        </p:txBody>
      </p:sp>
      <p:cxnSp>
        <p:nvCxnSpPr>
          <p:cNvPr id="18" name="Straight Connector 17">
            <a:extLst>
              <a:ext uri="{FF2B5EF4-FFF2-40B4-BE49-F238E27FC236}">
                <a16:creationId xmlns:a16="http://schemas.microsoft.com/office/drawing/2014/main" id="{89B807B7-CC07-4C79-849F-41D584D6BBC7}"/>
              </a:ext>
              <a:ext uri="{C183D7F6-B498-43B3-948B-1728B52AA6E4}">
                <adec:decorative xmlns:adec="http://schemas.microsoft.com/office/drawing/2017/decorative" val="1"/>
              </a:ext>
            </a:extLst>
          </p:cNvPr>
          <p:cNvCxnSpPr/>
          <p:nvPr/>
        </p:nvCxnSpPr>
        <p:spPr>
          <a:xfrm>
            <a:off x="360000" y="2205288"/>
            <a:ext cx="853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B400A8E-928A-43DB-8723-796D9A555203}"/>
              </a:ext>
              <a:ext uri="{C183D7F6-B498-43B3-948B-1728B52AA6E4}">
                <adec:decorative xmlns:adec="http://schemas.microsoft.com/office/drawing/2017/decorative" val="1"/>
              </a:ext>
            </a:extLst>
          </p:cNvPr>
          <p:cNvCxnSpPr>
            <a:cxnSpLocks/>
          </p:cNvCxnSpPr>
          <p:nvPr/>
        </p:nvCxnSpPr>
        <p:spPr>
          <a:xfrm>
            <a:off x="9072000" y="2205288"/>
            <a:ext cx="2772000" cy="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D96E34DF-3C26-CCBC-435C-CF0218F679AA}"/>
              </a:ext>
              <a:ext uri="{C183D7F6-B498-43B3-948B-1728B52AA6E4}">
                <adec:decorative xmlns:adec="http://schemas.microsoft.com/office/drawing/2017/decorative" val="1"/>
              </a:ext>
            </a:extLst>
          </p:cNvPr>
          <p:cNvSpPr>
            <a:spLocks noGrp="1"/>
          </p:cNvSpPr>
          <p:nvPr>
            <p:ph type="ftr" sz="quarter" idx="3"/>
          </p:nvPr>
        </p:nvSpPr>
        <p:spPr>
          <a:xfrm>
            <a:off x="360000" y="3428999"/>
            <a:ext cx="4500000" cy="298457"/>
          </a:xfrm>
          <a:prstGeom prst="rect">
            <a:avLst/>
          </a:prstGeom>
        </p:spPr>
        <p:txBody>
          <a:bodyPr vert="horz" lIns="0" tIns="0" rIns="0" bIns="0" rtlCol="0" anchor="b" anchorCtr="0">
            <a:noAutofit/>
          </a:bodyPr>
          <a:lstStyle>
            <a:lvl1pPr algn="l">
              <a:defRPr sz="1400">
                <a:solidFill>
                  <a:schemeClr val="accent1"/>
                </a:solidFill>
                <a:latin typeface="+mn-lt"/>
              </a:defRPr>
            </a:lvl1pPr>
          </a:lstStyle>
          <a:p>
            <a:r>
              <a:rPr lang="en-US"/>
              <a:t>NSW Department of Education</a:t>
            </a:r>
            <a:endParaRPr lang="en-AU"/>
          </a:p>
        </p:txBody>
      </p:sp>
      <p:pic>
        <p:nvPicPr>
          <p:cNvPr id="5" name="Picture 4" descr="NSW Government logo">
            <a:extLst>
              <a:ext uri="{FF2B5EF4-FFF2-40B4-BE49-F238E27FC236}">
                <a16:creationId xmlns:a16="http://schemas.microsoft.com/office/drawing/2014/main" id="{1275AC60-D9B4-4746-B3F7-C112360E69A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14000" y="3059119"/>
            <a:ext cx="630000" cy="684882"/>
          </a:xfrm>
          <a:prstGeom prst="rect">
            <a:avLst/>
          </a:prstGeom>
        </p:spPr>
      </p:pic>
      <p:sp>
        <p:nvSpPr>
          <p:cNvPr id="3" name="Picture Placeholder 4">
            <a:extLst>
              <a:ext uri="{FF2B5EF4-FFF2-40B4-BE49-F238E27FC236}">
                <a16:creationId xmlns:a16="http://schemas.microsoft.com/office/drawing/2014/main" id="{CE3745DC-AC8E-A131-2A57-EFBCFFD5CE06}"/>
              </a:ext>
              <a:ext uri="{C183D7F6-B498-43B3-948B-1728B52AA6E4}">
                <adec:decorative xmlns:adec="http://schemas.microsoft.com/office/drawing/2017/decorative" val="1"/>
              </a:ext>
            </a:extLst>
          </p:cNvPr>
          <p:cNvSpPr>
            <a:spLocks noGrp="1"/>
          </p:cNvSpPr>
          <p:nvPr>
            <p:ph type="pic" sz="quarter" idx="13"/>
          </p:nvPr>
        </p:nvSpPr>
        <p:spPr>
          <a:xfrm>
            <a:off x="0" y="3924000"/>
            <a:ext cx="12192000" cy="2934000"/>
          </a:xfrm>
        </p:spPr>
        <p:txBody>
          <a:bodyPr/>
          <a:lstStyle/>
          <a:p>
            <a:r>
              <a:rPr lang="en-US"/>
              <a:t>Click icon to add picture</a:t>
            </a:r>
            <a:endParaRPr lang="en-AU"/>
          </a:p>
        </p:txBody>
      </p:sp>
      <p:sp>
        <p:nvSpPr>
          <p:cNvPr id="9" name="Text Placeholder 51">
            <a:extLst>
              <a:ext uri="{FF2B5EF4-FFF2-40B4-BE49-F238E27FC236}">
                <a16:creationId xmlns:a16="http://schemas.microsoft.com/office/drawing/2014/main" id="{8539577E-818D-2906-641C-DBDD3A298498}"/>
              </a:ext>
            </a:extLst>
          </p:cNvPr>
          <p:cNvSpPr>
            <a:spLocks noGrp="1"/>
          </p:cNvSpPr>
          <p:nvPr>
            <p:ph type="body" sz="quarter" idx="12" hasCustomPrompt="1"/>
          </p:nvPr>
        </p:nvSpPr>
        <p:spPr>
          <a:xfrm>
            <a:off x="4195118" y="2787773"/>
            <a:ext cx="4500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title</a:t>
            </a:r>
            <a:endParaRPr lang="en-AU"/>
          </a:p>
        </p:txBody>
      </p:sp>
      <p:sp>
        <p:nvSpPr>
          <p:cNvPr id="10" name="Text Placeholder 51">
            <a:extLst>
              <a:ext uri="{FF2B5EF4-FFF2-40B4-BE49-F238E27FC236}">
                <a16:creationId xmlns:a16="http://schemas.microsoft.com/office/drawing/2014/main" id="{66A72753-E648-3DEC-E37B-76D131698DC4}"/>
              </a:ext>
            </a:extLst>
          </p:cNvPr>
          <p:cNvSpPr>
            <a:spLocks noGrp="1"/>
          </p:cNvSpPr>
          <p:nvPr>
            <p:ph type="body" sz="quarter" idx="14" hasCustomPrompt="1"/>
          </p:nvPr>
        </p:nvSpPr>
        <p:spPr>
          <a:xfrm>
            <a:off x="9071998" y="2357168"/>
            <a:ext cx="2772001" cy="424497"/>
          </a:xfrm>
        </p:spPr>
        <p:txBody>
          <a:bodyPr/>
          <a:lstStyle>
            <a:lvl1pPr>
              <a:defRPr sz="1800">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00 Month YYYY</a:t>
            </a:r>
            <a:endParaRPr lang="en-AU"/>
          </a:p>
        </p:txBody>
      </p:sp>
      <p:sp>
        <p:nvSpPr>
          <p:cNvPr id="12" name="Text Placeholder 51">
            <a:extLst>
              <a:ext uri="{FF2B5EF4-FFF2-40B4-BE49-F238E27FC236}">
                <a16:creationId xmlns:a16="http://schemas.microsoft.com/office/drawing/2014/main" id="{CC2E7161-226A-E92E-A156-32EFBA600856}"/>
              </a:ext>
            </a:extLst>
          </p:cNvPr>
          <p:cNvSpPr>
            <a:spLocks noGrp="1"/>
          </p:cNvSpPr>
          <p:nvPr>
            <p:ph type="body" sz="quarter" idx="15" hasCustomPrompt="1"/>
          </p:nvPr>
        </p:nvSpPr>
        <p:spPr>
          <a:xfrm>
            <a:off x="359998" y="2357168"/>
            <a:ext cx="3458240" cy="855102"/>
          </a:xfrm>
        </p:spPr>
        <p:txBody>
          <a:bodyPr/>
          <a:lstStyle>
            <a:lvl1pPr>
              <a:defRPr sz="2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endParaRPr lang="en-AU"/>
          </a:p>
        </p:txBody>
      </p:sp>
      <p:sp>
        <p:nvSpPr>
          <p:cNvPr id="13" name="Text Placeholder 51">
            <a:extLst>
              <a:ext uri="{FF2B5EF4-FFF2-40B4-BE49-F238E27FC236}">
                <a16:creationId xmlns:a16="http://schemas.microsoft.com/office/drawing/2014/main" id="{B1069058-209B-FFBB-2663-876FCDF3127A}"/>
              </a:ext>
            </a:extLst>
          </p:cNvPr>
          <p:cNvSpPr>
            <a:spLocks noGrp="1"/>
          </p:cNvSpPr>
          <p:nvPr>
            <p:ph type="body" sz="quarter" idx="16" hasCustomPrompt="1"/>
          </p:nvPr>
        </p:nvSpPr>
        <p:spPr>
          <a:xfrm>
            <a:off x="4195118" y="2353833"/>
            <a:ext cx="4500001" cy="424497"/>
          </a:xfrm>
        </p:spPr>
        <p:txBody>
          <a:bodyPr/>
          <a:lstStyle>
            <a:lvl1pPr>
              <a:defRPr sz="1800" b="1">
                <a:solidFill>
                  <a:schemeClr val="accent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a:t>
            </a:r>
            <a:endParaRPr lang="en-AU"/>
          </a:p>
        </p:txBody>
      </p:sp>
    </p:spTree>
    <p:extLst>
      <p:ext uri="{BB962C8B-B14F-4D97-AF65-F5344CB8AC3E}">
        <p14:creationId xmlns:p14="http://schemas.microsoft.com/office/powerpoint/2010/main" val="2562688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ver 4">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mn-lt"/>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bg1"/>
                </a:solidFill>
                <a:latin typeface="Public Sans" pitchFamily="2" charset="0"/>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bg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Tree>
    <p:extLst>
      <p:ext uri="{BB962C8B-B14F-4D97-AF65-F5344CB8AC3E}">
        <p14:creationId xmlns:p14="http://schemas.microsoft.com/office/powerpoint/2010/main" val="2173224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ver 5">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p:nvSpPr>
        <p:spPr>
          <a:xfrm>
            <a:off x="0" y="0"/>
            <a:ext cx="712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62363672-DC22-A630-C46A-3AA31F386989}"/>
              </a:ext>
              <a:ext uri="{C183D7F6-B498-43B3-948B-1728B52AA6E4}">
                <adec:decorative xmlns:adec="http://schemas.microsoft.com/office/drawing/2017/decorative" val="1"/>
              </a:ext>
            </a:extLst>
          </p:cNvPr>
          <p:cNvSpPr>
            <a:spLocks noGrp="1"/>
          </p:cNvSpPr>
          <p:nvPr>
            <p:ph type="ftr" sz="quarter" idx="3"/>
          </p:nvPr>
        </p:nvSpPr>
        <p:spPr>
          <a:xfrm>
            <a:off x="539999" y="359998"/>
            <a:ext cx="2576581" cy="252004"/>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US"/>
              <a:t>NSW Department of Education</a:t>
            </a:r>
            <a:endParaRPr lang="en-AU"/>
          </a:p>
        </p:txBody>
      </p: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1530002"/>
            <a:ext cx="6255979" cy="2033997"/>
          </a:xfrm>
          <a:ln>
            <a:noFill/>
          </a:ln>
        </p:spPr>
        <p:txBody>
          <a:bodyPr anchor="b">
            <a:noAutofit/>
          </a:bodyPr>
          <a:lstStyle>
            <a:lvl1pPr algn="l">
              <a:lnSpc>
                <a:spcPct val="100000"/>
              </a:lnSpc>
              <a:defRPr sz="4800">
                <a:solidFill>
                  <a:schemeClr val="accent1"/>
                </a:solidFill>
                <a:latin typeface="+mj-lt"/>
              </a:defRPr>
            </a:lvl1pPr>
          </a:lstStyle>
          <a:p>
            <a:r>
              <a:rPr lang="en-US"/>
              <a:t>Presentation </a:t>
            </a:r>
            <a:br>
              <a:rPr lang="en-US"/>
            </a:br>
            <a:r>
              <a:rPr lang="en-US"/>
              <a:t>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3624180"/>
            <a:ext cx="6255977" cy="1188000"/>
          </a:xfrm>
        </p:spPr>
        <p:txBody>
          <a:bodyPr anchor="t">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accent1"/>
                </a:solidFill>
                <a:latin typeface="+mj-lt"/>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Presenter name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accent1"/>
                </a:solidFill>
                <a:latin typeface="+mj-lt"/>
              </a:defRPr>
            </a:lvl1pPr>
          </a:lstStyle>
          <a:p>
            <a:pPr lvl="0"/>
            <a:r>
              <a:rPr lang="en-US"/>
              <a:t>Presenter title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accent1"/>
                </a:solidFill>
                <a:latin typeface="+mj-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pic>
        <p:nvPicPr>
          <p:cNvPr id="3" name="Picture 2">
            <a:extLst>
              <a:ext uri="{FF2B5EF4-FFF2-40B4-BE49-F238E27FC236}">
                <a16:creationId xmlns:a16="http://schemas.microsoft.com/office/drawing/2014/main" id="{454040E8-663F-9D55-A412-CF6E1BABF208}"/>
              </a:ext>
            </a:extLst>
          </p:cNvPr>
          <p:cNvPicPr>
            <a:picLocks noChangeAspect="1"/>
          </p:cNvPicPr>
          <p:nvPr/>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2417488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Divider 1">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714460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4" name="Text Placeholder 4">
            <a:extLst>
              <a:ext uri="{FF2B5EF4-FFF2-40B4-BE49-F238E27FC236}">
                <a16:creationId xmlns:a16="http://schemas.microsoft.com/office/drawing/2014/main" id="{E0BFD460-00F6-C078-F72E-C89E7A3AE862}"/>
              </a:ext>
              <a:ext uri="{C183D7F6-B498-43B3-948B-1728B52AA6E4}">
                <adec:decorative xmlns:adec="http://schemas.microsoft.com/office/drawing/2017/decorative" val="0"/>
              </a:ext>
            </a:extLst>
          </p:cNvPr>
          <p:cNvSpPr>
            <a:spLocks noGrp="1"/>
          </p:cNvSpPr>
          <p:nvPr>
            <p:ph type="body" sz="quarter" idx="11" hasCustomPrompt="1"/>
          </p:nvPr>
        </p:nvSpPr>
        <p:spPr>
          <a:xfrm>
            <a:off x="540000" y="2162845"/>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spTree>
    <p:extLst>
      <p:ext uri="{BB962C8B-B14F-4D97-AF65-F5344CB8AC3E}">
        <p14:creationId xmlns:p14="http://schemas.microsoft.com/office/powerpoint/2010/main" val="315637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Divider 3">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p:nvSpPr>
        <p:spPr>
          <a:xfrm>
            <a:off x="11027664" y="210312"/>
            <a:ext cx="950975" cy="10332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bg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bg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bg1"/>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4"/>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7" name="Picture 6">
            <a:extLst>
              <a:ext uri="{FF2B5EF4-FFF2-40B4-BE49-F238E27FC236}">
                <a16:creationId xmlns:a16="http://schemas.microsoft.com/office/drawing/2014/main" id="{E1E50149-E853-8C5B-AA8D-D4A37E17848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3649377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Divider 4">
    <p:bg>
      <p:bgPr>
        <a:solidFill>
          <a:schemeClr val="accent4"/>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8FB9B9-103C-CE96-6233-29AE6002CCE6}"/>
              </a:ext>
            </a:extLst>
          </p:cNvPr>
          <p:cNvSpPr/>
          <p:nvPr/>
        </p:nvSpPr>
        <p:spPr>
          <a:xfrm>
            <a:off x="11027664" y="210312"/>
            <a:ext cx="950975" cy="103327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Footer Placeholder 4">
            <a:extLst>
              <a:ext uri="{FF2B5EF4-FFF2-40B4-BE49-F238E27FC236}">
                <a16:creationId xmlns:a16="http://schemas.microsoft.com/office/drawing/2014/main" id="{4C49F10D-4964-4C13-BDFD-A701813832E9}"/>
              </a:ext>
              <a:ext uri="{C183D7F6-B498-43B3-948B-1728B52AA6E4}">
                <adec:decorative xmlns:adec="http://schemas.microsoft.com/office/drawing/2017/decorative" val="1"/>
              </a:ext>
            </a:extLst>
          </p:cNvPr>
          <p:cNvSpPr>
            <a:spLocks noGrp="1"/>
          </p:cNvSpPr>
          <p:nvPr>
            <p:ph type="ftr" sz="quarter" idx="3"/>
          </p:nvPr>
        </p:nvSpPr>
        <p:spPr>
          <a:xfrm>
            <a:off x="540000" y="360000"/>
            <a:ext cx="4500000" cy="684000"/>
          </a:xfrm>
          <a:prstGeom prst="rect">
            <a:avLst/>
          </a:prstGeom>
        </p:spPr>
        <p:txBody>
          <a:bodyPr vert="horz" lIns="0" tIns="0" rIns="0" bIns="0" rtlCol="0" anchor="t">
            <a:noAutofit/>
          </a:bodyPr>
          <a:lstStyle>
            <a:lvl1pPr algn="l">
              <a:defRPr sz="1400">
                <a:solidFill>
                  <a:schemeClr val="accent1"/>
                </a:solidFill>
                <a:latin typeface="+mn-lt"/>
              </a:defRPr>
            </a:lvl1pPr>
          </a:lstStyle>
          <a:p>
            <a:r>
              <a:rPr lang="en-AU"/>
              <a:t>NSW Department of Education</a:t>
            </a:r>
          </a:p>
          <a:p>
            <a:endParaRPr lang="en-AU"/>
          </a:p>
        </p:txBody>
      </p:sp>
      <p:sp>
        <p:nvSpPr>
          <p:cNvPr id="2" name="Title 1"/>
          <p:cNvSpPr>
            <a:spLocks noGrp="1"/>
          </p:cNvSpPr>
          <p:nvPr>
            <p:ph type="ctrTitle" hasCustomPrompt="1"/>
          </p:nvPr>
        </p:nvSpPr>
        <p:spPr>
          <a:xfrm>
            <a:off x="540000" y="4152935"/>
            <a:ext cx="6217187" cy="1224000"/>
          </a:xfrm>
          <a:ln>
            <a:noFill/>
          </a:ln>
        </p:spPr>
        <p:txBody>
          <a:bodyPr anchor="t">
            <a:noAutofit/>
          </a:bodyPr>
          <a:lstStyle>
            <a:lvl1pPr algn="l">
              <a:lnSpc>
                <a:spcPct val="110000"/>
              </a:lnSpc>
              <a:defRPr sz="4800">
                <a:solidFill>
                  <a:schemeClr val="accent1"/>
                </a:solidFill>
                <a:latin typeface="+mj-lt"/>
              </a:defRPr>
            </a:lvl1pPr>
          </a:lstStyle>
          <a:p>
            <a:pPr>
              <a:lnSpc>
                <a:spcPct val="100000"/>
              </a:lnSpc>
            </a:pPr>
            <a:r>
              <a:rPr lang="en-AU"/>
              <a:t>Divider title</a:t>
            </a:r>
          </a:p>
        </p:txBody>
      </p:sp>
      <p:sp>
        <p:nvSpPr>
          <p:cNvPr id="3" name="Picture Placeholder 4">
            <a:extLst>
              <a:ext uri="{FF2B5EF4-FFF2-40B4-BE49-F238E27FC236}">
                <a16:creationId xmlns:a16="http://schemas.microsoft.com/office/drawing/2014/main" id="{CD048189-D626-F31B-A3F0-9BF80BDFD40C}"/>
              </a:ext>
              <a:ext uri="{C183D7F6-B498-43B3-948B-1728B52AA6E4}">
                <adec:decorative xmlns:adec="http://schemas.microsoft.com/office/drawing/2017/decorative" val="1"/>
              </a:ext>
            </a:extLst>
          </p:cNvPr>
          <p:cNvSpPr>
            <a:spLocks noGrp="1"/>
          </p:cNvSpPr>
          <p:nvPr>
            <p:ph type="pic" sz="quarter" idx="13"/>
          </p:nvPr>
        </p:nvSpPr>
        <p:spPr>
          <a:xfrm>
            <a:off x="7128001" y="0"/>
            <a:ext cx="5063999" cy="6858000"/>
          </a:xfrm>
        </p:spPr>
        <p:txBody>
          <a:bodyPr/>
          <a:lstStyle>
            <a:lvl1pPr>
              <a:defRPr>
                <a:solidFill>
                  <a:schemeClr val="accent2"/>
                </a:solidFill>
              </a:defRPr>
            </a:lvl1pPr>
          </a:lstStyle>
          <a:p>
            <a:r>
              <a:rPr lang="en-US"/>
              <a:t>Click icon to add picture</a:t>
            </a:r>
            <a:endParaRPr lang="en-AU"/>
          </a:p>
        </p:txBody>
      </p:sp>
      <p:sp>
        <p:nvSpPr>
          <p:cNvPr id="10" name="Text Placeholder 4">
            <a:extLst>
              <a:ext uri="{FF2B5EF4-FFF2-40B4-BE49-F238E27FC236}">
                <a16:creationId xmlns:a16="http://schemas.microsoft.com/office/drawing/2014/main" id="{DA50952E-99C6-4BA0-A8E1-7EE82E8084D5}"/>
              </a:ext>
              <a:ext uri="{C183D7F6-B498-43B3-948B-1728B52AA6E4}">
                <adec:decorative xmlns:adec="http://schemas.microsoft.com/office/drawing/2017/decorative" val="0"/>
              </a:ext>
            </a:extLst>
          </p:cNvPr>
          <p:cNvSpPr>
            <a:spLocks noGrp="1"/>
          </p:cNvSpPr>
          <p:nvPr>
            <p:ph type="body" sz="quarter" idx="11" hasCustomPrompt="1"/>
          </p:nvPr>
        </p:nvSpPr>
        <p:spPr>
          <a:xfrm>
            <a:off x="540000" y="2247899"/>
            <a:ext cx="2880000" cy="1638301"/>
          </a:xfrm>
        </p:spPr>
        <p:txBody>
          <a:bodyPr anchor="t">
            <a:noAutofit/>
          </a:bodyPr>
          <a:lstStyle>
            <a:lvl1pPr algn="l">
              <a:lnSpc>
                <a:spcPct val="80000"/>
              </a:lnSpc>
              <a:spcAft>
                <a:spcPts val="0"/>
              </a:spcAft>
              <a:defRPr sz="15000">
                <a:solidFill>
                  <a:schemeClr val="accent2"/>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t>
            </a:r>
          </a:p>
        </p:txBody>
      </p:sp>
      <p:pic>
        <p:nvPicPr>
          <p:cNvPr id="5" name="Picture 4">
            <a:extLst>
              <a:ext uri="{FF2B5EF4-FFF2-40B4-BE49-F238E27FC236}">
                <a16:creationId xmlns:a16="http://schemas.microsoft.com/office/drawing/2014/main" id="{BE67997B-1EF6-0F8C-A7CA-C69549ADFDAA}"/>
              </a:ext>
            </a:extLst>
          </p:cNvPr>
          <p:cNvPicPr>
            <a:picLocks noChangeAspect="1"/>
          </p:cNvPicPr>
          <p:nvPr/>
        </p:nvPicPr>
        <p:blipFill rotWithShape="1">
          <a:blip r:embed="rId2"/>
          <a:srcRect t="4134"/>
          <a:stretch/>
        </p:blipFill>
        <p:spPr>
          <a:xfrm>
            <a:off x="6134780" y="359998"/>
            <a:ext cx="661191" cy="723198"/>
          </a:xfrm>
          <a:prstGeom prst="rect">
            <a:avLst/>
          </a:prstGeom>
        </p:spPr>
      </p:pic>
    </p:spTree>
    <p:extLst>
      <p:ext uri="{BB962C8B-B14F-4D97-AF65-F5344CB8AC3E}">
        <p14:creationId xmlns:p14="http://schemas.microsoft.com/office/powerpoint/2010/main" val="2242680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Acknowledgement of Country">
    <p:spTree>
      <p:nvGrpSpPr>
        <p:cNvPr id="1" name=""/>
        <p:cNvGrpSpPr/>
        <p:nvPr/>
      </p:nvGrpSpPr>
      <p:grpSpPr>
        <a:xfrm>
          <a:off x="0" y="0"/>
          <a:ext cx="0" cy="0"/>
          <a:chOff x="0" y="0"/>
          <a:chExt cx="0" cy="0"/>
        </a:xfrm>
      </p:grpSpPr>
      <p:pic>
        <p:nvPicPr>
          <p:cNvPr id="10" name="Picture 9" descr="Icon&#10;&#10;Description automatically generated">
            <a:extLst>
              <a:ext uri="{FF2B5EF4-FFF2-40B4-BE49-F238E27FC236}">
                <a16:creationId xmlns:a16="http://schemas.microsoft.com/office/drawing/2014/main" id="{A0CE222A-58C3-0A08-99DB-534710A0C25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00" y="6350"/>
            <a:ext cx="5029200" cy="6845300"/>
          </a:xfrm>
          <a:prstGeom prst="rect">
            <a:avLst/>
          </a:prstGeom>
        </p:spPr>
      </p:pic>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solidFill>
                  <a:schemeClr val="accent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18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1"/>
              </a:ext>
            </a:extLst>
          </p:cNvPr>
          <p:cNvSpPr>
            <a:spLocks noGrp="1"/>
          </p:cNvSpPr>
          <p:nvPr>
            <p:ph type="pic" sz="quarter" idx="13"/>
          </p:nvPr>
        </p:nvSpPr>
        <p:spPr>
          <a:xfrm>
            <a:off x="-5400" y="0"/>
            <a:ext cx="5040000" cy="6858000"/>
          </a:xfrm>
        </p:spPr>
        <p:txBody>
          <a:bodyPr/>
          <a:lstStyle>
            <a:lvl1pPr>
              <a:defRPr>
                <a:solidFill>
                  <a:schemeClr val="bg1"/>
                </a:solidFill>
              </a:defRPr>
            </a:lvl1pPr>
          </a:lstStyle>
          <a:p>
            <a:r>
              <a:rPr lang="en-US"/>
              <a:t>Click icon to add picture</a:t>
            </a:r>
            <a:endParaRPr lang="en-AU"/>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US"/>
              <a:t>Caption</a:t>
            </a:r>
            <a:endParaRPr lang="en-AU"/>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63012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am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A4DAC1B-834C-7BD5-B0BB-7FE13580EE7C}"/>
              </a:ext>
              <a:ext uri="{C183D7F6-B498-43B3-948B-1728B52AA6E4}">
                <adec:decorative xmlns:adec="http://schemas.microsoft.com/office/drawing/2017/decorative" val="1"/>
              </a:ext>
            </a:extLst>
          </p:cNvPr>
          <p:cNvSpPr>
            <a:spLocks/>
          </p:cNvSpPr>
          <p:nvPr/>
        </p:nvSpPr>
        <p:spPr>
          <a:xfrm>
            <a:off x="0" y="1"/>
            <a:ext cx="12192000" cy="13614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Oval 2">
            <a:extLst>
              <a:ext uri="{FF2B5EF4-FFF2-40B4-BE49-F238E27FC236}">
                <a16:creationId xmlns:a16="http://schemas.microsoft.com/office/drawing/2014/main" id="{B37506F2-F525-5814-9826-7AFD500EC450}"/>
              </a:ext>
              <a:ext uri="{C183D7F6-B498-43B3-948B-1728B52AA6E4}">
                <adec:decorative xmlns:adec="http://schemas.microsoft.com/office/drawing/2017/decorative" val="1"/>
              </a:ext>
            </a:extLst>
          </p:cNvPr>
          <p:cNvSpPr>
            <a:spLocks/>
          </p:cNvSpPr>
          <p:nvPr/>
        </p:nvSpPr>
        <p:spPr>
          <a:xfrm rot="15300000">
            <a:off x="11294234" y="197717"/>
            <a:ext cx="1034963" cy="103762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Oval 4">
            <a:extLst>
              <a:ext uri="{FF2B5EF4-FFF2-40B4-BE49-F238E27FC236}">
                <a16:creationId xmlns:a16="http://schemas.microsoft.com/office/drawing/2014/main" id="{0A512C00-E83C-79F8-F03D-C3C23BD06D81}"/>
              </a:ext>
              <a:ext uri="{C183D7F6-B498-43B3-948B-1728B52AA6E4}">
                <adec:decorative xmlns:adec="http://schemas.microsoft.com/office/drawing/2017/decorative" val="1"/>
              </a:ext>
            </a:extLst>
          </p:cNvPr>
          <p:cNvSpPr>
            <a:spLocks/>
          </p:cNvSpPr>
          <p:nvPr/>
        </p:nvSpPr>
        <p:spPr>
          <a:xfrm rot="15300000">
            <a:off x="6996750" y="-1709613"/>
            <a:ext cx="2751951" cy="275903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5AC2B146-1D7B-D829-D8E7-D9D84F534228}"/>
              </a:ext>
              <a:ext uri="{C183D7F6-B498-43B3-948B-1728B52AA6E4}">
                <adec:decorative xmlns:adec="http://schemas.microsoft.com/office/drawing/2017/decorative" val="1"/>
              </a:ext>
            </a:extLst>
          </p:cNvPr>
          <p:cNvSpPr>
            <a:spLocks/>
          </p:cNvSpPr>
          <p:nvPr/>
        </p:nvSpPr>
        <p:spPr>
          <a:xfrm rot="15300000">
            <a:off x="9701234" y="640918"/>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Rectangle: Rounded Corners 6">
            <a:extLst>
              <a:ext uri="{FF2B5EF4-FFF2-40B4-BE49-F238E27FC236}">
                <a16:creationId xmlns:a16="http://schemas.microsoft.com/office/drawing/2014/main" id="{C9DEBC90-31CF-1F88-DB5E-43CFBF8292BC}"/>
              </a:ext>
              <a:ext uri="{C183D7F6-B498-43B3-948B-1728B52AA6E4}">
                <adec:decorative xmlns:adec="http://schemas.microsoft.com/office/drawing/2017/decorative" val="1"/>
              </a:ext>
            </a:extLst>
          </p:cNvPr>
          <p:cNvSpPr>
            <a:spLocks/>
          </p:cNvSpPr>
          <p:nvPr/>
        </p:nvSpPr>
        <p:spPr>
          <a:xfrm>
            <a:off x="1" y="1356043"/>
            <a:ext cx="12192000" cy="5501957"/>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8" name="Rectangle: Rounded Corners 7">
            <a:extLst>
              <a:ext uri="{FF2B5EF4-FFF2-40B4-BE49-F238E27FC236}">
                <a16:creationId xmlns:a16="http://schemas.microsoft.com/office/drawing/2014/main" id="{7FF62EBE-2464-DE23-7321-C65DF73A8BB7}"/>
              </a:ext>
              <a:ext uri="{C183D7F6-B498-43B3-948B-1728B52AA6E4}">
                <adec:decorative xmlns:adec="http://schemas.microsoft.com/office/drawing/2017/decorative" val="1"/>
              </a:ext>
            </a:extLst>
          </p:cNvPr>
          <p:cNvSpPr>
            <a:spLocks/>
          </p:cNvSpPr>
          <p:nvPr/>
        </p:nvSpPr>
        <p:spPr>
          <a:xfrm>
            <a:off x="232622" y="1527043"/>
            <a:ext cx="11726756" cy="5159957"/>
          </a:xfrm>
          <a:prstGeom prst="roundRect">
            <a:avLst>
              <a:gd name="adj" fmla="val 395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Rectangle 8">
            <a:extLst>
              <a:ext uri="{FF2B5EF4-FFF2-40B4-BE49-F238E27FC236}">
                <a16:creationId xmlns:a16="http://schemas.microsoft.com/office/drawing/2014/main" id="{A5DAE747-9C91-E811-1664-A182D214D6BE}"/>
              </a:ext>
              <a:ext uri="{C183D7F6-B498-43B3-948B-1728B52AA6E4}">
                <adec:decorative xmlns:adec="http://schemas.microsoft.com/office/drawing/2017/decorative" val="1"/>
              </a:ext>
            </a:extLst>
          </p:cNvPr>
          <p:cNvSpPr>
            <a:spLocks/>
          </p:cNvSpPr>
          <p:nvPr/>
        </p:nvSpPr>
        <p:spPr>
          <a:xfrm>
            <a:off x="-140912" y="-1853293"/>
            <a:ext cx="12332912" cy="185329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E9FD4B39-67C3-F21F-71E2-01CE3E74FB63}"/>
              </a:ext>
              <a:ext uri="{C183D7F6-B498-43B3-948B-1728B52AA6E4}">
                <adec:decorative xmlns:adec="http://schemas.microsoft.com/office/drawing/2017/decorative" val="1"/>
              </a:ext>
            </a:extLst>
          </p:cNvPr>
          <p:cNvSpPr>
            <a:spLocks/>
          </p:cNvSpPr>
          <p:nvPr/>
        </p:nvSpPr>
        <p:spPr>
          <a:xfrm rot="5400000">
            <a:off x="7606331" y="2406793"/>
            <a:ext cx="9916886" cy="74555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1" name="Title 3">
            <a:extLst>
              <a:ext uri="{FF2B5EF4-FFF2-40B4-BE49-F238E27FC236}">
                <a16:creationId xmlns:a16="http://schemas.microsoft.com/office/drawing/2014/main" id="{6389052F-9E41-61FA-EC7E-98B99BD8FFDF}"/>
              </a:ext>
            </a:extLst>
          </p:cNvPr>
          <p:cNvSpPr>
            <a:spLocks noGrp="1"/>
          </p:cNvSpPr>
          <p:nvPr>
            <p:ph type="title" hasCustomPrompt="1"/>
          </p:nvPr>
        </p:nvSpPr>
        <p:spPr>
          <a:xfrm>
            <a:off x="360000" y="407914"/>
            <a:ext cx="6658020" cy="545601"/>
          </a:xfrm>
        </p:spPr>
        <p:txBody>
          <a:bodyPr/>
          <a:lstStyle>
            <a:lvl1pPr>
              <a:defRPr>
                <a:solidFill>
                  <a:schemeClr val="bg1"/>
                </a:solidFill>
              </a:defRPr>
            </a:lvl1pPr>
          </a:lstStyle>
          <a:p>
            <a:r>
              <a:rPr lang="en-US"/>
              <a:t>Meet the [KLA] team</a:t>
            </a:r>
            <a:endParaRPr lang="en-AU"/>
          </a:p>
        </p:txBody>
      </p:sp>
    </p:spTree>
    <p:extLst>
      <p:ext uri="{BB962C8B-B14F-4D97-AF65-F5344CB8AC3E}">
        <p14:creationId xmlns:p14="http://schemas.microsoft.com/office/powerpoint/2010/main" val="191637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am slide 2">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pPr/>
              <a:t>‹#›</a:t>
            </a:fld>
            <a:endParaRPr lang="en-AU"/>
          </a:p>
        </p:txBody>
      </p:sp>
      <p:sp>
        <p:nvSpPr>
          <p:cNvPr id="2" name="Rectangle 1">
            <a:extLst>
              <a:ext uri="{FF2B5EF4-FFF2-40B4-BE49-F238E27FC236}">
                <a16:creationId xmlns:a16="http://schemas.microsoft.com/office/drawing/2014/main" id="{236FCCDD-FD1C-C6A0-716F-205A6DA05877}"/>
              </a:ext>
            </a:extLst>
          </p:cNvPr>
          <p:cNvSpPr>
            <a:spLocks/>
          </p:cNvSpPr>
          <p:nvPr/>
        </p:nvSpPr>
        <p:spPr>
          <a:xfrm>
            <a:off x="0" y="0"/>
            <a:ext cx="3376827" cy="6858000"/>
          </a:xfrm>
          <a:prstGeom prst="rect">
            <a:avLst/>
          </a:prstGeom>
          <a:solidFill>
            <a:srgbClr val="00266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grpSp>
        <p:nvGrpSpPr>
          <p:cNvPr id="3" name="Group 2">
            <a:extLst>
              <a:ext uri="{FF2B5EF4-FFF2-40B4-BE49-F238E27FC236}">
                <a16:creationId xmlns:a16="http://schemas.microsoft.com/office/drawing/2014/main" id="{E5018918-0483-2699-478B-2ECC7C26DB56}"/>
              </a:ext>
            </a:extLst>
          </p:cNvPr>
          <p:cNvGrpSpPr>
            <a:grpSpLocks/>
          </p:cNvGrpSpPr>
          <p:nvPr/>
        </p:nvGrpSpPr>
        <p:grpSpPr>
          <a:xfrm flipH="1">
            <a:off x="-904718" y="2431903"/>
            <a:ext cx="4435322" cy="4833715"/>
            <a:chOff x="-439573" y="2545073"/>
            <a:chExt cx="4435322" cy="4833715"/>
          </a:xfrm>
        </p:grpSpPr>
        <p:sp>
          <p:nvSpPr>
            <p:cNvPr id="5" name="Oval 4">
              <a:extLst>
                <a:ext uri="{FF2B5EF4-FFF2-40B4-BE49-F238E27FC236}">
                  <a16:creationId xmlns:a16="http://schemas.microsoft.com/office/drawing/2014/main" id="{E8C5E266-0174-0A70-3FC4-FD70711A55C1}"/>
                </a:ext>
              </a:extLst>
            </p:cNvPr>
            <p:cNvSpPr>
              <a:spLocks/>
            </p:cNvSpPr>
            <p:nvPr/>
          </p:nvSpPr>
          <p:spPr>
            <a:xfrm>
              <a:off x="756247" y="5728543"/>
              <a:ext cx="1646006" cy="1650245"/>
            </a:xfrm>
            <a:prstGeom prst="ellipse">
              <a:avLst/>
            </a:prstGeom>
            <a:solidFill>
              <a:srgbClr val="FFE6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Oval 5">
              <a:extLst>
                <a:ext uri="{FF2B5EF4-FFF2-40B4-BE49-F238E27FC236}">
                  <a16:creationId xmlns:a16="http://schemas.microsoft.com/office/drawing/2014/main" id="{2CAF77CB-B8B2-FA4B-D6AD-9E04E492AED2}"/>
                </a:ext>
              </a:extLst>
            </p:cNvPr>
            <p:cNvSpPr>
              <a:spLocks/>
            </p:cNvSpPr>
            <p:nvPr/>
          </p:nvSpPr>
          <p:spPr>
            <a:xfrm>
              <a:off x="1243798" y="2545073"/>
              <a:ext cx="2751951" cy="2759039"/>
            </a:xfrm>
            <a:prstGeom prst="ellipse">
              <a:avLst/>
            </a:prstGeom>
            <a:solidFill>
              <a:srgbClr val="C9E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Oval 6">
              <a:extLst>
                <a:ext uri="{FF2B5EF4-FFF2-40B4-BE49-F238E27FC236}">
                  <a16:creationId xmlns:a16="http://schemas.microsoft.com/office/drawing/2014/main" id="{5B557B4D-19A0-A52F-BA0D-AD8A3ED18C60}"/>
                </a:ext>
              </a:extLst>
            </p:cNvPr>
            <p:cNvSpPr>
              <a:spLocks/>
            </p:cNvSpPr>
            <p:nvPr/>
          </p:nvSpPr>
          <p:spPr>
            <a:xfrm>
              <a:off x="-439573" y="3734026"/>
              <a:ext cx="2552016" cy="2552016"/>
            </a:xfrm>
            <a:prstGeom prst="ellipse">
              <a:avLst/>
            </a:prstGeom>
            <a:noFill/>
            <a:ln w="190500">
              <a:solidFill>
                <a:srgbClr val="136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8" name="Rectangle 7">
            <a:extLst>
              <a:ext uri="{FF2B5EF4-FFF2-40B4-BE49-F238E27FC236}">
                <a16:creationId xmlns:a16="http://schemas.microsoft.com/office/drawing/2014/main" id="{ECDEE502-25E2-E471-DCF0-E20F702CDAD3}"/>
              </a:ext>
            </a:extLst>
          </p:cNvPr>
          <p:cNvSpPr>
            <a:spLocks/>
          </p:cNvSpPr>
          <p:nvPr/>
        </p:nvSpPr>
        <p:spPr>
          <a:xfrm>
            <a:off x="2994991" y="0"/>
            <a:ext cx="9197009"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a:p>
        </p:txBody>
      </p:sp>
      <p:sp>
        <p:nvSpPr>
          <p:cNvPr id="9" name="Rectangle 8">
            <a:extLst>
              <a:ext uri="{FF2B5EF4-FFF2-40B4-BE49-F238E27FC236}">
                <a16:creationId xmlns:a16="http://schemas.microsoft.com/office/drawing/2014/main" id="{DC8E7762-479D-5D38-E3AA-B007883D48B1}"/>
              </a:ext>
            </a:extLst>
          </p:cNvPr>
          <p:cNvSpPr>
            <a:spLocks/>
          </p:cNvSpPr>
          <p:nvPr/>
        </p:nvSpPr>
        <p:spPr>
          <a:xfrm rot="5400000">
            <a:off x="-5110380" y="1900026"/>
            <a:ext cx="7193285" cy="3027470"/>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0" name="Rectangle 9">
            <a:extLst>
              <a:ext uri="{FF2B5EF4-FFF2-40B4-BE49-F238E27FC236}">
                <a16:creationId xmlns:a16="http://schemas.microsoft.com/office/drawing/2014/main" id="{607BA05C-9702-92F7-7EE4-5E7F6E0804D4}"/>
              </a:ext>
            </a:extLst>
          </p:cNvPr>
          <p:cNvSpPr>
            <a:spLocks/>
          </p:cNvSpPr>
          <p:nvPr/>
        </p:nvSpPr>
        <p:spPr>
          <a:xfrm>
            <a:off x="-140912" y="6858000"/>
            <a:ext cx="12332912" cy="66206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bg1"/>
                </a:solidFill>
              </a:defRPr>
            </a:lvl1pPr>
          </a:lstStyle>
          <a:p>
            <a:r>
              <a:rPr lang="en-US"/>
              <a:t>[KLA] Curriculum team</a:t>
            </a:r>
            <a:endParaRPr lang="en-AU"/>
          </a:p>
        </p:txBody>
      </p:sp>
    </p:spTree>
    <p:extLst>
      <p:ext uri="{BB962C8B-B14F-4D97-AF65-F5344CB8AC3E}">
        <p14:creationId xmlns:p14="http://schemas.microsoft.com/office/powerpoint/2010/main" val="1739567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am slide 3">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25558F-1CCD-6414-E6FE-A684D24944F5}"/>
              </a:ext>
            </a:extLst>
          </p:cNvPr>
          <p:cNvSpPr>
            <a:spLocks/>
          </p:cNvSpPr>
          <p:nvPr/>
        </p:nvSpPr>
        <p:spPr>
          <a:xfrm>
            <a:off x="0" y="0"/>
            <a:ext cx="3376827"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13" name="Oval 12">
            <a:extLst>
              <a:ext uri="{FF2B5EF4-FFF2-40B4-BE49-F238E27FC236}">
                <a16:creationId xmlns:a16="http://schemas.microsoft.com/office/drawing/2014/main" id="{437F98C1-7925-B4E1-8A9A-8C1EE050337D}"/>
              </a:ext>
            </a:extLst>
          </p:cNvPr>
          <p:cNvSpPr>
            <a:spLocks/>
          </p:cNvSpPr>
          <p:nvPr/>
        </p:nvSpPr>
        <p:spPr>
          <a:xfrm>
            <a:off x="756247" y="5536026"/>
            <a:ext cx="1646006" cy="1650245"/>
          </a:xfrm>
          <a:prstGeom prst="ellipse">
            <a:avLst/>
          </a:prstGeom>
          <a:solidFill>
            <a:srgbClr val="8BE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Oval 13">
            <a:extLst>
              <a:ext uri="{FF2B5EF4-FFF2-40B4-BE49-F238E27FC236}">
                <a16:creationId xmlns:a16="http://schemas.microsoft.com/office/drawing/2014/main" id="{020BAB49-7DE1-F84C-E4E1-34BC639F9FD2}"/>
              </a:ext>
            </a:extLst>
          </p:cNvPr>
          <p:cNvSpPr>
            <a:spLocks/>
          </p:cNvSpPr>
          <p:nvPr/>
        </p:nvSpPr>
        <p:spPr>
          <a:xfrm>
            <a:off x="1243798" y="2352556"/>
            <a:ext cx="2751951" cy="2759039"/>
          </a:xfrm>
          <a:prstGeom prst="ellipse">
            <a:avLst/>
          </a:prstGeom>
          <a:solidFill>
            <a:srgbClr val="136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5" name="Picture 14" descr="A picture containing diagram&#10;&#10;Description automatically generated">
            <a:extLst>
              <a:ext uri="{FF2B5EF4-FFF2-40B4-BE49-F238E27FC236}">
                <a16:creationId xmlns:a16="http://schemas.microsoft.com/office/drawing/2014/main" id="{71120AC0-2B0D-ACEC-657C-3799D27823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27909" y="3220557"/>
            <a:ext cx="4244315" cy="2991557"/>
          </a:xfrm>
          <a:prstGeom prst="rect">
            <a:avLst/>
          </a:prstGeom>
        </p:spPr>
      </p:pic>
      <p:sp>
        <p:nvSpPr>
          <p:cNvPr id="16" name="Rectangle 15">
            <a:extLst>
              <a:ext uri="{FF2B5EF4-FFF2-40B4-BE49-F238E27FC236}">
                <a16:creationId xmlns:a16="http://schemas.microsoft.com/office/drawing/2014/main" id="{DF7763D2-FA9B-CF59-8DB9-74409112DDCD}"/>
              </a:ext>
            </a:extLst>
          </p:cNvPr>
          <p:cNvSpPr>
            <a:spLocks/>
          </p:cNvSpPr>
          <p:nvPr/>
        </p:nvSpPr>
        <p:spPr>
          <a:xfrm>
            <a:off x="-140912" y="6854942"/>
            <a:ext cx="12332912" cy="33132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
        <p:nvSpPr>
          <p:cNvPr id="4" name="Slide Number Placeholder 3"/>
          <p:cNvSpPr>
            <a:spLocks noGrp="1"/>
          </p:cNvSpPr>
          <p:nvPr>
            <p:ph type="sldNum" sz="quarter" idx="12"/>
          </p:nvPr>
        </p:nvSpPr>
        <p:spPr/>
        <p:txBody>
          <a:bodyPr/>
          <a:lstStyle/>
          <a:p>
            <a:fld id="{10A01DC5-1685-4615-8240-15192985C6A2}" type="slidenum">
              <a:rPr lang="en-AU" smtClean="0"/>
              <a:pPr/>
              <a:t>‹#›</a:t>
            </a:fld>
            <a:endParaRPr lang="en-AU"/>
          </a:p>
        </p:txBody>
      </p:sp>
      <p:sp>
        <p:nvSpPr>
          <p:cNvPr id="12" name="Title 3">
            <a:extLst>
              <a:ext uri="{FF2B5EF4-FFF2-40B4-BE49-F238E27FC236}">
                <a16:creationId xmlns:a16="http://schemas.microsoft.com/office/drawing/2014/main" id="{9CB69818-EA4E-73F6-A3E9-E96A11112B65}"/>
              </a:ext>
            </a:extLst>
          </p:cNvPr>
          <p:cNvSpPr>
            <a:spLocks noGrp="1"/>
          </p:cNvSpPr>
          <p:nvPr>
            <p:ph type="title" hasCustomPrompt="1"/>
          </p:nvPr>
        </p:nvSpPr>
        <p:spPr>
          <a:xfrm>
            <a:off x="273975" y="312181"/>
            <a:ext cx="2430780" cy="1769538"/>
          </a:xfrm>
        </p:spPr>
        <p:txBody>
          <a:bodyPr/>
          <a:lstStyle>
            <a:lvl1pPr>
              <a:lnSpc>
                <a:spcPct val="110000"/>
              </a:lnSpc>
              <a:defRPr>
                <a:solidFill>
                  <a:schemeClr val="accent1"/>
                </a:solidFill>
              </a:defRPr>
            </a:lvl1pPr>
          </a:lstStyle>
          <a:p>
            <a:r>
              <a:rPr lang="en-US"/>
              <a:t>[KLA] Curriculum team</a:t>
            </a:r>
            <a:endParaRPr lang="en-AU"/>
          </a:p>
        </p:txBody>
      </p:sp>
      <p:sp>
        <p:nvSpPr>
          <p:cNvPr id="17" name="Rectangle 16">
            <a:extLst>
              <a:ext uri="{FF2B5EF4-FFF2-40B4-BE49-F238E27FC236}">
                <a16:creationId xmlns:a16="http://schemas.microsoft.com/office/drawing/2014/main" id="{2F01921D-07D0-1A4B-903A-8BBD2F059D2D}"/>
              </a:ext>
            </a:extLst>
          </p:cNvPr>
          <p:cNvSpPr>
            <a:spLocks/>
          </p:cNvSpPr>
          <p:nvPr/>
        </p:nvSpPr>
        <p:spPr>
          <a:xfrm>
            <a:off x="2994991" y="0"/>
            <a:ext cx="9197009" cy="6858000"/>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AU" sz="2000" err="1"/>
          </a:p>
        </p:txBody>
      </p:sp>
    </p:spTree>
    <p:extLst>
      <p:ext uri="{BB962C8B-B14F-4D97-AF65-F5344CB8AC3E}">
        <p14:creationId xmlns:p14="http://schemas.microsoft.com/office/powerpoint/2010/main" val="2085017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11484000"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4222777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imag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hasCustomPrompt="1"/>
          </p:nvPr>
        </p:nvSpPr>
        <p:spPr>
          <a:xfrm>
            <a:off x="360000" y="1620000"/>
            <a:ext cx="5558791" cy="4536000"/>
          </a:xfrm>
        </p:spPr>
        <p:txBody>
          <a:bodyPr/>
          <a:lstStyle>
            <a:lvl1pPr>
              <a:lnSpc>
                <a:spcPct val="150000"/>
              </a:lnSpc>
              <a:defRPr sz="1800">
                <a:latin typeface="+mn-lt"/>
              </a:defRPr>
            </a:lvl1pPr>
            <a:lvl2pPr>
              <a:lnSpc>
                <a:spcPct val="150000"/>
              </a:lnSpc>
              <a:defRPr sz="1800"/>
            </a:lvl2pPr>
            <a:lvl3pPr>
              <a:lnSpc>
                <a:spcPct val="150000"/>
              </a:lnSpc>
              <a:defRPr/>
            </a:lvl3pPr>
            <a:lvl4pPr>
              <a:lnSpc>
                <a:spcPct val="150000"/>
              </a:lnSpc>
              <a:defRPr sz="1800"/>
            </a:lvl4pPr>
            <a:lvl5pPr>
              <a:lnSpc>
                <a:spcPct val="150000"/>
              </a:lnSpc>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Picture Placeholder 4">
            <a:extLst>
              <a:ext uri="{FF2B5EF4-FFF2-40B4-BE49-F238E27FC236}">
                <a16:creationId xmlns:a16="http://schemas.microsoft.com/office/drawing/2014/main" id="{554A4670-F076-65AA-0E0F-9800FA7A267B}"/>
              </a:ext>
            </a:extLst>
          </p:cNvPr>
          <p:cNvSpPr>
            <a:spLocks noGrp="1"/>
          </p:cNvSpPr>
          <p:nvPr>
            <p:ph type="pic" sz="quarter" idx="19"/>
          </p:nvPr>
        </p:nvSpPr>
        <p:spPr>
          <a:xfrm>
            <a:off x="6167438" y="1620000"/>
            <a:ext cx="5676900" cy="4535997"/>
          </a:xfrm>
        </p:spPr>
        <p:txBody>
          <a:bodyPr/>
          <a:lstStyle/>
          <a:p>
            <a:r>
              <a:rPr lang="en-US"/>
              <a:t>Click icon to add picture</a:t>
            </a:r>
            <a:endParaRPr lang="en-AU"/>
          </a:p>
        </p:txBody>
      </p:sp>
    </p:spTree>
    <p:extLst>
      <p:ext uri="{BB962C8B-B14F-4D97-AF65-F5344CB8AC3E}">
        <p14:creationId xmlns:p14="http://schemas.microsoft.com/office/powerpoint/2010/main" val="383026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docum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7189116"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CCAAAAF6-B176-935C-A538-693CDE78E927}"/>
              </a:ext>
              <a:ext uri="{C183D7F6-B498-43B3-948B-1728B52AA6E4}">
                <adec:decorative xmlns:adec="http://schemas.microsoft.com/office/drawing/2017/decorative" val="1"/>
              </a:ext>
            </a:extLst>
          </p:cNvPr>
          <p:cNvGrpSpPr/>
          <p:nvPr/>
        </p:nvGrpSpPr>
        <p:grpSpPr>
          <a:xfrm>
            <a:off x="8464309" y="1951402"/>
            <a:ext cx="2752016" cy="3643219"/>
            <a:chOff x="735266" y="1125657"/>
            <a:chExt cx="3588486" cy="4493181"/>
          </a:xfrm>
        </p:grpSpPr>
        <p:pic>
          <p:nvPicPr>
            <p:cNvPr id="11" name="Picture 10">
              <a:extLst>
                <a:ext uri="{FF2B5EF4-FFF2-40B4-BE49-F238E27FC236}">
                  <a16:creationId xmlns:a16="http://schemas.microsoft.com/office/drawing/2014/main" id="{39EDA23A-0C57-EE9B-FA55-6F06A3A9B7B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693977" flipH="1">
              <a:off x="1490357" y="1390460"/>
              <a:ext cx="2833395" cy="378884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2" name="Picture 11">
              <a:extLst>
                <a:ext uri="{FF2B5EF4-FFF2-40B4-BE49-F238E27FC236}">
                  <a16:creationId xmlns:a16="http://schemas.microsoft.com/office/drawing/2014/main" id="{76254A0B-F936-05B8-17DB-D95588C43D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159253">
              <a:off x="1418457" y="1225105"/>
              <a:ext cx="2840013" cy="3797692"/>
            </a:xfrm>
            <a:prstGeom prst="rect">
              <a:avLst/>
            </a:prstGeom>
            <a:ln w="76200">
              <a:solidFill>
                <a:schemeClr val="bg1"/>
              </a:solidFill>
            </a:ln>
            <a:effectLst>
              <a:outerShdw blurRad="292100" dist="139700" dir="2700000" algn="tl" rotWithShape="0">
                <a:schemeClr val="tx1">
                  <a:alpha val="31000"/>
                </a:schemeClr>
              </a:outerShdw>
            </a:effectLst>
          </p:spPr>
        </p:pic>
        <p:pic>
          <p:nvPicPr>
            <p:cNvPr id="13" name="Picture 12">
              <a:extLst>
                <a:ext uri="{FF2B5EF4-FFF2-40B4-BE49-F238E27FC236}">
                  <a16:creationId xmlns:a16="http://schemas.microsoft.com/office/drawing/2014/main" id="{1C524B62-EC36-35CE-09C5-37B1BA31195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rot="21215311">
              <a:off x="735266" y="1125657"/>
              <a:ext cx="3360117" cy="4493181"/>
            </a:xfrm>
            <a:prstGeom prst="rect">
              <a:avLst/>
            </a:prstGeom>
            <a:ln w="76200">
              <a:solidFill>
                <a:schemeClr val="bg1"/>
              </a:solidFill>
            </a:ln>
            <a:effectLst>
              <a:outerShdw blurRad="292100" dist="139700" dir="2700000" algn="tl" rotWithShape="0">
                <a:schemeClr val="tx1">
                  <a:alpha val="31000"/>
                </a:schemeClr>
              </a:outerShdw>
            </a:effectLst>
          </p:spPr>
        </p:pic>
      </p:grpSp>
      <p:sp>
        <p:nvSpPr>
          <p:cNvPr id="6" name="Picture Placeholder 4">
            <a:extLst>
              <a:ext uri="{FF2B5EF4-FFF2-40B4-BE49-F238E27FC236}">
                <a16:creationId xmlns:a16="http://schemas.microsoft.com/office/drawing/2014/main" id="{F7C04AAD-E337-4CAB-A273-C8C3B3CA6921}"/>
              </a:ext>
            </a:extLst>
          </p:cNvPr>
          <p:cNvSpPr>
            <a:spLocks noGrp="1"/>
          </p:cNvSpPr>
          <p:nvPr>
            <p:ph type="pic" sz="quarter" idx="19" hasCustomPrompt="1"/>
          </p:nvPr>
        </p:nvSpPr>
        <p:spPr>
          <a:xfrm rot="21198164">
            <a:off x="8497994" y="1966625"/>
            <a:ext cx="2548889" cy="3635736"/>
          </a:xfrm>
        </p:spPr>
        <p:txBody>
          <a:bodyPr/>
          <a:lstStyle>
            <a:lvl1pPr>
              <a:defRPr/>
            </a:lvl1pPr>
          </a:lstStyle>
          <a:p>
            <a:r>
              <a:rPr lang="en-AU"/>
              <a:t>Document image</a:t>
            </a:r>
          </a:p>
        </p:txBody>
      </p:sp>
    </p:spTree>
    <p:extLst>
      <p:ext uri="{BB962C8B-B14F-4D97-AF65-F5344CB8AC3E}">
        <p14:creationId xmlns:p14="http://schemas.microsoft.com/office/powerpoint/2010/main" val="6478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callout box">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p:nvCxnSpPr>
        <p:spPr>
          <a:xfrm>
            <a:off x="360000" y="136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ext Placeholder 10">
            <a:extLst>
              <a:ext uri="{FF2B5EF4-FFF2-40B4-BE49-F238E27FC236}">
                <a16:creationId xmlns:a16="http://schemas.microsoft.com/office/drawing/2014/main" id="{CAACF727-AE7E-47EA-8835-DCF4CB035ECE}"/>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Content Placeholder 2">
            <a:extLst>
              <a:ext uri="{FF2B5EF4-FFF2-40B4-BE49-F238E27FC236}">
                <a16:creationId xmlns:a16="http://schemas.microsoft.com/office/drawing/2014/main" id="{7264D12D-DAEB-B762-87C4-84AC691386B5}"/>
              </a:ext>
            </a:extLst>
          </p:cNvPr>
          <p:cNvSpPr>
            <a:spLocks noGrp="1"/>
          </p:cNvSpPr>
          <p:nvPr>
            <p:ph sz="half" idx="1" hasCustomPrompt="1"/>
          </p:nvPr>
        </p:nvSpPr>
        <p:spPr>
          <a:xfrm>
            <a:off x="360000" y="1584000"/>
            <a:ext cx="5616000" cy="4499998"/>
          </a:xfrm>
        </p:spPr>
        <p:txBody>
          <a:bodyPr/>
          <a:lstStyle>
            <a:lvl1pPr>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Rounded Corners 2">
            <a:extLst>
              <a:ext uri="{FF2B5EF4-FFF2-40B4-BE49-F238E27FC236}">
                <a16:creationId xmlns:a16="http://schemas.microsoft.com/office/drawing/2014/main" id="{E9F8B789-3BDD-E51F-0464-C5095105CA0B}"/>
              </a:ext>
            </a:extLst>
          </p:cNvPr>
          <p:cNvSpPr/>
          <p:nvPr/>
        </p:nvSpPr>
        <p:spPr>
          <a:xfrm>
            <a:off x="6379535" y="1583989"/>
            <a:ext cx="5452465" cy="4499997"/>
          </a:xfrm>
          <a:prstGeom prst="roundRect">
            <a:avLst>
              <a:gd name="adj" fmla="val 8003"/>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accent4"/>
              </a:solidFill>
            </a:endParaRPr>
          </a:p>
        </p:txBody>
      </p:sp>
      <p:sp>
        <p:nvSpPr>
          <p:cNvPr id="6" name="Content Placeholder 2">
            <a:extLst>
              <a:ext uri="{FF2B5EF4-FFF2-40B4-BE49-F238E27FC236}">
                <a16:creationId xmlns:a16="http://schemas.microsoft.com/office/drawing/2014/main" id="{6B06FBC2-B6FD-CD3D-EFEE-C13756B43430}"/>
              </a:ext>
            </a:extLst>
          </p:cNvPr>
          <p:cNvSpPr>
            <a:spLocks noGrp="1"/>
          </p:cNvSpPr>
          <p:nvPr>
            <p:ph sz="half" idx="19" hasCustomPrompt="1"/>
          </p:nvPr>
        </p:nvSpPr>
        <p:spPr>
          <a:xfrm>
            <a:off x="6675237" y="1886738"/>
            <a:ext cx="4850456" cy="3869020"/>
          </a:xfrm>
        </p:spPr>
        <p:txBody>
          <a:bodyPr/>
          <a:lstStyle>
            <a:lvl1pPr algn="l">
              <a:defRPr sz="1800"/>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1819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F8871C-2E9B-5DF5-2D4F-5A0C06C39A4C}"/>
              </a:ext>
              <a:ext uri="{C183D7F6-B498-43B3-948B-1728B52AA6E4}">
                <adec:decorative xmlns:adec="http://schemas.microsoft.com/office/drawing/2017/decorative" val="1"/>
              </a:ext>
            </a:extLst>
          </p:cNvPr>
          <p:cNvSpPr txBox="1"/>
          <p:nvPr/>
        </p:nvSpPr>
        <p:spPr>
          <a:xfrm>
            <a:off x="3269454" y="-263449"/>
            <a:ext cx="1963103" cy="2827973"/>
          </a:xfrm>
          <a:prstGeom prst="rect">
            <a:avLst/>
          </a:prstGeom>
          <a:noFill/>
        </p:spPr>
        <p:txBody>
          <a:bodyPr wrap="square" lIns="0" tIns="0" rIns="0" bIns="0" rtlCol="0">
            <a:noAutofit/>
          </a:bodyPr>
          <a:lstStyle/>
          <a:p>
            <a:pPr algn="l"/>
            <a:r>
              <a:rPr lang="en-AU" sz="35000">
                <a:solidFill>
                  <a:srgbClr val="CDD3D6"/>
                </a:solidFill>
              </a:rPr>
              <a:t>“</a:t>
            </a:r>
          </a:p>
        </p:txBody>
      </p:sp>
      <p:cxnSp>
        <p:nvCxnSpPr>
          <p:cNvPr id="7" name="Straight Connector 6">
            <a:extLst>
              <a:ext uri="{FF2B5EF4-FFF2-40B4-BE49-F238E27FC236}">
                <a16:creationId xmlns:a16="http://schemas.microsoft.com/office/drawing/2014/main" id="{F9E1E980-8C11-D173-009D-B6A5EFB0E9C9}"/>
              </a:ext>
              <a:ext uri="{C183D7F6-B498-43B3-948B-1728B52AA6E4}">
                <adec:decorative xmlns:adec="http://schemas.microsoft.com/office/drawing/2017/decorative" val="1"/>
              </a:ext>
            </a:extLst>
          </p:cNvPr>
          <p:cNvCxnSpPr/>
          <p:nvPr/>
        </p:nvCxnSpPr>
        <p:spPr>
          <a:xfrm>
            <a:off x="3086574" y="359998"/>
            <a:ext cx="0" cy="5976002"/>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ext Placeholder 14">
            <a:extLst>
              <a:ext uri="{FF2B5EF4-FFF2-40B4-BE49-F238E27FC236}">
                <a16:creationId xmlns:a16="http://schemas.microsoft.com/office/drawing/2014/main" id="{5F96F3EB-62B5-B30A-9550-210C8AC3F128}"/>
              </a:ext>
            </a:extLst>
          </p:cNvPr>
          <p:cNvSpPr>
            <a:spLocks noGrp="1"/>
          </p:cNvSpPr>
          <p:nvPr>
            <p:ph type="body" sz="quarter" idx="14" hasCustomPrompt="1"/>
          </p:nvPr>
        </p:nvSpPr>
        <p:spPr>
          <a:xfrm>
            <a:off x="3511550" y="2036762"/>
            <a:ext cx="8108950" cy="3458057"/>
          </a:xfrm>
        </p:spPr>
        <p:txBody>
          <a:bodyPr/>
          <a:lstStyle>
            <a:lvl1pPr marL="0" indent="0" algn="l" defTabSz="914377" rtl="0" eaLnBrk="1" latinLnBrk="0" hangingPunct="1">
              <a:lnSpc>
                <a:spcPct val="150000"/>
              </a:lnSpc>
              <a:spcBef>
                <a:spcPts val="0"/>
              </a:spcBef>
              <a:spcAft>
                <a:spcPts val="1200"/>
              </a:spcAft>
              <a:buFont typeface="Arial" panose="020B0604020202020204" pitchFamily="34" charset="0"/>
              <a:buNone/>
              <a:defRPr lang="en-US" sz="2400" b="0" kern="1200" dirty="0" smtClean="0">
                <a:solidFill>
                  <a:schemeClr val="accent1"/>
                </a:solidFill>
                <a:latin typeface="+mj-lt"/>
                <a:ea typeface="+mn-ea"/>
                <a:cs typeface="+mn-cs"/>
              </a:defRPr>
            </a:lvl1pPr>
          </a:lstStyle>
          <a:p>
            <a:pPr lvl="0"/>
            <a:r>
              <a:rPr lang="en-US"/>
              <a:t>Quote text</a:t>
            </a:r>
          </a:p>
        </p:txBody>
      </p:sp>
      <p:sp>
        <p:nvSpPr>
          <p:cNvPr id="10" name="Text Placeholder 14">
            <a:extLst>
              <a:ext uri="{FF2B5EF4-FFF2-40B4-BE49-F238E27FC236}">
                <a16:creationId xmlns:a16="http://schemas.microsoft.com/office/drawing/2014/main" id="{F1E02FEE-528E-0CDD-0DB4-625A0D610B6A}"/>
              </a:ext>
            </a:extLst>
          </p:cNvPr>
          <p:cNvSpPr>
            <a:spLocks noGrp="1"/>
          </p:cNvSpPr>
          <p:nvPr>
            <p:ph type="body" sz="quarter" idx="15" hasCustomPrompt="1"/>
          </p:nvPr>
        </p:nvSpPr>
        <p:spPr>
          <a:xfrm>
            <a:off x="3526324" y="5494820"/>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800" b="0" kern="1200" dirty="0" smtClean="0">
                <a:solidFill>
                  <a:schemeClr val="accent1"/>
                </a:solidFill>
                <a:latin typeface="+mj-lt"/>
                <a:ea typeface="+mn-ea"/>
                <a:cs typeface="+mn-cs"/>
              </a:defRPr>
            </a:lvl1pPr>
          </a:lstStyle>
          <a:p>
            <a:pPr lvl="0"/>
            <a:r>
              <a:rPr lang="en-US"/>
              <a:t>– Author (</a:t>
            </a:r>
            <a:r>
              <a:rPr lang="en-US" err="1"/>
              <a:t>YYYY:page</a:t>
            </a:r>
            <a:r>
              <a:rPr lang="en-US"/>
              <a:t> number)</a:t>
            </a:r>
          </a:p>
        </p:txBody>
      </p:sp>
      <p:sp>
        <p:nvSpPr>
          <p:cNvPr id="11" name="Text Placeholder 14">
            <a:extLst>
              <a:ext uri="{FF2B5EF4-FFF2-40B4-BE49-F238E27FC236}">
                <a16:creationId xmlns:a16="http://schemas.microsoft.com/office/drawing/2014/main" id="{4727BE8E-6A1C-C35B-FE43-E4276FE9240C}"/>
              </a:ext>
            </a:extLst>
          </p:cNvPr>
          <p:cNvSpPr>
            <a:spLocks noGrp="1"/>
          </p:cNvSpPr>
          <p:nvPr>
            <p:ph type="body" sz="quarter" idx="16" hasCustomPrompt="1"/>
          </p:nvPr>
        </p:nvSpPr>
        <p:spPr>
          <a:xfrm>
            <a:off x="3526324" y="5912861"/>
            <a:ext cx="8108950" cy="423139"/>
          </a:xfrm>
        </p:spPr>
        <p:txBody>
          <a:bodyPr/>
          <a:lstStyle>
            <a:lvl1pPr marL="0" indent="0" algn="r" defTabSz="914377" rtl="0" eaLnBrk="1" latinLnBrk="0" hangingPunct="1">
              <a:lnSpc>
                <a:spcPct val="150000"/>
              </a:lnSpc>
              <a:spcBef>
                <a:spcPts val="0"/>
              </a:spcBef>
              <a:spcAft>
                <a:spcPts val="1200"/>
              </a:spcAft>
              <a:buFont typeface="Arial" panose="020B0604020202020204" pitchFamily="34" charset="0"/>
              <a:buNone/>
              <a:defRPr lang="en-US" sz="1200" b="0" kern="1200" dirty="0" smtClean="0">
                <a:solidFill>
                  <a:schemeClr val="tx1"/>
                </a:solidFill>
                <a:latin typeface="+mj-lt"/>
                <a:ea typeface="+mn-ea"/>
                <a:cs typeface="+mn-cs"/>
              </a:defRPr>
            </a:lvl1pPr>
          </a:lstStyle>
          <a:p>
            <a:pPr lvl="0"/>
            <a:r>
              <a:rPr lang="en-US"/>
              <a:t>Name of text</a:t>
            </a:r>
          </a:p>
        </p:txBody>
      </p:sp>
      <p:pic>
        <p:nvPicPr>
          <p:cNvPr id="13" name="Picture 12">
            <a:extLst>
              <a:ext uri="{FF2B5EF4-FFF2-40B4-BE49-F238E27FC236}">
                <a16:creationId xmlns:a16="http://schemas.microsoft.com/office/drawing/2014/main" id="{0527177B-E69E-4192-EE46-019AE8C241BF}"/>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0" y="0"/>
            <a:ext cx="2669954" cy="6858000"/>
          </a:xfrm>
          <a:prstGeom prst="rect">
            <a:avLst/>
          </a:prstGeom>
        </p:spPr>
      </p:pic>
    </p:spTree>
    <p:extLst>
      <p:ext uri="{BB962C8B-B14F-4D97-AF65-F5344CB8AC3E}">
        <p14:creationId xmlns:p14="http://schemas.microsoft.com/office/powerpoint/2010/main" val="332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highlight blue">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p:nvSpPr>
        <p:spPr>
          <a:xfrm>
            <a:off x="0" y="1549116"/>
            <a:ext cx="12192000" cy="5308884"/>
          </a:xfrm>
          <a:prstGeom prst="rect">
            <a:avLst/>
          </a:prstGeom>
          <a:solidFill>
            <a:srgbClr val="CBE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80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highlight grey">
    <p:spTree>
      <p:nvGrpSpPr>
        <p:cNvPr id="1" name=""/>
        <p:cNvGrpSpPr/>
        <p:nvPr/>
      </p:nvGrpSpPr>
      <p:grpSpPr>
        <a:xfrm>
          <a:off x="0" y="0"/>
          <a:ext cx="0" cy="0"/>
          <a:chOff x="0" y="0"/>
          <a:chExt cx="0" cy="0"/>
        </a:xfrm>
      </p:grpSpPr>
      <p:sp>
        <p:nvSpPr>
          <p:cNvPr id="2" name="Title 1"/>
          <p:cNvSpPr>
            <a:spLocks noGrp="1"/>
          </p:cNvSpPr>
          <p:nvPr>
            <p:ph type="title"/>
          </p:nvPr>
        </p:nvSpPr>
        <p:spPr>
          <a:xfrm>
            <a:off x="360000" y="360001"/>
            <a:ext cx="10080000" cy="548704"/>
          </a:xfrm>
        </p:spPr>
        <p:txBody>
          <a:bodyPr/>
          <a:lstStyle>
            <a:lvl1pPr>
              <a:defRPr>
                <a:solidFill>
                  <a:schemeClr val="accent1"/>
                </a:solidFill>
                <a:latin typeface="+mj-lt"/>
              </a:defRPr>
            </a:lvl1pPr>
          </a:lstStyle>
          <a:p>
            <a:r>
              <a:rPr lang="en-US"/>
              <a:t>Click to edit Master title style</a:t>
            </a:r>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p:nvSpPr>
        <p:spPr>
          <a:xfrm>
            <a:off x="0" y="1549116"/>
            <a:ext cx="12192000" cy="530888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
        <p:nvSpPr>
          <p:cNvPr id="9" name="Text Placeholder 10">
            <a:extLst>
              <a:ext uri="{FF2B5EF4-FFF2-40B4-BE49-F238E27FC236}">
                <a16:creationId xmlns:a16="http://schemas.microsoft.com/office/drawing/2014/main" id="{1879F4BE-E182-4B87-821C-1C8EF66674CD}"/>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5" name="Text Placeholder 10">
            <a:extLst>
              <a:ext uri="{FF2B5EF4-FFF2-40B4-BE49-F238E27FC236}">
                <a16:creationId xmlns:a16="http://schemas.microsoft.com/office/drawing/2014/main" id="{14C244D9-DD08-66EB-5CE3-230309CC0031}"/>
              </a:ext>
            </a:extLst>
          </p:cNvPr>
          <p:cNvSpPr>
            <a:spLocks noGrp="1"/>
          </p:cNvSpPr>
          <p:nvPr>
            <p:ph type="body" sz="quarter" idx="19" hasCustomPrompt="1"/>
          </p:nvPr>
        </p:nvSpPr>
        <p:spPr>
          <a:xfrm>
            <a:off x="360000" y="1862942"/>
            <a:ext cx="11484000" cy="4491058"/>
          </a:xfrm>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59527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Feature column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p:nvSpPr>
        <p:spPr>
          <a:xfrm>
            <a:off x="7152001"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76296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eature column gre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A261189-1322-1FFF-97C5-10FB07056386}"/>
              </a:ext>
              <a:ext uri="{C183D7F6-B498-43B3-948B-1728B52AA6E4}">
                <adec:decorative xmlns:adec="http://schemas.microsoft.com/office/drawing/2017/decorative" val="1"/>
              </a:ext>
            </a:extLst>
          </p:cNvPr>
          <p:cNvSpPr/>
          <p:nvPr/>
        </p:nvSpPr>
        <p:spPr>
          <a:xfrm>
            <a:off x="7152001"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pic>
        <p:nvPicPr>
          <p:cNvPr id="6" name="Picture 5" descr="NSW Government logo">
            <a:extLst>
              <a:ext uri="{FF2B5EF4-FFF2-40B4-BE49-F238E27FC236}">
                <a16:creationId xmlns:a16="http://schemas.microsoft.com/office/drawing/2014/main" id="{B4244BC1-9C77-D2F1-9025-BA8B21E4D74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7" name="Content Placeholder 3">
            <a:extLst>
              <a:ext uri="{FF2B5EF4-FFF2-40B4-BE49-F238E27FC236}">
                <a16:creationId xmlns:a16="http://schemas.microsoft.com/office/drawing/2014/main" id="{528F89D3-540D-0919-66BC-C469965FC474}"/>
              </a:ext>
            </a:extLst>
          </p:cNvPr>
          <p:cNvSpPr>
            <a:spLocks noGrp="1"/>
          </p:cNvSpPr>
          <p:nvPr>
            <p:ph sz="half" idx="2" hasCustomPrompt="1"/>
          </p:nvPr>
        </p:nvSpPr>
        <p:spPr>
          <a:xfrm>
            <a:off x="7417612" y="1800000"/>
            <a:ext cx="4426387" cy="4554000"/>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Text Placeholder 4">
            <a:extLst>
              <a:ext uri="{FF2B5EF4-FFF2-40B4-BE49-F238E27FC236}">
                <a16:creationId xmlns:a16="http://schemas.microsoft.com/office/drawing/2014/main" id="{2CD69226-3048-02BD-1796-00C8D2EF344F}"/>
              </a:ext>
            </a:extLst>
          </p:cNvPr>
          <p:cNvSpPr>
            <a:spLocks noGrp="1"/>
          </p:cNvSpPr>
          <p:nvPr>
            <p:ph type="body" sz="quarter" idx="17" hasCustomPrompt="1"/>
          </p:nvPr>
        </p:nvSpPr>
        <p:spPr>
          <a:xfrm>
            <a:off x="360363" y="1800001"/>
            <a:ext cx="6443637" cy="4553999"/>
          </a:xfrm>
        </p:spPr>
        <p:txBody>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0" name="Title 3">
            <a:extLst>
              <a:ext uri="{FF2B5EF4-FFF2-40B4-BE49-F238E27FC236}">
                <a16:creationId xmlns:a16="http://schemas.microsoft.com/office/drawing/2014/main" id="{62A2E60B-E3FC-EC87-D031-9325EBBDCDC0}"/>
              </a:ext>
            </a:extLst>
          </p:cNvPr>
          <p:cNvSpPr>
            <a:spLocks noGrp="1"/>
          </p:cNvSpPr>
          <p:nvPr>
            <p:ph type="title"/>
          </p:nvPr>
        </p:nvSpPr>
        <p:spPr>
          <a:xfrm>
            <a:off x="360000" y="360000"/>
            <a:ext cx="6444001" cy="545601"/>
          </a:xfrm>
        </p:spPr>
        <p:txBody>
          <a:bodyPr/>
          <a:lstStyle>
            <a:lvl1pPr>
              <a:defRPr>
                <a:solidFill>
                  <a:schemeClr val="accent1"/>
                </a:solidFill>
              </a:defRPr>
            </a:lvl1pPr>
          </a:lstStyle>
          <a:p>
            <a:r>
              <a:rPr lang="en-US"/>
              <a:t>Click to edit Master title style</a:t>
            </a:r>
            <a:endParaRPr lang="en-AU"/>
          </a:p>
        </p:txBody>
      </p:sp>
      <p:sp>
        <p:nvSpPr>
          <p:cNvPr id="15" name="Text Placeholder 10">
            <a:extLst>
              <a:ext uri="{FF2B5EF4-FFF2-40B4-BE49-F238E27FC236}">
                <a16:creationId xmlns:a16="http://schemas.microsoft.com/office/drawing/2014/main" id="{329D4781-7A62-0AEA-9923-4D79CDBAF475}"/>
              </a:ext>
            </a:extLst>
          </p:cNvPr>
          <p:cNvSpPr>
            <a:spLocks noGrp="1"/>
          </p:cNvSpPr>
          <p:nvPr>
            <p:ph type="body" sz="quarter" idx="18" hasCustomPrompt="1"/>
          </p:nvPr>
        </p:nvSpPr>
        <p:spPr>
          <a:xfrm>
            <a:off x="360000" y="980969"/>
            <a:ext cx="6444001"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6" name="Slide Number Placeholder 4">
            <a:extLst>
              <a:ext uri="{FF2B5EF4-FFF2-40B4-BE49-F238E27FC236}">
                <a16:creationId xmlns:a16="http://schemas.microsoft.com/office/drawing/2014/main" id="{F38829E2-5B70-1DB2-DC90-847F05173375}"/>
              </a:ext>
            </a:extLst>
          </p:cNvPr>
          <p:cNvSpPr txBox="1">
            <a:spLocks/>
          </p:cNvSpPr>
          <p:nvPr/>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Tree>
    <p:extLst>
      <p:ext uri="{BB962C8B-B14F-4D97-AF65-F5344CB8AC3E}">
        <p14:creationId xmlns:p14="http://schemas.microsoft.com/office/powerpoint/2010/main" val="108941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eature image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p:nvSpPr>
        <p:spPr>
          <a:xfrm>
            <a:off x="0" y="0"/>
            <a:ext cx="5039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1712608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Feature imag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422DE0-E1CC-D787-19FA-0F7B3D4EAA93}"/>
              </a:ext>
              <a:ext uri="{C183D7F6-B498-43B3-948B-1728B52AA6E4}">
                <adec:decorative xmlns:adec="http://schemas.microsoft.com/office/drawing/2017/decorative" val="1"/>
              </a:ext>
            </a:extLst>
          </p:cNvPr>
          <p:cNvSpPr/>
          <p:nvPr/>
        </p:nvSpPr>
        <p:spPr>
          <a:xfrm>
            <a:off x="0" y="0"/>
            <a:ext cx="503999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sp>
        <p:nvSpPr>
          <p:cNvPr id="5" name="Title 1">
            <a:extLst>
              <a:ext uri="{FF2B5EF4-FFF2-40B4-BE49-F238E27FC236}">
                <a16:creationId xmlns:a16="http://schemas.microsoft.com/office/drawing/2014/main" id="{20DE6D46-38D9-2F46-294E-8EAADBDD7D27}"/>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sp>
        <p:nvSpPr>
          <p:cNvPr id="7" name="Slide Number Placeholder 1">
            <a:extLst>
              <a:ext uri="{FF2B5EF4-FFF2-40B4-BE49-F238E27FC236}">
                <a16:creationId xmlns:a16="http://schemas.microsoft.com/office/drawing/2014/main" id="{6EA5BE4F-B9DF-0C17-C0CB-C288DFF237CC}"/>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9" name="Text Placeholder 3">
            <a:extLst>
              <a:ext uri="{FF2B5EF4-FFF2-40B4-BE49-F238E27FC236}">
                <a16:creationId xmlns:a16="http://schemas.microsoft.com/office/drawing/2014/main" id="{92EF9271-D0D5-BFE6-1EE4-F10B54B37AF7}"/>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A9FF9E72-9D06-B4C4-2E9F-51E8796A0239}"/>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13" name="Picture Placeholder 8">
            <a:extLst>
              <a:ext uri="{FF2B5EF4-FFF2-40B4-BE49-F238E27FC236}">
                <a16:creationId xmlns:a16="http://schemas.microsoft.com/office/drawing/2014/main" id="{A2D38A9A-C242-2929-EF6C-F41B8AF9AAB4}"/>
              </a:ext>
              <a:ext uri="{C183D7F6-B498-43B3-948B-1728B52AA6E4}">
                <adec:decorative xmlns:adec="http://schemas.microsoft.com/office/drawing/2017/decorative" val="1"/>
              </a:ext>
            </a:extLst>
          </p:cNvPr>
          <p:cNvSpPr>
            <a:spLocks noGrp="1"/>
          </p:cNvSpPr>
          <p:nvPr>
            <p:ph type="pic" sz="quarter" idx="13"/>
          </p:nvPr>
        </p:nvSpPr>
        <p:spPr>
          <a:xfrm>
            <a:off x="306805" y="360000"/>
            <a:ext cx="4426388" cy="5976000"/>
          </a:xfrm>
        </p:spPr>
        <p:txBody>
          <a:bodyPr/>
          <a:lstStyle/>
          <a:p>
            <a:r>
              <a:rPr lang="en-US"/>
              <a:t>Click icon to add picture</a:t>
            </a:r>
            <a:endParaRPr lang="en-AU"/>
          </a:p>
        </p:txBody>
      </p:sp>
    </p:spTree>
    <p:extLst>
      <p:ext uri="{BB962C8B-B14F-4D97-AF65-F5344CB8AC3E}">
        <p14:creationId xmlns:p14="http://schemas.microsoft.com/office/powerpoint/2010/main" val="1001858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eature image">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p:nvPr>
        </p:nvSpPr>
        <p:spPr>
          <a:xfrm>
            <a:off x="5400000" y="360000"/>
            <a:ext cx="5400000" cy="554400"/>
          </a:xfrm>
        </p:spPr>
        <p:txBody>
          <a:bodyPr/>
          <a:lstStyle>
            <a:lvl1pPr>
              <a:defRPr>
                <a:solidFill>
                  <a:schemeClr val="accent1"/>
                </a:solidFill>
              </a:defRPr>
            </a:lvl1pPr>
          </a:lstStyle>
          <a:p>
            <a:r>
              <a:rPr lang="en-US"/>
              <a:t>Click to edit Master title style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5400000" cy="294189"/>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128508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and sub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pPr/>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p:nvPr>
        </p:nvSpPr>
        <p:spPr>
          <a:xfrm>
            <a:off x="360000" y="360000"/>
            <a:ext cx="10080000" cy="545601"/>
          </a:xfrm>
        </p:spPr>
        <p:txBody>
          <a:bodyPr/>
          <a:lstStyle>
            <a:lvl1pPr>
              <a:defRPr>
                <a:solidFill>
                  <a:schemeClr val="accent1"/>
                </a:solidFill>
              </a:defRPr>
            </a:lvl1pPr>
          </a:lstStyle>
          <a:p>
            <a:r>
              <a:rPr lang="en-US"/>
              <a:t>Click to edit Master title style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0080000" cy="310015"/>
          </a:xfrm>
        </p:spPr>
        <p:txBody>
          <a:bodyPr anchor="b">
            <a:noAutofit/>
          </a:bodyPr>
          <a:lstStyle>
            <a:lvl1pPr>
              <a:defRPr sz="2000">
                <a:solidFill>
                  <a:schemeClr val="accent2"/>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139162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5" name="Slide Number Placeholder 4"/>
          <p:cNvSpPr>
            <a:spLocks noGrp="1"/>
          </p:cNvSpPr>
          <p:nvPr>
            <p:ph type="sldNum" sz="quarter" idx="12"/>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7830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4020399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mn-lt"/>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63656E4C-8022-5CFA-C6AD-269BD33B0A4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4" name="Straight Connector 3">
            <a:extLst>
              <a:ext uri="{FF2B5EF4-FFF2-40B4-BE49-F238E27FC236}">
                <a16:creationId xmlns:a16="http://schemas.microsoft.com/office/drawing/2014/main" id="{4C291684-EF14-2784-10CA-C6CC17D4F62C}"/>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0585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5" name="Rectangle 4">
            <a:extLst>
              <a:ext uri="{FF2B5EF4-FFF2-40B4-BE49-F238E27FC236}">
                <a16:creationId xmlns:a16="http://schemas.microsoft.com/office/drawing/2014/main" id="{147A10EB-69B5-E036-369C-033BAFE6DB18}"/>
              </a:ext>
            </a:extLst>
          </p:cNvPr>
          <p:cNvSpPr/>
          <p:nvPr/>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9" name="Slide Number Placeholder 4">
            <a:extLst>
              <a:ext uri="{FF2B5EF4-FFF2-40B4-BE49-F238E27FC236}">
                <a16:creationId xmlns:a16="http://schemas.microsoft.com/office/drawing/2014/main" id="{8D81E423-C153-52C0-BFC7-07F26D67D894}"/>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a:p>
        </p:txBody>
      </p:sp>
      <p:sp>
        <p:nvSpPr>
          <p:cNvPr id="10" name="Rectangle 9">
            <a:extLst>
              <a:ext uri="{FF2B5EF4-FFF2-40B4-BE49-F238E27FC236}">
                <a16:creationId xmlns:a16="http://schemas.microsoft.com/office/drawing/2014/main" id="{10F9ACB0-BC77-1BC2-985F-A82968E95912}"/>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1" name="Picture 10" descr="A red flower with white text&#10;&#10;Description automatically generated with low confidence">
            <a:extLst>
              <a:ext uri="{FF2B5EF4-FFF2-40B4-BE49-F238E27FC236}">
                <a16:creationId xmlns:a16="http://schemas.microsoft.com/office/drawing/2014/main" id="{6BFB003A-C8C4-E256-E51D-E6031ED07E8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12" name="Picture 12" descr="Creative Commons Attribution licence logo">
            <a:extLst>
              <a:ext uri="{FF2B5EF4-FFF2-40B4-BE49-F238E27FC236}">
                <a16:creationId xmlns:a16="http://schemas.microsoft.com/office/drawing/2014/main" id="{9067A391-77EB-3B56-93DA-6F617EEDE185}"/>
              </a:ext>
            </a:extLst>
          </p:cNvPr>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148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2016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Content slid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pPr/>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59999" y="360000"/>
            <a:ext cx="11483999"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3998"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71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Blue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Rectangle 1">
            <a:extLst>
              <a:ext uri="{FF2B5EF4-FFF2-40B4-BE49-F238E27FC236}">
                <a16:creationId xmlns:a16="http://schemas.microsoft.com/office/drawing/2014/main" id="{D6576EA2-0608-4091-0949-2B6B7F72359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034105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a:t>Click icon to add picture</a:t>
            </a:r>
            <a:endParaRPr lang="en-AU"/>
          </a:p>
        </p:txBody>
      </p:sp>
      <p:sp>
        <p:nvSpPr>
          <p:cNvPr id="3" name="Rectangle 2">
            <a:extLst>
              <a:ext uri="{FF2B5EF4-FFF2-40B4-BE49-F238E27FC236}">
                <a16:creationId xmlns:a16="http://schemas.microsoft.com/office/drawing/2014/main" id="{AE1D2E4B-0758-7360-F243-C0CD94D9DE73}"/>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B88C0C37-5AD4-BAF9-6BB1-BBE547921C44}"/>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bg1"/>
              </a:solidFill>
              <a:latin typeface="Public Sans" pitchFamily="2" charset="0"/>
            </a:endParaRPr>
          </a:p>
        </p:txBody>
      </p:sp>
      <p:cxnSp>
        <p:nvCxnSpPr>
          <p:cNvPr id="5" name="Straight Connector 4">
            <a:extLst>
              <a:ext uri="{FF2B5EF4-FFF2-40B4-BE49-F238E27FC236}">
                <a16:creationId xmlns:a16="http://schemas.microsoft.com/office/drawing/2014/main" id="{50BAF003-78EE-9E42-767F-CB9ED54B53B3}"/>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0D95056-08EB-64E4-491F-172455B45FF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Tree>
    <p:extLst>
      <p:ext uri="{BB962C8B-B14F-4D97-AF65-F5344CB8AC3E}">
        <p14:creationId xmlns:p14="http://schemas.microsoft.com/office/powerpoint/2010/main" val="1174448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895081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 name="Picture 1">
            <a:extLst>
              <a:ext uri="{FF2B5EF4-FFF2-40B4-BE49-F238E27FC236}">
                <a16:creationId xmlns:a16="http://schemas.microsoft.com/office/drawing/2014/main" id="{1DE675F6-B3E6-7651-8B0E-50E39CE29B9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71348" y="360000"/>
            <a:ext cx="660650" cy="715199"/>
          </a:xfrm>
          <a:prstGeom prst="rect">
            <a:avLst/>
          </a:prstGeom>
        </p:spPr>
      </p:pic>
      <p:cxnSp>
        <p:nvCxnSpPr>
          <p:cNvPr id="4" name="Straight Connector 3">
            <a:extLst>
              <a:ext uri="{FF2B5EF4-FFF2-40B4-BE49-F238E27FC236}">
                <a16:creationId xmlns:a16="http://schemas.microsoft.com/office/drawing/2014/main" id="{DDA03289-0AB4-CE49-2F7A-D7058465DBD5}"/>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8D44D2B8-7BB9-CB3F-2975-63547C418C21}"/>
              </a:ext>
            </a:extLst>
          </p:cNvPr>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7" name="Picture 6">
            <a:extLst>
              <a:ext uri="{FF2B5EF4-FFF2-40B4-BE49-F238E27FC236}">
                <a16:creationId xmlns:a16="http://schemas.microsoft.com/office/drawing/2014/main" id="{9113D6FD-4FB3-D04F-190B-6B9F6EBF614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9698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a:t>Click icon to add picture</a:t>
            </a:r>
            <a:endParaRPr lang="en-AU"/>
          </a:p>
        </p:txBody>
      </p:sp>
    </p:spTree>
    <p:extLst>
      <p:ext uri="{BB962C8B-B14F-4D97-AF65-F5344CB8AC3E}">
        <p14:creationId xmlns:p14="http://schemas.microsoft.com/office/powerpoint/2010/main" val="295563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a:t>Click icon to add picture</a:t>
            </a:r>
            <a:endParaRPr lang="en-AU"/>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cxnSp>
        <p:nvCxnSpPr>
          <p:cNvPr id="3" name="Straight Connector 2">
            <a:extLst>
              <a:ext uri="{FF2B5EF4-FFF2-40B4-BE49-F238E27FC236}">
                <a16:creationId xmlns:a16="http://schemas.microsoft.com/office/drawing/2014/main" id="{D12F2418-FF9B-C3DA-BDCA-6104CC9848E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7600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pPr/>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901750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LIS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65CECD-C00D-4560-9C97-AE28A8535867}"/>
              </a:ext>
              <a:ext uri="{C183D7F6-B498-43B3-948B-1728B52AA6E4}">
                <adec:decorative xmlns:adec="http://schemas.microsoft.com/office/drawing/2017/decorative" val="1"/>
              </a:ext>
            </a:extLst>
          </p:cNvPr>
          <p:cNvSpPr/>
          <p:nvPr/>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Picture Placeholder 4">
            <a:extLst>
              <a:ext uri="{FF2B5EF4-FFF2-40B4-BE49-F238E27FC236}">
                <a16:creationId xmlns:a16="http://schemas.microsoft.com/office/drawing/2014/main" id="{8AB6FE45-2247-43AE-AFB0-3C1EC574D8FA}"/>
              </a:ext>
              <a:ext uri="{C183D7F6-B498-43B3-948B-1728B52AA6E4}">
                <adec:decorative xmlns:adec="http://schemas.microsoft.com/office/drawing/2017/decorative" val="1"/>
              </a:ext>
            </a:extLst>
          </p:cNvPr>
          <p:cNvSpPr>
            <a:spLocks noGrp="1"/>
          </p:cNvSpPr>
          <p:nvPr>
            <p:ph type="pic" sz="quarter" idx="13"/>
          </p:nvPr>
        </p:nvSpPr>
        <p:spPr>
          <a:xfrm>
            <a:off x="359998" y="1909282"/>
            <a:ext cx="11483999" cy="4210718"/>
          </a:xfrm>
        </p:spPr>
        <p:txBody>
          <a:bodyPr/>
          <a:lstStyle/>
          <a:p>
            <a:r>
              <a:rPr lang="en-US"/>
              <a:t>Click icon to add picture</a:t>
            </a:r>
            <a:endParaRPr lang="en-AU"/>
          </a:p>
        </p:txBody>
      </p:sp>
      <p:sp>
        <p:nvSpPr>
          <p:cNvPr id="7" name="Slide Number Placeholder 6"/>
          <p:cNvSpPr>
            <a:spLocks noGrp="1"/>
          </p:cNvSpPr>
          <p:nvPr>
            <p:ph type="sldNum" sz="quarter" idx="12"/>
          </p:nvPr>
        </p:nvSpPr>
        <p:spPr/>
        <p:txBody>
          <a:bodyPr/>
          <a:lstStyle/>
          <a:p>
            <a:fld id="{10A01DC5-1685-4615-8240-15192985C6A2}" type="slidenum">
              <a:rPr lang="en-AU" smtClean="0"/>
              <a:pPr/>
              <a:t>‹#›</a:t>
            </a:fld>
            <a:endParaRPr lang="en-AU"/>
          </a:p>
        </p:txBody>
      </p:sp>
      <p:sp>
        <p:nvSpPr>
          <p:cNvPr id="10" name="Title 4">
            <a:extLst>
              <a:ext uri="{FF2B5EF4-FFF2-40B4-BE49-F238E27FC236}">
                <a16:creationId xmlns:a16="http://schemas.microsoft.com/office/drawing/2014/main" id="{4B69FB63-5913-44B0-9BCA-4B6E66CE48BF}"/>
              </a:ext>
            </a:extLst>
          </p:cNvPr>
          <p:cNvSpPr>
            <a:spLocks noGrp="1"/>
          </p:cNvSpPr>
          <p:nvPr>
            <p:ph type="title"/>
          </p:nvPr>
        </p:nvSpPr>
        <p:spPr>
          <a:xfrm>
            <a:off x="359998" y="360000"/>
            <a:ext cx="10260002" cy="522000"/>
          </a:xfrm>
        </p:spPr>
        <p:txBody>
          <a:bodyPr/>
          <a:lstStyle>
            <a:lvl1pPr>
              <a:defRPr>
                <a:solidFill>
                  <a:schemeClr val="accent1"/>
                </a:solidFill>
              </a:defRPr>
            </a:lvl1pPr>
          </a:lstStyle>
          <a:p>
            <a:r>
              <a:rPr lang="en-US"/>
              <a:t>Click to edit Master title style</a:t>
            </a:r>
            <a:endParaRPr lang="en-AU"/>
          </a:p>
        </p:txBody>
      </p:sp>
      <p:sp>
        <p:nvSpPr>
          <p:cNvPr id="11" name="Text Placeholder 10">
            <a:extLst>
              <a:ext uri="{FF2B5EF4-FFF2-40B4-BE49-F238E27FC236}">
                <a16:creationId xmlns:a16="http://schemas.microsoft.com/office/drawing/2014/main" id="{4A905C52-CF4B-447B-B93D-A86FD209402A}"/>
              </a:ext>
            </a:extLst>
          </p:cNvPr>
          <p:cNvSpPr>
            <a:spLocks noGrp="1"/>
          </p:cNvSpPr>
          <p:nvPr>
            <p:ph type="body" sz="quarter" idx="18" hasCustomPrompt="1"/>
          </p:nvPr>
        </p:nvSpPr>
        <p:spPr>
          <a:xfrm>
            <a:off x="360000" y="1016704"/>
            <a:ext cx="10080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479655597"/>
      </p:ext>
    </p:extLst>
  </p:cSld>
  <p:clrMapOvr>
    <a:masterClrMapping/>
  </p:clrMapOvr>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1_Title and sub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Slide Number Placeholder 4"/>
          <p:cNvSpPr>
            <a:spLocks noGrp="1"/>
          </p:cNvSpPr>
          <p:nvPr>
            <p:ph type="sldNum" sz="quarter" idx="12"/>
          </p:nvPr>
        </p:nvSpPr>
        <p:spPr/>
        <p:txBody>
          <a:bodyPr/>
          <a:lstStyle/>
          <a:p>
            <a:fld id="{10A01DC5-1685-4615-8240-15192985C6A2}" type="slidenum">
              <a:rPr lang="en-AU" smtClean="0"/>
              <a:pPr/>
              <a:t>‹#›</a:t>
            </a:fld>
            <a:endParaRPr lang="en-AU"/>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a:t>Click icon to add picture</a:t>
            </a:r>
            <a:endParaRPr lang="en-AU"/>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1401429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theme" Target="../theme/theme2.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image" Target="../media/image4.png"/><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a:t>Click to edit Master title style</a:t>
            </a:r>
            <a:endParaRPr lang="en-US" dirty="0"/>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dirty="0"/>
              <a:t>Click to add text</a:t>
            </a:r>
          </a:p>
          <a:p>
            <a:pPr lvl="1"/>
            <a:r>
              <a:rPr lang="en-US" dirty="0"/>
              <a:t>Second level</a:t>
            </a:r>
          </a:p>
          <a:p>
            <a:pPr lvl="4"/>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61233110"/>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5" r:id="rId10"/>
    <p:sldLayoutId id="214748377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p:nvPicPr>
        <p:blipFill>
          <a:blip r:embed="rId43" cstate="screen">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marL="0" marR="0" lvl="0"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2272B"/>
                </a:solidFill>
                <a:effectLst/>
                <a:uLnTx/>
                <a:uFillTx/>
                <a:latin typeface="Public Sans Light"/>
                <a:ea typeface="+mn-ea"/>
                <a:cs typeface="+mn-cs"/>
              </a:rPr>
              <a:t>Click to edit Master text styles</a:t>
            </a:r>
          </a:p>
          <a:p>
            <a:pPr marL="0" marR="0" lvl="1"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2272B"/>
                </a:solidFill>
                <a:effectLst/>
                <a:uLnTx/>
                <a:uFillTx/>
                <a:latin typeface="Public Sans Light"/>
                <a:ea typeface="+mn-ea"/>
                <a:cs typeface="+mn-cs"/>
              </a:rPr>
              <a:t>Second level</a:t>
            </a:r>
          </a:p>
          <a:p>
            <a:pPr marL="0" marR="0" lvl="2"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2272B"/>
                </a:solidFill>
                <a:effectLst/>
                <a:uLnTx/>
                <a:uFillTx/>
                <a:latin typeface="Public Sans Light"/>
                <a:ea typeface="+mn-ea"/>
                <a:cs typeface="+mn-cs"/>
              </a:rPr>
              <a:t>Third level</a:t>
            </a:r>
          </a:p>
          <a:p>
            <a:pPr marL="0" marR="0" lvl="3"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2272B"/>
                </a:solidFill>
                <a:effectLst/>
                <a:uLnTx/>
                <a:uFillTx/>
                <a:latin typeface="Public Sans Light"/>
                <a:ea typeface="+mn-ea"/>
                <a:cs typeface="+mn-cs"/>
              </a:rPr>
              <a:t>Fourth level</a:t>
            </a:r>
          </a:p>
          <a:p>
            <a:pPr marL="0" marR="0" lvl="4" indent="0" algn="l" defTabSz="914377" rtl="0" eaLnBrk="1" fontAlgn="auto" latinLnBrk="0" hangingPunct="1">
              <a:lnSpc>
                <a:spcPct val="15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2272B"/>
                </a:solidFill>
                <a:effectLst/>
                <a:uLnTx/>
                <a:uFillTx/>
                <a:latin typeface="Public Sans Light"/>
                <a:ea typeface="+mn-ea"/>
                <a:cs typeface="+mn-cs"/>
              </a:rPr>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131421136"/>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 id="2147483800" r:id="rId24"/>
    <p:sldLayoutId id="2147483801" r:id="rId25"/>
    <p:sldLayoutId id="2147483802" r:id="rId26"/>
    <p:sldLayoutId id="2147483803" r:id="rId27"/>
    <p:sldLayoutId id="2147483804" r:id="rId28"/>
    <p:sldLayoutId id="2147483805" r:id="rId29"/>
    <p:sldLayoutId id="2147483806" r:id="rId30"/>
    <p:sldLayoutId id="2147483807" r:id="rId31"/>
    <p:sldLayoutId id="2147483808" r:id="rId32"/>
    <p:sldLayoutId id="2147483809" r:id="rId33"/>
    <p:sldLayoutId id="2147483810" r:id="rId34"/>
    <p:sldLayoutId id="2147483811" r:id="rId35"/>
    <p:sldLayoutId id="2147483812" r:id="rId36"/>
    <p:sldLayoutId id="2147483813" r:id="rId37"/>
    <p:sldLayoutId id="2147483814" r:id="rId38"/>
    <p:sldLayoutId id="2147483815" r:id="rId39"/>
    <p:sldLayoutId id="2147483816" r:id="rId40"/>
    <p:sldLayoutId id="2147483817" r:id="rId4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ducation.nsw.gov.au/teaching-and-learning/curriculum/english/english-curriculum-resources-k-12/english-7-10-resources/stage-4-year-8-camera-never-lies" TargetMode="External"/><Relationship Id="rId2" Type="http://schemas.openxmlformats.org/officeDocument/2006/relationships/notesSlide" Target="../notesSlides/notesSlide1.xml"/><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schaffler" TargetMode="External"/><Relationship Id="rId4" Type="http://schemas.openxmlformats.org/officeDocument/2006/relationships/hyperlink" Target="https://unsplash.com/photos/red-heart-balloon-lot-k_EwsK_mCvk?utm_content=creditCopyText&amp;utm_medium=referral&amp;utm_source=unsplash"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hyperlink" Target="https://unsplash.com/license" TargetMode="External"/><Relationship Id="rId2" Type="http://schemas.openxmlformats.org/officeDocument/2006/relationships/notesSlide" Target="../notesSlides/notesSlide10.xml"/><Relationship Id="rId1" Type="http://schemas.openxmlformats.org/officeDocument/2006/relationships/slideLayout" Target="../slideLayouts/slideLayout48.xml"/><Relationship Id="rId6" Type="http://schemas.openxmlformats.org/officeDocument/2006/relationships/hyperlink" Target="https://unsplash.com/@jeanlucbenazet?utm_content=creditCopyText&amp;utm_medium=referral&amp;utm_source=unsplash" TargetMode="External"/><Relationship Id="rId5" Type="http://schemas.openxmlformats.org/officeDocument/2006/relationships/hyperlink" Target="https://unsplash.com/photos/yellow-and-black-painted-wall-NphoMLUL6LE" TargetMode="External"/><Relationship Id="rId4" Type="http://schemas.openxmlformats.org/officeDocument/2006/relationships/hyperlink" Target="https://youtu.be/ZrDxe9gK8Gk?si=m4LYPWE5U_uNPWzO&amp;t=61"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courtniebt13" TargetMode="External"/><Relationship Id="rId4" Type="http://schemas.openxmlformats.org/officeDocument/2006/relationships/hyperlink" Target="https://unsplash.com/photos/bonfire-near-mountain-brqqSBSXPac"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hdbernd?utm_content=creditCopyText&amp;utm_medium=referral&amp;utm_source=unsplash" TargetMode="External"/><Relationship Id="rId4" Type="http://schemas.openxmlformats.org/officeDocument/2006/relationships/hyperlink" Target="https://unsplash.com/photos/purple-flowers-are-growing-on-a-wire-fence-Vnrd5fAd5tk"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rodlong" TargetMode="External"/><Relationship Id="rId4" Type="http://schemas.openxmlformats.org/officeDocument/2006/relationships/hyperlink" Target="https://unsplash.com/photos/an-older-woman-holding-a-babys-hand-y0OAmd_COUM"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8.xml"/><Relationship Id="rId6" Type="http://schemas.openxmlformats.org/officeDocument/2006/relationships/hyperlink" Target="https://unsplash.com/@kiona20" TargetMode="External"/><Relationship Id="rId5" Type="http://schemas.openxmlformats.org/officeDocument/2006/relationships/hyperlink" Target="https://unsplash.com/photos/a-tree-in-a-field-P56258kgmbU" TargetMode="External"/><Relationship Id="rId4" Type="http://schemas.openxmlformats.org/officeDocument/2006/relationships/hyperlink" Target="https://unsplash.com/license"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dkmoneymomo" TargetMode="External"/><Relationship Id="rId4" Type="http://schemas.openxmlformats.org/officeDocument/2006/relationships/hyperlink" Target="https://unsplash.com/photos/road-near-brown-house-Ugc89_02lk8?utm_content=creditCopyText&amp;utm_medium=referral&amp;utm_source=unsplash"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markbasarabvisuals?utm_content=creditCopyText&amp;utm_medium=referral&amp;utm_source=unsplash" TargetMode="External"/><Relationship Id="rId4" Type="http://schemas.openxmlformats.org/officeDocument/2006/relationships/hyperlink" Target="https://unsplash.com/photos/blue-starry-night-1OtUkD_8svc?utm_content=creditCopyText&amp;utm_medium=referral&amp;utm_source=unsplash"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adriel?utm_content=creditCopyText&amp;utm_medium=referral&amp;utm_source=unsplash" TargetMode="External"/><Relationship Id="rId4" Type="http://schemas.openxmlformats.org/officeDocument/2006/relationships/hyperlink" Target="https://unsplash.com/photos/photo-of-sea-waves-S1XAf3JxOLI?utm_content=creditCopyText&amp;utm_medium=referral&amp;utm_source=unsplash"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quinoal" TargetMode="External"/><Relationship Id="rId4" Type="http://schemas.openxmlformats.org/officeDocument/2006/relationships/hyperlink" Target="https://unsplash.com/photos/blue-green-and-red-abstract-painting-Mup6T3LT2VY?utm_content=creditCopyText&amp;utm_medium=referral&amp;utm_source=unsplash"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michaeljerrard" TargetMode="External"/><Relationship Id="rId4" Type="http://schemas.openxmlformats.org/officeDocument/2006/relationships/hyperlink" Target="https://unsplash.com/photos/brown-mountain-under-blue-sky-during-daytime-dhL82KC11sY?utm_content=creditCopyText&amp;utm_medium=referral&amp;utm_source=unsplash"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springwellion?utm_content=creditCopyText&amp;utm_medium=referral&amp;utm_source=unsplash" TargetMode="External"/><Relationship Id="rId4" Type="http://schemas.openxmlformats.org/officeDocument/2006/relationships/hyperlink" Target="https://unsplash.com/photos/a-painting-of-a-black-and-white-dog-standing-on-a-hill-z7t0nJZ_uQU?utm_content=creditCopyText&amp;utm_medium=referral&amp;utm_source=unsplash"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nathananderson" TargetMode="External"/><Relationship Id="rId4" Type="http://schemas.openxmlformats.org/officeDocument/2006/relationships/hyperlink" Target="https://unsplash.com/photos/house-on-grass-field-under-gray-sky-iAW5QyehNcc"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7.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ashleighjoyphotography?utm_content=creditCopyText&amp;utm_medium=referral&amp;utm_source=unsplash" TargetMode="External"/><Relationship Id="rId4" Type="http://schemas.openxmlformats.org/officeDocument/2006/relationships/hyperlink" Target="https://unsplash.com/photos/white-rv-trailer-in-the-middle-of-grass-field-vBkYPm5f4x8?utm_content=creditCopyText&amp;utm_medium=referral&amp;utm_source=unsplash"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therawhunter?utm_content=creditCopyText&amp;utm_medium=referral&amp;utm_source=unsplash" TargetMode="External"/><Relationship Id="rId4" Type="http://schemas.openxmlformats.org/officeDocument/2006/relationships/hyperlink" Target="https://unsplash.com/photos/black-and-red-ship-on-shore-ESYkLC9-weY?utm_content=creditCopyText&amp;utm_medium=referral&amp;utm_source=unsplash"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48.xml"/><Relationship Id="rId6" Type="http://schemas.openxmlformats.org/officeDocument/2006/relationships/hyperlink" Target="https://unsplash.com/license" TargetMode="External"/><Relationship Id="rId5" Type="http://schemas.openxmlformats.org/officeDocument/2006/relationships/hyperlink" Target="https://unsplash.com/@kriplok" TargetMode="External"/><Relationship Id="rId4" Type="http://schemas.openxmlformats.org/officeDocument/2006/relationships/hyperlink" Target="https://unsplash.com/photos/a-cat-lying-on-a-porch-dCucwm8qI7M?utm_content=creditCopyText&amp;utm_medium=referral&amp;utm_source=unsplash"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unsplash.com/photos/purple-flowers-are-growing-on-a-wire-fence-Vnrd5fAd5tk" TargetMode="External"/><Relationship Id="rId13" Type="http://schemas.openxmlformats.org/officeDocument/2006/relationships/hyperlink" Target="https://educationstandards.nsw.edu.au/wps/portal/nesa/home" TargetMode="External"/><Relationship Id="rId3" Type="http://schemas.openxmlformats.org/officeDocument/2006/relationships/hyperlink" Target="https://curriculum.nsw.edu.au/learning-areas/english/english-k-10-2022/overview" TargetMode="External"/><Relationship Id="rId7" Type="http://schemas.openxmlformats.org/officeDocument/2006/relationships/hyperlink" Target="https://unsplash.com/photos/yellow-and-black-painted-wall-NphoMLUL6LE" TargetMode="External"/><Relationship Id="rId12"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hyperlink" Target="https://unsplash.com/photos/blue-starry-night-1OtUkD_8svc" TargetMode="External"/><Relationship Id="rId11" Type="http://schemas.openxmlformats.org/officeDocument/2006/relationships/hyperlink" Target="https://unsplash.com/photos/white-rv-trailer-in-the-middle-of-grass-field-vBkYPm5f4x8" TargetMode="External"/><Relationship Id="rId5" Type="http://schemas.openxmlformats.org/officeDocument/2006/relationships/hyperlink" Target="https://unsplash.com/photos/house-on-grass-field-under-grey-sky-iAW5QyehNcc" TargetMode="External"/><Relationship Id="rId10" Type="http://schemas.openxmlformats.org/officeDocument/2006/relationships/hyperlink" Target="https://unsplash.com/photos/brown-mountain-under-blue-sky-during-daytime-dhL82KC11sY" TargetMode="External"/><Relationship Id="rId4" Type="http://schemas.openxmlformats.org/officeDocument/2006/relationships/hyperlink" Target="https://unsplash.com/photos/blue-green-and-red-abstract-painting-Mup6T3LT2VY" TargetMode="External"/><Relationship Id="rId9" Type="http://schemas.openxmlformats.org/officeDocument/2006/relationships/hyperlink" Target="https://unsplash.com/photos/a-painting-of-a-black-and-white-dog-standing-on-a-hill-z7t0nJZ_uQU" TargetMode="External"/><Relationship Id="rId14" Type="http://schemas.openxmlformats.org/officeDocument/2006/relationships/hyperlink" Target="https://curriculum.nsw.edu.au/"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unsplash.com/photos/black-and-red-ship-on-shore-ESYkLC9-weY" TargetMode="External"/><Relationship Id="rId13" Type="http://schemas.openxmlformats.org/officeDocument/2006/relationships/hyperlink" Target="https://educationstandards.nsw.edu.au/wps/portal/nesa/home" TargetMode="External"/><Relationship Id="rId3" Type="http://schemas.openxmlformats.org/officeDocument/2006/relationships/hyperlink" Target="https://unsplash.com/photos/a-tree-in-a-field-P56258kgmbU" TargetMode="External"/><Relationship Id="rId7" Type="http://schemas.openxmlformats.org/officeDocument/2006/relationships/hyperlink" Target="https://unsplash.com/photos/black-and-red-ship-on-shore-ESYkLC9-weY?utm_content=creditCopyText&amp;utm_medium=referral&amp;utm_source=unsplash" TargetMode="External"/><Relationship Id="rId12"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30.xml"/><Relationship Id="rId1" Type="http://schemas.openxmlformats.org/officeDocument/2006/relationships/slideLayout" Target="../slideLayouts/slideLayout40.xml"/><Relationship Id="rId6" Type="http://schemas.openxmlformats.org/officeDocument/2006/relationships/hyperlink" Target="https://unsplash.com/photos/an-older-woman-holding-a-babys-hand-y0OAmd_COUM" TargetMode="External"/><Relationship Id="rId11" Type="http://schemas.openxmlformats.org/officeDocument/2006/relationships/hyperlink" Target="https://unsplash.com/photos/road-near-brown-house-Ugc89_02lk8" TargetMode="External"/><Relationship Id="rId5" Type="http://schemas.openxmlformats.org/officeDocument/2006/relationships/hyperlink" Target="https://unsplash.com/photos/a-cat-lying-on-a-porch-dCucwm8qI7M" TargetMode="External"/><Relationship Id="rId10" Type="http://schemas.openxmlformats.org/officeDocument/2006/relationships/hyperlink" Target="https://unsplash.com/photos/bonfire-near-mountain-brqqSBSXPac" TargetMode="External"/><Relationship Id="rId4" Type="http://schemas.openxmlformats.org/officeDocument/2006/relationships/hyperlink" Target="https://unsplash.com/photos/photo-of-sea-waves-S1XAf3JxOLI" TargetMode="External"/><Relationship Id="rId9" Type="http://schemas.openxmlformats.org/officeDocument/2006/relationships/hyperlink" Target="https://unsplash.com/photos/red-heart-balloon-lot-k_EwsK_mCvk?utm_content=creditCopyText&amp;utm_medium=referral&amp;utm_source=unsplash" TargetMode="External"/><Relationship Id="rId14" Type="http://schemas.openxmlformats.org/officeDocument/2006/relationships/hyperlink" Target="https://curriculum.nsw.edu.au/"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unsplash.com/photos/red-heart-balloon-lot-k_EwsK_mCvk?utm_content=creditCopyText&amp;utm_medium=referral&amp;utm_source=unsplash" TargetMode="External"/><Relationship Id="rId13" Type="http://schemas.openxmlformats.org/officeDocument/2006/relationships/hyperlink" Target="https://curriculum.nsw.edu.au/" TargetMode="External"/><Relationship Id="rId3" Type="http://schemas.openxmlformats.org/officeDocument/2006/relationships/hyperlink" Target="https://unsplash.com/photos/photo-of-sea-waves-S1XAf3JxOLI" TargetMode="External"/><Relationship Id="rId7" Type="http://schemas.openxmlformats.org/officeDocument/2006/relationships/hyperlink" Target="https://unsplash.com/photos/black-and-red-ship-on-shore-ESYkLC9-weY" TargetMode="External"/><Relationship Id="rId12" Type="http://schemas.openxmlformats.org/officeDocument/2006/relationships/hyperlink" Target="https://educationstandards.nsw.edu.au/wps/portal/nesa/home" TargetMode="External"/><Relationship Id="rId2" Type="http://schemas.openxmlformats.org/officeDocument/2006/relationships/notesSlide" Target="../notesSlides/notesSlide31.xml"/><Relationship Id="rId1" Type="http://schemas.openxmlformats.org/officeDocument/2006/relationships/slideLayout" Target="../slideLayouts/slideLayout40.xml"/><Relationship Id="rId6" Type="http://schemas.openxmlformats.org/officeDocument/2006/relationships/hyperlink" Target="https://unsplash.com/photos/black-and-red-ship-on-shore-ESYkLC9-weY?utm_content=creditCopyText&amp;utm_medium=referral&amp;utm_source=unsplash" TargetMode="External"/><Relationship Id="rId11" Type="http://schemas.openxmlformats.org/officeDocument/2006/relationships/hyperlink" Target="https://educationstandards.nsw.edu.au/wps/portal/nesa/mini-footer/copyright" TargetMode="External"/><Relationship Id="rId5" Type="http://schemas.openxmlformats.org/officeDocument/2006/relationships/hyperlink" Target="https://unsplash.com/photos/an-older-woman-holding-a-babys-hand-y0OAmd_COUM" TargetMode="External"/><Relationship Id="rId10" Type="http://schemas.openxmlformats.org/officeDocument/2006/relationships/hyperlink" Target="https://unsplash.com/photos/road-near-brown-house-Ugc89_02lk8" TargetMode="External"/><Relationship Id="rId4" Type="http://schemas.openxmlformats.org/officeDocument/2006/relationships/hyperlink" Target="https://unsplash.com/photos/a-cat-lying-on-a-porch-dCucwm8qI7M" TargetMode="External"/><Relationship Id="rId9" Type="http://schemas.openxmlformats.org/officeDocument/2006/relationships/hyperlink" Target="https://unsplash.com/photos/bonfire-near-mountain-brqqSBSXPac" TargetMode="External"/></Relationships>
</file>

<file path=ppt/slides/_rels/slide32.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998069-8808-F7B7-147A-0D45AF051C4E}"/>
              </a:ext>
            </a:extLst>
          </p:cNvPr>
          <p:cNvSpPr>
            <a:spLocks noGrp="1"/>
          </p:cNvSpPr>
          <p:nvPr>
            <p:ph type="title"/>
          </p:nvPr>
        </p:nvSpPr>
        <p:spPr/>
        <p:txBody>
          <a:bodyPr/>
          <a:lstStyle/>
          <a:p>
            <a:r>
              <a:rPr lang="en-AU"/>
              <a:t>Introduction</a:t>
            </a:r>
          </a:p>
        </p:txBody>
      </p:sp>
      <p:sp>
        <p:nvSpPr>
          <p:cNvPr id="5" name="Text Placeholder 4">
            <a:extLst>
              <a:ext uri="{FF2B5EF4-FFF2-40B4-BE49-F238E27FC236}">
                <a16:creationId xmlns:a16="http://schemas.microsoft.com/office/drawing/2014/main" id="{2B575633-A51E-476B-63C5-AC9702A2E10F}"/>
              </a:ext>
            </a:extLst>
          </p:cNvPr>
          <p:cNvSpPr>
            <a:spLocks noGrp="1"/>
          </p:cNvSpPr>
          <p:nvPr>
            <p:ph type="body" sz="quarter" idx="18"/>
          </p:nvPr>
        </p:nvSpPr>
        <p:spPr/>
        <p:txBody>
          <a:bodyPr/>
          <a:lstStyle/>
          <a:p>
            <a:r>
              <a:rPr lang="en-AU"/>
              <a:t> Introduction for the teacher</a:t>
            </a:r>
          </a:p>
        </p:txBody>
      </p:sp>
      <p:sp>
        <p:nvSpPr>
          <p:cNvPr id="7" name="Picture Placeholder 6">
            <a:extLst>
              <a:ext uri="{FF2B5EF4-FFF2-40B4-BE49-F238E27FC236}">
                <a16:creationId xmlns:a16="http://schemas.microsoft.com/office/drawing/2014/main" id="{41E659CE-3503-CAAB-868D-643BC7328B29}"/>
              </a:ext>
            </a:extLst>
          </p:cNvPr>
          <p:cNvSpPr>
            <a:spLocks noGrp="1"/>
          </p:cNvSpPr>
          <p:nvPr>
            <p:ph type="pic" sz="quarter" idx="13"/>
          </p:nvPr>
        </p:nvSpPr>
        <p:spPr>
          <a:xfrm>
            <a:off x="291247" y="1752331"/>
            <a:ext cx="11483999" cy="4498641"/>
          </a:xfrm>
        </p:spPr>
        <p:txBody>
          <a:bodyPr/>
          <a:lstStyle/>
          <a:p>
            <a:pPr marL="342900" indent="-342900">
              <a:buFont typeface="Arial"/>
              <a:buChar char="•"/>
            </a:pPr>
            <a:r>
              <a:rPr lang="en-AU" sz="1800">
                <a:latin typeface="+mn-lt"/>
                <a:ea typeface="+mn-lt"/>
                <a:cs typeface="Arial"/>
              </a:rPr>
              <a:t>This resource is not a teaching and learning program. It should be used in conjunction with Year 8, Term 4 </a:t>
            </a:r>
            <a:r>
              <a:rPr lang="en-AU" sz="1800">
                <a:ea typeface="+mn-lt"/>
                <a:cs typeface="Arial"/>
                <a:hlinkClick r:id="rId3"/>
              </a:rPr>
              <a:t>The camera never </a:t>
            </a:r>
            <a:r>
              <a:rPr lang="en-AU" sz="1800">
                <a:ea typeface="Calibri"/>
                <a:cs typeface="Arial"/>
                <a:hlinkClick r:id="rId3"/>
              </a:rPr>
              <a:t>lies</a:t>
            </a:r>
            <a:r>
              <a:rPr lang="en-AU" sz="1800">
                <a:ea typeface="Calibri"/>
                <a:cs typeface="Arial"/>
              </a:rPr>
              <a:t>.</a:t>
            </a:r>
            <a:endParaRPr lang="en-AU" sz="1800">
              <a:latin typeface="+mn-lt"/>
            </a:endParaRPr>
          </a:p>
        </p:txBody>
      </p:sp>
      <p:sp>
        <p:nvSpPr>
          <p:cNvPr id="2" name="Slide Number Placeholder 1">
            <a:extLst>
              <a:ext uri="{FF2B5EF4-FFF2-40B4-BE49-F238E27FC236}">
                <a16:creationId xmlns:a16="http://schemas.microsoft.com/office/drawing/2014/main" id="{CD087911-6789-4356-F538-4C4ABF1219E6}"/>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1</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634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C8A2-66FA-435C-9190-901C1C703D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EF57AE-BB93-F299-1A61-13AA2D0B690B}"/>
              </a:ext>
            </a:extLst>
          </p:cNvPr>
          <p:cNvSpPr>
            <a:spLocks noGrp="1"/>
          </p:cNvSpPr>
          <p:nvPr>
            <p:ph type="title"/>
          </p:nvPr>
        </p:nvSpPr>
        <p:spPr/>
        <p:txBody>
          <a:bodyPr/>
          <a:lstStyle/>
          <a:p>
            <a:r>
              <a:rPr lang="en-AU"/>
              <a:t>Instructions for use</a:t>
            </a:r>
          </a:p>
        </p:txBody>
      </p:sp>
      <p:sp>
        <p:nvSpPr>
          <p:cNvPr id="6" name="Text Placeholder 5">
            <a:extLst>
              <a:ext uri="{FF2B5EF4-FFF2-40B4-BE49-F238E27FC236}">
                <a16:creationId xmlns:a16="http://schemas.microsoft.com/office/drawing/2014/main" id="{131B41FF-3E5B-34C4-6D09-F81B2D41C66E}"/>
              </a:ext>
            </a:extLst>
          </p:cNvPr>
          <p:cNvSpPr>
            <a:spLocks noGrp="1"/>
          </p:cNvSpPr>
          <p:nvPr>
            <p:ph type="body" sz="quarter" idx="18"/>
          </p:nvPr>
        </p:nvSpPr>
        <p:spPr/>
        <p:txBody>
          <a:bodyPr/>
          <a:lstStyle/>
          <a:p>
            <a:r>
              <a:rPr lang="en-AU"/>
              <a:t>Instructions for the teacher</a:t>
            </a:r>
          </a:p>
        </p:txBody>
      </p:sp>
      <p:sp>
        <p:nvSpPr>
          <p:cNvPr id="7" name="Picture Placeholder 6">
            <a:extLst>
              <a:ext uri="{FF2B5EF4-FFF2-40B4-BE49-F238E27FC236}">
                <a16:creationId xmlns:a16="http://schemas.microsoft.com/office/drawing/2014/main" id="{FBCF944F-A8A3-ABED-B49A-A0B4EC749403}"/>
              </a:ext>
            </a:extLst>
          </p:cNvPr>
          <p:cNvSpPr>
            <a:spLocks noGrp="1"/>
          </p:cNvSpPr>
          <p:nvPr>
            <p:ph type="pic" sz="quarter" idx="13"/>
          </p:nvPr>
        </p:nvSpPr>
        <p:spPr>
          <a:xfrm>
            <a:off x="291247" y="1752331"/>
            <a:ext cx="11483999" cy="4498641"/>
          </a:xfrm>
        </p:spPr>
        <p:txBody>
          <a:bodyPr/>
          <a:lstStyle/>
          <a:p>
            <a:pPr marL="342900" indent="-342900">
              <a:lnSpc>
                <a:spcPct val="150000"/>
              </a:lnSpc>
              <a:buFont typeface="Arial"/>
              <a:buChar char="•"/>
            </a:pPr>
            <a:r>
              <a:rPr lang="en-AU" sz="1800">
                <a:solidFill>
                  <a:srgbClr val="22272B"/>
                </a:solidFill>
              </a:rPr>
              <a:t>Classroom teachers are encouraged to </a:t>
            </a:r>
            <a:r>
              <a:rPr lang="en-AU" sz="1800" b="1">
                <a:solidFill>
                  <a:srgbClr val="22272B"/>
                </a:solidFill>
              </a:rPr>
              <a:t>add and adapt</a:t>
            </a:r>
            <a:r>
              <a:rPr lang="en-AU" sz="1800">
                <a:solidFill>
                  <a:srgbClr val="22272B"/>
                </a:solidFill>
              </a:rPr>
              <a:t> slides as required to meet the needs of their students.</a:t>
            </a:r>
          </a:p>
          <a:p>
            <a:pPr marL="342900" indent="-342900">
              <a:lnSpc>
                <a:spcPct val="150000"/>
              </a:lnSpc>
              <a:buFont typeface="Arial"/>
              <a:buChar char="•"/>
            </a:pPr>
            <a:r>
              <a:rPr lang="en-AU" sz="1800">
                <a:solidFill>
                  <a:srgbClr val="22272B"/>
                </a:solidFill>
              </a:rPr>
              <a:t>Save a copy of the file to make changes to the slide deck. Go to File &gt; Download a Copy (this downloads a copy to the computer to edit in the PowerPoint app).</a:t>
            </a:r>
          </a:p>
          <a:p>
            <a:pPr marL="342900" indent="-342900">
              <a:lnSpc>
                <a:spcPct val="150000"/>
              </a:lnSpc>
              <a:buFont typeface="Arial"/>
              <a:buChar char="•"/>
            </a:pPr>
            <a:r>
              <a:rPr lang="en-AU" sz="1800">
                <a:solidFill>
                  <a:srgbClr val="22272B"/>
                </a:solidFill>
              </a:rPr>
              <a:t>To convert the PowerPoint to Google Slides</a:t>
            </a:r>
          </a:p>
          <a:p>
            <a:pPr marL="913765" lvl="1" indent="-457200">
              <a:lnSpc>
                <a:spcPct val="150000"/>
              </a:lnSpc>
              <a:buFont typeface="+mj-lt"/>
              <a:buAutoNum type="arabicPeriod"/>
            </a:pPr>
            <a:r>
              <a:rPr lang="en-AU">
                <a:solidFill>
                  <a:srgbClr val="22272B"/>
                </a:solidFill>
              </a:rPr>
              <a:t>Upload the file into Google Drive and open it.</a:t>
            </a:r>
          </a:p>
          <a:p>
            <a:pPr marL="913765" lvl="1" indent="-457200">
              <a:lnSpc>
                <a:spcPct val="150000"/>
              </a:lnSpc>
              <a:buFont typeface="+mj-lt"/>
              <a:buAutoNum type="arabicPeriod"/>
            </a:pPr>
            <a:r>
              <a:rPr lang="en-AU">
                <a:solidFill>
                  <a:srgbClr val="22272B"/>
                </a:solidFill>
              </a:rPr>
              <a:t>Go to File &gt; Save as Google Slides.</a:t>
            </a:r>
          </a:p>
          <a:p>
            <a:pPr marL="456565" lvl="1">
              <a:lnSpc>
                <a:spcPct val="150000"/>
              </a:lnSpc>
            </a:pPr>
            <a:r>
              <a:rPr lang="en-AU">
                <a:solidFill>
                  <a:srgbClr val="22272B"/>
                </a:solidFill>
              </a:rPr>
              <a:t>(Note – conversion may cause formatting changes in the slides.)</a:t>
            </a:r>
          </a:p>
        </p:txBody>
      </p:sp>
      <p:sp>
        <p:nvSpPr>
          <p:cNvPr id="2" name="Slide Number Placeholder 1">
            <a:extLst>
              <a:ext uri="{FF2B5EF4-FFF2-40B4-BE49-F238E27FC236}">
                <a16:creationId xmlns:a16="http://schemas.microsoft.com/office/drawing/2014/main" id="{041F2654-53EB-1F92-439F-2C8E6BA3D42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latin typeface="Arial" panose="020B0604020202020204" pitchFamily="34" charset="0"/>
                <a:cs typeface="Arial" panose="020B0604020202020204" pitchFamily="34" charset="0"/>
              </a:rPr>
              <a:t>2</a:t>
            </a:fld>
            <a:endParaRPr lang="en-AU">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65884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ea typeface="Times New Roman" panose="02020603050405020304" pitchFamily="18" charset="0"/>
              </a:rPr>
              <a:t>Phase 1 – key visual features </a:t>
            </a:r>
            <a:endParaRPr lang="en-AU" dirty="0"/>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t>Stage 4 – 8.4</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4"/>
          </p:nvPr>
        </p:nvSpPr>
        <p:spPr>
          <a:xfrm>
            <a:off x="539999" y="5004148"/>
            <a:ext cx="6255971" cy="792000"/>
          </a:xfrm>
        </p:spPr>
        <p:txBody>
          <a:bodyPr/>
          <a:lstStyle/>
          <a:p>
            <a:r>
              <a:rPr lang="en-AU" b="1" dirty="0"/>
              <a:t>‘The camera never lies’ – Year 8, Term 4</a:t>
            </a:r>
          </a:p>
        </p:txBody>
      </p:sp>
      <p:pic>
        <p:nvPicPr>
          <p:cNvPr id="2" name="Picture 1">
            <a:extLst>
              <a:ext uri="{FF2B5EF4-FFF2-40B4-BE49-F238E27FC236}">
                <a16:creationId xmlns:a16="http://schemas.microsoft.com/office/drawing/2014/main" id="{D4745D53-1DA7-802C-96C0-E2EEDBF2052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25650" r="25082"/>
          <a:stretch/>
        </p:blipFill>
        <p:spPr>
          <a:xfrm>
            <a:off x="7123815" y="0"/>
            <a:ext cx="5068186" cy="6858000"/>
          </a:xfrm>
          <a:prstGeom prst="rect">
            <a:avLst/>
          </a:prstGeom>
        </p:spPr>
      </p:pic>
    </p:spTree>
    <p:extLst>
      <p:ext uri="{BB962C8B-B14F-4D97-AF65-F5344CB8AC3E}">
        <p14:creationId xmlns:p14="http://schemas.microsoft.com/office/powerpoint/2010/main" val="3218114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a:xfrm>
            <a:off x="540000" y="4067881"/>
            <a:ext cx="10053659" cy="1608090"/>
          </a:xfrm>
        </p:spPr>
        <p:txBody>
          <a:bodyPr/>
          <a:lstStyle/>
          <a:p>
            <a:r>
              <a:rPr lang="en-AU" dirty="0">
                <a:latin typeface="Arial" panose="020B0604020202020204" pitchFamily="34" charset="0"/>
                <a:cs typeface="Arial" panose="020B0604020202020204" pitchFamily="34" charset="0"/>
              </a:rPr>
              <a:t>Sharing learning intentions and success criteria</a:t>
            </a:r>
          </a:p>
        </p:txBody>
      </p:sp>
    </p:spTree>
    <p:extLst>
      <p:ext uri="{BB962C8B-B14F-4D97-AF65-F5344CB8AC3E}">
        <p14:creationId xmlns:p14="http://schemas.microsoft.com/office/powerpoint/2010/main" val="2859121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a:t>Learning intentions and success criteria</a:t>
            </a:r>
          </a:p>
        </p:txBody>
      </p:sp>
      <p:sp>
        <p:nvSpPr>
          <p:cNvPr id="4" name="Picture Placeholder 3">
            <a:extLst>
              <a:ext uri="{FF2B5EF4-FFF2-40B4-BE49-F238E27FC236}">
                <a16:creationId xmlns:a16="http://schemas.microsoft.com/office/drawing/2014/main" id="{226C788D-6288-0C7A-5774-3DE5DAC2BAD2}"/>
              </a:ext>
            </a:extLst>
          </p:cNvPr>
          <p:cNvSpPr>
            <a:spLocks noGrp="1"/>
          </p:cNvSpPr>
          <p:nvPr>
            <p:ph type="pic" sz="quarter" idx="13"/>
          </p:nvPr>
        </p:nvSpPr>
        <p:spPr/>
        <p:txBody>
          <a:bodyPr/>
          <a:lstStyle/>
          <a:p>
            <a:r>
              <a:rPr lang="en-AU" b="1" dirty="0">
                <a:solidFill>
                  <a:schemeClr val="accent1"/>
                </a:solidFill>
                <a:latin typeface="Arial" panose="020B0604020202020204" pitchFamily="34" charset="0"/>
                <a:cs typeface="Arial" panose="020B0604020202020204" pitchFamily="34" charset="0"/>
              </a:rPr>
              <a:t>We are learning to</a:t>
            </a:r>
            <a:r>
              <a:rPr lang="en-AU" b="1" dirty="0">
                <a:solidFill>
                  <a:schemeClr val="accent1"/>
                </a:solidFill>
                <a:latin typeface="Arial" panose="020B0604020202020204" pitchFamily="34" charset="0"/>
                <a:ea typeface="+mn-lt"/>
                <a:cs typeface="Arial" panose="020B0604020202020204" pitchFamily="34" charset="0"/>
              </a:rPr>
              <a:t>:</a:t>
            </a:r>
          </a:p>
          <a:p>
            <a:pPr marL="342900" lvl="0" indent="-342900">
              <a:buFont typeface="Arial" panose="020B0604020202020204" pitchFamily="34" charset="0"/>
              <a:buChar char="•"/>
            </a:pPr>
            <a:r>
              <a:rPr lang="en-AU" dirty="0"/>
              <a:t>identify key visual features, including symbolism, juxtaposition, salience, colour palette and layout </a:t>
            </a:r>
          </a:p>
          <a:p>
            <a:pPr marL="342900" lvl="0" indent="-342900">
              <a:buFont typeface="Arial" panose="020B0604020202020204" pitchFamily="34" charset="0"/>
              <a:buChar char="•"/>
            </a:pPr>
            <a:r>
              <a:rPr lang="en-AU" dirty="0"/>
              <a:t>explain how visual features are used to create meaning and influence the viewer </a:t>
            </a:r>
          </a:p>
          <a:p>
            <a:pPr marL="342900" lvl="0" indent="-342900">
              <a:buFont typeface="Arial" panose="020B0604020202020204" pitchFamily="34" charset="0"/>
              <a:buChar char="•"/>
            </a:pPr>
            <a:r>
              <a:rPr lang="en-AU" dirty="0"/>
              <a:t>use visual metalanguage to analyse how features work together in a visual text.</a:t>
            </a:r>
          </a:p>
          <a:p>
            <a:r>
              <a:rPr lang="en-AU" b="1" dirty="0">
                <a:solidFill>
                  <a:schemeClr val="accent1"/>
                </a:solidFill>
                <a:latin typeface="Arial" panose="020B0604020202020204" pitchFamily="34" charset="0"/>
                <a:cs typeface="Arial" panose="020B0604020202020204" pitchFamily="34" charset="0"/>
              </a:rPr>
              <a:t>We can:</a:t>
            </a:r>
            <a:endParaRPr lang="en-US" dirty="0">
              <a:solidFill>
                <a:schemeClr val="accent1"/>
              </a:solidFill>
              <a:latin typeface="Arial" panose="020B0604020202020204" pitchFamily="34" charset="0"/>
              <a:cs typeface="Arial" panose="020B0604020202020204" pitchFamily="34" charset="0"/>
            </a:endParaRPr>
          </a:p>
          <a:p>
            <a:pPr marL="342900" indent="-342900">
              <a:buFont typeface="Arial"/>
              <a:buChar char="•"/>
            </a:pPr>
            <a:r>
              <a:rPr lang="en-AU" dirty="0">
                <a:latin typeface="Arial" panose="020B0604020202020204" pitchFamily="34" charset="0"/>
                <a:cs typeface="Arial" panose="020B0604020202020204" pitchFamily="34" charset="0"/>
              </a:rPr>
              <a:t>[classroom teacher to insert co-constructed success criteria]</a:t>
            </a:r>
            <a:endParaRPr lang="en-US" dirty="0">
              <a:latin typeface="Arial" panose="020B0604020202020204" pitchFamily="34" charset="0"/>
              <a:cs typeface="Arial" panose="020B0604020202020204" pitchFamily="34" charset="0"/>
            </a:endParaRPr>
          </a:p>
          <a:p>
            <a:pPr marL="342900" indent="-342900">
              <a:buFont typeface="Arial"/>
              <a:buChar char="•"/>
            </a:pPr>
            <a:r>
              <a:rPr lang="en-AU" dirty="0">
                <a:latin typeface="Arial" panose="020B0604020202020204" pitchFamily="34" charset="0"/>
                <a:ea typeface="+mn-lt"/>
                <a:cs typeface="Arial" panose="020B0604020202020204" pitchFamily="34" charset="0"/>
              </a:rPr>
              <a:t>[classroom teacher to insert co-constructed success criteria]</a:t>
            </a:r>
            <a:endParaRPr lang="en-US" dirty="0">
              <a:latin typeface="Arial" panose="020B0604020202020204" pitchFamily="34" charset="0"/>
              <a:ea typeface="+mn-lt"/>
              <a:cs typeface="Arial" panose="020B0604020202020204" pitchFamily="34" charset="0"/>
            </a:endParaRPr>
          </a:p>
          <a:p>
            <a:pPr marL="342900" indent="-342900">
              <a:buFont typeface="Arial"/>
              <a:buChar char="•"/>
            </a:pPr>
            <a:r>
              <a:rPr lang="en-AU" dirty="0">
                <a:latin typeface="Arial" panose="020B0604020202020204" pitchFamily="34" charset="0"/>
                <a:ea typeface="+mn-lt"/>
                <a:cs typeface="Arial" panose="020B0604020202020204" pitchFamily="34" charset="0"/>
              </a:rPr>
              <a:t>[classroom teacher to insert co-constructed success criteria].</a:t>
            </a:r>
            <a:endParaRPr lang="en-AU"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5</a:t>
            </a:fld>
            <a:endParaRPr lang="en-AU"/>
          </a:p>
        </p:txBody>
      </p:sp>
    </p:spTree>
    <p:extLst>
      <p:ext uri="{BB962C8B-B14F-4D97-AF65-F5344CB8AC3E}">
        <p14:creationId xmlns:p14="http://schemas.microsoft.com/office/powerpoint/2010/main" val="3648967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US" dirty="0">
                <a:latin typeface="Arial" panose="020B0604020202020204" pitchFamily="34" charset="0"/>
                <a:cs typeface="Arial" panose="020B0604020202020204" pitchFamily="34" charset="0"/>
              </a:rPr>
              <a:t>Gradual release of responsibility </a:t>
            </a:r>
            <a:endParaRPr lang="en-AU"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6</a:t>
            </a:fld>
            <a:endParaRPr lang="en-AU"/>
          </a:p>
        </p:txBody>
      </p:sp>
    </p:spTree>
    <p:extLst>
      <p:ext uri="{BB962C8B-B14F-4D97-AF65-F5344CB8AC3E}">
        <p14:creationId xmlns:p14="http://schemas.microsoft.com/office/powerpoint/2010/main" val="26346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Symbolism</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7</a:t>
            </a:fld>
            <a:endParaRPr lang="en-AU"/>
          </a:p>
        </p:txBody>
      </p:sp>
    </p:spTree>
    <p:extLst>
      <p:ext uri="{BB962C8B-B14F-4D97-AF65-F5344CB8AC3E}">
        <p14:creationId xmlns:p14="http://schemas.microsoft.com/office/powerpoint/2010/main" val="384867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159BB8-4F1F-11A9-8038-08EABDAD6C0C}"/>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8</a:t>
            </a:fld>
            <a:endParaRPr lang="en-AU" dirty="0"/>
          </a:p>
        </p:txBody>
      </p:sp>
      <p:sp>
        <p:nvSpPr>
          <p:cNvPr id="3" name="Title 2">
            <a:extLst>
              <a:ext uri="{FF2B5EF4-FFF2-40B4-BE49-F238E27FC236}">
                <a16:creationId xmlns:a16="http://schemas.microsoft.com/office/drawing/2014/main" id="{042EAEBF-D632-D252-8F5D-225D64455B7A}"/>
              </a:ext>
            </a:extLst>
          </p:cNvPr>
          <p:cNvSpPr>
            <a:spLocks noGrp="1"/>
          </p:cNvSpPr>
          <p:nvPr>
            <p:ph type="title"/>
          </p:nvPr>
        </p:nvSpPr>
        <p:spPr/>
        <p:txBody>
          <a:bodyPr/>
          <a:lstStyle/>
          <a:p>
            <a:r>
              <a:rPr lang="en-US" dirty="0"/>
              <a:t>Symbolism (1)</a:t>
            </a:r>
            <a:endParaRPr lang="en-AU" dirty="0"/>
          </a:p>
        </p:txBody>
      </p:sp>
      <p:sp>
        <p:nvSpPr>
          <p:cNvPr id="7" name="Content Placeholder 6">
            <a:extLst>
              <a:ext uri="{FF2B5EF4-FFF2-40B4-BE49-F238E27FC236}">
                <a16:creationId xmlns:a16="http://schemas.microsoft.com/office/drawing/2014/main" id="{EAA4A036-3EAD-12C3-2F59-E4196911ACD8}"/>
              </a:ext>
            </a:extLst>
          </p:cNvPr>
          <p:cNvSpPr>
            <a:spLocks noGrp="1"/>
          </p:cNvSpPr>
          <p:nvPr>
            <p:ph type="body" sz="quarter" idx="18"/>
          </p:nvPr>
        </p:nvSpPr>
        <p:spPr/>
        <p:txBody>
          <a:bodyPr/>
          <a:lstStyle/>
          <a:p>
            <a:r>
              <a:rPr lang="en-AU" dirty="0"/>
              <a:t>Definition</a:t>
            </a:r>
          </a:p>
        </p:txBody>
      </p:sp>
      <p:sp>
        <p:nvSpPr>
          <p:cNvPr id="6" name="Text Placeholder 5">
            <a:extLst>
              <a:ext uri="{FF2B5EF4-FFF2-40B4-BE49-F238E27FC236}">
                <a16:creationId xmlns:a16="http://schemas.microsoft.com/office/drawing/2014/main" id="{F954F423-BFDD-B2BA-0C0F-C4B0D296E088}"/>
              </a:ext>
            </a:extLst>
          </p:cNvPr>
          <p:cNvSpPr>
            <a:spLocks noGrp="1"/>
          </p:cNvSpPr>
          <p:nvPr>
            <p:ph type="body" sz="quarter" idx="17"/>
          </p:nvPr>
        </p:nvSpPr>
        <p:spPr/>
        <p:txBody>
          <a:bodyPr/>
          <a:lstStyle/>
          <a:p>
            <a:r>
              <a:rPr lang="en-AU" dirty="0">
                <a:latin typeface="Arial"/>
                <a:cs typeface="Arial"/>
              </a:rPr>
              <a:t>Symbolism</a:t>
            </a:r>
            <a:r>
              <a:rPr lang="en-AU" dirty="0">
                <a:solidFill>
                  <a:srgbClr val="22272B"/>
                </a:solidFill>
                <a:latin typeface="Arial"/>
                <a:ea typeface="Calibri"/>
                <a:cs typeface="Arial"/>
              </a:rPr>
              <a:t> refers to a </a:t>
            </a:r>
            <a:r>
              <a:rPr lang="en-US" dirty="0">
                <a:solidFill>
                  <a:srgbClr val="22272B"/>
                </a:solidFill>
                <a:latin typeface="Arial"/>
                <a:ea typeface="Calibri"/>
                <a:cs typeface="Arial"/>
              </a:rPr>
              <a:t>word or concrete object that represents something else, especially an object representing something that is abstract.</a:t>
            </a:r>
            <a:endParaRPr lang="en-AU" dirty="0">
              <a:solidFill>
                <a:srgbClr val="22272B"/>
              </a:solidFill>
              <a:latin typeface="Arial"/>
            </a:endParaRPr>
          </a:p>
          <a:p>
            <a:endParaRPr lang="en-AU" dirty="0"/>
          </a:p>
        </p:txBody>
      </p:sp>
    </p:spTree>
    <p:extLst>
      <p:ext uri="{BB962C8B-B14F-4D97-AF65-F5344CB8AC3E}">
        <p14:creationId xmlns:p14="http://schemas.microsoft.com/office/powerpoint/2010/main" val="1392031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ECC8E8-B88E-4DB2-432B-A875A6C5508F}"/>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9</a:t>
            </a:fld>
            <a:endParaRPr lang="en-AU" dirty="0"/>
          </a:p>
        </p:txBody>
      </p:sp>
      <p:sp>
        <p:nvSpPr>
          <p:cNvPr id="3" name="Title 2">
            <a:extLst>
              <a:ext uri="{FF2B5EF4-FFF2-40B4-BE49-F238E27FC236}">
                <a16:creationId xmlns:a16="http://schemas.microsoft.com/office/drawing/2014/main" id="{1B097DA2-00CE-1221-97C4-34C75D3ADE45}"/>
              </a:ext>
            </a:extLst>
          </p:cNvPr>
          <p:cNvSpPr>
            <a:spLocks noGrp="1"/>
          </p:cNvSpPr>
          <p:nvPr>
            <p:ph type="title"/>
          </p:nvPr>
        </p:nvSpPr>
        <p:spPr/>
        <p:txBody>
          <a:bodyPr/>
          <a:lstStyle/>
          <a:p>
            <a:r>
              <a:rPr lang="en-AU" dirty="0">
                <a:latin typeface="Arial"/>
                <a:cs typeface="Arial"/>
              </a:rPr>
              <a:t>Symbolism (2)</a:t>
            </a:r>
            <a:endParaRPr lang="en-AU" dirty="0"/>
          </a:p>
        </p:txBody>
      </p:sp>
      <p:sp>
        <p:nvSpPr>
          <p:cNvPr id="4" name="Text Placeholder 3">
            <a:extLst>
              <a:ext uri="{FF2B5EF4-FFF2-40B4-BE49-F238E27FC236}">
                <a16:creationId xmlns:a16="http://schemas.microsoft.com/office/drawing/2014/main" id="{6AF455D4-3B00-D882-BC27-B56E3CE37DC2}"/>
              </a:ext>
            </a:extLst>
          </p:cNvPr>
          <p:cNvSpPr>
            <a:spLocks noGrp="1"/>
          </p:cNvSpPr>
          <p:nvPr>
            <p:ph type="body" sz="quarter" idx="18"/>
          </p:nvPr>
        </p:nvSpPr>
        <p:spPr/>
        <p:txBody>
          <a:bodyPr/>
          <a:lstStyle/>
          <a:p>
            <a:r>
              <a:rPr lang="en-AU" dirty="0">
                <a:latin typeface="Arial"/>
                <a:cs typeface="Arial"/>
              </a:rPr>
              <a:t>Modelled practice</a:t>
            </a:r>
            <a:endParaRPr lang="en-AU" dirty="0"/>
          </a:p>
        </p:txBody>
      </p:sp>
      <p:sp>
        <p:nvSpPr>
          <p:cNvPr id="5" name="Content Placeholder 4">
            <a:extLst>
              <a:ext uri="{FF2B5EF4-FFF2-40B4-BE49-F238E27FC236}">
                <a16:creationId xmlns:a16="http://schemas.microsoft.com/office/drawing/2014/main" id="{7BE0CCC6-8CC3-E7F0-E20C-EF9E5390C927}"/>
              </a:ext>
            </a:extLst>
          </p:cNvPr>
          <p:cNvSpPr>
            <a:spLocks noGrp="1"/>
          </p:cNvSpPr>
          <p:nvPr>
            <p:ph sz="quarter" idx="19"/>
          </p:nvPr>
        </p:nvSpPr>
        <p:spPr>
          <a:xfrm>
            <a:off x="360363" y="1562471"/>
            <a:ext cx="5202237" cy="4385631"/>
          </a:xfrm>
        </p:spPr>
        <p:txBody>
          <a:bodyPr/>
          <a:lstStyle/>
          <a:p>
            <a:pPr>
              <a:lnSpc>
                <a:spcPct val="100000"/>
              </a:lnSpc>
              <a:spcAft>
                <a:spcPts val="0"/>
              </a:spcAft>
            </a:pPr>
            <a:r>
              <a:rPr lang="en-US" dirty="0">
                <a:solidFill>
                  <a:srgbClr val="000000"/>
                </a:solidFill>
                <a:latin typeface="Arial"/>
                <a:cs typeface="Arial"/>
              </a:rPr>
              <a:t>Hearts make us think of ...</a:t>
            </a:r>
            <a:endParaRPr lang="en-US" dirty="0">
              <a:solidFill>
                <a:srgbClr val="000000"/>
              </a:solidFill>
            </a:endParaRPr>
          </a:p>
          <a:p>
            <a:endParaRPr lang="en-AU" dirty="0"/>
          </a:p>
        </p:txBody>
      </p:sp>
      <p:pic>
        <p:nvPicPr>
          <p:cNvPr id="7" name="Picture Placeholder 6" descr="A group of red heart balloons in the sky">
            <a:extLst>
              <a:ext uri="{FF2B5EF4-FFF2-40B4-BE49-F238E27FC236}">
                <a16:creationId xmlns:a16="http://schemas.microsoft.com/office/drawing/2014/main" id="{49085DE5-D3D4-947C-ADB9-7E194F8AFE25}"/>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5976962" y="1559637"/>
            <a:ext cx="5507038" cy="4313010"/>
          </a:xfrm>
          <a:prstGeom prst="rect">
            <a:avLst/>
          </a:prstGeom>
        </p:spPr>
      </p:pic>
      <p:sp>
        <p:nvSpPr>
          <p:cNvPr id="10" name="TextBox 9" descr="Photo of red heart balloons in the sky">
            <a:extLst>
              <a:ext uri="{FF2B5EF4-FFF2-40B4-BE49-F238E27FC236}">
                <a16:creationId xmlns:a16="http://schemas.microsoft.com/office/drawing/2014/main" id="{451DFBA7-2117-4C5C-B189-208FE06F5452}"/>
              </a:ext>
            </a:extLst>
          </p:cNvPr>
          <p:cNvSpPr txBox="1"/>
          <p:nvPr/>
        </p:nvSpPr>
        <p:spPr>
          <a:xfrm>
            <a:off x="5900057" y="5948102"/>
            <a:ext cx="6097978" cy="246221"/>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hlinkClick r:id="rId4"/>
              </a:rPr>
              <a:t>Image</a:t>
            </a:r>
            <a:r>
              <a:rPr lang="en-US" sz="1000" dirty="0">
                <a:latin typeface="Arial" panose="020B0604020202020204" pitchFamily="34" charset="0"/>
                <a:cs typeface="Arial" panose="020B0604020202020204" pitchFamily="34" charset="0"/>
              </a:rPr>
              <a:t> by </a:t>
            </a:r>
            <a:r>
              <a:rPr lang="en-US" sz="1000" dirty="0">
                <a:latin typeface="Arial" panose="020B0604020202020204" pitchFamily="34" charset="0"/>
                <a:cs typeface="Arial" panose="020B0604020202020204" pitchFamily="34" charset="0"/>
                <a:hlinkClick r:id="rId5"/>
              </a:rPr>
              <a:t>Michael </a:t>
            </a:r>
            <a:r>
              <a:rPr lang="en-US" sz="1000" dirty="0" err="1">
                <a:latin typeface="Arial" panose="020B0604020202020204" pitchFamily="34" charset="0"/>
                <a:cs typeface="Arial" panose="020B0604020202020204" pitchFamily="34" charset="0"/>
                <a:hlinkClick r:id="rId5"/>
              </a:rPr>
              <a:t>Schaffler</a:t>
            </a:r>
            <a:r>
              <a:rPr lang="en-US" sz="1000" dirty="0">
                <a:latin typeface="Arial" panose="020B0604020202020204" pitchFamily="34" charset="0"/>
                <a:cs typeface="Arial" panose="020B0604020202020204" pitchFamily="34" charset="0"/>
              </a:rPr>
              <a:t> is licensed under </a:t>
            </a:r>
            <a:r>
              <a:rPr lang="en-US" sz="1000" dirty="0">
                <a:latin typeface="Arial" panose="020B0604020202020204" pitchFamily="34" charset="0"/>
                <a:cs typeface="Arial" panose="020B0604020202020204" pitchFamily="34" charset="0"/>
                <a:hlinkClick r:id="rId6"/>
              </a:rPr>
              <a:t>Unsplash License</a:t>
            </a:r>
            <a:r>
              <a:rPr lang="en-US" sz="1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5837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9353F-8697-4299-BBFF-B1075C83FF81}"/>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10</a:t>
            </a:fld>
            <a:endParaRPr lang="en-AU" dirty="0"/>
          </a:p>
        </p:txBody>
      </p:sp>
      <p:sp>
        <p:nvSpPr>
          <p:cNvPr id="3" name="Title 2">
            <a:extLst>
              <a:ext uri="{FF2B5EF4-FFF2-40B4-BE49-F238E27FC236}">
                <a16:creationId xmlns:a16="http://schemas.microsoft.com/office/drawing/2014/main" id="{CF37FD64-1FC7-DA2F-4398-72E8EBCBE5D2}"/>
              </a:ext>
            </a:extLst>
          </p:cNvPr>
          <p:cNvSpPr>
            <a:spLocks noGrp="1"/>
          </p:cNvSpPr>
          <p:nvPr>
            <p:ph type="title"/>
          </p:nvPr>
        </p:nvSpPr>
        <p:spPr/>
        <p:txBody>
          <a:bodyPr/>
          <a:lstStyle/>
          <a:p>
            <a:r>
              <a:rPr lang="en-AU" dirty="0"/>
              <a:t>Symbolism (3)</a:t>
            </a:r>
          </a:p>
        </p:txBody>
      </p:sp>
      <p:sp>
        <p:nvSpPr>
          <p:cNvPr id="4" name="Text Placeholder 3">
            <a:extLst>
              <a:ext uri="{FF2B5EF4-FFF2-40B4-BE49-F238E27FC236}">
                <a16:creationId xmlns:a16="http://schemas.microsoft.com/office/drawing/2014/main" id="{A2E7EBC0-CC59-BB34-1608-44BE31267995}"/>
              </a:ext>
            </a:extLst>
          </p:cNvPr>
          <p:cNvSpPr>
            <a:spLocks noGrp="1"/>
          </p:cNvSpPr>
          <p:nvPr>
            <p:ph type="body" sz="quarter" idx="18"/>
          </p:nvPr>
        </p:nvSpPr>
        <p:spPr/>
        <p:txBody>
          <a:bodyPr/>
          <a:lstStyle/>
          <a:p>
            <a:r>
              <a:rPr lang="en-AU"/>
              <a:t>Guided practice</a:t>
            </a:r>
          </a:p>
        </p:txBody>
      </p:sp>
      <p:sp>
        <p:nvSpPr>
          <p:cNvPr id="5" name="Content Placeholder 4">
            <a:extLst>
              <a:ext uri="{FF2B5EF4-FFF2-40B4-BE49-F238E27FC236}">
                <a16:creationId xmlns:a16="http://schemas.microsoft.com/office/drawing/2014/main" id="{0E232BF9-8DC4-607D-D523-27E344595A3F}"/>
              </a:ext>
            </a:extLst>
          </p:cNvPr>
          <p:cNvSpPr>
            <a:spLocks noGrp="1"/>
          </p:cNvSpPr>
          <p:nvPr>
            <p:ph sz="quarter" idx="19"/>
          </p:nvPr>
        </p:nvSpPr>
        <p:spPr>
          <a:xfrm>
            <a:off x="360364" y="1562471"/>
            <a:ext cx="5419950" cy="4814518"/>
          </a:xfrm>
        </p:spPr>
        <p:txBody>
          <a:bodyPr/>
          <a:lstStyle/>
          <a:p>
            <a:pPr marL="342900" lvl="0" indent="-342900">
              <a:lnSpc>
                <a:spcPct val="150000"/>
              </a:lnSpc>
              <a:spcBef>
                <a:spcPts val="1200"/>
              </a:spcBef>
              <a:spcAft>
                <a:spcPts val="600"/>
              </a:spcAft>
              <a:buFont typeface="+mj-lt"/>
              <a:buAutoNum type="arabicPeriod"/>
              <a:tabLst>
                <a:tab pos="228600" algn="l"/>
                <a:tab pos="457200" algn="l"/>
              </a:tabLst>
            </a:pPr>
            <a:r>
              <a:rPr lang="en-AU" dirty="0">
                <a:effectLst/>
                <a:latin typeface="Arial" panose="020B0604020202020204" pitchFamily="34" charset="0"/>
                <a:ea typeface="Calibri" panose="020F0502020204030204" pitchFamily="34" charset="0"/>
              </a:rPr>
              <a:t>Why is this heart black? What message might that convey?</a:t>
            </a:r>
          </a:p>
          <a:p>
            <a:pPr marL="342900" lvl="0" indent="-342900">
              <a:lnSpc>
                <a:spcPct val="150000"/>
              </a:lnSpc>
              <a:spcBef>
                <a:spcPts val="1200"/>
              </a:spcBef>
              <a:spcAft>
                <a:spcPts val="600"/>
              </a:spcAft>
              <a:buFont typeface="+mj-lt"/>
              <a:buAutoNum type="arabicPeriod"/>
              <a:tabLst>
                <a:tab pos="228600" algn="l"/>
                <a:tab pos="457200" algn="l"/>
              </a:tabLst>
            </a:pPr>
            <a:r>
              <a:rPr lang="en-AU" dirty="0">
                <a:effectLst/>
                <a:latin typeface="Arial" panose="020B0604020202020204" pitchFamily="34" charset="0"/>
                <a:ea typeface="Calibri" panose="020F0502020204030204" pitchFamily="34" charset="0"/>
              </a:rPr>
              <a:t>Why is a heart, which usually represents positive emotions, drawn on a damaged dirty wall? How does that further our understanding of its symbolic purpose?</a:t>
            </a:r>
          </a:p>
          <a:p>
            <a:pPr marL="342900" lvl="0" indent="-342900">
              <a:lnSpc>
                <a:spcPct val="150000"/>
              </a:lnSpc>
              <a:spcBef>
                <a:spcPts val="1200"/>
              </a:spcBef>
              <a:spcAft>
                <a:spcPts val="600"/>
              </a:spcAft>
              <a:buFont typeface="+mj-lt"/>
              <a:buAutoNum type="arabicPeriod"/>
              <a:tabLst>
                <a:tab pos="228600" algn="l"/>
                <a:tab pos="457200" algn="l"/>
              </a:tabLst>
            </a:pPr>
            <a:r>
              <a:rPr lang="en-AU" dirty="0">
                <a:effectLst/>
                <a:latin typeface="Arial" panose="020B0604020202020204" pitchFamily="34" charset="0"/>
                <a:ea typeface="Calibri" panose="020F0502020204030204" pitchFamily="34" charset="0"/>
              </a:rPr>
              <a:t>What other symbols could be used to convey this message?</a:t>
            </a:r>
          </a:p>
        </p:txBody>
      </p:sp>
      <p:pic>
        <p:nvPicPr>
          <p:cNvPr id="13" name="Picture Placeholder 12" descr="A heart drawn on a concrete surface.">
            <a:extLst>
              <a:ext uri="{FF2B5EF4-FFF2-40B4-BE49-F238E27FC236}">
                <a16:creationId xmlns:a16="http://schemas.microsoft.com/office/drawing/2014/main" id="{33761802-EEEE-0DD6-676E-FF269725F504}"/>
              </a:ext>
            </a:extLst>
          </p:cNvPr>
          <p:cNvPicPr>
            <a:picLocks noGrp="1" noChangeAspect="1"/>
          </p:cNvPicPr>
          <p:nvPr>
            <p:ph type="pic" sz="quarter" idx="20"/>
          </p:nvPr>
        </p:nvPicPr>
        <p:blipFill>
          <a:blip r:embed="rId3"/>
          <a:srcRect l="11939" r="11939"/>
          <a:stretch>
            <a:fillRect/>
          </a:stretch>
        </p:blipFill>
        <p:spPr>
          <a:xfrm>
            <a:off x="6162787" y="847176"/>
            <a:ext cx="5507038" cy="4814518"/>
          </a:xfrm>
          <a:prstGeom prst="rect">
            <a:avLst/>
          </a:prstGeom>
        </p:spPr>
      </p:pic>
      <p:sp>
        <p:nvSpPr>
          <p:cNvPr id="9" name="TextBox 8">
            <a:extLst>
              <a:ext uri="{FF2B5EF4-FFF2-40B4-BE49-F238E27FC236}">
                <a16:creationId xmlns:a16="http://schemas.microsoft.com/office/drawing/2014/main" id="{94AD1E45-6019-7784-3CF7-C34B9621E884}"/>
              </a:ext>
              <a:ext uri="{C183D7F6-B498-43B3-948B-1728B52AA6E4}">
                <adec:decorative xmlns:adec="http://schemas.microsoft.com/office/drawing/2017/decorative" val="1"/>
              </a:ext>
            </a:extLst>
          </p:cNvPr>
          <p:cNvSpPr txBox="1"/>
          <p:nvPr/>
        </p:nvSpPr>
        <p:spPr>
          <a:xfrm>
            <a:off x="6053931" y="5805960"/>
            <a:ext cx="5615894"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 </a:t>
            </a:r>
            <a:endParaRPr lang="en-AU" sz="1000" dirty="0"/>
          </a:p>
        </p:txBody>
      </p:sp>
      <p:sp>
        <p:nvSpPr>
          <p:cNvPr id="6" name="Rectangle 1" descr="A heart drawn on a concrete surface.">
            <a:hlinkClick r:id="rId5"/>
            <a:extLst>
              <a:ext uri="{FF2B5EF4-FFF2-40B4-BE49-F238E27FC236}">
                <a16:creationId xmlns:a16="http://schemas.microsoft.com/office/drawing/2014/main" id="{30E43962-C6F1-2A59-9492-9ACCF3DF1464}"/>
              </a:ext>
            </a:extLst>
          </p:cNvPr>
          <p:cNvSpPr>
            <a:spLocks noChangeArrowheads="1"/>
          </p:cNvSpPr>
          <p:nvPr/>
        </p:nvSpPr>
        <p:spPr bwMode="auto">
          <a:xfrm>
            <a:off x="6096000" y="5764603"/>
            <a:ext cx="380424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000" dirty="0">
                <a:latin typeface="Arial" panose="020B0604020202020204" pitchFamily="34" charset="0"/>
                <a:hlinkClick r:id="rId5"/>
              </a:rPr>
              <a:t>Image</a:t>
            </a:r>
            <a:r>
              <a:rPr kumimoji="0" lang="en-US" altLang="en-US" sz="1000" b="0" i="0" u="none" strike="noStrike" cap="none" normalizeH="0" baseline="0" dirty="0">
                <a:ln>
                  <a:noFill/>
                </a:ln>
                <a:solidFill>
                  <a:schemeClr val="tx1"/>
                </a:solidFill>
                <a:effectLst/>
                <a:latin typeface="Arial" panose="020B0604020202020204" pitchFamily="34" charset="0"/>
              </a:rPr>
              <a:t> by </a:t>
            </a:r>
            <a:r>
              <a:rPr kumimoji="0" lang="en-US" altLang="en-US" sz="1000" b="0" i="0" u="none" strike="noStrike" cap="none" normalizeH="0" baseline="0" dirty="0">
                <a:ln>
                  <a:noFill/>
                </a:ln>
                <a:solidFill>
                  <a:schemeClr val="tx1"/>
                </a:solidFill>
                <a:effectLst/>
                <a:latin typeface="Arial" panose="020B0604020202020204" pitchFamily="34" charset="0"/>
                <a:hlinkClick r:id="rId6"/>
              </a:rPr>
              <a:t>Jean-Luc </a:t>
            </a:r>
            <a:r>
              <a:rPr kumimoji="0" lang="en-US" altLang="en-US" sz="1000" b="0" i="0" u="none" strike="noStrike" cap="none" normalizeH="0" baseline="0" dirty="0" err="1">
                <a:ln>
                  <a:noFill/>
                </a:ln>
                <a:solidFill>
                  <a:schemeClr val="tx1"/>
                </a:solidFill>
                <a:effectLst/>
                <a:latin typeface="Arial" panose="020B0604020202020204" pitchFamily="34" charset="0"/>
                <a:hlinkClick r:id="rId6"/>
              </a:rPr>
              <a:t>Benazet</a:t>
            </a:r>
            <a:r>
              <a:rPr kumimoji="0" lang="en-US" altLang="en-US" sz="1000" b="0" i="0" u="none" strike="noStrike" cap="none" normalizeH="0" baseline="0" dirty="0">
                <a:ln>
                  <a:noFill/>
                </a:ln>
                <a:solidFill>
                  <a:schemeClr val="tx1"/>
                </a:solidFill>
                <a:effectLst/>
                <a:latin typeface="Arial" panose="020B0604020202020204" pitchFamily="34" charset="0"/>
              </a:rPr>
              <a:t> is licensed </a:t>
            </a:r>
            <a:r>
              <a:rPr lang="en-US" sz="1000" dirty="0">
                <a:latin typeface="Arial" panose="020B0604020202020204" pitchFamily="34" charset="0"/>
                <a:cs typeface="Arial" panose="020B0604020202020204" pitchFamily="34" charset="0"/>
              </a:rPr>
              <a:t>under </a:t>
            </a:r>
            <a:r>
              <a:rPr lang="en-US" sz="1000" dirty="0" err="1">
                <a:latin typeface="Arial" panose="020B0604020202020204" pitchFamily="34" charset="0"/>
                <a:cs typeface="Arial" panose="020B0604020202020204" pitchFamily="34" charset="0"/>
                <a:hlinkClick r:id="rId7"/>
              </a:rPr>
              <a:t>Unsplash</a:t>
            </a:r>
            <a:r>
              <a:rPr lang="en-US" sz="1000" dirty="0">
                <a:latin typeface="Arial" panose="020B0604020202020204" pitchFamily="34" charset="0"/>
                <a:cs typeface="Arial" panose="020B0604020202020204" pitchFamily="34" charset="0"/>
                <a:hlinkClick r:id="rId7"/>
              </a:rPr>
              <a:t> License</a:t>
            </a:r>
            <a:r>
              <a:rPr lang="en-US" sz="1000" dirty="0">
                <a:latin typeface="Arial" panose="020B0604020202020204" pitchFamily="34" charset="0"/>
                <a:cs typeface="Arial" panose="020B0604020202020204" pitchFamily="34" charset="0"/>
              </a:rPr>
              <a:t>.</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807681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Juxtaposition</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11</a:t>
            </a:fld>
            <a:endParaRPr lang="en-AU"/>
          </a:p>
        </p:txBody>
      </p:sp>
    </p:spTree>
    <p:extLst>
      <p:ext uri="{BB962C8B-B14F-4D97-AF65-F5344CB8AC3E}">
        <p14:creationId xmlns:p14="http://schemas.microsoft.com/office/powerpoint/2010/main" val="403367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AE03DC-0CCB-036A-F419-082F2FA2957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12</a:t>
            </a:fld>
            <a:endParaRPr lang="en-AU"/>
          </a:p>
        </p:txBody>
      </p:sp>
      <p:sp>
        <p:nvSpPr>
          <p:cNvPr id="3" name="Title 2">
            <a:extLst>
              <a:ext uri="{FF2B5EF4-FFF2-40B4-BE49-F238E27FC236}">
                <a16:creationId xmlns:a16="http://schemas.microsoft.com/office/drawing/2014/main" id="{5E50DC8A-27E6-1DE9-0B49-5906681CC714}"/>
              </a:ext>
            </a:extLst>
          </p:cNvPr>
          <p:cNvSpPr>
            <a:spLocks noGrp="1"/>
          </p:cNvSpPr>
          <p:nvPr>
            <p:ph type="title"/>
          </p:nvPr>
        </p:nvSpPr>
        <p:spPr/>
        <p:txBody>
          <a:bodyPr/>
          <a:lstStyle/>
          <a:p>
            <a:r>
              <a:rPr lang="en-AU" dirty="0"/>
              <a:t>Juxtaposition (1)</a:t>
            </a:r>
          </a:p>
        </p:txBody>
      </p:sp>
      <p:sp>
        <p:nvSpPr>
          <p:cNvPr id="4" name="Text Placeholder 3">
            <a:extLst>
              <a:ext uri="{FF2B5EF4-FFF2-40B4-BE49-F238E27FC236}">
                <a16:creationId xmlns:a16="http://schemas.microsoft.com/office/drawing/2014/main" id="{6330AA6F-4CF0-EC00-EB55-60EB4A752DA7}"/>
              </a:ext>
            </a:extLst>
          </p:cNvPr>
          <p:cNvSpPr>
            <a:spLocks noGrp="1"/>
          </p:cNvSpPr>
          <p:nvPr>
            <p:ph type="body" sz="quarter" idx="18"/>
          </p:nvPr>
        </p:nvSpPr>
        <p:spPr/>
        <p:txBody>
          <a:bodyPr/>
          <a:lstStyle/>
          <a:p>
            <a:r>
              <a:rPr lang="en-AU" dirty="0"/>
              <a:t>Definition</a:t>
            </a:r>
          </a:p>
        </p:txBody>
      </p:sp>
      <p:sp>
        <p:nvSpPr>
          <p:cNvPr id="5" name="Content Placeholder 4">
            <a:extLst>
              <a:ext uri="{FF2B5EF4-FFF2-40B4-BE49-F238E27FC236}">
                <a16:creationId xmlns:a16="http://schemas.microsoft.com/office/drawing/2014/main" id="{08F55819-AC1C-5250-058B-0466232BCBDB}"/>
              </a:ext>
            </a:extLst>
          </p:cNvPr>
          <p:cNvSpPr>
            <a:spLocks noGrp="1"/>
          </p:cNvSpPr>
          <p:nvPr>
            <p:ph sz="quarter" idx="19"/>
          </p:nvPr>
        </p:nvSpPr>
        <p:spPr>
          <a:xfrm>
            <a:off x="360363" y="1562471"/>
            <a:ext cx="5507039" cy="4814518"/>
          </a:xfrm>
        </p:spPr>
        <p:txBody>
          <a:bodyPr/>
          <a:lstStyle/>
          <a:p>
            <a:r>
              <a:rPr lang="en-AU" dirty="0">
                <a:latin typeface="Arial"/>
                <a:cs typeface="Arial"/>
              </a:rPr>
              <a:t>Juxtaposition</a:t>
            </a:r>
            <a:r>
              <a:rPr lang="en-AU" dirty="0">
                <a:solidFill>
                  <a:srgbClr val="22272B"/>
                </a:solidFill>
                <a:latin typeface="Arial"/>
                <a:ea typeface="Calibri"/>
                <a:cs typeface="Arial"/>
              </a:rPr>
              <a:t> refers to p</a:t>
            </a:r>
            <a:r>
              <a:rPr lang="en-US" dirty="0">
                <a:solidFill>
                  <a:srgbClr val="22272B"/>
                </a:solidFill>
                <a:latin typeface="Arial"/>
                <a:ea typeface="Calibri"/>
                <a:cs typeface="Arial"/>
              </a:rPr>
              <a:t>lacing things side by side or close together, often to </a:t>
            </a:r>
            <a:r>
              <a:rPr lang="en-US" dirty="0" err="1">
                <a:solidFill>
                  <a:srgbClr val="22272B"/>
                </a:solidFill>
                <a:latin typeface="Arial"/>
                <a:ea typeface="Calibri"/>
                <a:cs typeface="Arial"/>
              </a:rPr>
              <a:t>emphasise</a:t>
            </a:r>
            <a:r>
              <a:rPr lang="en-US" dirty="0">
                <a:solidFill>
                  <a:srgbClr val="22272B"/>
                </a:solidFill>
                <a:latin typeface="Arial"/>
                <a:ea typeface="Calibri"/>
                <a:cs typeface="Arial"/>
              </a:rPr>
              <a:t> similarity or difference.</a:t>
            </a:r>
            <a:endParaRPr lang="en-AU" dirty="0">
              <a:solidFill>
                <a:srgbClr val="22272B"/>
              </a:solidFill>
              <a:latin typeface="Arial"/>
            </a:endParaRPr>
          </a:p>
          <a:p>
            <a:endParaRPr lang="en-AU" dirty="0"/>
          </a:p>
        </p:txBody>
      </p:sp>
      <p:pic>
        <p:nvPicPr>
          <p:cNvPr id="7" name="Picture Placeholder 6" descr="A campfire next to a body of water">
            <a:extLst>
              <a:ext uri="{FF2B5EF4-FFF2-40B4-BE49-F238E27FC236}">
                <a16:creationId xmlns:a16="http://schemas.microsoft.com/office/drawing/2014/main" id="{8F23FC1E-175B-6B1C-01F6-EDA718BD4730}"/>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096000" y="1618296"/>
            <a:ext cx="5507038" cy="4428445"/>
          </a:xfrm>
          <a:prstGeom prst="rect">
            <a:avLst/>
          </a:prstGeom>
        </p:spPr>
      </p:pic>
      <p:sp>
        <p:nvSpPr>
          <p:cNvPr id="9" name="TextBox 8">
            <a:extLst>
              <a:ext uri="{FF2B5EF4-FFF2-40B4-BE49-F238E27FC236}">
                <a16:creationId xmlns:a16="http://schemas.microsoft.com/office/drawing/2014/main" id="{04D43629-E3A6-988A-9C77-BA2D2027F2F7}"/>
              </a:ext>
            </a:extLst>
          </p:cNvPr>
          <p:cNvSpPr txBox="1"/>
          <p:nvPr/>
        </p:nvSpPr>
        <p:spPr>
          <a:xfrm>
            <a:off x="6072250" y="6092173"/>
            <a:ext cx="6097978" cy="246221"/>
          </a:xfrm>
          <a:prstGeom prst="rect">
            <a:avLst/>
          </a:prstGeom>
          <a:noFill/>
        </p:spPr>
        <p:txBody>
          <a:bodyPr wrap="square">
            <a:spAutoFit/>
          </a:bodyPr>
          <a:lstStyle/>
          <a:p>
            <a:r>
              <a:rPr lang="en-US" sz="1000" dirty="0">
                <a:latin typeface="Arial" panose="020B0604020202020204" pitchFamily="34" charset="0"/>
                <a:cs typeface="Arial" panose="020B0604020202020204" pitchFamily="34" charset="0"/>
                <a:hlinkClick r:id="rId4"/>
              </a:rPr>
              <a:t>Image</a:t>
            </a:r>
            <a:r>
              <a:rPr lang="en-US" sz="1000" dirty="0">
                <a:latin typeface="Arial" panose="020B0604020202020204" pitchFamily="34" charset="0"/>
                <a:cs typeface="Arial" panose="020B0604020202020204" pitchFamily="34" charset="0"/>
              </a:rPr>
              <a:t> by </a:t>
            </a:r>
            <a:r>
              <a:rPr lang="en-US" sz="1000" dirty="0">
                <a:latin typeface="Arial" panose="020B0604020202020204" pitchFamily="34" charset="0"/>
                <a:cs typeface="Arial" panose="020B0604020202020204" pitchFamily="34" charset="0"/>
                <a:hlinkClick r:id="rId5"/>
              </a:rPr>
              <a:t>Courtnie </a:t>
            </a:r>
            <a:r>
              <a:rPr lang="en-US" sz="1000" dirty="0" err="1">
                <a:latin typeface="Arial" panose="020B0604020202020204" pitchFamily="34" charset="0"/>
                <a:cs typeface="Arial" panose="020B0604020202020204" pitchFamily="34" charset="0"/>
                <a:hlinkClick r:id="rId5"/>
              </a:rPr>
              <a:t>Tosana</a:t>
            </a:r>
            <a:r>
              <a:rPr lang="en-US" sz="1000" dirty="0">
                <a:latin typeface="Arial" panose="020B0604020202020204" pitchFamily="34" charset="0"/>
                <a:cs typeface="Arial" panose="020B0604020202020204" pitchFamily="34" charset="0"/>
              </a:rPr>
              <a:t> is licensed under </a:t>
            </a:r>
            <a:r>
              <a:rPr lang="en-US" sz="1000" dirty="0">
                <a:latin typeface="Arial" panose="020B0604020202020204" pitchFamily="34" charset="0"/>
                <a:cs typeface="Arial" panose="020B0604020202020204" pitchFamily="34" charset="0"/>
                <a:hlinkClick r:id="rId6"/>
              </a:rPr>
              <a:t>Unsplash License</a:t>
            </a:r>
            <a:r>
              <a:rPr lang="en-US" sz="1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12603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076CA-71E0-AD90-CD8E-813CE7213A4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13</a:t>
            </a:fld>
            <a:endParaRPr lang="en-AU" dirty="0"/>
          </a:p>
        </p:txBody>
      </p:sp>
      <p:sp>
        <p:nvSpPr>
          <p:cNvPr id="6" name="Title 5">
            <a:extLst>
              <a:ext uri="{FF2B5EF4-FFF2-40B4-BE49-F238E27FC236}">
                <a16:creationId xmlns:a16="http://schemas.microsoft.com/office/drawing/2014/main" id="{5C69B4ED-C190-0D50-D68B-A624ABE6A280}"/>
              </a:ext>
            </a:extLst>
          </p:cNvPr>
          <p:cNvSpPr>
            <a:spLocks noGrp="1"/>
          </p:cNvSpPr>
          <p:nvPr>
            <p:ph type="title"/>
          </p:nvPr>
        </p:nvSpPr>
        <p:spPr/>
        <p:txBody>
          <a:bodyPr/>
          <a:lstStyle/>
          <a:p>
            <a:r>
              <a:rPr lang="en-AU" dirty="0">
                <a:latin typeface="Arial"/>
                <a:cs typeface="Arial"/>
              </a:rPr>
              <a:t>Juxtaposition (2)</a:t>
            </a:r>
            <a:endParaRPr lang="en-US" dirty="0"/>
          </a:p>
        </p:txBody>
      </p:sp>
      <p:sp>
        <p:nvSpPr>
          <p:cNvPr id="3" name="Text Placeholder 12">
            <a:extLst>
              <a:ext uri="{FF2B5EF4-FFF2-40B4-BE49-F238E27FC236}">
                <a16:creationId xmlns:a16="http://schemas.microsoft.com/office/drawing/2014/main" id="{88A900B1-5D10-73A2-A60A-BF18BBF6245B}"/>
              </a:ext>
            </a:extLst>
          </p:cNvPr>
          <p:cNvSpPr>
            <a:spLocks noGrp="1"/>
          </p:cNvSpPr>
          <p:nvPr>
            <p:ph type="body" sz="quarter" idx="18"/>
          </p:nvPr>
        </p:nvSpPr>
        <p:spPr/>
        <p:txBody>
          <a:bodyPr/>
          <a:lstStyle/>
          <a:p>
            <a:r>
              <a:rPr lang="en-AU" dirty="0">
                <a:latin typeface="Arial"/>
                <a:cs typeface="Arial"/>
              </a:rPr>
              <a:t>Modelled practice</a:t>
            </a:r>
            <a:endParaRPr lang="en-AU" dirty="0"/>
          </a:p>
        </p:txBody>
      </p:sp>
      <p:sp>
        <p:nvSpPr>
          <p:cNvPr id="8" name="Content Placeholder 7">
            <a:extLst>
              <a:ext uri="{FF2B5EF4-FFF2-40B4-BE49-F238E27FC236}">
                <a16:creationId xmlns:a16="http://schemas.microsoft.com/office/drawing/2014/main" id="{D9C1C5BB-3771-F56A-20EA-EB68C055F45C}"/>
              </a:ext>
            </a:extLst>
          </p:cNvPr>
          <p:cNvSpPr>
            <a:spLocks noGrp="1"/>
          </p:cNvSpPr>
          <p:nvPr>
            <p:ph sz="quarter" idx="19"/>
          </p:nvPr>
        </p:nvSpPr>
        <p:spPr>
          <a:xfrm>
            <a:off x="360363" y="1562471"/>
            <a:ext cx="5822723" cy="4814518"/>
          </a:xfrm>
        </p:spPr>
        <p:txBody>
          <a:bodyPr vert="horz" lIns="0" tIns="0" rIns="0" bIns="0" rtlCol="0" anchor="t">
            <a:noAutofit/>
          </a:bodyPr>
          <a:lstStyle/>
          <a:p>
            <a:pPr marL="285750" indent="-285750">
              <a:spcAft>
                <a:spcPts val="0"/>
              </a:spcAft>
              <a:buFont typeface="Arial"/>
              <a:buChar char="•"/>
            </a:pPr>
            <a:r>
              <a:rPr lang="en-US" dirty="0">
                <a:solidFill>
                  <a:srgbClr val="000000"/>
                </a:solidFill>
                <a:latin typeface="Arial"/>
                <a:cs typeface="Arial"/>
              </a:rPr>
              <a:t>Here, juxtaposition is created through the contrast of </a:t>
            </a:r>
            <a:r>
              <a:rPr lang="en-US" dirty="0" err="1">
                <a:solidFill>
                  <a:srgbClr val="000000"/>
                </a:solidFill>
                <a:latin typeface="Arial"/>
                <a:cs typeface="Arial"/>
              </a:rPr>
              <a:t>colours</a:t>
            </a:r>
            <a:r>
              <a:rPr lang="en-US" dirty="0">
                <a:solidFill>
                  <a:srgbClr val="000000"/>
                </a:solidFill>
                <a:latin typeface="Arial"/>
                <a:cs typeface="Arial"/>
              </a:rPr>
              <a:t> (the green vines and purple flowers) and the dark grey of the barbed wire.</a:t>
            </a:r>
          </a:p>
          <a:p>
            <a:pPr marL="285750" indent="-285750">
              <a:spcAft>
                <a:spcPts val="0"/>
              </a:spcAft>
              <a:buFont typeface="Arial"/>
              <a:buChar char="•"/>
            </a:pPr>
            <a:r>
              <a:rPr lang="en-US" dirty="0">
                <a:solidFill>
                  <a:srgbClr val="000000"/>
                </a:solidFill>
                <a:latin typeface="Arial"/>
                <a:cs typeface="Arial"/>
              </a:rPr>
              <a:t>The symbols are also juxtaposed because we associate nature with life and growth, and barbed wire with imprisonment and danger. By showing the flowers growing on the barbed wire, we connect the messages, suggesting that we can positively overcome danger, and find joy despite restrictions in life. </a:t>
            </a:r>
            <a:endParaRPr lang="en-AU" dirty="0"/>
          </a:p>
        </p:txBody>
      </p:sp>
      <p:pic>
        <p:nvPicPr>
          <p:cNvPr id="7" name="Picture Placeholder 6" descr="Photo of a pink hibiscus flower.">
            <a:extLst>
              <a:ext uri="{FF2B5EF4-FFF2-40B4-BE49-F238E27FC236}">
                <a16:creationId xmlns:a16="http://schemas.microsoft.com/office/drawing/2014/main" id="{F651C805-4BD4-C454-B284-EB642873779E}"/>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430928" y="1647568"/>
            <a:ext cx="5313626" cy="3936804"/>
          </a:xfrm>
          <a:prstGeom prst="rect">
            <a:avLst/>
          </a:prstGeom>
        </p:spPr>
      </p:pic>
      <p:sp>
        <p:nvSpPr>
          <p:cNvPr id="4" name="Rectangle 1">
            <a:extLst>
              <a:ext uri="{FF2B5EF4-FFF2-40B4-BE49-F238E27FC236}">
                <a16:creationId xmlns:a16="http://schemas.microsoft.com/office/drawing/2014/main" id="{B2082199-315F-55A6-CCD2-EA50D25F1133}"/>
              </a:ext>
            </a:extLst>
          </p:cNvPr>
          <p:cNvSpPr>
            <a:spLocks noChangeArrowheads="1"/>
          </p:cNvSpPr>
          <p:nvPr/>
        </p:nvSpPr>
        <p:spPr bwMode="auto">
          <a:xfrm>
            <a:off x="6430928" y="5702250"/>
            <a:ext cx="3587842"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chemeClr val="tx1"/>
                </a:solidFill>
                <a:effectLst/>
                <a:latin typeface="Arial" panose="020B0604020202020204" pitchFamily="34" charset="0"/>
                <a:hlinkClick r:id="rId4"/>
              </a:rPr>
              <a:t>Image</a:t>
            </a:r>
            <a:r>
              <a:rPr kumimoji="0" lang="en-US" altLang="en-US" sz="1000" b="0" i="0" u="none" strike="noStrike" cap="none" normalizeH="0" baseline="0" dirty="0">
                <a:ln>
                  <a:noFill/>
                </a:ln>
                <a:solidFill>
                  <a:schemeClr val="tx1"/>
                </a:solidFill>
                <a:effectLst/>
                <a:latin typeface="Arial" panose="020B0604020202020204" pitchFamily="34" charset="0"/>
              </a:rPr>
              <a:t> by </a:t>
            </a:r>
            <a:r>
              <a:rPr kumimoji="0" lang="en-US" altLang="en-US" sz="1000" b="0" i="0" u="none" strike="noStrike" cap="none" normalizeH="0" baseline="0" dirty="0">
                <a:ln>
                  <a:noFill/>
                </a:ln>
                <a:solidFill>
                  <a:schemeClr val="tx1"/>
                </a:solidFill>
                <a:effectLst/>
                <a:latin typeface="Arial" panose="020B0604020202020204" pitchFamily="34" charset="0"/>
                <a:hlinkClick r:id="rId5"/>
              </a:rPr>
              <a:t>Bernd Dittrich</a:t>
            </a:r>
            <a:r>
              <a:rPr kumimoji="0" lang="en-US" altLang="en-US" sz="1000" b="0" i="0" u="none" strike="noStrike" cap="none" normalizeH="0" baseline="0" dirty="0">
                <a:ln>
                  <a:noFill/>
                </a:ln>
                <a:solidFill>
                  <a:schemeClr val="tx1"/>
                </a:solidFill>
                <a:effectLst/>
                <a:latin typeface="Arial" panose="020B0604020202020204" pitchFamily="34" charset="0"/>
              </a:rPr>
              <a:t> is licensed </a:t>
            </a:r>
            <a:r>
              <a:rPr lang="en-US" sz="1000" dirty="0">
                <a:latin typeface="Arial" panose="020B0604020202020204" pitchFamily="34" charset="0"/>
                <a:cs typeface="Arial" panose="020B0604020202020204" pitchFamily="34" charset="0"/>
              </a:rPr>
              <a:t>under </a:t>
            </a:r>
            <a:r>
              <a:rPr lang="en-US" sz="1000" dirty="0" err="1">
                <a:latin typeface="Arial" panose="020B0604020202020204" pitchFamily="34" charset="0"/>
                <a:cs typeface="Arial" panose="020B0604020202020204" pitchFamily="34" charset="0"/>
                <a:hlinkClick r:id="rId6"/>
              </a:rPr>
              <a:t>Unsplash</a:t>
            </a:r>
            <a:r>
              <a:rPr lang="en-US" sz="1000" dirty="0">
                <a:latin typeface="Arial" panose="020B0604020202020204" pitchFamily="34" charset="0"/>
                <a:cs typeface="Arial" panose="020B0604020202020204" pitchFamily="34" charset="0"/>
                <a:hlinkClick r:id="rId6"/>
              </a:rPr>
              <a:t> License</a:t>
            </a:r>
            <a:r>
              <a:rPr lang="en-US" sz="1000" dirty="0">
                <a:latin typeface="Arial" panose="020B0604020202020204" pitchFamily="34" charset="0"/>
                <a:cs typeface="Arial" panose="020B0604020202020204" pitchFamily="34" charset="0"/>
              </a:rPr>
              <a:t>.</a:t>
            </a:r>
            <a:endParaRPr kumimoji="0" lang="en-US" altLang="en-U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1333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27FC6B7-5015-9B7A-BE3F-15338966C78B}"/>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14</a:t>
            </a:fld>
            <a:endParaRPr lang="en-AU"/>
          </a:p>
        </p:txBody>
      </p:sp>
      <p:sp>
        <p:nvSpPr>
          <p:cNvPr id="3" name="Title 2">
            <a:extLst>
              <a:ext uri="{FF2B5EF4-FFF2-40B4-BE49-F238E27FC236}">
                <a16:creationId xmlns:a16="http://schemas.microsoft.com/office/drawing/2014/main" id="{3079ED4A-9A90-6138-DFD4-3499F55227E0}"/>
              </a:ext>
            </a:extLst>
          </p:cNvPr>
          <p:cNvSpPr>
            <a:spLocks noGrp="1"/>
          </p:cNvSpPr>
          <p:nvPr>
            <p:ph type="title"/>
          </p:nvPr>
        </p:nvSpPr>
        <p:spPr/>
        <p:txBody>
          <a:bodyPr/>
          <a:lstStyle/>
          <a:p>
            <a:r>
              <a:rPr lang="en-AU" dirty="0">
                <a:latin typeface="Arial"/>
                <a:cs typeface="Arial"/>
              </a:rPr>
              <a:t>Juxtaposition (3)</a:t>
            </a:r>
            <a:endParaRPr lang="en-AU" dirty="0"/>
          </a:p>
        </p:txBody>
      </p:sp>
      <p:sp>
        <p:nvSpPr>
          <p:cNvPr id="4" name="Text Placeholder 3">
            <a:extLst>
              <a:ext uri="{FF2B5EF4-FFF2-40B4-BE49-F238E27FC236}">
                <a16:creationId xmlns:a16="http://schemas.microsoft.com/office/drawing/2014/main" id="{FC5A9D1E-830C-DBAC-DB8A-7AA839AD3CB6}"/>
              </a:ext>
            </a:extLst>
          </p:cNvPr>
          <p:cNvSpPr>
            <a:spLocks noGrp="1"/>
          </p:cNvSpPr>
          <p:nvPr>
            <p:ph type="body" sz="quarter" idx="18"/>
          </p:nvPr>
        </p:nvSpPr>
        <p:spPr/>
        <p:txBody>
          <a:bodyPr/>
          <a:lstStyle/>
          <a:p>
            <a:r>
              <a:rPr lang="en-AU" dirty="0"/>
              <a:t>Guided practice</a:t>
            </a:r>
          </a:p>
        </p:txBody>
      </p:sp>
      <p:sp>
        <p:nvSpPr>
          <p:cNvPr id="5" name="Content Placeholder 4">
            <a:extLst>
              <a:ext uri="{FF2B5EF4-FFF2-40B4-BE49-F238E27FC236}">
                <a16:creationId xmlns:a16="http://schemas.microsoft.com/office/drawing/2014/main" id="{D03D075E-6AE3-4979-DE0C-C5A63484327F}"/>
              </a:ext>
            </a:extLst>
          </p:cNvPr>
          <p:cNvSpPr>
            <a:spLocks noGrp="1"/>
          </p:cNvSpPr>
          <p:nvPr>
            <p:ph sz="quarter" idx="19"/>
          </p:nvPr>
        </p:nvSpPr>
        <p:spPr>
          <a:xfrm>
            <a:off x="360364" y="1562471"/>
            <a:ext cx="5626780" cy="4814518"/>
          </a:xfrm>
        </p:spPr>
        <p:txBody>
          <a:bodyPr/>
          <a:lstStyle/>
          <a:p>
            <a:r>
              <a:rPr lang="en-AU" dirty="0"/>
              <a:t>Compare and contrast the people in this image.</a:t>
            </a:r>
          </a:p>
          <a:p>
            <a:pPr marL="457200" indent="-457200">
              <a:buFont typeface="+mj-lt"/>
              <a:buAutoNum type="arabicPeriod"/>
            </a:pPr>
            <a:r>
              <a:rPr lang="en-AU" dirty="0"/>
              <a:t>What indications do we have that these people are different? Is there something that connects them despite this difference? </a:t>
            </a:r>
          </a:p>
          <a:p>
            <a:pPr marL="457200" indent="-457200">
              <a:buFont typeface="+mj-lt"/>
              <a:buAutoNum type="arabicPeriod"/>
            </a:pPr>
            <a:r>
              <a:rPr lang="en-AU" dirty="0"/>
              <a:t>What could the message of this image be?</a:t>
            </a:r>
          </a:p>
          <a:p>
            <a:endParaRPr lang="en-AU" dirty="0"/>
          </a:p>
        </p:txBody>
      </p:sp>
      <p:pic>
        <p:nvPicPr>
          <p:cNvPr id="7" name="Picture Placeholder 6" descr="Black and white photo of a childs hand and an elderly persons hand">
            <a:extLst>
              <a:ext uri="{FF2B5EF4-FFF2-40B4-BE49-F238E27FC236}">
                <a16:creationId xmlns:a16="http://schemas.microsoft.com/office/drawing/2014/main" id="{D71E1DE2-1771-6BC7-44C6-CAEECEADB7F0}"/>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t="-1"/>
          <a:stretch/>
        </p:blipFill>
        <p:spPr>
          <a:xfrm>
            <a:off x="6324599" y="1605557"/>
            <a:ext cx="5127171" cy="4370677"/>
          </a:xfrm>
          <a:prstGeom prst="rect">
            <a:avLst/>
          </a:prstGeom>
        </p:spPr>
      </p:pic>
      <p:sp>
        <p:nvSpPr>
          <p:cNvPr id="9" name="TextBox 8">
            <a:extLst>
              <a:ext uri="{FF2B5EF4-FFF2-40B4-BE49-F238E27FC236}">
                <a16:creationId xmlns:a16="http://schemas.microsoft.com/office/drawing/2014/main" id="{A31D0EBC-37AE-B96C-5D54-877102B6A42E}"/>
              </a:ext>
            </a:extLst>
          </p:cNvPr>
          <p:cNvSpPr txBox="1"/>
          <p:nvPr/>
        </p:nvSpPr>
        <p:spPr>
          <a:xfrm>
            <a:off x="6324599" y="6013750"/>
            <a:ext cx="5127171" cy="245003"/>
          </a:xfrm>
          <a:prstGeom prst="rect">
            <a:avLst/>
          </a:prstGeom>
          <a:noFill/>
        </p:spPr>
        <p:txBody>
          <a:bodyPr wrap="square">
            <a:spAutoFit/>
          </a:bodyPr>
          <a:lstStyle/>
          <a:p>
            <a:pPr>
              <a:lnSpc>
                <a:spcPct val="107000"/>
              </a:lnSpc>
              <a:spcBef>
                <a:spcPts val="1200"/>
              </a:spcBef>
              <a:spcAft>
                <a:spcPts val="800"/>
              </a:spcAft>
            </a:pPr>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Rod Long</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AU" sz="10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3727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US" dirty="0">
                <a:latin typeface="Arial"/>
                <a:cs typeface="Arial"/>
              </a:rPr>
              <a:t>Salience</a:t>
            </a:r>
            <a:endParaRPr lang="en-US" dirty="0"/>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15</a:t>
            </a:fld>
            <a:endParaRPr lang="en-AU"/>
          </a:p>
        </p:txBody>
      </p:sp>
    </p:spTree>
    <p:extLst>
      <p:ext uri="{BB962C8B-B14F-4D97-AF65-F5344CB8AC3E}">
        <p14:creationId xmlns:p14="http://schemas.microsoft.com/office/powerpoint/2010/main" val="4001595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34A76-78F0-E82B-EF47-6B8E766B53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16</a:t>
            </a:fld>
            <a:endParaRPr lang="en-AU" dirty="0"/>
          </a:p>
        </p:txBody>
      </p:sp>
      <p:sp>
        <p:nvSpPr>
          <p:cNvPr id="6" name="Title 5">
            <a:extLst>
              <a:ext uri="{FF2B5EF4-FFF2-40B4-BE49-F238E27FC236}">
                <a16:creationId xmlns:a16="http://schemas.microsoft.com/office/drawing/2014/main" id="{74CF651B-7B05-7119-934D-8A7133837DFC}"/>
              </a:ext>
            </a:extLst>
          </p:cNvPr>
          <p:cNvSpPr>
            <a:spLocks noGrp="1"/>
          </p:cNvSpPr>
          <p:nvPr>
            <p:ph type="title"/>
          </p:nvPr>
        </p:nvSpPr>
        <p:spPr/>
        <p:txBody>
          <a:bodyPr/>
          <a:lstStyle/>
          <a:p>
            <a:r>
              <a:rPr lang="en-US" dirty="0"/>
              <a:t>Salience (1)</a:t>
            </a:r>
            <a:endParaRPr lang="en-AU" dirty="0"/>
          </a:p>
        </p:txBody>
      </p:sp>
      <p:sp>
        <p:nvSpPr>
          <p:cNvPr id="7" name="Text Placeholder 6">
            <a:extLst>
              <a:ext uri="{FF2B5EF4-FFF2-40B4-BE49-F238E27FC236}">
                <a16:creationId xmlns:a16="http://schemas.microsoft.com/office/drawing/2014/main" id="{D01BC1AB-5761-21D9-9963-649FD8B0CFF4}"/>
              </a:ext>
            </a:extLst>
          </p:cNvPr>
          <p:cNvSpPr>
            <a:spLocks noGrp="1"/>
          </p:cNvSpPr>
          <p:nvPr>
            <p:ph type="body" sz="quarter" idx="18"/>
          </p:nvPr>
        </p:nvSpPr>
        <p:spPr/>
        <p:txBody>
          <a:bodyPr/>
          <a:lstStyle/>
          <a:p>
            <a:r>
              <a:rPr lang="en-AU" dirty="0"/>
              <a:t>Definition</a:t>
            </a:r>
          </a:p>
        </p:txBody>
      </p:sp>
      <p:sp>
        <p:nvSpPr>
          <p:cNvPr id="8" name="Content Placeholder 7">
            <a:extLst>
              <a:ext uri="{FF2B5EF4-FFF2-40B4-BE49-F238E27FC236}">
                <a16:creationId xmlns:a16="http://schemas.microsoft.com/office/drawing/2014/main" id="{4274D3AD-2203-A4DC-2C33-109E71763D9C}"/>
              </a:ext>
            </a:extLst>
          </p:cNvPr>
          <p:cNvSpPr>
            <a:spLocks noGrp="1"/>
          </p:cNvSpPr>
          <p:nvPr>
            <p:ph sz="quarter" idx="19"/>
          </p:nvPr>
        </p:nvSpPr>
        <p:spPr>
          <a:xfrm>
            <a:off x="360363" y="1562471"/>
            <a:ext cx="6399666" cy="4814518"/>
          </a:xfrm>
        </p:spPr>
        <p:txBody>
          <a:bodyPr/>
          <a:lstStyle/>
          <a:p>
            <a:r>
              <a:rPr lang="en-US" dirty="0">
                <a:solidFill>
                  <a:srgbClr val="000000"/>
                </a:solidFill>
                <a:latin typeface="Arial" panose="020B0604020202020204" pitchFamily="34" charset="0"/>
                <a:cs typeface="Arial" panose="020B0604020202020204" pitchFamily="34" charset="0"/>
              </a:rPr>
              <a:t>Salience refers to the importance given </a:t>
            </a:r>
            <a:r>
              <a:rPr lang="en-US" dirty="0">
                <a:solidFill>
                  <a:srgbClr val="000000"/>
                </a:solidFill>
                <a:latin typeface="Arial" panose="020B0604020202020204" pitchFamily="34" charset="0"/>
                <a:ea typeface="Calibri"/>
                <a:cs typeface="Arial" panose="020B0604020202020204" pitchFamily="34" charset="0"/>
              </a:rPr>
              <a:t>to particular elements of an image. </a:t>
            </a:r>
          </a:p>
          <a:p>
            <a:r>
              <a:rPr lang="en-US" dirty="0">
                <a:solidFill>
                  <a:srgbClr val="000000"/>
                </a:solidFill>
                <a:latin typeface="Arial" panose="020B0604020202020204" pitchFamily="34" charset="0"/>
                <a:ea typeface="Calibri"/>
                <a:cs typeface="Arial" panose="020B0604020202020204" pitchFamily="34" charset="0"/>
              </a:rPr>
              <a:t>For example, the size, expression and foreground position of an object demands the viewer’s attention first.</a:t>
            </a:r>
            <a:endParaRPr lang="en-US" dirty="0">
              <a:solidFill>
                <a:srgbClr val="000000"/>
              </a:solidFill>
              <a:latin typeface="Arial" panose="020B0604020202020204" pitchFamily="34" charset="0"/>
              <a:cs typeface="Arial" panose="020B0604020202020204" pitchFamily="34" charset="0"/>
            </a:endParaRPr>
          </a:p>
          <a:p>
            <a:endParaRPr lang="en-AU" dirty="0"/>
          </a:p>
        </p:txBody>
      </p:sp>
      <p:pic>
        <p:nvPicPr>
          <p:cNvPr id="11" name="Picture 10" descr="A tree in a field">
            <a:extLst>
              <a:ext uri="{FF2B5EF4-FFF2-40B4-BE49-F238E27FC236}">
                <a16:creationId xmlns:a16="http://schemas.microsoft.com/office/drawing/2014/main" id="{43FEA2DB-672E-2AAD-D961-FC69EC1E1BD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018654" y="1562471"/>
            <a:ext cx="4518915" cy="4468215"/>
          </a:xfrm>
          <a:prstGeom prst="rect">
            <a:avLst/>
          </a:prstGeom>
        </p:spPr>
      </p:pic>
      <p:sp>
        <p:nvSpPr>
          <p:cNvPr id="15" name="TextBox 14">
            <a:hlinkClick r:id="rId4"/>
            <a:extLst>
              <a:ext uri="{FF2B5EF4-FFF2-40B4-BE49-F238E27FC236}">
                <a16:creationId xmlns:a16="http://schemas.microsoft.com/office/drawing/2014/main" id="{C1F197E8-5940-9A6C-C26C-8622A02142CA}"/>
              </a:ext>
            </a:extLst>
          </p:cNvPr>
          <p:cNvSpPr txBox="1"/>
          <p:nvPr/>
        </p:nvSpPr>
        <p:spPr>
          <a:xfrm>
            <a:off x="7018654" y="6054401"/>
            <a:ext cx="4601863"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5"/>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6"/>
              </a:rPr>
              <a:t>Kiona</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4"/>
              </a:rPr>
              <a:t>Unsplash License</a:t>
            </a:r>
            <a:r>
              <a:rPr lang="en-AU" sz="1000" dirty="0">
                <a:effectLst/>
                <a:latin typeface="Arial" panose="020B0604020202020204" pitchFamily="34" charset="0"/>
                <a:ea typeface="Calibri" panose="020F0502020204030204" pitchFamily="34" charset="0"/>
              </a:rPr>
              <a:t>. </a:t>
            </a:r>
          </a:p>
        </p:txBody>
      </p:sp>
    </p:spTree>
    <p:extLst>
      <p:ext uri="{BB962C8B-B14F-4D97-AF65-F5344CB8AC3E}">
        <p14:creationId xmlns:p14="http://schemas.microsoft.com/office/powerpoint/2010/main" val="2074415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34A76-78F0-E82B-EF47-6B8E766B53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17</a:t>
            </a:fld>
            <a:endParaRPr lang="en-AU"/>
          </a:p>
        </p:txBody>
      </p:sp>
      <p:sp>
        <p:nvSpPr>
          <p:cNvPr id="6" name="Title 5">
            <a:extLst>
              <a:ext uri="{FF2B5EF4-FFF2-40B4-BE49-F238E27FC236}">
                <a16:creationId xmlns:a16="http://schemas.microsoft.com/office/drawing/2014/main" id="{74CF651B-7B05-7119-934D-8A7133837DFC}"/>
              </a:ext>
            </a:extLst>
          </p:cNvPr>
          <p:cNvSpPr>
            <a:spLocks noGrp="1"/>
          </p:cNvSpPr>
          <p:nvPr>
            <p:ph type="title"/>
          </p:nvPr>
        </p:nvSpPr>
        <p:spPr/>
        <p:txBody>
          <a:bodyPr/>
          <a:lstStyle/>
          <a:p>
            <a:r>
              <a:rPr lang="en-AU" dirty="0"/>
              <a:t>Salience (2)</a:t>
            </a:r>
          </a:p>
        </p:txBody>
      </p:sp>
      <p:sp>
        <p:nvSpPr>
          <p:cNvPr id="7" name="Text Placeholder 6">
            <a:extLst>
              <a:ext uri="{FF2B5EF4-FFF2-40B4-BE49-F238E27FC236}">
                <a16:creationId xmlns:a16="http://schemas.microsoft.com/office/drawing/2014/main" id="{D01BC1AB-5761-21D9-9963-649FD8B0CFF4}"/>
              </a:ext>
            </a:extLst>
          </p:cNvPr>
          <p:cNvSpPr>
            <a:spLocks noGrp="1"/>
          </p:cNvSpPr>
          <p:nvPr>
            <p:ph type="body" sz="quarter" idx="18"/>
          </p:nvPr>
        </p:nvSpPr>
        <p:spPr/>
        <p:txBody>
          <a:bodyPr/>
          <a:lstStyle/>
          <a:p>
            <a:r>
              <a:rPr lang="en-AU" dirty="0"/>
              <a:t>Modelled practice</a:t>
            </a:r>
          </a:p>
        </p:txBody>
      </p:sp>
      <p:sp>
        <p:nvSpPr>
          <p:cNvPr id="8" name="Content Placeholder 7">
            <a:extLst>
              <a:ext uri="{FF2B5EF4-FFF2-40B4-BE49-F238E27FC236}">
                <a16:creationId xmlns:a16="http://schemas.microsoft.com/office/drawing/2014/main" id="{4274D3AD-2203-A4DC-2C33-109E71763D9C}"/>
              </a:ext>
            </a:extLst>
          </p:cNvPr>
          <p:cNvSpPr>
            <a:spLocks noGrp="1"/>
          </p:cNvSpPr>
          <p:nvPr>
            <p:ph sz="quarter" idx="19"/>
          </p:nvPr>
        </p:nvSpPr>
        <p:spPr/>
        <p:txBody>
          <a:bodyPr/>
          <a:lstStyle/>
          <a:p>
            <a:pPr marL="285750" indent="-285750">
              <a:spcAft>
                <a:spcPts val="0"/>
              </a:spcAft>
              <a:buFont typeface="Arial"/>
              <a:buChar char="•"/>
            </a:pPr>
            <a:r>
              <a:rPr lang="en-US" dirty="0">
                <a:solidFill>
                  <a:srgbClr val="000000"/>
                </a:solidFill>
              </a:rPr>
              <a:t>In this image, the salient feature is the alleyway. </a:t>
            </a:r>
          </a:p>
          <a:p>
            <a:pPr marL="285750" indent="-285750">
              <a:spcAft>
                <a:spcPts val="0"/>
              </a:spcAft>
              <a:buFont typeface="Arial"/>
              <a:buChar char="•"/>
            </a:pPr>
            <a:r>
              <a:rPr lang="en-US" dirty="0">
                <a:solidFill>
                  <a:srgbClr val="000000"/>
                </a:solidFill>
              </a:rPr>
              <a:t>The alleyway takes up half of the image. It is foregrounded at the bottom of the image, and vector lines draw our eyes up to the end of the street. </a:t>
            </a:r>
          </a:p>
          <a:p>
            <a:pPr marL="285750" indent="-285750">
              <a:spcAft>
                <a:spcPts val="0"/>
              </a:spcAft>
              <a:buFont typeface="Arial"/>
              <a:buChar char="•"/>
            </a:pPr>
            <a:r>
              <a:rPr lang="en-US" dirty="0">
                <a:solidFill>
                  <a:srgbClr val="000000"/>
                </a:solidFill>
              </a:rPr>
              <a:t>The alleyway is framed by the buildings, trees, and powerlines.  </a:t>
            </a:r>
            <a:endParaRPr lang="en-AU" dirty="0"/>
          </a:p>
          <a:p>
            <a:endParaRPr lang="en-AU" dirty="0"/>
          </a:p>
        </p:txBody>
      </p:sp>
      <p:pic>
        <p:nvPicPr>
          <p:cNvPr id="3" name="Picture Placeholder 2" descr="A brick alleyway with power lines and trees">
            <a:extLst>
              <a:ext uri="{FF2B5EF4-FFF2-40B4-BE49-F238E27FC236}">
                <a16:creationId xmlns:a16="http://schemas.microsoft.com/office/drawing/2014/main" id="{777A4FF8-F687-FD65-A02E-74D28DF20094}"/>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9" y="1645314"/>
            <a:ext cx="5507038" cy="4230166"/>
          </a:xfrm>
          <a:prstGeom prst="rect">
            <a:avLst/>
          </a:prstGeom>
        </p:spPr>
      </p:pic>
      <p:sp>
        <p:nvSpPr>
          <p:cNvPr id="5" name="TextBox 4">
            <a:extLst>
              <a:ext uri="{FF2B5EF4-FFF2-40B4-BE49-F238E27FC236}">
                <a16:creationId xmlns:a16="http://schemas.microsoft.com/office/drawing/2014/main" id="{61DE0321-A492-6932-08FD-5CBA6D5FD098}"/>
              </a:ext>
            </a:extLst>
          </p:cNvPr>
          <p:cNvSpPr txBox="1"/>
          <p:nvPr/>
        </p:nvSpPr>
        <p:spPr>
          <a:xfrm>
            <a:off x="6324599" y="5949518"/>
            <a:ext cx="5236029"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Erin White</a:t>
            </a:r>
            <a:r>
              <a:rPr lang="en-AU" sz="1000" dirty="0">
                <a:effectLst/>
                <a:latin typeface="Arial" panose="020B0604020202020204" pitchFamily="34" charset="0"/>
                <a:ea typeface="Calibri" panose="020F0502020204030204" pitchFamily="34" charset="0"/>
              </a:rPr>
              <a:t> is licensed under </a:t>
            </a:r>
            <a:r>
              <a:rPr lang="en-AU" sz="1000" dirty="0" err="1">
                <a:effectLst/>
                <a:latin typeface="Arial" panose="020B0604020202020204" pitchFamily="34" charset="0"/>
                <a:ea typeface="Calibri" panose="020F0502020204030204" pitchFamily="34" charset="0"/>
                <a:hlinkClick r:id="rId6"/>
              </a:rPr>
              <a:t>Unsplash</a:t>
            </a:r>
            <a:r>
              <a:rPr lang="en-AU" sz="1000" dirty="0">
                <a:effectLst/>
                <a:latin typeface="Arial" panose="020B0604020202020204" pitchFamily="34" charset="0"/>
                <a:ea typeface="Calibri" panose="020F0502020204030204" pitchFamily="34" charset="0"/>
                <a:hlinkClick r:id="rId6"/>
              </a:rPr>
              <a:t> License</a:t>
            </a:r>
            <a:r>
              <a:rPr lang="en-AU" sz="1000" dirty="0">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1909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34A76-78F0-E82B-EF47-6B8E766B53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18</a:t>
            </a:fld>
            <a:endParaRPr lang="en-AU" dirty="0"/>
          </a:p>
        </p:txBody>
      </p:sp>
      <p:sp>
        <p:nvSpPr>
          <p:cNvPr id="6" name="Title 5">
            <a:extLst>
              <a:ext uri="{FF2B5EF4-FFF2-40B4-BE49-F238E27FC236}">
                <a16:creationId xmlns:a16="http://schemas.microsoft.com/office/drawing/2014/main" id="{74CF651B-7B05-7119-934D-8A7133837DFC}"/>
              </a:ext>
            </a:extLst>
          </p:cNvPr>
          <p:cNvSpPr>
            <a:spLocks noGrp="1"/>
          </p:cNvSpPr>
          <p:nvPr>
            <p:ph type="title"/>
          </p:nvPr>
        </p:nvSpPr>
        <p:spPr/>
        <p:txBody>
          <a:bodyPr/>
          <a:lstStyle/>
          <a:p>
            <a:r>
              <a:rPr lang="en-AU" dirty="0"/>
              <a:t>Salience (3)</a:t>
            </a:r>
          </a:p>
        </p:txBody>
      </p:sp>
      <p:sp>
        <p:nvSpPr>
          <p:cNvPr id="7" name="Text Placeholder 6">
            <a:extLst>
              <a:ext uri="{FF2B5EF4-FFF2-40B4-BE49-F238E27FC236}">
                <a16:creationId xmlns:a16="http://schemas.microsoft.com/office/drawing/2014/main" id="{D01BC1AB-5761-21D9-9963-649FD8B0CFF4}"/>
              </a:ext>
            </a:extLst>
          </p:cNvPr>
          <p:cNvSpPr>
            <a:spLocks noGrp="1"/>
          </p:cNvSpPr>
          <p:nvPr>
            <p:ph type="body" sz="quarter" idx="18"/>
          </p:nvPr>
        </p:nvSpPr>
        <p:spPr/>
        <p:txBody>
          <a:bodyPr/>
          <a:lstStyle/>
          <a:p>
            <a:r>
              <a:rPr lang="en-AU" dirty="0"/>
              <a:t>Guided practice</a:t>
            </a:r>
          </a:p>
        </p:txBody>
      </p:sp>
      <p:sp>
        <p:nvSpPr>
          <p:cNvPr id="8" name="Content Placeholder 7">
            <a:extLst>
              <a:ext uri="{FF2B5EF4-FFF2-40B4-BE49-F238E27FC236}">
                <a16:creationId xmlns:a16="http://schemas.microsoft.com/office/drawing/2014/main" id="{4274D3AD-2203-A4DC-2C33-109E71763D9C}"/>
              </a:ext>
            </a:extLst>
          </p:cNvPr>
          <p:cNvSpPr>
            <a:spLocks noGrp="1"/>
          </p:cNvSpPr>
          <p:nvPr>
            <p:ph sz="quarter" idx="19"/>
          </p:nvPr>
        </p:nvSpPr>
        <p:spPr>
          <a:xfrm>
            <a:off x="360363" y="1562471"/>
            <a:ext cx="5419951" cy="4814518"/>
          </a:xfrm>
        </p:spPr>
        <p:txBody>
          <a:bodyPr/>
          <a:lstStyle/>
          <a:p>
            <a:pPr marL="457200" indent="-457200">
              <a:buFont typeface="+mj-lt"/>
              <a:buAutoNum type="arabicPeriod"/>
            </a:pPr>
            <a:r>
              <a:rPr lang="en-US" dirty="0">
                <a:ea typeface="+mn-lt"/>
                <a:cs typeface="+mn-lt"/>
              </a:rPr>
              <a:t>What is salient in this image? </a:t>
            </a:r>
          </a:p>
          <a:p>
            <a:pPr marL="457200" indent="-457200">
              <a:buFont typeface="+mj-lt"/>
              <a:buAutoNum type="arabicPeriod"/>
            </a:pPr>
            <a:r>
              <a:rPr lang="en-US" dirty="0">
                <a:ea typeface="+mn-lt"/>
                <a:cs typeface="+mn-lt"/>
              </a:rPr>
              <a:t>How does the size and placement of images </a:t>
            </a:r>
            <a:r>
              <a:rPr lang="en-US" dirty="0" err="1">
                <a:ea typeface="+mn-lt"/>
                <a:cs typeface="+mn-lt"/>
              </a:rPr>
              <a:t>emphasise</a:t>
            </a:r>
            <a:r>
              <a:rPr lang="en-US" dirty="0">
                <a:ea typeface="+mn-lt"/>
                <a:cs typeface="+mn-lt"/>
              </a:rPr>
              <a:t> that this is the most significant feature?</a:t>
            </a:r>
          </a:p>
          <a:p>
            <a:endParaRPr lang="en-AU" dirty="0"/>
          </a:p>
        </p:txBody>
      </p:sp>
      <p:pic>
        <p:nvPicPr>
          <p:cNvPr id="10" name="Picture Placeholder 9" descr="A blue river type structure curving through a  brown background">
            <a:extLst>
              <a:ext uri="{FF2B5EF4-FFF2-40B4-BE49-F238E27FC236}">
                <a16:creationId xmlns:a16="http://schemas.microsoft.com/office/drawing/2014/main" id="{0044EB50-9574-95DE-088D-6BA3F7D71B9D}"/>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096000" y="1562471"/>
            <a:ext cx="5507038" cy="4313010"/>
          </a:xfrm>
          <a:prstGeom prst="rect">
            <a:avLst/>
          </a:prstGeom>
        </p:spPr>
      </p:pic>
      <p:sp>
        <p:nvSpPr>
          <p:cNvPr id="12" name="TextBox 11">
            <a:extLst>
              <a:ext uri="{FF2B5EF4-FFF2-40B4-BE49-F238E27FC236}">
                <a16:creationId xmlns:a16="http://schemas.microsoft.com/office/drawing/2014/main" id="{4ADB9474-7FE2-FAD2-4F9D-ACEC353F86B8}"/>
              </a:ext>
            </a:extLst>
          </p:cNvPr>
          <p:cNvSpPr txBox="1"/>
          <p:nvPr/>
        </p:nvSpPr>
        <p:spPr>
          <a:xfrm>
            <a:off x="6096000" y="5949519"/>
            <a:ext cx="5190508"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Mark Basarab</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9436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34A76-78F0-E82B-EF47-6B8E766B53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19</a:t>
            </a:fld>
            <a:endParaRPr lang="en-AU" dirty="0"/>
          </a:p>
        </p:txBody>
      </p:sp>
      <p:sp>
        <p:nvSpPr>
          <p:cNvPr id="6" name="Title 5">
            <a:extLst>
              <a:ext uri="{FF2B5EF4-FFF2-40B4-BE49-F238E27FC236}">
                <a16:creationId xmlns:a16="http://schemas.microsoft.com/office/drawing/2014/main" id="{74CF651B-7B05-7119-934D-8A7133837DFC}"/>
              </a:ext>
            </a:extLst>
          </p:cNvPr>
          <p:cNvSpPr>
            <a:spLocks noGrp="1"/>
          </p:cNvSpPr>
          <p:nvPr>
            <p:ph type="title"/>
          </p:nvPr>
        </p:nvSpPr>
        <p:spPr/>
        <p:txBody>
          <a:bodyPr/>
          <a:lstStyle/>
          <a:p>
            <a:r>
              <a:rPr lang="en-AU" dirty="0"/>
              <a:t>Salience (4)</a:t>
            </a:r>
          </a:p>
        </p:txBody>
      </p:sp>
      <p:sp>
        <p:nvSpPr>
          <p:cNvPr id="7" name="Text Placeholder 6">
            <a:extLst>
              <a:ext uri="{FF2B5EF4-FFF2-40B4-BE49-F238E27FC236}">
                <a16:creationId xmlns:a16="http://schemas.microsoft.com/office/drawing/2014/main" id="{D01BC1AB-5761-21D9-9963-649FD8B0CFF4}"/>
              </a:ext>
            </a:extLst>
          </p:cNvPr>
          <p:cNvSpPr>
            <a:spLocks noGrp="1"/>
          </p:cNvSpPr>
          <p:nvPr>
            <p:ph type="body" sz="quarter" idx="18"/>
          </p:nvPr>
        </p:nvSpPr>
        <p:spPr/>
        <p:txBody>
          <a:bodyPr/>
          <a:lstStyle/>
          <a:p>
            <a:r>
              <a:rPr lang="en-AU" dirty="0"/>
              <a:t>Independent practice</a:t>
            </a:r>
          </a:p>
        </p:txBody>
      </p:sp>
      <p:sp>
        <p:nvSpPr>
          <p:cNvPr id="8" name="Content Placeholder 7">
            <a:extLst>
              <a:ext uri="{FF2B5EF4-FFF2-40B4-BE49-F238E27FC236}">
                <a16:creationId xmlns:a16="http://schemas.microsoft.com/office/drawing/2014/main" id="{4274D3AD-2203-A4DC-2C33-109E71763D9C}"/>
              </a:ext>
            </a:extLst>
          </p:cNvPr>
          <p:cNvSpPr>
            <a:spLocks noGrp="1"/>
          </p:cNvSpPr>
          <p:nvPr>
            <p:ph sz="quarter" idx="19"/>
          </p:nvPr>
        </p:nvSpPr>
        <p:spPr>
          <a:xfrm>
            <a:off x="360363" y="1562471"/>
            <a:ext cx="5507039" cy="4814518"/>
          </a:xfrm>
        </p:spPr>
        <p:txBody>
          <a:bodyPr/>
          <a:lstStyle/>
          <a:p>
            <a:pPr marL="457200" indent="-457200">
              <a:buFont typeface="+mj-lt"/>
              <a:buAutoNum type="arabicPeriod" startAt="3"/>
            </a:pPr>
            <a:r>
              <a:rPr lang="en-US" sz="2000" dirty="0">
                <a:solidFill>
                  <a:srgbClr val="22272B"/>
                </a:solidFill>
                <a:ea typeface="+mn-lt"/>
                <a:cs typeface="+mn-lt"/>
              </a:rPr>
              <a:t> Add a figure or object, making it the salient point in this image. Consider size, expression, and placement when adding your salient image. </a:t>
            </a:r>
            <a:endParaRPr lang="en-US" dirty="0">
              <a:ea typeface="+mn-lt"/>
              <a:cs typeface="+mn-lt"/>
            </a:endParaRPr>
          </a:p>
          <a:p>
            <a:endParaRPr lang="en-AU" dirty="0"/>
          </a:p>
        </p:txBody>
      </p:sp>
      <p:pic>
        <p:nvPicPr>
          <p:cNvPr id="14" name="Picture Placeholder 13" descr="A beach with waves crashing on the shore">
            <a:extLst>
              <a:ext uri="{FF2B5EF4-FFF2-40B4-BE49-F238E27FC236}">
                <a16:creationId xmlns:a16="http://schemas.microsoft.com/office/drawing/2014/main" id="{1DB46097-3D2F-FD61-9861-9FBB0F3BBE1A}"/>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9" y="1585620"/>
            <a:ext cx="5507038" cy="4313010"/>
          </a:xfrm>
          <a:prstGeom prst="rect">
            <a:avLst/>
          </a:prstGeom>
        </p:spPr>
      </p:pic>
      <p:sp>
        <p:nvSpPr>
          <p:cNvPr id="12" name="TextBox 11">
            <a:extLst>
              <a:ext uri="{FF2B5EF4-FFF2-40B4-BE49-F238E27FC236}">
                <a16:creationId xmlns:a16="http://schemas.microsoft.com/office/drawing/2014/main" id="{4ADB9474-7FE2-FAD2-4F9D-ACEC353F86B8}"/>
              </a:ext>
            </a:extLst>
          </p:cNvPr>
          <p:cNvSpPr txBox="1"/>
          <p:nvPr/>
        </p:nvSpPr>
        <p:spPr>
          <a:xfrm>
            <a:off x="6226199" y="5949518"/>
            <a:ext cx="5507038"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Adriel Kloppenburg</a:t>
            </a:r>
            <a:r>
              <a:rPr lang="en-AU" sz="1000" dirty="0">
                <a:effectLst/>
                <a:latin typeface="Arial" panose="020B0604020202020204" pitchFamily="34" charset="0"/>
                <a:ea typeface="Calibri" panose="020F0502020204030204" pitchFamily="34" charset="0"/>
              </a:rPr>
              <a:t> is licensed under </a:t>
            </a:r>
            <a:r>
              <a:rPr lang="en-AU" sz="1000" dirty="0" err="1">
                <a:effectLst/>
                <a:latin typeface="Arial" panose="020B0604020202020204" pitchFamily="34" charset="0"/>
                <a:ea typeface="Calibri" panose="020F0502020204030204" pitchFamily="34" charset="0"/>
                <a:hlinkClick r:id="rId6"/>
              </a:rPr>
              <a:t>Unsplash</a:t>
            </a:r>
            <a:r>
              <a:rPr lang="en-AU" sz="1000" dirty="0">
                <a:effectLst/>
                <a:latin typeface="Arial" panose="020B0604020202020204" pitchFamily="34" charset="0"/>
                <a:ea typeface="Calibri" panose="020F0502020204030204" pitchFamily="34" charset="0"/>
                <a:hlinkClick r:id="rId6"/>
              </a:rPr>
              <a:t> License</a:t>
            </a:r>
            <a:r>
              <a:rPr lang="en-AU" sz="1000" dirty="0">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828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Colour palette</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20</a:t>
            </a:fld>
            <a:endParaRPr lang="en-AU"/>
          </a:p>
        </p:txBody>
      </p:sp>
    </p:spTree>
    <p:extLst>
      <p:ext uri="{BB962C8B-B14F-4D97-AF65-F5344CB8AC3E}">
        <p14:creationId xmlns:p14="http://schemas.microsoft.com/office/powerpoint/2010/main" val="123603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934A76-78F0-E82B-EF47-6B8E766B53A7}"/>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21</a:t>
            </a:fld>
            <a:endParaRPr lang="en-AU"/>
          </a:p>
        </p:txBody>
      </p:sp>
      <p:sp>
        <p:nvSpPr>
          <p:cNvPr id="6" name="Title 5">
            <a:extLst>
              <a:ext uri="{FF2B5EF4-FFF2-40B4-BE49-F238E27FC236}">
                <a16:creationId xmlns:a16="http://schemas.microsoft.com/office/drawing/2014/main" id="{74CF651B-7B05-7119-934D-8A7133837DFC}"/>
              </a:ext>
            </a:extLst>
          </p:cNvPr>
          <p:cNvSpPr>
            <a:spLocks noGrp="1"/>
          </p:cNvSpPr>
          <p:nvPr>
            <p:ph type="title"/>
          </p:nvPr>
        </p:nvSpPr>
        <p:spPr/>
        <p:txBody>
          <a:bodyPr/>
          <a:lstStyle/>
          <a:p>
            <a:r>
              <a:rPr lang="en-US" dirty="0" err="1"/>
              <a:t>Colour</a:t>
            </a:r>
            <a:r>
              <a:rPr lang="en-US" dirty="0"/>
              <a:t> palette (1)</a:t>
            </a:r>
            <a:endParaRPr lang="en-AU" dirty="0"/>
          </a:p>
        </p:txBody>
      </p:sp>
      <p:sp>
        <p:nvSpPr>
          <p:cNvPr id="7" name="Text Placeholder 6">
            <a:extLst>
              <a:ext uri="{FF2B5EF4-FFF2-40B4-BE49-F238E27FC236}">
                <a16:creationId xmlns:a16="http://schemas.microsoft.com/office/drawing/2014/main" id="{D01BC1AB-5761-21D9-9963-649FD8B0CFF4}"/>
              </a:ext>
            </a:extLst>
          </p:cNvPr>
          <p:cNvSpPr>
            <a:spLocks noGrp="1"/>
          </p:cNvSpPr>
          <p:nvPr>
            <p:ph type="body" sz="quarter" idx="18"/>
          </p:nvPr>
        </p:nvSpPr>
        <p:spPr/>
        <p:txBody>
          <a:bodyPr/>
          <a:lstStyle/>
          <a:p>
            <a:r>
              <a:rPr lang="en-AU" dirty="0"/>
              <a:t>Definition</a:t>
            </a:r>
          </a:p>
        </p:txBody>
      </p:sp>
      <p:sp>
        <p:nvSpPr>
          <p:cNvPr id="8" name="Content Placeholder 7">
            <a:extLst>
              <a:ext uri="{FF2B5EF4-FFF2-40B4-BE49-F238E27FC236}">
                <a16:creationId xmlns:a16="http://schemas.microsoft.com/office/drawing/2014/main" id="{4274D3AD-2203-A4DC-2C33-109E71763D9C}"/>
              </a:ext>
            </a:extLst>
          </p:cNvPr>
          <p:cNvSpPr>
            <a:spLocks noGrp="1"/>
          </p:cNvSpPr>
          <p:nvPr>
            <p:ph sz="quarter" idx="19"/>
          </p:nvPr>
        </p:nvSpPr>
        <p:spPr/>
        <p:txBody>
          <a:bodyPr/>
          <a:lstStyle/>
          <a:p>
            <a:r>
              <a:rPr lang="en-US" dirty="0" err="1">
                <a:solidFill>
                  <a:srgbClr val="000000"/>
                </a:solidFill>
                <a:latin typeface="Arial" panose="020B0604020202020204" pitchFamily="34" charset="0"/>
                <a:ea typeface="Calibri"/>
                <a:cs typeface="Arial" panose="020B0604020202020204" pitchFamily="34" charset="0"/>
              </a:rPr>
              <a:t>Colour</a:t>
            </a:r>
            <a:r>
              <a:rPr lang="en-US" dirty="0">
                <a:solidFill>
                  <a:srgbClr val="000000"/>
                </a:solidFill>
                <a:latin typeface="Arial" panose="020B0604020202020204" pitchFamily="34" charset="0"/>
                <a:ea typeface="Calibri"/>
                <a:cs typeface="Arial" panose="020B0604020202020204" pitchFamily="34" charset="0"/>
              </a:rPr>
              <a:t> palette refers to the range of </a:t>
            </a:r>
            <a:r>
              <a:rPr lang="en-US" dirty="0" err="1">
                <a:solidFill>
                  <a:srgbClr val="000000"/>
                </a:solidFill>
                <a:latin typeface="Arial" panose="020B0604020202020204" pitchFamily="34" charset="0"/>
                <a:ea typeface="Calibri"/>
                <a:cs typeface="Arial" panose="020B0604020202020204" pitchFamily="34" charset="0"/>
              </a:rPr>
              <a:t>colours</a:t>
            </a:r>
            <a:r>
              <a:rPr lang="en-US" dirty="0">
                <a:solidFill>
                  <a:srgbClr val="000000"/>
                </a:solidFill>
                <a:latin typeface="Arial" panose="020B0604020202020204" pitchFamily="34" charset="0"/>
                <a:ea typeface="Calibri"/>
                <a:cs typeface="Arial" panose="020B0604020202020204" pitchFamily="34" charset="0"/>
              </a:rPr>
              <a:t> often used deliberately in visual texts for symbolic meaning.</a:t>
            </a:r>
            <a:endParaRPr lang="en-US" dirty="0">
              <a:latin typeface="Arial" panose="020B0604020202020204" pitchFamily="34" charset="0"/>
              <a:cs typeface="Arial" panose="020B0604020202020204" pitchFamily="34" charset="0"/>
            </a:endParaRPr>
          </a:p>
          <a:p>
            <a:r>
              <a:rPr lang="en-US" dirty="0">
                <a:solidFill>
                  <a:srgbClr val="000000"/>
                </a:solidFill>
                <a:latin typeface="Arial" panose="020B0604020202020204" pitchFamily="34" charset="0"/>
                <a:ea typeface="Calibri"/>
                <a:cs typeface="Arial" panose="020B0604020202020204" pitchFamily="34" charset="0"/>
              </a:rPr>
              <a:t>A </a:t>
            </a:r>
            <a:r>
              <a:rPr lang="en-US" dirty="0" err="1">
                <a:solidFill>
                  <a:srgbClr val="000000"/>
                </a:solidFill>
                <a:latin typeface="Arial" panose="020B0604020202020204" pitchFamily="34" charset="0"/>
                <a:ea typeface="Calibri"/>
                <a:cs typeface="Arial" panose="020B0604020202020204" pitchFamily="34" charset="0"/>
              </a:rPr>
              <a:t>colour</a:t>
            </a:r>
            <a:r>
              <a:rPr lang="en-US" dirty="0">
                <a:solidFill>
                  <a:srgbClr val="000000"/>
                </a:solidFill>
                <a:latin typeface="Arial" panose="020B0604020202020204" pitchFamily="34" charset="0"/>
                <a:ea typeface="Calibri"/>
                <a:cs typeface="Arial" panose="020B0604020202020204" pitchFamily="34" charset="0"/>
              </a:rPr>
              <a:t> palette can contribute to meaning through: </a:t>
            </a:r>
          </a:p>
          <a:p>
            <a:pPr marL="342900" indent="-342900">
              <a:buFont typeface="Arial" panose="020B0604020202020204" pitchFamily="34" charset="0"/>
              <a:buChar char="•"/>
            </a:pPr>
            <a:r>
              <a:rPr lang="en-US" dirty="0">
                <a:solidFill>
                  <a:srgbClr val="000000"/>
                </a:solidFill>
                <a:ea typeface="Calibri"/>
              </a:rPr>
              <a:t>h</a:t>
            </a:r>
            <a:r>
              <a:rPr lang="en-US" dirty="0">
                <a:solidFill>
                  <a:srgbClr val="000000"/>
                </a:solidFill>
                <a:latin typeface="Arial" panose="020B0604020202020204" pitchFamily="34" charset="0"/>
                <a:ea typeface="Calibri"/>
                <a:cs typeface="Arial" panose="020B0604020202020204" pitchFamily="34" charset="0"/>
              </a:rPr>
              <a:t>ue </a:t>
            </a:r>
          </a:p>
          <a:p>
            <a:pPr marL="342900" indent="-342900">
              <a:buFont typeface="Arial" panose="020B0604020202020204" pitchFamily="34" charset="0"/>
              <a:buChar char="•"/>
            </a:pPr>
            <a:r>
              <a:rPr lang="en-US" dirty="0">
                <a:solidFill>
                  <a:srgbClr val="000000"/>
                </a:solidFill>
                <a:latin typeface="Arial" panose="020B0604020202020204" pitchFamily="34" charset="0"/>
                <a:ea typeface="Calibri"/>
                <a:cs typeface="Arial" panose="020B0604020202020204" pitchFamily="34" charset="0"/>
              </a:rPr>
              <a:t>intensity</a:t>
            </a:r>
            <a:endParaRPr lang="en-US" dirty="0">
              <a:solidFill>
                <a:srgbClr val="22272B"/>
              </a:solidFill>
              <a:latin typeface="Arial" panose="020B0604020202020204" pitchFamily="34" charset="0"/>
              <a:ea typeface="Calibri"/>
              <a:cs typeface="Arial" panose="020B0604020202020204" pitchFamily="34" charset="0"/>
            </a:endParaRPr>
          </a:p>
          <a:p>
            <a:pPr marL="342900" indent="-342900">
              <a:buFont typeface="Arial" panose="020B0604020202020204" pitchFamily="34" charset="0"/>
              <a:buChar char="•"/>
            </a:pPr>
            <a:r>
              <a:rPr lang="en-US" dirty="0">
                <a:solidFill>
                  <a:srgbClr val="000000"/>
                </a:solidFill>
                <a:ea typeface="Calibri"/>
              </a:rPr>
              <a:t>w</a:t>
            </a:r>
            <a:r>
              <a:rPr lang="en-US" dirty="0">
                <a:solidFill>
                  <a:srgbClr val="000000"/>
                </a:solidFill>
                <a:latin typeface="Arial" panose="020B0604020202020204" pitchFamily="34" charset="0"/>
                <a:ea typeface="Calibri"/>
                <a:cs typeface="Arial" panose="020B0604020202020204" pitchFamily="34" charset="0"/>
              </a:rPr>
              <a:t>arm versus cool </a:t>
            </a:r>
            <a:r>
              <a:rPr lang="en-US" dirty="0" err="1">
                <a:solidFill>
                  <a:srgbClr val="000000"/>
                </a:solidFill>
                <a:latin typeface="Arial" panose="020B0604020202020204" pitchFamily="34" charset="0"/>
                <a:ea typeface="Calibri"/>
                <a:cs typeface="Arial" panose="020B0604020202020204" pitchFamily="34" charset="0"/>
              </a:rPr>
              <a:t>colours</a:t>
            </a:r>
            <a:r>
              <a:rPr lang="en-US" dirty="0">
                <a:solidFill>
                  <a:srgbClr val="000000"/>
                </a:solidFill>
                <a:latin typeface="Arial" panose="020B0604020202020204" pitchFamily="34" charset="0"/>
                <a:ea typeface="Calibri"/>
                <a:cs typeface="Arial" panose="020B0604020202020204" pitchFamily="34" charset="0"/>
              </a:rPr>
              <a:t>. </a:t>
            </a:r>
            <a:endParaRPr lang="en-US" dirty="0">
              <a:solidFill>
                <a:srgbClr val="22272B"/>
              </a:solidFill>
              <a:latin typeface="Arial" panose="020B0604020202020204" pitchFamily="34" charset="0"/>
              <a:ea typeface="Calibri"/>
              <a:cs typeface="Arial" panose="020B0604020202020204" pitchFamily="34" charset="0"/>
            </a:endParaRPr>
          </a:p>
          <a:p>
            <a:endParaRPr lang="en-AU" dirty="0"/>
          </a:p>
        </p:txBody>
      </p:sp>
      <p:pic>
        <p:nvPicPr>
          <p:cNvPr id="3" name="Picture Placeholder 2" descr="A painting of a person on a wall">
            <a:extLst>
              <a:ext uri="{FF2B5EF4-FFF2-40B4-BE49-F238E27FC236}">
                <a16:creationId xmlns:a16="http://schemas.microsoft.com/office/drawing/2014/main" id="{29537DF4-1E9C-51E8-3292-A24F2D66B26C}"/>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9" y="1562470"/>
            <a:ext cx="5507038" cy="4313010"/>
          </a:xfrm>
          <a:prstGeom prst="rect">
            <a:avLst/>
          </a:prstGeom>
        </p:spPr>
      </p:pic>
      <p:sp>
        <p:nvSpPr>
          <p:cNvPr id="5" name="TextBox 4">
            <a:extLst>
              <a:ext uri="{FF2B5EF4-FFF2-40B4-BE49-F238E27FC236}">
                <a16:creationId xmlns:a16="http://schemas.microsoft.com/office/drawing/2014/main" id="{189C7274-2374-5C73-205D-CDBF4DA1B56B}"/>
              </a:ext>
            </a:extLst>
          </p:cNvPr>
          <p:cNvSpPr txBox="1"/>
          <p:nvPr/>
        </p:nvSpPr>
        <p:spPr>
          <a:xfrm>
            <a:off x="6237515" y="5949518"/>
            <a:ext cx="6097978"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Quino Al</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2712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076CA-71E0-AD90-CD8E-813CE7213A4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22</a:t>
            </a:fld>
            <a:endParaRPr lang="en-AU"/>
          </a:p>
        </p:txBody>
      </p:sp>
      <p:sp>
        <p:nvSpPr>
          <p:cNvPr id="6" name="Title 5">
            <a:extLst>
              <a:ext uri="{FF2B5EF4-FFF2-40B4-BE49-F238E27FC236}">
                <a16:creationId xmlns:a16="http://schemas.microsoft.com/office/drawing/2014/main" id="{5C69B4ED-C190-0D50-D68B-A624ABE6A280}"/>
              </a:ext>
            </a:extLst>
          </p:cNvPr>
          <p:cNvSpPr>
            <a:spLocks noGrp="1"/>
          </p:cNvSpPr>
          <p:nvPr>
            <p:ph type="title"/>
          </p:nvPr>
        </p:nvSpPr>
        <p:spPr/>
        <p:txBody>
          <a:bodyPr/>
          <a:lstStyle/>
          <a:p>
            <a:r>
              <a:rPr lang="en-AU" dirty="0"/>
              <a:t>Colour palette (2)</a:t>
            </a:r>
          </a:p>
        </p:txBody>
      </p:sp>
      <p:sp>
        <p:nvSpPr>
          <p:cNvPr id="3" name="Text Placeholder 12">
            <a:extLst>
              <a:ext uri="{FF2B5EF4-FFF2-40B4-BE49-F238E27FC236}">
                <a16:creationId xmlns:a16="http://schemas.microsoft.com/office/drawing/2014/main" id="{88A900B1-5D10-73A2-A60A-BF18BBF6245B}"/>
              </a:ext>
            </a:extLst>
          </p:cNvPr>
          <p:cNvSpPr>
            <a:spLocks noGrp="1"/>
          </p:cNvSpPr>
          <p:nvPr>
            <p:ph type="body" sz="quarter" idx="18"/>
          </p:nvPr>
        </p:nvSpPr>
        <p:spPr/>
        <p:txBody>
          <a:bodyPr/>
          <a:lstStyle/>
          <a:p>
            <a:r>
              <a:rPr lang="en-AU" dirty="0"/>
              <a:t>Modelled practice</a:t>
            </a:r>
          </a:p>
        </p:txBody>
      </p:sp>
      <p:sp>
        <p:nvSpPr>
          <p:cNvPr id="8" name="Content Placeholder 7">
            <a:extLst>
              <a:ext uri="{FF2B5EF4-FFF2-40B4-BE49-F238E27FC236}">
                <a16:creationId xmlns:a16="http://schemas.microsoft.com/office/drawing/2014/main" id="{D9C1C5BB-3771-F56A-20EA-EB68C055F45C}"/>
              </a:ext>
            </a:extLst>
          </p:cNvPr>
          <p:cNvSpPr>
            <a:spLocks noGrp="1"/>
          </p:cNvSpPr>
          <p:nvPr>
            <p:ph sz="quarter" idx="19"/>
          </p:nvPr>
        </p:nvSpPr>
        <p:spPr/>
        <p:txBody>
          <a:bodyPr/>
          <a:lstStyle/>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In this image, the vibrant </a:t>
            </a:r>
            <a:r>
              <a:rPr lang="en-US" dirty="0" err="1">
                <a:solidFill>
                  <a:srgbClr val="000000"/>
                </a:solidFill>
                <a:latin typeface="Arial" panose="020B0604020202020204" pitchFamily="34" charset="0"/>
                <a:cs typeface="Arial" panose="020B0604020202020204" pitchFamily="34" charset="0"/>
              </a:rPr>
              <a:t>colours</a:t>
            </a:r>
            <a:r>
              <a:rPr lang="en-US" dirty="0">
                <a:solidFill>
                  <a:srgbClr val="000000"/>
                </a:solidFill>
                <a:latin typeface="Arial" panose="020B0604020202020204" pitchFamily="34" charset="0"/>
                <a:cs typeface="Arial" panose="020B0604020202020204" pitchFamily="34" charset="0"/>
              </a:rPr>
              <a:t> make this setting feel inviting.</a:t>
            </a:r>
            <a:endParaRPr lang="en-US" dirty="0">
              <a:latin typeface="Arial" panose="020B0604020202020204" pitchFamily="34" charset="0"/>
              <a:cs typeface="Arial" panose="020B0604020202020204" pitchFamily="34" charset="0"/>
            </a:endParaRPr>
          </a:p>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 The orange of Uluru and the sand are warm </a:t>
            </a:r>
            <a:r>
              <a:rPr lang="en-US" dirty="0" err="1">
                <a:solidFill>
                  <a:srgbClr val="000000"/>
                </a:solidFill>
                <a:latin typeface="Arial" panose="020B0604020202020204" pitchFamily="34" charset="0"/>
                <a:cs typeface="Arial" panose="020B0604020202020204" pitchFamily="34" charset="0"/>
              </a:rPr>
              <a:t>colours</a:t>
            </a:r>
            <a:r>
              <a:rPr lang="en-US" dirty="0">
                <a:solidFill>
                  <a:srgbClr val="000000"/>
                </a:solidFill>
                <a:latin typeface="Arial" panose="020B0604020202020204" pitchFamily="34" charset="0"/>
                <a:cs typeface="Arial" panose="020B0604020202020204" pitchFamily="34" charset="0"/>
              </a:rPr>
              <a:t>, and the yellow in the grass contributes to the feeling that this is a hot place.</a:t>
            </a:r>
            <a:endParaRPr lang="en-US" dirty="0">
              <a:latin typeface="Arial" panose="020B0604020202020204" pitchFamily="34" charset="0"/>
              <a:cs typeface="Arial" panose="020B0604020202020204" pitchFamily="34" charset="0"/>
            </a:endParaRPr>
          </a:p>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The </a:t>
            </a:r>
            <a:r>
              <a:rPr lang="en-US" dirty="0" err="1">
                <a:solidFill>
                  <a:srgbClr val="000000"/>
                </a:solidFill>
                <a:latin typeface="Arial" panose="020B0604020202020204" pitchFamily="34" charset="0"/>
                <a:cs typeface="Arial" panose="020B0604020202020204" pitchFamily="34" charset="0"/>
              </a:rPr>
              <a:t>colours</a:t>
            </a:r>
            <a:r>
              <a:rPr lang="en-US" dirty="0">
                <a:solidFill>
                  <a:srgbClr val="000000"/>
                </a:solidFill>
                <a:latin typeface="Arial" panose="020B0604020202020204" pitchFamily="34" charset="0"/>
                <a:cs typeface="Arial" panose="020B0604020202020204" pitchFamily="34" charset="0"/>
              </a:rPr>
              <a:t> </a:t>
            </a:r>
            <a:r>
              <a:rPr lang="en-US" dirty="0" err="1">
                <a:solidFill>
                  <a:srgbClr val="000000"/>
                </a:solidFill>
                <a:latin typeface="Arial" panose="020B0604020202020204" pitchFamily="34" charset="0"/>
                <a:cs typeface="Arial" panose="020B0604020202020204" pitchFamily="34" charset="0"/>
              </a:rPr>
              <a:t>symbolise</a:t>
            </a:r>
            <a:r>
              <a:rPr lang="en-US" dirty="0">
                <a:solidFill>
                  <a:srgbClr val="000000"/>
                </a:solidFill>
                <a:latin typeface="Arial" panose="020B0604020202020204" pitchFamily="34" charset="0"/>
                <a:cs typeface="Arial" panose="020B0604020202020204" pitchFamily="34" charset="0"/>
              </a:rPr>
              <a:t> the heat of the Australian outback.  </a:t>
            </a:r>
            <a:endParaRPr lang="en-AU" dirty="0">
              <a:latin typeface="Arial" panose="020B0604020202020204" pitchFamily="34" charset="0"/>
              <a:cs typeface="Arial" panose="020B0604020202020204" pitchFamily="34" charset="0"/>
            </a:endParaRPr>
          </a:p>
          <a:p>
            <a:endParaRPr lang="en-AU" dirty="0"/>
          </a:p>
        </p:txBody>
      </p:sp>
      <p:pic>
        <p:nvPicPr>
          <p:cNvPr id="4" name="Picture Placeholder 3" descr="A red rock in the desert with Uluru in the background">
            <a:extLst>
              <a:ext uri="{FF2B5EF4-FFF2-40B4-BE49-F238E27FC236}">
                <a16:creationId xmlns:a16="http://schemas.microsoft.com/office/drawing/2014/main" id="{82DA1C87-3CC1-7404-FAE5-7352254F1E6E}"/>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9" y="1562470"/>
            <a:ext cx="5507038" cy="4479101"/>
          </a:xfrm>
          <a:prstGeom prst="rect">
            <a:avLst/>
          </a:prstGeom>
        </p:spPr>
      </p:pic>
      <p:sp>
        <p:nvSpPr>
          <p:cNvPr id="7" name="TextBox 6">
            <a:extLst>
              <a:ext uri="{FF2B5EF4-FFF2-40B4-BE49-F238E27FC236}">
                <a16:creationId xmlns:a16="http://schemas.microsoft.com/office/drawing/2014/main" id="{69A7A206-4320-966A-DA2D-7C478F58C9CD}"/>
              </a:ext>
            </a:extLst>
          </p:cNvPr>
          <p:cNvSpPr txBox="1"/>
          <p:nvPr/>
        </p:nvSpPr>
        <p:spPr>
          <a:xfrm>
            <a:off x="6324599" y="6065285"/>
            <a:ext cx="6097978"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Michael Jerrard</a:t>
            </a:r>
            <a:r>
              <a:rPr lang="en-AU" sz="1000" dirty="0">
                <a:effectLst/>
                <a:latin typeface="Arial" panose="020B0604020202020204" pitchFamily="34" charset="0"/>
                <a:ea typeface="Calibri" panose="020F0502020204030204" pitchFamily="34" charset="0"/>
              </a:rPr>
              <a:t> is licensed under </a:t>
            </a:r>
            <a:r>
              <a:rPr lang="en-AU" sz="1000" dirty="0" err="1">
                <a:effectLst/>
                <a:latin typeface="Arial" panose="020B0604020202020204" pitchFamily="34" charset="0"/>
                <a:ea typeface="Calibri" panose="020F0502020204030204" pitchFamily="34" charset="0"/>
                <a:hlinkClick r:id="rId6"/>
              </a:rPr>
              <a:t>Unsplash</a:t>
            </a:r>
            <a:r>
              <a:rPr lang="en-AU" sz="1000" dirty="0">
                <a:effectLst/>
                <a:latin typeface="Arial" panose="020B0604020202020204" pitchFamily="34" charset="0"/>
                <a:ea typeface="Calibri" panose="020F0502020204030204" pitchFamily="34" charset="0"/>
                <a:hlinkClick r:id="rId6"/>
              </a:rPr>
              <a:t> License</a:t>
            </a:r>
            <a:r>
              <a:rPr lang="en-AU" sz="1000" dirty="0">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406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AF6688-FEF1-D821-0330-0FA8404BFCD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23</a:t>
            </a:fld>
            <a:endParaRPr lang="en-AU" dirty="0"/>
          </a:p>
        </p:txBody>
      </p:sp>
      <p:sp>
        <p:nvSpPr>
          <p:cNvPr id="6" name="Title 5">
            <a:extLst>
              <a:ext uri="{FF2B5EF4-FFF2-40B4-BE49-F238E27FC236}">
                <a16:creationId xmlns:a16="http://schemas.microsoft.com/office/drawing/2014/main" id="{6AA9D09F-437D-D366-37E6-0DF07BB88482}"/>
              </a:ext>
            </a:extLst>
          </p:cNvPr>
          <p:cNvSpPr>
            <a:spLocks noGrp="1"/>
          </p:cNvSpPr>
          <p:nvPr>
            <p:ph type="title"/>
          </p:nvPr>
        </p:nvSpPr>
        <p:spPr/>
        <p:txBody>
          <a:bodyPr/>
          <a:lstStyle/>
          <a:p>
            <a:r>
              <a:rPr lang="en-AU" dirty="0"/>
              <a:t>Colour palette (3)</a:t>
            </a:r>
          </a:p>
        </p:txBody>
      </p:sp>
      <p:sp>
        <p:nvSpPr>
          <p:cNvPr id="7" name="Text Placeholder 6">
            <a:extLst>
              <a:ext uri="{FF2B5EF4-FFF2-40B4-BE49-F238E27FC236}">
                <a16:creationId xmlns:a16="http://schemas.microsoft.com/office/drawing/2014/main" id="{7F08B359-31EA-539E-BCF0-B00357EF8D12}"/>
              </a:ext>
            </a:extLst>
          </p:cNvPr>
          <p:cNvSpPr>
            <a:spLocks noGrp="1"/>
          </p:cNvSpPr>
          <p:nvPr>
            <p:ph type="body" sz="quarter" idx="18"/>
          </p:nvPr>
        </p:nvSpPr>
        <p:spPr/>
        <p:txBody>
          <a:bodyPr/>
          <a:lstStyle/>
          <a:p>
            <a:r>
              <a:rPr lang="en-AU" dirty="0"/>
              <a:t>Guided practice</a:t>
            </a:r>
          </a:p>
        </p:txBody>
      </p:sp>
      <p:sp>
        <p:nvSpPr>
          <p:cNvPr id="8" name="Content Placeholder 7">
            <a:extLst>
              <a:ext uri="{FF2B5EF4-FFF2-40B4-BE49-F238E27FC236}">
                <a16:creationId xmlns:a16="http://schemas.microsoft.com/office/drawing/2014/main" id="{FC844ED8-6945-65B9-4AEF-D8BDE595C4B7}"/>
              </a:ext>
            </a:extLst>
          </p:cNvPr>
          <p:cNvSpPr>
            <a:spLocks noGrp="1"/>
          </p:cNvSpPr>
          <p:nvPr>
            <p:ph sz="quarter" idx="19"/>
          </p:nvPr>
        </p:nvSpPr>
        <p:spPr/>
        <p:txBody>
          <a:bodyPr/>
          <a:lstStyle/>
          <a:p>
            <a:pPr marL="342900" indent="-342900">
              <a:buFont typeface="+mj-lt"/>
              <a:buAutoNum type="arabicPeriod"/>
            </a:pPr>
            <a:r>
              <a:rPr lang="en-US" sz="1800" dirty="0">
                <a:ea typeface="+mn-lt"/>
                <a:cs typeface="+mn-lt"/>
              </a:rPr>
              <a:t>What emotions might this picture evoke?</a:t>
            </a:r>
          </a:p>
          <a:p>
            <a:pPr marL="342900" indent="-342900">
              <a:buFont typeface="+mj-lt"/>
              <a:buAutoNum type="arabicPeriod"/>
            </a:pPr>
            <a:r>
              <a:rPr lang="en-US" sz="1800" dirty="0">
                <a:ea typeface="+mn-lt"/>
                <a:cs typeface="+mn-lt"/>
              </a:rPr>
              <a:t>How does the artist feel about this dog? How does the juxtaposition or contrast between the dog and landscape </a:t>
            </a:r>
            <a:r>
              <a:rPr lang="en-US" sz="1800" dirty="0" err="1">
                <a:ea typeface="+mn-lt"/>
                <a:cs typeface="+mn-lt"/>
              </a:rPr>
              <a:t>emphasise</a:t>
            </a:r>
            <a:r>
              <a:rPr lang="en-US" sz="1800" dirty="0">
                <a:ea typeface="+mn-lt"/>
                <a:cs typeface="+mn-lt"/>
              </a:rPr>
              <a:t> this?</a:t>
            </a:r>
          </a:p>
          <a:p>
            <a:pPr marL="342900" indent="-342900">
              <a:buFont typeface="+mj-lt"/>
              <a:buAutoNum type="arabicPeriod"/>
            </a:pPr>
            <a:r>
              <a:rPr lang="en-US" sz="1800" dirty="0">
                <a:ea typeface="+mn-lt"/>
                <a:cs typeface="+mn-lt"/>
              </a:rPr>
              <a:t>How do they feel about this setting?</a:t>
            </a:r>
          </a:p>
          <a:p>
            <a:pPr marL="342900" indent="-342900">
              <a:buFont typeface="+mj-lt"/>
              <a:buAutoNum type="arabicPeriod"/>
            </a:pPr>
            <a:r>
              <a:rPr lang="en-US" sz="1800" dirty="0">
                <a:ea typeface="+mn-lt"/>
                <a:cs typeface="+mn-lt"/>
              </a:rPr>
              <a:t>Are the </a:t>
            </a:r>
            <a:r>
              <a:rPr lang="en-US" sz="1800" dirty="0" err="1">
                <a:ea typeface="+mn-lt"/>
                <a:cs typeface="+mn-lt"/>
              </a:rPr>
              <a:t>colours</a:t>
            </a:r>
            <a:r>
              <a:rPr lang="en-US" sz="1800" dirty="0">
                <a:ea typeface="+mn-lt"/>
                <a:cs typeface="+mn-lt"/>
              </a:rPr>
              <a:t>:</a:t>
            </a:r>
          </a:p>
          <a:p>
            <a:pPr marL="702900" lvl="4" indent="-342900">
              <a:buFont typeface="+mj-lt"/>
              <a:buAutoNum type="alphaLcPeriod"/>
            </a:pPr>
            <a:r>
              <a:rPr lang="en-US" dirty="0">
                <a:ea typeface="+mn-lt"/>
                <a:cs typeface="+mn-lt"/>
              </a:rPr>
              <a:t>vibrant or dull?</a:t>
            </a:r>
          </a:p>
          <a:p>
            <a:pPr marL="702900" lvl="4" indent="-342900">
              <a:buFont typeface="+mj-lt"/>
              <a:buAutoNum type="alphaLcPeriod"/>
            </a:pPr>
            <a:r>
              <a:rPr lang="en-US" dirty="0">
                <a:ea typeface="+mn-lt"/>
                <a:cs typeface="+mn-lt"/>
              </a:rPr>
              <a:t>warm or cool?</a:t>
            </a:r>
          </a:p>
          <a:p>
            <a:endParaRPr lang="en-AU" dirty="0"/>
          </a:p>
        </p:txBody>
      </p:sp>
      <p:pic>
        <p:nvPicPr>
          <p:cNvPr id="10" name="Picture Placeholder 9" descr="A dog standing on a hill">
            <a:extLst>
              <a:ext uri="{FF2B5EF4-FFF2-40B4-BE49-F238E27FC236}">
                <a16:creationId xmlns:a16="http://schemas.microsoft.com/office/drawing/2014/main" id="{A376C25A-8FF2-46FB-FC54-08FFCB98C357}"/>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246422" y="1442002"/>
            <a:ext cx="5507038" cy="4150662"/>
          </a:xfrm>
          <a:prstGeom prst="rect">
            <a:avLst/>
          </a:prstGeom>
        </p:spPr>
      </p:pic>
      <p:sp>
        <p:nvSpPr>
          <p:cNvPr id="12" name="TextBox 11">
            <a:extLst>
              <a:ext uri="{FF2B5EF4-FFF2-40B4-BE49-F238E27FC236}">
                <a16:creationId xmlns:a16="http://schemas.microsoft.com/office/drawing/2014/main" id="{AF941D29-0803-700B-A194-BC1ABE7D5388}"/>
              </a:ext>
            </a:extLst>
          </p:cNvPr>
          <p:cNvSpPr txBox="1"/>
          <p:nvPr/>
        </p:nvSpPr>
        <p:spPr>
          <a:xfrm>
            <a:off x="6184429" y="5618870"/>
            <a:ext cx="5507038" cy="294632"/>
          </a:xfrm>
          <a:prstGeom prst="rect">
            <a:avLst/>
          </a:prstGeom>
          <a:noFill/>
        </p:spPr>
        <p:txBody>
          <a:bodyPr wrap="square">
            <a:spAutoFit/>
          </a:bodyPr>
          <a:lstStyle/>
          <a:p>
            <a:pPr>
              <a:lnSpc>
                <a:spcPct val="150000"/>
              </a:lnSpc>
            </a:pPr>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Catherine Kay Greenup</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6067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5E170B-B5C1-8890-DDCB-1E7A2AE2CB45}"/>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24</a:t>
            </a:fld>
            <a:endParaRPr lang="en-AU"/>
          </a:p>
        </p:txBody>
      </p:sp>
      <p:sp>
        <p:nvSpPr>
          <p:cNvPr id="3" name="Title 2">
            <a:extLst>
              <a:ext uri="{FF2B5EF4-FFF2-40B4-BE49-F238E27FC236}">
                <a16:creationId xmlns:a16="http://schemas.microsoft.com/office/drawing/2014/main" id="{B4059A26-5139-D65F-0630-8D07C697002D}"/>
              </a:ext>
            </a:extLst>
          </p:cNvPr>
          <p:cNvSpPr>
            <a:spLocks noGrp="1"/>
          </p:cNvSpPr>
          <p:nvPr>
            <p:ph type="title"/>
          </p:nvPr>
        </p:nvSpPr>
        <p:spPr/>
        <p:txBody>
          <a:bodyPr/>
          <a:lstStyle/>
          <a:p>
            <a:r>
              <a:rPr lang="en-AU" dirty="0"/>
              <a:t>Colour palette (4)</a:t>
            </a:r>
          </a:p>
        </p:txBody>
      </p:sp>
      <p:sp>
        <p:nvSpPr>
          <p:cNvPr id="4" name="Text Placeholder 3">
            <a:extLst>
              <a:ext uri="{FF2B5EF4-FFF2-40B4-BE49-F238E27FC236}">
                <a16:creationId xmlns:a16="http://schemas.microsoft.com/office/drawing/2014/main" id="{3F79E082-B0BA-C761-DA33-8753953EA376}"/>
              </a:ext>
            </a:extLst>
          </p:cNvPr>
          <p:cNvSpPr>
            <a:spLocks noGrp="1"/>
          </p:cNvSpPr>
          <p:nvPr>
            <p:ph type="body" sz="quarter" idx="18"/>
          </p:nvPr>
        </p:nvSpPr>
        <p:spPr/>
        <p:txBody>
          <a:bodyPr/>
          <a:lstStyle/>
          <a:p>
            <a:r>
              <a:rPr lang="en-AU" dirty="0"/>
              <a:t>Independent practice</a:t>
            </a:r>
          </a:p>
        </p:txBody>
      </p:sp>
      <p:sp>
        <p:nvSpPr>
          <p:cNvPr id="5" name="Content Placeholder 4">
            <a:extLst>
              <a:ext uri="{FF2B5EF4-FFF2-40B4-BE49-F238E27FC236}">
                <a16:creationId xmlns:a16="http://schemas.microsoft.com/office/drawing/2014/main" id="{9EB7D1F2-5043-21A7-D49A-55CC5F6F31A3}"/>
              </a:ext>
            </a:extLst>
          </p:cNvPr>
          <p:cNvSpPr>
            <a:spLocks noGrp="1"/>
          </p:cNvSpPr>
          <p:nvPr>
            <p:ph sz="quarter" idx="19"/>
          </p:nvPr>
        </p:nvSpPr>
        <p:spPr/>
        <p:txBody>
          <a:bodyPr/>
          <a:lstStyle/>
          <a:p>
            <a:pPr marL="457200" indent="-457200">
              <a:buFont typeface="+mj-lt"/>
              <a:buAutoNum type="arabicPeriod"/>
            </a:pPr>
            <a:r>
              <a:rPr lang="en-AU" dirty="0"/>
              <a:t>What emotions might this picture evoke? </a:t>
            </a:r>
          </a:p>
          <a:p>
            <a:pPr marL="457200" indent="-457200">
              <a:buFont typeface="+mj-lt"/>
              <a:buAutoNum type="arabicPeriod"/>
            </a:pPr>
            <a:r>
              <a:rPr lang="en-AU" dirty="0"/>
              <a:t>How does the artist feel about the incoming storm?</a:t>
            </a:r>
          </a:p>
          <a:p>
            <a:pPr marL="457200" indent="-457200">
              <a:buFont typeface="+mj-lt"/>
              <a:buAutoNum type="arabicPeriod"/>
            </a:pPr>
            <a:r>
              <a:rPr lang="en-AU" dirty="0"/>
              <a:t>Are the colours: </a:t>
            </a:r>
          </a:p>
          <a:p>
            <a:pPr marL="702900" lvl="4" indent="-342900">
              <a:buFont typeface="+mj-lt"/>
              <a:buAutoNum type="alphaLcPeriod"/>
            </a:pPr>
            <a:r>
              <a:rPr lang="en-AU" sz="2000" dirty="0">
                <a:ea typeface="+mn-lt"/>
                <a:cs typeface="+mn-lt"/>
              </a:rPr>
              <a:t>vibrant or dull? </a:t>
            </a:r>
          </a:p>
          <a:p>
            <a:pPr marL="702900" lvl="4" indent="-342900">
              <a:buFont typeface="+mj-lt"/>
              <a:buAutoNum type="alphaLcPeriod"/>
            </a:pPr>
            <a:r>
              <a:rPr lang="en-AU" sz="2000" dirty="0">
                <a:ea typeface="+mn-lt"/>
                <a:cs typeface="+mn-lt"/>
              </a:rPr>
              <a:t>warm or cool?</a:t>
            </a:r>
          </a:p>
          <a:p>
            <a:pPr marL="457200" indent="-457200">
              <a:buFont typeface="+mj-lt"/>
              <a:buAutoNum type="arabicPeriod"/>
            </a:pPr>
            <a:endParaRPr lang="en-AU" dirty="0"/>
          </a:p>
        </p:txBody>
      </p:sp>
      <p:pic>
        <p:nvPicPr>
          <p:cNvPr id="1028" name="Picture 4" descr="House on grass field under gray sky">
            <a:extLst>
              <a:ext uri="{FF2B5EF4-FFF2-40B4-BE49-F238E27FC236}">
                <a16:creationId xmlns:a16="http://schemas.microsoft.com/office/drawing/2014/main" id="{586C9DD8-B8C2-667B-6BCA-99B74C909E7C}"/>
              </a:ext>
            </a:extLst>
          </p:cNvPr>
          <p:cNvPicPr>
            <a:picLocks noGrp="1" noChangeAspect="1" noChangeArrowheads="1"/>
          </p:cNvPicPr>
          <p:nvPr>
            <p:ph type="pic" sz="quarter" idx="20"/>
          </p:nvPr>
        </p:nvPicPr>
        <p:blipFill rotWithShape="1">
          <a:blip r:embed="rId3" cstate="screen">
            <a:extLst>
              <a:ext uri="{28A0092B-C50C-407E-A947-70E740481C1C}">
                <a14:useLocalDpi xmlns:a14="http://schemas.microsoft.com/office/drawing/2010/main"/>
              </a:ext>
            </a:extLst>
          </a:blip>
          <a:srcRect/>
          <a:stretch/>
        </p:blipFill>
        <p:spPr bwMode="auto">
          <a:xfrm>
            <a:off x="6324599" y="1562471"/>
            <a:ext cx="5507038" cy="422770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67929DF-FAD4-777F-C22B-A10062667647}"/>
              </a:ext>
            </a:extLst>
          </p:cNvPr>
          <p:cNvSpPr txBox="1"/>
          <p:nvPr/>
        </p:nvSpPr>
        <p:spPr>
          <a:xfrm>
            <a:off x="6237513" y="5882845"/>
            <a:ext cx="5334001"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Nathan Anderson</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6204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t>Layout</a:t>
            </a:r>
          </a:p>
        </p:txBody>
      </p:sp>
      <p:sp>
        <p:nvSpPr>
          <p:cNvPr id="6" name="Slide Number Placeholder 5">
            <a:extLst>
              <a:ext uri="{FF2B5EF4-FFF2-40B4-BE49-F238E27FC236}">
                <a16:creationId xmlns:a16="http://schemas.microsoft.com/office/drawing/2014/main" id="{91CC9984-1EC5-63F2-1511-A931BD1294B0}"/>
              </a:ext>
              <a:ext uri="{C183D7F6-B498-43B3-948B-1728B52AA6E4}">
                <adec:decorative xmlns:adec="http://schemas.microsoft.com/office/drawing/2017/decorative" val="1"/>
              </a:ext>
            </a:extLst>
          </p:cNvPr>
          <p:cNvSpPr>
            <a:spLocks noGrp="1"/>
          </p:cNvSpPr>
          <p:nvPr>
            <p:ph type="sldNum" sz="quarter" idx="4294967295"/>
          </p:nvPr>
        </p:nvSpPr>
        <p:spPr>
          <a:xfrm>
            <a:off x="11471275" y="6516688"/>
            <a:ext cx="720725" cy="179387"/>
          </a:xfrm>
        </p:spPr>
        <p:txBody>
          <a:bodyPr/>
          <a:lstStyle/>
          <a:p>
            <a:fld id="{10A01DC5-1685-4615-8240-15192985C6A2}" type="slidenum">
              <a:rPr lang="en-AU" smtClean="0"/>
              <a:pPr/>
              <a:t>25</a:t>
            </a:fld>
            <a:endParaRPr lang="en-AU"/>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9857EE9-3066-32FD-277A-0349DC73956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26</a:t>
            </a:fld>
            <a:endParaRPr lang="en-AU"/>
          </a:p>
        </p:txBody>
      </p:sp>
      <p:sp>
        <p:nvSpPr>
          <p:cNvPr id="11" name="Title 10">
            <a:extLst>
              <a:ext uri="{FF2B5EF4-FFF2-40B4-BE49-F238E27FC236}">
                <a16:creationId xmlns:a16="http://schemas.microsoft.com/office/drawing/2014/main" id="{348BF457-4C25-4E7B-A9E9-66A25363E959}"/>
              </a:ext>
            </a:extLst>
          </p:cNvPr>
          <p:cNvSpPr>
            <a:spLocks noGrp="1"/>
          </p:cNvSpPr>
          <p:nvPr>
            <p:ph type="title"/>
          </p:nvPr>
        </p:nvSpPr>
        <p:spPr/>
        <p:txBody>
          <a:bodyPr/>
          <a:lstStyle/>
          <a:p>
            <a:r>
              <a:rPr lang="en-AU" dirty="0">
                <a:latin typeface="Arial"/>
                <a:cs typeface="Arial"/>
              </a:rPr>
              <a:t>Layout (1)</a:t>
            </a:r>
            <a:endParaRPr lang="en-AU" dirty="0"/>
          </a:p>
        </p:txBody>
      </p:sp>
      <p:sp>
        <p:nvSpPr>
          <p:cNvPr id="12" name="Text Placeholder 11">
            <a:extLst>
              <a:ext uri="{FF2B5EF4-FFF2-40B4-BE49-F238E27FC236}">
                <a16:creationId xmlns:a16="http://schemas.microsoft.com/office/drawing/2014/main" id="{02C3478F-FB08-D7AF-5F27-8D143FA97D4C}"/>
              </a:ext>
            </a:extLst>
          </p:cNvPr>
          <p:cNvSpPr>
            <a:spLocks noGrp="1"/>
          </p:cNvSpPr>
          <p:nvPr>
            <p:ph type="body" sz="quarter" idx="18"/>
          </p:nvPr>
        </p:nvSpPr>
        <p:spPr/>
        <p:txBody>
          <a:bodyPr vert="horz" lIns="0" tIns="0" rIns="0" bIns="0" rtlCol="0" anchor="t">
            <a:noAutofit/>
          </a:bodyPr>
          <a:lstStyle/>
          <a:p>
            <a:r>
              <a:rPr lang="en-AU" dirty="0"/>
              <a:t>Definition</a:t>
            </a:r>
          </a:p>
        </p:txBody>
      </p:sp>
      <p:sp>
        <p:nvSpPr>
          <p:cNvPr id="13" name="Text Placeholder 12">
            <a:extLst>
              <a:ext uri="{FF2B5EF4-FFF2-40B4-BE49-F238E27FC236}">
                <a16:creationId xmlns:a16="http://schemas.microsoft.com/office/drawing/2014/main" id="{8AAB25FA-A5B5-093F-A0C9-EAE7963EEB09}"/>
              </a:ext>
            </a:extLst>
          </p:cNvPr>
          <p:cNvSpPr>
            <a:spLocks noGrp="1"/>
          </p:cNvSpPr>
          <p:nvPr>
            <p:ph sz="quarter" idx="19"/>
          </p:nvPr>
        </p:nvSpPr>
        <p:spPr>
          <a:xfrm>
            <a:off x="360364" y="1562471"/>
            <a:ext cx="5645326" cy="4814518"/>
          </a:xfrm>
        </p:spPr>
        <p:txBody>
          <a:bodyPr/>
          <a:lstStyle/>
          <a:p>
            <a:r>
              <a:rPr lang="en-AU" dirty="0">
                <a:latin typeface="Arial"/>
                <a:cs typeface="Arial"/>
              </a:rPr>
              <a:t>Layout</a:t>
            </a:r>
            <a:r>
              <a:rPr lang="en-AU" dirty="0">
                <a:solidFill>
                  <a:srgbClr val="22272B"/>
                </a:solidFill>
                <a:latin typeface="Arial"/>
                <a:ea typeface="Calibri"/>
                <a:cs typeface="Arial"/>
              </a:rPr>
              <a:t> refers to the placement and arrangement of elements in a visual text. We consider which elements are in the foreground, midground and background, which elements take up the most space, and what this tells us about the object's importance in conveying meaning. We should also consider the placement of objects. </a:t>
            </a:r>
            <a:endParaRPr lang="en-AU" dirty="0"/>
          </a:p>
        </p:txBody>
      </p:sp>
      <p:pic>
        <p:nvPicPr>
          <p:cNvPr id="7" name="Picture Placeholder 6" descr="A white and yellow caravan in a field">
            <a:extLst>
              <a:ext uri="{FF2B5EF4-FFF2-40B4-BE49-F238E27FC236}">
                <a16:creationId xmlns:a16="http://schemas.microsoft.com/office/drawing/2014/main" id="{EADDC459-0A33-D491-A4BA-DE158F2A265D}"/>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8" y="1683284"/>
            <a:ext cx="5507038" cy="3973688"/>
          </a:xfrm>
          <a:prstGeom prst="rect">
            <a:avLst/>
          </a:prstGeom>
        </p:spPr>
      </p:pic>
      <p:sp>
        <p:nvSpPr>
          <p:cNvPr id="5" name="TextBox 4">
            <a:extLst>
              <a:ext uri="{FF2B5EF4-FFF2-40B4-BE49-F238E27FC236}">
                <a16:creationId xmlns:a16="http://schemas.microsoft.com/office/drawing/2014/main" id="{B13174DF-32DE-5355-5ABD-2640B9D527AC}"/>
              </a:ext>
            </a:extLst>
          </p:cNvPr>
          <p:cNvSpPr txBox="1"/>
          <p:nvPr/>
        </p:nvSpPr>
        <p:spPr>
          <a:xfrm>
            <a:off x="6302022" y="5728956"/>
            <a:ext cx="5393267"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Ashleigh Joy Photography</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481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076CA-71E0-AD90-CD8E-813CE7213A40}"/>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27</a:t>
            </a:fld>
            <a:endParaRPr lang="en-AU" dirty="0"/>
          </a:p>
        </p:txBody>
      </p:sp>
      <p:sp>
        <p:nvSpPr>
          <p:cNvPr id="6" name="Title 5">
            <a:extLst>
              <a:ext uri="{FF2B5EF4-FFF2-40B4-BE49-F238E27FC236}">
                <a16:creationId xmlns:a16="http://schemas.microsoft.com/office/drawing/2014/main" id="{5C69B4ED-C190-0D50-D68B-A624ABE6A280}"/>
              </a:ext>
            </a:extLst>
          </p:cNvPr>
          <p:cNvSpPr>
            <a:spLocks noGrp="1"/>
          </p:cNvSpPr>
          <p:nvPr>
            <p:ph type="title"/>
          </p:nvPr>
        </p:nvSpPr>
        <p:spPr/>
        <p:txBody>
          <a:bodyPr/>
          <a:lstStyle/>
          <a:p>
            <a:r>
              <a:rPr lang="en-AU" dirty="0">
                <a:latin typeface="Arial"/>
                <a:cs typeface="Arial"/>
              </a:rPr>
              <a:t>Layout (2)</a:t>
            </a:r>
            <a:endParaRPr lang="en-AU" dirty="0"/>
          </a:p>
        </p:txBody>
      </p:sp>
      <p:sp>
        <p:nvSpPr>
          <p:cNvPr id="3" name="Text Placeholder 12">
            <a:extLst>
              <a:ext uri="{FF2B5EF4-FFF2-40B4-BE49-F238E27FC236}">
                <a16:creationId xmlns:a16="http://schemas.microsoft.com/office/drawing/2014/main" id="{88A900B1-5D10-73A2-A60A-BF18BBF6245B}"/>
              </a:ext>
            </a:extLst>
          </p:cNvPr>
          <p:cNvSpPr>
            <a:spLocks noGrp="1"/>
          </p:cNvSpPr>
          <p:nvPr>
            <p:ph type="body" sz="quarter" idx="18"/>
          </p:nvPr>
        </p:nvSpPr>
        <p:spPr/>
        <p:txBody>
          <a:bodyPr/>
          <a:lstStyle/>
          <a:p>
            <a:r>
              <a:rPr lang="en-AU" dirty="0">
                <a:latin typeface="Arial"/>
                <a:cs typeface="Arial"/>
              </a:rPr>
              <a:t>Modelled practice</a:t>
            </a:r>
            <a:endParaRPr lang="en-AU" dirty="0"/>
          </a:p>
        </p:txBody>
      </p:sp>
      <p:sp>
        <p:nvSpPr>
          <p:cNvPr id="8" name="Content Placeholder 7">
            <a:extLst>
              <a:ext uri="{FF2B5EF4-FFF2-40B4-BE49-F238E27FC236}">
                <a16:creationId xmlns:a16="http://schemas.microsoft.com/office/drawing/2014/main" id="{D9C1C5BB-3771-F56A-20EA-EB68C055F45C}"/>
              </a:ext>
            </a:extLst>
          </p:cNvPr>
          <p:cNvSpPr>
            <a:spLocks noGrp="1"/>
          </p:cNvSpPr>
          <p:nvPr>
            <p:ph sz="quarter" idx="19"/>
          </p:nvPr>
        </p:nvSpPr>
        <p:spPr/>
        <p:txBody>
          <a:bodyPr vert="horz" lIns="0" tIns="0" rIns="0" bIns="0" rtlCol="0" anchor="t">
            <a:noAutofit/>
          </a:bodyPr>
          <a:lstStyle/>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Foreground – the rocky shore, establishing setting</a:t>
            </a:r>
          </a:p>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Midground – the beached boat</a:t>
            </a:r>
          </a:p>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Background – the storm and the mountain range, providing more detail about the setting and the events which may have contributed to this boat's beaching </a:t>
            </a:r>
          </a:p>
          <a:p>
            <a:pPr marL="285750" indent="-285750">
              <a:spcBef>
                <a:spcPts val="1000"/>
              </a:spcBef>
              <a:spcAft>
                <a:spcPts val="0"/>
              </a:spcAft>
              <a:buFont typeface="Arial"/>
              <a:buChar char="•"/>
            </a:pPr>
            <a:r>
              <a:rPr lang="en-US" dirty="0">
                <a:solidFill>
                  <a:srgbClr val="000000"/>
                </a:solidFill>
                <a:latin typeface="Arial" panose="020B0604020202020204" pitchFamily="34" charset="0"/>
                <a:cs typeface="Arial" panose="020B0604020202020204" pitchFamily="34" charset="0"/>
              </a:rPr>
              <a:t>Size – the boat is the largest object, taking nearly half of the space, so we know this is a significant feature.</a:t>
            </a:r>
            <a:endParaRPr lang="en-AU" dirty="0">
              <a:latin typeface="Arial" panose="020B0604020202020204" pitchFamily="34" charset="0"/>
              <a:cs typeface="Arial" panose="020B0604020202020204" pitchFamily="34" charset="0"/>
            </a:endParaRPr>
          </a:p>
        </p:txBody>
      </p:sp>
      <p:pic>
        <p:nvPicPr>
          <p:cNvPr id="5" name="Picture Placeholder 4" descr="A ship on the shore">
            <a:extLst>
              <a:ext uri="{FF2B5EF4-FFF2-40B4-BE49-F238E27FC236}">
                <a16:creationId xmlns:a16="http://schemas.microsoft.com/office/drawing/2014/main" id="{00074817-1710-7C70-506F-ED6E78FE9FFD}"/>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6324599" y="1680804"/>
            <a:ext cx="5507038" cy="4119210"/>
          </a:xfrm>
          <a:prstGeom prst="rect">
            <a:avLst/>
          </a:prstGeom>
        </p:spPr>
      </p:pic>
      <p:sp>
        <p:nvSpPr>
          <p:cNvPr id="9" name="TextBox 8">
            <a:extLst>
              <a:ext uri="{FF2B5EF4-FFF2-40B4-BE49-F238E27FC236}">
                <a16:creationId xmlns:a16="http://schemas.microsoft.com/office/drawing/2014/main" id="{8F5E015A-FE56-81C4-5F83-A6C83F824A41}"/>
              </a:ext>
            </a:extLst>
          </p:cNvPr>
          <p:cNvSpPr txBox="1"/>
          <p:nvPr/>
        </p:nvSpPr>
        <p:spPr>
          <a:xfrm>
            <a:off x="6232347" y="5842000"/>
            <a:ext cx="5507038"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Massimiliano </a:t>
            </a:r>
            <a:r>
              <a:rPr lang="en-AU" sz="1000" dirty="0" err="1">
                <a:effectLst/>
                <a:latin typeface="Arial" panose="020B0604020202020204" pitchFamily="34" charset="0"/>
                <a:ea typeface="Calibri" panose="020F0502020204030204" pitchFamily="34" charset="0"/>
                <a:hlinkClick r:id="rId5"/>
              </a:rPr>
              <a:t>Morosinotto</a:t>
            </a:r>
            <a:r>
              <a:rPr lang="en-AU" sz="1000" dirty="0">
                <a:effectLst/>
                <a:latin typeface="Arial" panose="020B0604020202020204" pitchFamily="34" charset="0"/>
                <a:ea typeface="Calibri" panose="020F0502020204030204" pitchFamily="34" charset="0"/>
              </a:rPr>
              <a:t> is licensed under </a:t>
            </a:r>
            <a:r>
              <a:rPr lang="en-AU" sz="1000" dirty="0" err="1">
                <a:effectLst/>
                <a:latin typeface="Arial" panose="020B0604020202020204" pitchFamily="34" charset="0"/>
                <a:ea typeface="Calibri" panose="020F0502020204030204" pitchFamily="34" charset="0"/>
                <a:hlinkClick r:id="rId6"/>
              </a:rPr>
              <a:t>Unsplash</a:t>
            </a:r>
            <a:r>
              <a:rPr lang="en-AU" sz="1000" dirty="0">
                <a:effectLst/>
                <a:latin typeface="Arial" panose="020B0604020202020204" pitchFamily="34" charset="0"/>
                <a:ea typeface="Calibri" panose="020F0502020204030204" pitchFamily="34" charset="0"/>
                <a:hlinkClick r:id="rId6"/>
              </a:rPr>
              <a:t> License</a:t>
            </a:r>
            <a:r>
              <a:rPr lang="en-US" sz="1000" dirty="0">
                <a:effectLst/>
                <a:latin typeface="Arial" panose="020B0604020202020204" pitchFamily="34" charset="0"/>
                <a:ea typeface="Calibri" panose="020F0502020204030204" pitchFamily="34" charset="0"/>
                <a:cs typeface="Arial" panose="020B0604020202020204" pitchFamily="34" charset="0"/>
              </a:rPr>
              <a:t>. </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338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9C0759C-7815-62EE-E606-EBC3C273B189}"/>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28</a:t>
            </a:fld>
            <a:endParaRPr lang="en-AU"/>
          </a:p>
        </p:txBody>
      </p:sp>
      <p:sp>
        <p:nvSpPr>
          <p:cNvPr id="5" name="Title 4">
            <a:extLst>
              <a:ext uri="{FF2B5EF4-FFF2-40B4-BE49-F238E27FC236}">
                <a16:creationId xmlns:a16="http://schemas.microsoft.com/office/drawing/2014/main" id="{A7E6A87E-8352-0E8F-5677-2D3F86A4C16A}"/>
              </a:ext>
            </a:extLst>
          </p:cNvPr>
          <p:cNvSpPr>
            <a:spLocks noGrp="1"/>
          </p:cNvSpPr>
          <p:nvPr>
            <p:ph type="title"/>
          </p:nvPr>
        </p:nvSpPr>
        <p:spPr/>
        <p:txBody>
          <a:bodyPr/>
          <a:lstStyle/>
          <a:p>
            <a:r>
              <a:rPr lang="en-AU" dirty="0">
                <a:latin typeface="Arial"/>
                <a:cs typeface="Arial"/>
              </a:rPr>
              <a:t>Layout (3)</a:t>
            </a:r>
            <a:endParaRPr lang="en-US" dirty="0"/>
          </a:p>
        </p:txBody>
      </p:sp>
      <p:sp>
        <p:nvSpPr>
          <p:cNvPr id="6" name="Text Placeholder 12">
            <a:extLst>
              <a:ext uri="{FF2B5EF4-FFF2-40B4-BE49-F238E27FC236}">
                <a16:creationId xmlns:a16="http://schemas.microsoft.com/office/drawing/2014/main" id="{0D229B89-DA30-7188-C66A-C3DD77964005}"/>
              </a:ext>
            </a:extLst>
          </p:cNvPr>
          <p:cNvSpPr>
            <a:spLocks noGrp="1"/>
          </p:cNvSpPr>
          <p:nvPr>
            <p:ph type="body" sz="quarter" idx="18"/>
          </p:nvPr>
        </p:nvSpPr>
        <p:spPr/>
        <p:txBody>
          <a:bodyPr/>
          <a:lstStyle/>
          <a:p>
            <a:r>
              <a:rPr lang="en-AU" dirty="0">
                <a:latin typeface="Arial"/>
                <a:cs typeface="Arial"/>
              </a:rPr>
              <a:t>Guided practice</a:t>
            </a:r>
            <a:endParaRPr lang="en-AU" dirty="0"/>
          </a:p>
        </p:txBody>
      </p:sp>
      <p:sp>
        <p:nvSpPr>
          <p:cNvPr id="3" name="Content Placeholder 2">
            <a:extLst>
              <a:ext uri="{FF2B5EF4-FFF2-40B4-BE49-F238E27FC236}">
                <a16:creationId xmlns:a16="http://schemas.microsoft.com/office/drawing/2014/main" id="{C6DF86D5-44B9-8B9B-A3C3-E03C1E63419F}"/>
              </a:ext>
            </a:extLst>
          </p:cNvPr>
          <p:cNvSpPr>
            <a:spLocks noGrp="1"/>
          </p:cNvSpPr>
          <p:nvPr>
            <p:ph sz="quarter" idx="19"/>
          </p:nvPr>
        </p:nvSpPr>
        <p:spPr>
          <a:xfrm>
            <a:off x="360362" y="1562471"/>
            <a:ext cx="6534213" cy="4814518"/>
          </a:xfrm>
        </p:spPr>
        <p:txBody>
          <a:bodyPr/>
          <a:lstStyle/>
          <a:p>
            <a:pPr marL="457200" indent="-457200">
              <a:buFont typeface="+mj-lt"/>
              <a:buAutoNum type="arabicPeriod"/>
            </a:pPr>
            <a:r>
              <a:rPr lang="en-US" sz="1800" dirty="0">
                <a:ea typeface="+mn-lt"/>
                <a:cs typeface="+mn-lt"/>
              </a:rPr>
              <a:t>If you imagine the image to be divided equally into 4 quadrants, where is the main subject(s) and the action placed in the text? For example, is this in the top or bottom of the image? On the left or right side? Or in the middle?</a:t>
            </a:r>
          </a:p>
          <a:p>
            <a:pPr marL="457200" indent="-457200">
              <a:buFont typeface="+mj-lt"/>
              <a:buAutoNum type="arabicPeriod"/>
            </a:pPr>
            <a:r>
              <a:rPr lang="en-US" sz="1800" dirty="0">
                <a:ea typeface="+mn-lt"/>
                <a:cs typeface="+mn-lt"/>
              </a:rPr>
              <a:t>Is there a frame around the image? How thick is the frame border?</a:t>
            </a:r>
          </a:p>
          <a:p>
            <a:pPr marL="457200" indent="-457200">
              <a:buFont typeface="+mj-lt"/>
              <a:buAutoNum type="arabicPeriod"/>
            </a:pPr>
            <a:r>
              <a:rPr lang="en-US" sz="1800" dirty="0">
                <a:ea typeface="+mn-lt"/>
                <a:cs typeface="+mn-lt"/>
              </a:rPr>
              <a:t>How do these elements draw the image together as a cohesive whole?</a:t>
            </a:r>
          </a:p>
          <a:p>
            <a:pPr marL="457200" indent="-457200">
              <a:buFont typeface="+mj-lt"/>
              <a:buAutoNum type="arabicPeriod"/>
            </a:pPr>
            <a:r>
              <a:rPr lang="en-US" sz="1800" dirty="0">
                <a:ea typeface="+mn-lt"/>
                <a:cs typeface="+mn-lt"/>
              </a:rPr>
              <a:t>If you changed any of these aspects, how would that affect the meaning of this image?</a:t>
            </a:r>
          </a:p>
          <a:p>
            <a:endParaRPr lang="en-AU" dirty="0"/>
          </a:p>
        </p:txBody>
      </p:sp>
      <p:pic>
        <p:nvPicPr>
          <p:cNvPr id="8" name="Picture Placeholder 7" descr="A cat sleeping on a staircase">
            <a:extLst>
              <a:ext uri="{FF2B5EF4-FFF2-40B4-BE49-F238E27FC236}">
                <a16:creationId xmlns:a16="http://schemas.microsoft.com/office/drawing/2014/main" id="{BC7115A6-229F-3FFE-4A63-0DD87AA67618}"/>
              </a:ext>
            </a:extLst>
          </p:cNvPr>
          <p:cNvPicPr>
            <a:picLocks noGrp="1" noChangeAspect="1"/>
          </p:cNvPicPr>
          <p:nvPr>
            <p:ph type="pic" sz="quarter" idx="20"/>
          </p:nvPr>
        </p:nvPicPr>
        <p:blipFill>
          <a:blip r:embed="rId3" cstate="screen">
            <a:extLst>
              <a:ext uri="{28A0092B-C50C-407E-A947-70E740481C1C}">
                <a14:useLocalDpi xmlns:a14="http://schemas.microsoft.com/office/drawing/2010/main"/>
              </a:ext>
            </a:extLst>
          </a:blip>
          <a:srcRect/>
          <a:stretch/>
        </p:blipFill>
        <p:spPr>
          <a:xfrm>
            <a:off x="7039974" y="1478814"/>
            <a:ext cx="4656197" cy="4307752"/>
          </a:xfrm>
          <a:prstGeom prst="rect">
            <a:avLst/>
          </a:prstGeom>
        </p:spPr>
      </p:pic>
      <p:sp>
        <p:nvSpPr>
          <p:cNvPr id="11" name="TextBox 10">
            <a:extLst>
              <a:ext uri="{FF2B5EF4-FFF2-40B4-BE49-F238E27FC236}">
                <a16:creationId xmlns:a16="http://schemas.microsoft.com/office/drawing/2014/main" id="{E26A872E-103B-AEB4-F218-CEF649ACA222}"/>
              </a:ext>
            </a:extLst>
          </p:cNvPr>
          <p:cNvSpPr txBox="1"/>
          <p:nvPr/>
        </p:nvSpPr>
        <p:spPr>
          <a:xfrm>
            <a:off x="6985127" y="5849734"/>
            <a:ext cx="4656197" cy="246221"/>
          </a:xfrm>
          <a:prstGeom prst="rect">
            <a:avLst/>
          </a:prstGeom>
          <a:noFill/>
        </p:spPr>
        <p:txBody>
          <a:bodyPr wrap="square">
            <a:spAutoFit/>
          </a:bodyPr>
          <a:lstStyle/>
          <a:p>
            <a:r>
              <a:rPr lang="en-AU" sz="1000" dirty="0">
                <a:effectLst/>
                <a:latin typeface="Arial" panose="020B0604020202020204" pitchFamily="34" charset="0"/>
                <a:ea typeface="Calibri" panose="020F0502020204030204" pitchFamily="34" charset="0"/>
                <a:hlinkClick r:id="rId4"/>
              </a:rPr>
              <a:t>Image</a:t>
            </a:r>
            <a:r>
              <a:rPr lang="en-AU" sz="1000" dirty="0">
                <a:effectLst/>
                <a:latin typeface="Arial" panose="020B0604020202020204" pitchFamily="34" charset="0"/>
                <a:ea typeface="Calibri" panose="020F0502020204030204" pitchFamily="34" charset="0"/>
              </a:rPr>
              <a:t> by </a:t>
            </a:r>
            <a:r>
              <a:rPr lang="en-AU" sz="1000" dirty="0">
                <a:effectLst/>
                <a:latin typeface="Arial" panose="020B0604020202020204" pitchFamily="34" charset="0"/>
                <a:ea typeface="Calibri" panose="020F0502020204030204" pitchFamily="34" charset="0"/>
                <a:hlinkClick r:id="rId5"/>
              </a:rPr>
              <a:t>Oleksandr Kuzmin</a:t>
            </a:r>
            <a:r>
              <a:rPr lang="en-AU" sz="1000" dirty="0">
                <a:effectLst/>
                <a:latin typeface="Arial" panose="020B0604020202020204" pitchFamily="34" charset="0"/>
                <a:ea typeface="Calibri" panose="020F0502020204030204" pitchFamily="34" charset="0"/>
              </a:rPr>
              <a:t> is licensed under </a:t>
            </a:r>
            <a:r>
              <a:rPr lang="en-AU" sz="1000" dirty="0">
                <a:effectLst/>
                <a:latin typeface="Arial" panose="020B0604020202020204" pitchFamily="34" charset="0"/>
                <a:ea typeface="Calibri" panose="020F0502020204030204" pitchFamily="34" charset="0"/>
                <a:hlinkClick r:id="rId6"/>
              </a:rPr>
              <a:t>Unsplash License</a:t>
            </a:r>
            <a:r>
              <a:rPr lang="en-AU" sz="1000" dirty="0">
                <a:effectLst/>
                <a:latin typeface="Arial" panose="020B0604020202020204" pitchFamily="34" charset="0"/>
                <a:ea typeface="Calibri" panose="020F0502020204030204" pitchFamily="34" charset="0"/>
              </a:rPr>
              <a:t>.</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7842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29</a:t>
            </a:fld>
            <a:endParaRPr lang="en-AU" dirty="0"/>
          </a:p>
        </p:txBody>
      </p:sp>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t>References (1)</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vert="horz" lIns="0" tIns="0" rIns="0" bIns="0" rtlCol="0" anchor="t">
            <a:noAutofit/>
          </a:bodyPr>
          <a:lstStyle/>
          <a:p>
            <a:pPr>
              <a:lnSpc>
                <a:spcPct val="100000"/>
              </a:lnSpc>
            </a:pPr>
            <a:r>
              <a:rPr lang="en-AU" kern="100" dirty="0">
                <a:ea typeface="Calibri" panose="020F0502020204030204" pitchFamily="34" charset="0"/>
                <a:hlinkClick r:id="rId3"/>
              </a:rPr>
              <a:t>English K–10 Syllabus (2022) </a:t>
            </a:r>
            <a:r>
              <a:rPr lang="en-AU" kern="100" dirty="0">
                <a:ea typeface="Calibri" panose="020F0502020204030204" pitchFamily="34" charset="0"/>
              </a:rPr>
              <a:t>© NSW Education Standards Authority (NESA) for and on behalf of the Crown in right of the State of New South Wales, 2022.</a:t>
            </a:r>
          </a:p>
          <a:p>
            <a:pPr>
              <a:lnSpc>
                <a:spcPct val="100000"/>
              </a:lnSpc>
            </a:pPr>
            <a:r>
              <a:rPr lang="en-AU" dirty="0"/>
              <a:t>Al Q. (2020) </a:t>
            </a:r>
            <a:r>
              <a:rPr lang="en-AU" dirty="0">
                <a:hlinkClick r:id="rId4"/>
              </a:rPr>
              <a:t>blue green and red abstract painting </a:t>
            </a:r>
            <a:r>
              <a:rPr lang="en-AU" dirty="0"/>
              <a:t>[Photograph], </a:t>
            </a:r>
            <a:r>
              <a:rPr lang="en-AU" dirty="0" err="1"/>
              <a:t>Unsplash</a:t>
            </a:r>
            <a:r>
              <a:rPr lang="en-AU" dirty="0"/>
              <a:t>, accessed 2 March 2026.</a:t>
            </a:r>
          </a:p>
          <a:p>
            <a:pPr>
              <a:lnSpc>
                <a:spcPct val="100000"/>
              </a:lnSpc>
            </a:pPr>
            <a:r>
              <a:rPr lang="en-AU" dirty="0"/>
              <a:t>Anderson N. (2016) </a:t>
            </a:r>
            <a:r>
              <a:rPr lang="en-AU" dirty="0">
                <a:hlinkClick r:id="rId5"/>
              </a:rPr>
              <a:t>house on grass field under grey sky </a:t>
            </a:r>
            <a:r>
              <a:rPr lang="en-AU" dirty="0"/>
              <a:t>[Photograph], </a:t>
            </a:r>
            <a:r>
              <a:rPr lang="en-AU" dirty="0" err="1"/>
              <a:t>Unsplash</a:t>
            </a:r>
            <a:r>
              <a:rPr lang="en-AU" dirty="0"/>
              <a:t>, accessed 2 March 2026.</a:t>
            </a:r>
          </a:p>
          <a:p>
            <a:pPr>
              <a:lnSpc>
                <a:spcPct val="100000"/>
              </a:lnSpc>
            </a:pPr>
            <a:r>
              <a:rPr lang="en-AU" dirty="0"/>
              <a:t>Basarab M. (2016) </a:t>
            </a:r>
            <a:r>
              <a:rPr lang="en-AU" dirty="0">
                <a:hlinkClick r:id="rId6"/>
              </a:rPr>
              <a:t>blue starry night </a:t>
            </a:r>
            <a:r>
              <a:rPr lang="en-AU" dirty="0"/>
              <a:t>[Photograph], </a:t>
            </a:r>
            <a:r>
              <a:rPr lang="en-AU" dirty="0" err="1"/>
              <a:t>Unsplash</a:t>
            </a:r>
            <a:r>
              <a:rPr lang="en-AU" dirty="0"/>
              <a:t>, accessed 2 March 2026.</a:t>
            </a:r>
          </a:p>
          <a:p>
            <a:pPr>
              <a:lnSpc>
                <a:spcPct val="100000"/>
              </a:lnSpc>
            </a:pPr>
            <a:r>
              <a:rPr lang="en-AU" dirty="0"/>
              <a:t>Benazet J.-L. (2018) </a:t>
            </a:r>
            <a:r>
              <a:rPr lang="en-AU" dirty="0">
                <a:hlinkClick r:id="rId7"/>
              </a:rPr>
              <a:t>yellow and black painted wall </a:t>
            </a:r>
            <a:r>
              <a:rPr lang="en-AU" dirty="0"/>
              <a:t>[Photograph], </a:t>
            </a:r>
            <a:r>
              <a:rPr lang="en-AU" dirty="0" err="1"/>
              <a:t>Unsplash</a:t>
            </a:r>
            <a:r>
              <a:rPr lang="en-AU" dirty="0"/>
              <a:t>, accessed 2 March 2026</a:t>
            </a:r>
            <a:r>
              <a:rPr lang="en-AU" dirty="0">
                <a:solidFill>
                  <a:srgbClr val="22272B"/>
                </a:solidFill>
                <a:cs typeface="Arial"/>
              </a:rPr>
              <a:t>.</a:t>
            </a:r>
          </a:p>
          <a:p>
            <a:pPr>
              <a:lnSpc>
                <a:spcPct val="100000"/>
              </a:lnSpc>
            </a:pPr>
            <a:r>
              <a:rPr lang="en-AU" dirty="0"/>
              <a:t>Dittrich B. (2024) </a:t>
            </a:r>
            <a:r>
              <a:rPr lang="en-AU" dirty="0">
                <a:hlinkClick r:id="rId8"/>
              </a:rPr>
              <a:t>purple flowers are growing on a wire fence </a:t>
            </a:r>
            <a:r>
              <a:rPr lang="en-AU" dirty="0"/>
              <a:t>[Photograph], </a:t>
            </a:r>
            <a:r>
              <a:rPr lang="en-AU" dirty="0" err="1"/>
              <a:t>Unsplash</a:t>
            </a:r>
            <a:r>
              <a:rPr lang="en-AU" dirty="0"/>
              <a:t>, accessed 2 March 2026</a:t>
            </a:r>
            <a:r>
              <a:rPr lang="en-AU" dirty="0">
                <a:solidFill>
                  <a:srgbClr val="22272B"/>
                </a:solidFill>
                <a:cs typeface="Arial"/>
              </a:rPr>
              <a:t>.</a:t>
            </a:r>
            <a:endParaRPr lang="en-AU" dirty="0"/>
          </a:p>
          <a:p>
            <a:pPr>
              <a:lnSpc>
                <a:spcPct val="100000"/>
              </a:lnSpc>
            </a:pPr>
            <a:r>
              <a:rPr lang="en-AU" dirty="0"/>
              <a:t>Greenup C.K. (2024) </a:t>
            </a:r>
            <a:r>
              <a:rPr lang="en-AU" dirty="0">
                <a:hlinkClick r:id="rId9"/>
              </a:rPr>
              <a:t>A painting of a black and white dog standing on a hill </a:t>
            </a:r>
            <a:r>
              <a:rPr lang="en-AU" dirty="0"/>
              <a:t>[Photograph], </a:t>
            </a:r>
            <a:r>
              <a:rPr lang="en-AU" dirty="0" err="1"/>
              <a:t>Unsplash</a:t>
            </a:r>
            <a:r>
              <a:rPr lang="en-AU" dirty="0"/>
              <a:t>, accessed 2 March 2026.</a:t>
            </a:r>
          </a:p>
          <a:p>
            <a:pPr>
              <a:lnSpc>
                <a:spcPct val="100000"/>
              </a:lnSpc>
            </a:pPr>
            <a:r>
              <a:rPr lang="en-AU" dirty="0"/>
              <a:t>Jerrard M. (2020) </a:t>
            </a:r>
            <a:r>
              <a:rPr lang="en-AU" dirty="0">
                <a:hlinkClick r:id="rId10"/>
              </a:rPr>
              <a:t>brown mountain under blue sky during daytime </a:t>
            </a:r>
            <a:r>
              <a:rPr lang="en-AU" dirty="0"/>
              <a:t>[Photograph], </a:t>
            </a:r>
            <a:r>
              <a:rPr lang="en-AU" dirty="0" err="1"/>
              <a:t>Unsplash</a:t>
            </a:r>
            <a:r>
              <a:rPr lang="en-AU" dirty="0"/>
              <a:t>., accessed 2 March 2026.</a:t>
            </a:r>
          </a:p>
          <a:p>
            <a:pPr>
              <a:lnSpc>
                <a:spcPct val="100000"/>
              </a:lnSpc>
            </a:pPr>
            <a:r>
              <a:rPr lang="en-AU" dirty="0"/>
              <a:t>Joy Photography A. (2017) </a:t>
            </a:r>
            <a:r>
              <a:rPr lang="en-AU" dirty="0">
                <a:hlinkClick r:id="rId11"/>
              </a:rPr>
              <a:t>white RV trailer in the middle of grass field </a:t>
            </a:r>
            <a:r>
              <a:rPr lang="en-AU" dirty="0"/>
              <a:t>[Photograph], </a:t>
            </a:r>
            <a:r>
              <a:rPr lang="en-AU" dirty="0" err="1"/>
              <a:t>Unsplash</a:t>
            </a:r>
            <a:r>
              <a:rPr lang="en-AU" dirty="0"/>
              <a:t>, accessed 2 March 2026.</a:t>
            </a:r>
          </a:p>
          <a:p>
            <a:pPr>
              <a:lnSpc>
                <a:spcPct val="100000"/>
              </a:lnSpc>
            </a:pPr>
            <a:endParaRPr kumimoji="0" lang="en-US" b="0" i="0" u="none" strike="noStrike" kern="1200" cap="none" spc="0" normalizeH="0" baseline="0" noProof="0" dirty="0">
              <a:ln>
                <a:noFill/>
              </a:ln>
              <a:solidFill>
                <a:srgbClr val="22272B"/>
              </a:solidFill>
              <a:effectLst/>
              <a:uLnTx/>
              <a:uFillTx/>
              <a:cs typeface="Arial"/>
            </a:endParaRPr>
          </a:p>
          <a:p>
            <a:pPr>
              <a:lnSpc>
                <a:spcPct val="100000"/>
              </a:lnSpc>
            </a:pPr>
            <a:endParaRPr lang="en-AU" b="0" i="0" u="none" strike="noStrike" kern="1200" cap="none" spc="0" normalizeH="0" baseline="0" noProof="0" dirty="0">
              <a:ln>
                <a:noFill/>
              </a:ln>
              <a:solidFill>
                <a:srgbClr val="22272B"/>
              </a:solidFill>
              <a:effectLst/>
              <a:uLnTx/>
              <a:uFillTx/>
              <a:cs typeface="Arial"/>
            </a:endParaRPr>
          </a:p>
          <a:p>
            <a:pPr>
              <a:lnSpc>
                <a:spcPct val="100000"/>
              </a:lnSpc>
            </a:pPr>
            <a:endParaRPr lang="en-AU" dirty="0"/>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2">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3">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latin typeface="Public Sans Light"/>
                <a:ea typeface="+mn-ea"/>
                <a:cs typeface="+mn-cs"/>
              </a:rPr>
              <a:t> </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4">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t>
            </a:r>
          </a:p>
        </p:txBody>
      </p:sp>
    </p:spTree>
    <p:extLst>
      <p:ext uri="{BB962C8B-B14F-4D97-AF65-F5344CB8AC3E}">
        <p14:creationId xmlns:p14="http://schemas.microsoft.com/office/powerpoint/2010/main" val="2165871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DEC91-CAD3-0761-BDB0-AD8A7EABA00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90D073-8EB8-E70E-3694-D487EDF6D318}"/>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30</a:t>
            </a:fld>
            <a:endParaRPr lang="en-AU" dirty="0"/>
          </a:p>
        </p:txBody>
      </p:sp>
      <p:sp>
        <p:nvSpPr>
          <p:cNvPr id="3" name="Title 2">
            <a:extLst>
              <a:ext uri="{FF2B5EF4-FFF2-40B4-BE49-F238E27FC236}">
                <a16:creationId xmlns:a16="http://schemas.microsoft.com/office/drawing/2014/main" id="{FB6AD74C-C4E0-26BB-4BFB-37C700F186F8}"/>
              </a:ext>
            </a:extLst>
          </p:cNvPr>
          <p:cNvSpPr>
            <a:spLocks noGrp="1"/>
          </p:cNvSpPr>
          <p:nvPr>
            <p:ph type="title"/>
          </p:nvPr>
        </p:nvSpPr>
        <p:spPr/>
        <p:txBody>
          <a:bodyPr/>
          <a:lstStyle/>
          <a:p>
            <a:r>
              <a:rPr lang="en-AU" dirty="0"/>
              <a:t>References (2)</a:t>
            </a:r>
          </a:p>
        </p:txBody>
      </p:sp>
      <p:sp>
        <p:nvSpPr>
          <p:cNvPr id="4" name="Content Placeholder 3">
            <a:extLst>
              <a:ext uri="{FF2B5EF4-FFF2-40B4-BE49-F238E27FC236}">
                <a16:creationId xmlns:a16="http://schemas.microsoft.com/office/drawing/2014/main" id="{D7132D61-5E6C-4B47-CD88-35E8748A92B9}"/>
              </a:ext>
            </a:extLst>
          </p:cNvPr>
          <p:cNvSpPr>
            <a:spLocks noGrp="1"/>
          </p:cNvSpPr>
          <p:nvPr>
            <p:ph idx="1"/>
          </p:nvPr>
        </p:nvSpPr>
        <p:spPr/>
        <p:txBody>
          <a:bodyPr vert="horz" lIns="0" tIns="0" rIns="0" bIns="0" rtlCol="0" anchor="t">
            <a:noAutofit/>
          </a:bodyPr>
          <a:lstStyle/>
          <a:p>
            <a:pPr>
              <a:lnSpc>
                <a:spcPct val="100000"/>
              </a:lnSpc>
            </a:pPr>
            <a:r>
              <a:rPr lang="en-AU" dirty="0"/>
              <a:t>Kiona (2022) </a:t>
            </a:r>
            <a:r>
              <a:rPr lang="en-AU" dirty="0">
                <a:hlinkClick r:id="rId3"/>
              </a:rPr>
              <a:t>a tree in a field </a:t>
            </a:r>
            <a:r>
              <a:rPr lang="en-AU" dirty="0"/>
              <a:t>[Photograph], </a:t>
            </a:r>
            <a:r>
              <a:rPr lang="en-AU" dirty="0" err="1"/>
              <a:t>Unsplash</a:t>
            </a:r>
            <a:r>
              <a:rPr lang="en-AU" dirty="0"/>
              <a:t>, accessed 2 March 2026.</a:t>
            </a:r>
          </a:p>
          <a:p>
            <a:pPr>
              <a:lnSpc>
                <a:spcPct val="100000"/>
              </a:lnSpc>
            </a:pPr>
            <a:r>
              <a:rPr lang="en-AU" dirty="0"/>
              <a:t>Kloppenburg, A. (2017) </a:t>
            </a:r>
            <a:r>
              <a:rPr lang="en-AU" dirty="0">
                <a:hlinkClick r:id="rId4"/>
              </a:rPr>
              <a:t>photo of sea waves </a:t>
            </a:r>
            <a:r>
              <a:rPr lang="en-AU" dirty="0"/>
              <a:t>[Photograph], </a:t>
            </a:r>
            <a:r>
              <a:rPr lang="en-AU" dirty="0" err="1"/>
              <a:t>Unsplash</a:t>
            </a:r>
            <a:r>
              <a:rPr lang="en-AU" dirty="0"/>
              <a:t>, accessed 2 March 2026.</a:t>
            </a:r>
          </a:p>
          <a:p>
            <a:pPr>
              <a:lnSpc>
                <a:spcPct val="100000"/>
              </a:lnSpc>
            </a:pPr>
            <a:r>
              <a:rPr lang="en-AU" dirty="0"/>
              <a:t>Kuzmin, O. (2022) </a:t>
            </a:r>
            <a:r>
              <a:rPr lang="en-AU" dirty="0">
                <a:hlinkClick r:id="rId5"/>
              </a:rPr>
              <a:t>a cat lying on a porch </a:t>
            </a:r>
            <a:r>
              <a:rPr lang="en-AU" dirty="0"/>
              <a:t>[Photograph], </a:t>
            </a:r>
            <a:r>
              <a:rPr lang="en-AU" dirty="0" err="1"/>
              <a:t>Unsplash</a:t>
            </a:r>
            <a:r>
              <a:rPr lang="en-AU" dirty="0"/>
              <a:t>, accessed 2 March 2026.</a:t>
            </a:r>
            <a:endParaRPr lang="en-US" dirty="0">
              <a:solidFill>
                <a:srgbClr val="22272B"/>
              </a:solidFill>
            </a:endParaRPr>
          </a:p>
          <a:p>
            <a:pPr>
              <a:lnSpc>
                <a:spcPct val="100000"/>
              </a:lnSpc>
            </a:pPr>
            <a:r>
              <a:rPr lang="en-AU" dirty="0"/>
              <a:t>Long, R. (2018) </a:t>
            </a:r>
            <a:r>
              <a:rPr lang="en-AU" dirty="0">
                <a:hlinkClick r:id="rId6"/>
              </a:rPr>
              <a:t>an older woman holding a baby's hand </a:t>
            </a:r>
            <a:r>
              <a:rPr lang="en-AU" dirty="0"/>
              <a:t>[Photograph], </a:t>
            </a:r>
            <a:r>
              <a:rPr lang="en-AU" dirty="0" err="1"/>
              <a:t>Unsplash</a:t>
            </a:r>
            <a:r>
              <a:rPr lang="en-AU" dirty="0"/>
              <a:t>, accessed 2 March 2026.</a:t>
            </a:r>
          </a:p>
          <a:p>
            <a:pPr>
              <a:lnSpc>
                <a:spcPct val="100000"/>
              </a:lnSpc>
            </a:pPr>
            <a:r>
              <a:rPr lang="en-AU" dirty="0" err="1">
                <a:cs typeface="Arial"/>
              </a:rPr>
              <a:t>Morosinotto</a:t>
            </a:r>
            <a:r>
              <a:rPr lang="en-AU" dirty="0">
                <a:cs typeface="Arial"/>
              </a:rPr>
              <a:t> M (2022) </a:t>
            </a:r>
            <a:r>
              <a:rPr lang="en-AU" dirty="0">
                <a:solidFill>
                  <a:srgbClr val="22272B"/>
                </a:solidFill>
                <a:cs typeface="Arial"/>
                <a:hlinkClick r:id="rId7"/>
              </a:rPr>
              <a:t>black and red ship on shore</a:t>
            </a:r>
            <a:r>
              <a:rPr lang="en-AU" dirty="0">
                <a:solidFill>
                  <a:srgbClr val="22272B"/>
                </a:solidFill>
                <a:cs typeface="Arial"/>
              </a:rPr>
              <a:t>, </a:t>
            </a:r>
            <a:r>
              <a:rPr lang="en-AU" dirty="0" err="1">
                <a:solidFill>
                  <a:srgbClr val="22272B"/>
                </a:solidFill>
                <a:cs typeface="Arial"/>
              </a:rPr>
              <a:t>Unsplash</a:t>
            </a:r>
            <a:r>
              <a:rPr lang="en-AU" dirty="0">
                <a:solidFill>
                  <a:srgbClr val="22272B"/>
                </a:solidFill>
                <a:cs typeface="Arial"/>
              </a:rPr>
              <a:t>, accessed 14 November 2025.</a:t>
            </a:r>
          </a:p>
          <a:p>
            <a:pPr>
              <a:lnSpc>
                <a:spcPct val="100000"/>
              </a:lnSpc>
            </a:pPr>
            <a:r>
              <a:rPr lang="en-AU" dirty="0" err="1"/>
              <a:t>Morosinotto</a:t>
            </a:r>
            <a:r>
              <a:rPr lang="en-AU" dirty="0"/>
              <a:t>, M. (2019) </a:t>
            </a:r>
            <a:r>
              <a:rPr lang="en-AU" dirty="0">
                <a:hlinkClick r:id="rId8"/>
              </a:rPr>
              <a:t>black and red ship on shore </a:t>
            </a:r>
            <a:r>
              <a:rPr lang="en-AU" dirty="0"/>
              <a:t>[Photograph], </a:t>
            </a:r>
            <a:r>
              <a:rPr lang="en-AU" dirty="0" err="1"/>
              <a:t>Unsplash</a:t>
            </a:r>
            <a:r>
              <a:rPr lang="en-AU" dirty="0"/>
              <a:t>, accessed 2 March 2026.</a:t>
            </a:r>
            <a:endParaRPr lang="en-AU" dirty="0">
              <a:solidFill>
                <a:srgbClr val="000000"/>
              </a:solidFill>
            </a:endParaRPr>
          </a:p>
          <a:p>
            <a:pPr>
              <a:lnSpc>
                <a:spcPct val="100000"/>
              </a:lnSpc>
            </a:pPr>
            <a:r>
              <a:rPr lang="en-AU" dirty="0"/>
              <a:t>Schaffler, M. (n2018) </a:t>
            </a:r>
            <a:r>
              <a:rPr lang="en-AU" dirty="0">
                <a:hlinkClick r:id="rId9"/>
              </a:rPr>
              <a:t>red heart balloon lot </a:t>
            </a:r>
            <a:r>
              <a:rPr lang="en-AU" dirty="0"/>
              <a:t>[Photograph], </a:t>
            </a:r>
            <a:r>
              <a:rPr lang="en-AU" dirty="0" err="1"/>
              <a:t>Unsplash</a:t>
            </a:r>
            <a:r>
              <a:rPr lang="en-AU" dirty="0"/>
              <a:t>, accessed 2 March 2026.</a:t>
            </a:r>
          </a:p>
          <a:p>
            <a:pPr>
              <a:lnSpc>
                <a:spcPct val="100000"/>
              </a:lnSpc>
            </a:pPr>
            <a:r>
              <a:rPr lang="en-AU" dirty="0" err="1"/>
              <a:t>Tosana</a:t>
            </a:r>
            <a:r>
              <a:rPr lang="en-AU" dirty="0"/>
              <a:t>, C. (2018) </a:t>
            </a:r>
            <a:r>
              <a:rPr lang="en-AU" dirty="0">
                <a:hlinkClick r:id="rId10"/>
              </a:rPr>
              <a:t>bonfire near mountain </a:t>
            </a:r>
            <a:r>
              <a:rPr lang="en-AU" dirty="0"/>
              <a:t>[Photograph], </a:t>
            </a:r>
            <a:r>
              <a:rPr lang="en-AU" dirty="0" err="1"/>
              <a:t>Unsplash</a:t>
            </a:r>
            <a:r>
              <a:rPr lang="en-AU" dirty="0"/>
              <a:t>, accessed 2 March 2026</a:t>
            </a:r>
            <a:r>
              <a:rPr lang="en-AU" dirty="0">
                <a:solidFill>
                  <a:srgbClr val="22272B"/>
                </a:solidFill>
                <a:cs typeface="Arial"/>
              </a:rPr>
              <a:t>.</a:t>
            </a:r>
          </a:p>
          <a:p>
            <a:pPr>
              <a:lnSpc>
                <a:spcPct val="100000"/>
              </a:lnSpc>
            </a:pPr>
            <a:r>
              <a:rPr lang="en-AU" dirty="0"/>
              <a:t>White, E. (2018) </a:t>
            </a:r>
            <a:r>
              <a:rPr lang="en-AU" dirty="0">
                <a:hlinkClick r:id="rId11"/>
              </a:rPr>
              <a:t>road near brown house </a:t>
            </a:r>
            <a:r>
              <a:rPr lang="en-AU" dirty="0"/>
              <a:t>[Photograph], </a:t>
            </a:r>
            <a:r>
              <a:rPr lang="en-AU" dirty="0" err="1"/>
              <a:t>Unsplash</a:t>
            </a:r>
            <a:r>
              <a:rPr lang="en-AU" dirty="0"/>
              <a:t>, accessed 2 March 2026.</a:t>
            </a:r>
          </a:p>
          <a:p>
            <a:pPr>
              <a:lnSpc>
                <a:spcPct val="100000"/>
              </a:lnSpc>
            </a:pPr>
            <a:endParaRPr lang="en-AU" dirty="0"/>
          </a:p>
          <a:p>
            <a:pPr>
              <a:lnSpc>
                <a:spcPct val="100000"/>
              </a:lnSpc>
            </a:pPr>
            <a:endParaRPr lang="en-AU" dirty="0"/>
          </a:p>
          <a:p>
            <a:pPr>
              <a:lnSpc>
                <a:spcPct val="100000"/>
              </a:lnSpc>
            </a:pPr>
            <a:endParaRPr lang="en-AU" b="0" i="0" u="none" strike="noStrike" kern="1200" cap="none" spc="0" normalizeH="0" baseline="0" noProof="0" dirty="0">
              <a:ln>
                <a:noFill/>
              </a:ln>
              <a:solidFill>
                <a:srgbClr val="22272B"/>
              </a:solidFill>
              <a:effectLst/>
              <a:uLnTx/>
              <a:uFillTx/>
              <a:cs typeface="Arial"/>
            </a:endParaRPr>
          </a:p>
          <a:p>
            <a:pPr>
              <a:lnSpc>
                <a:spcPct val="100000"/>
              </a:lnSpc>
            </a:pPr>
            <a:endParaRPr lang="en-AU" dirty="0"/>
          </a:p>
        </p:txBody>
      </p:sp>
      <p:sp>
        <p:nvSpPr>
          <p:cNvPr id="6" name="TextBox 5">
            <a:extLst>
              <a:ext uri="{FF2B5EF4-FFF2-40B4-BE49-F238E27FC236}">
                <a16:creationId xmlns:a16="http://schemas.microsoft.com/office/drawing/2014/main" id="{D53E8D91-F8EB-42A0-68F7-D5F2DA05E197}"/>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2">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3">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latin typeface="Public Sans Light"/>
                <a:ea typeface="+mn-ea"/>
                <a:cs typeface="+mn-cs"/>
              </a:rPr>
              <a:t> </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4">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t>
            </a:r>
          </a:p>
        </p:txBody>
      </p:sp>
    </p:spTree>
    <p:extLst>
      <p:ext uri="{BB962C8B-B14F-4D97-AF65-F5344CB8AC3E}">
        <p14:creationId xmlns:p14="http://schemas.microsoft.com/office/powerpoint/2010/main" val="27356756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D0C9A-47E3-E28A-EC86-F4B8A82EEE6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42694A1-A4A9-1989-CA6A-47E5D0F1270E}"/>
              </a:ext>
              <a:ext uri="{C183D7F6-B498-43B3-948B-1728B52AA6E4}">
                <adec:decorative xmlns:adec="http://schemas.microsoft.com/office/drawing/2017/decorative" val="1"/>
              </a:ext>
            </a:extLst>
          </p:cNvPr>
          <p:cNvSpPr>
            <a:spLocks noGrp="1"/>
          </p:cNvSpPr>
          <p:nvPr>
            <p:ph type="sldNum" sz="quarter" idx="10"/>
          </p:nvPr>
        </p:nvSpPr>
        <p:spPr/>
        <p:txBody>
          <a:bodyPr anchor="t"/>
          <a:lstStyle/>
          <a:p>
            <a:fld id="{10A01DC5-1685-4615-8240-15192985C6A2}" type="slidenum">
              <a:rPr lang="en-AU" smtClean="0"/>
              <a:pPr/>
              <a:t>31</a:t>
            </a:fld>
            <a:endParaRPr lang="en-AU" dirty="0"/>
          </a:p>
        </p:txBody>
      </p:sp>
      <p:sp>
        <p:nvSpPr>
          <p:cNvPr id="3" name="Title 2">
            <a:extLst>
              <a:ext uri="{FF2B5EF4-FFF2-40B4-BE49-F238E27FC236}">
                <a16:creationId xmlns:a16="http://schemas.microsoft.com/office/drawing/2014/main" id="{3EA73CDD-2DA5-B98B-5CA9-7E5B211F8C3A}"/>
              </a:ext>
            </a:extLst>
          </p:cNvPr>
          <p:cNvSpPr>
            <a:spLocks noGrp="1"/>
          </p:cNvSpPr>
          <p:nvPr>
            <p:ph type="title"/>
          </p:nvPr>
        </p:nvSpPr>
        <p:spPr/>
        <p:txBody>
          <a:bodyPr anchor="t"/>
          <a:lstStyle/>
          <a:p>
            <a:r>
              <a:rPr lang="en-AU" dirty="0"/>
              <a:t>References (3)</a:t>
            </a:r>
          </a:p>
        </p:txBody>
      </p:sp>
      <p:sp>
        <p:nvSpPr>
          <p:cNvPr id="4" name="Content Placeholder 3">
            <a:extLst>
              <a:ext uri="{FF2B5EF4-FFF2-40B4-BE49-F238E27FC236}">
                <a16:creationId xmlns:a16="http://schemas.microsoft.com/office/drawing/2014/main" id="{008DBF69-2930-FD9B-2774-5006A0C42124}"/>
              </a:ext>
            </a:extLst>
          </p:cNvPr>
          <p:cNvSpPr>
            <a:spLocks noGrp="1"/>
          </p:cNvSpPr>
          <p:nvPr>
            <p:ph idx="1"/>
          </p:nvPr>
        </p:nvSpPr>
        <p:spPr>
          <a:xfrm>
            <a:off x="360000" y="3428999"/>
            <a:ext cx="11484000" cy="3429001"/>
          </a:xfrm>
        </p:spPr>
        <p:txBody>
          <a:bodyPr vert="horz" lIns="0" tIns="0" rIns="0" bIns="0" rtlCol="0" anchor="t">
            <a:noAutofit/>
          </a:bodyPr>
          <a:lstStyle/>
          <a:p>
            <a:pPr>
              <a:lnSpc>
                <a:spcPct val="100000"/>
              </a:lnSpc>
            </a:pPr>
            <a:r>
              <a:rPr lang="en-AU" dirty="0"/>
              <a:t>Kloppenburg, A. (2017) </a:t>
            </a:r>
            <a:r>
              <a:rPr lang="en-AU" dirty="0">
                <a:hlinkClick r:id="rId3"/>
              </a:rPr>
              <a:t>photo of sea waves </a:t>
            </a:r>
            <a:r>
              <a:rPr lang="en-AU" dirty="0"/>
              <a:t>[Photograph], </a:t>
            </a:r>
            <a:r>
              <a:rPr lang="en-AU" dirty="0" err="1"/>
              <a:t>Unsplash</a:t>
            </a:r>
            <a:r>
              <a:rPr lang="en-AU" dirty="0"/>
              <a:t>, accessed 2 March 2026.</a:t>
            </a:r>
          </a:p>
          <a:p>
            <a:pPr>
              <a:lnSpc>
                <a:spcPct val="100000"/>
              </a:lnSpc>
            </a:pPr>
            <a:r>
              <a:rPr lang="en-AU" dirty="0"/>
              <a:t>Kuzmin, O. (2022) </a:t>
            </a:r>
            <a:r>
              <a:rPr lang="en-AU" dirty="0">
                <a:hlinkClick r:id="rId4"/>
              </a:rPr>
              <a:t>a cat lying on a porch </a:t>
            </a:r>
            <a:r>
              <a:rPr lang="en-AU" dirty="0"/>
              <a:t>[Photograph], </a:t>
            </a:r>
            <a:r>
              <a:rPr lang="en-AU" dirty="0" err="1"/>
              <a:t>Unsplash</a:t>
            </a:r>
            <a:r>
              <a:rPr lang="en-AU" dirty="0"/>
              <a:t>, accessed 2 March 2026.</a:t>
            </a:r>
            <a:endParaRPr lang="en-US" dirty="0">
              <a:solidFill>
                <a:srgbClr val="22272B"/>
              </a:solidFill>
            </a:endParaRPr>
          </a:p>
          <a:p>
            <a:pPr>
              <a:lnSpc>
                <a:spcPct val="100000"/>
              </a:lnSpc>
            </a:pPr>
            <a:r>
              <a:rPr lang="en-AU" dirty="0"/>
              <a:t>Long, R. (2018) </a:t>
            </a:r>
            <a:r>
              <a:rPr lang="en-AU" dirty="0">
                <a:hlinkClick r:id="rId5"/>
              </a:rPr>
              <a:t>an older woman holding a baby's hand </a:t>
            </a:r>
            <a:r>
              <a:rPr lang="en-AU" dirty="0"/>
              <a:t>[Photograph], </a:t>
            </a:r>
            <a:r>
              <a:rPr lang="en-AU" dirty="0" err="1"/>
              <a:t>Unsplash</a:t>
            </a:r>
            <a:r>
              <a:rPr lang="en-AU" dirty="0"/>
              <a:t>, accessed 2 March 2026.</a:t>
            </a:r>
          </a:p>
          <a:p>
            <a:pPr>
              <a:lnSpc>
                <a:spcPct val="100000"/>
              </a:lnSpc>
            </a:pPr>
            <a:r>
              <a:rPr lang="en-AU" dirty="0" err="1">
                <a:cs typeface="Arial"/>
              </a:rPr>
              <a:t>Morosinotto</a:t>
            </a:r>
            <a:r>
              <a:rPr lang="en-AU" dirty="0">
                <a:cs typeface="Arial"/>
              </a:rPr>
              <a:t> M (2022) </a:t>
            </a:r>
            <a:r>
              <a:rPr lang="en-AU" dirty="0">
                <a:solidFill>
                  <a:srgbClr val="22272B"/>
                </a:solidFill>
                <a:cs typeface="Arial"/>
                <a:hlinkClick r:id="rId6"/>
              </a:rPr>
              <a:t>black and red ship on shore</a:t>
            </a:r>
            <a:r>
              <a:rPr lang="en-AU" dirty="0">
                <a:solidFill>
                  <a:srgbClr val="22272B"/>
                </a:solidFill>
                <a:cs typeface="Arial"/>
              </a:rPr>
              <a:t>, </a:t>
            </a:r>
            <a:r>
              <a:rPr lang="en-AU" dirty="0" err="1">
                <a:solidFill>
                  <a:srgbClr val="22272B"/>
                </a:solidFill>
                <a:cs typeface="Arial"/>
              </a:rPr>
              <a:t>Unsplash</a:t>
            </a:r>
            <a:r>
              <a:rPr lang="en-AU" dirty="0">
                <a:solidFill>
                  <a:srgbClr val="22272B"/>
                </a:solidFill>
                <a:cs typeface="Arial"/>
              </a:rPr>
              <a:t>, accessed 14 November 2025.</a:t>
            </a:r>
          </a:p>
          <a:p>
            <a:pPr>
              <a:lnSpc>
                <a:spcPct val="100000"/>
              </a:lnSpc>
            </a:pPr>
            <a:r>
              <a:rPr lang="en-AU" dirty="0" err="1"/>
              <a:t>Morosinotto</a:t>
            </a:r>
            <a:r>
              <a:rPr lang="en-AU" dirty="0"/>
              <a:t>, M. (2019) </a:t>
            </a:r>
            <a:r>
              <a:rPr lang="en-AU" dirty="0">
                <a:hlinkClick r:id="rId7"/>
              </a:rPr>
              <a:t>black and red ship on shore </a:t>
            </a:r>
            <a:r>
              <a:rPr lang="en-AU" dirty="0"/>
              <a:t>[Photograph], </a:t>
            </a:r>
            <a:r>
              <a:rPr lang="en-AU" dirty="0" err="1"/>
              <a:t>Unsplash</a:t>
            </a:r>
            <a:r>
              <a:rPr lang="en-AU" dirty="0"/>
              <a:t>, accessed 2 March 2026.</a:t>
            </a:r>
            <a:endParaRPr lang="en-AU" dirty="0">
              <a:solidFill>
                <a:srgbClr val="000000"/>
              </a:solidFill>
            </a:endParaRPr>
          </a:p>
          <a:p>
            <a:pPr>
              <a:lnSpc>
                <a:spcPct val="100000"/>
              </a:lnSpc>
            </a:pPr>
            <a:r>
              <a:rPr lang="en-AU" dirty="0"/>
              <a:t>Schaffler, M. (n2018) </a:t>
            </a:r>
            <a:r>
              <a:rPr lang="en-AU" dirty="0">
                <a:hlinkClick r:id="rId8"/>
              </a:rPr>
              <a:t>red heart balloon lot </a:t>
            </a:r>
            <a:r>
              <a:rPr lang="en-AU" dirty="0"/>
              <a:t>[Photograph], </a:t>
            </a:r>
            <a:r>
              <a:rPr lang="en-AU" dirty="0" err="1"/>
              <a:t>Unsplash</a:t>
            </a:r>
            <a:r>
              <a:rPr lang="en-AU" dirty="0"/>
              <a:t>, accessed 2 March 2026.</a:t>
            </a:r>
          </a:p>
          <a:p>
            <a:pPr>
              <a:lnSpc>
                <a:spcPct val="100000"/>
              </a:lnSpc>
            </a:pPr>
            <a:r>
              <a:rPr lang="en-AU" dirty="0" err="1"/>
              <a:t>Tosana</a:t>
            </a:r>
            <a:r>
              <a:rPr lang="en-AU" dirty="0"/>
              <a:t>, C. (2018) </a:t>
            </a:r>
            <a:r>
              <a:rPr lang="en-AU" dirty="0">
                <a:hlinkClick r:id="rId9"/>
              </a:rPr>
              <a:t>bonfire near mountain </a:t>
            </a:r>
            <a:r>
              <a:rPr lang="en-AU" dirty="0"/>
              <a:t>[Photograph], </a:t>
            </a:r>
            <a:r>
              <a:rPr lang="en-AU" dirty="0" err="1"/>
              <a:t>Unsplash</a:t>
            </a:r>
            <a:r>
              <a:rPr lang="en-AU" dirty="0"/>
              <a:t>, accessed 2 March 2026</a:t>
            </a:r>
            <a:r>
              <a:rPr lang="en-AU" dirty="0">
                <a:solidFill>
                  <a:srgbClr val="22272B"/>
                </a:solidFill>
                <a:cs typeface="Arial"/>
              </a:rPr>
              <a:t>.</a:t>
            </a:r>
          </a:p>
          <a:p>
            <a:pPr>
              <a:lnSpc>
                <a:spcPct val="100000"/>
              </a:lnSpc>
            </a:pPr>
            <a:r>
              <a:rPr lang="en-AU" dirty="0"/>
              <a:t>White, E. (2018) </a:t>
            </a:r>
            <a:r>
              <a:rPr lang="en-AU" dirty="0">
                <a:hlinkClick r:id="rId10"/>
              </a:rPr>
              <a:t>road near brown house </a:t>
            </a:r>
            <a:r>
              <a:rPr lang="en-AU" dirty="0"/>
              <a:t>[Photograph], </a:t>
            </a:r>
            <a:r>
              <a:rPr lang="en-AU" dirty="0" err="1"/>
              <a:t>Unsplash</a:t>
            </a:r>
            <a:r>
              <a:rPr lang="en-AU" dirty="0"/>
              <a:t>, accessed 2 March 2026.</a:t>
            </a:r>
          </a:p>
          <a:p>
            <a:pPr>
              <a:lnSpc>
                <a:spcPct val="100000"/>
              </a:lnSpc>
            </a:pPr>
            <a:endParaRPr lang="en-AU" dirty="0"/>
          </a:p>
          <a:p>
            <a:pPr>
              <a:lnSpc>
                <a:spcPct val="100000"/>
              </a:lnSpc>
            </a:pPr>
            <a:endParaRPr lang="en-AU" b="0" i="0" u="none" strike="noStrike" kern="1200" cap="none" spc="0" normalizeH="0" baseline="0" noProof="0" dirty="0">
              <a:ln>
                <a:noFill/>
              </a:ln>
              <a:solidFill>
                <a:srgbClr val="22272B"/>
              </a:solidFill>
              <a:effectLst/>
              <a:uLnTx/>
              <a:uFillTx/>
              <a:cs typeface="Arial"/>
            </a:endParaRPr>
          </a:p>
          <a:p>
            <a:pPr>
              <a:lnSpc>
                <a:spcPct val="100000"/>
              </a:lnSpc>
            </a:pPr>
            <a:endParaRPr lang="en-AU" dirty="0"/>
          </a:p>
        </p:txBody>
      </p:sp>
      <p:sp>
        <p:nvSpPr>
          <p:cNvPr id="6" name="TextBox 5">
            <a:extLst>
              <a:ext uri="{FF2B5EF4-FFF2-40B4-BE49-F238E27FC236}">
                <a16:creationId xmlns:a16="http://schemas.microsoft.com/office/drawing/2014/main" id="{73CD4CA7-110D-760B-EFB2-242CC35602E5}"/>
              </a:ext>
            </a:extLst>
          </p:cNvPr>
          <p:cNvSpPr txBox="1"/>
          <p:nvPr/>
        </p:nvSpPr>
        <p:spPr>
          <a:xfrm>
            <a:off x="335826" y="1397263"/>
            <a:ext cx="11471999" cy="1597297"/>
          </a:xfrm>
          <a:prstGeom prst="rect">
            <a:avLst/>
          </a:prstGeom>
          <a:noFill/>
        </p:spPr>
        <p:txBody>
          <a:bodyPr wrap="square" anchor="t">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1">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2">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latin typeface="Public Sans Light"/>
                <a:ea typeface="+mn-ea"/>
                <a:cs typeface="+mn-cs"/>
              </a:rPr>
              <a:t> </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latin typeface="Public Sans Light"/>
                <a:ea typeface="+mn-ea"/>
                <a:cs typeface="+mn-cs"/>
                <a:hlinkClick r:id="rId13">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latin typeface="Public Sans Light"/>
                <a:ea typeface="+mn-ea"/>
                <a:cs typeface="+mn-cs"/>
              </a:rPr>
              <a:t>.</a:t>
            </a:r>
          </a:p>
        </p:txBody>
      </p:sp>
    </p:spTree>
    <p:extLst>
      <p:ext uri="{BB962C8B-B14F-4D97-AF65-F5344CB8AC3E}">
        <p14:creationId xmlns:p14="http://schemas.microsoft.com/office/powerpoint/2010/main" val="133757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03DFE7-8ED6-8289-3C7A-37260EDA32BA}"/>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32</a:t>
            </a:fld>
            <a:endParaRPr lang="en-AU"/>
          </a:p>
        </p:txBody>
      </p:sp>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p:txBody>
          <a:bodyPr/>
          <a:lstStyle/>
          <a:p>
            <a:r>
              <a:rPr lang="en-AU" dirty="0"/>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Public Sans Light" pitchFamily="2" charset="0"/>
              </a:rPr>
              <a:t>© </a:t>
            </a:r>
            <a:r>
              <a:rPr lang="en-AU" dirty="0"/>
              <a:t>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44425"/>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a:t>
            </a:r>
            <a:r>
              <a:rPr lang="en-AU" sz="1200" dirty="0" err="1">
                <a:solidFill>
                  <a:schemeClr val="bg1"/>
                </a:solidFill>
              </a:rPr>
              <a:t>Cth</a:t>
            </a:r>
            <a:r>
              <a:rPr lang="en-AU" sz="1200" dirty="0">
                <a:solidFill>
                  <a:schemeClr val="bg1"/>
                </a:solidFill>
              </a:rPr>
              <a:t>)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2">
                  <a:extLst>
                    <a:ext uri="{A12FA001-AC4F-418D-AE19-62706E023703}">
                      <ahyp:hlinkClr xmlns:ahyp="http://schemas.microsoft.com/office/drawing/2018/hyperlinkcolor" val="tx"/>
                    </a:ext>
                  </a:extLst>
                </a:hlinkClick>
              </a:rPr>
              <a:t>Creative Commons Attribution 4.0 International (CC BY 4.0) licence</a:t>
            </a:r>
            <a:r>
              <a:rPr lang="en-AU" sz="1200" dirty="0">
                <a:solidFill>
                  <a:schemeClr val="bg1"/>
                </a:solidFill>
              </a:rPr>
              <a:t>.</a:t>
            </a:r>
          </a:p>
          <a:p>
            <a:pPr algn="l">
              <a:lnSpc>
                <a:spcPct val="150000"/>
              </a:lnSpc>
              <a:spcAft>
                <a:spcPts val="600"/>
              </a:spcAft>
            </a:pPr>
            <a:r>
              <a:rPr lang="en-AU" sz="1200" dirty="0">
                <a:solidFill>
                  <a:schemeClr val="bg1"/>
                </a:solidFill>
              </a:rPr>
              <a:t>This licence allows you to share and adapt the material for any purpose, even commercially.</a:t>
            </a:r>
          </a:p>
          <a:p>
            <a:pPr algn="l">
              <a:lnSpc>
                <a:spcPct val="150000"/>
              </a:lnSpc>
              <a:spcAft>
                <a:spcPts val="600"/>
              </a:spcAft>
            </a:pPr>
            <a:r>
              <a:rPr lang="en-AU" sz="1200" dirty="0">
                <a:solidFill>
                  <a:schemeClr val="bg1"/>
                </a:solidFill>
              </a:rPr>
              <a:t>Attribution should be given to </a:t>
            </a:r>
            <a:r>
              <a:rPr lang="en-AU" sz="1200" dirty="0">
                <a:solidFill>
                  <a:schemeClr val="bg1"/>
                </a:solidFill>
                <a:latin typeface="Public Sans Light" pitchFamily="2" charset="0"/>
              </a:rPr>
              <a:t>© </a:t>
            </a:r>
            <a:r>
              <a:rPr lang="en-AU" sz="1200" dirty="0">
                <a:solidFill>
                  <a:schemeClr val="bg1"/>
                </a:solidFill>
              </a:rPr>
              <a:t>State of New South Wales (Department of Education</a:t>
            </a:r>
            <a:r>
              <a:rPr lang="en-AU" sz="1200">
                <a:solidFill>
                  <a:schemeClr val="bg1"/>
                </a:solidFill>
              </a:rPr>
              <a:t>), 2026.</a:t>
            </a:r>
            <a:endParaRPr lang="en-AU" sz="1200" dirty="0">
              <a:solidFill>
                <a:schemeClr val="bg1"/>
              </a:solidFill>
            </a:endParaRPr>
          </a:p>
          <a:p>
            <a:pPr algn="l">
              <a:lnSpc>
                <a:spcPct val="150000"/>
              </a:lnSpc>
            </a:pPr>
            <a:r>
              <a:rPr lang="en-AU" sz="1200" dirty="0">
                <a:solidFill>
                  <a:schemeClr val="bg1"/>
                </a:solidFill>
              </a:rPr>
              <a:t>Material in this resource not available under a Creative Commons licence: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mj-lt"/>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marL="171450" indent="-171450" algn="l">
              <a:lnSpc>
                <a:spcPct val="150000"/>
              </a:lnSpc>
              <a:spcAft>
                <a:spcPts val="600"/>
              </a:spcAft>
              <a:buFont typeface="Arial" panose="020B0604020202020204" pitchFamily="34" charset="0"/>
              <a:buChar char="•"/>
            </a:pPr>
            <a:r>
              <a:rPr lang="en-AU" sz="1200" dirty="0">
                <a:solidFill>
                  <a:schemeClr val="bg1"/>
                </a:solidFill>
                <a:latin typeface="+mj-lt"/>
              </a:rPr>
              <a:t>If you use the links provided in this document to access a third party’s website, you acknowledge that the terms of use, including licence terms set out on the third-party’s website apply to the use which may be made of the materials on that third-party website or where permitted by the Copyright Act 1968 (</a:t>
            </a:r>
            <a:r>
              <a:rPr lang="en-AU" sz="1200" dirty="0" err="1">
                <a:solidFill>
                  <a:schemeClr val="bg1"/>
                </a:solidFill>
                <a:latin typeface="+mj-lt"/>
              </a:rPr>
              <a:t>Cth</a:t>
            </a:r>
            <a:r>
              <a:rPr lang="en-AU" sz="1200" dirty="0">
                <a:solidFill>
                  <a:schemeClr val="bg1"/>
                </a:solidFill>
                <a:latin typeface="+mj-lt"/>
              </a:rPr>
              <a:t>). The department accepts no responsibility for content on third-party websites. </a:t>
            </a:r>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8" id="{5B7CFD80-9B3F-274A-83E4-7C2C4402A121}" vid="{8F029A35-CC8A-F847-83C7-786F3DC187F0}"/>
    </a:ext>
  </a:extLst>
</a:theme>
</file>

<file path=ppt/theme/theme2.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corporate-curriculum-template-2025-v1.0" id="{FC8BAFFB-2C09-494F-87C1-09505A000DA0}" vid="{33523A18-BCC1-42D6-8839-D7DD68359B6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d8a319f79061d8d3fe12355194ebe121">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1f8c0ecb5ecccd4e28e76222331f6af5"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SharedWithUsers xmlns="9191b990-ddf9-46cb-8ffe-20db9d3a58aa">
      <UserInfo>
        <DisplayName/>
        <AccountId xsi:nil="true"/>
        <AccountType/>
      </UserInfo>
    </SharedWithUsers>
    <Description2 xmlns="95386ad3-46d6-4eb6-bbc1-9b19b13a5756" xsi:nil="true"/>
    <Notes xmlns="95386ad3-46d6-4eb6-bbc1-9b19b13a5756" xsi:nil="true"/>
    <Migrated xmlns="95386ad3-46d6-4eb6-bbc1-9b19b13a5756" xsi:nil="true"/>
    <Readytopublish xmlns="95386ad3-46d6-4eb6-bbc1-9b19b13a5756" xsi:nil="true"/>
    <InDAM xmlns="95386ad3-46d6-4eb6-bbc1-9b19b13a575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E920B60-2AA9-4EA9-974C-FCB8B94BC09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680DAA2-907E-4CB5-B016-D0DA35A045BF}">
  <ds:schemaRefs>
    <ds:schemaRef ds:uri="http://purl.org/dc/dcmitype/"/>
    <ds:schemaRef ds:uri="http://schemas.microsoft.com/office/2006/metadata/properties"/>
    <ds:schemaRef ds:uri="95386ad3-46d6-4eb6-bbc1-9b19b13a5756"/>
    <ds:schemaRef ds:uri="http://purl.org/dc/terms/"/>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9191b990-ddf9-46cb-8ffe-20db9d3a58aa"/>
    <ds:schemaRef ds:uri="http://schemas.microsoft.com/sharepoint/v3"/>
  </ds:schemaRefs>
</ds:datastoreItem>
</file>

<file path=customXml/itemProps3.xml><?xml version="1.0" encoding="utf-8"?>
<ds:datastoreItem xmlns:ds="http://schemas.openxmlformats.org/officeDocument/2006/customXml" ds:itemID="{3529EC61-8433-4465-B5BF-F9D5B2C0BDE3}">
  <ds:schemaRefs>
    <ds:schemaRef ds:uri="http://schemas.microsoft.com/sharepoint/v3/contenttype/forms"/>
  </ds:schemaRefs>
</ds:datastoreItem>
</file>

<file path=docMetadata/LabelInfo.xml><?xml version="1.0" encoding="utf-8"?>
<clbl:labelList xmlns:clbl="http://schemas.microsoft.com/office/2020/mipLabelMetadata">
  <clbl:label id="{b603dfd7-d93a-4381-a340-2995d8282205}" enabled="1" method="Standard" siteId="{05a0e69a-418a-47c1-9c25-9387261bf991}" contentBits="0" removed="0"/>
</clbl:labelList>
</file>

<file path=docProps/app.xml><?xml version="1.0" encoding="utf-8"?>
<Properties xmlns="http://schemas.openxmlformats.org/officeDocument/2006/extended-properties" xmlns:vt="http://schemas.openxmlformats.org/officeDocument/2006/docPropsVTypes">
  <Template/>
  <TotalTime>96</TotalTime>
  <Words>6914</Words>
  <Application>Microsoft Office PowerPoint</Application>
  <PresentationFormat>Widescreen</PresentationFormat>
  <Paragraphs>455</Paragraphs>
  <Slides>32</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32</vt:i4>
      </vt:variant>
    </vt:vector>
  </HeadingPairs>
  <TitlesOfParts>
    <vt:vector size="39" baseType="lpstr">
      <vt:lpstr>Public Sans Light</vt:lpstr>
      <vt:lpstr>Calibri</vt:lpstr>
      <vt:lpstr>Times New Roman</vt:lpstr>
      <vt:lpstr>Public Sans</vt:lpstr>
      <vt:lpstr>Arial</vt:lpstr>
      <vt:lpstr>1_NSWG Corporate</vt:lpstr>
      <vt:lpstr>NSWG Corporate</vt:lpstr>
      <vt:lpstr>Introduction</vt:lpstr>
      <vt:lpstr>Instructions for use</vt:lpstr>
      <vt:lpstr>Phase 1 – key visual features </vt:lpstr>
      <vt:lpstr>Sharing learning intentions and success criteria</vt:lpstr>
      <vt:lpstr>Learning intentions and success criteria</vt:lpstr>
      <vt:lpstr>Gradual release of responsibility </vt:lpstr>
      <vt:lpstr>Symbolism</vt:lpstr>
      <vt:lpstr>Symbolism (1)</vt:lpstr>
      <vt:lpstr>Symbolism (2)</vt:lpstr>
      <vt:lpstr>Symbolism (3)</vt:lpstr>
      <vt:lpstr>Juxtaposition</vt:lpstr>
      <vt:lpstr>Juxtaposition (1)</vt:lpstr>
      <vt:lpstr>Juxtaposition (2)</vt:lpstr>
      <vt:lpstr>Juxtaposition (3)</vt:lpstr>
      <vt:lpstr>Salience</vt:lpstr>
      <vt:lpstr>Salience (1)</vt:lpstr>
      <vt:lpstr>Salience (2)</vt:lpstr>
      <vt:lpstr>Salience (3)</vt:lpstr>
      <vt:lpstr>Salience (4)</vt:lpstr>
      <vt:lpstr>Colour palette</vt:lpstr>
      <vt:lpstr>Colour palette (1)</vt:lpstr>
      <vt:lpstr>Colour palette (2)</vt:lpstr>
      <vt:lpstr>Colour palette (3)</vt:lpstr>
      <vt:lpstr>Colour palette (4)</vt:lpstr>
      <vt:lpstr>Layout</vt:lpstr>
      <vt:lpstr>Layout (1)</vt:lpstr>
      <vt:lpstr>Layout (2)</vt:lpstr>
      <vt:lpstr>Layout (3)</vt:lpstr>
      <vt:lpstr>References (1)</vt:lpstr>
      <vt:lpstr>References (2)</vt:lpstr>
      <vt:lpstr>References (3)</vt:lpstr>
      <vt:lpstr>Copyright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1 – key visual features – 8.4, English</dc:title>
  <dc:creator>NSW Department of Education</dc:creator>
  <dcterms:created xsi:type="dcterms:W3CDTF">2022-12-14T10:07:55Z</dcterms:created>
  <dcterms:modified xsi:type="dcterms:W3CDTF">2026-09-11T04:28:56Z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0x0101004A1D8124FFB2A1438B815462E05615AB</vt:lpwstr>
  </property>
  <property fmtid="{D5CDD505-2E9C-101B-9397-08002B2CF9AE}" pid="3" name="MediaServiceImageTags">
    <vt:lpwstr/>
  </property>
  <property fmtid="{D5CDD505-2E9C-101B-9397-08002B2CF9AE}" pid="4" name="MSIP_Label_b603dfd7-d93a-4381-a340-2995d8282205_Enabled">
    <vt:lpwstr>true</vt:lpwstr>
  </property>
  <property fmtid="{D5CDD505-2E9C-101B-9397-08002B2CF9AE}" pid="5" name="MSIP_Label_b603dfd7-d93a-4381-a340-2995d8282205_SetDate">
    <vt:lpwstr>2023-07-07T02:46:40Z</vt:lpwstr>
  </property>
  <property fmtid="{D5CDD505-2E9C-101B-9397-08002B2CF9AE}" pid="6" name="MSIP_Label_b603dfd7-d93a-4381-a340-2995d8282205_Method">
    <vt:lpwstr>Standard</vt:lpwstr>
  </property>
  <property fmtid="{D5CDD505-2E9C-101B-9397-08002B2CF9AE}" pid="7" name="MSIP_Label_b603dfd7-d93a-4381-a340-2995d8282205_Name">
    <vt:lpwstr>OFFICIAL</vt:lpwstr>
  </property>
  <property fmtid="{D5CDD505-2E9C-101B-9397-08002B2CF9AE}" pid="8" name="MSIP_Label_b603dfd7-d93a-4381-a340-2995d8282205_SiteId">
    <vt:lpwstr>05a0e69a-418a-47c1-9c25-9387261bf991</vt:lpwstr>
  </property>
  <property fmtid="{D5CDD505-2E9C-101B-9397-08002B2CF9AE}" pid="9" name="MSIP_Label_b603dfd7-d93a-4381-a340-2995d8282205_ActionId">
    <vt:lpwstr>a8bf8051-9d17-4791-8c94-11bc95fd3c4a</vt:lpwstr>
  </property>
  <property fmtid="{D5CDD505-2E9C-101B-9397-08002B2CF9AE}" pid="10" name="MSIP_Label_b603dfd7-d93a-4381-a340-2995d8282205_ContentBits">
    <vt:lpwstr>0</vt:lpwstr>
  </property>
</Properties>
</file>