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6" r:id="rId4"/>
  </p:sldMasterIdLst>
  <p:notesMasterIdLst>
    <p:notesMasterId r:id="rId26"/>
  </p:notesMasterIdLst>
  <p:handoutMasterIdLst>
    <p:handoutMasterId r:id="rId27"/>
  </p:handoutMasterIdLst>
  <p:sldIdLst>
    <p:sldId id="26534" r:id="rId5"/>
    <p:sldId id="26381" r:id="rId6"/>
    <p:sldId id="257" r:id="rId7"/>
    <p:sldId id="26336" r:id="rId8"/>
    <p:sldId id="388" r:id="rId9"/>
    <p:sldId id="396" r:id="rId10"/>
    <p:sldId id="363" r:id="rId11"/>
    <p:sldId id="397" r:id="rId12"/>
    <p:sldId id="26337" r:id="rId13"/>
    <p:sldId id="379" r:id="rId14"/>
    <p:sldId id="399" r:id="rId15"/>
    <p:sldId id="398" r:id="rId16"/>
    <p:sldId id="26338" r:id="rId17"/>
    <p:sldId id="390" r:id="rId18"/>
    <p:sldId id="377" r:id="rId19"/>
    <p:sldId id="400" r:id="rId20"/>
    <p:sldId id="26339" r:id="rId21"/>
    <p:sldId id="401" r:id="rId22"/>
    <p:sldId id="360" r:id="rId23"/>
    <p:sldId id="26535" r:id="rId24"/>
    <p:sldId id="361" r:id="rId25"/>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CF655E35-A8C6-854F-9A41-C53ED89F4118}" name="Melinda Kearns (Melinda Kearns)" initials="MK" userId="S::MELINDA.KEARNS@det.nsw.edu.au::79e47b0f-cfb8-41f0-9467-4e6a90df973a" providerId="AD"/>
  <p188:author id="{36E5C144-FD43-C0CD-A471-6F81BE7959D8}" name="Tina Seckold" initials="TS" userId="S::TINA.SECKOLD@det.nsw.edu.au::a9a07086-eed4-4be1-92c9-41980dbbde72" providerId="AD"/>
  <p188:author id="{7AD4B447-7F0D-42AF-0FDE-FAE33A397EB1}" name="Danielle De Redder" initials="DD" userId="S::Danielle.deRedder@det.nsw.edu.au::90c2f8e5-e57e-4891-92e6-f485cbc59344" providerId="AD"/>
  <p188:author id="{9E900F56-96F0-A2C5-2EC5-4A5CA6B1A37B}" name="Nadine Cannings" initials="NC" userId="S::Nadine.Cannings@det.nsw.edu.au::edc68fe4-7015-48b6-a6c0-a33df6c27bb6" providerId="AD"/>
  <p188:author id="{1B9AE479-94A8-1CA7-5801-61D0BC5792BC}" name="Sandrine Woo" initials="SW" userId="S::Sandrine.Woo@det.nsw.edu.au::54ed00b1-333b-4894-8cbd-7f4a7425a40f" providerId="AD"/>
  <p188:author id="{D02A9D7F-57B1-B101-768D-9F9CCB42179F}" name="Francesca Gazzola" initials="FG" userId="S::FRANCESCA.GAZZOLA@det.nsw.edu.au::eb71f741-dadb-429a-b279-0f7afbe3ada0" providerId="AD"/>
  <p188:author id="{FAA49185-EE96-76D8-B997-27D35C680BEE}" name="Maureen O'Keefe" initials="MO" userId="S::Maureen.OKeefe5@det.nsw.edu.au::468623b9-9c4e-4b2f-9db4-30ddd450a219" providerId="AD"/>
  <p188:author id="{E41FC989-7118-E53F-F52F-99F8C04728CC}" name="James Clarke" initials="JC" userId="S::james.clarke39@det.nsw.edu.au::d49db774-61e5-43e4-b7fa-8604ba23d5ac" providerId="AD"/>
  <p188:author id="{84BB3EC3-4897-07D0-9088-963639FD7750}" name="Ruby Kilroy" initials="RK" userId="S::Ruby.Kilroy@det.nsw.edu.au::7473b3a5-eb11-4b06-a6bb-162e1e62754b" providerId="AD"/>
  <p188:author id="{5D9A84EA-88A3-C9A9-52AF-AACDF0031BA4}" name="Tom Gyenes" initials="TG" userId="S::THOMAS.GYENES@det.nsw.edu.au::3f8fdeb7-5d44-4d3f-9372-de9698ef45d6" providerId="AD"/>
  <p188:author id="{A89400F2-038B-DE26-7B01-EC15BC5B08EA}" name="Dylan Williams" initials="DW" userId="S::Dylan.Williams97@det.nsw.edu.au::a64a7cbb-e2a6-40e2-b647-9151936c9ab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DD3D6"/>
    <a:srgbClr val="EBEBEB"/>
    <a:srgbClr val="00296C"/>
    <a:srgbClr val="146CFD"/>
    <a:srgbClr val="0070C0"/>
    <a:srgbClr val="CBEDFD"/>
    <a:srgbClr val="002664"/>
    <a:srgbClr val="0046B8"/>
    <a:srgbClr val="F6AC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7576B3-B143-4EB6-ADD9-ECFE3CA4213E}" v="1" dt="2026-09-11T01:38:14.767"/>
  </p1510:revLst>
</p1510:revInfo>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238" autoAdjust="0"/>
    <p:restoredTop sz="70068" autoAdjust="0"/>
  </p:normalViewPr>
  <p:slideViewPr>
    <p:cSldViewPr snapToGrid="0">
      <p:cViewPr varScale="1">
        <p:scale>
          <a:sx n="62" d="100"/>
          <a:sy n="62" d="100"/>
        </p:scale>
        <p:origin x="2400" y="60"/>
      </p:cViewPr>
      <p:guideLst>
        <p:guide orient="horz" pos="2160"/>
        <p:guide pos="3863"/>
      </p:guideLst>
    </p:cSldViewPr>
  </p:slideViewPr>
  <p:outlineViewPr>
    <p:cViewPr>
      <p:scale>
        <a:sx n="33" d="100"/>
        <a:sy n="33" d="100"/>
      </p:scale>
      <p:origin x="0" y="-18344"/>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4548" y="106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dirty="0">
              <a:latin typeface="Arial" panose="020B0604020202020204" pitchFamily="34"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Arial" panose="020B0604020202020204" pitchFamily="34" charset="0"/>
              </a:rPr>
              <a:t>11/09/2026</a:t>
            </a:fld>
            <a:endParaRPr lang="en-AU" dirty="0">
              <a:latin typeface="Arial" panose="020B0604020202020204" pitchFamily="34"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dirty="0">
              <a:latin typeface="Arial" panose="020B0604020202020204" pitchFamily="34"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Arial" panose="020B0604020202020204" pitchFamily="34" charset="0"/>
              </a:rPr>
              <a:t>‹#›</a:t>
            </a:fld>
            <a:endParaRPr lang="en-AU" dirty="0">
              <a:latin typeface="Arial" panose="020B0604020202020204" pitchFamily="34"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A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EC6F825C-382E-4C1A-82AB-BCE4AFD21ABE}" type="datetimeFigureOut">
              <a:rPr lang="en-AU" smtClean="0"/>
              <a:pPr/>
              <a:t>11/09/2026</a:t>
            </a:fld>
            <a:endParaRPr lang="en-A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A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B07158C4-A119-4B78-9DE8-A50001BC31DC}" type="slidenum">
              <a:rPr lang="en-AU" smtClean="0"/>
              <a:pPr/>
              <a:t>‹#›</a:t>
            </a:fld>
            <a:endParaRPr lang="en-AU" dirty="0"/>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Teacher note: </a:t>
            </a:r>
            <a:r>
              <a:rPr lang="en-AU" dirty="0"/>
              <a:t>this is an introduction slide to support teacher on the use of this resource.</a:t>
            </a:r>
            <a:endParaRPr lang="en-US"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a:t>
            </a:fld>
            <a:endParaRPr lang="en-AU"/>
          </a:p>
        </p:txBody>
      </p:sp>
    </p:spTree>
    <p:extLst>
      <p:ext uri="{BB962C8B-B14F-4D97-AF65-F5344CB8AC3E}">
        <p14:creationId xmlns:p14="http://schemas.microsoft.com/office/powerpoint/2010/main" val="306428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a:defRPr/>
            </a:pPr>
            <a:r>
              <a:rPr lang="en-AU" b="1" dirty="0"/>
              <a:t>Teacher note: </a:t>
            </a:r>
            <a:r>
              <a:rPr lang="en-AU" dirty="0"/>
              <a:t>this is an instruction slide to support teacher on the use of this resource.</a:t>
            </a:r>
            <a:endParaRPr lang="en-US"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a:t>
            </a:fld>
            <a:endParaRPr lang="en-AU"/>
          </a:p>
        </p:txBody>
      </p:sp>
    </p:spTree>
    <p:extLst>
      <p:ext uri="{BB962C8B-B14F-4D97-AF65-F5344CB8AC3E}">
        <p14:creationId xmlns:p14="http://schemas.microsoft.com/office/powerpoint/2010/main" val="19335899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 </a:t>
            </a:r>
            <a:r>
              <a:rPr lang="en-AU" dirty="0"/>
              <a:t>the purpose of this PowerPoint is to provide support for </a:t>
            </a:r>
            <a:r>
              <a:rPr lang="en-AU" sz="1600" b="1" kern="1200" dirty="0">
                <a:solidFill>
                  <a:schemeClr val="tx1"/>
                </a:solidFill>
                <a:effectLst/>
                <a:ea typeface="+mn-ea"/>
                <a:cs typeface="+mn-cs"/>
              </a:rPr>
              <a:t>Phase 2, sequence 1 – deepening understanding of where composers get their ideas for texts</a:t>
            </a:r>
            <a:r>
              <a:rPr lang="en-AU" dirty="0"/>
              <a:t>. It should be used in conjunction with the program and the resource book.</a:t>
            </a:r>
          </a:p>
        </p:txBody>
      </p:sp>
      <p:sp>
        <p:nvSpPr>
          <p:cNvPr id="4" name="Slide Number Placeholder 3"/>
          <p:cNvSpPr>
            <a:spLocks noGrp="1"/>
          </p:cNvSpPr>
          <p:nvPr>
            <p:ph type="sldNum" sz="quarter" idx="5"/>
          </p:nvPr>
        </p:nvSpPr>
        <p:spPr/>
        <p:txBody>
          <a:bodyPr/>
          <a:lstStyle/>
          <a:p>
            <a:fld id="{B07158C4-A119-4B78-9DE8-A50001BC31DC}" type="slidenum">
              <a:rPr lang="en-AU" smtClean="0"/>
              <a:pPr/>
              <a:t>3</a:t>
            </a:fld>
            <a:endParaRPr lang="en-AU"/>
          </a:p>
        </p:txBody>
      </p:sp>
    </p:spTree>
    <p:extLst>
      <p:ext uri="{BB962C8B-B14F-4D97-AF65-F5344CB8AC3E}">
        <p14:creationId xmlns:p14="http://schemas.microsoft.com/office/powerpoint/2010/main" val="5613071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600" b="1" kern="1200" dirty="0">
                <a:solidFill>
                  <a:schemeClr val="tx1"/>
                </a:solidFill>
                <a:ea typeface="+mn-ea"/>
                <a:cs typeface="Arial"/>
              </a:rPr>
              <a:t>Teacher note:</a:t>
            </a:r>
            <a:r>
              <a:rPr lang="en-AU" sz="1600" b="1" strike="noStrike" kern="1200" dirty="0">
                <a:solidFill>
                  <a:schemeClr val="tx1"/>
                </a:solidFill>
                <a:ea typeface="+mn-ea"/>
                <a:cs typeface="Arial"/>
              </a:rPr>
              <a:t> </a:t>
            </a:r>
            <a:r>
              <a:rPr lang="en-AU" sz="1600" b="0" strike="noStrike" kern="1200" dirty="0">
                <a:solidFill>
                  <a:schemeClr val="tx1"/>
                </a:solidFill>
                <a:ea typeface="+mn-ea"/>
                <a:cs typeface="Arial"/>
              </a:rPr>
              <a:t>a</a:t>
            </a:r>
            <a:r>
              <a:rPr lang="en-AU" sz="1600" kern="1200" dirty="0">
                <a:solidFill>
                  <a:schemeClr val="tx1"/>
                </a:solidFill>
                <a:ea typeface="+mn-ea"/>
                <a:cs typeface="Arial"/>
              </a:rPr>
              <a:t>dapt </a:t>
            </a:r>
            <a:r>
              <a:rPr lang="en-AU" sz="1600" b="0" kern="1200" dirty="0">
                <a:solidFill>
                  <a:schemeClr val="tx1"/>
                </a:solidFill>
                <a:ea typeface="+mn-ea"/>
                <a:cs typeface="Arial"/>
              </a:rPr>
              <a:t>the provided learning intention and below sample success criteria, as required, </a:t>
            </a:r>
            <a:r>
              <a:rPr lang="en-AU" sz="1600" b="0" strike="noStrike" kern="1200" dirty="0">
                <a:solidFill>
                  <a:schemeClr val="tx1"/>
                </a:solidFill>
                <a:ea typeface="+mn-ea"/>
                <a:cs typeface="Arial"/>
              </a:rPr>
              <a:t>to suit the needs of your students. </a:t>
            </a:r>
          </a:p>
          <a:p>
            <a:endParaRPr lang="en-AU" sz="1600" b="0" strike="noStrike" kern="1200" dirty="0">
              <a:solidFill>
                <a:schemeClr val="tx1"/>
              </a:solidFill>
              <a:ea typeface="+mn-ea"/>
              <a:cs typeface="Arial"/>
            </a:endParaRPr>
          </a:p>
          <a:p>
            <a:pPr marL="285750" indent="-285750">
              <a:buFontTx/>
              <a:buChar char="-"/>
            </a:pPr>
            <a:r>
              <a:rPr lang="en-AU" sz="1600" b="0" i="1" strike="noStrike" kern="1200" dirty="0">
                <a:solidFill>
                  <a:schemeClr val="tx1"/>
                </a:solidFill>
                <a:ea typeface="+mn-ea"/>
                <a:cs typeface="Arial"/>
              </a:rPr>
              <a:t>Explain the similarities and differences between the terms draws on, adaptation and appropriation.</a:t>
            </a:r>
          </a:p>
          <a:p>
            <a:pPr marL="285750" indent="-285750">
              <a:buFontTx/>
              <a:buChar char="-"/>
            </a:pPr>
            <a:r>
              <a:rPr lang="en-AU" sz="1600" b="0" i="1" strike="noStrike" kern="1200" dirty="0">
                <a:solidFill>
                  <a:schemeClr val="tx1"/>
                </a:solidFill>
                <a:ea typeface="+mn-ea"/>
                <a:cs typeface="Arial"/>
              </a:rPr>
              <a:t>Reflect upon the usage of intertextuality in multiple texts composed in a variety of forms.</a:t>
            </a:r>
          </a:p>
          <a:p>
            <a:pPr marL="285750" indent="-285750">
              <a:buFontTx/>
              <a:buChar char="-"/>
            </a:pPr>
            <a:endParaRPr lang="en-AU" sz="1600" b="1" kern="1200" dirty="0">
              <a:solidFill>
                <a:schemeClr val="tx1"/>
              </a:solidFill>
              <a:ea typeface="+mn-ea"/>
              <a:cs typeface="Arial"/>
            </a:endParaRPr>
          </a:p>
          <a:p>
            <a:pPr marL="171450" indent="-171450">
              <a:buFont typeface="arial"/>
              <a:buChar char="•"/>
              <a:defRPr/>
            </a:pPr>
            <a:r>
              <a:rPr lang="en-AU" sz="1600" b="0" strike="noStrike" kern="1200" dirty="0">
                <a:solidFill>
                  <a:schemeClr val="tx1"/>
                </a:solidFill>
                <a:ea typeface="+mn-ea"/>
                <a:cs typeface="Arial"/>
              </a:rPr>
              <a:t>LISC is usually shared first or early in the lesson</a:t>
            </a:r>
            <a:r>
              <a:rPr lang="en-AU" sz="1600" b="0" kern="1200" dirty="0">
                <a:solidFill>
                  <a:schemeClr val="tx1"/>
                </a:solidFill>
                <a:ea typeface="+mn-ea"/>
                <a:cs typeface="Arial"/>
              </a:rPr>
              <a:t> and is explained by the teacher who checks for understanding (DoE 2025). </a:t>
            </a:r>
            <a:endParaRPr lang="en-AU" sz="1600" b="0" kern="1200" dirty="0">
              <a:solidFill>
                <a:schemeClr val="tx1"/>
              </a:solidFill>
              <a:ea typeface="+mn-ea"/>
              <a:cs typeface="+mn-cs"/>
            </a:endParaRPr>
          </a:p>
          <a:p>
            <a:pPr marL="171450" marR="0" lvl="0" indent="-171450" algn="l" defTabSz="1219170" rtl="0" eaLnBrk="1" fontAlgn="auto" latinLnBrk="0" hangingPunct="1">
              <a:lnSpc>
                <a:spcPct val="100000"/>
              </a:lnSpc>
              <a:spcBef>
                <a:spcPts val="0"/>
              </a:spcBef>
              <a:spcAft>
                <a:spcPts val="0"/>
              </a:spcAft>
              <a:buClrTx/>
              <a:buSzTx/>
              <a:buFont typeface="arial"/>
              <a:buChar char="•"/>
              <a:tabLst/>
              <a:defRPr/>
            </a:pPr>
            <a:r>
              <a:rPr lang="en-AU" sz="1600" b="0" kern="1200" dirty="0">
                <a:solidFill>
                  <a:schemeClr val="tx1"/>
                </a:solidFill>
                <a:ea typeface="+mn-ea"/>
                <a:cs typeface="+mn-cs"/>
              </a:rPr>
              <a:t>LISC is referred to regularly to check for understanding, provide feedback or as a self-assessment tool (Wiliam and Leahy 2015). </a:t>
            </a:r>
          </a:p>
          <a:p>
            <a:pPr marL="171450" indent="-171450">
              <a:buFont typeface="arial"/>
              <a:buChar char="•"/>
              <a:defRPr/>
            </a:pPr>
            <a:r>
              <a:rPr lang="en-AU" sz="1600" b="0" kern="1200" dirty="0">
                <a:solidFill>
                  <a:schemeClr val="tx1"/>
                </a:solidFill>
                <a:ea typeface="+mn-ea"/>
                <a:cs typeface="+mn-cs"/>
              </a:rPr>
              <a:t>Learning intentions and success criteria can be supported by exemplars, such as 'What A Good One Looks Like' (WAGOLL) or exemplars to demonstrate success criteria (Clarke 2021).</a:t>
            </a:r>
          </a:p>
          <a:p>
            <a:pPr marL="0" indent="0">
              <a:buFont typeface="arial"/>
              <a:buNone/>
              <a:defRPr/>
            </a:pPr>
            <a:endParaRPr lang="en-AU" sz="1600" b="1" kern="1200" dirty="0">
              <a:solidFill>
                <a:schemeClr val="tx1"/>
              </a:solidFill>
              <a:ea typeface="+mn-ea"/>
              <a:cs typeface="+mn-cs"/>
            </a:endParaRPr>
          </a:p>
          <a:p>
            <a:pPr marL="0" marR="0" lvl="0" indent="0" algn="l" defTabSz="1219170" rtl="0" eaLnBrk="1" fontAlgn="auto" latinLnBrk="0" hangingPunct="1">
              <a:lnSpc>
                <a:spcPct val="100000"/>
              </a:lnSpc>
              <a:spcBef>
                <a:spcPts val="0"/>
              </a:spcBef>
              <a:spcAft>
                <a:spcPts val="0"/>
              </a:spcAft>
              <a:buClrTx/>
              <a:buSzTx/>
              <a:buFont typeface="arial"/>
              <a:buNone/>
              <a:tabLst/>
              <a:defRPr/>
            </a:pPr>
            <a:r>
              <a:rPr lang="en-AU" sz="1600" b="0" kern="1200" dirty="0">
                <a:solidFill>
                  <a:schemeClr val="tx1"/>
                </a:solidFill>
                <a:ea typeface="+mn-ea"/>
                <a:cs typeface="+mn-cs"/>
              </a:rPr>
              <a:t>For more information, see:</a:t>
            </a:r>
          </a:p>
          <a:p>
            <a:pPr marL="0" marR="0" lvl="0" indent="0" algn="l" defTabSz="1219170" rtl="0" eaLnBrk="1" fontAlgn="auto" latinLnBrk="0" hangingPunct="1">
              <a:lnSpc>
                <a:spcPct val="100000"/>
              </a:lnSpc>
              <a:spcBef>
                <a:spcPts val="0"/>
              </a:spcBef>
              <a:spcAft>
                <a:spcPts val="0"/>
              </a:spcAft>
              <a:buClrTx/>
              <a:buSzTx/>
              <a:buFont typeface="arial"/>
              <a:buNone/>
              <a:tabLst/>
              <a:defRPr/>
            </a:pPr>
            <a:r>
              <a:rPr lang="en-AU" sz="1600" b="1" kern="1200" dirty="0">
                <a:solidFill>
                  <a:schemeClr val="tx1"/>
                </a:solidFill>
                <a:ea typeface="+mn-ea"/>
                <a:cs typeface="+mn-cs"/>
              </a:rPr>
              <a:t>Sharing learning intentions and success criteria: </a:t>
            </a:r>
            <a:r>
              <a:rPr lang="en-AU" sz="1600" b="0" kern="1200" dirty="0">
                <a:solidFill>
                  <a:schemeClr val="tx1"/>
                </a:solidFill>
                <a:ea typeface="+mn-ea"/>
                <a:cs typeface="+mn-cs"/>
              </a:rPr>
              <a:t>https://education.nsw.gov.au/content/dam/main-education/documents/teaching-and-learning/curriculum/explicit-teaching/explicit-teaching-technique-guide-lisc-sharing.pdf </a:t>
            </a:r>
            <a:endParaRPr lang="en-AU" sz="1600" b="0" kern="1200" dirty="0">
              <a:solidFill>
                <a:schemeClr val="tx1"/>
              </a:solidFill>
              <a:ea typeface="+mn-ea"/>
              <a:cs typeface="Arial" panose="020B060402020202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sz="1600" b="1" kern="1200" dirty="0">
                <a:solidFill>
                  <a:schemeClr val="tx1"/>
                </a:solidFill>
                <a:ea typeface="+mn-ea"/>
                <a:cs typeface="+mn-cs"/>
              </a:rPr>
              <a:t>Planning learning intentions and success criteria: </a:t>
            </a:r>
            <a:r>
              <a:rPr lang="en-AU" sz="1600" b="0" kern="1200" dirty="0">
                <a:solidFill>
                  <a:schemeClr val="tx1"/>
                </a:solidFill>
                <a:ea typeface="+mn-ea"/>
                <a:cs typeface="+mn-cs"/>
              </a:rPr>
              <a:t>https://education.nsw.gov.au/content/dam/main-education/documents/teaching-and-learning/curriculum/explicit-teaching/explicit-teaching-technique-guide-lisc-planning.pdf</a:t>
            </a:r>
          </a:p>
          <a:p>
            <a:endParaRPr lang="en-AU" b="0" dirty="0"/>
          </a:p>
          <a:p>
            <a:endParaRPr lang="en-AU" b="1" dirty="0"/>
          </a:p>
          <a:p>
            <a:endParaRPr lang="en-AU" b="1" dirty="0">
              <a:cs typeface="Calibri"/>
            </a:endParaRPr>
          </a:p>
        </p:txBody>
      </p:sp>
      <p:sp>
        <p:nvSpPr>
          <p:cNvPr id="4" name="Slide Number Placeholder 3"/>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D09C5488-DD16-4714-9519-7BE21BA11D4E}" type="slidenum">
              <a:rPr kumimoji="0" lang="en-AU" sz="1200" b="0" i="0" u="none" strike="noStrike" kern="1200" cap="none" spc="0" normalizeH="0" baseline="0" noProof="0" smtClean="0">
                <a:ln>
                  <a:noFill/>
                </a:ln>
                <a:solidFill>
                  <a:prstClr val="black"/>
                </a:solidFill>
                <a:effectLst/>
                <a:uLnTx/>
                <a:uFillTx/>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4</a:t>
            </a:fld>
            <a:endParaRPr kumimoji="0" lang="en-AU"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19151260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latin typeface="Arial" panose="020B0604020202020204" pitchFamily="34" charset="0"/>
                <a:cs typeface="Arial" panose="020B0604020202020204" pitchFamily="34" charset="0"/>
              </a:rPr>
              <a:t>Teacher note: </a:t>
            </a:r>
            <a:r>
              <a:rPr lang="en-AU" dirty="0">
                <a:latin typeface="Arial" panose="020B0604020202020204" pitchFamily="34" charset="0"/>
                <a:cs typeface="Arial" panose="020B0604020202020204" pitchFamily="34" charset="0"/>
              </a:rPr>
              <a:t>this slide has been used to identify the explicit teaching and learning strategy of chunking and sequencing learning and should be deleted or hidden when using in a classroom setting. </a:t>
            </a:r>
            <a:r>
              <a:rPr lang="en-AU" dirty="0"/>
              <a:t>Breaking learning into small chunks stops learners feeling overwhelmed, because our brains can only take in a few new things at a time. Putting those chunks in the right order means new ideas connect to what students already know, so each step feels manageable rather than confusing. </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dirty="0"/>
              <a:t>Doing this well also means coming back to ideas more than once, which is what actually helps things stick, rather than just feeling understood in the moment. </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dirty="0">
                <a:latin typeface="Arial" panose="020B0604020202020204" pitchFamily="34" charset="0"/>
                <a:cs typeface="Arial" panose="020B0604020202020204" pitchFamily="34" charset="0"/>
              </a:rPr>
              <a:t>Chunking learning into manageable components reduces demand on students’ working memory. </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dirty="0">
                <a:latin typeface="Arial" panose="020B0604020202020204" pitchFamily="34" charset="0"/>
                <a:cs typeface="Arial" panose="020B0604020202020204" pitchFamily="34" charset="0"/>
              </a:rPr>
              <a:t>Sequencing those chunks in a logical progression supports students to incorporate new information into their mental model, or schema (AERO 2024a).</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dirty="0"/>
              <a:t>After breaking learning into chunks and putting them in a sensible order, teachers usually show students what the skill looks like first, often using a think aloud so the process is visible. </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dirty="0"/>
              <a:t>Then they work through examples together with students before letting them try it with support, gradually stepping back as confidence grows. This is referred to as Gradual Release of Responsibility.</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dirty="0"/>
              <a:t>Along the way, teachers check in to see who understands and who's struggling, and give clear, specific feedback so students know what to keep doing or fix. This is referred to as Checking for Understanding.</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dirty="0"/>
              <a:t>Eventually students practise the skill on their own, and later on the teacher brings the idea back again in a new context, so it keeps building rather than being forgotten.</a:t>
            </a:r>
            <a:endParaRPr lang="en-AU" dirty="0">
              <a:latin typeface="Arial" panose="020B0604020202020204" pitchFamily="34" charset="0"/>
              <a:cs typeface="Arial" panose="020B0604020202020204" pitchFamily="34" charset="0"/>
            </a:endParaRP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5</a:t>
            </a:fld>
            <a:endParaRPr lang="en-AU" dirty="0"/>
          </a:p>
        </p:txBody>
      </p:sp>
    </p:spTree>
    <p:extLst>
      <p:ext uri="{BB962C8B-B14F-4D97-AF65-F5344CB8AC3E}">
        <p14:creationId xmlns:p14="http://schemas.microsoft.com/office/powerpoint/2010/main" val="7785218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 </a:t>
            </a:r>
            <a:r>
              <a:rPr lang="en-AU" b="0" dirty="0"/>
              <a:t>the teacher should clarify what intertextuality is and how it is constructed. The teacher may like to have students copy the definition into a glossary – perhaps by summarising into their own words. The term ‘transforms’ has been deliberately left out from the outcome group </a:t>
            </a:r>
            <a:r>
              <a:rPr lang="en-AU" b="1" dirty="0"/>
              <a:t>EN4-URC-01 – Intertextuality – ‘Understand how and why texts can be adapted, appropriated or transformed’ </a:t>
            </a:r>
            <a:r>
              <a:rPr lang="en-AU" b="0" dirty="0"/>
              <a:t>to aid student understanding. </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0" dirty="0"/>
          </a:p>
          <a:p>
            <a:pPr marL="0" marR="0" lvl="0" indent="0" algn="l" defTabSz="1219170" rtl="0" eaLnBrk="1" fontAlgn="auto" latinLnBrk="0" hangingPunct="1">
              <a:lnSpc>
                <a:spcPct val="100000"/>
              </a:lnSpc>
              <a:spcBef>
                <a:spcPts val="0"/>
              </a:spcBef>
              <a:spcAft>
                <a:spcPts val="0"/>
              </a:spcAft>
              <a:buClrTx/>
              <a:buSzTx/>
              <a:buFontTx/>
              <a:buNone/>
              <a:tabLst/>
              <a:defRPr/>
            </a:pPr>
            <a:r>
              <a:rPr lang="en-AU" b="0" dirty="0"/>
              <a:t>It is important to note that transformation of a text can include adaptation and appropriation. Adaptation refers to changing the genre or form of a text. Appropriation refers to taking a text and using it for a new audience and purpose to create ‘new meaning’.  Some texts will adapt the genre or form and also appropriate the text by changing central elements to create a ‘new meaning’ in the text. </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0" dirty="0"/>
          </a:p>
          <a:p>
            <a:pPr marL="0" marR="0" lvl="0" indent="0" algn="l" defTabSz="1219170" rtl="0" eaLnBrk="1" fontAlgn="auto" latinLnBrk="0" hangingPunct="1">
              <a:lnSpc>
                <a:spcPct val="100000"/>
              </a:lnSpc>
              <a:spcBef>
                <a:spcPts val="0"/>
              </a:spcBef>
              <a:spcAft>
                <a:spcPts val="0"/>
              </a:spcAft>
              <a:buClrTx/>
              <a:buSzTx/>
              <a:buFontTx/>
              <a:buNone/>
              <a:tabLst/>
              <a:defRPr/>
            </a:pPr>
            <a:r>
              <a:rPr lang="en-AU" b="0" dirty="0"/>
              <a:t>A good example of this is used in </a:t>
            </a:r>
            <a:r>
              <a:rPr lang="en-AU" sz="1600" b="1" kern="1200" dirty="0">
                <a:solidFill>
                  <a:schemeClr val="tx1"/>
                </a:solidFill>
                <a:effectLst/>
                <a:ea typeface="+mn-ea"/>
                <a:cs typeface="+mn-cs"/>
              </a:rPr>
              <a:t>Phase 2, activity 3 – adapted and appropriated fairytales </a:t>
            </a:r>
            <a:r>
              <a:rPr lang="en-AU" b="0" dirty="0"/>
              <a:t>when comparing Sleeping beauty (1598) with the Disney film Maleficent (2014). The fairytale has been adapted from prose to film; however, it is also an example of appropriation as the text creates new meaning through shifting the central protagonist from Aurora to the primary villain Maleficent and other changes that reimagine the text for a new audience and context.</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6</a:t>
            </a:fld>
            <a:endParaRPr lang="en-AU"/>
          </a:p>
        </p:txBody>
      </p:sp>
    </p:spTree>
    <p:extLst>
      <p:ext uri="{BB962C8B-B14F-4D97-AF65-F5344CB8AC3E}">
        <p14:creationId xmlns:p14="http://schemas.microsoft.com/office/powerpoint/2010/main" val="2066717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 </a:t>
            </a:r>
            <a:r>
              <a:rPr lang="en-AU" b="0" dirty="0"/>
              <a:t>clarify what point of view is and how it is constructed. You may like to have students copy the definition into a glossary – perhaps by summarising into their own words.</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7</a:t>
            </a:fld>
            <a:endParaRPr lang="en-AU"/>
          </a:p>
        </p:txBody>
      </p:sp>
    </p:spTree>
    <p:extLst>
      <p:ext uri="{BB962C8B-B14F-4D97-AF65-F5344CB8AC3E}">
        <p14:creationId xmlns:p14="http://schemas.microsoft.com/office/powerpoint/2010/main" val="32348227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 </a:t>
            </a:r>
            <a:r>
              <a:rPr lang="en-AU" b="0" dirty="0"/>
              <a:t>students may not know either of these texts; however, specific words have been highlighted to give emphasis to how the text ‘draws on’ a text rather than adapting, transforming or appropriating the text.</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8</a:t>
            </a:fld>
            <a:endParaRPr lang="en-AU"/>
          </a:p>
        </p:txBody>
      </p:sp>
    </p:spTree>
    <p:extLst>
      <p:ext uri="{BB962C8B-B14F-4D97-AF65-F5344CB8AC3E}">
        <p14:creationId xmlns:p14="http://schemas.microsoft.com/office/powerpoint/2010/main" val="20592521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latin typeface="Arial" panose="020B0604020202020204" pitchFamily="34" charset="0"/>
                <a:cs typeface="Arial" panose="020B0604020202020204" pitchFamily="34" charset="0"/>
              </a:rPr>
              <a:t>Teacher note: </a:t>
            </a:r>
            <a:r>
              <a:rPr lang="en-AU" b="0" dirty="0">
                <a:latin typeface="Arial" panose="020B0604020202020204" pitchFamily="34" charset="0"/>
                <a:cs typeface="Arial" panose="020B0604020202020204" pitchFamily="34" charset="0"/>
              </a:rPr>
              <a:t>this slide has been used to identify the explicit teaching learning strategy of checking for understanding and should be deleted or hidden when using in a classroom setting.  </a:t>
            </a:r>
          </a:p>
          <a:p>
            <a:r>
              <a:rPr lang="en-AU" dirty="0"/>
              <a:t>Checking for understanding is when a teacher finds out, during the lesson (not just at the end), whether students have actually grasped what's being taught. </a:t>
            </a:r>
          </a:p>
          <a:p>
            <a:r>
              <a:rPr lang="en-AU" dirty="0"/>
              <a:t>It can be as simple as asking a quick question, having students show a thumbs up or down, doing a short written response, or looking at a sample of student work. </a:t>
            </a:r>
          </a:p>
          <a:p>
            <a:r>
              <a:rPr lang="en-AU" dirty="0"/>
              <a:t>The point is to catch confusion early, while there's still time to reteach, clarify, or adjust the lesson, instead of finding out too late that students did not understand the content or skill being focused upon. </a:t>
            </a:r>
            <a:endParaRPr lang="en-AU" b="0" dirty="0">
              <a:latin typeface="Arial" panose="020B0604020202020204" pitchFamily="34" charset="0"/>
              <a:cs typeface="Arial" panose="020B0604020202020204" pitchFamily="34" charset="0"/>
            </a:endParaRPr>
          </a:p>
          <a:p>
            <a:r>
              <a:rPr lang="en-AU" b="0" dirty="0">
                <a:latin typeface="Arial" panose="020B0604020202020204" pitchFamily="34" charset="0"/>
                <a:cs typeface="Arial" panose="020B0604020202020204" pitchFamily="34" charset="0"/>
              </a:rPr>
              <a:t>Checking understanding requires teachers to collect the responses of all students (William 2014).</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dirty="0"/>
          </a:p>
          <a:p>
            <a:endParaRPr lang="en-AU" dirty="0"/>
          </a:p>
        </p:txBody>
      </p:sp>
      <p:sp>
        <p:nvSpPr>
          <p:cNvPr id="4" name="Slide Number Placeholder 3"/>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9</a:t>
            </a:fld>
            <a:endParaRPr kumimoji="0" lang="en-AU"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5093579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a:t>
            </a:r>
            <a:r>
              <a:rPr lang="en-AU" b="0" dirty="0"/>
              <a:t>: the answers and explanations are as follows: </a:t>
            </a:r>
          </a:p>
          <a:p>
            <a:endParaRPr lang="en-AU" b="0" dirty="0"/>
          </a:p>
          <a:p>
            <a:r>
              <a:rPr lang="en-AU" b="0" dirty="0"/>
              <a:t>Example 1 – is an example of a text drawing upon another, it may use a quote, yet the central aspects of the text are not explored.</a:t>
            </a:r>
          </a:p>
          <a:p>
            <a:r>
              <a:rPr lang="en-AU" b="0" dirty="0"/>
              <a:t>Example 2 – this is not an example of ‘drawing on’ as the texts are very close. This would be an example of ‘adaptation’ and/or ‘appropriation’.</a:t>
            </a:r>
          </a:p>
          <a:p>
            <a:r>
              <a:rPr lang="en-AU" b="0" dirty="0"/>
              <a:t>Example 3 – this is similar to Question 2 and is an example of ‘adaptation’ and/or ‘appropriation’.</a:t>
            </a:r>
          </a:p>
          <a:p>
            <a:r>
              <a:rPr lang="en-AU" b="0" dirty="0"/>
              <a:t>Example 4 – is an example of a text ‘drawing on’ another.</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10</a:t>
            </a:fld>
            <a:endParaRPr lang="en-AU"/>
          </a:p>
        </p:txBody>
      </p:sp>
    </p:spTree>
    <p:extLst>
      <p:ext uri="{BB962C8B-B14F-4D97-AF65-F5344CB8AC3E}">
        <p14:creationId xmlns:p14="http://schemas.microsoft.com/office/powerpoint/2010/main" val="24830611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 </a:t>
            </a:r>
            <a:r>
              <a:rPr lang="en-AU" b="0" dirty="0"/>
              <a:t>this slide is aimed at reviewing adaptation. This term can often be misunderstood. In this PowerPoint we have attempted to make clear distinctions between adaptation and appropriation, yet as stated on the last slide some texts are transformed through a combination of adaptation and appropriation.</a:t>
            </a:r>
          </a:p>
        </p:txBody>
      </p:sp>
      <p:sp>
        <p:nvSpPr>
          <p:cNvPr id="4" name="Slide Number Placeholder 3"/>
          <p:cNvSpPr>
            <a:spLocks noGrp="1"/>
          </p:cNvSpPr>
          <p:nvPr>
            <p:ph type="sldNum" sz="quarter" idx="5"/>
          </p:nvPr>
        </p:nvSpPr>
        <p:spPr/>
        <p:txBody>
          <a:bodyPr/>
          <a:lstStyle/>
          <a:p>
            <a:fld id="{B07158C4-A119-4B78-9DE8-A50001BC31DC}" type="slidenum">
              <a:rPr lang="en-AU" smtClean="0"/>
              <a:pPr/>
              <a:t>11</a:t>
            </a:fld>
            <a:endParaRPr lang="en-AU"/>
          </a:p>
        </p:txBody>
      </p:sp>
    </p:spTree>
    <p:extLst>
      <p:ext uri="{BB962C8B-B14F-4D97-AF65-F5344CB8AC3E}">
        <p14:creationId xmlns:p14="http://schemas.microsoft.com/office/powerpoint/2010/main" val="25573827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 </a:t>
            </a:r>
            <a:r>
              <a:rPr lang="en-AU" b="0" dirty="0"/>
              <a:t>use this slide to further introduce the concept of adaptation by guiding students through each example and prompting discussion about why changes are made when texts shift form. Ask students to identify what stays the same and what changes, then discuss how purpose, audience, and medium influence these decisions. Consider extending by having students suggest their own examples of adaptations. </a:t>
            </a:r>
          </a:p>
        </p:txBody>
      </p:sp>
      <p:sp>
        <p:nvSpPr>
          <p:cNvPr id="4" name="Slide Number Placeholder 3"/>
          <p:cNvSpPr>
            <a:spLocks noGrp="1"/>
          </p:cNvSpPr>
          <p:nvPr>
            <p:ph type="sldNum" sz="quarter" idx="5"/>
          </p:nvPr>
        </p:nvSpPr>
        <p:spPr/>
        <p:txBody>
          <a:bodyPr/>
          <a:lstStyle/>
          <a:p>
            <a:fld id="{B07158C4-A119-4B78-9DE8-A50001BC31DC}" type="slidenum">
              <a:rPr lang="en-AU" smtClean="0"/>
              <a:pPr/>
              <a:t>12</a:t>
            </a:fld>
            <a:endParaRPr lang="en-AU"/>
          </a:p>
        </p:txBody>
      </p:sp>
    </p:spTree>
    <p:extLst>
      <p:ext uri="{BB962C8B-B14F-4D97-AF65-F5344CB8AC3E}">
        <p14:creationId xmlns:p14="http://schemas.microsoft.com/office/powerpoint/2010/main" val="28656341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latin typeface="Arial" panose="020B0604020202020204" pitchFamily="34" charset="0"/>
                <a:cs typeface="Arial" panose="020B0604020202020204" pitchFamily="34" charset="0"/>
              </a:rPr>
              <a:t>Teacher note: </a:t>
            </a:r>
            <a:r>
              <a:rPr lang="en-AU" b="0" dirty="0">
                <a:latin typeface="Arial" panose="020B0604020202020204" pitchFamily="34" charset="0"/>
                <a:cs typeface="Arial" panose="020B0604020202020204" pitchFamily="34" charset="0"/>
              </a:rPr>
              <a:t>this slide has been used to identify the explicit teaching learning strategy of checking for understanding and should be deleted or hidden when using in a classroom setting. </a:t>
            </a:r>
          </a:p>
          <a:p>
            <a:endParaRPr lang="en-AU" b="0" dirty="0">
              <a:latin typeface="Arial" panose="020B0604020202020204" pitchFamily="34" charset="0"/>
              <a:cs typeface="Arial" panose="020B0604020202020204" pitchFamily="34" charset="0"/>
            </a:endParaRPr>
          </a:p>
          <a:p>
            <a:r>
              <a:rPr lang="en-AU" b="0" dirty="0">
                <a:latin typeface="Arial" panose="020B0604020202020204" pitchFamily="34" charset="0"/>
                <a:cs typeface="Arial" panose="020B0604020202020204" pitchFamily="34" charset="0"/>
              </a:rPr>
              <a:t>Teachers analyse the information they collect to make evidence-based instructional decisions. This includes when to move between modelled, guided and independent practice.</a:t>
            </a:r>
          </a:p>
          <a:p>
            <a:r>
              <a:rPr lang="en-AU" dirty="0"/>
              <a:t>When checking for understanding shows most students understand, the teacher moves on to independent practice or the next chunk of content. </a:t>
            </a:r>
          </a:p>
          <a:p>
            <a:r>
              <a:rPr lang="en-AU" dirty="0"/>
              <a:t>When many students are still confused, the teacher reteaches that part in a different way, often with another example or explanation, instead of pushing ahead. </a:t>
            </a:r>
          </a:p>
          <a:p>
            <a:r>
              <a:rPr lang="en-AU" dirty="0"/>
              <a:t>When only a few students struggle, the teacher keeps the rest of the class moving while giving those students extra support or a small-group check-in. </a:t>
            </a:r>
          </a:p>
          <a:p>
            <a:r>
              <a:rPr lang="en-AU" dirty="0"/>
              <a:t>The checking step guides the decision based on teacher observation. </a:t>
            </a:r>
            <a:endParaRPr lang="en-AU" b="0" dirty="0">
              <a:latin typeface="Arial" panose="020B0604020202020204" pitchFamily="34" charset="0"/>
              <a:cs typeface="Arial" panose="020B0604020202020204" pitchFamily="34" charset="0"/>
            </a:endParaRPr>
          </a:p>
          <a:p>
            <a:endParaRPr lang="en-AU" b="0" dirty="0">
              <a:latin typeface="Arial" panose="020B0604020202020204" pitchFamily="34" charset="0"/>
              <a:cs typeface="Arial" panose="020B0604020202020204" pitchFamily="34" charset="0"/>
            </a:endParaRPr>
          </a:p>
          <a:p>
            <a:r>
              <a:rPr lang="en-AU" b="0" dirty="0">
                <a:latin typeface="Arial" panose="020B0604020202020204" pitchFamily="34" charset="0"/>
                <a:cs typeface="Arial" panose="020B0604020202020204" pitchFamily="34" charset="0"/>
              </a:rPr>
              <a:t>Checking understanding requires teachers to collect the responses of all students (William 2014).</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dirty="0"/>
          </a:p>
          <a:p>
            <a:endParaRPr lang="en-AU" dirty="0"/>
          </a:p>
        </p:txBody>
      </p:sp>
      <p:sp>
        <p:nvSpPr>
          <p:cNvPr id="4" name="Slide Number Placeholder 3"/>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13</a:t>
            </a:fld>
            <a:endParaRPr kumimoji="0" lang="en-AU"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9927435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 </a:t>
            </a:r>
            <a:r>
              <a:rPr lang="en-AU" b="0" dirty="0"/>
              <a:t>students work in pairs </a:t>
            </a:r>
            <a:r>
              <a:rPr lang="en-AU" dirty="0"/>
              <a:t>to find an adaptation of a text in popular culture. They will have already had experience with finding ‘adaptations’ in the initial classroom discussion on intertextuality.</a:t>
            </a:r>
          </a:p>
        </p:txBody>
      </p:sp>
      <p:sp>
        <p:nvSpPr>
          <p:cNvPr id="4" name="Slide Number Placeholder 3"/>
          <p:cNvSpPr>
            <a:spLocks noGrp="1"/>
          </p:cNvSpPr>
          <p:nvPr>
            <p:ph type="sldNum" sz="quarter" idx="5"/>
          </p:nvPr>
        </p:nvSpPr>
        <p:spPr/>
        <p:txBody>
          <a:bodyPr/>
          <a:lstStyle/>
          <a:p>
            <a:fld id="{B07158C4-A119-4B78-9DE8-A50001BC31DC}" type="slidenum">
              <a:rPr lang="en-AU" smtClean="0"/>
              <a:pPr/>
              <a:t>14</a:t>
            </a:fld>
            <a:endParaRPr lang="en-AU"/>
          </a:p>
        </p:txBody>
      </p:sp>
    </p:spTree>
    <p:extLst>
      <p:ext uri="{BB962C8B-B14F-4D97-AF65-F5344CB8AC3E}">
        <p14:creationId xmlns:p14="http://schemas.microsoft.com/office/powerpoint/2010/main" val="21171430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 </a:t>
            </a:r>
            <a:r>
              <a:rPr lang="en-AU" b="0" dirty="0"/>
              <a:t>this slide would work best with a class discussion around texts that students may know. Clarity in instruction will be needed to ensure students give examples of texts that appropriate rather than simply adapt. Again, texts often combine adaptation and appropriation, yet students may struggle with this concept.</a:t>
            </a:r>
          </a:p>
        </p:txBody>
      </p:sp>
      <p:sp>
        <p:nvSpPr>
          <p:cNvPr id="4" name="Slide Number Placeholder 3"/>
          <p:cNvSpPr>
            <a:spLocks noGrp="1"/>
          </p:cNvSpPr>
          <p:nvPr>
            <p:ph type="sldNum" sz="quarter" idx="5"/>
          </p:nvPr>
        </p:nvSpPr>
        <p:spPr/>
        <p:txBody>
          <a:bodyPr/>
          <a:lstStyle/>
          <a:p>
            <a:fld id="{B07158C4-A119-4B78-9DE8-A50001BC31DC}" type="slidenum">
              <a:rPr lang="en-AU" smtClean="0"/>
              <a:pPr/>
              <a:t>15</a:t>
            </a:fld>
            <a:endParaRPr lang="en-AU"/>
          </a:p>
        </p:txBody>
      </p:sp>
    </p:spTree>
    <p:extLst>
      <p:ext uri="{BB962C8B-B14F-4D97-AF65-F5344CB8AC3E}">
        <p14:creationId xmlns:p14="http://schemas.microsoft.com/office/powerpoint/2010/main" val="27836768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 </a:t>
            </a:r>
            <a:r>
              <a:rPr lang="en-AU" b="0" dirty="0"/>
              <a:t>these examples may not be known to students, however, through class discussion students may possibly know other appropriations which would facilitate the same understanding.</a:t>
            </a:r>
          </a:p>
        </p:txBody>
      </p:sp>
      <p:sp>
        <p:nvSpPr>
          <p:cNvPr id="4" name="Slide Number Placeholder 3"/>
          <p:cNvSpPr>
            <a:spLocks noGrp="1"/>
          </p:cNvSpPr>
          <p:nvPr>
            <p:ph type="sldNum" sz="quarter" idx="5"/>
          </p:nvPr>
        </p:nvSpPr>
        <p:spPr/>
        <p:txBody>
          <a:bodyPr/>
          <a:lstStyle/>
          <a:p>
            <a:fld id="{B07158C4-A119-4B78-9DE8-A50001BC31DC}" type="slidenum">
              <a:rPr lang="en-AU" smtClean="0"/>
              <a:pPr/>
              <a:t>16</a:t>
            </a:fld>
            <a:endParaRPr lang="en-AU"/>
          </a:p>
        </p:txBody>
      </p:sp>
    </p:spTree>
    <p:extLst>
      <p:ext uri="{BB962C8B-B14F-4D97-AF65-F5344CB8AC3E}">
        <p14:creationId xmlns:p14="http://schemas.microsoft.com/office/powerpoint/2010/main" val="38756696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latin typeface="Arial" panose="020B0604020202020204" pitchFamily="34" charset="0"/>
                <a:cs typeface="Arial" panose="020B0604020202020204" pitchFamily="34" charset="0"/>
              </a:rPr>
              <a:t>Teacher note: </a:t>
            </a:r>
            <a:r>
              <a:rPr lang="en-AU" b="0" dirty="0">
                <a:latin typeface="Arial" panose="020B0604020202020204" pitchFamily="34" charset="0"/>
                <a:cs typeface="Arial" panose="020B0604020202020204" pitchFamily="34" charset="0"/>
              </a:rPr>
              <a:t>this slide has been used to identify the explicit teaching learning strategy of checking for understanding and should be deleted or hidden when using in a classroom setting. </a:t>
            </a:r>
          </a:p>
          <a:p>
            <a:r>
              <a:rPr lang="en-AU" dirty="0"/>
              <a:t>Checking for understanding is when a teacher finds out, during the lesson, whether students actually grasp what is being taught, instead of just assuming they do. </a:t>
            </a:r>
          </a:p>
          <a:p>
            <a:r>
              <a:rPr lang="en-AU" dirty="0"/>
              <a:t>Teachers do this through quick questions, thumbs up or down, short written responses, or a look at student work. </a:t>
            </a:r>
          </a:p>
          <a:p>
            <a:r>
              <a:rPr lang="en-AU" dirty="0"/>
              <a:t>When the check shows most students understand, the teacher moves on to independent practice or the next chunk of content. </a:t>
            </a:r>
          </a:p>
          <a:p>
            <a:r>
              <a:rPr lang="en-AU" dirty="0"/>
              <a:t>When many students are still confused, the teacher reteaches that part in a different way, often with another example or explanation. </a:t>
            </a:r>
          </a:p>
          <a:p>
            <a:r>
              <a:rPr lang="en-AU" dirty="0"/>
              <a:t>When only a few students struggle, the teacher keeps the rest of the class moving while giving those students extra support or a small-group check-in.</a:t>
            </a:r>
            <a:endParaRPr lang="en-AU" b="0" dirty="0">
              <a:latin typeface="Arial" panose="020B0604020202020204" pitchFamily="34" charset="0"/>
              <a:cs typeface="Arial" panose="020B0604020202020204" pitchFamily="34" charset="0"/>
            </a:endParaRPr>
          </a:p>
          <a:p>
            <a:endParaRPr lang="en-AU" b="0" dirty="0">
              <a:latin typeface="Arial" panose="020B0604020202020204" pitchFamily="34" charset="0"/>
              <a:cs typeface="Arial" panose="020B0604020202020204" pitchFamily="34" charset="0"/>
            </a:endParaRPr>
          </a:p>
          <a:p>
            <a:r>
              <a:rPr lang="en-AU" b="0" dirty="0">
                <a:latin typeface="Arial" panose="020B0604020202020204" pitchFamily="34" charset="0"/>
                <a:cs typeface="Arial" panose="020B0604020202020204" pitchFamily="34" charset="0"/>
              </a:rPr>
              <a:t>Teachers analyse the information they collect to make evidence-based instructional decisions. This includes when to move between modelled, guided and independent practice.</a:t>
            </a:r>
          </a:p>
          <a:p>
            <a:endParaRPr lang="en-AU" b="0" dirty="0">
              <a:latin typeface="Arial" panose="020B0604020202020204" pitchFamily="34" charset="0"/>
              <a:cs typeface="Arial" panose="020B0604020202020204" pitchFamily="34" charset="0"/>
            </a:endParaRPr>
          </a:p>
          <a:p>
            <a:r>
              <a:rPr lang="en-AU" b="0" dirty="0">
                <a:latin typeface="Arial" panose="020B0604020202020204" pitchFamily="34" charset="0"/>
                <a:cs typeface="Arial" panose="020B0604020202020204" pitchFamily="34" charset="0"/>
              </a:rPr>
              <a:t>Checking understanding requires teachers to collect the responses of all students (William 2014).</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dirty="0"/>
          </a:p>
          <a:p>
            <a:endParaRPr lang="en-AU" dirty="0"/>
          </a:p>
        </p:txBody>
      </p:sp>
      <p:sp>
        <p:nvSpPr>
          <p:cNvPr id="4" name="Slide Number Placeholder 3"/>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17</a:t>
            </a:fld>
            <a:endParaRPr kumimoji="0" lang="en-AU"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3378972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 </a:t>
            </a:r>
            <a:r>
              <a:rPr lang="en-AU" b="0" dirty="0"/>
              <a:t>use this task as a structured consolidation activity, supported by frequent, short check-ins to monitor student understanding. Before students begin writing, pause to review each key term and ask individuals to provide a definition and a brief example. As students write, circulate and ask targeted questions to assess their understanding of the differences between drawing on, adaptation, and appropriation. Select a few students to share responses during the task to clarify thinking and address misconceptions in real time. Conclude by briefly revisiting each concept and reinforcing accurate definitions before moving on. </a:t>
            </a:r>
          </a:p>
          <a:p>
            <a:endParaRPr lang="en-AU" b="0" dirty="0"/>
          </a:p>
          <a:p>
            <a:r>
              <a:rPr lang="en-AU" b="0" dirty="0"/>
              <a:t>This exercise is provided to clarify the understanding of students so they can access the metalanguage of </a:t>
            </a:r>
            <a:r>
              <a:rPr lang="en-AU" b="1" dirty="0"/>
              <a:t>Phase 2 </a:t>
            </a:r>
            <a:r>
              <a:rPr lang="en-AU" b="0" dirty="0"/>
              <a:t>and the rest of the program. After checking for understanding, consider revisiting slides if students are still struggling with this terminology.</a:t>
            </a:r>
          </a:p>
        </p:txBody>
      </p:sp>
      <p:sp>
        <p:nvSpPr>
          <p:cNvPr id="4" name="Slide Number Placeholder 3"/>
          <p:cNvSpPr>
            <a:spLocks noGrp="1"/>
          </p:cNvSpPr>
          <p:nvPr>
            <p:ph type="sldNum" sz="quarter" idx="5"/>
          </p:nvPr>
        </p:nvSpPr>
        <p:spPr/>
        <p:txBody>
          <a:bodyPr/>
          <a:lstStyle/>
          <a:p>
            <a:fld id="{B07158C4-A119-4B78-9DE8-A50001BC31DC}" type="slidenum">
              <a:rPr lang="en-AU" smtClean="0"/>
              <a:pPr/>
              <a:t>18</a:t>
            </a:fld>
            <a:endParaRPr lang="en-AU"/>
          </a:p>
        </p:txBody>
      </p:sp>
    </p:spTree>
    <p:extLst>
      <p:ext uri="{BB962C8B-B14F-4D97-AF65-F5344CB8AC3E}">
        <p14:creationId xmlns:p14="http://schemas.microsoft.com/office/powerpoint/2010/main" val="41393288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Teacher note: </a:t>
            </a:r>
            <a:r>
              <a:rPr lang="en-US" b="0" dirty="0"/>
              <a:t>this slide contains references for this resource.</a:t>
            </a:r>
            <a:endParaRPr lang="en-AU"/>
          </a:p>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19</a:t>
            </a:fld>
            <a:endParaRPr lang="en-AU"/>
          </a:p>
        </p:txBody>
      </p:sp>
    </p:spTree>
    <p:extLst>
      <p:ext uri="{BB962C8B-B14F-4D97-AF65-F5344CB8AC3E}">
        <p14:creationId xmlns:p14="http://schemas.microsoft.com/office/powerpoint/2010/main" val="29365871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501DF-312E-851C-2D6E-B167F9B624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EC766E-15D4-DD1E-7C0E-13D9CC73F4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2A8B8E-156D-8B32-B828-2CE8DBD0198C}"/>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Teacher note: </a:t>
            </a:r>
            <a:r>
              <a:rPr lang="en-US" b="0" dirty="0"/>
              <a:t>this slide contains references for this resource.</a:t>
            </a:r>
            <a:endParaRPr lang="en-AU" dirty="0"/>
          </a:p>
          <a:p>
            <a:endParaRPr lang="en-AU" dirty="0"/>
          </a:p>
        </p:txBody>
      </p:sp>
      <p:sp>
        <p:nvSpPr>
          <p:cNvPr id="4" name="Slide Number Placeholder 3">
            <a:extLst>
              <a:ext uri="{FF2B5EF4-FFF2-40B4-BE49-F238E27FC236}">
                <a16:creationId xmlns:a16="http://schemas.microsoft.com/office/drawing/2014/main" id="{5DD27C11-E2D1-9889-8B1A-A503E8E919F7}"/>
              </a:ext>
            </a:extLst>
          </p:cNvPr>
          <p:cNvSpPr>
            <a:spLocks noGrp="1"/>
          </p:cNvSpPr>
          <p:nvPr>
            <p:ph type="sldNum" sz="quarter" idx="5"/>
          </p:nvPr>
        </p:nvSpPr>
        <p:spPr/>
        <p:txBody>
          <a:bodyPr/>
          <a:lstStyle/>
          <a:p>
            <a:fld id="{B07158C4-A119-4B78-9DE8-A50001BC31DC}" type="slidenum">
              <a:rPr lang="en-AU" smtClean="0"/>
              <a:pPr/>
              <a:t>20</a:t>
            </a:fld>
            <a:endParaRPr lang="en-AU"/>
          </a:p>
        </p:txBody>
      </p:sp>
    </p:spTree>
    <p:extLst>
      <p:ext uri="{BB962C8B-B14F-4D97-AF65-F5344CB8AC3E}">
        <p14:creationId xmlns:p14="http://schemas.microsoft.com/office/powerpoint/2010/main" val="31356624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Arial" panose="020B0604020202020204" pitchFamily="34"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2240968"/>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dirty="0"/>
              <a:t>Learning sequence/lesson/ activity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4385568"/>
            <a:ext cx="6255977" cy="426611"/>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dirty="0"/>
              <a:t>Presenter name</a:t>
            </a:r>
            <a:endParaRPr lang="en-AU" dirty="0"/>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135329" y="360000"/>
            <a:ext cx="660650" cy="715199"/>
          </a:xfrm>
          <a:prstGeom prst="rect">
            <a:avLst/>
          </a:prstGeom>
        </p:spPr>
      </p:pic>
    </p:spTree>
    <p:extLst>
      <p:ext uri="{BB962C8B-B14F-4D97-AF65-F5344CB8AC3E}">
        <p14:creationId xmlns:p14="http://schemas.microsoft.com/office/powerpoint/2010/main" val="583983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dirty="0"/>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594646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ue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GB"/>
              <a:t>Click icon to add picture</a:t>
            </a:r>
            <a:endParaRPr lang="en-AU" dirty="0"/>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GB"/>
              <a:t>Click to edit Master title style</a:t>
            </a:r>
            <a:endParaRPr lang="en-AU" dirty="0"/>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457901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dirty="0"/>
              <a:t>Title</a:t>
            </a:r>
            <a:endParaRPr lang="en-AU" dirty="0"/>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24097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dirty="0"/>
              <a:t>Title</a:t>
            </a:r>
            <a:endParaRPr lang="en-AU" dirty="0"/>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
        <p:nvSpPr>
          <p:cNvPr id="3" name="Content Placeholder 2">
            <a:extLst>
              <a:ext uri="{FF2B5EF4-FFF2-40B4-BE49-F238E27FC236}">
                <a16:creationId xmlns:a16="http://schemas.microsoft.com/office/drawing/2014/main" id="{EAC13D79-FA01-577F-AC79-E39D6DCCC806}"/>
              </a:ext>
            </a:extLst>
          </p:cNvPr>
          <p:cNvSpPr>
            <a:spLocks noGrp="1"/>
          </p:cNvSpPr>
          <p:nvPr>
            <p:ph sz="quarter" idx="19" hasCustomPrompt="1"/>
          </p:nvPr>
        </p:nvSpPr>
        <p:spPr>
          <a:xfrm>
            <a:off x="360363" y="1562471"/>
            <a:ext cx="5735637" cy="4814518"/>
          </a:xfrm>
        </p:spPr>
        <p:txBody>
          <a:body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
        <p:nvSpPr>
          <p:cNvPr id="8" name="Picture Placeholder 7">
            <a:extLst>
              <a:ext uri="{FF2B5EF4-FFF2-40B4-BE49-F238E27FC236}">
                <a16:creationId xmlns:a16="http://schemas.microsoft.com/office/drawing/2014/main" id="{F0C3D212-D9E6-5651-0336-B3898E36FBA5}"/>
              </a:ext>
            </a:extLst>
          </p:cNvPr>
          <p:cNvSpPr>
            <a:spLocks noGrp="1"/>
          </p:cNvSpPr>
          <p:nvPr>
            <p:ph type="pic" sz="quarter" idx="20"/>
          </p:nvPr>
        </p:nvSpPr>
        <p:spPr>
          <a:xfrm>
            <a:off x="6324599" y="1562470"/>
            <a:ext cx="5507038" cy="4814518"/>
          </a:xfrm>
        </p:spPr>
        <p:txBody>
          <a:bodyPr/>
          <a:lstStyle/>
          <a:p>
            <a:r>
              <a:rPr lang="en-GB"/>
              <a:t>Click icon to add picture</a:t>
            </a:r>
            <a:endParaRPr lang="en-AU"/>
          </a:p>
        </p:txBody>
      </p:sp>
    </p:spTree>
    <p:extLst>
      <p:ext uri="{BB962C8B-B14F-4D97-AF65-F5344CB8AC3E}">
        <p14:creationId xmlns:p14="http://schemas.microsoft.com/office/powerpoint/2010/main" val="2350060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eature image and text">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GB"/>
              <a:t>Click icon to add picture</a:t>
            </a:r>
            <a:endParaRPr lang="en-AU"/>
          </a:p>
        </p:txBody>
      </p:sp>
      <p:sp>
        <p:nvSpPr>
          <p:cNvPr id="4" name="Title 1">
            <a:extLst>
              <a:ext uri="{FF2B5EF4-FFF2-40B4-BE49-F238E27FC236}">
                <a16:creationId xmlns:a16="http://schemas.microsoft.com/office/drawing/2014/main" id="{46E61F09-1856-72E7-5C79-31B4A856E7AD}"/>
              </a:ext>
            </a:extLst>
          </p:cNvPr>
          <p:cNvSpPr>
            <a:spLocks noGrp="1"/>
          </p:cNvSpPr>
          <p:nvPr>
            <p:ph type="title" hasCustomPrompt="1"/>
          </p:nvPr>
        </p:nvSpPr>
        <p:spPr>
          <a:xfrm>
            <a:off x="5400000" y="360000"/>
            <a:ext cx="6407150" cy="554400"/>
          </a:xfrm>
        </p:spPr>
        <p:txBody>
          <a:bodyPr/>
          <a:lstStyle>
            <a:lvl1pPr>
              <a:defRPr>
                <a:solidFill>
                  <a:schemeClr val="accent1"/>
                </a:solidFill>
              </a:defRPr>
            </a:lvl1pPr>
          </a:lstStyle>
          <a:p>
            <a:r>
              <a:rPr lang="en-US" dirty="0"/>
              <a:t>Title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6407150" cy="294189"/>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1632335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dirty="0"/>
              <a:t>Title</a:t>
            </a:r>
            <a:endParaRPr lang="en-AU" dirty="0"/>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4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1382915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1365284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userDrawn="1"/>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dirty="0"/>
              <a:t>References</a:t>
            </a:r>
            <a:endParaRPr lang="en-AU" dirty="0"/>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Arial" panose="020B0604020202020204" pitchFamily="34" charset="0"/>
                <a:cs typeface="Arial" panose="020B0604020202020204" pitchFamily="34" charset="0"/>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56146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10A01DC5-1685-4615-8240-15192985C6A2}" type="slidenum">
              <a:rPr lang="en-AU" smtClean="0"/>
              <a:pPr/>
              <a:t>‹#›</a:t>
            </a:fld>
            <a:endParaRPr lang="en-AU"/>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dirty="0"/>
              <a:t>Copyright</a:t>
            </a:r>
          </a:p>
        </p:txBody>
      </p:sp>
      <p:sp>
        <p:nvSpPr>
          <p:cNvPr id="3" name="Slide Number Placeholder 4">
            <a:extLst>
              <a:ext uri="{FF2B5EF4-FFF2-40B4-BE49-F238E27FC236}">
                <a16:creationId xmlns:a16="http://schemas.microsoft.com/office/drawing/2014/main" id="{CAF241D3-718F-F3B9-95BA-7ED78B1B5BDD}"/>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a:p>
        </p:txBody>
      </p:sp>
      <p:sp>
        <p:nvSpPr>
          <p:cNvPr id="5" name="Rectangle 4">
            <a:extLst>
              <a:ext uri="{FF2B5EF4-FFF2-40B4-BE49-F238E27FC236}">
                <a16:creationId xmlns:a16="http://schemas.microsoft.com/office/drawing/2014/main" id="{147A10EB-69B5-E036-369C-033BAFE6DB18}"/>
              </a:ext>
            </a:extLst>
          </p:cNvPr>
          <p:cNvSpPr/>
          <p:nvPr userDrawn="1"/>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1074132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Divider 1">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4C49F10D-4964-4C13-BDFD-A701813832E9}"/>
              </a:ext>
              <a:ext uri="{C183D7F6-B498-43B3-948B-1728B52AA6E4}">
                <adec:decorative xmlns:adec="http://schemas.microsoft.com/office/drawing/2017/decorative" val="1"/>
              </a:ext>
            </a:extLst>
          </p:cNvPr>
          <p:cNvSpPr>
            <a:spLocks noGrp="1"/>
          </p:cNvSpPr>
          <p:nvPr>
            <p:ph type="ftr" sz="quarter" idx="3"/>
          </p:nvPr>
        </p:nvSpPr>
        <p:spPr>
          <a:xfrm>
            <a:off x="540000" y="360000"/>
            <a:ext cx="4500000" cy="684000"/>
          </a:xfrm>
          <a:prstGeom prst="rect">
            <a:avLst/>
          </a:prstGeom>
        </p:spPr>
        <p:txBody>
          <a:bodyPr vert="horz" lIns="0" tIns="0" rIns="0" bIns="0" rtlCol="0" anchor="t">
            <a:noAutofit/>
          </a:bodyPr>
          <a:lstStyle>
            <a:lvl1pPr algn="l">
              <a:defRPr sz="1400">
                <a:solidFill>
                  <a:schemeClr val="bg1"/>
                </a:solidFill>
                <a:latin typeface="Arial" panose="020B0604020202020204" pitchFamily="34" charset="0"/>
              </a:defRPr>
            </a:lvl1pPr>
          </a:lstStyle>
          <a:p>
            <a:r>
              <a:rPr lang="en-AU" dirty="0"/>
              <a:t>NSW Department of Education</a:t>
            </a:r>
          </a:p>
          <a:p>
            <a:endParaRPr lang="en-AU" dirty="0"/>
          </a:p>
        </p:txBody>
      </p: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mj-lt"/>
              </a:defRPr>
            </a:lvl1pPr>
          </a:lstStyle>
          <a:p>
            <a:pPr>
              <a:lnSpc>
                <a:spcPct val="100000"/>
              </a:lnSpc>
            </a:pPr>
            <a:r>
              <a:rPr lang="en-AU"/>
              <a:t>Divider title</a:t>
            </a:r>
          </a:p>
        </p:txBody>
      </p:sp>
      <p:sp>
        <p:nvSpPr>
          <p:cNvPr id="4" name="Text Placeholder 4">
            <a:extLst>
              <a:ext uri="{FF2B5EF4-FFF2-40B4-BE49-F238E27FC236}">
                <a16:creationId xmlns:a16="http://schemas.microsoft.com/office/drawing/2014/main" id="{E0BFD460-00F6-C078-F72E-C89E7A3AE862}"/>
              </a:ext>
              <a:ext uri="{C183D7F6-B498-43B3-948B-1728B52AA6E4}">
                <adec:decorative xmlns:adec="http://schemas.microsoft.com/office/drawing/2017/decorative" val="0"/>
              </a:ext>
            </a:extLst>
          </p:cNvPr>
          <p:cNvSpPr>
            <a:spLocks noGrp="1"/>
          </p:cNvSpPr>
          <p:nvPr>
            <p:ph type="body" sz="quarter" idx="11" hasCustomPrompt="1"/>
          </p:nvPr>
        </p:nvSpPr>
        <p:spPr>
          <a:xfrm>
            <a:off x="540000" y="2162845"/>
            <a:ext cx="2880000" cy="1638301"/>
          </a:xfrm>
        </p:spPr>
        <p:txBody>
          <a:bodyPr anchor="t">
            <a:noAutofit/>
          </a:bodyPr>
          <a:lstStyle>
            <a:lvl1pPr algn="l">
              <a:lnSpc>
                <a:spcPct val="80000"/>
              </a:lnSpc>
              <a:spcAft>
                <a:spcPts val="0"/>
              </a:spcAft>
              <a:defRPr sz="15000">
                <a:solidFill>
                  <a:schemeClr val="accent4"/>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2503798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GB"/>
              <a:t>Click to edit Master title style</a:t>
            </a:r>
            <a:endParaRPr lang="en-US" dirty="0"/>
          </a:p>
        </p:txBody>
      </p:sp>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smtClean="0"/>
              <a:pPr/>
              <a:t>‹#›</a:t>
            </a:fld>
            <a:endParaRPr lang="en-AU"/>
          </a:p>
        </p:txBody>
      </p:sp>
    </p:spTree>
    <p:extLst>
      <p:ext uri="{BB962C8B-B14F-4D97-AF65-F5344CB8AC3E}">
        <p14:creationId xmlns:p14="http://schemas.microsoft.com/office/powerpoint/2010/main" val="2586543537"/>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8"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ducation.nsw.gov.au/teaching-and-learning/curriculum/english/english-curriculum-resources-k-12/english-7-10-resources/stage-4-year-8-from-page-to-stage"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hyperlink" Target="https://www.edresearch.edu.au/summaries-explainers/explainers/explicit-instruction" TargetMode="External"/><Relationship Id="rId3" Type="http://schemas.openxmlformats.org/officeDocument/2006/relationships/hyperlink" Target="https://educationstandards.nsw.edu.au/wps/portal/nesa/mini-footer/copyright" TargetMode="External"/><Relationship Id="rId7" Type="http://schemas.openxmlformats.org/officeDocument/2006/relationships/hyperlink" Target="https://www.edresearch.edu.au/guides-resources/practice-guides/explain-learning-objectives" TargetMode="External"/><Relationship Id="rId2" Type="http://schemas.openxmlformats.org/officeDocument/2006/relationships/notesSlide" Target="../notesSlides/notesSlide19.xml"/><Relationship Id="rId1" Type="http://schemas.openxmlformats.org/officeDocument/2006/relationships/slideLayout" Target="../slideLayouts/slideLayout9.xml"/><Relationship Id="rId6" Type="http://schemas.openxmlformats.org/officeDocument/2006/relationships/hyperlink" Target="https://curriculum.nsw.edu.au/learning-areas/english/english-k-10-2022/overview" TargetMode="External"/><Relationship Id="rId5" Type="http://schemas.openxmlformats.org/officeDocument/2006/relationships/hyperlink" Target="https://curriculum.nsw.edu.au/" TargetMode="External"/><Relationship Id="rId10" Type="http://schemas.openxmlformats.org/officeDocument/2006/relationships/hyperlink" Target="https://www.gutenberg.org/files/51275/51275-h/51275-h.htm" TargetMode="External"/><Relationship Id="rId4" Type="http://schemas.openxmlformats.org/officeDocument/2006/relationships/hyperlink" Target="https://educationstandards.nsw.edu.au/" TargetMode="External"/><Relationship Id="rId9" Type="http://schemas.openxmlformats.org/officeDocument/2006/relationships/hyperlink" Target="https://education.nsw.gov.au/about-us/education-data-and-research/cese/publications/literature-reviews/cognitive-load-theory"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s://education.nsw.gov.au/teaching-and-learning/curriculum/explicit-teaching/explicit-teaching-strategies/gradual-release-of-responsibility" TargetMode="External"/><Relationship Id="rId3" Type="http://schemas.openxmlformats.org/officeDocument/2006/relationships/hyperlink" Target="https://educationstandards.nsw.edu.au/wps/portal/nesa/mini-footer/copyright" TargetMode="External"/><Relationship Id="rId7" Type="http://schemas.openxmlformats.org/officeDocument/2006/relationships/hyperlink" Target="https://www.gutenberg.org/files/29021/29021-h/29021-h.htm" TargetMode="External"/><Relationship Id="rId2" Type="http://schemas.openxmlformats.org/officeDocument/2006/relationships/notesSlide" Target="../notesSlides/notesSlide20.xml"/><Relationship Id="rId1" Type="http://schemas.openxmlformats.org/officeDocument/2006/relationships/slideLayout" Target="../slideLayouts/slideLayout9.xml"/><Relationship Id="rId6" Type="http://schemas.openxmlformats.org/officeDocument/2006/relationships/hyperlink" Target="https://curriculum.nsw.edu.au/resources/glossary" TargetMode="External"/><Relationship Id="rId5" Type="http://schemas.openxmlformats.org/officeDocument/2006/relationships/hyperlink" Target="https://curriculum.nsw.edu.au/" TargetMode="External"/><Relationship Id="rId4" Type="http://schemas.openxmlformats.org/officeDocument/2006/relationships/hyperlink" Target="https://educationstandards.nsw.edu.au/"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hyperlink" Target="https://education.nsw.gov.au/rights-and-accountability/copyright" TargetMode="Externa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998069-8808-F7B7-147A-0D45AF051C4E}"/>
              </a:ext>
            </a:extLst>
          </p:cNvPr>
          <p:cNvSpPr>
            <a:spLocks noGrp="1"/>
          </p:cNvSpPr>
          <p:nvPr>
            <p:ph type="title"/>
          </p:nvPr>
        </p:nvSpPr>
        <p:spPr/>
        <p:txBody>
          <a:bodyPr/>
          <a:lstStyle/>
          <a:p>
            <a:r>
              <a:rPr lang="en-AU"/>
              <a:t>Introduction</a:t>
            </a:r>
          </a:p>
        </p:txBody>
      </p:sp>
      <p:sp>
        <p:nvSpPr>
          <p:cNvPr id="7" name="Picture Placeholder 6">
            <a:extLst>
              <a:ext uri="{FF2B5EF4-FFF2-40B4-BE49-F238E27FC236}">
                <a16:creationId xmlns:a16="http://schemas.microsoft.com/office/drawing/2014/main" id="{41E659CE-3503-CAAB-868D-643BC7328B29}"/>
              </a:ext>
            </a:extLst>
          </p:cNvPr>
          <p:cNvSpPr>
            <a:spLocks noGrp="1"/>
          </p:cNvSpPr>
          <p:nvPr>
            <p:ph type="pic" sz="quarter" idx="13"/>
          </p:nvPr>
        </p:nvSpPr>
        <p:spPr>
          <a:xfrm>
            <a:off x="291247" y="1752331"/>
            <a:ext cx="11483999" cy="4498641"/>
          </a:xfrm>
        </p:spPr>
        <p:txBody>
          <a:bodyPr/>
          <a:lstStyle/>
          <a:p>
            <a:pPr marL="342900" indent="-342900">
              <a:buFont typeface="Arial"/>
              <a:buChar char="•"/>
            </a:pPr>
            <a:r>
              <a:rPr lang="en-AU" sz="1800" dirty="0">
                <a:latin typeface="Arial"/>
                <a:ea typeface="+mn-lt"/>
                <a:cs typeface="Arial"/>
              </a:rPr>
              <a:t>This resource is not a teaching and learning program. It should be used in conjunction with Year 8 term 3 program </a:t>
            </a:r>
            <a:r>
              <a:rPr lang="en-AU" sz="1800" dirty="0">
                <a:latin typeface="Arial"/>
                <a:ea typeface="+mn-lt"/>
                <a:cs typeface="Arial"/>
                <a:hlinkClick r:id="rId3"/>
              </a:rPr>
              <a:t>‘From page to stage’</a:t>
            </a:r>
            <a:r>
              <a:rPr lang="en-AU" sz="1800" dirty="0">
                <a:latin typeface="Arial"/>
                <a:ea typeface="+mn-lt"/>
                <a:cs typeface="Arial"/>
              </a:rPr>
              <a:t>.</a:t>
            </a:r>
            <a:endParaRPr lang="en-AU" sz="1800" dirty="0">
              <a:solidFill>
                <a:srgbClr val="22272B"/>
              </a:solidFill>
            </a:endParaRPr>
          </a:p>
        </p:txBody>
      </p:sp>
      <p:sp>
        <p:nvSpPr>
          <p:cNvPr id="5" name="Text Placeholder 4">
            <a:extLst>
              <a:ext uri="{FF2B5EF4-FFF2-40B4-BE49-F238E27FC236}">
                <a16:creationId xmlns:a16="http://schemas.microsoft.com/office/drawing/2014/main" id="{2B575633-A51E-476B-63C5-AC9702A2E10F}"/>
              </a:ext>
            </a:extLst>
          </p:cNvPr>
          <p:cNvSpPr>
            <a:spLocks noGrp="1"/>
          </p:cNvSpPr>
          <p:nvPr>
            <p:ph type="body" sz="quarter" idx="18"/>
          </p:nvPr>
        </p:nvSpPr>
        <p:spPr/>
        <p:txBody>
          <a:bodyPr/>
          <a:lstStyle/>
          <a:p>
            <a:r>
              <a:rPr lang="en-AU" dirty="0"/>
              <a:t> Introduction for the teacher</a:t>
            </a:r>
          </a:p>
        </p:txBody>
      </p:sp>
      <p:sp>
        <p:nvSpPr>
          <p:cNvPr id="2" name="Slide Number Placeholder 1">
            <a:extLst>
              <a:ext uri="{FF2B5EF4-FFF2-40B4-BE49-F238E27FC236}">
                <a16:creationId xmlns:a16="http://schemas.microsoft.com/office/drawing/2014/main" id="{CD087911-6789-4356-F538-4C4ABF1219E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latin typeface="Arial" panose="020B0604020202020204" pitchFamily="34" charset="0"/>
                <a:cs typeface="Arial" panose="020B0604020202020204" pitchFamily="34" charset="0"/>
              </a:rPr>
              <a:t>1</a:t>
            </a:fld>
            <a:endParaRPr lang="en-AU">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543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998069-8808-F7B7-147A-0D45AF051C4E}"/>
              </a:ext>
            </a:extLst>
          </p:cNvPr>
          <p:cNvSpPr>
            <a:spLocks noGrp="1"/>
          </p:cNvSpPr>
          <p:nvPr>
            <p:ph type="title"/>
          </p:nvPr>
        </p:nvSpPr>
        <p:spPr/>
        <p:txBody>
          <a:bodyPr/>
          <a:lstStyle/>
          <a:p>
            <a:r>
              <a:rPr lang="en-AU">
                <a:latin typeface="+mj-lt"/>
              </a:rPr>
              <a:t>Instructions for use</a:t>
            </a:r>
          </a:p>
        </p:txBody>
      </p:sp>
      <p:sp>
        <p:nvSpPr>
          <p:cNvPr id="6" name="Text Placeholder 5">
            <a:extLst>
              <a:ext uri="{FF2B5EF4-FFF2-40B4-BE49-F238E27FC236}">
                <a16:creationId xmlns:a16="http://schemas.microsoft.com/office/drawing/2014/main" id="{8DD841B6-17E3-7C1D-D90A-3B640A08136D}"/>
              </a:ext>
            </a:extLst>
          </p:cNvPr>
          <p:cNvSpPr>
            <a:spLocks noGrp="1"/>
          </p:cNvSpPr>
          <p:nvPr>
            <p:ph type="body" sz="quarter" idx="18"/>
          </p:nvPr>
        </p:nvSpPr>
        <p:spPr/>
        <p:txBody>
          <a:bodyPr/>
          <a:lstStyle/>
          <a:p>
            <a:r>
              <a:rPr lang="en-AU">
                <a:latin typeface="+mj-lt"/>
                <a:cs typeface="Arial"/>
              </a:rPr>
              <a:t>Instructions for the teacher</a:t>
            </a:r>
            <a:endParaRPr lang="en-AU">
              <a:latin typeface="+mj-lt"/>
            </a:endParaRPr>
          </a:p>
        </p:txBody>
      </p:sp>
      <p:sp>
        <p:nvSpPr>
          <p:cNvPr id="7" name="Picture Placeholder 6">
            <a:extLst>
              <a:ext uri="{FF2B5EF4-FFF2-40B4-BE49-F238E27FC236}">
                <a16:creationId xmlns:a16="http://schemas.microsoft.com/office/drawing/2014/main" id="{41E659CE-3503-CAAB-868D-643BC7328B29}"/>
              </a:ext>
            </a:extLst>
          </p:cNvPr>
          <p:cNvSpPr>
            <a:spLocks noGrp="1"/>
          </p:cNvSpPr>
          <p:nvPr>
            <p:ph type="pic" sz="quarter" idx="13"/>
          </p:nvPr>
        </p:nvSpPr>
        <p:spPr>
          <a:xfrm>
            <a:off x="354000" y="1931625"/>
            <a:ext cx="11483999" cy="4498641"/>
          </a:xfrm>
        </p:spPr>
        <p:txBody>
          <a:bodyPr/>
          <a:lstStyle/>
          <a:p>
            <a:pPr marL="342900" indent="-342900">
              <a:lnSpc>
                <a:spcPct val="150000"/>
              </a:lnSpc>
              <a:buFont typeface="Arial"/>
              <a:buChar char="•"/>
            </a:pPr>
            <a:r>
              <a:rPr lang="en-AU" sz="1800" dirty="0">
                <a:solidFill>
                  <a:srgbClr val="22272B"/>
                </a:solidFill>
                <a:latin typeface="+mn-lt"/>
              </a:rPr>
              <a:t>Classroom teachers are encouraged to </a:t>
            </a:r>
            <a:r>
              <a:rPr lang="en-AU" sz="1800" b="1" dirty="0">
                <a:solidFill>
                  <a:srgbClr val="22272B"/>
                </a:solidFill>
                <a:latin typeface="+mn-lt"/>
              </a:rPr>
              <a:t>add and adapt</a:t>
            </a:r>
            <a:r>
              <a:rPr lang="en-AU" sz="1800" dirty="0">
                <a:solidFill>
                  <a:srgbClr val="22272B"/>
                </a:solidFill>
                <a:latin typeface="+mn-lt"/>
              </a:rPr>
              <a:t> slides as required to meet the needs of their students.</a:t>
            </a:r>
          </a:p>
          <a:p>
            <a:pPr marL="342900" indent="-342900">
              <a:lnSpc>
                <a:spcPct val="150000"/>
              </a:lnSpc>
              <a:buFont typeface="Arial"/>
              <a:buChar char="•"/>
            </a:pPr>
            <a:r>
              <a:rPr lang="en-AU" sz="1800" dirty="0">
                <a:solidFill>
                  <a:srgbClr val="22272B"/>
                </a:solidFill>
                <a:latin typeface="+mn-lt"/>
              </a:rPr>
              <a:t>Save a copy of the file to make changes to the slide deck. Go to </a:t>
            </a:r>
            <a:r>
              <a:rPr lang="en-AU" sz="1800" b="1" dirty="0">
                <a:solidFill>
                  <a:srgbClr val="22272B"/>
                </a:solidFill>
                <a:latin typeface="+mn-lt"/>
              </a:rPr>
              <a:t>File &gt; Download a Copy </a:t>
            </a:r>
            <a:r>
              <a:rPr lang="en-AU" sz="1800" dirty="0">
                <a:solidFill>
                  <a:srgbClr val="22272B"/>
                </a:solidFill>
                <a:latin typeface="+mn-lt"/>
              </a:rPr>
              <a:t>(this downloads a copy to the computer to edit in the PowerPoint application</a:t>
            </a:r>
            <a:r>
              <a:rPr lang="en-AU" sz="1800" dirty="0">
                <a:solidFill>
                  <a:srgbClr val="22272B"/>
                </a:solidFill>
              </a:rPr>
              <a:t>)</a:t>
            </a:r>
            <a:r>
              <a:rPr lang="en-AU" sz="1800" dirty="0">
                <a:solidFill>
                  <a:srgbClr val="22272B"/>
                </a:solidFill>
                <a:latin typeface="+mn-lt"/>
              </a:rPr>
              <a:t>.</a:t>
            </a:r>
          </a:p>
          <a:p>
            <a:pPr marL="342900" indent="-342900">
              <a:lnSpc>
                <a:spcPct val="150000"/>
              </a:lnSpc>
              <a:buFont typeface="Arial"/>
              <a:buChar char="•"/>
            </a:pPr>
            <a:r>
              <a:rPr lang="en-AU" sz="1800" dirty="0">
                <a:solidFill>
                  <a:srgbClr val="22272B"/>
                </a:solidFill>
                <a:latin typeface="+mn-lt"/>
              </a:rPr>
              <a:t>To convert the PowerPoint to Google Slides:</a:t>
            </a:r>
          </a:p>
          <a:p>
            <a:pPr marL="913765" lvl="1" indent="-457200">
              <a:lnSpc>
                <a:spcPct val="150000"/>
              </a:lnSpc>
              <a:buFont typeface="+mj-lt"/>
              <a:buAutoNum type="arabicPeriod"/>
            </a:pPr>
            <a:r>
              <a:rPr lang="en-AU" dirty="0">
                <a:solidFill>
                  <a:srgbClr val="22272B"/>
                </a:solidFill>
                <a:latin typeface="+mn-lt"/>
              </a:rPr>
              <a:t>Upload the file into Google Drive and open it.</a:t>
            </a:r>
          </a:p>
          <a:p>
            <a:pPr marL="913765" lvl="1" indent="-457200">
              <a:lnSpc>
                <a:spcPct val="150000"/>
              </a:lnSpc>
              <a:buFont typeface="+mj-lt"/>
              <a:buAutoNum type="arabicPeriod"/>
            </a:pPr>
            <a:r>
              <a:rPr lang="en-AU" dirty="0">
                <a:solidFill>
                  <a:srgbClr val="22272B"/>
                </a:solidFill>
                <a:latin typeface="+mn-lt"/>
              </a:rPr>
              <a:t>Go to </a:t>
            </a:r>
            <a:r>
              <a:rPr lang="en-AU" b="1" dirty="0">
                <a:solidFill>
                  <a:srgbClr val="22272B"/>
                </a:solidFill>
                <a:latin typeface="+mn-lt"/>
              </a:rPr>
              <a:t>File &gt; Save as Google Slides</a:t>
            </a:r>
            <a:r>
              <a:rPr lang="en-AU" dirty="0">
                <a:solidFill>
                  <a:srgbClr val="22272B"/>
                </a:solidFill>
                <a:latin typeface="+mn-lt"/>
              </a:rPr>
              <a:t>.</a:t>
            </a:r>
          </a:p>
          <a:p>
            <a:pPr marL="456565" lvl="1">
              <a:lnSpc>
                <a:spcPct val="150000"/>
              </a:lnSpc>
            </a:pPr>
            <a:r>
              <a:rPr lang="en-AU" dirty="0">
                <a:solidFill>
                  <a:srgbClr val="22272B"/>
                </a:solidFill>
                <a:latin typeface="+mn-lt"/>
              </a:rPr>
              <a:t>(Note – conversion may cause formatting changes in the slides.)</a:t>
            </a:r>
          </a:p>
        </p:txBody>
      </p:sp>
      <p:sp>
        <p:nvSpPr>
          <p:cNvPr id="2" name="Slide Number Placeholder 1">
            <a:extLst>
              <a:ext uri="{FF2B5EF4-FFF2-40B4-BE49-F238E27FC236}">
                <a16:creationId xmlns:a16="http://schemas.microsoft.com/office/drawing/2014/main" id="{CD087911-6789-4356-F538-4C4ABF1219E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a:t>
            </a:fld>
            <a:endParaRPr lang="en-AU"/>
          </a:p>
        </p:txBody>
      </p:sp>
    </p:spTree>
    <p:extLst>
      <p:ext uri="{BB962C8B-B14F-4D97-AF65-F5344CB8AC3E}">
        <p14:creationId xmlns:p14="http://schemas.microsoft.com/office/powerpoint/2010/main" val="3977060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7ACA6DE-0425-8EF3-5209-66B57CD3D78E}"/>
              </a:ext>
            </a:extLst>
          </p:cNvPr>
          <p:cNvSpPr>
            <a:spLocks noGrp="1"/>
          </p:cNvSpPr>
          <p:nvPr>
            <p:ph type="ctrTitle"/>
          </p:nvPr>
        </p:nvSpPr>
        <p:spPr>
          <a:xfrm>
            <a:off x="539999" y="2240968"/>
            <a:ext cx="6255979" cy="2033997"/>
          </a:xfrm>
        </p:spPr>
        <p:txBody>
          <a:bodyPr/>
          <a:lstStyle/>
          <a:p>
            <a:r>
              <a:rPr lang="en-AU" dirty="0">
                <a:latin typeface="+mj-lt"/>
              </a:rPr>
              <a:t>Phase 2 – exploring intertextuality</a:t>
            </a:r>
            <a:br>
              <a:rPr lang="en-AU" dirty="0">
                <a:latin typeface="+mj-lt"/>
              </a:rPr>
            </a:br>
            <a:endParaRPr lang="en-AU" dirty="0">
              <a:latin typeface="+mj-lt"/>
            </a:endParaRPr>
          </a:p>
        </p:txBody>
      </p:sp>
      <p:sp>
        <p:nvSpPr>
          <p:cNvPr id="13" name="Text Placeholder 12">
            <a:extLst>
              <a:ext uri="{FF2B5EF4-FFF2-40B4-BE49-F238E27FC236}">
                <a16:creationId xmlns:a16="http://schemas.microsoft.com/office/drawing/2014/main" id="{547EDE39-B908-E901-D92B-0013F689BEDE}"/>
              </a:ext>
            </a:extLst>
          </p:cNvPr>
          <p:cNvSpPr>
            <a:spLocks noGrp="1"/>
          </p:cNvSpPr>
          <p:nvPr>
            <p:ph type="body" sz="quarter" idx="10"/>
          </p:nvPr>
        </p:nvSpPr>
        <p:spPr/>
        <p:txBody>
          <a:bodyPr/>
          <a:lstStyle/>
          <a:p>
            <a:r>
              <a:rPr lang="en-US" dirty="0">
                <a:latin typeface="+mj-lt"/>
              </a:rPr>
              <a:t>Year 8  - Term 3 </a:t>
            </a:r>
          </a:p>
        </p:txBody>
      </p:sp>
      <p:sp>
        <p:nvSpPr>
          <p:cNvPr id="17" name="Text Placeholder 16">
            <a:extLst>
              <a:ext uri="{FF2B5EF4-FFF2-40B4-BE49-F238E27FC236}">
                <a16:creationId xmlns:a16="http://schemas.microsoft.com/office/drawing/2014/main" id="{91ACAB55-956E-41FD-5A17-9C7B66EFF5AA}"/>
              </a:ext>
            </a:extLst>
          </p:cNvPr>
          <p:cNvSpPr>
            <a:spLocks noGrp="1"/>
          </p:cNvSpPr>
          <p:nvPr>
            <p:ph type="body" sz="quarter" idx="16"/>
          </p:nvPr>
        </p:nvSpPr>
        <p:spPr/>
        <p:txBody>
          <a:bodyPr/>
          <a:lstStyle/>
          <a:p>
            <a:r>
              <a:rPr lang="en-AU" dirty="0">
                <a:latin typeface="+mj-lt"/>
              </a:rPr>
              <a:t>‘8.3 – ‘From page to stage’</a:t>
            </a:r>
          </a:p>
          <a:p>
            <a:endParaRPr lang="en-US" b="0" dirty="0">
              <a:latin typeface="+mj-lt"/>
            </a:endParaRPr>
          </a:p>
        </p:txBody>
      </p:sp>
      <p:pic>
        <p:nvPicPr>
          <p:cNvPr id="3" name="Picture Placeholder 2">
            <a:extLst>
              <a:ext uri="{FF2B5EF4-FFF2-40B4-BE49-F238E27FC236}">
                <a16:creationId xmlns:a16="http://schemas.microsoft.com/office/drawing/2014/main" id="{089F3FAB-4373-893B-9CD5-BD829D965970}"/>
              </a:ext>
              <a:ext uri="{C183D7F6-B498-43B3-948B-1728B52AA6E4}">
                <adec:decorative xmlns:adec="http://schemas.microsoft.com/office/drawing/2017/decorative" val="1"/>
              </a:ext>
            </a:extLst>
          </p:cNvPr>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a:stretch>
            <a:fillRect/>
          </a:stretch>
        </p:blipFill>
        <p:spPr>
          <a:xfrm>
            <a:off x="7127875" y="0"/>
            <a:ext cx="5064125" cy="6858000"/>
          </a:xfrm>
        </p:spPr>
      </p:pic>
      <p:sp>
        <p:nvSpPr>
          <p:cNvPr id="18" name="Footer Placeholder 2">
            <a:extLst>
              <a:ext uri="{FF2B5EF4-FFF2-40B4-BE49-F238E27FC236}">
                <a16:creationId xmlns:a16="http://schemas.microsoft.com/office/drawing/2014/main" id="{E21C06A1-D6DC-777E-75CD-5F1C89530786}"/>
              </a:ext>
              <a:ext uri="{C183D7F6-B498-43B3-948B-1728B52AA6E4}">
                <adec:decorative xmlns:adec="http://schemas.microsoft.com/office/drawing/2017/decorative" val="1"/>
              </a:ext>
            </a:extLst>
          </p:cNvPr>
          <p:cNvSpPr txBox="1">
            <a:spLocks/>
          </p:cNvSpPr>
          <p:nvPr/>
        </p:nvSpPr>
        <p:spPr>
          <a:xfrm>
            <a:off x="539999" y="380718"/>
            <a:ext cx="2677963" cy="348954"/>
          </a:xfrm>
          <a:prstGeom prst="rect">
            <a:avLst/>
          </a:prstGeom>
        </p:spPr>
        <p:txBody>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1400" dirty="0">
                <a:solidFill>
                  <a:schemeClr val="bg1"/>
                </a:solidFill>
              </a:rPr>
              <a:t>NSW Department of Education</a:t>
            </a:r>
            <a:endParaRPr lang="en-AU" sz="1400" dirty="0">
              <a:solidFill>
                <a:schemeClr val="bg1"/>
              </a:solidFill>
            </a:endParaRPr>
          </a:p>
        </p:txBody>
      </p:sp>
    </p:spTree>
    <p:extLst>
      <p:ext uri="{BB962C8B-B14F-4D97-AF65-F5344CB8AC3E}">
        <p14:creationId xmlns:p14="http://schemas.microsoft.com/office/powerpoint/2010/main" val="3180838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E6A87E-8352-0E8F-5677-2D3F86A4C16A}"/>
              </a:ext>
            </a:extLst>
          </p:cNvPr>
          <p:cNvSpPr>
            <a:spLocks noGrp="1"/>
          </p:cNvSpPr>
          <p:nvPr>
            <p:ph type="title"/>
          </p:nvPr>
        </p:nvSpPr>
        <p:spPr/>
        <p:txBody>
          <a:bodyPr/>
          <a:lstStyle/>
          <a:p>
            <a:r>
              <a:rPr lang="en-AU">
                <a:latin typeface="+mj-lt"/>
              </a:rPr>
              <a:t>Learning intentions and success criteria</a:t>
            </a:r>
          </a:p>
        </p:txBody>
      </p:sp>
      <p:sp>
        <p:nvSpPr>
          <p:cNvPr id="7" name="Picture Placeholder 6">
            <a:extLst>
              <a:ext uri="{FF2B5EF4-FFF2-40B4-BE49-F238E27FC236}">
                <a16:creationId xmlns:a16="http://schemas.microsoft.com/office/drawing/2014/main" id="{259983F7-5518-1446-670F-6DA491713B6F}"/>
              </a:ext>
            </a:extLst>
          </p:cNvPr>
          <p:cNvSpPr>
            <a:spLocks noGrp="1"/>
          </p:cNvSpPr>
          <p:nvPr>
            <p:ph type="pic" sz="quarter" idx="13"/>
          </p:nvPr>
        </p:nvSpPr>
        <p:spPr/>
        <p:txBody>
          <a:bodyPr/>
          <a:lstStyle/>
          <a:p>
            <a:pPr marL="0" marR="0" lvl="0" indent="0" algn="l" defTabSz="609585" rtl="0" eaLnBrk="1" fontAlgn="auto" latinLnBrk="0" hangingPunct="1">
              <a:lnSpc>
                <a:spcPct val="150000"/>
              </a:lnSpc>
              <a:spcBef>
                <a:spcPts val="0"/>
              </a:spcBef>
              <a:buClrTx/>
              <a:buSzTx/>
              <a:buFontTx/>
              <a:buNone/>
              <a:tabLst/>
              <a:defRPr/>
            </a:pPr>
            <a:r>
              <a:rPr kumimoji="0" lang="en-AU" sz="1800" b="1" i="0" u="none" strike="noStrike" kern="1200" cap="none" spc="0" normalizeH="0" baseline="0" noProof="0" dirty="0">
                <a:ln>
                  <a:noFill/>
                </a:ln>
                <a:solidFill>
                  <a:srgbClr val="002664"/>
                </a:solidFill>
                <a:effectLst/>
                <a:uLnTx/>
                <a:uFillTx/>
                <a:latin typeface="+mn-lt"/>
                <a:ea typeface="+mn-lt"/>
                <a:cs typeface="Arial" panose="020B0604020202020204" pitchFamily="34" charset="0"/>
              </a:rPr>
              <a:t>We are learning to:</a:t>
            </a:r>
          </a:p>
          <a:p>
            <a:pPr marL="342900" marR="0" lvl="0" indent="-342900" algn="l" defTabSz="609585" rtl="0" eaLnBrk="1" fontAlgn="auto" latinLnBrk="0" hangingPunct="1">
              <a:lnSpc>
                <a:spcPct val="150000"/>
              </a:lnSpc>
              <a:spcBef>
                <a:spcPts val="0"/>
              </a:spcBef>
              <a:buClrTx/>
              <a:buSzTx/>
              <a:buFont typeface="Arial" panose="020B0604020202020204" pitchFamily="34" charset="0"/>
              <a:buChar char="•"/>
              <a:tabLst/>
              <a:defRPr/>
            </a:pPr>
            <a:r>
              <a:rPr kumimoji="0" lang="en-AU" sz="1800" b="0" i="0" u="none" strike="noStrike" kern="1200" cap="none" spc="0" normalizeH="0" baseline="0" noProof="0" dirty="0">
                <a:ln>
                  <a:noFill/>
                </a:ln>
                <a:solidFill>
                  <a:srgbClr val="002664"/>
                </a:solidFill>
                <a:effectLst/>
                <a:uLnTx/>
                <a:uFillTx/>
                <a:latin typeface="+mn-lt"/>
                <a:ea typeface="+mn-lt"/>
                <a:cs typeface="Arial" panose="020B0604020202020204" pitchFamily="34" charset="0"/>
              </a:rPr>
              <a:t>enhance our definition of intertextuality by clarifying the terms ‘draws on’, ‘adaptation’ and ‘appropriation’</a:t>
            </a:r>
          </a:p>
          <a:p>
            <a:pPr marL="342900" marR="0" lvl="0" indent="-342900" algn="l" defTabSz="609585" rtl="0" eaLnBrk="1" fontAlgn="auto" latinLnBrk="0" hangingPunct="1">
              <a:lnSpc>
                <a:spcPct val="150000"/>
              </a:lnSpc>
              <a:spcBef>
                <a:spcPts val="0"/>
              </a:spcBef>
              <a:buClrTx/>
              <a:buSzTx/>
              <a:buFont typeface="Arial" panose="020B0604020202020204" pitchFamily="34" charset="0"/>
              <a:buChar char="•"/>
              <a:tabLst/>
              <a:defRPr/>
            </a:pPr>
            <a:r>
              <a:rPr kumimoji="0" lang="en-AU" sz="1800" b="0" i="0" u="none" strike="noStrike" kern="1200" cap="none" spc="0" normalizeH="0" baseline="0" noProof="0" dirty="0">
                <a:ln>
                  <a:noFill/>
                </a:ln>
                <a:solidFill>
                  <a:srgbClr val="002664"/>
                </a:solidFill>
                <a:effectLst/>
                <a:uLnTx/>
                <a:uFillTx/>
                <a:latin typeface="+mn-lt"/>
                <a:ea typeface="+mn-lt"/>
                <a:cs typeface="Arial" panose="020B0604020202020204" pitchFamily="34" charset="0"/>
              </a:rPr>
              <a:t>explore how texts change throughout time, often reflecting the values and morals in which they were composed.</a:t>
            </a:r>
          </a:p>
          <a:p>
            <a:pPr marL="0" marR="0" lvl="0" indent="0" algn="l" defTabSz="609585" rtl="0" eaLnBrk="1" fontAlgn="auto" latinLnBrk="0" hangingPunct="1">
              <a:lnSpc>
                <a:spcPct val="150000"/>
              </a:lnSpc>
              <a:spcBef>
                <a:spcPts val="0"/>
              </a:spcBef>
              <a:buClrTx/>
              <a:buSzTx/>
              <a:buFontTx/>
              <a:buNone/>
              <a:tabLst/>
              <a:defRPr/>
            </a:pPr>
            <a:r>
              <a:rPr kumimoji="0" lang="en-AU" sz="1800" b="1" i="0" u="none" strike="noStrike" kern="1200" cap="none" spc="0" normalizeH="0" baseline="0" noProof="0" dirty="0">
                <a:ln>
                  <a:noFill/>
                </a:ln>
                <a:solidFill>
                  <a:srgbClr val="002664"/>
                </a:solidFill>
                <a:effectLst/>
                <a:uLnTx/>
                <a:uFillTx/>
                <a:latin typeface="+mn-lt"/>
                <a:ea typeface="+mn-ea"/>
                <a:cs typeface="Arial" panose="020B0604020202020204" pitchFamily="34" charset="0"/>
              </a:rPr>
              <a:t>We can:</a:t>
            </a:r>
          </a:p>
          <a:p>
            <a:pPr marL="342900" marR="0" lvl="0" indent="-342900" algn="l" defTabSz="609585" rtl="0" eaLnBrk="1" fontAlgn="auto" latinLnBrk="0" hangingPunct="1">
              <a:lnSpc>
                <a:spcPct val="150000"/>
              </a:lnSpc>
              <a:spcBef>
                <a:spcPts val="0"/>
              </a:spcBef>
              <a:buClrTx/>
              <a:buSzTx/>
              <a:buFont typeface="Arial" panose="020B0604020202020204" pitchFamily="34" charset="0"/>
              <a:buChar char="•"/>
              <a:tabLst/>
              <a:defRPr/>
            </a:pPr>
            <a:r>
              <a:rPr lang="en-AU" sz="1800" dirty="0">
                <a:solidFill>
                  <a:srgbClr val="002664"/>
                </a:solidFill>
                <a:latin typeface="+mn-lt"/>
              </a:rPr>
              <a:t>[classroom teacher to insert sample success criteria] </a:t>
            </a:r>
          </a:p>
          <a:p>
            <a:pPr marL="342900" marR="0" lvl="0" indent="-342900" algn="l" defTabSz="609585" rtl="0" eaLnBrk="1" fontAlgn="auto" latinLnBrk="0" hangingPunct="1">
              <a:lnSpc>
                <a:spcPct val="150000"/>
              </a:lnSpc>
              <a:spcBef>
                <a:spcPts val="0"/>
              </a:spcBef>
              <a:buClrTx/>
              <a:buSzTx/>
              <a:buFont typeface="Arial" panose="020B0604020202020204" pitchFamily="34" charset="0"/>
              <a:buChar char="•"/>
              <a:tabLst/>
              <a:defRPr/>
            </a:pPr>
            <a:r>
              <a:rPr kumimoji="0" lang="en-AU" sz="1800" b="0" i="0" u="none" strike="noStrike" kern="1200" cap="none" spc="0" normalizeH="0" baseline="0" noProof="0" dirty="0">
                <a:ln>
                  <a:noFill/>
                </a:ln>
                <a:solidFill>
                  <a:srgbClr val="002664"/>
                </a:solidFill>
                <a:effectLst/>
                <a:uLnTx/>
                <a:uFillTx/>
                <a:latin typeface="+mn-lt"/>
                <a:ea typeface="+mn-ea"/>
                <a:cs typeface="Arial" panose="020B0604020202020204" pitchFamily="34" charset="0"/>
              </a:rPr>
              <a:t>[classroom teacher to insert sample success criteria]</a:t>
            </a:r>
          </a:p>
          <a:p>
            <a:pPr marL="342900" marR="0" lvl="0" indent="-342900" algn="l" defTabSz="609585" rtl="0" eaLnBrk="1" fontAlgn="auto" latinLnBrk="0" hangingPunct="1">
              <a:lnSpc>
                <a:spcPct val="150000"/>
              </a:lnSpc>
              <a:spcBef>
                <a:spcPts val="0"/>
              </a:spcBef>
              <a:buClrTx/>
              <a:buSzTx/>
              <a:buFont typeface="Arial" panose="020B0604020202020204" pitchFamily="34" charset="0"/>
              <a:buChar char="•"/>
              <a:tabLst/>
              <a:defRPr/>
            </a:pPr>
            <a:r>
              <a:rPr lang="en-AU" sz="1800" dirty="0">
                <a:solidFill>
                  <a:srgbClr val="002664"/>
                </a:solidFill>
                <a:latin typeface="+mn-lt"/>
              </a:rPr>
              <a:t>[classroom teacher to insert sample success criteria].</a:t>
            </a:r>
            <a:endParaRPr kumimoji="0" lang="en-US" sz="1800" b="0" i="0" u="none" strike="noStrike" kern="1200" cap="none" spc="0" normalizeH="0" baseline="0" noProof="0" dirty="0">
              <a:ln>
                <a:noFill/>
              </a:ln>
              <a:solidFill>
                <a:srgbClr val="002664"/>
              </a:solidFill>
              <a:effectLst/>
              <a:uLnTx/>
              <a:uFillTx/>
              <a:latin typeface="+mn-lt"/>
              <a:ea typeface="+mn-ea"/>
              <a:cs typeface="Arial" panose="020B0604020202020204" pitchFamily="34" charset="0"/>
            </a:endParaRPr>
          </a:p>
        </p:txBody>
      </p:sp>
      <p:sp>
        <p:nvSpPr>
          <p:cNvPr id="2" name="Slide Number Placeholder 1">
            <a:extLst>
              <a:ext uri="{FF2B5EF4-FFF2-40B4-BE49-F238E27FC236}">
                <a16:creationId xmlns:a16="http://schemas.microsoft.com/office/drawing/2014/main" id="{19C0759C-7815-62EE-E606-EBC3C273B189}"/>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Arial" panose="020B0604020202020204" pitchFamily="34"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4</a:t>
            </a:fld>
            <a:endParaRPr kumimoji="0" lang="en-AU" sz="1200" b="0" i="0" u="none" strike="noStrike" kern="1200" cap="none" spc="0" normalizeH="0" baseline="0" noProof="0" dirty="0">
              <a:ln>
                <a:noFill/>
              </a:ln>
              <a:solidFill>
                <a:srgbClr val="22272B"/>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3575219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800255-62C7-52FC-7626-3B3FEBADF4CA}"/>
              </a:ext>
            </a:extLst>
          </p:cNvPr>
          <p:cNvSpPr>
            <a:spLocks noGrp="1"/>
          </p:cNvSpPr>
          <p:nvPr>
            <p:ph type="ctrTitle"/>
          </p:nvPr>
        </p:nvSpPr>
        <p:spPr/>
        <p:txBody>
          <a:bodyPr/>
          <a:lstStyle/>
          <a:p>
            <a:r>
              <a:rPr lang="en-AU" dirty="0">
                <a:cs typeface="Arial" panose="020B0604020202020204" pitchFamily="34" charset="0"/>
              </a:rPr>
              <a:t>Chunking and sequencing learning </a:t>
            </a:r>
            <a:r>
              <a:rPr lang="en-AU" dirty="0">
                <a:solidFill>
                  <a:schemeClr val="accent1"/>
                </a:solidFill>
                <a:latin typeface="+mj-lt"/>
              </a:rPr>
              <a:t>(1)</a:t>
            </a:r>
            <a:endParaRPr lang="en-AU" dirty="0">
              <a:solidFill>
                <a:schemeClr val="accent1"/>
              </a:solidFill>
              <a:cs typeface="Arial" panose="020B0604020202020204" pitchFamily="34" charset="0"/>
            </a:endParaRPr>
          </a:p>
        </p:txBody>
      </p:sp>
      <p:sp>
        <p:nvSpPr>
          <p:cNvPr id="2" name="Footer Placeholder 1">
            <a:extLst>
              <a:ext uri="{FF2B5EF4-FFF2-40B4-BE49-F238E27FC236}">
                <a16:creationId xmlns:a16="http://schemas.microsoft.com/office/drawing/2014/main" id="{A6CE5861-99CB-A3D0-3A89-D944B65DE1EB}"/>
              </a:ext>
              <a:ext uri="{C183D7F6-B498-43B3-948B-1728B52AA6E4}">
                <adec:decorative xmlns:adec="http://schemas.microsoft.com/office/drawing/2017/decorative" val="0"/>
              </a:ext>
            </a:extLst>
          </p:cNvPr>
          <p:cNvSpPr txBox="1">
            <a:spLocks/>
          </p:cNvSpPr>
          <p:nvPr/>
        </p:nvSpPr>
        <p:spPr>
          <a:xfrm>
            <a:off x="539999" y="359997"/>
            <a:ext cx="2834572" cy="277237"/>
          </a:xfrm>
          <a:prstGeom prst="rect">
            <a:avLst/>
          </a:prstGeom>
        </p:spPr>
        <p:txBody>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1400" dirty="0">
                <a:solidFill>
                  <a:schemeClr val="bg1"/>
                </a:solidFill>
              </a:rPr>
              <a:t>NSW Department of Education</a:t>
            </a:r>
            <a:endParaRPr lang="en-AU" sz="1400" dirty="0">
              <a:solidFill>
                <a:schemeClr val="bg1"/>
              </a:solidFill>
            </a:endParaRPr>
          </a:p>
        </p:txBody>
      </p:sp>
    </p:spTree>
    <p:extLst>
      <p:ext uri="{BB962C8B-B14F-4D97-AF65-F5344CB8AC3E}">
        <p14:creationId xmlns:p14="http://schemas.microsoft.com/office/powerpoint/2010/main" val="3721054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6B06C-24DC-E231-877D-97F5912B09AF}"/>
              </a:ext>
            </a:extLst>
          </p:cNvPr>
          <p:cNvSpPr>
            <a:spLocks noGrp="1"/>
          </p:cNvSpPr>
          <p:nvPr>
            <p:ph type="title"/>
          </p:nvPr>
        </p:nvSpPr>
        <p:spPr/>
        <p:txBody>
          <a:bodyPr/>
          <a:lstStyle/>
          <a:p>
            <a:r>
              <a:rPr lang="en-AU" dirty="0"/>
              <a:t>Intertextuality</a:t>
            </a:r>
          </a:p>
        </p:txBody>
      </p:sp>
      <p:sp>
        <p:nvSpPr>
          <p:cNvPr id="3" name="Content Placeholder 2">
            <a:extLst>
              <a:ext uri="{FF2B5EF4-FFF2-40B4-BE49-F238E27FC236}">
                <a16:creationId xmlns:a16="http://schemas.microsoft.com/office/drawing/2014/main" id="{93958CAC-EAFF-DF04-6823-F934C3AB35E2}"/>
              </a:ext>
            </a:extLst>
          </p:cNvPr>
          <p:cNvSpPr>
            <a:spLocks noGrp="1"/>
          </p:cNvSpPr>
          <p:nvPr>
            <p:ph type="body" sz="quarter" idx="18"/>
          </p:nvPr>
        </p:nvSpPr>
        <p:spPr/>
        <p:txBody>
          <a:bodyPr/>
          <a:lstStyle/>
          <a:p>
            <a:r>
              <a:rPr lang="en-AU" dirty="0"/>
              <a:t>Definition of intertextuality</a:t>
            </a:r>
          </a:p>
        </p:txBody>
      </p:sp>
      <p:sp>
        <p:nvSpPr>
          <p:cNvPr id="5" name="Text Placeholder 4">
            <a:extLst>
              <a:ext uri="{FF2B5EF4-FFF2-40B4-BE49-F238E27FC236}">
                <a16:creationId xmlns:a16="http://schemas.microsoft.com/office/drawing/2014/main" id="{99C68926-4AD2-CA38-A2C3-12CDBF60FCF2}"/>
              </a:ext>
            </a:extLst>
          </p:cNvPr>
          <p:cNvSpPr>
            <a:spLocks noGrp="1"/>
          </p:cNvSpPr>
          <p:nvPr>
            <p:ph type="body" sz="quarter" idx="17"/>
          </p:nvPr>
        </p:nvSpPr>
        <p:spPr/>
        <p:txBody>
          <a:bodyPr/>
          <a:lstStyle/>
          <a:p>
            <a:r>
              <a:rPr lang="en-AU" sz="1800" dirty="0"/>
              <a:t>Intertextuality refers to the relationship between a text and other texts. Texts can influence, derive from, reference, quote, contrast with, build on, draw from or even inspire each other. </a:t>
            </a:r>
          </a:p>
          <a:p>
            <a:r>
              <a:rPr lang="en-AU" sz="1800" dirty="0"/>
              <a:t>Intertextuality produces deeper meaning as we can explore and question the intention of the author in changing the original text. </a:t>
            </a:r>
          </a:p>
          <a:p>
            <a:r>
              <a:rPr lang="en-AU" sz="1800" dirty="0"/>
              <a:t>The types of intertextuality explores in this PowerPoint are:</a:t>
            </a:r>
          </a:p>
          <a:p>
            <a:pPr marL="285750" indent="-285750">
              <a:buFont typeface="Arial" panose="020B0604020202020204" pitchFamily="34" charset="0"/>
              <a:buChar char="•"/>
            </a:pPr>
            <a:r>
              <a:rPr lang="en-AU" sz="1800" dirty="0"/>
              <a:t>drawing on another text</a:t>
            </a:r>
          </a:p>
          <a:p>
            <a:pPr marL="285750" indent="-285750">
              <a:buFont typeface="Arial" panose="020B0604020202020204" pitchFamily="34" charset="0"/>
              <a:buChar char="•"/>
            </a:pPr>
            <a:r>
              <a:rPr lang="en-AU" sz="1800" dirty="0"/>
              <a:t>adaptation </a:t>
            </a:r>
          </a:p>
          <a:p>
            <a:pPr marL="285750" indent="-285750">
              <a:buFont typeface="Arial" panose="020B0604020202020204" pitchFamily="34" charset="0"/>
              <a:buChar char="•"/>
            </a:pPr>
            <a:r>
              <a:rPr lang="en-AU" sz="1800" dirty="0"/>
              <a:t>appropriation.</a:t>
            </a:r>
          </a:p>
        </p:txBody>
      </p:sp>
      <p:sp>
        <p:nvSpPr>
          <p:cNvPr id="4" name="Slide Number Placeholder 3">
            <a:extLst>
              <a:ext uri="{FF2B5EF4-FFF2-40B4-BE49-F238E27FC236}">
                <a16:creationId xmlns:a16="http://schemas.microsoft.com/office/drawing/2014/main" id="{46A1166D-F6EA-4B9B-A369-CD7A6D9BF99D}"/>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6</a:t>
            </a:fld>
            <a:endParaRPr lang="en-AU"/>
          </a:p>
        </p:txBody>
      </p:sp>
    </p:spTree>
    <p:extLst>
      <p:ext uri="{BB962C8B-B14F-4D97-AF65-F5344CB8AC3E}">
        <p14:creationId xmlns:p14="http://schemas.microsoft.com/office/powerpoint/2010/main" val="1323610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6B06C-24DC-E231-877D-97F5912B09AF}"/>
              </a:ext>
            </a:extLst>
          </p:cNvPr>
          <p:cNvSpPr>
            <a:spLocks noGrp="1"/>
          </p:cNvSpPr>
          <p:nvPr>
            <p:ph type="title"/>
          </p:nvPr>
        </p:nvSpPr>
        <p:spPr/>
        <p:txBody>
          <a:bodyPr/>
          <a:lstStyle/>
          <a:p>
            <a:r>
              <a:rPr lang="en-AU" dirty="0">
                <a:latin typeface="+mj-lt"/>
              </a:rPr>
              <a:t>Draws on  </a:t>
            </a:r>
            <a:r>
              <a:rPr lang="en-AU" dirty="0">
                <a:solidFill>
                  <a:schemeClr val="bg1"/>
                </a:solidFill>
                <a:latin typeface="+mj-lt"/>
              </a:rPr>
              <a:t>(1)</a:t>
            </a:r>
          </a:p>
        </p:txBody>
      </p:sp>
      <p:sp>
        <p:nvSpPr>
          <p:cNvPr id="3" name="Content Placeholder 2">
            <a:extLst>
              <a:ext uri="{FF2B5EF4-FFF2-40B4-BE49-F238E27FC236}">
                <a16:creationId xmlns:a16="http://schemas.microsoft.com/office/drawing/2014/main" id="{93958CAC-EAFF-DF04-6823-F934C3AB35E2}"/>
              </a:ext>
            </a:extLst>
          </p:cNvPr>
          <p:cNvSpPr>
            <a:spLocks noGrp="1"/>
          </p:cNvSpPr>
          <p:nvPr>
            <p:ph type="body" sz="quarter" idx="18"/>
          </p:nvPr>
        </p:nvSpPr>
        <p:spPr/>
        <p:txBody>
          <a:bodyPr/>
          <a:lstStyle/>
          <a:p>
            <a:r>
              <a:rPr lang="en-AU" dirty="0">
                <a:latin typeface="+mj-lt"/>
              </a:rPr>
              <a:t>Definition </a:t>
            </a:r>
          </a:p>
        </p:txBody>
      </p:sp>
      <p:sp>
        <p:nvSpPr>
          <p:cNvPr id="5" name="Text Placeholder 4">
            <a:extLst>
              <a:ext uri="{FF2B5EF4-FFF2-40B4-BE49-F238E27FC236}">
                <a16:creationId xmlns:a16="http://schemas.microsoft.com/office/drawing/2014/main" id="{99C68926-4AD2-CA38-A2C3-12CDBF60FCF2}"/>
              </a:ext>
            </a:extLst>
          </p:cNvPr>
          <p:cNvSpPr>
            <a:spLocks noGrp="1"/>
          </p:cNvSpPr>
          <p:nvPr>
            <p:ph type="body" sz="quarter" idx="17"/>
          </p:nvPr>
        </p:nvSpPr>
        <p:spPr/>
        <p:txBody>
          <a:bodyPr/>
          <a:lstStyle/>
          <a:p>
            <a:r>
              <a:rPr lang="en-AU" sz="1800" dirty="0">
                <a:latin typeface="+mn-lt"/>
              </a:rPr>
              <a:t>How much of the original text is being used?</a:t>
            </a:r>
          </a:p>
          <a:p>
            <a:r>
              <a:rPr lang="en-AU" sz="1800" dirty="0">
                <a:latin typeface="+mn-lt"/>
              </a:rPr>
              <a:t>The minimal amount or type of intertextuality is when texts </a:t>
            </a:r>
            <a:r>
              <a:rPr lang="en-AU" sz="1800" b="1" dirty="0">
                <a:solidFill>
                  <a:schemeClr val="tx2"/>
                </a:solidFill>
                <a:latin typeface="+mn-lt"/>
              </a:rPr>
              <a:t>draw on </a:t>
            </a:r>
            <a:r>
              <a:rPr lang="en-AU" sz="1800" dirty="0">
                <a:latin typeface="+mn-lt"/>
              </a:rPr>
              <a:t>other texts without using significant parts of the original story. They may draw on ideas, themes or concepts of a text but the link may not be obvious. </a:t>
            </a:r>
          </a:p>
          <a:p>
            <a:r>
              <a:rPr lang="en-AU" sz="1800" dirty="0">
                <a:latin typeface="+mn-lt"/>
              </a:rPr>
              <a:t>An example of this is where a text makes an </a:t>
            </a:r>
            <a:r>
              <a:rPr lang="en-AU" sz="1800" b="1" dirty="0">
                <a:solidFill>
                  <a:schemeClr val="tx2"/>
                </a:solidFill>
                <a:latin typeface="+mn-lt"/>
              </a:rPr>
              <a:t>allusion</a:t>
            </a:r>
            <a:r>
              <a:rPr lang="en-AU" sz="1800" dirty="0">
                <a:latin typeface="+mn-lt"/>
              </a:rPr>
              <a:t> to other texts. An allusion may be as simple as referring to a character or quoting a line from another text. </a:t>
            </a:r>
          </a:p>
          <a:p>
            <a:r>
              <a:rPr lang="en-AU" sz="1800" dirty="0">
                <a:latin typeface="+mn-lt"/>
              </a:rPr>
              <a:t>The concept of a text ‘drawing on’ another is an example of </a:t>
            </a:r>
            <a:r>
              <a:rPr lang="en-AU" sz="1800" b="1" dirty="0">
                <a:solidFill>
                  <a:schemeClr val="tx2"/>
                </a:solidFill>
                <a:latin typeface="+mn-lt"/>
              </a:rPr>
              <a:t>implied</a:t>
            </a:r>
            <a:r>
              <a:rPr lang="en-AU" sz="1800" dirty="0">
                <a:latin typeface="+mn-lt"/>
              </a:rPr>
              <a:t> or inferred intertextuality.</a:t>
            </a:r>
          </a:p>
        </p:txBody>
      </p:sp>
      <p:sp>
        <p:nvSpPr>
          <p:cNvPr id="4" name="Slide Number Placeholder 3">
            <a:extLst>
              <a:ext uri="{FF2B5EF4-FFF2-40B4-BE49-F238E27FC236}">
                <a16:creationId xmlns:a16="http://schemas.microsoft.com/office/drawing/2014/main" id="{46A1166D-F6EA-4B9B-A369-CD7A6D9BF99D}"/>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7</a:t>
            </a:fld>
            <a:endParaRPr lang="en-AU"/>
          </a:p>
        </p:txBody>
      </p:sp>
    </p:spTree>
    <p:extLst>
      <p:ext uri="{BB962C8B-B14F-4D97-AF65-F5344CB8AC3E}">
        <p14:creationId xmlns:p14="http://schemas.microsoft.com/office/powerpoint/2010/main" val="3810240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6B06C-24DC-E231-877D-97F5912B09AF}"/>
              </a:ext>
            </a:extLst>
          </p:cNvPr>
          <p:cNvSpPr>
            <a:spLocks noGrp="1"/>
          </p:cNvSpPr>
          <p:nvPr>
            <p:ph type="title"/>
          </p:nvPr>
        </p:nvSpPr>
        <p:spPr/>
        <p:txBody>
          <a:bodyPr/>
          <a:lstStyle/>
          <a:p>
            <a:r>
              <a:rPr lang="en-AU" dirty="0">
                <a:latin typeface="+mj-lt"/>
              </a:rPr>
              <a:t>Draws on (2)</a:t>
            </a:r>
            <a:r>
              <a:rPr lang="en-AU" dirty="0">
                <a:solidFill>
                  <a:schemeClr val="bg1"/>
                </a:solidFill>
                <a:latin typeface="+mj-lt"/>
              </a:rPr>
              <a:t>(2)</a:t>
            </a:r>
          </a:p>
        </p:txBody>
      </p:sp>
      <p:sp>
        <p:nvSpPr>
          <p:cNvPr id="5" name="Text Placeholder 4">
            <a:extLst>
              <a:ext uri="{FF2B5EF4-FFF2-40B4-BE49-F238E27FC236}">
                <a16:creationId xmlns:a16="http://schemas.microsoft.com/office/drawing/2014/main" id="{99C68926-4AD2-CA38-A2C3-12CDBF60FCF2}"/>
              </a:ext>
            </a:extLst>
          </p:cNvPr>
          <p:cNvSpPr>
            <a:spLocks noGrp="1"/>
          </p:cNvSpPr>
          <p:nvPr>
            <p:ph type="body" sz="quarter" idx="17"/>
          </p:nvPr>
        </p:nvSpPr>
        <p:spPr/>
        <p:txBody>
          <a:bodyPr/>
          <a:lstStyle/>
          <a:p>
            <a:pPr marL="285750" indent="-285750">
              <a:buFont typeface="Arial" panose="020B0604020202020204" pitchFamily="34" charset="0"/>
              <a:buChar char="•"/>
            </a:pPr>
            <a:r>
              <a:rPr lang="en-AU" sz="1800" dirty="0">
                <a:latin typeface="+mn-lt"/>
              </a:rPr>
              <a:t>In her novel, </a:t>
            </a:r>
            <a:r>
              <a:rPr lang="en-AU" sz="1800" i="1" dirty="0">
                <a:latin typeface="+mn-lt"/>
              </a:rPr>
              <a:t>Wide Sargasso Sea</a:t>
            </a:r>
            <a:r>
              <a:rPr lang="en-AU" sz="1800" dirty="0">
                <a:latin typeface="+mn-lt"/>
              </a:rPr>
              <a:t>, Jean Rhys gathers </a:t>
            </a:r>
            <a:r>
              <a:rPr lang="en-AU" sz="1800" b="1" dirty="0">
                <a:latin typeface="+mn-lt"/>
              </a:rPr>
              <a:t>some events </a:t>
            </a:r>
            <a:r>
              <a:rPr lang="en-AU" sz="1800" dirty="0">
                <a:latin typeface="+mn-lt"/>
              </a:rPr>
              <a:t>that occurred in Charlotte Bronte’s </a:t>
            </a:r>
            <a:r>
              <a:rPr lang="en-AU" sz="1800" i="1" dirty="0">
                <a:latin typeface="+mn-lt"/>
              </a:rPr>
              <a:t>Jane Eyre.</a:t>
            </a:r>
            <a:r>
              <a:rPr lang="en-AU" sz="1800" dirty="0">
                <a:latin typeface="+mn-lt"/>
              </a:rPr>
              <a:t> The purpose is to tell readers </a:t>
            </a:r>
            <a:r>
              <a:rPr lang="en-AU" sz="1800" b="1" dirty="0">
                <a:latin typeface="+mn-lt"/>
              </a:rPr>
              <a:t>an alternative tale</a:t>
            </a:r>
            <a:r>
              <a:rPr lang="en-AU" sz="1800" dirty="0">
                <a:latin typeface="+mn-lt"/>
              </a:rPr>
              <a:t>. Rhys presents the wife of Mr. Rochester, who played the role of a </a:t>
            </a:r>
            <a:r>
              <a:rPr lang="en-AU" sz="1800" b="1" dirty="0">
                <a:latin typeface="+mn-lt"/>
              </a:rPr>
              <a:t>secondary character </a:t>
            </a:r>
            <a:r>
              <a:rPr lang="en-AU" sz="1800" dirty="0">
                <a:latin typeface="+mn-lt"/>
              </a:rPr>
              <a:t>in </a:t>
            </a:r>
            <a:r>
              <a:rPr lang="en-AU" sz="1800" i="1" dirty="0">
                <a:latin typeface="+mn-lt"/>
              </a:rPr>
              <a:t>Jane Eyre</a:t>
            </a:r>
            <a:r>
              <a:rPr lang="en-AU" sz="1800" dirty="0">
                <a:latin typeface="+mn-lt"/>
              </a:rPr>
              <a:t>. Also, the setting of this novel is </a:t>
            </a:r>
            <a:r>
              <a:rPr lang="en-AU" sz="1800" b="1" dirty="0">
                <a:latin typeface="+mn-lt"/>
              </a:rPr>
              <a:t>Jamaica, not England,</a:t>
            </a:r>
            <a:r>
              <a:rPr lang="en-AU" sz="1800" dirty="0">
                <a:latin typeface="+mn-lt"/>
              </a:rPr>
              <a:t> and the author develops the back-story for her major character. In the novel, </a:t>
            </a:r>
            <a:r>
              <a:rPr lang="en-AU" sz="1800" i="1" dirty="0">
                <a:latin typeface="+mn-lt"/>
              </a:rPr>
              <a:t>Jane Eyre</a:t>
            </a:r>
            <a:r>
              <a:rPr lang="en-AU" sz="1800" dirty="0">
                <a:latin typeface="+mn-lt"/>
              </a:rPr>
              <a:t>, Rhys gives her interpretation amid the narrative by addressing issues such as the roles of women, colonisation and racism that Bronte </a:t>
            </a:r>
            <a:r>
              <a:rPr lang="en-AU" sz="1800" b="1" dirty="0">
                <a:latin typeface="+mn-lt"/>
              </a:rPr>
              <a:t>did not point out in her novel </a:t>
            </a:r>
            <a:r>
              <a:rPr lang="en-AU" sz="1800" dirty="0">
                <a:latin typeface="+mn-lt"/>
              </a:rPr>
              <a:t>otherwise.</a:t>
            </a:r>
          </a:p>
          <a:p>
            <a:pPr marL="285750" indent="-285750">
              <a:buFont typeface="Arial" panose="020B0604020202020204" pitchFamily="34" charset="0"/>
              <a:buChar char="•"/>
            </a:pPr>
            <a:r>
              <a:rPr lang="en-AU" sz="1800" i="1" dirty="0">
                <a:latin typeface="+mn-lt"/>
              </a:rPr>
              <a:t>Bridget Jones's Diary </a:t>
            </a:r>
            <a:r>
              <a:rPr lang="en-AU" sz="1800" dirty="0">
                <a:latin typeface="+mn-lt"/>
              </a:rPr>
              <a:t>(1996) by Helen Fielding is a modern romantic comedy replaying and </a:t>
            </a:r>
            <a:r>
              <a:rPr lang="en-AU" sz="1800" b="1" dirty="0">
                <a:latin typeface="+mn-lt"/>
              </a:rPr>
              <a:t>referencing</a:t>
            </a:r>
            <a:r>
              <a:rPr lang="en-AU" sz="1800" dirty="0">
                <a:latin typeface="+mn-lt"/>
              </a:rPr>
              <a:t> Jane Austen's </a:t>
            </a:r>
            <a:r>
              <a:rPr lang="en-AU" sz="1800" i="1" dirty="0">
                <a:latin typeface="+mn-lt"/>
              </a:rPr>
              <a:t>Pride and Prejudice</a:t>
            </a:r>
            <a:r>
              <a:rPr lang="en-AU" sz="1800" dirty="0">
                <a:latin typeface="+mn-lt"/>
              </a:rPr>
              <a:t>. The storyline follows a </a:t>
            </a:r>
            <a:r>
              <a:rPr lang="en-AU" sz="1800" b="1" dirty="0">
                <a:latin typeface="+mn-lt"/>
              </a:rPr>
              <a:t>similar </a:t>
            </a:r>
            <a:r>
              <a:rPr lang="en-AU" sz="1800" dirty="0">
                <a:latin typeface="+mn-lt"/>
              </a:rPr>
              <a:t>structure and form, yet </a:t>
            </a:r>
            <a:r>
              <a:rPr lang="en-AU" sz="1800" b="1" dirty="0">
                <a:latin typeface="+mn-lt"/>
              </a:rPr>
              <a:t>unless you were really looking you may not even know that the texts are connected.</a:t>
            </a:r>
            <a:endParaRPr lang="en-AU" sz="1800" dirty="0">
              <a:latin typeface="+mn-lt"/>
            </a:endParaRPr>
          </a:p>
        </p:txBody>
      </p:sp>
      <p:sp>
        <p:nvSpPr>
          <p:cNvPr id="4" name="Slide Number Placeholder 3">
            <a:extLst>
              <a:ext uri="{FF2B5EF4-FFF2-40B4-BE49-F238E27FC236}">
                <a16:creationId xmlns:a16="http://schemas.microsoft.com/office/drawing/2014/main" id="{46A1166D-F6EA-4B9B-A369-CD7A6D9BF99D}"/>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8</a:t>
            </a:fld>
            <a:endParaRPr lang="en-AU"/>
          </a:p>
        </p:txBody>
      </p:sp>
      <p:sp>
        <p:nvSpPr>
          <p:cNvPr id="3" name="TextBox 2">
            <a:extLst>
              <a:ext uri="{FF2B5EF4-FFF2-40B4-BE49-F238E27FC236}">
                <a16:creationId xmlns:a16="http://schemas.microsoft.com/office/drawing/2014/main" id="{4052478E-354C-A79C-BB9E-C8240EFCD93F}"/>
              </a:ext>
            </a:extLst>
          </p:cNvPr>
          <p:cNvSpPr txBox="1"/>
          <p:nvPr/>
        </p:nvSpPr>
        <p:spPr>
          <a:xfrm>
            <a:off x="360000" y="1078302"/>
            <a:ext cx="6592891" cy="545601"/>
          </a:xfrm>
          <a:prstGeom prst="rect">
            <a:avLst/>
          </a:prstGeom>
          <a:noFill/>
        </p:spPr>
        <p:txBody>
          <a:bodyPr wrap="square" lIns="0" tIns="0" rIns="0" bIns="0" rtlCol="0">
            <a:noAutofit/>
          </a:bodyPr>
          <a:lstStyle/>
          <a:p>
            <a:pPr algn="l"/>
            <a:r>
              <a:rPr lang="en-AU" sz="2000" dirty="0">
                <a:solidFill>
                  <a:schemeClr val="accent2"/>
                </a:solidFill>
              </a:rPr>
              <a:t>Definition (2)</a:t>
            </a:r>
          </a:p>
        </p:txBody>
      </p:sp>
    </p:spTree>
    <p:extLst>
      <p:ext uri="{BB962C8B-B14F-4D97-AF65-F5344CB8AC3E}">
        <p14:creationId xmlns:p14="http://schemas.microsoft.com/office/powerpoint/2010/main" val="1493984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800255-62C7-52FC-7626-3B3FEBADF4CA}"/>
              </a:ext>
            </a:extLst>
          </p:cNvPr>
          <p:cNvSpPr>
            <a:spLocks noGrp="1"/>
          </p:cNvSpPr>
          <p:nvPr>
            <p:ph type="ctrTitle"/>
          </p:nvPr>
        </p:nvSpPr>
        <p:spPr/>
        <p:txBody>
          <a:bodyPr/>
          <a:lstStyle/>
          <a:p>
            <a:r>
              <a:rPr lang="en-US" dirty="0">
                <a:latin typeface="+mj-lt"/>
                <a:cs typeface="Arial" panose="020B0604020202020204" pitchFamily="34" charset="0"/>
              </a:rPr>
              <a:t>Checking for understanding </a:t>
            </a:r>
            <a:r>
              <a:rPr lang="en-US" dirty="0">
                <a:solidFill>
                  <a:schemeClr val="accent1"/>
                </a:solidFill>
                <a:latin typeface="+mj-lt"/>
                <a:cs typeface="Arial" panose="020B0604020202020204" pitchFamily="34" charset="0"/>
              </a:rPr>
              <a:t>(1)</a:t>
            </a:r>
            <a:endParaRPr lang="en-AU" dirty="0">
              <a:solidFill>
                <a:schemeClr val="accent1"/>
              </a:solidFill>
              <a:latin typeface="+mj-lt"/>
              <a:cs typeface="Arial" panose="020B0604020202020204" pitchFamily="34" charset="0"/>
            </a:endParaRPr>
          </a:p>
        </p:txBody>
      </p:sp>
      <p:sp>
        <p:nvSpPr>
          <p:cNvPr id="2" name="Footer Placeholder 2">
            <a:extLst>
              <a:ext uri="{FF2B5EF4-FFF2-40B4-BE49-F238E27FC236}">
                <a16:creationId xmlns:a16="http://schemas.microsoft.com/office/drawing/2014/main" id="{79C4D00B-7C3D-9193-3F87-F2DCDB520A31}"/>
              </a:ext>
            </a:extLst>
          </p:cNvPr>
          <p:cNvSpPr txBox="1">
            <a:spLocks/>
          </p:cNvSpPr>
          <p:nvPr/>
        </p:nvSpPr>
        <p:spPr>
          <a:xfrm>
            <a:off x="539999" y="380718"/>
            <a:ext cx="2677963" cy="348954"/>
          </a:xfrm>
          <a:prstGeom prst="rect">
            <a:avLst/>
          </a:prstGeom>
        </p:spPr>
        <p:txBody>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1400" dirty="0">
                <a:solidFill>
                  <a:schemeClr val="bg1"/>
                </a:solidFill>
              </a:rPr>
              <a:t>NSW Department of Education</a:t>
            </a:r>
            <a:endParaRPr lang="en-AU" sz="1400" dirty="0">
              <a:solidFill>
                <a:schemeClr val="bg1"/>
              </a:solidFill>
            </a:endParaRPr>
          </a:p>
        </p:txBody>
      </p:sp>
    </p:spTree>
    <p:extLst>
      <p:ext uri="{BB962C8B-B14F-4D97-AF65-F5344CB8AC3E}">
        <p14:creationId xmlns:p14="http://schemas.microsoft.com/office/powerpoint/2010/main" val="3617049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5E8C-9303-3F1A-993E-A22BC16A67E6}"/>
              </a:ext>
            </a:extLst>
          </p:cNvPr>
          <p:cNvSpPr>
            <a:spLocks noGrp="1"/>
          </p:cNvSpPr>
          <p:nvPr>
            <p:ph type="title"/>
          </p:nvPr>
        </p:nvSpPr>
        <p:spPr>
          <a:xfrm>
            <a:off x="359998" y="378472"/>
            <a:ext cx="10260002" cy="522000"/>
          </a:xfrm>
        </p:spPr>
        <p:txBody>
          <a:bodyPr/>
          <a:lstStyle/>
          <a:p>
            <a:r>
              <a:rPr lang="en-AU" dirty="0">
                <a:latin typeface="+mn-lt"/>
              </a:rPr>
              <a:t>Your turn </a:t>
            </a:r>
            <a:r>
              <a:rPr lang="en-AU" dirty="0">
                <a:solidFill>
                  <a:schemeClr val="bg1"/>
                </a:solidFill>
                <a:latin typeface="+mn-lt"/>
              </a:rPr>
              <a:t>(1) </a:t>
            </a:r>
          </a:p>
        </p:txBody>
      </p:sp>
      <p:sp>
        <p:nvSpPr>
          <p:cNvPr id="4" name="Text Placeholder 3">
            <a:extLst>
              <a:ext uri="{FF2B5EF4-FFF2-40B4-BE49-F238E27FC236}">
                <a16:creationId xmlns:a16="http://schemas.microsoft.com/office/drawing/2014/main" id="{60C99350-98AD-872B-6B55-D6FF3072DF4C}"/>
              </a:ext>
            </a:extLst>
          </p:cNvPr>
          <p:cNvSpPr>
            <a:spLocks noGrp="1"/>
          </p:cNvSpPr>
          <p:nvPr>
            <p:ph type="body" sz="quarter" idx="18"/>
          </p:nvPr>
        </p:nvSpPr>
        <p:spPr>
          <a:xfrm>
            <a:off x="360000" y="1035176"/>
            <a:ext cx="10080000" cy="310015"/>
          </a:xfrm>
        </p:spPr>
        <p:txBody>
          <a:bodyPr/>
          <a:lstStyle/>
          <a:p>
            <a:r>
              <a:rPr lang="en-AU" dirty="0">
                <a:latin typeface="+mn-lt"/>
              </a:rPr>
              <a:t>Finding texts that ‘draw on’ other texts</a:t>
            </a:r>
          </a:p>
        </p:txBody>
      </p:sp>
      <p:sp>
        <p:nvSpPr>
          <p:cNvPr id="5" name="Text Placeholder 4">
            <a:extLst>
              <a:ext uri="{FF2B5EF4-FFF2-40B4-BE49-F238E27FC236}">
                <a16:creationId xmlns:a16="http://schemas.microsoft.com/office/drawing/2014/main" id="{AC783356-8F60-AD21-CBC8-C308712F08F2}"/>
              </a:ext>
            </a:extLst>
          </p:cNvPr>
          <p:cNvSpPr>
            <a:spLocks noGrp="1"/>
          </p:cNvSpPr>
          <p:nvPr>
            <p:ph type="body" sz="quarter" idx="4294967295"/>
          </p:nvPr>
        </p:nvSpPr>
        <p:spPr>
          <a:xfrm>
            <a:off x="348004" y="1948873"/>
            <a:ext cx="11495994" cy="4189600"/>
          </a:xfrm>
        </p:spPr>
        <p:txBody>
          <a:bodyPr/>
          <a:lstStyle/>
          <a:p>
            <a:r>
              <a:rPr lang="en-AU" sz="1800" dirty="0">
                <a:latin typeface="+mn-lt"/>
              </a:rPr>
              <a:t>Are the following examples of ‘draws on’: </a:t>
            </a:r>
          </a:p>
          <a:p>
            <a:pPr marL="457200" indent="-457200">
              <a:buFont typeface="+mj-lt"/>
              <a:buAutoNum type="arabicPeriod"/>
            </a:pPr>
            <a:r>
              <a:rPr lang="en-AU" sz="1800" dirty="0">
                <a:latin typeface="+mn-lt"/>
              </a:rPr>
              <a:t>A text uses a quote from another, yet the main ideas and story are not the same.</a:t>
            </a:r>
          </a:p>
          <a:p>
            <a:pPr marL="457200" indent="-457200">
              <a:buFont typeface="+mj-lt"/>
              <a:buAutoNum type="arabicPeriod"/>
            </a:pPr>
            <a:r>
              <a:rPr lang="en-AU" sz="1800" dirty="0">
                <a:latin typeface="+mn-lt"/>
              </a:rPr>
              <a:t>Two texts have similar storylines and characters, yet the later one is told from a different character's point of view.</a:t>
            </a:r>
          </a:p>
          <a:p>
            <a:pPr marL="457200" indent="-457200">
              <a:buFont typeface="+mj-lt"/>
              <a:buAutoNum type="arabicPeriod"/>
            </a:pPr>
            <a:r>
              <a:rPr lang="en-AU" sz="1800" i="1" dirty="0">
                <a:latin typeface="+mn-lt"/>
              </a:rPr>
              <a:t>The Guardian </a:t>
            </a:r>
            <a:r>
              <a:rPr lang="en-AU" sz="1800" dirty="0">
                <a:latin typeface="+mn-lt"/>
              </a:rPr>
              <a:t>advertisement you have watched based on ‘The Three Little Pigs’. </a:t>
            </a:r>
          </a:p>
          <a:p>
            <a:pPr marL="457200" indent="-457200">
              <a:buFont typeface="+mj-lt"/>
              <a:buAutoNum type="arabicPeriod"/>
            </a:pPr>
            <a:r>
              <a:rPr lang="en-AU" sz="1800" dirty="0">
                <a:latin typeface="+mn-lt"/>
              </a:rPr>
              <a:t>A song makes an ‘allusion’ to a line from the lyrics of another song.</a:t>
            </a:r>
          </a:p>
        </p:txBody>
      </p:sp>
      <p:sp>
        <p:nvSpPr>
          <p:cNvPr id="3" name="Slide Number Placeholder 2">
            <a:extLst>
              <a:ext uri="{FF2B5EF4-FFF2-40B4-BE49-F238E27FC236}">
                <a16:creationId xmlns:a16="http://schemas.microsoft.com/office/drawing/2014/main" id="{EC2A0E35-2D81-66C9-8E2D-D77DE2B1B74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10</a:t>
            </a:fld>
            <a:endParaRPr lang="en-AU"/>
          </a:p>
        </p:txBody>
      </p:sp>
    </p:spTree>
    <p:extLst>
      <p:ext uri="{BB962C8B-B14F-4D97-AF65-F5344CB8AC3E}">
        <p14:creationId xmlns:p14="http://schemas.microsoft.com/office/powerpoint/2010/main" val="2730697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3BE34-07FC-A7E6-77B0-44E6041EC71E}"/>
              </a:ext>
            </a:extLst>
          </p:cNvPr>
          <p:cNvSpPr>
            <a:spLocks noGrp="1"/>
          </p:cNvSpPr>
          <p:nvPr>
            <p:ph type="title"/>
          </p:nvPr>
        </p:nvSpPr>
        <p:spPr/>
        <p:txBody>
          <a:bodyPr/>
          <a:lstStyle/>
          <a:p>
            <a:r>
              <a:rPr lang="en-AU" dirty="0">
                <a:latin typeface="+mj-lt"/>
              </a:rPr>
              <a:t>Adaptation </a:t>
            </a:r>
            <a:r>
              <a:rPr lang="en-AU" dirty="0">
                <a:solidFill>
                  <a:schemeClr val="bg1"/>
                </a:solidFill>
                <a:latin typeface="+mj-lt"/>
              </a:rPr>
              <a:t>(1)</a:t>
            </a:r>
          </a:p>
        </p:txBody>
      </p:sp>
      <p:sp>
        <p:nvSpPr>
          <p:cNvPr id="3" name="Content Placeholder 2">
            <a:extLst>
              <a:ext uri="{FF2B5EF4-FFF2-40B4-BE49-F238E27FC236}">
                <a16:creationId xmlns:a16="http://schemas.microsoft.com/office/drawing/2014/main" id="{EF94EB8D-EFB0-CF56-7086-7004FDAB9907}"/>
              </a:ext>
            </a:extLst>
          </p:cNvPr>
          <p:cNvSpPr>
            <a:spLocks noGrp="1"/>
          </p:cNvSpPr>
          <p:nvPr>
            <p:ph type="body" sz="quarter" idx="18"/>
          </p:nvPr>
        </p:nvSpPr>
        <p:spPr/>
        <p:txBody>
          <a:bodyPr/>
          <a:lstStyle/>
          <a:p>
            <a:r>
              <a:rPr lang="en-AU" dirty="0">
                <a:latin typeface="+mj-lt"/>
              </a:rPr>
              <a:t>Definition of adaptation </a:t>
            </a:r>
          </a:p>
        </p:txBody>
      </p:sp>
      <p:sp>
        <p:nvSpPr>
          <p:cNvPr id="5" name="Text Placeholder 4">
            <a:extLst>
              <a:ext uri="{FF2B5EF4-FFF2-40B4-BE49-F238E27FC236}">
                <a16:creationId xmlns:a16="http://schemas.microsoft.com/office/drawing/2014/main" id="{EC5D23D4-6BB5-41C3-FD6C-7A4BD943F918}"/>
              </a:ext>
            </a:extLst>
          </p:cNvPr>
          <p:cNvSpPr>
            <a:spLocks noGrp="1"/>
          </p:cNvSpPr>
          <p:nvPr>
            <p:ph type="body" sz="quarter" idx="17"/>
          </p:nvPr>
        </p:nvSpPr>
        <p:spPr/>
        <p:txBody>
          <a:bodyPr/>
          <a:lstStyle/>
          <a:p>
            <a:r>
              <a:rPr lang="en-AU" sz="1800" dirty="0">
                <a:latin typeface="+mn-lt"/>
              </a:rPr>
              <a:t>Literary adaptation refers to the transformation of a literary work, such as a poem, novel, short story or play, </a:t>
            </a:r>
            <a:r>
              <a:rPr lang="en-AU" sz="1800" b="1" dirty="0">
                <a:solidFill>
                  <a:schemeClr val="tx2"/>
                </a:solidFill>
                <a:latin typeface="+mn-lt"/>
              </a:rPr>
              <a:t>into another genre</a:t>
            </a:r>
            <a:r>
              <a:rPr lang="en-AU" sz="1800" dirty="0">
                <a:latin typeface="+mn-lt"/>
              </a:rPr>
              <a:t>. For example, a book might be adapted into a film, a musical or a television series. These adaptations draw from existing works, referencing or reimagining elements from the original material. The texts adapt or change as the form of the text changes. </a:t>
            </a:r>
          </a:p>
          <a:p>
            <a:r>
              <a:rPr lang="en-AU" sz="1800" dirty="0">
                <a:latin typeface="+mn-lt"/>
              </a:rPr>
              <a:t>This is an example of </a:t>
            </a:r>
            <a:r>
              <a:rPr lang="en-AU" sz="1800" b="1" dirty="0">
                <a:solidFill>
                  <a:schemeClr val="tx2"/>
                </a:solidFill>
                <a:latin typeface="+mn-lt"/>
              </a:rPr>
              <a:t>explicit</a:t>
            </a:r>
            <a:r>
              <a:rPr lang="en-AU" sz="1800" dirty="0">
                <a:latin typeface="+mn-lt"/>
              </a:rPr>
              <a:t> intertextuality.</a:t>
            </a:r>
          </a:p>
        </p:txBody>
      </p:sp>
      <p:sp>
        <p:nvSpPr>
          <p:cNvPr id="4" name="Slide Number Placeholder 3">
            <a:extLst>
              <a:ext uri="{FF2B5EF4-FFF2-40B4-BE49-F238E27FC236}">
                <a16:creationId xmlns:a16="http://schemas.microsoft.com/office/drawing/2014/main" id="{C38F14C1-B152-F177-8715-C0BCD2A664E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11</a:t>
            </a:fld>
            <a:endParaRPr lang="en-AU"/>
          </a:p>
        </p:txBody>
      </p:sp>
    </p:spTree>
    <p:extLst>
      <p:ext uri="{BB962C8B-B14F-4D97-AF65-F5344CB8AC3E}">
        <p14:creationId xmlns:p14="http://schemas.microsoft.com/office/powerpoint/2010/main" val="1913047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3BE34-07FC-A7E6-77B0-44E6041EC71E}"/>
              </a:ext>
            </a:extLst>
          </p:cNvPr>
          <p:cNvSpPr>
            <a:spLocks noGrp="1"/>
          </p:cNvSpPr>
          <p:nvPr>
            <p:ph type="title"/>
          </p:nvPr>
        </p:nvSpPr>
        <p:spPr/>
        <p:txBody>
          <a:bodyPr/>
          <a:lstStyle/>
          <a:p>
            <a:r>
              <a:rPr lang="en-AU" dirty="0">
                <a:latin typeface="+mj-lt"/>
              </a:rPr>
              <a:t>Adaptation (2) </a:t>
            </a:r>
            <a:r>
              <a:rPr lang="en-AU" dirty="0">
                <a:solidFill>
                  <a:schemeClr val="bg1"/>
                </a:solidFill>
                <a:latin typeface="+mj-lt"/>
              </a:rPr>
              <a:t>(2)</a:t>
            </a:r>
          </a:p>
        </p:txBody>
      </p:sp>
      <p:sp>
        <p:nvSpPr>
          <p:cNvPr id="3" name="Content Placeholder 2">
            <a:extLst>
              <a:ext uri="{FF2B5EF4-FFF2-40B4-BE49-F238E27FC236}">
                <a16:creationId xmlns:a16="http://schemas.microsoft.com/office/drawing/2014/main" id="{EF94EB8D-EFB0-CF56-7086-7004FDAB9907}"/>
              </a:ext>
            </a:extLst>
          </p:cNvPr>
          <p:cNvSpPr>
            <a:spLocks noGrp="1"/>
          </p:cNvSpPr>
          <p:nvPr>
            <p:ph type="body" sz="quarter" idx="18"/>
          </p:nvPr>
        </p:nvSpPr>
        <p:spPr/>
        <p:txBody>
          <a:bodyPr/>
          <a:lstStyle/>
          <a:p>
            <a:r>
              <a:rPr lang="en-AU" dirty="0">
                <a:latin typeface="+mj-lt"/>
              </a:rPr>
              <a:t>An example of adaptation</a:t>
            </a:r>
          </a:p>
        </p:txBody>
      </p:sp>
      <p:sp>
        <p:nvSpPr>
          <p:cNvPr id="5" name="Text Placeholder 4">
            <a:extLst>
              <a:ext uri="{FF2B5EF4-FFF2-40B4-BE49-F238E27FC236}">
                <a16:creationId xmlns:a16="http://schemas.microsoft.com/office/drawing/2014/main" id="{EC5D23D4-6BB5-41C3-FD6C-7A4BD943F918}"/>
              </a:ext>
            </a:extLst>
          </p:cNvPr>
          <p:cNvSpPr>
            <a:spLocks noGrp="1"/>
          </p:cNvSpPr>
          <p:nvPr>
            <p:ph type="body" sz="quarter" idx="17"/>
          </p:nvPr>
        </p:nvSpPr>
        <p:spPr/>
        <p:txBody>
          <a:bodyPr/>
          <a:lstStyle/>
          <a:p>
            <a:r>
              <a:rPr lang="en-AU" sz="1800" dirty="0">
                <a:latin typeface="+mn-lt"/>
              </a:rPr>
              <a:t>An example would include:</a:t>
            </a:r>
          </a:p>
          <a:p>
            <a:pPr marL="342900" indent="-342900">
              <a:buFont typeface="Arial" panose="020B0604020202020204" pitchFamily="34" charset="0"/>
              <a:buChar char="•"/>
            </a:pPr>
            <a:r>
              <a:rPr lang="en-AU" sz="1800" dirty="0">
                <a:latin typeface="+mn-lt"/>
              </a:rPr>
              <a:t>Jackie French’s novel </a:t>
            </a:r>
            <a:r>
              <a:rPr lang="en-AU" sz="1800" i="1" dirty="0">
                <a:latin typeface="+mn-lt"/>
              </a:rPr>
              <a:t>Hitler’s Daughter </a:t>
            </a:r>
            <a:r>
              <a:rPr lang="en-AU" sz="1800" dirty="0">
                <a:latin typeface="+mn-lt"/>
              </a:rPr>
              <a:t>has been adapted into a play also called </a:t>
            </a:r>
            <a:r>
              <a:rPr lang="en-AU" sz="1800" i="1" dirty="0">
                <a:latin typeface="+mn-lt"/>
              </a:rPr>
              <a:t>Hitler’s Daughter: The play</a:t>
            </a:r>
            <a:r>
              <a:rPr lang="en-AU" sz="1800" dirty="0">
                <a:latin typeface="+mn-lt"/>
              </a:rPr>
              <a:t>. The story remains essentially the same, however, some changes are made to suit the dramatic style and challenges of performing in different theatres or performance spaces.</a:t>
            </a:r>
          </a:p>
          <a:p>
            <a:r>
              <a:rPr lang="en-AU" sz="1800" dirty="0">
                <a:latin typeface="+mn-lt"/>
              </a:rPr>
              <a:t>.</a:t>
            </a:r>
          </a:p>
        </p:txBody>
      </p:sp>
      <p:sp>
        <p:nvSpPr>
          <p:cNvPr id="4" name="Slide Number Placeholder 3">
            <a:extLst>
              <a:ext uri="{FF2B5EF4-FFF2-40B4-BE49-F238E27FC236}">
                <a16:creationId xmlns:a16="http://schemas.microsoft.com/office/drawing/2014/main" id="{C38F14C1-B152-F177-8715-C0BCD2A664E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12</a:t>
            </a:fld>
            <a:endParaRPr lang="en-AU"/>
          </a:p>
        </p:txBody>
      </p:sp>
    </p:spTree>
    <p:extLst>
      <p:ext uri="{BB962C8B-B14F-4D97-AF65-F5344CB8AC3E}">
        <p14:creationId xmlns:p14="http://schemas.microsoft.com/office/powerpoint/2010/main" val="168866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800255-62C7-52FC-7626-3B3FEBADF4CA}"/>
              </a:ext>
            </a:extLst>
          </p:cNvPr>
          <p:cNvSpPr>
            <a:spLocks noGrp="1"/>
          </p:cNvSpPr>
          <p:nvPr>
            <p:ph type="ctrTitle"/>
          </p:nvPr>
        </p:nvSpPr>
        <p:spPr/>
        <p:txBody>
          <a:bodyPr/>
          <a:lstStyle/>
          <a:p>
            <a:r>
              <a:rPr lang="en-US" dirty="0">
                <a:latin typeface="+mj-lt"/>
                <a:cs typeface="Arial" panose="020B0604020202020204" pitchFamily="34" charset="0"/>
              </a:rPr>
              <a:t>Checking for understanding (2) </a:t>
            </a:r>
            <a:r>
              <a:rPr lang="en-US" dirty="0">
                <a:solidFill>
                  <a:schemeClr val="accent1"/>
                </a:solidFill>
                <a:latin typeface="+mj-lt"/>
                <a:cs typeface="Arial" panose="020B0604020202020204" pitchFamily="34" charset="0"/>
              </a:rPr>
              <a:t>(2)</a:t>
            </a:r>
            <a:endParaRPr lang="en-AU" dirty="0">
              <a:solidFill>
                <a:schemeClr val="accent1"/>
              </a:solidFill>
              <a:latin typeface="+mj-lt"/>
              <a:cs typeface="Arial" panose="020B0604020202020204" pitchFamily="34" charset="0"/>
            </a:endParaRPr>
          </a:p>
        </p:txBody>
      </p:sp>
      <p:sp>
        <p:nvSpPr>
          <p:cNvPr id="2" name="Footer Placeholder 2">
            <a:extLst>
              <a:ext uri="{FF2B5EF4-FFF2-40B4-BE49-F238E27FC236}">
                <a16:creationId xmlns:a16="http://schemas.microsoft.com/office/drawing/2014/main" id="{ADE2E206-B73C-4E82-4CFF-7F9712CBE1C4}"/>
              </a:ext>
            </a:extLst>
          </p:cNvPr>
          <p:cNvSpPr txBox="1">
            <a:spLocks/>
          </p:cNvSpPr>
          <p:nvPr/>
        </p:nvSpPr>
        <p:spPr>
          <a:xfrm>
            <a:off x="539999" y="380718"/>
            <a:ext cx="2677963" cy="348954"/>
          </a:xfrm>
          <a:prstGeom prst="rect">
            <a:avLst/>
          </a:prstGeom>
        </p:spPr>
        <p:txBody>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1400" dirty="0">
                <a:solidFill>
                  <a:schemeClr val="bg1"/>
                </a:solidFill>
              </a:rPr>
              <a:t>NSW Department of Education</a:t>
            </a:r>
            <a:endParaRPr lang="en-AU" sz="1400" dirty="0">
              <a:solidFill>
                <a:schemeClr val="bg1"/>
              </a:solidFill>
            </a:endParaRPr>
          </a:p>
        </p:txBody>
      </p:sp>
    </p:spTree>
    <p:extLst>
      <p:ext uri="{BB962C8B-B14F-4D97-AF65-F5344CB8AC3E}">
        <p14:creationId xmlns:p14="http://schemas.microsoft.com/office/powerpoint/2010/main" val="2035695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5E8C-9303-3F1A-993E-A22BC16A67E6}"/>
              </a:ext>
            </a:extLst>
          </p:cNvPr>
          <p:cNvSpPr>
            <a:spLocks noGrp="1"/>
          </p:cNvSpPr>
          <p:nvPr>
            <p:ph type="title"/>
          </p:nvPr>
        </p:nvSpPr>
        <p:spPr/>
        <p:txBody>
          <a:bodyPr/>
          <a:lstStyle/>
          <a:p>
            <a:r>
              <a:rPr lang="en-AU" dirty="0">
                <a:latin typeface="+mj-lt"/>
              </a:rPr>
              <a:t>Your turn </a:t>
            </a:r>
            <a:r>
              <a:rPr lang="en-AU" dirty="0">
                <a:solidFill>
                  <a:schemeClr val="bg1"/>
                </a:solidFill>
                <a:latin typeface="+mj-lt"/>
              </a:rPr>
              <a:t>(2)</a:t>
            </a:r>
          </a:p>
        </p:txBody>
      </p:sp>
      <p:sp>
        <p:nvSpPr>
          <p:cNvPr id="4" name="Text Placeholder 3">
            <a:extLst>
              <a:ext uri="{FF2B5EF4-FFF2-40B4-BE49-F238E27FC236}">
                <a16:creationId xmlns:a16="http://schemas.microsoft.com/office/drawing/2014/main" id="{60C99350-98AD-872B-6B55-D6FF3072DF4C}"/>
              </a:ext>
            </a:extLst>
          </p:cNvPr>
          <p:cNvSpPr>
            <a:spLocks noGrp="1"/>
          </p:cNvSpPr>
          <p:nvPr>
            <p:ph type="body" sz="quarter" idx="18"/>
          </p:nvPr>
        </p:nvSpPr>
        <p:spPr/>
        <p:txBody>
          <a:bodyPr/>
          <a:lstStyle/>
          <a:p>
            <a:r>
              <a:rPr lang="en-AU" dirty="0">
                <a:latin typeface="+mj-lt"/>
              </a:rPr>
              <a:t>Adaptation</a:t>
            </a:r>
          </a:p>
        </p:txBody>
      </p:sp>
      <p:sp>
        <p:nvSpPr>
          <p:cNvPr id="6" name="Picture Placeholder 5">
            <a:extLst>
              <a:ext uri="{FF2B5EF4-FFF2-40B4-BE49-F238E27FC236}">
                <a16:creationId xmlns:a16="http://schemas.microsoft.com/office/drawing/2014/main" id="{7D1E8C84-B8DB-4BA5-8D21-D29E0BFE7ACE}"/>
              </a:ext>
            </a:extLst>
          </p:cNvPr>
          <p:cNvSpPr>
            <a:spLocks noGrp="1"/>
          </p:cNvSpPr>
          <p:nvPr>
            <p:ph type="pic" sz="quarter" idx="13"/>
          </p:nvPr>
        </p:nvSpPr>
        <p:spPr/>
        <p:txBody>
          <a:bodyPr/>
          <a:lstStyle/>
          <a:p>
            <a:pPr marL="702900" lvl="4" indent="-342900">
              <a:spcAft>
                <a:spcPts val="1200"/>
              </a:spcAft>
              <a:buFont typeface="+mj-lt"/>
              <a:buAutoNum type="arabicPeriod"/>
            </a:pPr>
            <a:r>
              <a:rPr lang="en-AU" dirty="0">
                <a:latin typeface="+mn-lt"/>
              </a:rPr>
              <a:t>Work with a partner to consider examples of ‘adaptations’ in popular culture. These could be fairytales that have been made into a musical or a film, or a novel that has been similarly adapted.</a:t>
            </a:r>
          </a:p>
          <a:p>
            <a:pPr marL="702900" lvl="4" indent="-342900">
              <a:spcAft>
                <a:spcPts val="1200"/>
              </a:spcAft>
              <a:buFont typeface="+mj-lt"/>
              <a:buAutoNum type="arabicPeriod"/>
            </a:pPr>
            <a:r>
              <a:rPr lang="en-AU" dirty="0">
                <a:latin typeface="+mn-lt"/>
              </a:rPr>
              <a:t>Write down 2 examples and how they have been adapted.</a:t>
            </a:r>
          </a:p>
          <a:p>
            <a:pPr marL="702900" lvl="4" indent="-342900">
              <a:spcAft>
                <a:spcPts val="1200"/>
              </a:spcAft>
              <a:buFont typeface="+mj-lt"/>
              <a:buAutoNum type="arabicPeriod"/>
            </a:pPr>
            <a:r>
              <a:rPr lang="en-AU" dirty="0">
                <a:latin typeface="+mn-lt"/>
              </a:rPr>
              <a:t>For one example that you know well, consider whether the adaptation has had to change anything from the original to suit the new form.</a:t>
            </a:r>
          </a:p>
        </p:txBody>
      </p:sp>
      <p:sp>
        <p:nvSpPr>
          <p:cNvPr id="3" name="Slide Number Placeholder 2">
            <a:extLst>
              <a:ext uri="{FF2B5EF4-FFF2-40B4-BE49-F238E27FC236}">
                <a16:creationId xmlns:a16="http://schemas.microsoft.com/office/drawing/2014/main" id="{EC2A0E35-2D81-66C9-8E2D-D77DE2B1B74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14</a:t>
            </a:fld>
            <a:endParaRPr lang="en-AU"/>
          </a:p>
        </p:txBody>
      </p:sp>
    </p:spTree>
    <p:extLst>
      <p:ext uri="{BB962C8B-B14F-4D97-AF65-F5344CB8AC3E}">
        <p14:creationId xmlns:p14="http://schemas.microsoft.com/office/powerpoint/2010/main" val="4157138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3BE34-07FC-A7E6-77B0-44E6041EC71E}"/>
              </a:ext>
            </a:extLst>
          </p:cNvPr>
          <p:cNvSpPr>
            <a:spLocks noGrp="1"/>
          </p:cNvSpPr>
          <p:nvPr>
            <p:ph type="title"/>
          </p:nvPr>
        </p:nvSpPr>
        <p:spPr/>
        <p:txBody>
          <a:bodyPr/>
          <a:lstStyle/>
          <a:p>
            <a:r>
              <a:rPr lang="en-AU" dirty="0">
                <a:latin typeface="+mj-lt"/>
              </a:rPr>
              <a:t>Appropriation </a:t>
            </a:r>
            <a:r>
              <a:rPr lang="en-AU" dirty="0">
                <a:solidFill>
                  <a:schemeClr val="bg1"/>
                </a:solidFill>
                <a:latin typeface="+mj-lt"/>
              </a:rPr>
              <a:t>(1)</a:t>
            </a:r>
          </a:p>
        </p:txBody>
      </p:sp>
      <p:sp>
        <p:nvSpPr>
          <p:cNvPr id="3" name="Content Placeholder 2">
            <a:extLst>
              <a:ext uri="{FF2B5EF4-FFF2-40B4-BE49-F238E27FC236}">
                <a16:creationId xmlns:a16="http://schemas.microsoft.com/office/drawing/2014/main" id="{EF94EB8D-EFB0-CF56-7086-7004FDAB9907}"/>
              </a:ext>
            </a:extLst>
          </p:cNvPr>
          <p:cNvSpPr>
            <a:spLocks noGrp="1"/>
          </p:cNvSpPr>
          <p:nvPr>
            <p:ph type="body" sz="quarter" idx="18"/>
          </p:nvPr>
        </p:nvSpPr>
        <p:spPr/>
        <p:txBody>
          <a:bodyPr/>
          <a:lstStyle/>
          <a:p>
            <a:r>
              <a:rPr lang="en-AU" dirty="0">
                <a:latin typeface="+mj-lt"/>
              </a:rPr>
              <a:t>Definition and examples</a:t>
            </a:r>
          </a:p>
        </p:txBody>
      </p:sp>
      <p:sp>
        <p:nvSpPr>
          <p:cNvPr id="5" name="Text Placeholder 4">
            <a:extLst>
              <a:ext uri="{FF2B5EF4-FFF2-40B4-BE49-F238E27FC236}">
                <a16:creationId xmlns:a16="http://schemas.microsoft.com/office/drawing/2014/main" id="{EC5D23D4-6BB5-41C3-FD6C-7A4BD943F918}"/>
              </a:ext>
            </a:extLst>
          </p:cNvPr>
          <p:cNvSpPr>
            <a:spLocks noGrp="1"/>
          </p:cNvSpPr>
          <p:nvPr>
            <p:ph type="body" sz="quarter" idx="17"/>
          </p:nvPr>
        </p:nvSpPr>
        <p:spPr/>
        <p:txBody>
          <a:bodyPr/>
          <a:lstStyle/>
          <a:p>
            <a:r>
              <a:rPr lang="en-AU" sz="1800" dirty="0">
                <a:latin typeface="+mn-lt"/>
              </a:rPr>
              <a:t>Appropriation refers to taking a text and using it for a new audience and purpose. Appropriation can occur within different modes and media. Writers often borrow ideas from previous works to give a ‘new’ layer of meaning to their own works. Texts can be appropriated in many ways, some of which include:</a:t>
            </a:r>
          </a:p>
          <a:p>
            <a:pPr marL="285750" indent="-285750">
              <a:buFont typeface="Arial" panose="020B0604020202020204" pitchFamily="34" charset="0"/>
              <a:buChar char="•"/>
            </a:pPr>
            <a:r>
              <a:rPr lang="en-AU" sz="1800" dirty="0">
                <a:latin typeface="+mn-lt"/>
              </a:rPr>
              <a:t>retelling a narrative from a different character's point of view which could make the audience consider issues relating to gender, culture or age</a:t>
            </a:r>
          </a:p>
          <a:p>
            <a:pPr marL="285750" indent="-285750">
              <a:buFont typeface="Arial" panose="020B0604020202020204" pitchFamily="34" charset="0"/>
              <a:buChar char="•"/>
            </a:pPr>
            <a:r>
              <a:rPr lang="en-AU" sz="1800" dirty="0">
                <a:latin typeface="+mn-lt"/>
              </a:rPr>
              <a:t>changing the setting or time the appropriated text focuses on, which could make an audience reflect on modern values or experiences</a:t>
            </a:r>
          </a:p>
          <a:p>
            <a:pPr marL="285750" indent="-285750">
              <a:buFont typeface="Arial" panose="020B0604020202020204" pitchFamily="34" charset="0"/>
              <a:buChar char="•"/>
            </a:pPr>
            <a:r>
              <a:rPr lang="en-AU" sz="1800" dirty="0">
                <a:latin typeface="+mn-lt"/>
              </a:rPr>
              <a:t>removing characters entirely or adding new characters.</a:t>
            </a:r>
          </a:p>
        </p:txBody>
      </p:sp>
      <p:sp>
        <p:nvSpPr>
          <p:cNvPr id="4" name="Slide Number Placeholder 3">
            <a:extLst>
              <a:ext uri="{FF2B5EF4-FFF2-40B4-BE49-F238E27FC236}">
                <a16:creationId xmlns:a16="http://schemas.microsoft.com/office/drawing/2014/main" id="{C38F14C1-B152-F177-8715-C0BCD2A664E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15</a:t>
            </a:fld>
            <a:endParaRPr lang="en-AU" dirty="0"/>
          </a:p>
        </p:txBody>
      </p:sp>
    </p:spTree>
    <p:extLst>
      <p:ext uri="{BB962C8B-B14F-4D97-AF65-F5344CB8AC3E}">
        <p14:creationId xmlns:p14="http://schemas.microsoft.com/office/powerpoint/2010/main" val="826645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3BE34-07FC-A7E6-77B0-44E6041EC71E}"/>
              </a:ext>
            </a:extLst>
          </p:cNvPr>
          <p:cNvSpPr>
            <a:spLocks noGrp="1"/>
          </p:cNvSpPr>
          <p:nvPr>
            <p:ph type="title"/>
          </p:nvPr>
        </p:nvSpPr>
        <p:spPr/>
        <p:txBody>
          <a:bodyPr/>
          <a:lstStyle/>
          <a:p>
            <a:r>
              <a:rPr lang="en-AU" dirty="0">
                <a:latin typeface="+mj-lt"/>
              </a:rPr>
              <a:t>Appropriation (2) </a:t>
            </a:r>
            <a:r>
              <a:rPr lang="en-AU" dirty="0">
                <a:solidFill>
                  <a:schemeClr val="bg1"/>
                </a:solidFill>
                <a:latin typeface="+mj-lt"/>
              </a:rPr>
              <a:t>(2)</a:t>
            </a:r>
          </a:p>
        </p:txBody>
      </p:sp>
      <p:sp>
        <p:nvSpPr>
          <p:cNvPr id="3" name="Content Placeholder 2">
            <a:extLst>
              <a:ext uri="{FF2B5EF4-FFF2-40B4-BE49-F238E27FC236}">
                <a16:creationId xmlns:a16="http://schemas.microsoft.com/office/drawing/2014/main" id="{EF94EB8D-EFB0-CF56-7086-7004FDAB9907}"/>
              </a:ext>
            </a:extLst>
          </p:cNvPr>
          <p:cNvSpPr>
            <a:spLocks noGrp="1"/>
          </p:cNvSpPr>
          <p:nvPr>
            <p:ph type="body" sz="quarter" idx="18"/>
          </p:nvPr>
        </p:nvSpPr>
        <p:spPr/>
        <p:txBody>
          <a:bodyPr/>
          <a:lstStyle/>
          <a:p>
            <a:r>
              <a:rPr lang="en-AU" dirty="0">
                <a:latin typeface="+mj-lt"/>
              </a:rPr>
              <a:t>Examples of appropriation </a:t>
            </a:r>
          </a:p>
        </p:txBody>
      </p:sp>
      <p:sp>
        <p:nvSpPr>
          <p:cNvPr id="5" name="Text Placeholder 4">
            <a:extLst>
              <a:ext uri="{FF2B5EF4-FFF2-40B4-BE49-F238E27FC236}">
                <a16:creationId xmlns:a16="http://schemas.microsoft.com/office/drawing/2014/main" id="{EC5D23D4-6BB5-41C3-FD6C-7A4BD943F918}"/>
              </a:ext>
            </a:extLst>
          </p:cNvPr>
          <p:cNvSpPr>
            <a:spLocks noGrp="1"/>
          </p:cNvSpPr>
          <p:nvPr>
            <p:ph type="body" sz="quarter" idx="17"/>
          </p:nvPr>
        </p:nvSpPr>
        <p:spPr>
          <a:xfrm>
            <a:off x="359999" y="1369454"/>
            <a:ext cx="11484000" cy="4938731"/>
          </a:xfrm>
        </p:spPr>
        <p:txBody>
          <a:bodyPr/>
          <a:lstStyle/>
          <a:p>
            <a:pPr>
              <a:lnSpc>
                <a:spcPct val="130000"/>
              </a:lnSpc>
            </a:pPr>
            <a:r>
              <a:rPr lang="en-AU" sz="1800" dirty="0">
                <a:latin typeface="+mn-lt"/>
              </a:rPr>
              <a:t>Examples include:</a:t>
            </a:r>
          </a:p>
          <a:p>
            <a:pPr marL="285750" indent="-285750">
              <a:lnSpc>
                <a:spcPct val="130000"/>
              </a:lnSpc>
              <a:buFont typeface="Arial" panose="020B0604020202020204" pitchFamily="34" charset="0"/>
              <a:buChar char="•"/>
            </a:pPr>
            <a:r>
              <a:rPr lang="en-AU" sz="1800" i="1" dirty="0">
                <a:latin typeface="+mn-lt"/>
              </a:rPr>
              <a:t>Sleeping Beauty </a:t>
            </a:r>
            <a:r>
              <a:rPr lang="en-AU" sz="1800" dirty="0">
                <a:latin typeface="+mn-lt"/>
              </a:rPr>
              <a:t>and </a:t>
            </a:r>
            <a:r>
              <a:rPr lang="en-AU" sz="1800" i="1" dirty="0">
                <a:latin typeface="+mn-lt"/>
              </a:rPr>
              <a:t>Maleficent – </a:t>
            </a:r>
            <a:r>
              <a:rPr lang="en-AU" sz="1800" dirty="0">
                <a:latin typeface="+mn-lt"/>
              </a:rPr>
              <a:t>Disney </a:t>
            </a:r>
            <a:r>
              <a:rPr lang="en-AU" sz="1800" b="1" dirty="0">
                <a:solidFill>
                  <a:schemeClr val="tx2"/>
                </a:solidFill>
                <a:latin typeface="+mn-lt"/>
              </a:rPr>
              <a:t>adapted</a:t>
            </a:r>
            <a:r>
              <a:rPr lang="en-AU" sz="1800" dirty="0">
                <a:latin typeface="+mn-lt"/>
              </a:rPr>
              <a:t> the fairytale to film; however, they have also </a:t>
            </a:r>
            <a:r>
              <a:rPr lang="en-AU" sz="1800" b="1" dirty="0">
                <a:solidFill>
                  <a:schemeClr val="tx2"/>
                </a:solidFill>
                <a:latin typeface="+mn-lt"/>
              </a:rPr>
              <a:t>appropriated</a:t>
            </a:r>
            <a:r>
              <a:rPr lang="en-AU" sz="1800" dirty="0">
                <a:latin typeface="+mn-lt"/>
              </a:rPr>
              <a:t> the text as the story changes. The primary villain in the original shifts from an ‘evil fairy’ to King Stefan (a character who does not appear in the original). The ‘evil fairy’ Maleficent is seen as a victim who has been hurt by humanity and becomes good friends with Princess Aurora which heals them both.</a:t>
            </a:r>
          </a:p>
          <a:p>
            <a:pPr marL="285750" indent="-285750">
              <a:lnSpc>
                <a:spcPct val="130000"/>
              </a:lnSpc>
              <a:buFont typeface="Arial" panose="020B0604020202020204" pitchFamily="34" charset="0"/>
              <a:buChar char="•"/>
            </a:pPr>
            <a:r>
              <a:rPr lang="en-AU" sz="1800" i="1" dirty="0">
                <a:latin typeface="+mn-lt"/>
              </a:rPr>
              <a:t>Hansel and Gretel </a:t>
            </a:r>
            <a:r>
              <a:rPr lang="en-AU" sz="1800" dirty="0">
                <a:latin typeface="+mn-lt"/>
              </a:rPr>
              <a:t>and </a:t>
            </a:r>
            <a:r>
              <a:rPr lang="en-AU" sz="1800" i="1" dirty="0">
                <a:latin typeface="+mn-lt"/>
              </a:rPr>
              <a:t>Gretel and Hansel – </a:t>
            </a:r>
            <a:r>
              <a:rPr lang="en-AU" sz="1800" dirty="0">
                <a:latin typeface="+mn-lt"/>
              </a:rPr>
              <a:t>the original story is again </a:t>
            </a:r>
            <a:r>
              <a:rPr lang="en-AU" sz="1800" b="1" dirty="0">
                <a:solidFill>
                  <a:schemeClr val="tx2"/>
                </a:solidFill>
                <a:latin typeface="+mn-lt"/>
              </a:rPr>
              <a:t>adapted</a:t>
            </a:r>
            <a:r>
              <a:rPr lang="en-AU" sz="1800" dirty="0">
                <a:latin typeface="+mn-lt"/>
              </a:rPr>
              <a:t> from fairytale to film; however, the story is also </a:t>
            </a:r>
            <a:r>
              <a:rPr lang="en-AU" sz="1800" b="1" dirty="0">
                <a:solidFill>
                  <a:schemeClr val="tx2"/>
                </a:solidFill>
                <a:latin typeface="+mn-lt"/>
              </a:rPr>
              <a:t>appropriated</a:t>
            </a:r>
            <a:r>
              <a:rPr lang="en-AU" sz="1800" dirty="0">
                <a:latin typeface="+mn-lt"/>
              </a:rPr>
              <a:t> with Gretel becoming the central narrator. Hansel is her younger brother and, in a classic, coming of age story she moves from his protecter towards an independent woman who is capable of fulfilling her own destiny.</a:t>
            </a:r>
          </a:p>
          <a:p>
            <a:pPr marL="285750" indent="-285750">
              <a:lnSpc>
                <a:spcPct val="130000"/>
              </a:lnSpc>
              <a:buFont typeface="Arial" panose="020B0604020202020204" pitchFamily="34" charset="0"/>
              <a:buChar char="•"/>
            </a:pPr>
            <a:r>
              <a:rPr lang="en-AU" sz="1800" i="1" dirty="0">
                <a:latin typeface="+mn-lt"/>
              </a:rPr>
              <a:t>Little Red Riding Hood </a:t>
            </a:r>
            <a:r>
              <a:rPr lang="en-AU" sz="1800" dirty="0">
                <a:latin typeface="+mn-lt"/>
              </a:rPr>
              <a:t>and </a:t>
            </a:r>
            <a:r>
              <a:rPr lang="en-AU" sz="1800" i="1" dirty="0">
                <a:latin typeface="+mn-lt"/>
              </a:rPr>
              <a:t>Revolting Rhymes – </a:t>
            </a:r>
            <a:r>
              <a:rPr lang="en-AU" sz="1800" dirty="0">
                <a:latin typeface="+mn-lt"/>
              </a:rPr>
              <a:t>Roald Dahl’s classic, the story is </a:t>
            </a:r>
            <a:r>
              <a:rPr lang="en-AU" sz="1800" b="1" dirty="0">
                <a:solidFill>
                  <a:schemeClr val="tx2"/>
                </a:solidFill>
                <a:latin typeface="+mn-lt"/>
              </a:rPr>
              <a:t>appropriated</a:t>
            </a:r>
            <a:r>
              <a:rPr lang="en-AU" sz="1800" dirty="0">
                <a:latin typeface="+mn-lt"/>
              </a:rPr>
              <a:t> to challenge the audience’s view of gender. Rather than being portrayed as a frightened girl, Red Riding Hood is portrayed as powerful and confident. When the Wolf tries to eat her, she simply pulls out a pistol and shoots him. The final image is of Red Riding Hood wearing a Wolf-skin coat.</a:t>
            </a:r>
          </a:p>
        </p:txBody>
      </p:sp>
      <p:sp>
        <p:nvSpPr>
          <p:cNvPr id="4" name="Slide Number Placeholder 3">
            <a:extLst>
              <a:ext uri="{FF2B5EF4-FFF2-40B4-BE49-F238E27FC236}">
                <a16:creationId xmlns:a16="http://schemas.microsoft.com/office/drawing/2014/main" id="{C38F14C1-B152-F177-8715-C0BCD2A664E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16</a:t>
            </a:fld>
            <a:endParaRPr lang="en-AU"/>
          </a:p>
        </p:txBody>
      </p:sp>
    </p:spTree>
    <p:extLst>
      <p:ext uri="{BB962C8B-B14F-4D97-AF65-F5344CB8AC3E}">
        <p14:creationId xmlns:p14="http://schemas.microsoft.com/office/powerpoint/2010/main" val="581896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800255-62C7-52FC-7626-3B3FEBADF4CA}"/>
              </a:ext>
            </a:extLst>
          </p:cNvPr>
          <p:cNvSpPr>
            <a:spLocks noGrp="1"/>
          </p:cNvSpPr>
          <p:nvPr>
            <p:ph type="ctrTitle"/>
          </p:nvPr>
        </p:nvSpPr>
        <p:spPr/>
        <p:txBody>
          <a:bodyPr/>
          <a:lstStyle/>
          <a:p>
            <a:r>
              <a:rPr lang="en-US" dirty="0">
                <a:latin typeface="+mj-lt"/>
                <a:cs typeface="Arial" panose="020B0604020202020204" pitchFamily="34" charset="0"/>
              </a:rPr>
              <a:t>Checking for understanding (3) </a:t>
            </a:r>
            <a:r>
              <a:rPr lang="en-US" dirty="0">
                <a:solidFill>
                  <a:schemeClr val="accent1"/>
                </a:solidFill>
                <a:latin typeface="+mj-lt"/>
                <a:cs typeface="Arial" panose="020B0604020202020204" pitchFamily="34" charset="0"/>
              </a:rPr>
              <a:t>(3)</a:t>
            </a:r>
            <a:endParaRPr lang="en-AU" dirty="0">
              <a:solidFill>
                <a:schemeClr val="accent1"/>
              </a:solidFill>
              <a:latin typeface="+mj-lt"/>
              <a:cs typeface="Arial" panose="020B0604020202020204" pitchFamily="34" charset="0"/>
            </a:endParaRPr>
          </a:p>
        </p:txBody>
      </p:sp>
      <p:sp>
        <p:nvSpPr>
          <p:cNvPr id="2" name="Footer Placeholder 2">
            <a:extLst>
              <a:ext uri="{FF2B5EF4-FFF2-40B4-BE49-F238E27FC236}">
                <a16:creationId xmlns:a16="http://schemas.microsoft.com/office/drawing/2014/main" id="{CB41A223-3009-16F6-5368-E86C53C40CF8}"/>
              </a:ext>
            </a:extLst>
          </p:cNvPr>
          <p:cNvSpPr txBox="1">
            <a:spLocks/>
          </p:cNvSpPr>
          <p:nvPr/>
        </p:nvSpPr>
        <p:spPr>
          <a:xfrm>
            <a:off x="539999" y="380718"/>
            <a:ext cx="2677963" cy="348954"/>
          </a:xfrm>
          <a:prstGeom prst="rect">
            <a:avLst/>
          </a:prstGeom>
        </p:spPr>
        <p:txBody>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1400" dirty="0">
                <a:solidFill>
                  <a:schemeClr val="bg1"/>
                </a:solidFill>
              </a:rPr>
              <a:t>NSW Department of Education</a:t>
            </a:r>
            <a:endParaRPr lang="en-AU" sz="1400" dirty="0">
              <a:solidFill>
                <a:schemeClr val="bg1"/>
              </a:solidFill>
            </a:endParaRPr>
          </a:p>
        </p:txBody>
      </p:sp>
    </p:spTree>
    <p:extLst>
      <p:ext uri="{BB962C8B-B14F-4D97-AF65-F5344CB8AC3E}">
        <p14:creationId xmlns:p14="http://schemas.microsoft.com/office/powerpoint/2010/main" val="2210144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5E8C-9303-3F1A-993E-A22BC16A67E6}"/>
              </a:ext>
            </a:extLst>
          </p:cNvPr>
          <p:cNvSpPr>
            <a:spLocks noGrp="1"/>
          </p:cNvSpPr>
          <p:nvPr>
            <p:ph type="title"/>
          </p:nvPr>
        </p:nvSpPr>
        <p:spPr/>
        <p:txBody>
          <a:bodyPr/>
          <a:lstStyle/>
          <a:p>
            <a:r>
              <a:rPr lang="en-AU" dirty="0">
                <a:latin typeface="+mj-lt"/>
              </a:rPr>
              <a:t>Your turn – quick write</a:t>
            </a:r>
          </a:p>
        </p:txBody>
      </p:sp>
      <p:sp>
        <p:nvSpPr>
          <p:cNvPr id="4" name="Text Placeholder 3">
            <a:extLst>
              <a:ext uri="{FF2B5EF4-FFF2-40B4-BE49-F238E27FC236}">
                <a16:creationId xmlns:a16="http://schemas.microsoft.com/office/drawing/2014/main" id="{60C99350-98AD-872B-6B55-D6FF3072DF4C}"/>
              </a:ext>
            </a:extLst>
          </p:cNvPr>
          <p:cNvSpPr>
            <a:spLocks noGrp="1"/>
          </p:cNvSpPr>
          <p:nvPr>
            <p:ph type="body" sz="quarter" idx="18"/>
          </p:nvPr>
        </p:nvSpPr>
        <p:spPr/>
        <p:txBody>
          <a:bodyPr/>
          <a:lstStyle/>
          <a:p>
            <a:r>
              <a:rPr lang="en-AU" dirty="0">
                <a:latin typeface="+mj-lt"/>
              </a:rPr>
              <a:t>Summarising the key terminology: draws on, adapts and appropriates</a:t>
            </a:r>
          </a:p>
        </p:txBody>
      </p:sp>
      <p:sp>
        <p:nvSpPr>
          <p:cNvPr id="6" name="Picture Placeholder 5">
            <a:extLst>
              <a:ext uri="{FF2B5EF4-FFF2-40B4-BE49-F238E27FC236}">
                <a16:creationId xmlns:a16="http://schemas.microsoft.com/office/drawing/2014/main" id="{5E8AFF6B-A4DC-788E-F219-3EB8A1B66038}"/>
              </a:ext>
            </a:extLst>
          </p:cNvPr>
          <p:cNvSpPr>
            <a:spLocks noGrp="1"/>
          </p:cNvSpPr>
          <p:nvPr>
            <p:ph type="pic" sz="quarter" idx="13"/>
          </p:nvPr>
        </p:nvSpPr>
        <p:spPr/>
        <p:txBody>
          <a:bodyPr/>
          <a:lstStyle/>
          <a:p>
            <a:pPr marL="702900" lvl="4" indent="-342900">
              <a:spcAft>
                <a:spcPts val="1200"/>
              </a:spcAft>
              <a:buFont typeface="+mj-lt"/>
              <a:buAutoNum type="arabicPeriod"/>
            </a:pPr>
            <a:r>
              <a:rPr lang="en-AU" dirty="0">
                <a:latin typeface="+mn-lt"/>
              </a:rPr>
              <a:t>You have 10 minutes to write a response in your English books that explains the differences between:</a:t>
            </a:r>
          </a:p>
          <a:p>
            <a:pPr marL="645750" lvl="4" indent="-285750">
              <a:spcAft>
                <a:spcPts val="1200"/>
              </a:spcAft>
              <a:buFont typeface="Arial" panose="020B0604020202020204" pitchFamily="34" charset="0"/>
              <a:buChar char="•"/>
            </a:pPr>
            <a:r>
              <a:rPr lang="en-AU" dirty="0">
                <a:latin typeface="+mn-lt"/>
              </a:rPr>
              <a:t>a text that draws on aspects of another text</a:t>
            </a:r>
          </a:p>
          <a:p>
            <a:pPr marL="645750" lvl="4" indent="-285750">
              <a:spcAft>
                <a:spcPts val="1200"/>
              </a:spcAft>
              <a:buFont typeface="Arial" panose="020B0604020202020204" pitchFamily="34" charset="0"/>
              <a:buChar char="•"/>
            </a:pPr>
            <a:r>
              <a:rPr lang="en-AU" dirty="0">
                <a:latin typeface="+mn-lt"/>
              </a:rPr>
              <a:t>a text that is adapted from another text</a:t>
            </a:r>
          </a:p>
          <a:p>
            <a:pPr marL="645750" lvl="4" indent="-285750">
              <a:spcAft>
                <a:spcPts val="1200"/>
              </a:spcAft>
              <a:buFont typeface="Arial" panose="020B0604020202020204" pitchFamily="34" charset="0"/>
              <a:buChar char="•"/>
            </a:pPr>
            <a:r>
              <a:rPr lang="en-AU" dirty="0">
                <a:latin typeface="+mn-lt"/>
              </a:rPr>
              <a:t>a text that is appropriated from another text.</a:t>
            </a:r>
          </a:p>
          <a:p>
            <a:pPr marL="702900" lvl="4" indent="-342900">
              <a:spcAft>
                <a:spcPts val="1200"/>
              </a:spcAft>
              <a:buFont typeface="+mj-lt"/>
              <a:buAutoNum type="arabicPeriod" startAt="2"/>
            </a:pPr>
            <a:r>
              <a:rPr lang="en-AU" dirty="0">
                <a:latin typeface="+mn-lt"/>
              </a:rPr>
              <a:t>In your answer try to use examples drawn from texts that you know to explain the differences.</a:t>
            </a:r>
          </a:p>
        </p:txBody>
      </p:sp>
      <p:sp>
        <p:nvSpPr>
          <p:cNvPr id="3" name="Slide Number Placeholder 2">
            <a:extLst>
              <a:ext uri="{FF2B5EF4-FFF2-40B4-BE49-F238E27FC236}">
                <a16:creationId xmlns:a16="http://schemas.microsoft.com/office/drawing/2014/main" id="{EC2A0E35-2D81-66C9-8E2D-D77DE2B1B74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18</a:t>
            </a:fld>
            <a:endParaRPr lang="en-AU"/>
          </a:p>
        </p:txBody>
      </p:sp>
    </p:spTree>
    <p:extLst>
      <p:ext uri="{BB962C8B-B14F-4D97-AF65-F5344CB8AC3E}">
        <p14:creationId xmlns:p14="http://schemas.microsoft.com/office/powerpoint/2010/main" val="446871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8966FD-9600-3EC7-EF10-06492353388E}"/>
              </a:ext>
            </a:extLst>
          </p:cNvPr>
          <p:cNvSpPr>
            <a:spLocks noGrp="1"/>
          </p:cNvSpPr>
          <p:nvPr>
            <p:ph type="title"/>
          </p:nvPr>
        </p:nvSpPr>
        <p:spPr/>
        <p:txBody>
          <a:bodyPr/>
          <a:lstStyle/>
          <a:p>
            <a:r>
              <a:rPr lang="en-AU" dirty="0">
                <a:latin typeface="+mj-lt"/>
              </a:rPr>
              <a:t>References</a:t>
            </a:r>
          </a:p>
        </p:txBody>
      </p:sp>
      <p:sp>
        <p:nvSpPr>
          <p:cNvPr id="6" name="TextBox 5">
            <a:extLst>
              <a:ext uri="{FF2B5EF4-FFF2-40B4-BE49-F238E27FC236}">
                <a16:creationId xmlns:a16="http://schemas.microsoft.com/office/drawing/2014/main" id="{EABCE76F-41B1-7EE2-14F1-DC744150DE0C}"/>
              </a:ext>
            </a:extLst>
          </p:cNvPr>
          <p:cNvSpPr txBox="1"/>
          <p:nvPr/>
        </p:nvSpPr>
        <p:spPr>
          <a:xfrm>
            <a:off x="335826" y="1397263"/>
            <a:ext cx="11471999" cy="1597297"/>
          </a:xfrm>
          <a:prstGeom prst="rect">
            <a:avLst/>
          </a:prstGeom>
          <a:noFill/>
        </p:spPr>
        <p:txBody>
          <a:bodyPr wrap="square">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Please refer to the NESA Copyright Disclaimer for more information </a:t>
            </a:r>
            <a:r>
              <a:rPr kumimoji="0" lang="en-AU" sz="1200" b="0" i="0" u="none" strike="noStrike" kern="1200" cap="none" spc="0" normalizeH="0" baseline="0" noProof="0" dirty="0">
                <a:ln>
                  <a:noFill/>
                </a:ln>
                <a:solidFill>
                  <a:srgbClr val="CBEDFD"/>
                </a:solidFill>
                <a:effectLst/>
                <a:uLnTx/>
                <a:uFillTx/>
                <a:ea typeface="+mn-ea"/>
                <a:cs typeface="+mn-cs"/>
                <a:hlinkClick r:id="rId3">
                  <a:extLst>
                    <a:ext uri="{A12FA001-AC4F-418D-AE19-62706E023703}">
                      <ahyp:hlinkClr xmlns:ahyp="http://schemas.microsoft.com/office/drawing/2018/hyperlinkcolor" val="tx"/>
                    </a:ext>
                  </a:extLst>
                </a:hlinkClick>
              </a:rPr>
              <a:t>https://educationstandards.nsw.edu.au/wps/portal/nesa/mini-footer/copyright</a:t>
            </a:r>
            <a:r>
              <a:rPr kumimoji="0" lang="en-AU" sz="1200" b="0" i="0" u="none" strike="noStrike" kern="1200" cap="none" spc="0" normalizeH="0" baseline="0" noProof="0" dirty="0">
                <a:ln>
                  <a:noFill/>
                </a:ln>
                <a:solidFill>
                  <a:srgbClr val="FFFFFF"/>
                </a:solidFill>
                <a:effectLst/>
                <a:uLnTx/>
                <a:uFillTx/>
                <a:ea typeface="+mn-ea"/>
                <a:cs typeface="+mn-cs"/>
              </a:rPr>
              <a:t>. </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NESA holds the only official and up-to-date versions of the NSW Curriculum and syllabus documents. Please visit the NSW Education Standards Authority (NESA) website </a:t>
            </a:r>
            <a:r>
              <a:rPr kumimoji="0" lang="en-AU" sz="1200" b="0" i="0" u="none" strike="noStrike" kern="1200" cap="none" spc="0" normalizeH="0" baseline="0" noProof="0" dirty="0">
                <a:ln>
                  <a:noFill/>
                </a:ln>
                <a:solidFill>
                  <a:schemeClr val="accent4"/>
                </a:solidFill>
                <a:effectLst/>
                <a:uLnTx/>
                <a:uFillTx/>
                <a:ea typeface="+mn-ea"/>
                <a:cs typeface="+mn-cs"/>
                <a:hlinkClick r:id="rId4">
                  <a:extLst>
                    <a:ext uri="{A12FA001-AC4F-418D-AE19-62706E023703}">
                      <ahyp:hlinkClr xmlns:ahyp="http://schemas.microsoft.com/office/drawing/2018/hyperlinkcolor" val="tx"/>
                    </a:ext>
                  </a:extLst>
                </a:hlinkClick>
              </a:rPr>
              <a:t>https://educationstandards.nsw.edu.au</a:t>
            </a:r>
            <a:r>
              <a:rPr kumimoji="0" lang="en-AU" sz="1200" b="0" i="0" u="none" strike="noStrike" kern="1200" cap="none" spc="0" normalizeH="0" baseline="0" noProof="0" dirty="0">
                <a:ln>
                  <a:noFill/>
                </a:ln>
                <a:solidFill>
                  <a:schemeClr val="accent4"/>
                </a:solidFill>
                <a:effectLst/>
                <a:uLnTx/>
                <a:uFillTx/>
                <a:ea typeface="+mn-ea"/>
                <a:cs typeface="+mn-cs"/>
              </a:rPr>
              <a:t> </a:t>
            </a:r>
            <a:r>
              <a:rPr kumimoji="0" lang="en-AU" sz="1200" b="0" i="0" u="none" strike="noStrike" kern="1200" cap="none" spc="0" normalizeH="0" baseline="0" noProof="0" dirty="0">
                <a:ln>
                  <a:noFill/>
                </a:ln>
                <a:solidFill>
                  <a:srgbClr val="FFFFFF"/>
                </a:solidFill>
                <a:effectLst/>
                <a:uLnTx/>
                <a:uFillTx/>
                <a:ea typeface="+mn-ea"/>
                <a:cs typeface="+mn-cs"/>
              </a:rPr>
              <a:t>and the NSW Curriculum website </a:t>
            </a:r>
            <a:r>
              <a:rPr kumimoji="0" lang="en-AU" sz="1200" b="0" i="0" u="none" strike="noStrike" kern="1200" cap="none" spc="0" normalizeH="0" baseline="0" noProof="0" dirty="0">
                <a:ln>
                  <a:noFill/>
                </a:ln>
                <a:solidFill>
                  <a:srgbClr val="CBEDFD"/>
                </a:solidFill>
                <a:effectLst/>
                <a:uLnTx/>
                <a:uFillTx/>
                <a:ea typeface="+mn-ea"/>
                <a:cs typeface="+mn-cs"/>
                <a:hlinkClick r:id="rId5">
                  <a:extLst>
                    <a:ext uri="{A12FA001-AC4F-418D-AE19-62706E023703}">
                      <ahyp:hlinkClr xmlns:ahyp="http://schemas.microsoft.com/office/drawing/2018/hyperlinkcolor" val="tx"/>
                    </a:ext>
                  </a:extLst>
                </a:hlinkClick>
              </a:rPr>
              <a:t>https://curriculum.nsw.edu.au</a:t>
            </a:r>
            <a:r>
              <a:rPr kumimoji="0" lang="en-AU" sz="1200" b="0" i="0" u="none" strike="noStrike" kern="1200" cap="none" spc="0" normalizeH="0" baseline="0" noProof="0" dirty="0">
                <a:ln>
                  <a:noFill/>
                </a:ln>
                <a:solidFill>
                  <a:srgbClr val="FFFFFF"/>
                </a:solidFill>
                <a:effectLst/>
                <a:uLnTx/>
                <a:uFillTx/>
                <a:ea typeface="+mn-ea"/>
                <a:cs typeface="+mn-cs"/>
              </a:rPr>
              <a:t>.</a:t>
            </a:r>
          </a:p>
        </p:txBody>
      </p:sp>
      <p:sp>
        <p:nvSpPr>
          <p:cNvPr id="4" name="Content Placeholder 3">
            <a:extLst>
              <a:ext uri="{FF2B5EF4-FFF2-40B4-BE49-F238E27FC236}">
                <a16:creationId xmlns:a16="http://schemas.microsoft.com/office/drawing/2014/main" id="{B7C07B50-96D9-2E35-E2CE-3139F6377F08}"/>
              </a:ext>
            </a:extLst>
          </p:cNvPr>
          <p:cNvSpPr>
            <a:spLocks noGrp="1"/>
          </p:cNvSpPr>
          <p:nvPr>
            <p:ph idx="1"/>
          </p:nvPr>
        </p:nvSpPr>
        <p:spPr/>
        <p:txBody>
          <a:bodyPr/>
          <a:lstStyle/>
          <a:p>
            <a:pPr>
              <a:lnSpc>
                <a:spcPct val="100000"/>
              </a:lnSpc>
            </a:pPr>
            <a:r>
              <a:rPr lang="en-AU" sz="1100" dirty="0">
                <a:latin typeface="+mj-lt"/>
                <a:hlinkClick r:id="rId6"/>
              </a:rPr>
              <a:t>English K–10 Syllabus</a:t>
            </a:r>
            <a:r>
              <a:rPr lang="en-AU" sz="1100" dirty="0">
                <a:latin typeface="+mj-lt"/>
              </a:rPr>
              <a:t> © NSW Education Standards Authority (NESA) for and on behalf of the Crown in right of the State of New South Wales, 2022.</a:t>
            </a:r>
          </a:p>
          <a:p>
            <a:pPr>
              <a:lnSpc>
                <a:spcPct val="100000"/>
              </a:lnSpc>
              <a:spcAft>
                <a:spcPts val="600"/>
              </a:spcAft>
            </a:pPr>
            <a:r>
              <a:rPr lang="en-AU" sz="1100" dirty="0">
                <a:latin typeface="+mj-lt"/>
                <a:cs typeface="Arial" panose="020B0604020202020204" pitchFamily="34" charset="0"/>
              </a:rPr>
              <a:t>AERO (Australian Education Research Organisation) (2024a) </a:t>
            </a:r>
            <a:r>
              <a:rPr lang="en-AU" sz="1100" dirty="0">
                <a:latin typeface="+mj-lt"/>
                <a:cs typeface="Arial" panose="020B0604020202020204" pitchFamily="34" charset="0"/>
                <a:hlinkClick r:id="rId7"/>
              </a:rPr>
              <a:t>Explain learning objectives</a:t>
            </a:r>
            <a:r>
              <a:rPr lang="en-AU" sz="1100" dirty="0">
                <a:latin typeface="+mj-lt"/>
                <a:cs typeface="Arial" panose="020B0604020202020204" pitchFamily="34" charset="0"/>
              </a:rPr>
              <a:t>, AERO website, accessed 13 March 2026.</a:t>
            </a:r>
          </a:p>
          <a:p>
            <a:pPr>
              <a:lnSpc>
                <a:spcPct val="100000"/>
              </a:lnSpc>
              <a:spcAft>
                <a:spcPts val="600"/>
              </a:spcAft>
            </a:pPr>
            <a:r>
              <a:rPr lang="en-AU" sz="1100" dirty="0">
                <a:latin typeface="+mj-lt"/>
                <a:cs typeface="Arial" panose="020B0604020202020204" pitchFamily="34" charset="0"/>
              </a:rPr>
              <a:t>AERO (Australian Education Research Organisation) (2024b) </a:t>
            </a:r>
            <a:r>
              <a:rPr lang="en-AU" sz="1100" dirty="0">
                <a:latin typeface="+mj-lt"/>
                <a:cs typeface="Arial" panose="020B0604020202020204" pitchFamily="34" charset="0"/>
                <a:hlinkClick r:id="rId8"/>
              </a:rPr>
              <a:t>Explicit instruction</a:t>
            </a:r>
            <a:r>
              <a:rPr lang="en-AU" sz="1100" dirty="0">
                <a:latin typeface="+mj-lt"/>
                <a:cs typeface="Arial" panose="020B0604020202020204" pitchFamily="34" charset="0"/>
              </a:rPr>
              <a:t>, AERO website, accessed 13 March 2026.</a:t>
            </a:r>
          </a:p>
          <a:p>
            <a:pPr>
              <a:lnSpc>
                <a:spcPct val="100000"/>
              </a:lnSpc>
              <a:spcAft>
                <a:spcPts val="600"/>
              </a:spcAft>
            </a:pPr>
            <a:r>
              <a:rPr lang="en-AU" sz="1100" dirty="0">
                <a:latin typeface="+mj-lt"/>
                <a:cs typeface="Arial" panose="020B0604020202020204" pitchFamily="34" charset="0"/>
              </a:rPr>
              <a:t>Austen J (1813) Pride and prejudice, Project Gutenberg, accessed 1 April 2026.</a:t>
            </a:r>
          </a:p>
          <a:p>
            <a:pPr>
              <a:lnSpc>
                <a:spcPct val="100000"/>
              </a:lnSpc>
              <a:spcAft>
                <a:spcPts val="600"/>
              </a:spcAft>
            </a:pPr>
            <a:r>
              <a:rPr lang="en-AU" sz="1100" dirty="0"/>
              <a:t>Bronte C (1847) Jane Eyre, Penguin, ISBN: 9780142437209</a:t>
            </a:r>
          </a:p>
          <a:p>
            <a:pPr>
              <a:lnSpc>
                <a:spcPct val="100000"/>
              </a:lnSpc>
              <a:spcAft>
                <a:spcPts val="600"/>
              </a:spcAft>
            </a:pPr>
            <a:r>
              <a:rPr lang="en-AU" sz="1100" dirty="0">
                <a:latin typeface="+mj-lt"/>
                <a:cs typeface="Arial" panose="020B0604020202020204" pitchFamily="34" charset="0"/>
              </a:rPr>
              <a:t>CESE (Centre for Education Statistics and Evaluation) (2017) </a:t>
            </a:r>
            <a:r>
              <a:rPr lang="en-AU" sz="1100" dirty="0">
                <a:latin typeface="+mj-lt"/>
                <a:cs typeface="Arial" panose="020B0604020202020204" pitchFamily="34" charset="0"/>
                <a:hlinkClick r:id="rId9"/>
              </a:rPr>
              <a:t>Cognitive load theory: Research that teachers really need to understand</a:t>
            </a:r>
            <a:r>
              <a:rPr lang="en-AU" sz="1100" dirty="0">
                <a:latin typeface="+mj-lt"/>
                <a:cs typeface="Arial" panose="020B0604020202020204" pitchFamily="34" charset="0"/>
              </a:rPr>
              <a:t>, NSW Department of Education, accessed 13 March 2026.</a:t>
            </a:r>
          </a:p>
          <a:p>
            <a:pPr>
              <a:lnSpc>
                <a:spcPct val="100000"/>
              </a:lnSpc>
            </a:pPr>
            <a:r>
              <a:rPr lang="en-AU" sz="1100" dirty="0">
                <a:latin typeface="+mj-lt"/>
              </a:rPr>
              <a:t>Dahl R (2023) Revolting rhymes, Penguin books, IBSN: </a:t>
            </a:r>
            <a:r>
              <a:rPr lang="en-AU" dirty="0"/>
              <a:t>: 9780241568743</a:t>
            </a:r>
            <a:endParaRPr lang="en-AU" sz="1100" dirty="0">
              <a:latin typeface="+mj-lt"/>
            </a:endParaRPr>
          </a:p>
          <a:p>
            <a:pPr>
              <a:lnSpc>
                <a:spcPct val="100000"/>
              </a:lnSpc>
            </a:pPr>
            <a:r>
              <a:rPr lang="en-AU" sz="1100" dirty="0">
                <a:latin typeface="+mj-lt"/>
              </a:rPr>
              <a:t>Di Cesare E, Eldridge S and McGarry T (2007) </a:t>
            </a:r>
            <a:r>
              <a:rPr lang="en-AU" sz="1100" i="1" dirty="0">
                <a:latin typeface="+mj-lt"/>
              </a:rPr>
              <a:t>Hitler’s Daughter: The play</a:t>
            </a:r>
            <a:r>
              <a:rPr lang="en-AU" sz="1100" dirty="0">
                <a:latin typeface="+mj-lt"/>
              </a:rPr>
              <a:t>, Currency Press, Sydney.</a:t>
            </a:r>
          </a:p>
          <a:p>
            <a:pPr>
              <a:lnSpc>
                <a:spcPct val="100000"/>
              </a:lnSpc>
            </a:pPr>
            <a:r>
              <a:rPr lang="en-US" sz="1100" dirty="0"/>
              <a:t>Dulac E (</a:t>
            </a:r>
            <a:r>
              <a:rPr lang="en-US" sz="1100" dirty="0" err="1"/>
              <a:t>nd</a:t>
            </a:r>
            <a:r>
              <a:rPr lang="en-US" sz="1100" dirty="0"/>
              <a:t>) </a:t>
            </a:r>
            <a:r>
              <a:rPr lang="en-AU" sz="1100" i="1" dirty="0"/>
              <a:t>The Sleeping Beauty and other fairy tales, </a:t>
            </a:r>
            <a:r>
              <a:rPr lang="en-AU" sz="1100" dirty="0">
                <a:hlinkClick r:id="rId10"/>
              </a:rPr>
              <a:t>Project Gutenberg</a:t>
            </a:r>
            <a:r>
              <a:rPr lang="en-AU" sz="1100" dirty="0"/>
              <a:t>, accessed 1 April 2026.</a:t>
            </a:r>
          </a:p>
          <a:p>
            <a:pPr>
              <a:lnSpc>
                <a:spcPct val="100000"/>
              </a:lnSpc>
            </a:pPr>
            <a:r>
              <a:rPr lang="en-AU" sz="1100" dirty="0"/>
              <a:t>Fielding H (1996) Bridget Jones’s Diary, Penguin books, ISBN: 9780140280098</a:t>
            </a:r>
          </a:p>
          <a:p>
            <a:endParaRPr lang="en-AU" dirty="0">
              <a:latin typeface="+mn-lt"/>
            </a:endParaRPr>
          </a:p>
        </p:txBody>
      </p:sp>
      <p:sp>
        <p:nvSpPr>
          <p:cNvPr id="2" name="Slide Number Placeholder 1">
            <a:extLst>
              <a:ext uri="{FF2B5EF4-FFF2-40B4-BE49-F238E27FC236}">
                <a16:creationId xmlns:a16="http://schemas.microsoft.com/office/drawing/2014/main" id="{48223418-AC99-D403-B6BA-7F5E5111A87A}"/>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19</a:t>
            </a:fld>
            <a:endParaRPr lang="en-AU" dirty="0"/>
          </a:p>
        </p:txBody>
      </p:sp>
    </p:spTree>
    <p:extLst>
      <p:ext uri="{BB962C8B-B14F-4D97-AF65-F5344CB8AC3E}">
        <p14:creationId xmlns:p14="http://schemas.microsoft.com/office/powerpoint/2010/main" val="1181014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FCC5B-CC6C-D401-E761-0766B82CBCC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B3C44B2-9A36-F8E7-52A1-202152222263}"/>
              </a:ext>
            </a:extLst>
          </p:cNvPr>
          <p:cNvSpPr>
            <a:spLocks noGrp="1"/>
          </p:cNvSpPr>
          <p:nvPr>
            <p:ph type="title"/>
          </p:nvPr>
        </p:nvSpPr>
        <p:spPr/>
        <p:txBody>
          <a:bodyPr/>
          <a:lstStyle/>
          <a:p>
            <a:r>
              <a:rPr lang="en-AU" dirty="0">
                <a:latin typeface="+mj-lt"/>
              </a:rPr>
              <a:t>References (2)</a:t>
            </a:r>
          </a:p>
        </p:txBody>
      </p:sp>
      <p:sp>
        <p:nvSpPr>
          <p:cNvPr id="6" name="TextBox 5">
            <a:extLst>
              <a:ext uri="{FF2B5EF4-FFF2-40B4-BE49-F238E27FC236}">
                <a16:creationId xmlns:a16="http://schemas.microsoft.com/office/drawing/2014/main" id="{790BFA0A-BDEE-BDCD-B0C3-137CF6491451}"/>
              </a:ext>
            </a:extLst>
          </p:cNvPr>
          <p:cNvSpPr txBox="1"/>
          <p:nvPr/>
        </p:nvSpPr>
        <p:spPr>
          <a:xfrm>
            <a:off x="335826" y="1397263"/>
            <a:ext cx="11471999" cy="1597297"/>
          </a:xfrm>
          <a:prstGeom prst="rect">
            <a:avLst/>
          </a:prstGeom>
          <a:noFill/>
        </p:spPr>
        <p:txBody>
          <a:bodyPr wrap="square">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Please refer to the NESA Copyright Disclaimer for more information </a:t>
            </a:r>
            <a:r>
              <a:rPr kumimoji="0" lang="en-AU" sz="1200" b="0" i="0" u="none" strike="noStrike" kern="1200" cap="none" spc="0" normalizeH="0" baseline="0" noProof="0" dirty="0">
                <a:ln>
                  <a:noFill/>
                </a:ln>
                <a:solidFill>
                  <a:srgbClr val="CBEDFD"/>
                </a:solidFill>
                <a:effectLst/>
                <a:uLnTx/>
                <a:uFillTx/>
                <a:ea typeface="+mn-ea"/>
                <a:cs typeface="+mn-cs"/>
                <a:hlinkClick r:id="rId3">
                  <a:extLst>
                    <a:ext uri="{A12FA001-AC4F-418D-AE19-62706E023703}">
                      <ahyp:hlinkClr xmlns:ahyp="http://schemas.microsoft.com/office/drawing/2018/hyperlinkcolor" val="tx"/>
                    </a:ext>
                  </a:extLst>
                </a:hlinkClick>
              </a:rPr>
              <a:t>https://educationstandards.nsw.edu.au/wps/portal/nesa/mini-footer/copyright</a:t>
            </a:r>
            <a:r>
              <a:rPr kumimoji="0" lang="en-AU" sz="1200" b="0" i="0" u="none" strike="noStrike" kern="1200" cap="none" spc="0" normalizeH="0" baseline="0" noProof="0" dirty="0">
                <a:ln>
                  <a:noFill/>
                </a:ln>
                <a:solidFill>
                  <a:srgbClr val="FFFFFF"/>
                </a:solidFill>
                <a:effectLst/>
                <a:uLnTx/>
                <a:uFillTx/>
                <a:ea typeface="+mn-ea"/>
                <a:cs typeface="+mn-cs"/>
              </a:rPr>
              <a:t>. </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NESA holds the only official and up-to-date versions of the NSW Curriculum and syllabus documents. Please visit the NSW Education Standards Authority (NESA) website </a:t>
            </a:r>
            <a:r>
              <a:rPr kumimoji="0" lang="en-AU" sz="1200" b="0" i="0" u="none" strike="noStrike" kern="1200" cap="none" spc="0" normalizeH="0" baseline="0" noProof="0" dirty="0">
                <a:ln>
                  <a:noFill/>
                </a:ln>
                <a:solidFill>
                  <a:schemeClr val="accent4"/>
                </a:solidFill>
                <a:effectLst/>
                <a:uLnTx/>
                <a:uFillTx/>
                <a:ea typeface="+mn-ea"/>
                <a:cs typeface="+mn-cs"/>
                <a:hlinkClick r:id="rId4">
                  <a:extLst>
                    <a:ext uri="{A12FA001-AC4F-418D-AE19-62706E023703}">
                      <ahyp:hlinkClr xmlns:ahyp="http://schemas.microsoft.com/office/drawing/2018/hyperlinkcolor" val="tx"/>
                    </a:ext>
                  </a:extLst>
                </a:hlinkClick>
              </a:rPr>
              <a:t>https://educationstandards.nsw.edu.au</a:t>
            </a:r>
            <a:r>
              <a:rPr kumimoji="0" lang="en-AU" sz="1200" b="0" i="0" u="none" strike="noStrike" kern="1200" cap="none" spc="0" normalizeH="0" baseline="0" noProof="0" dirty="0">
                <a:ln>
                  <a:noFill/>
                </a:ln>
                <a:solidFill>
                  <a:schemeClr val="accent4"/>
                </a:solidFill>
                <a:effectLst/>
                <a:uLnTx/>
                <a:uFillTx/>
                <a:ea typeface="+mn-ea"/>
                <a:cs typeface="+mn-cs"/>
              </a:rPr>
              <a:t> </a:t>
            </a:r>
            <a:r>
              <a:rPr kumimoji="0" lang="en-AU" sz="1200" b="0" i="0" u="none" strike="noStrike" kern="1200" cap="none" spc="0" normalizeH="0" baseline="0" noProof="0" dirty="0">
                <a:ln>
                  <a:noFill/>
                </a:ln>
                <a:solidFill>
                  <a:srgbClr val="FFFFFF"/>
                </a:solidFill>
                <a:effectLst/>
                <a:uLnTx/>
                <a:uFillTx/>
                <a:ea typeface="+mn-ea"/>
                <a:cs typeface="+mn-cs"/>
              </a:rPr>
              <a:t>and the NSW Curriculum website </a:t>
            </a:r>
            <a:r>
              <a:rPr kumimoji="0" lang="en-AU" sz="1200" b="0" i="0" u="none" strike="noStrike" kern="1200" cap="none" spc="0" normalizeH="0" baseline="0" noProof="0" dirty="0">
                <a:ln>
                  <a:noFill/>
                </a:ln>
                <a:solidFill>
                  <a:srgbClr val="CBEDFD"/>
                </a:solidFill>
                <a:effectLst/>
                <a:uLnTx/>
                <a:uFillTx/>
                <a:ea typeface="+mn-ea"/>
                <a:cs typeface="+mn-cs"/>
                <a:hlinkClick r:id="rId5">
                  <a:extLst>
                    <a:ext uri="{A12FA001-AC4F-418D-AE19-62706E023703}">
                      <ahyp:hlinkClr xmlns:ahyp="http://schemas.microsoft.com/office/drawing/2018/hyperlinkcolor" val="tx"/>
                    </a:ext>
                  </a:extLst>
                </a:hlinkClick>
              </a:rPr>
              <a:t>https://curriculum.nsw.edu.au</a:t>
            </a:r>
            <a:r>
              <a:rPr kumimoji="0" lang="en-AU" sz="1200" b="0" i="0" u="none" strike="noStrike" kern="1200" cap="none" spc="0" normalizeH="0" baseline="0" noProof="0" dirty="0">
                <a:ln>
                  <a:noFill/>
                </a:ln>
                <a:solidFill>
                  <a:srgbClr val="FFFFFF"/>
                </a:solidFill>
                <a:effectLst/>
                <a:uLnTx/>
                <a:uFillTx/>
                <a:ea typeface="+mn-ea"/>
                <a:cs typeface="+mn-cs"/>
              </a:rPr>
              <a:t>.</a:t>
            </a:r>
          </a:p>
        </p:txBody>
      </p:sp>
      <p:sp>
        <p:nvSpPr>
          <p:cNvPr id="4" name="Content Placeholder 3">
            <a:extLst>
              <a:ext uri="{FF2B5EF4-FFF2-40B4-BE49-F238E27FC236}">
                <a16:creationId xmlns:a16="http://schemas.microsoft.com/office/drawing/2014/main" id="{81EF63BD-509E-A721-C151-058FB2CD168B}"/>
              </a:ext>
            </a:extLst>
          </p:cNvPr>
          <p:cNvSpPr>
            <a:spLocks noGrp="1"/>
          </p:cNvSpPr>
          <p:nvPr>
            <p:ph idx="1"/>
          </p:nvPr>
        </p:nvSpPr>
        <p:spPr/>
        <p:txBody>
          <a:bodyPr/>
          <a:lstStyle/>
          <a:p>
            <a:pPr>
              <a:lnSpc>
                <a:spcPct val="100000"/>
              </a:lnSpc>
            </a:pPr>
            <a:r>
              <a:rPr lang="en-AU" dirty="0"/>
              <a:t>French J (2003) </a:t>
            </a:r>
            <a:r>
              <a:rPr lang="en-AU" i="1" dirty="0"/>
              <a:t>Hitler’s Daughter</a:t>
            </a:r>
            <a:r>
              <a:rPr lang="en-AU" dirty="0"/>
              <a:t>, HarperCollins, Sydney, ISBN-10: ‎0060086521. </a:t>
            </a:r>
          </a:p>
          <a:p>
            <a:pPr>
              <a:lnSpc>
                <a:spcPct val="100000"/>
              </a:lnSpc>
            </a:pPr>
            <a:r>
              <a:rPr lang="en-AU" dirty="0"/>
              <a:t>Griffin P (2018) Assessment for teaching, Cambridge University Press.</a:t>
            </a:r>
          </a:p>
          <a:p>
            <a:pPr>
              <a:lnSpc>
                <a:spcPct val="100000"/>
              </a:lnSpc>
            </a:pPr>
            <a:r>
              <a:rPr lang="en-AU" dirty="0"/>
              <a:t>Grimm Brothers (1812) </a:t>
            </a:r>
            <a:r>
              <a:rPr lang="en-AU" dirty="0" err="1"/>
              <a:t>Hnasel</a:t>
            </a:r>
            <a:r>
              <a:rPr lang="en-AU" dirty="0"/>
              <a:t> and Gretel, Grimms’ Fairy Tales, Project Gutenberg, accessed 1 April 2026.</a:t>
            </a:r>
          </a:p>
          <a:p>
            <a:pPr>
              <a:lnSpc>
                <a:spcPct val="100000"/>
              </a:lnSpc>
            </a:pPr>
            <a:r>
              <a:rPr lang="en-AU" dirty="0"/>
              <a:t>NESA (2024) ‘</a:t>
            </a:r>
            <a:r>
              <a:rPr lang="en-AU" dirty="0">
                <a:hlinkClick r:id="rId6"/>
              </a:rPr>
              <a:t>Glossary</a:t>
            </a:r>
            <a:r>
              <a:rPr lang="en-AU" dirty="0"/>
              <a:t>’, </a:t>
            </a:r>
            <a:r>
              <a:rPr lang="en-AU" i="1" dirty="0"/>
              <a:t>Resources</a:t>
            </a:r>
            <a:r>
              <a:rPr lang="en-AU" dirty="0"/>
              <a:t>, NESA website, accessed 13 March 2026.</a:t>
            </a:r>
          </a:p>
          <a:p>
            <a:pPr>
              <a:lnSpc>
                <a:spcPct val="100000"/>
              </a:lnSpc>
            </a:pPr>
            <a:r>
              <a:rPr lang="en-AU" dirty="0"/>
              <a:t>Perkins O (2020) </a:t>
            </a:r>
            <a:r>
              <a:rPr lang="en-AU" i="1" dirty="0"/>
              <a:t>Gretel &amp; Hansel, </a:t>
            </a:r>
            <a:r>
              <a:rPr lang="en-AU" dirty="0"/>
              <a:t>Orion Pictures, </a:t>
            </a:r>
            <a:r>
              <a:rPr lang="en-US" dirty="0"/>
              <a:t>United States of America.</a:t>
            </a:r>
          </a:p>
          <a:p>
            <a:pPr>
              <a:lnSpc>
                <a:spcPct val="100000"/>
              </a:lnSpc>
            </a:pPr>
            <a:r>
              <a:rPr lang="en-US" dirty="0"/>
              <a:t>Perrault C (1922) ‘Little Red Riding Hood’ in </a:t>
            </a:r>
            <a:r>
              <a:rPr lang="en-AU" i="1" dirty="0">
                <a:hlinkClick r:id="rId7"/>
              </a:rPr>
              <a:t>The Fairy Tales of Charles Perrault, </a:t>
            </a:r>
            <a:r>
              <a:rPr lang="en-AU" dirty="0"/>
              <a:t>Project Gutenberg, accessed 1 April 2026.</a:t>
            </a:r>
            <a:endParaRPr lang="en-AU" i="1" dirty="0"/>
          </a:p>
          <a:p>
            <a:pPr>
              <a:lnSpc>
                <a:spcPct val="100000"/>
              </a:lnSpc>
            </a:pPr>
            <a:r>
              <a:rPr lang="en-AU" dirty="0"/>
              <a:t>Rhys J (1966) Wide Sargasso Sea, W. W. Norton &amp; Company, ISBN: 9780393352566.</a:t>
            </a:r>
          </a:p>
          <a:p>
            <a:pPr>
              <a:lnSpc>
                <a:spcPct val="100000"/>
              </a:lnSpc>
            </a:pPr>
            <a:r>
              <a:rPr lang="en-US" dirty="0"/>
              <a:t>State of New South Wales (Department of Education) (2024) </a:t>
            </a:r>
            <a:r>
              <a:rPr lang="en-US" dirty="0">
                <a:hlinkClick r:id="rId8"/>
              </a:rPr>
              <a:t>Gradual release of responsibility</a:t>
            </a:r>
            <a:r>
              <a:rPr lang="en-US" dirty="0"/>
              <a:t>, NSW Department of Education website, accessed 13 March 2026.</a:t>
            </a:r>
          </a:p>
          <a:p>
            <a:pPr>
              <a:lnSpc>
                <a:spcPct val="100000"/>
              </a:lnSpc>
            </a:pPr>
            <a:r>
              <a:rPr lang="en-US" dirty="0"/>
              <a:t>Stromberg R (2014) </a:t>
            </a:r>
            <a:r>
              <a:rPr lang="en-US" i="1" dirty="0"/>
              <a:t>Maleficent, </a:t>
            </a:r>
            <a:r>
              <a:rPr lang="en-US" dirty="0"/>
              <a:t>Walt Disney Pictures, United States of America.</a:t>
            </a:r>
          </a:p>
          <a:p>
            <a:pPr>
              <a:lnSpc>
                <a:spcPct val="100000"/>
              </a:lnSpc>
            </a:pPr>
            <a:endParaRPr lang="en-AU" i="1" dirty="0"/>
          </a:p>
          <a:p>
            <a:pPr>
              <a:lnSpc>
                <a:spcPct val="100000"/>
              </a:lnSpc>
            </a:pPr>
            <a:endParaRPr lang="en-AU" dirty="0"/>
          </a:p>
          <a:p>
            <a:endParaRPr lang="en-AU" dirty="0">
              <a:latin typeface="+mn-lt"/>
            </a:endParaRPr>
          </a:p>
        </p:txBody>
      </p:sp>
      <p:sp>
        <p:nvSpPr>
          <p:cNvPr id="2" name="Slide Number Placeholder 1">
            <a:extLst>
              <a:ext uri="{FF2B5EF4-FFF2-40B4-BE49-F238E27FC236}">
                <a16:creationId xmlns:a16="http://schemas.microsoft.com/office/drawing/2014/main" id="{579AFE38-4FAC-DEFA-16C2-7866241F5871}"/>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20</a:t>
            </a:fld>
            <a:endParaRPr lang="en-AU" dirty="0"/>
          </a:p>
        </p:txBody>
      </p:sp>
    </p:spTree>
    <p:extLst>
      <p:ext uri="{BB962C8B-B14F-4D97-AF65-F5344CB8AC3E}">
        <p14:creationId xmlns:p14="http://schemas.microsoft.com/office/powerpoint/2010/main" val="623393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146F84-0A22-2DEF-978C-013AB2B0CDA6}"/>
              </a:ext>
            </a:extLst>
          </p:cNvPr>
          <p:cNvSpPr>
            <a:spLocks noGrp="1"/>
          </p:cNvSpPr>
          <p:nvPr>
            <p:ph type="title"/>
          </p:nvPr>
        </p:nvSpPr>
        <p:spPr/>
        <p:txBody>
          <a:bodyPr/>
          <a:lstStyle/>
          <a:p>
            <a:r>
              <a:rPr lang="en-AU" dirty="0">
                <a:latin typeface="+mj-lt"/>
              </a:rPr>
              <a:t>Copyright</a:t>
            </a:r>
          </a:p>
        </p:txBody>
      </p:sp>
      <p:sp>
        <p:nvSpPr>
          <p:cNvPr id="7" name="Text Placeholder 6">
            <a:extLst>
              <a:ext uri="{FF2B5EF4-FFF2-40B4-BE49-F238E27FC236}">
                <a16:creationId xmlns:a16="http://schemas.microsoft.com/office/drawing/2014/main" id="{E762E711-B51D-9854-C2DD-A164FE59F882}"/>
              </a:ext>
            </a:extLst>
          </p:cNvPr>
          <p:cNvSpPr>
            <a:spLocks noGrp="1"/>
          </p:cNvSpPr>
          <p:nvPr>
            <p:ph type="body" sz="quarter" idx="18"/>
          </p:nvPr>
        </p:nvSpPr>
        <p:spPr/>
        <p:txBody>
          <a:bodyPr/>
          <a:lstStyle/>
          <a:p>
            <a:r>
              <a:rPr lang="en-AU" dirty="0">
                <a:latin typeface="+mj-lt"/>
                <a:hlinkClick r:id="rId2">
                  <a:extLst>
                    <a:ext uri="{A12FA001-AC4F-418D-AE19-62706E023703}">
                      <ahyp:hlinkClr xmlns:ahyp="http://schemas.microsoft.com/office/drawing/2018/hyperlinkcolor" val="tx"/>
                    </a:ext>
                  </a:extLst>
                </a:hlinkClick>
              </a:rPr>
              <a:t>© State of New South Wales (Department of Education), 2024</a:t>
            </a:r>
            <a:endParaRPr lang="en-AU" dirty="0">
              <a:latin typeface="+mj-lt"/>
            </a:endParaRPr>
          </a:p>
        </p:txBody>
      </p:sp>
      <p:sp>
        <p:nvSpPr>
          <p:cNvPr id="8" name="TextBox 7">
            <a:extLst>
              <a:ext uri="{FF2B5EF4-FFF2-40B4-BE49-F238E27FC236}">
                <a16:creationId xmlns:a16="http://schemas.microsoft.com/office/drawing/2014/main" id="{F70BB973-8437-BE43-4C71-6089E7F934FA}"/>
              </a:ext>
            </a:extLst>
          </p:cNvPr>
          <p:cNvSpPr txBox="1"/>
          <p:nvPr/>
        </p:nvSpPr>
        <p:spPr>
          <a:xfrm>
            <a:off x="360000" y="1453575"/>
            <a:ext cx="11484338" cy="5067724"/>
          </a:xfrm>
          <a:prstGeom prst="rect">
            <a:avLst/>
          </a:prstGeom>
          <a:noFill/>
        </p:spPr>
        <p:txBody>
          <a:bodyPr wrap="square" lIns="0" tIns="0" rIns="0" bIns="0" rtlCol="0">
            <a:noAutofit/>
          </a:bodyPr>
          <a:lstStyle/>
          <a:p>
            <a:pPr algn="l">
              <a:lnSpc>
                <a:spcPct val="150000"/>
              </a:lnSpc>
              <a:spcAft>
                <a:spcPts val="600"/>
              </a:spcAft>
            </a:pPr>
            <a:r>
              <a:rPr lang="en-AU" sz="1200" dirty="0">
                <a:solidFill>
                  <a:schemeClr val="bg1"/>
                </a:solidFill>
              </a:rPr>
              <a:t>The copyright material published in this resource is subject to the </a:t>
            </a:r>
            <a:r>
              <a:rPr lang="en-AU" sz="1200" i="1" dirty="0">
                <a:solidFill>
                  <a:schemeClr val="bg1"/>
                </a:solidFill>
              </a:rPr>
              <a:t>Copyright Act 1968</a:t>
            </a:r>
            <a:r>
              <a:rPr lang="en-AU" sz="1200" dirty="0">
                <a:solidFill>
                  <a:schemeClr val="bg1"/>
                </a:solidFill>
              </a:rPr>
              <a:t> (</a:t>
            </a:r>
            <a:r>
              <a:rPr lang="en-AU" sz="1200" dirty="0" err="1">
                <a:solidFill>
                  <a:schemeClr val="bg1"/>
                </a:solidFill>
              </a:rPr>
              <a:t>Cth</a:t>
            </a:r>
            <a:r>
              <a:rPr lang="en-AU" sz="1200" dirty="0">
                <a:solidFill>
                  <a:schemeClr val="bg1"/>
                </a:solidFill>
              </a:rPr>
              <a:t>) and is owned by the NSW Department of Education or, where indicated, by a party other than the NSW Department of Education (third-party material).</a:t>
            </a:r>
          </a:p>
          <a:p>
            <a:pPr algn="l">
              <a:lnSpc>
                <a:spcPct val="150000"/>
              </a:lnSpc>
              <a:spcAft>
                <a:spcPts val="600"/>
              </a:spcAft>
            </a:pPr>
            <a:r>
              <a:rPr lang="en-AU" sz="1200" dirty="0">
                <a:solidFill>
                  <a:schemeClr val="bg1"/>
                </a:solidFill>
              </a:rPr>
              <a:t>Copyright material available in this resource and owned by the NSW Department of Education is licensed under a </a:t>
            </a:r>
            <a:r>
              <a:rPr lang="en-AU" sz="1200" dirty="0">
                <a:solidFill>
                  <a:schemeClr val="accent4"/>
                </a:solidFill>
                <a:hlinkClick r:id="rId3">
                  <a:extLst>
                    <a:ext uri="{A12FA001-AC4F-418D-AE19-62706E023703}">
                      <ahyp:hlinkClr xmlns:ahyp="http://schemas.microsoft.com/office/drawing/2018/hyperlinkcolor" val="tx"/>
                    </a:ext>
                  </a:extLst>
                </a:hlinkClick>
              </a:rPr>
              <a:t>Creative Commons Attribution 4.0 International (CC BY 4.0) license</a:t>
            </a:r>
            <a:r>
              <a:rPr lang="en-AU" sz="1200" dirty="0">
                <a:solidFill>
                  <a:schemeClr val="bg1"/>
                </a:solidFill>
              </a:rPr>
              <a:t>.</a:t>
            </a:r>
          </a:p>
          <a:p>
            <a:pPr algn="l">
              <a:lnSpc>
                <a:spcPct val="150000"/>
              </a:lnSpc>
              <a:spcAft>
                <a:spcPts val="600"/>
              </a:spcAft>
            </a:pPr>
            <a:r>
              <a:rPr lang="en-AU" sz="1200" dirty="0">
                <a:solidFill>
                  <a:schemeClr val="bg1"/>
                </a:solidFill>
              </a:rPr>
              <a:t>This license allows you to share and adapt the material for any purpose, even commercially.</a:t>
            </a:r>
          </a:p>
          <a:p>
            <a:pPr algn="l">
              <a:lnSpc>
                <a:spcPct val="150000"/>
              </a:lnSpc>
              <a:spcAft>
                <a:spcPts val="600"/>
              </a:spcAft>
            </a:pPr>
            <a:r>
              <a:rPr lang="en-AU" sz="1200" dirty="0">
                <a:solidFill>
                  <a:schemeClr val="bg1"/>
                </a:solidFill>
              </a:rPr>
              <a:t>Attribution should be given to © State of New South Wales (Department of Education), 2024.</a:t>
            </a:r>
          </a:p>
          <a:p>
            <a:pPr algn="l">
              <a:lnSpc>
                <a:spcPct val="150000"/>
              </a:lnSpc>
            </a:pPr>
            <a:r>
              <a:rPr lang="en-AU" sz="1200" dirty="0">
                <a:solidFill>
                  <a:schemeClr val="bg1"/>
                </a:solidFill>
              </a:rPr>
              <a:t>Material in this resource not available under a Creative Commons license:</a:t>
            </a:r>
          </a:p>
          <a:p>
            <a:pPr marL="171450" indent="-171450" algn="l">
              <a:lnSpc>
                <a:spcPct val="150000"/>
              </a:lnSpc>
              <a:buFont typeface="Arial" panose="020B0604020202020204" pitchFamily="34" charset="0"/>
              <a:buChar char="•"/>
            </a:pPr>
            <a:r>
              <a:rPr lang="en-AU" sz="1200" dirty="0">
                <a:solidFill>
                  <a:schemeClr val="bg1"/>
                </a:solidFill>
              </a:rPr>
              <a:t>the NSW Department of Education logo, other logos and trademark-protected material</a:t>
            </a:r>
          </a:p>
          <a:p>
            <a:pPr marL="171450" indent="-171450" algn="l">
              <a:lnSpc>
                <a:spcPct val="150000"/>
              </a:lnSpc>
              <a:buFont typeface="Arial" panose="020B0604020202020204" pitchFamily="34" charset="0"/>
              <a:buChar char="•"/>
            </a:pPr>
            <a:r>
              <a:rPr lang="en-AU" sz="1200" dirty="0">
                <a:solidFill>
                  <a:schemeClr val="bg1"/>
                </a:solidFill>
              </a:rPr>
              <a:t>Material owned by a third party that has been reproduced with permission. You will need to obtain permission from the third party to reuse its material. </a:t>
            </a:r>
          </a:p>
          <a:p>
            <a:pPr algn="l">
              <a:lnSpc>
                <a:spcPct val="150000"/>
              </a:lnSpc>
              <a:spcBef>
                <a:spcPts val="1200"/>
              </a:spcBef>
              <a:spcAft>
                <a:spcPts val="600"/>
              </a:spcAft>
            </a:pPr>
            <a:r>
              <a:rPr lang="en-AU" sz="1200" b="1" dirty="0">
                <a:solidFill>
                  <a:schemeClr val="bg1"/>
                </a:solidFill>
                <a:latin typeface="+mj-lt"/>
              </a:rPr>
              <a:t>Links to third-party material and websites</a:t>
            </a:r>
          </a:p>
          <a:p>
            <a:pPr algn="l">
              <a:lnSpc>
                <a:spcPct val="150000"/>
              </a:lnSpc>
              <a:spcAft>
                <a:spcPts val="600"/>
              </a:spcAft>
            </a:pPr>
            <a:r>
              <a:rPr lang="en-AU" sz="1200" dirty="0">
                <a:solidFill>
                  <a:schemeClr val="bg1"/>
                </a:solidFill>
              </a:rPr>
              <a:t>Please note that the provided (reading/viewing material/list/links/texts) are a suggestion only and implies no endorsement, by the New South Wales Department of Education, of any author, publisher, or book title. School principals and teachers are best placed to assess the suitability of resources that would complement the curriculum and reflect the needs and interests of their students.</a:t>
            </a:r>
          </a:p>
          <a:p>
            <a:pPr algn="l">
              <a:lnSpc>
                <a:spcPct val="150000"/>
              </a:lnSpc>
              <a:spcAft>
                <a:spcPts val="600"/>
              </a:spcAft>
            </a:pPr>
            <a:r>
              <a:rPr lang="en-AU" sz="1200" dirty="0">
                <a:solidFill>
                  <a:schemeClr val="bg1"/>
                </a:solidFill>
              </a:rPr>
              <a:t>If you use the links provided in this document to access a third party’s website, you acknowledge that the terms of use, including licence terms set out on the third-party’s website apply to the use which may be made of the materials on that third-party website or where permitted by the </a:t>
            </a:r>
            <a:r>
              <a:rPr lang="en-AU" sz="1200" i="1" dirty="0">
                <a:solidFill>
                  <a:schemeClr val="bg1"/>
                </a:solidFill>
              </a:rPr>
              <a:t>Copyright Act 1968 </a:t>
            </a:r>
            <a:r>
              <a:rPr lang="en-AU" sz="1200" dirty="0">
                <a:solidFill>
                  <a:schemeClr val="bg1"/>
                </a:solidFill>
              </a:rPr>
              <a:t>(</a:t>
            </a:r>
            <a:r>
              <a:rPr lang="en-AU" sz="1200" dirty="0" err="1">
                <a:solidFill>
                  <a:schemeClr val="bg1"/>
                </a:solidFill>
              </a:rPr>
              <a:t>Cth</a:t>
            </a:r>
            <a:r>
              <a:rPr lang="en-AU" sz="1200" dirty="0">
                <a:solidFill>
                  <a:schemeClr val="bg1"/>
                </a:solidFill>
              </a:rPr>
              <a:t>). The department accepts no responsibility for content on third-party websites. </a:t>
            </a:r>
          </a:p>
        </p:txBody>
      </p:sp>
    </p:spTree>
    <p:extLst>
      <p:ext uri="{BB962C8B-B14F-4D97-AF65-F5344CB8AC3E}">
        <p14:creationId xmlns:p14="http://schemas.microsoft.com/office/powerpoint/2010/main" val="382041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NSWG Corporate">
  <a:themeElements>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Presentation8" id="{5B7CFD80-9B3F-274A-83E4-7C2C4402A121}" vid="{8F029A35-CC8A-F847-83C7-786F3DC187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8740c54-966f-451d-a76c-e38eb7fddd55">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6BC20BCFB223D4189F17F47419ECBA2" ma:contentTypeVersion="16" ma:contentTypeDescription="Create a new document." ma:contentTypeScope="" ma:versionID="135ff4e096f74b7dbe8ea6825f3b173f">
  <xsd:schema xmlns:xsd="http://www.w3.org/2001/XMLSchema" xmlns:xs="http://www.w3.org/2001/XMLSchema" xmlns:p="http://schemas.microsoft.com/office/2006/metadata/properties" xmlns:ns2="98740c54-966f-451d-a76c-e38eb7fddd55" xmlns:ns3="094ce8ca-8c20-4eb0-bb23-b47a1c76b753" targetNamespace="http://schemas.microsoft.com/office/2006/metadata/properties" ma:root="true" ma:fieldsID="03b43f1c78d7b7af5592e5d9813a7992" ns2:_="" ns3:_="">
    <xsd:import namespace="98740c54-966f-451d-a76c-e38eb7fddd55"/>
    <xsd:import namespace="094ce8ca-8c20-4eb0-bb23-b47a1c76b75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2:MediaServiceDateTaken" minOccurs="0"/>
                <xsd:element ref="ns2:MediaServiceGenerationTime" minOccurs="0"/>
                <xsd:element ref="ns2:MediaServiceEventHashCode" minOccurs="0"/>
                <xsd:element ref="ns2:MediaServiceLocation" minOccurs="0"/>
                <xsd:element ref="ns2:MediaServiceOCR" minOccurs="0"/>
                <xsd:element ref="ns2:MediaLengthInSeconds"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740c54-966f-451d-a76c-e38eb7fddd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1f47cd6-212f-4ea2-b6af-f1d1e47bdbaf"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94ce8ca-8c20-4eb0-bb23-b47a1c76b753"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BF2DA16-0B34-44C9-B07F-1E71C9B4621E}">
  <ds:schemaRefs>
    <ds:schemaRef ds:uri="http://schemas.microsoft.com/office/2006/documentManagement/types"/>
    <ds:schemaRef ds:uri="http://purl.org/dc/dcmitype/"/>
    <ds:schemaRef ds:uri="http://purl.org/dc/terms/"/>
    <ds:schemaRef ds:uri="094ce8ca-8c20-4eb0-bb23-b47a1c76b753"/>
    <ds:schemaRef ds:uri="http://www.w3.org/XML/1998/namespace"/>
    <ds:schemaRef ds:uri="http://schemas.microsoft.com/office/2006/metadata/properties"/>
    <ds:schemaRef ds:uri="http://schemas.microsoft.com/office/infopath/2007/PartnerControls"/>
    <ds:schemaRef ds:uri="http://schemas.openxmlformats.org/package/2006/metadata/core-properties"/>
    <ds:schemaRef ds:uri="98740c54-966f-451d-a76c-e38eb7fddd55"/>
    <ds:schemaRef ds:uri="http://purl.org/dc/elements/1.1/"/>
  </ds:schemaRefs>
</ds:datastoreItem>
</file>

<file path=customXml/itemProps2.xml><?xml version="1.0" encoding="utf-8"?>
<ds:datastoreItem xmlns:ds="http://schemas.openxmlformats.org/officeDocument/2006/customXml" ds:itemID="{A737A6D1-4F4F-4E3C-8B30-CB75769C38F5}">
  <ds:schemaRefs>
    <ds:schemaRef ds:uri="http://schemas.microsoft.com/sharepoint/v3/contenttype/forms"/>
  </ds:schemaRefs>
</ds:datastoreItem>
</file>

<file path=customXml/itemProps3.xml><?xml version="1.0" encoding="utf-8"?>
<ds:datastoreItem xmlns:ds="http://schemas.openxmlformats.org/officeDocument/2006/customXml" ds:itemID="{9432ECB6-648D-46E3-8959-16608CC560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740c54-966f-451d-a76c-e38eb7fddd55"/>
    <ds:schemaRef ds:uri="094ce8ca-8c20-4eb0-bb23-b47a1c76b75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b603dfd7-d93a-4381-a340-2995d8282205}" enabled="1" method="Standard" siteId="{05a0e69a-418a-47c1-9c25-9387261bf991}" removed="0"/>
</clbl:labelList>
</file>

<file path=docProps/app.xml><?xml version="1.0" encoding="utf-8"?>
<Properties xmlns="http://schemas.openxmlformats.org/officeDocument/2006/extended-properties" xmlns:vt="http://schemas.openxmlformats.org/officeDocument/2006/docPropsVTypes">
  <Template>Adverbs-ET-powerpoint</Template>
  <TotalTime>219</TotalTime>
  <Words>4375</Words>
  <Application>Microsoft Office PowerPoint</Application>
  <PresentationFormat>Widescreen</PresentationFormat>
  <Paragraphs>235</Paragraphs>
  <Slides>21</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Calibri</vt:lpstr>
      <vt:lpstr>Times New Roman</vt:lpstr>
      <vt:lpstr>Arial</vt:lpstr>
      <vt:lpstr>Arial</vt:lpstr>
      <vt:lpstr>1_NSWG Corporate</vt:lpstr>
      <vt:lpstr>Introduction</vt:lpstr>
      <vt:lpstr>Instructions for use</vt:lpstr>
      <vt:lpstr>Phase 2 – exploring intertextuality </vt:lpstr>
      <vt:lpstr>Learning intentions and success criteria</vt:lpstr>
      <vt:lpstr>Chunking and sequencing learning (1)</vt:lpstr>
      <vt:lpstr>Intertextuality</vt:lpstr>
      <vt:lpstr>Draws on  (1)</vt:lpstr>
      <vt:lpstr>Draws on (2)(2)</vt:lpstr>
      <vt:lpstr>Checking for understanding (1)</vt:lpstr>
      <vt:lpstr>Your turn (1) </vt:lpstr>
      <vt:lpstr>Adaptation (1)</vt:lpstr>
      <vt:lpstr>Adaptation (2) (2)</vt:lpstr>
      <vt:lpstr>Checking for understanding (2) (2)</vt:lpstr>
      <vt:lpstr>Your turn (2)</vt:lpstr>
      <vt:lpstr>Appropriation (1)</vt:lpstr>
      <vt:lpstr>Appropriation (2) (2)</vt:lpstr>
      <vt:lpstr>Checking for understanding (3) (3)</vt:lpstr>
      <vt:lpstr>Your turn – quick write</vt:lpstr>
      <vt:lpstr>References</vt:lpstr>
      <vt:lpstr>References (2)</vt:lpstr>
      <vt:lpstr>Copyright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2 – exploring intertextuality – 8.3, English</dc:title>
  <dc:creator>NSW Department of Education</dc:creator>
  <dcterms:created xsi:type="dcterms:W3CDTF">2024-10-14T03:44:35Z</dcterms:created>
  <dcterms:modified xsi:type="dcterms:W3CDTF">2026-09-11T01:38:22Z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603dfd7-d93a-4381-a340-2995d8282205_Enabled">
    <vt:lpwstr>true</vt:lpwstr>
  </property>
  <property fmtid="{D5CDD505-2E9C-101B-9397-08002B2CF9AE}" pid="3" name="MSIP_Label_b603dfd7-d93a-4381-a340-2995d8282205_SetDate">
    <vt:lpwstr>2024-10-14T03:44:54Z</vt:lpwstr>
  </property>
  <property fmtid="{D5CDD505-2E9C-101B-9397-08002B2CF9AE}" pid="4" name="MSIP_Label_b603dfd7-d93a-4381-a340-2995d8282205_Method">
    <vt:lpwstr>Standard</vt:lpwstr>
  </property>
  <property fmtid="{D5CDD505-2E9C-101B-9397-08002B2CF9AE}" pid="5" name="MSIP_Label_b603dfd7-d93a-4381-a340-2995d8282205_Name">
    <vt:lpwstr>OFFICIAL</vt:lpwstr>
  </property>
  <property fmtid="{D5CDD505-2E9C-101B-9397-08002B2CF9AE}" pid="6" name="MSIP_Label_b603dfd7-d93a-4381-a340-2995d8282205_SiteId">
    <vt:lpwstr>05a0e69a-418a-47c1-9c25-9387261bf991</vt:lpwstr>
  </property>
  <property fmtid="{D5CDD505-2E9C-101B-9397-08002B2CF9AE}" pid="7" name="MSIP_Label_b603dfd7-d93a-4381-a340-2995d8282205_ActionId">
    <vt:lpwstr>007c14ff-1ac1-474e-a978-5fffc4be3871</vt:lpwstr>
  </property>
  <property fmtid="{D5CDD505-2E9C-101B-9397-08002B2CF9AE}" pid="8" name="MSIP_Label_b603dfd7-d93a-4381-a340-2995d8282205_ContentBits">
    <vt:lpwstr>0</vt:lpwstr>
  </property>
  <property fmtid="{D5CDD505-2E9C-101B-9397-08002B2CF9AE}" pid="9" name="ContentTypeId">
    <vt:lpwstr>0x010100C6BC20BCFB223D4189F17F47419ECBA2</vt:lpwstr>
  </property>
  <property fmtid="{D5CDD505-2E9C-101B-9397-08002B2CF9AE}" pid="10" name="MediaServiceImageTags">
    <vt:lpwstr/>
  </property>
</Properties>
</file>