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0"/>
  </p:notesMasterIdLst>
  <p:handoutMasterIdLst>
    <p:handoutMasterId r:id="rId21"/>
  </p:handoutMasterIdLst>
  <p:sldIdLst>
    <p:sldId id="26534" r:id="rId5"/>
    <p:sldId id="26381" r:id="rId6"/>
    <p:sldId id="26537" r:id="rId7"/>
    <p:sldId id="26535" r:id="rId8"/>
    <p:sldId id="26536" r:id="rId9"/>
    <p:sldId id="26557" r:id="rId10"/>
    <p:sldId id="26563" r:id="rId11"/>
    <p:sldId id="26564" r:id="rId12"/>
    <p:sldId id="26514" r:id="rId13"/>
    <p:sldId id="26565" r:id="rId14"/>
    <p:sldId id="26568" r:id="rId15"/>
    <p:sldId id="26569" r:id="rId16"/>
    <p:sldId id="26570" r:id="rId17"/>
    <p:sldId id="26538" r:id="rId18"/>
    <p:sldId id="26539" r:id="rId19"/>
  </p:sldIdLst>
  <p:sldSz cx="12192000" cy="6858000"/>
  <p:notesSz cx="6858000" cy="9144000"/>
  <p:embeddedFontLst>
    <p:embeddedFont>
      <p:font typeface="Public Sans Light" pitchFamily="2" charset="0"/>
      <p:regular r:id="rId22"/>
      <p:italic r:id="rId23"/>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teachers" id="{E2540145-C446-48E2-9140-9B215E91A42D}">
          <p14:sldIdLst>
            <p14:sldId id="26534"/>
            <p14:sldId id="26381"/>
            <p14:sldId id="26537"/>
            <p14:sldId id="26535"/>
            <p14:sldId id="26536"/>
            <p14:sldId id="26557"/>
            <p14:sldId id="26563"/>
            <p14:sldId id="26564"/>
            <p14:sldId id="26514"/>
            <p14:sldId id="26565"/>
            <p14:sldId id="26568"/>
            <p14:sldId id="26569"/>
            <p14:sldId id="26570"/>
            <p14:sldId id="26538"/>
            <p14:sldId id="26539"/>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F82D3E25-634B-5491-737F-A8863CAD57EF}" name="Keira Brooks" initials="KB" userId="S::KEIRA.BROOKS@det.nsw.edu.au::e2ff3e5f-4c54-49fe-9545-a0ddbe9b96a3" providerId="AD"/>
  <p188:author id="{CDE3E641-DA66-13D9-E6BD-CE15D2E880AB}" name="Robin Riedstra" initials="RR" userId="S::ROBIN.PHILLIPS2@det.nsw.edu.au::2610ecdb-a312-489a-b430-2e472d6f28c4" providerId="AD"/>
  <p188:author id="{36E5C144-FD43-C0CD-A471-6F81BE7959D8}" name="Tina Seckold" initials="" userId="S::TINA.SECKOLD@det.nsw.edu.au::a9a07086-eed4-4be1-92c9-41980dbbde72" providerId="AD"/>
  <p188:author id="{7AD4B447-7F0D-42AF-0FDE-FAE33A397EB1}" name="Danielle De Redder" initials="DD" userId="S::Danielle.deRedder@det.nsw.edu.au::90c2f8e5-e57e-4891-92e6-f485cbc59344" providerId="AD"/>
  <p188:author id="{B2A4FB5E-56CE-5477-FD71-344E511ADB2E}" name="Tina Seckold" initials="TS" userId="S::tina.seckold@det.nsw.edu.au::a9a07086-eed4-4be1-92c9-41980dbbde72" providerId="AD"/>
  <p188:author id="{99B8BD98-85EF-FCE0-AAC3-506F8E5FCCC9}" name="Erin McShane" initials="EM" userId="S::Erin.Grainger@det.nsw.edu.au::8fe256b9-80bb-415e-a1ff-70be07c1d6fe" providerId="AD"/>
  <p188:author id="{2E061C9E-48B1-4FB5-8096-444BEAB0748B}" name="Erin McShane" initials="EM" userId="S::erin.grainger@det.nsw.edu.au::8fe256b9-80bb-415e-a1ff-70be07c1d6fe" providerId="AD"/>
  <p188:author id="{B262BEBC-BD16-5B06-A8C7-64928AC276C2}" name="Robin Riedstra" initials="RR" userId="S::robin.phillips2@det.nsw.edu.au::2610ecdb-a312-489a-b430-2e472d6f28c4" providerId="AD"/>
  <p188:author id="{6055F4D6-D936-6626-9FDD-B56055A72E3E}" name="Melinda Kearns (Melinda Kearns)" initials="MK" userId="S::melinda.kearns@det.nsw.edu.au::79e47b0f-cfb8-41f0-9467-4e6a90df973a" providerId="AD"/>
  <p188:author id="{A89400F2-038B-DE26-7B01-EC15BC5B08EA}" name="Dylan Williams" initials="DW" userId="S::Dylan.Williams97@det.nsw.edu.au::a64a7cbb-e2a6-40e2-b647-9151936c9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DD3D6"/>
    <a:srgbClr val="EBEBEB"/>
    <a:srgbClr val="00296C"/>
    <a:srgbClr val="146CFD"/>
    <a:srgbClr val="0070C0"/>
    <a:srgbClr val="CBEDFD"/>
    <a:srgbClr val="002664"/>
    <a:srgbClr val="0046B8"/>
    <a:srgbClr val="F6A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55A0D7-9008-4CBE-B557-E4C18F142F67}" v="1" dt="2026-09-11T01:36:14.465"/>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904" autoAdjust="0"/>
  </p:normalViewPr>
  <p:slideViewPr>
    <p:cSldViewPr snapToGrid="0">
      <p:cViewPr varScale="1">
        <p:scale>
          <a:sx n="65" d="100"/>
          <a:sy n="65" d="100"/>
        </p:scale>
        <p:origin x="2316" y="72"/>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11/09/2026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11/09/2026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AU" dirty="0"/>
              <a:t>this is an introduction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defRPr/>
            </a:pPr>
            <a:r>
              <a:rPr lang="en-AU" b="1"/>
              <a:t>Teacher note: </a:t>
            </a:r>
            <a:r>
              <a:rPr lang="en-AU"/>
              <a:t>this is an instruction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B9FF-6B48-FFA9-CF36-ABD727B74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0CCB-BE7A-854E-0EDF-95AA963052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4A51930-B790-6F53-1AE7-8DD1C3E9B21D}"/>
              </a:ext>
            </a:extLst>
          </p:cNvPr>
          <p:cNvSpPr>
            <a:spLocks noGrp="1"/>
          </p:cNvSpPr>
          <p:nvPr>
            <p:ph type="body" idx="1"/>
          </p:nvPr>
        </p:nvSpPr>
        <p:spPr/>
        <p:txBody>
          <a:bodyPr/>
          <a:lstStyle/>
          <a:p>
            <a:pPr>
              <a:defRPr/>
            </a:pPr>
            <a:r>
              <a:rPr lang="en-US" sz="1600" b="1" kern="1200" dirty="0">
                <a:solidFill>
                  <a:srgbClr val="000000"/>
                </a:solidFill>
                <a:effectLst/>
              </a:rPr>
              <a:t>Teacher note: </a:t>
            </a:r>
            <a:r>
              <a:rPr lang="en-US" sz="1600" b="0" kern="1200" dirty="0">
                <a:solidFill>
                  <a:srgbClr val="000000"/>
                </a:solidFill>
                <a:effectLst/>
              </a:rPr>
              <a:t>the following slides may be used to support resources and activities in </a:t>
            </a:r>
            <a:r>
              <a:rPr lang="en-US" b="1" kern="1200" dirty="0">
                <a:solidFill>
                  <a:schemeClr val="tx1"/>
                </a:solidFill>
                <a:effectLst/>
              </a:rPr>
              <a:t>Phase 1, sequence </a:t>
            </a:r>
            <a:r>
              <a:rPr lang="en-US" b="1" dirty="0"/>
              <a:t>3 </a:t>
            </a:r>
            <a:r>
              <a:rPr lang="en-US" b="1" kern="1200" dirty="0">
                <a:solidFill>
                  <a:schemeClr val="tx1"/>
                </a:solidFill>
                <a:effectLst/>
              </a:rPr>
              <a:t>– </a:t>
            </a:r>
            <a:r>
              <a:rPr lang="en-US" b="1" dirty="0"/>
              <a:t>extending persuasive language </a:t>
            </a:r>
            <a:r>
              <a:rPr lang="en-US" b="1" kern="1200" dirty="0">
                <a:solidFill>
                  <a:schemeClr val="tx1"/>
                </a:solidFill>
                <a:effectLst/>
              </a:rPr>
              <a:t>and </a:t>
            </a:r>
            <a:r>
              <a:rPr lang="en-US" b="1" dirty="0"/>
              <a:t>introducing </a:t>
            </a:r>
            <a:r>
              <a:rPr lang="en-US" b="1" kern="1200" dirty="0">
                <a:solidFill>
                  <a:schemeClr val="tx1"/>
                </a:solidFill>
                <a:effectLst/>
              </a:rPr>
              <a:t>Core formative task </a:t>
            </a:r>
            <a:r>
              <a:rPr lang="en-US" b="1" dirty="0"/>
              <a:t>1.</a:t>
            </a:r>
            <a:endParaRPr lang="en-AU" sz="1600" b="0" kern="1200" dirty="0">
              <a:solidFill>
                <a:schemeClr val="tx1"/>
              </a:solidFill>
              <a:effectLst/>
              <a:ea typeface="+mn-ea"/>
              <a:cs typeface="+mn-cs"/>
            </a:endParaRPr>
          </a:p>
          <a:p>
            <a:pPr marL="0" marR="0" lvl="0" indent="0" algn="l" defTabSz="1219170">
              <a:lnSpc>
                <a:spcPct val="100000"/>
              </a:lnSpc>
              <a:spcBef>
                <a:spcPts val="0"/>
              </a:spcBef>
              <a:spcAft>
                <a:spcPts val="0"/>
              </a:spcAft>
              <a:buClrTx/>
              <a:buSzTx/>
              <a:buFontTx/>
              <a:buNone/>
              <a:tabLst/>
              <a:defRPr/>
            </a:pPr>
            <a:endParaRPr lang="en-US" sz="1600" kern="1200" dirty="0">
              <a:solidFill>
                <a:schemeClr val="tx1"/>
              </a:solidFill>
              <a:effectLst/>
            </a:endParaRPr>
          </a:p>
          <a:p>
            <a:endParaRPr lang="en-AU" sz="1600" kern="1200" dirty="0">
              <a:solidFill>
                <a:schemeClr val="tx1"/>
              </a:solidFill>
              <a:effectLst/>
              <a:ea typeface="+mn-ea"/>
              <a:cs typeface="+mn-cs"/>
            </a:endParaRPr>
          </a:p>
          <a:p>
            <a:endParaRPr lang="en-AU" b="1" dirty="0"/>
          </a:p>
        </p:txBody>
      </p:sp>
      <p:sp>
        <p:nvSpPr>
          <p:cNvPr id="4" name="Slide Number Placeholder 3">
            <a:extLst>
              <a:ext uri="{FF2B5EF4-FFF2-40B4-BE49-F238E27FC236}">
                <a16:creationId xmlns:a16="http://schemas.microsoft.com/office/drawing/2014/main" id="{8A1FA861-BB9C-2F34-9D4E-07B008A93E41}"/>
              </a:ext>
            </a:extLst>
          </p:cNvPr>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636468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67D30-C526-662D-7DA3-ED8FE213E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0828-7BE0-86D2-9484-262D5D65B24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7AE05E2-92A7-C662-41FF-C1BAB5E7ABFE}"/>
              </a:ext>
            </a:extLst>
          </p:cNvPr>
          <p:cNvSpPr>
            <a:spLocks noGrp="1"/>
          </p:cNvSpPr>
          <p:nvPr>
            <p:ph type="body" idx="1"/>
          </p:nvPr>
        </p:nvSpPr>
        <p:spPr/>
        <p:txBody>
          <a:bodyPr/>
          <a:lstStyle/>
          <a:p>
            <a:r>
              <a:rPr lang="en-AU" sz="1600" b="1" dirty="0">
                <a:latin typeface="+mn-lt"/>
                <a:cs typeface="Arial"/>
              </a:rPr>
              <a:t>Teacher note</a:t>
            </a:r>
            <a:r>
              <a:rPr lang="en-AU" sz="1600" dirty="0">
                <a:latin typeface="+mn-lt"/>
                <a:cs typeface="Arial"/>
              </a:rPr>
              <a:t>: this slide has been used to identify the explicit teaching strategies</a:t>
            </a:r>
            <a:r>
              <a:rPr lang="en-AU" sz="1600" dirty="0">
                <a:solidFill>
                  <a:schemeClr val="tx1"/>
                </a:solidFill>
                <a:latin typeface="+mn-lt"/>
              </a:rPr>
              <a:t> sharing learning intentions and sharing success criteria.</a:t>
            </a:r>
            <a:r>
              <a:rPr lang="en-AU" dirty="0">
                <a:latin typeface="+mn-lt"/>
              </a:rPr>
              <a:t> </a:t>
            </a:r>
            <a:r>
              <a:rPr lang="en-AU" sz="1600" dirty="0">
                <a:solidFill>
                  <a:schemeClr val="tx1"/>
                </a:solidFill>
                <a:latin typeface="+mn-lt"/>
              </a:rPr>
              <a:t>This slide</a:t>
            </a:r>
            <a:r>
              <a:rPr lang="en-AU" sz="1600" dirty="0">
                <a:solidFill>
                  <a:srgbClr val="000000"/>
                </a:solidFill>
                <a:latin typeface="+mn-lt"/>
                <a:cs typeface="Arial"/>
              </a:rPr>
              <a:t> </a:t>
            </a:r>
            <a:r>
              <a:rPr lang="en-AU" dirty="0">
                <a:solidFill>
                  <a:srgbClr val="000000"/>
                </a:solidFill>
                <a:latin typeface="+mn-lt"/>
                <a:cs typeface="Arial"/>
              </a:rPr>
              <a:t>could</a:t>
            </a:r>
            <a:r>
              <a:rPr lang="en-AU" dirty="0">
                <a:latin typeface="+mn-lt"/>
                <a:cs typeface="Arial"/>
              </a:rPr>
              <a:t> </a:t>
            </a:r>
            <a:r>
              <a:rPr lang="en-AU" sz="1600" dirty="0">
                <a:latin typeface="+mn-lt"/>
                <a:cs typeface="Arial"/>
              </a:rPr>
              <a:t>be deleted or hidden when </a:t>
            </a:r>
            <a:r>
              <a:rPr lang="en-AU" dirty="0">
                <a:latin typeface="+mn-lt"/>
                <a:cs typeface="Arial"/>
              </a:rPr>
              <a:t>using this content in</a:t>
            </a:r>
            <a:r>
              <a:rPr lang="en-AU" sz="1600" dirty="0">
                <a:latin typeface="+mn-lt"/>
                <a:cs typeface="Arial"/>
              </a:rPr>
              <a:t> a classroom setting.</a:t>
            </a:r>
            <a:r>
              <a:rPr lang="en-AU" dirty="0">
                <a:latin typeface="+mn-lt"/>
                <a:cs typeface="Arial"/>
              </a:rPr>
              <a:t> Alternatively, the teacher could discuss the educational benefit of the process of sharing learning intentions and success criteria and discussing the significance of this learning process. </a:t>
            </a:r>
            <a:r>
              <a:rPr lang="en-AU" sz="1600" dirty="0">
                <a:latin typeface="+mn-lt"/>
                <a:cs typeface="Arial"/>
              </a:rPr>
              <a:t> </a:t>
            </a:r>
            <a:endParaRPr lang="en-US" sz="1600" dirty="0">
              <a:latin typeface="+mn-lt"/>
              <a:cs typeface="Arial"/>
            </a:endParaRPr>
          </a:p>
          <a:p>
            <a:endParaRPr lang="en-AU" sz="1600" dirty="0">
              <a:latin typeface="+mn-lt"/>
              <a:cs typeface="Arial"/>
            </a:endParaRPr>
          </a:p>
          <a:p>
            <a:pPr marL="285750" indent="-285750">
              <a:buFont typeface="Arial"/>
              <a:buChar char="•"/>
            </a:pPr>
            <a:r>
              <a:rPr lang="en-AU" sz="1600" dirty="0">
                <a:solidFill>
                  <a:schemeClr val="tx1"/>
                </a:solidFill>
                <a:latin typeface="+mn-lt"/>
                <a:cs typeface="Arial"/>
              </a:rPr>
              <a:t>Sharing learning intentions allows a teacher to effectively communicate the learning goal with students. They allow students to connect new learning to existing knowledge, skills and understanding. </a:t>
            </a:r>
          </a:p>
          <a:p>
            <a:pPr marL="285750" indent="-285750">
              <a:buFont typeface="Arial"/>
              <a:buChar char="•"/>
            </a:pPr>
            <a:r>
              <a:rPr lang="en-AU" sz="1600" dirty="0">
                <a:solidFill>
                  <a:schemeClr val="tx1"/>
                </a:solidFill>
                <a:latin typeface="+mn-lt"/>
                <a:cs typeface="Arial"/>
              </a:rPr>
              <a:t>When learning intentions are used with success criteria, students have a clear idea of the learning goal and how to get there (AERO 2024). </a:t>
            </a:r>
          </a:p>
          <a:p>
            <a:pPr marL="285750" indent="-285750">
              <a:buFont typeface="Arial"/>
              <a:buChar char="•"/>
            </a:pPr>
            <a:r>
              <a:rPr lang="en-AU" sz="1600" dirty="0">
                <a:solidFill>
                  <a:schemeClr val="tx1"/>
                </a:solidFill>
                <a:latin typeface="+mn-lt"/>
                <a:cs typeface="Arial"/>
              </a:rPr>
              <a:t>The success criteria</a:t>
            </a:r>
            <a:r>
              <a:rPr lang="en-AU" sz="1600" b="1" dirty="0">
                <a:solidFill>
                  <a:schemeClr val="tx1"/>
                </a:solidFill>
                <a:latin typeface="+mn-lt"/>
                <a:cs typeface="Arial"/>
              </a:rPr>
              <a:t> </a:t>
            </a:r>
            <a:r>
              <a:rPr lang="en-AU" sz="1600" dirty="0">
                <a:solidFill>
                  <a:schemeClr val="tx1"/>
                </a:solidFill>
                <a:latin typeface="+mn-lt"/>
                <a:cs typeface="Arial"/>
              </a:rPr>
              <a:t>break the learning intention into smaller and more manageable actions. They show students what they must do, say, make, create or perform to demonstrate their learning (Griffin 2018).</a:t>
            </a:r>
          </a:p>
          <a:p>
            <a:pPr marL="285750" indent="-285750">
              <a:buFont typeface="Arial"/>
              <a:buChar char="•"/>
              <a:defRPr/>
            </a:pPr>
            <a:r>
              <a:rPr lang="en-AU" sz="1600" i="0" dirty="0">
                <a:solidFill>
                  <a:schemeClr val="tx1"/>
                </a:solidFill>
                <a:effectLst/>
                <a:latin typeface="+mn-lt"/>
                <a:cs typeface="Arial"/>
              </a:rPr>
              <a:t>Success criteria</a:t>
            </a:r>
            <a:r>
              <a:rPr lang="en-AU" sz="1600" i="0" dirty="0">
                <a:solidFill>
                  <a:schemeClr val="tx1"/>
                </a:solidFill>
                <a:effectLst/>
                <a:latin typeface="+mn-lt"/>
              </a:rPr>
              <a:t> are communicated to students in ways they understand. Teachers use their expertise to guide student thinking and often model and use exemplars to show students what success 'looks like’ </a:t>
            </a:r>
            <a:r>
              <a:rPr lang="en-AU" sz="1600" dirty="0">
                <a:solidFill>
                  <a:schemeClr val="tx1"/>
                </a:solidFill>
                <a:latin typeface="+mn-lt"/>
                <a:cs typeface="Arial"/>
              </a:rPr>
              <a:t>(DoE 2025).</a:t>
            </a:r>
            <a:r>
              <a:rPr lang="en-AU" sz="1600" i="0" dirty="0">
                <a:solidFill>
                  <a:schemeClr val="tx1"/>
                </a:solidFill>
                <a:effectLst/>
                <a:latin typeface="+mn-lt"/>
              </a:rPr>
              <a:t> </a:t>
            </a:r>
            <a:endParaRPr lang="en-AU" sz="1600" i="0" dirty="0">
              <a:solidFill>
                <a:schemeClr val="tx1"/>
              </a:solidFill>
              <a:effectLst/>
              <a:latin typeface="+mn-lt"/>
              <a:cs typeface="Arial"/>
            </a:endParaRPr>
          </a:p>
          <a:p>
            <a:pPr marL="285750" marR="0" lvl="0" indent="-285750" algn="l" defTabSz="1219170" rtl="0" eaLnBrk="1" fontAlgn="auto" latinLnBrk="0" hangingPunct="1">
              <a:lnSpc>
                <a:spcPct val="100000"/>
              </a:lnSpc>
              <a:spcBef>
                <a:spcPts val="0"/>
              </a:spcBef>
              <a:spcAft>
                <a:spcPts val="0"/>
              </a:spcAft>
              <a:buClrTx/>
              <a:buSzTx/>
              <a:buFont typeface="Arial"/>
              <a:buChar char="•"/>
              <a:tabLst/>
              <a:defRPr/>
            </a:pPr>
            <a:r>
              <a:rPr lang="en-AU" sz="1600" dirty="0">
                <a:solidFill>
                  <a:schemeClr val="tx1"/>
                </a:solidFill>
                <a:latin typeface="+mn-lt"/>
                <a:cs typeface="Arial"/>
              </a:rPr>
              <a:t>The sample learning intentions and success criteria (LISC) on the following slide are aligned to the syllabus. </a:t>
            </a:r>
            <a:endParaRPr lang="en-AU" sz="1600" dirty="0">
              <a:solidFill>
                <a:schemeClr val="tx1"/>
              </a:solidFill>
              <a:latin typeface="+mn-lt"/>
            </a:endParaRPr>
          </a:p>
          <a:p>
            <a:pPr marL="285750" marR="0" lvl="0" indent="-285750" algn="l" defTabSz="1219170">
              <a:lnSpc>
                <a:spcPct val="100000"/>
              </a:lnSpc>
              <a:spcBef>
                <a:spcPts val="0"/>
              </a:spcBef>
              <a:spcAft>
                <a:spcPts val="0"/>
              </a:spcAft>
              <a:buClrTx/>
              <a:buSzTx/>
              <a:buFont typeface="Arial"/>
              <a:buChar char="•"/>
              <a:tabLst/>
              <a:defRPr/>
            </a:pPr>
            <a:r>
              <a:rPr lang="en-AU" sz="1600" dirty="0">
                <a:solidFill>
                  <a:schemeClr val="tx1"/>
                </a:solidFill>
                <a:latin typeface="+mn-lt"/>
              </a:rPr>
              <a:t>When designing LISC for students working above or below stage level, or towards Life Skills outcomes, draw on the </a:t>
            </a:r>
            <a:r>
              <a:rPr lang="en-AU" dirty="0">
                <a:latin typeface="+mn-lt"/>
              </a:rPr>
              <a:t>collaborative</a:t>
            </a:r>
            <a:r>
              <a:rPr lang="en-AU" sz="1600" dirty="0">
                <a:solidFill>
                  <a:schemeClr val="tx1"/>
                </a:solidFill>
                <a:latin typeface="+mn-lt"/>
              </a:rPr>
              <a:t> curriculum planning</a:t>
            </a:r>
            <a:r>
              <a:rPr lang="en-AU" sz="1600" i="0" u="none" strike="noStrike" dirty="0">
                <a:solidFill>
                  <a:schemeClr val="tx1"/>
                </a:solidFill>
                <a:effectLst/>
                <a:latin typeface="+mn-lt"/>
                <a:cs typeface="Arial"/>
              </a:rPr>
              <a:t> p</a:t>
            </a:r>
            <a:r>
              <a:rPr lang="en-AU" sz="1600" u="none" dirty="0">
                <a:solidFill>
                  <a:schemeClr val="tx1"/>
                </a:solidFill>
                <a:latin typeface="+mn-lt"/>
              </a:rPr>
              <a:t>rocess </a:t>
            </a:r>
            <a:r>
              <a:rPr lang="en-AU" sz="1600" dirty="0">
                <a:solidFill>
                  <a:schemeClr val="tx1"/>
                </a:solidFill>
                <a:latin typeface="+mn-lt"/>
              </a:rPr>
              <a:t>to ensure LISC is differentiated and aligned with the relevant syllabus outcomes. </a:t>
            </a:r>
            <a:endParaRPr lang="en-AU" sz="1600" dirty="0">
              <a:solidFill>
                <a:schemeClr val="tx1"/>
              </a:solidFill>
              <a:latin typeface="+mn-lt"/>
              <a:cs typeface="Arial"/>
            </a:endParaRPr>
          </a:p>
          <a:p>
            <a:endParaRPr lang="en-AU" dirty="0">
              <a:latin typeface="+mn-lt"/>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mn-lt"/>
                <a:cs typeface="Arial"/>
              </a:rPr>
              <a:t>For more </a:t>
            </a:r>
            <a:r>
              <a:rPr lang="en-AU" b="0" dirty="0">
                <a:latin typeface="+mn-lt"/>
                <a:cs typeface="Arial"/>
              </a:rPr>
              <a:t>information, see:</a:t>
            </a:r>
            <a:endParaRPr lang="en-AU" b="0" strike="sngStrike" dirty="0">
              <a:latin typeface="+mn-lt"/>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AITSL: </a:t>
            </a:r>
            <a:r>
              <a:rPr lang="en-AU" b="0" dirty="0">
                <a:latin typeface="+mn-lt"/>
                <a:cs typeface="Arial"/>
              </a:rPr>
              <a:t>https://www.aitsl.edu.au/docs/default-source/feedback/aitsl-learning-intentions-and-success-criteria-strategy.pdf?sfvrsn=382dec3c_2</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learning intentions:  </a:t>
            </a:r>
            <a:r>
              <a:rPr lang="en-AU" dirty="0">
                <a:latin typeface="+mn-lt"/>
                <a:cs typeface="Arial"/>
              </a:rPr>
              <a:t>https://education.nsw.gov.au/teaching-and-learning/curriculum/explicit-teaching/explicit-teaching-strategies/sharing-learning-intentions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success criteria: </a:t>
            </a:r>
            <a:r>
              <a:rPr lang="en-AU" b="0" dirty="0">
                <a:latin typeface="+mn-lt"/>
                <a:cs typeface="Arial"/>
              </a:rPr>
              <a:t>https://education.nsw.gov.au/teaching-and-learning/curriculum/explicit-teaching/explicit-teaching-strategies/sharing-success-criteria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Collaborative curriculum planning: </a:t>
            </a:r>
            <a:r>
              <a:rPr lang="en-AU" b="0" dirty="0">
                <a:latin typeface="+mn-lt"/>
                <a:cs typeface="Arial"/>
              </a:rPr>
              <a:t>https://educationstandards.nsw.edu.au/wps/portal/nesa/k-10/diversity-in-learning/special-education/collaborative-curriculum-planning</a:t>
            </a:r>
            <a:endParaRPr lang="en-AU" b="0" dirty="0">
              <a:latin typeface="+mn-lt"/>
            </a:endParaRPr>
          </a:p>
        </p:txBody>
      </p:sp>
      <p:sp>
        <p:nvSpPr>
          <p:cNvPr id="4" name="Slide Number Placeholder 3">
            <a:extLst>
              <a:ext uri="{FF2B5EF4-FFF2-40B4-BE49-F238E27FC236}">
                <a16:creationId xmlns:a16="http://schemas.microsoft.com/office/drawing/2014/main" id="{00FDE6CB-6800-54FB-9B12-42FE5CF89DF4}"/>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244287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8D83-5336-4808-B17F-090D66524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28A0B-36BB-CFC2-FD9D-5A80D0601BE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38540D9-6BDF-8550-F348-53B1E3B33A76}"/>
              </a:ext>
            </a:extLst>
          </p:cNvPr>
          <p:cNvSpPr>
            <a:spLocks noGrp="1"/>
          </p:cNvSpPr>
          <p:nvPr>
            <p:ph type="body" idx="1"/>
          </p:nvPr>
        </p:nvSpPr>
        <p:spPr/>
        <p:txBody>
          <a:bodyPr/>
          <a:lstStyle/>
          <a:p>
            <a:r>
              <a:rPr lang="en-AU" b="1" dirty="0">
                <a:latin typeface="+mn-lt"/>
                <a:cs typeface="Arial"/>
              </a:rPr>
              <a:t>Teacher note:</a:t>
            </a:r>
            <a:r>
              <a:rPr lang="en-AU" b="1" strike="noStrike" dirty="0">
                <a:latin typeface="+mn-lt"/>
                <a:cs typeface="Arial"/>
              </a:rPr>
              <a:t> </a:t>
            </a:r>
            <a:r>
              <a:rPr lang="en-AU" b="0" strike="noStrike" dirty="0">
                <a:latin typeface="+mn-lt"/>
                <a:cs typeface="Arial"/>
              </a:rPr>
              <a:t>a</a:t>
            </a:r>
            <a:r>
              <a:rPr lang="en-AU" dirty="0">
                <a:latin typeface="+mn-lt"/>
                <a:cs typeface="Arial"/>
              </a:rPr>
              <a:t>dapt </a:t>
            </a:r>
            <a:r>
              <a:rPr lang="en-AU" b="0" dirty="0">
                <a:latin typeface="+mn-lt"/>
                <a:cs typeface="Arial"/>
              </a:rPr>
              <a:t>the provided learning intention and below sample success criteria, as required, </a:t>
            </a:r>
            <a:r>
              <a:rPr lang="en-AU" b="0" strike="noStrike" dirty="0">
                <a:latin typeface="+mn-lt"/>
                <a:cs typeface="Arial"/>
              </a:rPr>
              <a:t>to suit the needs of your students. </a:t>
            </a:r>
          </a:p>
          <a:p>
            <a:endParaRPr lang="en-AU" b="0" strike="noStrike" dirty="0">
              <a:latin typeface="+mn-lt"/>
              <a:cs typeface="Arial"/>
            </a:endParaRPr>
          </a:p>
          <a:p>
            <a:pPr marL="285750" indent="-285750">
              <a:buFontTx/>
              <a:buChar char="-"/>
            </a:pPr>
            <a:r>
              <a:rPr lang="en-US" b="0" i="1" strike="noStrike" dirty="0">
                <a:latin typeface="+mn-lt"/>
                <a:cs typeface="Arial"/>
              </a:rPr>
              <a:t>explain the key features of an anecdote</a:t>
            </a:r>
          </a:p>
          <a:p>
            <a:pPr marL="285750" indent="-285750">
              <a:buFontTx/>
              <a:buChar char="-"/>
            </a:pPr>
            <a:r>
              <a:rPr lang="en-US" b="0" i="1" strike="noStrike" dirty="0">
                <a:latin typeface="+mn-lt"/>
                <a:cs typeface="Arial"/>
              </a:rPr>
              <a:t>identify how anecdotes persuade audiences</a:t>
            </a:r>
          </a:p>
          <a:p>
            <a:pPr marL="285750" indent="-285750">
              <a:buFontTx/>
              <a:buChar char="-"/>
            </a:pPr>
            <a:r>
              <a:rPr lang="en-US" b="0" i="1" strike="noStrike" dirty="0">
                <a:latin typeface="+mn-lt"/>
                <a:cs typeface="Arial"/>
              </a:rPr>
              <a:t>write different types of anecdotes for a specific purpose</a:t>
            </a:r>
          </a:p>
          <a:p>
            <a:pPr marL="0" indent="0">
              <a:buFontTx/>
              <a:buNone/>
            </a:pPr>
            <a:endParaRPr lang="en-AU" b="1" dirty="0">
              <a:latin typeface="+mn-lt"/>
              <a:cs typeface="Arial"/>
            </a:endParaRPr>
          </a:p>
          <a:p>
            <a:pPr marL="171450" indent="-171450">
              <a:buFont typeface="arial"/>
              <a:buChar char="•"/>
              <a:defRPr/>
            </a:pPr>
            <a:r>
              <a:rPr lang="en-AU" b="0" strike="noStrike" dirty="0">
                <a:latin typeface="+mn-lt"/>
                <a:cs typeface="Arial"/>
              </a:rPr>
              <a:t>LISC is usually shared first or early in the lesson</a:t>
            </a:r>
            <a:r>
              <a:rPr lang="en-AU" b="0" dirty="0">
                <a:latin typeface="+mn-lt"/>
                <a:cs typeface="Arial"/>
              </a:rPr>
              <a:t> and is explained by the teacher who checks for understanding (DoE 2025). </a:t>
            </a:r>
            <a:endParaRPr lang="en-AU" b="0" dirty="0">
              <a:latin typeface="+mn-lt"/>
            </a:endParaRPr>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b="0" dirty="0">
                <a:latin typeface="+mn-lt"/>
              </a:rPr>
              <a:t>LISC is referred to regularly to check for understanding, provide feedback or as a self-assessment tool (Wiliam and Leahy 2015). </a:t>
            </a:r>
          </a:p>
          <a:p>
            <a:pPr marL="171450" indent="-171450">
              <a:buFont typeface="arial"/>
              <a:buChar char="•"/>
              <a:defRPr/>
            </a:pPr>
            <a:r>
              <a:rPr lang="en-AU" b="0" dirty="0">
                <a:latin typeface="+mn-lt"/>
              </a:rPr>
              <a:t>Learning intentions and success criteria can be supported by exemplars, such as 'What A Good One Looks Like' (WAGOLL) or exemplars to demonstrate success criteria (Clarke 2021).</a:t>
            </a:r>
          </a:p>
          <a:p>
            <a:pPr marL="0" indent="0">
              <a:buFont typeface="arial"/>
              <a:buNone/>
              <a:defRPr/>
            </a:pPr>
            <a:endParaRPr lang="en-AU" b="1" dirty="0">
              <a:latin typeface="+mn-lt"/>
            </a:endParaRP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0" dirty="0">
                <a:latin typeface="+mn-lt"/>
              </a:rPr>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1" dirty="0">
                <a:latin typeface="+mn-lt"/>
              </a:rPr>
              <a:t>Sharing learning intentions and success criteria: </a:t>
            </a:r>
            <a:r>
              <a:rPr lang="en-AU" b="0" dirty="0">
                <a:latin typeface="+mn-lt"/>
              </a:rPr>
              <a:t>https://education.nsw.gov.au/content/dam/main-education/documents/teaching-and-learning/curriculum/explicit-teaching/explicit-teaching-technique-guide-lisc-sharing.pdf </a:t>
            </a:r>
            <a:endParaRPr lang="en-AU" b="0" dirty="0">
              <a:latin typeface="+mn-lt"/>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rPr>
              <a:t>Planning learning intentions and success criteria: </a:t>
            </a:r>
            <a:r>
              <a:rPr lang="en-AU" b="0" dirty="0">
                <a:latin typeface="+mn-lt"/>
              </a:rPr>
              <a:t>https://education.nsw.gov.au/content/dam/main-education/documents/teaching-and-learning/curriculum/explicit-teaching/explicit-teaching-technique-guide-lisc-planning.pdf</a:t>
            </a:r>
          </a:p>
          <a:p>
            <a:pPr>
              <a:defRPr/>
            </a:pPr>
            <a:endParaRPr lang="en-AU" dirty="0"/>
          </a:p>
        </p:txBody>
      </p:sp>
      <p:sp>
        <p:nvSpPr>
          <p:cNvPr id="4" name="Slide Number Placeholder 3">
            <a:extLst>
              <a:ext uri="{FF2B5EF4-FFF2-40B4-BE49-F238E27FC236}">
                <a16:creationId xmlns:a16="http://schemas.microsoft.com/office/drawing/2014/main" id="{FD139A57-DEEA-C718-2199-61A3B401995A}"/>
              </a:ext>
            </a:extLst>
          </p:cNvPr>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858627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US" b="0" dirty="0"/>
              <a:t>s</a:t>
            </a:r>
            <a:r>
              <a:rPr lang="en-US" dirty="0"/>
              <a:t>tudents respond individually to the questions before sharing ideas with a partner. This activity activates prior knowledge and helps students connect the concept of anecdotes to everyday communication. Encourage students to consider conversations with family or friends where someone shared a short story to make a point. After discussion, invite several students to share responses to build a shared class understanding.</a:t>
            </a:r>
          </a:p>
          <a:p>
            <a:endParaRPr lang="en-AU" b="1" dirty="0"/>
          </a:p>
          <a:p>
            <a:r>
              <a:rPr lang="en-AU" sz="1600" kern="1200" dirty="0">
                <a:solidFill>
                  <a:schemeClr val="tx1"/>
                </a:solidFill>
                <a:effectLst/>
                <a:ea typeface="+mn-ea"/>
                <a:cs typeface="+mn-cs"/>
              </a:rPr>
              <a:t>A brief outline of anecdote is provided in the PowerPoint </a:t>
            </a:r>
            <a:r>
              <a:rPr lang="en-AU" sz="1600" b="1" kern="1200" dirty="0">
                <a:solidFill>
                  <a:schemeClr val="tx1"/>
                </a:solidFill>
                <a:effectLst/>
                <a:ea typeface="+mn-ea"/>
                <a:cs typeface="+mn-cs"/>
              </a:rPr>
              <a:t>Phase 1 – analysing persuasive writing forms and features – 8.3. </a:t>
            </a:r>
            <a:r>
              <a:rPr lang="en-AU" sz="1600" kern="1200" dirty="0">
                <a:solidFill>
                  <a:schemeClr val="tx1"/>
                </a:solidFill>
                <a:effectLst/>
                <a:ea typeface="+mn-ea"/>
                <a:cs typeface="+mn-cs"/>
              </a:rPr>
              <a:t>This summary of anecdote has been created by the English curriculum team 7–12.</a:t>
            </a:r>
            <a:endParaRPr lang="en-AU" b="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72208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CD519-CD9F-6AFA-40ED-6F093AE30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9908F-4F31-E2F5-C30D-79EDC1152C5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84FB117-9D1E-D45E-B5A8-93DEAF431125}"/>
              </a:ext>
            </a:extLst>
          </p:cNvPr>
          <p:cNvSpPr>
            <a:spLocks noGrp="1"/>
          </p:cNvSpPr>
          <p:nvPr>
            <p:ph type="body" idx="1"/>
          </p:nvPr>
        </p:nvSpPr>
        <p:spPr/>
        <p:txBody>
          <a:bodyPr/>
          <a:lstStyle/>
          <a:p>
            <a:r>
              <a:rPr lang="en-AU" b="1" dirty="0"/>
              <a:t>Teacher note: </a:t>
            </a:r>
            <a:r>
              <a:rPr lang="en-US" b="0" dirty="0"/>
              <a:t>s</a:t>
            </a:r>
            <a:r>
              <a:rPr lang="en-US" dirty="0"/>
              <a:t>tudents work in pairs to discuss the features of anecdotes. This activity encourages students to think about how structural choices influence the effectiveness of a story. Circulate during discussions and prompt students to explain their reasoning. After a few minutes, ask several pairs to share their ideas so the class can collectively identify why these features help engage an audience.</a:t>
            </a:r>
            <a:endParaRPr lang="en-AU" b="1" dirty="0"/>
          </a:p>
        </p:txBody>
      </p:sp>
      <p:sp>
        <p:nvSpPr>
          <p:cNvPr id="4" name="Slide Number Placeholder 3">
            <a:extLst>
              <a:ext uri="{FF2B5EF4-FFF2-40B4-BE49-F238E27FC236}">
                <a16:creationId xmlns:a16="http://schemas.microsoft.com/office/drawing/2014/main" id="{1BC3614A-5EBF-0303-4A62-35452D47B976}"/>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899332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561F-06AA-0EEF-27CE-48CD07840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57C41-1C55-5076-DE00-3DBC8287162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667C007-3EEF-6C61-136C-F34860A39CAF}"/>
              </a:ext>
            </a:extLst>
          </p:cNvPr>
          <p:cNvSpPr>
            <a:spLocks noGrp="1"/>
          </p:cNvSpPr>
          <p:nvPr>
            <p:ph type="body" idx="1"/>
          </p:nvPr>
        </p:nvSpPr>
        <p:spPr/>
        <p:txBody>
          <a:bodyPr/>
          <a:lstStyle/>
          <a:p>
            <a:r>
              <a:rPr lang="en-AU" b="1"/>
              <a:t>Teacher note: </a:t>
            </a:r>
            <a:r>
              <a:rPr lang="en-US" b="0"/>
              <a:t>s</a:t>
            </a:r>
            <a:r>
              <a:rPr lang="en-US"/>
              <a:t>tudents work collaboratively to explore the persuasive power of anecdotes. Encourage groups to think critically about how personal stories can influence audience emotions and opinions. Guide discussion by prompting students to consider situations where anecdotes are effective and when they may not be appropriate. This activity develops students’ understanding of how anecdotes function as persuasive tools.</a:t>
            </a:r>
            <a:endParaRPr lang="en-AU" b="1"/>
          </a:p>
        </p:txBody>
      </p:sp>
      <p:sp>
        <p:nvSpPr>
          <p:cNvPr id="4" name="Slide Number Placeholder 3">
            <a:extLst>
              <a:ext uri="{FF2B5EF4-FFF2-40B4-BE49-F238E27FC236}">
                <a16:creationId xmlns:a16="http://schemas.microsoft.com/office/drawing/2014/main" id="{5ACD32A5-A733-B5DE-EF08-DD083CABDAF5}"/>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564067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dirty="0">
                <a:latin typeface="Arial" panose="020B0604020202020204" pitchFamily="34" charset="0"/>
                <a:cs typeface="Arial" panose="020B0604020202020204" pitchFamily="34" charset="0"/>
              </a:rPr>
              <a:t>this slide has been used to identify the explicit teaching learning strategy of Gradual release of responsibility and should be deleted or hidden when using in a classroom setting. </a:t>
            </a:r>
          </a:p>
          <a:p>
            <a:r>
              <a:rPr lang="en-AU" dirty="0"/>
              <a:t>Gradual release of responsibility is a teaching approach where the teacher slowly hands over control of a task to students, instead of expecting them to do it independently straight away. </a:t>
            </a:r>
          </a:p>
          <a:p>
            <a:r>
              <a:rPr lang="en-AU" dirty="0"/>
              <a:t>It usually moves through stages: the teacher first models the skill and does the thinking aloud, then works through examples together with students, then students practise with support nearby, and finally students do the task on their own. </a:t>
            </a:r>
          </a:p>
          <a:p>
            <a:r>
              <a:rPr lang="en-AU" dirty="0"/>
              <a:t>The idea is that students build confidence and skill step by step, with the teacher's help fading out as they become more capable.</a:t>
            </a:r>
            <a:endParaRPr lang="en-AU" dirty="0">
              <a:latin typeface="Arial" panose="020B0604020202020204" pitchFamily="34" charset="0"/>
              <a:cs typeface="Arial" panose="020B0604020202020204" pitchFamily="34" charset="0"/>
            </a:endParaRPr>
          </a:p>
          <a:p>
            <a:r>
              <a:rPr lang="en-AU" dirty="0">
                <a:latin typeface="Arial" panose="020B0604020202020204" pitchFamily="34" charset="0"/>
                <a:cs typeface="Arial" panose="020B0604020202020204" pitchFamily="34" charset="0"/>
              </a:rPr>
              <a:t>The strategy of Gradual release of responsibility is a flexible process moving between modelled, guided and independent teaching practice responsive to student learning. </a:t>
            </a:r>
          </a:p>
          <a:p>
            <a:r>
              <a:rPr lang="en-AU" dirty="0">
                <a:latin typeface="Arial" panose="020B0604020202020204" pitchFamily="34" charset="0"/>
                <a:cs typeface="Arial" panose="020B0604020202020204" pitchFamily="34" charset="0"/>
              </a:rPr>
              <a:t>Students should be supported to move between each practice based on their capabilities and requirements. </a:t>
            </a:r>
          </a:p>
          <a:p>
            <a:endParaRPr lang="en-AU" dirty="0">
              <a:latin typeface="Arial" panose="020B0604020202020204" pitchFamily="34" charset="0"/>
              <a:cs typeface="Arial" panose="020B0604020202020204" pitchFamily="34" charset="0"/>
            </a:endParaRPr>
          </a:p>
          <a:p>
            <a:r>
              <a:rPr lang="en-AU" dirty="0">
                <a:latin typeface="Arial" panose="020B0604020202020204" pitchFamily="34" charset="0"/>
                <a:cs typeface="Arial" panose="020B0604020202020204" pitchFamily="34" charset="0"/>
              </a:rPr>
              <a:t>Teachers deliver a structured and sequenced approach to explicitly teaching new content. Learning is most effective when teachers break new information down and teach it explicitly using explanation, demonstration and modelling. This is especially relevant when students are new to an area (AERO 2024).</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74730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A2989-0580-ADE4-2DA5-2E90F569C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65829-9A38-D4B4-E2AB-11E1356E35F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4B71373-F9B0-37F5-1B89-C164D108A021}"/>
              </a:ext>
            </a:extLst>
          </p:cNvPr>
          <p:cNvSpPr>
            <a:spLocks noGrp="1"/>
          </p:cNvSpPr>
          <p:nvPr>
            <p:ph type="body" idx="1"/>
          </p:nvPr>
        </p:nvSpPr>
        <p:spPr/>
        <p:txBody>
          <a:bodyPr/>
          <a:lstStyle/>
          <a:p>
            <a:r>
              <a:rPr lang="en-AU" b="1" dirty="0"/>
              <a:t>Teacher note</a:t>
            </a:r>
            <a:r>
              <a:rPr lang="en-AU" b="0" dirty="0"/>
              <a:t>: </a:t>
            </a:r>
            <a:r>
              <a:rPr lang="en-US" b="0" dirty="0"/>
              <a:t>explain that personal anecdotes are often effective in persuasive contexts because they help the audience connect emotionally with the speaker. When audiences feel that the speaker is sharing a genuine experience, they are more likely to trust and engage with the message. </a:t>
            </a:r>
          </a:p>
          <a:p>
            <a:endParaRPr lang="en-US" b="0" dirty="0"/>
          </a:p>
          <a:p>
            <a:r>
              <a:rPr lang="en-US" b="0" dirty="0"/>
              <a:t>Discuss the example briefly with the class and identify the key features of the anecdote: it focuses on a single event, includes a clear moment of tension, and ends with a reflection. Students then write their own anecdote independently. Circulate to support students in keeping their anecdotes concise and focused on one event. Monitor students’ responses carefully to ensure the anecdotes are appropriate for a classroom context, as personal stories may sometimes include content that is unsuitable for sharing publicly. Remind students that when anecdotes are used in persuasive contexts such as a pitch or advertisement, they do not necessarily need to be completely factual, but they must feel believable and appropriate for the intended audience</a:t>
            </a:r>
            <a:r>
              <a:rPr lang="en-US" dirty="0"/>
              <a:t>.</a:t>
            </a:r>
          </a:p>
          <a:p>
            <a:endParaRPr lang="en-US" dirty="0"/>
          </a:p>
          <a:p>
            <a:r>
              <a:rPr lang="en-US" dirty="0"/>
              <a:t>This slide represents the 'I Do' stage of the gradual release of responsibility, where the teacher models how a personal anecdote works before students attempt their own.</a:t>
            </a:r>
          </a:p>
          <a:p>
            <a:endParaRPr lang="en-US" dirty="0"/>
          </a:p>
          <a:p>
            <a:r>
              <a:rPr lang="en-US" dirty="0"/>
              <a:t>Begin by reading the example anecdote aloud and modelling how to </a:t>
            </a:r>
            <a:r>
              <a:rPr lang="en-US" dirty="0" err="1"/>
              <a:t>analyse</a:t>
            </a:r>
            <a:r>
              <a:rPr lang="en-US" dirty="0"/>
              <a:t> it. Think aloud as you identify its key elements: a single event, a clear moment of tension, and a brief reflection at the end. Ask students guiding questions such as 'What is the main event?' and 'Why does this story feel memorable?' to involve them in the thinking process while the teacher maintains primary responsibility for the analysis. After modelling, invite students to briefly discuss with a partner what they noticed about the structure of the anecdote before independently writing their own personal anecdote in their English books. Circulate during writing to provide support and monitor that anecdotes remain appropriate for a classroom context.</a:t>
            </a:r>
          </a:p>
          <a:p>
            <a:endParaRPr lang="en-AU" b="1" dirty="0"/>
          </a:p>
        </p:txBody>
      </p:sp>
      <p:sp>
        <p:nvSpPr>
          <p:cNvPr id="4" name="Slide Number Placeholder 3">
            <a:extLst>
              <a:ext uri="{FF2B5EF4-FFF2-40B4-BE49-F238E27FC236}">
                <a16:creationId xmlns:a16="http://schemas.microsoft.com/office/drawing/2014/main" id="{422B363C-65B8-7A31-4CC7-3690FAF5092A}"/>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1363713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2D110-E9DE-8AC5-A699-5AD70B5C6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1E4D8-8B30-A9DB-043D-6B9BAD9AF2B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4AA9334-6A6B-7156-C7E5-B8AA93537485}"/>
              </a:ext>
            </a:extLst>
          </p:cNvPr>
          <p:cNvSpPr>
            <a:spLocks noGrp="1"/>
          </p:cNvSpPr>
          <p:nvPr>
            <p:ph type="body" idx="1"/>
          </p:nvPr>
        </p:nvSpPr>
        <p:spPr/>
        <p:txBody>
          <a:bodyPr/>
          <a:lstStyle/>
          <a:p>
            <a:r>
              <a:rPr lang="en-AU" b="1" dirty="0"/>
              <a:t>Teacher note</a:t>
            </a:r>
            <a:r>
              <a:rPr lang="en-AU" b="0" dirty="0"/>
              <a:t>: </a:t>
            </a:r>
            <a:r>
              <a:rPr lang="en-US" b="0" dirty="0"/>
              <a:t>explain that </a:t>
            </a:r>
            <a:r>
              <a:rPr lang="en-US" b="0" dirty="0" err="1"/>
              <a:t>humour</a:t>
            </a:r>
            <a:r>
              <a:rPr lang="en-US" b="0" dirty="0"/>
              <a:t> can be a powerful persuasive tool because it helps engage the audience and make the speaker appear relatable. A humorous anecdote can also help relax an audience at the beginning of a pitch or presentation. </a:t>
            </a:r>
          </a:p>
          <a:p>
            <a:endParaRPr lang="en-US" b="0" dirty="0"/>
          </a:p>
          <a:p>
            <a:r>
              <a:rPr lang="en-US" b="0" dirty="0"/>
              <a:t>Discuss what makes the example humorous and how the unexpected mistake creates a memorable moment. Encourage students to identify the turning point in the story where the </a:t>
            </a:r>
            <a:r>
              <a:rPr lang="en-US" b="0" dirty="0" err="1"/>
              <a:t>humour</a:t>
            </a:r>
            <a:r>
              <a:rPr lang="en-US" b="0" dirty="0"/>
              <a:t> becomes clear. Students should then write their own humorous anecdote. Encourage them to keep the story brief and focused on a single moment. Remind students that </a:t>
            </a:r>
            <a:r>
              <a:rPr lang="en-US" b="0" dirty="0" err="1"/>
              <a:t>humour</a:t>
            </a:r>
            <a:r>
              <a:rPr lang="en-US" b="0" dirty="0"/>
              <a:t> should remain appropriate for the audience and classroom context. Monitor students’ responses to ensure that anecdotes do not include inappropriate topics or language.</a:t>
            </a:r>
          </a:p>
          <a:p>
            <a:endParaRPr lang="en-AU" b="1" dirty="0"/>
          </a:p>
          <a:p>
            <a:r>
              <a:rPr lang="en-US" dirty="0"/>
              <a:t>This slide moves into the 'We Do' stage of the gradual release of responsibility, where responsibility for learning is shared between the teacher and students. </a:t>
            </a:r>
          </a:p>
          <a:p>
            <a:endParaRPr lang="en-US" dirty="0"/>
          </a:p>
          <a:p>
            <a:r>
              <a:rPr lang="en-US" dirty="0"/>
              <a:t>Begin by reading the humorous anecdote example and guiding students through a short class analysis. Ask questions such as 'Where is the turning point in the story?' and 'What makes this situation funny?' Record student responses on the board to highlight the structure of the anecdote and the element of surprise that creates </a:t>
            </a:r>
            <a:r>
              <a:rPr lang="en-US" dirty="0" err="1"/>
              <a:t>humour</a:t>
            </a:r>
            <a:r>
              <a:rPr lang="en-US" dirty="0"/>
              <a:t>. Students can then briefly discuss with a partner how </a:t>
            </a:r>
            <a:r>
              <a:rPr lang="en-US" dirty="0" err="1"/>
              <a:t>humour</a:t>
            </a:r>
            <a:r>
              <a:rPr lang="en-US" dirty="0"/>
              <a:t> might help engage an audience in a persuasive pitch. After this collaborative analysis, students write their own humorous anecdote. During this stage the teacher circulates to provide prompts or suggestions if students struggle to identify a humorous situation, supporting them while gradually shifting responsibility for the writing process to the students</a:t>
            </a:r>
            <a:endParaRPr lang="en-AU" b="1" dirty="0"/>
          </a:p>
        </p:txBody>
      </p:sp>
      <p:sp>
        <p:nvSpPr>
          <p:cNvPr id="4" name="Slide Number Placeholder 3">
            <a:extLst>
              <a:ext uri="{FF2B5EF4-FFF2-40B4-BE49-F238E27FC236}">
                <a16:creationId xmlns:a16="http://schemas.microsoft.com/office/drawing/2014/main" id="{9B6AE634-B089-A533-51C9-AA4CEAB13ECA}"/>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2386579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586D6-1C57-56AF-FD82-0DE7188F6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22894-097D-A57A-5925-CF1058308E4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1D1BF86-641B-CD51-4908-3735FAE4F527}"/>
              </a:ext>
            </a:extLst>
          </p:cNvPr>
          <p:cNvSpPr>
            <a:spLocks noGrp="1"/>
          </p:cNvSpPr>
          <p:nvPr>
            <p:ph type="body" idx="1"/>
          </p:nvPr>
        </p:nvSpPr>
        <p:spPr/>
        <p:txBody>
          <a:bodyPr/>
          <a:lstStyle/>
          <a:p>
            <a:r>
              <a:rPr lang="en-AU" b="1"/>
              <a:t>Teacher note</a:t>
            </a:r>
            <a:r>
              <a:rPr lang="en-AU" b="0"/>
              <a:t>: </a:t>
            </a:r>
            <a:r>
              <a:rPr lang="en-US" b="0"/>
              <a:t>e</a:t>
            </a:r>
            <a:r>
              <a:rPr lang="en-US"/>
              <a:t>xplain that cautionary anecdotes are particularly useful in persuasive contexts because they highlight the consequences of not acting or making the wrong decision. By showing what could go wrong, the speaker can encourage the audience to take action. Discuss the example with students and identify the key moment when the problem occurs. Highlight how the story demonstrates a consequence that the audience can easily imagine experiencing themselves. Students then create their own cautionary anecdote. Encourage them to focus on a clear problem and outcome rather than adding unnecessary details. Circulate to support students who may struggle to think of an example and remind them that the anecdote should remain brief and suitable for the classroom context. </a:t>
            </a:r>
          </a:p>
          <a:p>
            <a:endParaRPr lang="en-US"/>
          </a:p>
          <a:p>
            <a:r>
              <a:rPr lang="en-US"/>
              <a:t>This slide continues the guided practice phase of the gradual release of responsibility, where students apply their understanding with increasing independence while the teacher provides targeted support. Begin with a short class discussion about the example anecdote, asking students to identify the problem in the story and the consequences that result from it. You might ask questions such as 'What mistake was made?' and 'How does the outcome persuade the audience to avoid the same situation?’ Students can briefly work in pairs to brainstorm examples of everyday situations where a small mistake leads to a bigger problem, such as forgetting homework or leaving a phone uncharged. Students then write their own cautionary anecdote independently. Circulate and provide feedback to ensure anecdotes clearly demonstrate a problem and consequence, helping students refine their ideas while maintaining increasing responsibility for their own writing.</a:t>
            </a:r>
          </a:p>
          <a:p>
            <a:endParaRPr lang="en-AU" b="1"/>
          </a:p>
        </p:txBody>
      </p:sp>
      <p:sp>
        <p:nvSpPr>
          <p:cNvPr id="4" name="Slide Number Placeholder 3">
            <a:extLst>
              <a:ext uri="{FF2B5EF4-FFF2-40B4-BE49-F238E27FC236}">
                <a16:creationId xmlns:a16="http://schemas.microsoft.com/office/drawing/2014/main" id="{AB2CE13A-2461-6C98-3D57-A90772D5E32F}"/>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2429109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710A0-E6B0-D2EF-9A24-92252BE15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D187F-0B51-2FAE-C644-416DED61C1A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2D8578A-8A0E-7AD4-EC5B-419A444979F7}"/>
              </a:ext>
            </a:extLst>
          </p:cNvPr>
          <p:cNvSpPr>
            <a:spLocks noGrp="1"/>
          </p:cNvSpPr>
          <p:nvPr>
            <p:ph type="body" idx="1"/>
          </p:nvPr>
        </p:nvSpPr>
        <p:spPr/>
        <p:txBody>
          <a:bodyPr/>
          <a:lstStyle/>
          <a:p>
            <a:r>
              <a:rPr lang="en-AU" b="1" dirty="0"/>
              <a:t>Teacher note</a:t>
            </a:r>
            <a:r>
              <a:rPr lang="en-AU" b="0" dirty="0"/>
              <a:t>: </a:t>
            </a:r>
            <a:r>
              <a:rPr lang="en-US" b="0" dirty="0"/>
              <a:t>e</a:t>
            </a:r>
            <a:r>
              <a:rPr lang="en-US" dirty="0"/>
              <a:t>xplain that inspirational anecdotes are often used to motivate audiences and encourage them to believe that success is possible despite challenges. These anecdotes often focus on perseverance, determination or overcoming adversity. Discuss how the example demonstrates resilience and how such stories can inspire audiences to change their </a:t>
            </a:r>
            <a:r>
              <a:rPr lang="en-US" dirty="0" err="1"/>
              <a:t>behaviour</a:t>
            </a:r>
            <a:r>
              <a:rPr lang="en-US" dirty="0"/>
              <a:t> or attitudes. Students should then create their own inspirational anecdote. Encourage them to think about stories they have heard about athletes, community members or personal experiences where someone overcame difficulties. As with the previous activities, monitor students’ anecdotes to ensure they remain appropriate and respectful. Encourage students to keep the anecdote concise and focused on the key moment that demonstrates the inspirational message.</a:t>
            </a:r>
          </a:p>
          <a:p>
            <a:endParaRPr lang="en-AU" b="1" dirty="0"/>
          </a:p>
          <a:p>
            <a:r>
              <a:rPr lang="en-US" dirty="0"/>
              <a:t>This slide represents the 'You Do' stage of the gradual release of responsibility, where students independently apply the skills and knowledge developed throughout the lesson. Begin by briefly discussing the example and highlighting how inspirational anecdotes focus on perseverance, achievement or overcoming challenges. Students may contribute quick examples of inspirational figures or personal experiences to activate ideas. Students then independently write their own inspirational anecdote, applying the structural features of anecdotes explored earlier in the lesson. During this stage, the teacher takes a facilitative role by circulating, offering brief feedback and prompting students to refine their ideas if needed. Encourage students to focus on a clear challenge and outcome so the message remains concise and impactful. Monitoring student responses remains important to ensure anecdotes remain appropriate and suitable for a classroom context.</a:t>
            </a:r>
            <a:endParaRPr lang="en-AU" b="1" dirty="0"/>
          </a:p>
        </p:txBody>
      </p:sp>
      <p:sp>
        <p:nvSpPr>
          <p:cNvPr id="4" name="Slide Number Placeholder 3">
            <a:extLst>
              <a:ext uri="{FF2B5EF4-FFF2-40B4-BE49-F238E27FC236}">
                <a16:creationId xmlns:a16="http://schemas.microsoft.com/office/drawing/2014/main" id="{5DFA8F5D-98F5-2536-03FB-EAED3C9EBF6B}"/>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129626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F8FD-4AB8-A548-4998-E7AC0F71A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911AF-8D04-28E5-93A2-00F0C598142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6F1A604-A6CA-D032-7484-222BBEE3D71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dirty="0"/>
          </a:p>
          <a:p>
            <a:endParaRPr lang="en-AU" dirty="0"/>
          </a:p>
        </p:txBody>
      </p:sp>
      <p:sp>
        <p:nvSpPr>
          <p:cNvPr id="4" name="Slide Number Placeholder 3">
            <a:extLst>
              <a:ext uri="{FF2B5EF4-FFF2-40B4-BE49-F238E27FC236}">
                <a16:creationId xmlns:a16="http://schemas.microsoft.com/office/drawing/2014/main" id="{058DB6B3-08F9-9C8D-B1B3-527E828CCEBC}"/>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2779919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7B75C-ED79-2E4F-7035-CFABE25C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24505-79B1-6007-A24F-783F7DE501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F7FA992-6A50-2F58-754C-5A24930B0FD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5177ABA-D770-C5C8-9BA4-53FB34C6777A}"/>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1197502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7" name="Text Placeholder 51">
            <a:extLst>
              <a:ext uri="{FF2B5EF4-FFF2-40B4-BE49-F238E27FC236}">
                <a16:creationId xmlns:a16="http://schemas.microsoft.com/office/drawing/2014/main" id="{270311DB-5A0B-2C64-FD32-3845AE0AB54C}"/>
              </a:ext>
            </a:extLst>
          </p:cNvPr>
          <p:cNvSpPr>
            <a:spLocks noGrp="1"/>
          </p:cNvSpPr>
          <p:nvPr>
            <p:ph type="body" sz="quarter" idx="12" hasCustomPrompt="1"/>
          </p:nvPr>
        </p:nvSpPr>
        <p:spPr>
          <a:xfrm>
            <a:off x="359998" y="4778427"/>
            <a:ext cx="8532000"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28" name="Text Placeholder 51">
            <a:extLst>
              <a:ext uri="{FF2B5EF4-FFF2-40B4-BE49-F238E27FC236}">
                <a16:creationId xmlns:a16="http://schemas.microsoft.com/office/drawing/2014/main" id="{BFB21B71-10B3-4079-5902-4C0C7A33E13F}"/>
              </a:ext>
            </a:extLst>
          </p:cNvPr>
          <p:cNvSpPr>
            <a:spLocks noGrp="1"/>
          </p:cNvSpPr>
          <p:nvPr>
            <p:ph type="body" sz="quarter" idx="13" hasCustomPrompt="1"/>
          </p:nvPr>
        </p:nvSpPr>
        <p:spPr>
          <a:xfrm>
            <a:off x="9071998" y="4273686"/>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29" name="Text Placeholder 51">
            <a:extLst>
              <a:ext uri="{FF2B5EF4-FFF2-40B4-BE49-F238E27FC236}">
                <a16:creationId xmlns:a16="http://schemas.microsoft.com/office/drawing/2014/main" id="{C1729F1B-F7E5-2176-BB52-4A213A278B69}"/>
              </a:ext>
            </a:extLst>
          </p:cNvPr>
          <p:cNvSpPr>
            <a:spLocks noGrp="1"/>
          </p:cNvSpPr>
          <p:nvPr>
            <p:ph type="body" sz="quarter" idx="14" hasCustomPrompt="1"/>
          </p:nvPr>
        </p:nvSpPr>
        <p:spPr>
          <a:xfrm>
            <a:off x="359998" y="4273686"/>
            <a:ext cx="8532000" cy="424497"/>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35685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2">
                  <a:lumMod val="40000"/>
                  <a:lumOff val="60000"/>
                </a:schemeClr>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 name="Title 1">
            <a:extLst>
              <a:ext uri="{FF2B5EF4-FFF2-40B4-BE49-F238E27FC236}">
                <a16:creationId xmlns:a16="http://schemas.microsoft.com/office/drawing/2014/main" id="{88C7C230-6728-957B-B6ED-1DD9FE8060FF}"/>
              </a:ext>
            </a:extLst>
          </p:cNvPr>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rgbClr val="00296C"/>
                </a:solidFill>
              </a:defRPr>
            </a:lvl1pPr>
          </a:lstStyle>
          <a:p>
            <a:r>
              <a:rPr lang="en-US"/>
              <a:t>Click to edit Master title style</a:t>
            </a:r>
          </a:p>
        </p:txBody>
      </p:sp>
      <p:sp>
        <p:nvSpPr>
          <p:cNvPr id="13" name="Text Placeholder 51">
            <a:extLst>
              <a:ext uri="{FF2B5EF4-FFF2-40B4-BE49-F238E27FC236}">
                <a16:creationId xmlns:a16="http://schemas.microsoft.com/office/drawing/2014/main" id="{ED72B8C4-8D7B-20BD-9B46-1BC97B97697A}"/>
              </a:ext>
            </a:extLst>
          </p:cNvPr>
          <p:cNvSpPr>
            <a:spLocks noGrp="1"/>
          </p:cNvSpPr>
          <p:nvPr>
            <p:ph type="body" sz="quarter" idx="12" hasCustomPrompt="1"/>
          </p:nvPr>
        </p:nvSpPr>
        <p:spPr>
          <a:xfrm>
            <a:off x="359998" y="4778427"/>
            <a:ext cx="8532000"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15" name="Text Placeholder 51">
            <a:extLst>
              <a:ext uri="{FF2B5EF4-FFF2-40B4-BE49-F238E27FC236}">
                <a16:creationId xmlns:a16="http://schemas.microsoft.com/office/drawing/2014/main" id="{F75C817C-04B0-B672-91D9-B0DBB7B21B4D}"/>
              </a:ext>
            </a:extLst>
          </p:cNvPr>
          <p:cNvSpPr>
            <a:spLocks noGrp="1"/>
          </p:cNvSpPr>
          <p:nvPr>
            <p:ph type="body" sz="quarter" idx="13" hasCustomPrompt="1"/>
          </p:nvPr>
        </p:nvSpPr>
        <p:spPr>
          <a:xfrm>
            <a:off x="9071998" y="4273686"/>
            <a:ext cx="2772001"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6" name="Text Placeholder 51">
            <a:extLst>
              <a:ext uri="{FF2B5EF4-FFF2-40B4-BE49-F238E27FC236}">
                <a16:creationId xmlns:a16="http://schemas.microsoft.com/office/drawing/2014/main" id="{08636096-4E7F-7255-5E0A-F76A98B8F543}"/>
              </a:ext>
            </a:extLst>
          </p:cNvPr>
          <p:cNvSpPr>
            <a:spLocks noGrp="1"/>
          </p:cNvSpPr>
          <p:nvPr>
            <p:ph type="body" sz="quarter" idx="14" hasCustomPrompt="1"/>
          </p:nvPr>
        </p:nvSpPr>
        <p:spPr>
          <a:xfrm>
            <a:off x="359998" y="4273686"/>
            <a:ext cx="8532000" cy="424497"/>
          </a:xfrm>
        </p:spPr>
        <p:txBody>
          <a:bodyPr/>
          <a:lstStyle>
            <a:lvl1pPr>
              <a:defRPr>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401839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6" name="Rectangle 5">
            <a:extLst>
              <a:ext uri="{FF2B5EF4-FFF2-40B4-BE49-F238E27FC236}">
                <a16:creationId xmlns:a16="http://schemas.microsoft.com/office/drawing/2014/main" id="{8B441F1C-5173-8DB5-B1C6-8E93B9C835DC}"/>
              </a:ext>
              <a:ext uri="{C183D7F6-B498-43B3-948B-1728B52AA6E4}">
                <adec:decorative xmlns:adec="http://schemas.microsoft.com/office/drawing/2017/decorative" val="1"/>
              </a:ext>
            </a:extLst>
          </p:cNvPr>
          <p:cNvSpPr/>
          <p:nvPr userDrawn="1"/>
        </p:nvSpPr>
        <p:spPr>
          <a:xfrm>
            <a:off x="-2" y="-5532"/>
            <a:ext cx="12192001" cy="2220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1648741"/>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293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2205288"/>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2205288"/>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3428999"/>
            <a:ext cx="4500000" cy="298457"/>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059119"/>
            <a:ext cx="630000" cy="684882"/>
          </a:xfrm>
          <a:prstGeom prst="rect">
            <a:avLst/>
          </a:prstGeom>
        </p:spPr>
      </p:pic>
      <p:sp>
        <p:nvSpPr>
          <p:cNvPr id="3" name="Picture Placeholder 4">
            <a:extLst>
              <a:ext uri="{FF2B5EF4-FFF2-40B4-BE49-F238E27FC236}">
                <a16:creationId xmlns:a16="http://schemas.microsoft.com/office/drawing/2014/main" id="{CE3745DC-AC8E-A131-2A57-EFBCFFD5CE06}"/>
              </a:ext>
              <a:ext uri="{C183D7F6-B498-43B3-948B-1728B52AA6E4}">
                <adec:decorative xmlns:adec="http://schemas.microsoft.com/office/drawing/2017/decorative" val="1"/>
              </a:ext>
            </a:extLst>
          </p:cNvPr>
          <p:cNvSpPr>
            <a:spLocks noGrp="1"/>
          </p:cNvSpPr>
          <p:nvPr>
            <p:ph type="pic" sz="quarter" idx="13"/>
          </p:nvPr>
        </p:nvSpPr>
        <p:spPr>
          <a:xfrm>
            <a:off x="0" y="3924000"/>
            <a:ext cx="12192000" cy="2934000"/>
          </a:xfrm>
        </p:spPr>
        <p:txBody>
          <a:bodyPr/>
          <a:lstStyle/>
          <a:p>
            <a:r>
              <a:rPr lang="en-US"/>
              <a:t>Click icon to add picture</a:t>
            </a:r>
            <a:endParaRPr lang="en-AU"/>
          </a:p>
        </p:txBody>
      </p:sp>
      <p:sp>
        <p:nvSpPr>
          <p:cNvPr id="9" name="Text Placeholder 51">
            <a:extLst>
              <a:ext uri="{FF2B5EF4-FFF2-40B4-BE49-F238E27FC236}">
                <a16:creationId xmlns:a16="http://schemas.microsoft.com/office/drawing/2014/main" id="{8539577E-818D-2906-641C-DBDD3A298498}"/>
              </a:ext>
            </a:extLst>
          </p:cNvPr>
          <p:cNvSpPr>
            <a:spLocks noGrp="1"/>
          </p:cNvSpPr>
          <p:nvPr>
            <p:ph type="body" sz="quarter" idx="12" hasCustomPrompt="1"/>
          </p:nvPr>
        </p:nvSpPr>
        <p:spPr>
          <a:xfrm>
            <a:off x="4195118" y="2787773"/>
            <a:ext cx="4500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title</a:t>
            </a:r>
            <a:endParaRPr lang="en-AU"/>
          </a:p>
        </p:txBody>
      </p:sp>
      <p:sp>
        <p:nvSpPr>
          <p:cNvPr id="10" name="Text Placeholder 51">
            <a:extLst>
              <a:ext uri="{FF2B5EF4-FFF2-40B4-BE49-F238E27FC236}">
                <a16:creationId xmlns:a16="http://schemas.microsoft.com/office/drawing/2014/main" id="{66A72753-E648-3DEC-E37B-76D131698DC4}"/>
              </a:ext>
            </a:extLst>
          </p:cNvPr>
          <p:cNvSpPr>
            <a:spLocks noGrp="1"/>
          </p:cNvSpPr>
          <p:nvPr>
            <p:ph type="body" sz="quarter" idx="14" hasCustomPrompt="1"/>
          </p:nvPr>
        </p:nvSpPr>
        <p:spPr>
          <a:xfrm>
            <a:off x="9071998" y="2357168"/>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2" name="Text Placeholder 51">
            <a:extLst>
              <a:ext uri="{FF2B5EF4-FFF2-40B4-BE49-F238E27FC236}">
                <a16:creationId xmlns:a16="http://schemas.microsoft.com/office/drawing/2014/main" id="{CC2E7161-226A-E92E-A156-32EFBA600856}"/>
              </a:ext>
            </a:extLst>
          </p:cNvPr>
          <p:cNvSpPr>
            <a:spLocks noGrp="1"/>
          </p:cNvSpPr>
          <p:nvPr>
            <p:ph type="body" sz="quarter" idx="15" hasCustomPrompt="1"/>
          </p:nvPr>
        </p:nvSpPr>
        <p:spPr>
          <a:xfrm>
            <a:off x="359998" y="2357168"/>
            <a:ext cx="3458240" cy="855102"/>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
        <p:nvSpPr>
          <p:cNvPr id="13" name="Text Placeholder 51">
            <a:extLst>
              <a:ext uri="{FF2B5EF4-FFF2-40B4-BE49-F238E27FC236}">
                <a16:creationId xmlns:a16="http://schemas.microsoft.com/office/drawing/2014/main" id="{B1069058-209B-FFBB-2663-876FCDF3127A}"/>
              </a:ext>
            </a:extLst>
          </p:cNvPr>
          <p:cNvSpPr>
            <a:spLocks noGrp="1"/>
          </p:cNvSpPr>
          <p:nvPr>
            <p:ph type="body" sz="quarter" idx="16" hasCustomPrompt="1"/>
          </p:nvPr>
        </p:nvSpPr>
        <p:spPr>
          <a:xfrm>
            <a:off x="4195118" y="2353833"/>
            <a:ext cx="4500001" cy="424497"/>
          </a:xfrm>
        </p:spPr>
        <p:txBody>
          <a:bodyPr/>
          <a:lstStyle>
            <a:lvl1pPr>
              <a:defRPr sz="1800" b="1">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endParaRPr lang="en-AU"/>
          </a:p>
        </p:txBody>
      </p:sp>
    </p:spTree>
    <p:extLst>
      <p:ext uri="{BB962C8B-B14F-4D97-AF65-F5344CB8AC3E}">
        <p14:creationId xmlns:p14="http://schemas.microsoft.com/office/powerpoint/2010/main" val="178705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mn-lt"/>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bg1"/>
                </a:solidFill>
                <a:latin typeface="Arial" panose="020B0604020202020204" pitchFamily="34" charset="0"/>
              </a:defRPr>
            </a:lvl1pPr>
          </a:lstStyle>
          <a:p>
            <a:r>
              <a:rPr lang="en-US" dirty="0"/>
              <a:t>NSW Department of Education</a:t>
            </a:r>
            <a:endParaRPr lang="en-AU" dirty="0"/>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bg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5">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US"/>
              <a:t>NSW Department of Education</a:t>
            </a:r>
            <a:endParaRPr lang="en-AU"/>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accent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accent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accent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accent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pic>
        <p:nvPicPr>
          <p:cNvPr id="3" name="Picture 2">
            <a:extLst>
              <a:ext uri="{FF2B5EF4-FFF2-40B4-BE49-F238E27FC236}">
                <a16:creationId xmlns:a16="http://schemas.microsoft.com/office/drawing/2014/main" id="{454040E8-663F-9D55-A412-CF6E1BABF208}"/>
              </a:ext>
            </a:extLst>
          </p:cNvPr>
          <p:cNvPicPr>
            <a:picLocks noChangeAspect="1"/>
          </p:cNvPicPr>
          <p:nvPr userDrawn="1"/>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252291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Tree>
    <p:extLst>
      <p:ext uri="{BB962C8B-B14F-4D97-AF65-F5344CB8AC3E}">
        <p14:creationId xmlns:p14="http://schemas.microsoft.com/office/powerpoint/2010/main" val="383655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bg1"/>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7" name="Picture 6">
            <a:extLst>
              <a:ext uri="{FF2B5EF4-FFF2-40B4-BE49-F238E27FC236}">
                <a16:creationId xmlns:a16="http://schemas.microsoft.com/office/drawing/2014/main" id="{E1E50149-E853-8C5B-AA8D-D4A37E1784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192221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accent2"/>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5" name="Picture 4">
            <a:extLst>
              <a:ext uri="{FF2B5EF4-FFF2-40B4-BE49-F238E27FC236}">
                <a16:creationId xmlns:a16="http://schemas.microsoft.com/office/drawing/2014/main" id="{BE67997B-1EF6-0F8C-A7CA-C69549ADFDAA}"/>
              </a:ext>
            </a:extLst>
          </p:cNvPr>
          <p:cNvPicPr>
            <a:picLocks noChangeAspect="1"/>
          </p:cNvPicPr>
          <p:nvPr userDrawn="1"/>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78148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knowledgement of Country">
    <p:spTree>
      <p:nvGrpSpPr>
        <p:cNvPr id="1" name=""/>
        <p:cNvGrpSpPr/>
        <p:nvPr/>
      </p:nvGrpSpPr>
      <p:grpSpPr>
        <a:xfrm>
          <a:off x="0" y="0"/>
          <a:ext cx="0" cy="0"/>
          <a:chOff x="0" y="0"/>
          <a:chExt cx="0" cy="0"/>
        </a:xfrm>
      </p:grpSpPr>
      <p:pic>
        <p:nvPicPr>
          <p:cNvPr id="10" name="Picture 9" descr="Icon&#10;&#10;Description automatically generated">
            <a:extLst>
              <a:ext uri="{FF2B5EF4-FFF2-40B4-BE49-F238E27FC236}">
                <a16:creationId xmlns:a16="http://schemas.microsoft.com/office/drawing/2014/main" id="{A0CE222A-58C3-0A08-99DB-534710A0C2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00" y="6350"/>
            <a:ext cx="5029200" cy="6845300"/>
          </a:xfrm>
          <a:prstGeom prst="rect">
            <a:avLst/>
          </a:prstGeom>
        </p:spPr>
      </p:pic>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solidFill>
                  <a:schemeClr val="accent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18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1"/>
              </a:ext>
            </a:extLst>
          </p:cNvPr>
          <p:cNvSpPr>
            <a:spLocks noGrp="1"/>
          </p:cNvSpPr>
          <p:nvPr>
            <p:ph type="pic" sz="quarter" idx="13"/>
          </p:nvPr>
        </p:nvSpPr>
        <p:spPr>
          <a:xfrm>
            <a:off x="-5400" y="0"/>
            <a:ext cx="5040000" cy="6858000"/>
          </a:xfrm>
        </p:spPr>
        <p:txBody>
          <a:bodyPr/>
          <a:lstStyle>
            <a:lvl1pPr>
              <a:defRPr>
                <a:solidFill>
                  <a:schemeClr val="bg1"/>
                </a:solidFill>
              </a:defRPr>
            </a:lvl1pPr>
          </a:lstStyle>
          <a:p>
            <a:r>
              <a:rPr lang="en-US"/>
              <a:t>Click icon to add picture</a:t>
            </a:r>
            <a:endParaRPr lang="en-AU"/>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US"/>
              <a:t>Caption</a:t>
            </a:r>
            <a:endParaRPr lang="en-AU"/>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34573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DAC1B-834C-7BD5-B0BB-7FE13580EE7C}"/>
              </a:ext>
              <a:ext uri="{C183D7F6-B498-43B3-948B-1728B52AA6E4}">
                <adec:decorative xmlns:adec="http://schemas.microsoft.com/office/drawing/2017/decorative" val="1"/>
              </a:ext>
            </a:extLst>
          </p:cNvPr>
          <p:cNvSpPr>
            <a:spLocks/>
          </p:cNvSpPr>
          <p:nvPr userDrawn="1"/>
        </p:nvSpPr>
        <p:spPr>
          <a:xfrm>
            <a:off x="0" y="1"/>
            <a:ext cx="12192000" cy="1361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a:extLst>
              <a:ext uri="{FF2B5EF4-FFF2-40B4-BE49-F238E27FC236}">
                <a16:creationId xmlns:a16="http://schemas.microsoft.com/office/drawing/2014/main" id="{B37506F2-F525-5814-9826-7AFD500EC450}"/>
              </a:ext>
              <a:ext uri="{C183D7F6-B498-43B3-948B-1728B52AA6E4}">
                <adec:decorative xmlns:adec="http://schemas.microsoft.com/office/drawing/2017/decorative" val="1"/>
              </a:ext>
            </a:extLst>
          </p:cNvPr>
          <p:cNvSpPr>
            <a:spLocks/>
          </p:cNvSpPr>
          <p:nvPr userDrawn="1"/>
        </p:nvSpPr>
        <p:spPr>
          <a:xfrm rot="15300000">
            <a:off x="11294234" y="197717"/>
            <a:ext cx="1034963" cy="10376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0A512C00-E83C-79F8-F03D-C3C23BD06D81}"/>
              </a:ext>
              <a:ext uri="{C183D7F6-B498-43B3-948B-1728B52AA6E4}">
                <adec:decorative xmlns:adec="http://schemas.microsoft.com/office/drawing/2017/decorative" val="1"/>
              </a:ext>
            </a:extLst>
          </p:cNvPr>
          <p:cNvSpPr>
            <a:spLocks/>
          </p:cNvSpPr>
          <p:nvPr userDrawn="1"/>
        </p:nvSpPr>
        <p:spPr>
          <a:xfrm rot="15300000">
            <a:off x="6996750" y="-1709613"/>
            <a:ext cx="2751951" cy="27590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5AC2B146-1D7B-D829-D8E7-D9D84F534228}"/>
              </a:ext>
              <a:ext uri="{C183D7F6-B498-43B3-948B-1728B52AA6E4}">
                <adec:decorative xmlns:adec="http://schemas.microsoft.com/office/drawing/2017/decorative" val="1"/>
              </a:ext>
            </a:extLst>
          </p:cNvPr>
          <p:cNvSpPr>
            <a:spLocks/>
          </p:cNvSpPr>
          <p:nvPr userDrawn="1"/>
        </p:nvSpPr>
        <p:spPr>
          <a:xfrm rot="15300000">
            <a:off x="9701234" y="640918"/>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C9DEBC90-31CF-1F88-DB5E-43CFBF8292BC}"/>
              </a:ext>
              <a:ext uri="{C183D7F6-B498-43B3-948B-1728B52AA6E4}">
                <adec:decorative xmlns:adec="http://schemas.microsoft.com/office/drawing/2017/decorative" val="1"/>
              </a:ext>
            </a:extLst>
          </p:cNvPr>
          <p:cNvSpPr>
            <a:spLocks/>
          </p:cNvSpPr>
          <p:nvPr userDrawn="1"/>
        </p:nvSpPr>
        <p:spPr>
          <a:xfrm>
            <a:off x="1" y="1356043"/>
            <a:ext cx="12192000" cy="550195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8" name="Rectangle: Rounded Corners 7">
            <a:extLst>
              <a:ext uri="{FF2B5EF4-FFF2-40B4-BE49-F238E27FC236}">
                <a16:creationId xmlns:a16="http://schemas.microsoft.com/office/drawing/2014/main" id="{7FF62EBE-2464-DE23-7321-C65DF73A8BB7}"/>
              </a:ext>
              <a:ext uri="{C183D7F6-B498-43B3-948B-1728B52AA6E4}">
                <adec:decorative xmlns:adec="http://schemas.microsoft.com/office/drawing/2017/decorative" val="1"/>
              </a:ext>
            </a:extLst>
          </p:cNvPr>
          <p:cNvSpPr>
            <a:spLocks/>
          </p:cNvSpPr>
          <p:nvPr userDrawn="1"/>
        </p:nvSpPr>
        <p:spPr>
          <a:xfrm>
            <a:off x="232622" y="1527043"/>
            <a:ext cx="11726756" cy="5159957"/>
          </a:xfrm>
          <a:prstGeom prst="roundRect">
            <a:avLst>
              <a:gd name="adj" fmla="val 39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A5DAE747-9C91-E811-1664-A182D214D6BE}"/>
              </a:ext>
              <a:ext uri="{C183D7F6-B498-43B3-948B-1728B52AA6E4}">
                <adec:decorative xmlns:adec="http://schemas.microsoft.com/office/drawing/2017/decorative" val="1"/>
              </a:ext>
            </a:extLst>
          </p:cNvPr>
          <p:cNvSpPr>
            <a:spLocks/>
          </p:cNvSpPr>
          <p:nvPr userDrawn="1"/>
        </p:nvSpPr>
        <p:spPr>
          <a:xfrm>
            <a:off x="-140912" y="-1853293"/>
            <a:ext cx="12332912" cy="18532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E9FD4B39-67C3-F21F-71E2-01CE3E74FB63}"/>
              </a:ext>
              <a:ext uri="{C183D7F6-B498-43B3-948B-1728B52AA6E4}">
                <adec:decorative xmlns:adec="http://schemas.microsoft.com/office/drawing/2017/decorative" val="1"/>
              </a:ext>
            </a:extLst>
          </p:cNvPr>
          <p:cNvSpPr>
            <a:spLocks/>
          </p:cNvSpPr>
          <p:nvPr userDrawn="1"/>
        </p:nvSpPr>
        <p:spPr>
          <a:xfrm rot="5400000">
            <a:off x="7606331" y="2406793"/>
            <a:ext cx="9916886" cy="74555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1" name="Title 3">
            <a:extLst>
              <a:ext uri="{FF2B5EF4-FFF2-40B4-BE49-F238E27FC236}">
                <a16:creationId xmlns:a16="http://schemas.microsoft.com/office/drawing/2014/main" id="{6389052F-9E41-61FA-EC7E-98B99BD8FFDF}"/>
              </a:ext>
            </a:extLst>
          </p:cNvPr>
          <p:cNvSpPr>
            <a:spLocks noGrp="1"/>
          </p:cNvSpPr>
          <p:nvPr>
            <p:ph type="title" hasCustomPrompt="1"/>
          </p:nvPr>
        </p:nvSpPr>
        <p:spPr>
          <a:xfrm>
            <a:off x="360000" y="407914"/>
            <a:ext cx="6658020" cy="545601"/>
          </a:xfrm>
        </p:spPr>
        <p:txBody>
          <a:bodyPr/>
          <a:lstStyle>
            <a:lvl1pPr>
              <a:defRPr>
                <a:solidFill>
                  <a:schemeClr val="bg1"/>
                </a:solidFill>
              </a:defRPr>
            </a:lvl1pPr>
          </a:lstStyle>
          <a:p>
            <a:r>
              <a:rPr lang="en-US"/>
              <a:t>Meet the [KLA] team</a:t>
            </a:r>
            <a:endParaRPr lang="en-AU"/>
          </a:p>
        </p:txBody>
      </p:sp>
    </p:spTree>
    <p:extLst>
      <p:ext uri="{BB962C8B-B14F-4D97-AF65-F5344CB8AC3E}">
        <p14:creationId xmlns:p14="http://schemas.microsoft.com/office/powerpoint/2010/main" val="54684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2" name="Rectangle 1">
            <a:extLst>
              <a:ext uri="{FF2B5EF4-FFF2-40B4-BE49-F238E27FC236}">
                <a16:creationId xmlns:a16="http://schemas.microsoft.com/office/drawing/2014/main" id="{236FCCDD-FD1C-C6A0-716F-205A6DA05877}"/>
              </a:ext>
            </a:extLst>
          </p:cNvPr>
          <p:cNvSpPr>
            <a:spLocks/>
          </p:cNvSpPr>
          <p:nvPr userDrawn="1"/>
        </p:nvSpPr>
        <p:spPr>
          <a:xfrm>
            <a:off x="0" y="0"/>
            <a:ext cx="3376827" cy="6858000"/>
          </a:xfrm>
          <a:prstGeom prst="rect">
            <a:avLst/>
          </a:prstGeom>
          <a:solidFill>
            <a:srgbClr val="0026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grpSp>
        <p:nvGrpSpPr>
          <p:cNvPr id="3" name="Group 2">
            <a:extLst>
              <a:ext uri="{FF2B5EF4-FFF2-40B4-BE49-F238E27FC236}">
                <a16:creationId xmlns:a16="http://schemas.microsoft.com/office/drawing/2014/main" id="{E5018918-0483-2699-478B-2ECC7C26DB56}"/>
              </a:ext>
            </a:extLst>
          </p:cNvPr>
          <p:cNvGrpSpPr>
            <a:grpSpLocks/>
          </p:cNvGrpSpPr>
          <p:nvPr userDrawn="1"/>
        </p:nvGrpSpPr>
        <p:grpSpPr>
          <a:xfrm flipH="1">
            <a:off x="-904718" y="2431903"/>
            <a:ext cx="4435322" cy="4833715"/>
            <a:chOff x="-439573" y="2545073"/>
            <a:chExt cx="4435322" cy="4833715"/>
          </a:xfrm>
        </p:grpSpPr>
        <p:sp>
          <p:nvSpPr>
            <p:cNvPr id="5" name="Oval 4">
              <a:extLst>
                <a:ext uri="{FF2B5EF4-FFF2-40B4-BE49-F238E27FC236}">
                  <a16:creationId xmlns:a16="http://schemas.microsoft.com/office/drawing/2014/main" id="{E8C5E266-0174-0A70-3FC4-FD70711A55C1}"/>
                </a:ext>
              </a:extLst>
            </p:cNvPr>
            <p:cNvSpPr>
              <a:spLocks/>
            </p:cNvSpPr>
            <p:nvPr/>
          </p:nvSpPr>
          <p:spPr>
            <a:xfrm>
              <a:off x="756247" y="5728543"/>
              <a:ext cx="1646006" cy="1650245"/>
            </a:xfrm>
            <a:prstGeom prst="ellipse">
              <a:avLst/>
            </a:prstGeom>
            <a:solidFill>
              <a:srgbClr val="FFE6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CAF77CB-B8B2-FA4B-D6AD-9E04E492AED2}"/>
                </a:ext>
              </a:extLst>
            </p:cNvPr>
            <p:cNvSpPr>
              <a:spLocks/>
            </p:cNvSpPr>
            <p:nvPr/>
          </p:nvSpPr>
          <p:spPr>
            <a:xfrm>
              <a:off x="1243798" y="2545073"/>
              <a:ext cx="2751951" cy="2759039"/>
            </a:xfrm>
            <a:prstGeom prst="ellipse">
              <a:avLst/>
            </a:prstGeom>
            <a:solidFill>
              <a:srgbClr val="C9E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5B557B4D-19A0-A52F-BA0D-AD8A3ED18C60}"/>
                </a:ext>
              </a:extLst>
            </p:cNvPr>
            <p:cNvSpPr>
              <a:spLocks/>
            </p:cNvSpPr>
            <p:nvPr/>
          </p:nvSpPr>
          <p:spPr>
            <a:xfrm>
              <a:off x="-439573" y="3734026"/>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 name="Rectangle 7">
            <a:extLst>
              <a:ext uri="{FF2B5EF4-FFF2-40B4-BE49-F238E27FC236}">
                <a16:creationId xmlns:a16="http://schemas.microsoft.com/office/drawing/2014/main" id="{ECDEE502-25E2-E471-DCF0-E20F702CDAD3}"/>
              </a:ext>
            </a:extLst>
          </p:cNvPr>
          <p:cNvSpPr>
            <a:spLocks/>
          </p:cNvSpPr>
          <p:nvPr userDrawn="1"/>
        </p:nvSpPr>
        <p:spPr>
          <a:xfrm>
            <a:off x="2994991" y="0"/>
            <a:ext cx="9197009"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9" name="Rectangle 8">
            <a:extLst>
              <a:ext uri="{FF2B5EF4-FFF2-40B4-BE49-F238E27FC236}">
                <a16:creationId xmlns:a16="http://schemas.microsoft.com/office/drawing/2014/main" id="{DC8E7762-479D-5D38-E3AA-B007883D48B1}"/>
              </a:ext>
            </a:extLst>
          </p:cNvPr>
          <p:cNvSpPr>
            <a:spLocks/>
          </p:cNvSpPr>
          <p:nvPr userDrawn="1"/>
        </p:nvSpPr>
        <p:spPr>
          <a:xfrm rot="5400000">
            <a:off x="-5110380" y="1900026"/>
            <a:ext cx="7193285" cy="302747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607BA05C-9702-92F7-7EE4-5E7F6E0804D4}"/>
              </a:ext>
            </a:extLst>
          </p:cNvPr>
          <p:cNvSpPr>
            <a:spLocks/>
          </p:cNvSpPr>
          <p:nvPr userDrawn="1"/>
        </p:nvSpPr>
        <p:spPr>
          <a:xfrm>
            <a:off x="-140912" y="6858000"/>
            <a:ext cx="12332912" cy="662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bg1"/>
                </a:solidFill>
              </a:defRPr>
            </a:lvl1pPr>
          </a:lstStyle>
          <a:p>
            <a:r>
              <a:rPr lang="en-US"/>
              <a:t>[KLA] Curriculum team</a:t>
            </a:r>
            <a:endParaRPr lang="en-AU"/>
          </a:p>
        </p:txBody>
      </p:sp>
    </p:spTree>
    <p:extLst>
      <p:ext uri="{BB962C8B-B14F-4D97-AF65-F5344CB8AC3E}">
        <p14:creationId xmlns:p14="http://schemas.microsoft.com/office/powerpoint/2010/main" val="26272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5558F-1CCD-6414-E6FE-A684D24944F5}"/>
              </a:ext>
            </a:extLst>
          </p:cNvPr>
          <p:cNvSpPr>
            <a:spLocks/>
          </p:cNvSpPr>
          <p:nvPr userDrawn="1"/>
        </p:nvSpPr>
        <p:spPr>
          <a:xfrm>
            <a:off x="0" y="0"/>
            <a:ext cx="3376827"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3" name="Oval 12">
            <a:extLst>
              <a:ext uri="{FF2B5EF4-FFF2-40B4-BE49-F238E27FC236}">
                <a16:creationId xmlns:a16="http://schemas.microsoft.com/office/drawing/2014/main" id="{437F98C1-7925-B4E1-8A9A-8C1EE050337D}"/>
              </a:ext>
            </a:extLst>
          </p:cNvPr>
          <p:cNvSpPr>
            <a:spLocks/>
          </p:cNvSpPr>
          <p:nvPr userDrawn="1"/>
        </p:nvSpPr>
        <p:spPr>
          <a:xfrm>
            <a:off x="756247" y="5536026"/>
            <a:ext cx="1646006" cy="1650245"/>
          </a:xfrm>
          <a:prstGeom prst="ellipse">
            <a:avLst/>
          </a:prstGeom>
          <a:solidFill>
            <a:srgbClr val="8B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020BAB49-7DE1-F84C-E4E1-34BC639F9FD2}"/>
              </a:ext>
            </a:extLst>
          </p:cNvPr>
          <p:cNvSpPr>
            <a:spLocks/>
          </p:cNvSpPr>
          <p:nvPr userDrawn="1"/>
        </p:nvSpPr>
        <p:spPr>
          <a:xfrm>
            <a:off x="1243798" y="2352556"/>
            <a:ext cx="2751951" cy="2759039"/>
          </a:xfrm>
          <a:prstGeom prst="ellipse">
            <a:avLst/>
          </a:prstGeom>
          <a:solidFill>
            <a:srgbClr val="136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descr="A picture containing diagram&#10;&#10;Description automatically generated">
            <a:extLst>
              <a:ext uri="{FF2B5EF4-FFF2-40B4-BE49-F238E27FC236}">
                <a16:creationId xmlns:a16="http://schemas.microsoft.com/office/drawing/2014/main" id="{71120AC0-2B0D-ACEC-657C-3799D27823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627909" y="3220557"/>
            <a:ext cx="4244315" cy="2991557"/>
          </a:xfrm>
          <a:prstGeom prst="rect">
            <a:avLst/>
          </a:prstGeom>
        </p:spPr>
      </p:pic>
      <p:sp>
        <p:nvSpPr>
          <p:cNvPr id="16" name="Rectangle 15">
            <a:extLst>
              <a:ext uri="{FF2B5EF4-FFF2-40B4-BE49-F238E27FC236}">
                <a16:creationId xmlns:a16="http://schemas.microsoft.com/office/drawing/2014/main" id="{DF7763D2-FA9B-CF59-8DB9-74409112DDCD}"/>
              </a:ext>
            </a:extLst>
          </p:cNvPr>
          <p:cNvSpPr>
            <a:spLocks/>
          </p:cNvSpPr>
          <p:nvPr userDrawn="1"/>
        </p:nvSpPr>
        <p:spPr>
          <a:xfrm>
            <a:off x="-140912" y="6854942"/>
            <a:ext cx="12332912" cy="33132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accent1"/>
                </a:solidFill>
              </a:defRPr>
            </a:lvl1pPr>
          </a:lstStyle>
          <a:p>
            <a:r>
              <a:rPr lang="en-US"/>
              <a:t>[KLA] Curriculum team</a:t>
            </a:r>
            <a:endParaRPr lang="en-AU"/>
          </a:p>
        </p:txBody>
      </p:sp>
      <p:sp>
        <p:nvSpPr>
          <p:cNvPr id="17" name="Rectangle 16">
            <a:extLst>
              <a:ext uri="{FF2B5EF4-FFF2-40B4-BE49-F238E27FC236}">
                <a16:creationId xmlns:a16="http://schemas.microsoft.com/office/drawing/2014/main" id="{2F01921D-07D0-1A4B-903A-8BBD2F059D2D}"/>
              </a:ext>
            </a:extLst>
          </p:cNvPr>
          <p:cNvSpPr>
            <a:spLocks/>
          </p:cNvSpPr>
          <p:nvPr userDrawn="1"/>
        </p:nvSpPr>
        <p:spPr>
          <a:xfrm>
            <a:off x="2994991" y="0"/>
            <a:ext cx="919700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Tree>
    <p:extLst>
      <p:ext uri="{BB962C8B-B14F-4D97-AF65-F5344CB8AC3E}">
        <p14:creationId xmlns:p14="http://schemas.microsoft.com/office/powerpoint/2010/main" val="119341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36338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5558791"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Picture Placeholder 4">
            <a:extLst>
              <a:ext uri="{FF2B5EF4-FFF2-40B4-BE49-F238E27FC236}">
                <a16:creationId xmlns:a16="http://schemas.microsoft.com/office/drawing/2014/main" id="{554A4670-F076-65AA-0E0F-9800FA7A267B}"/>
              </a:ext>
            </a:extLst>
          </p:cNvPr>
          <p:cNvSpPr>
            <a:spLocks noGrp="1"/>
          </p:cNvSpPr>
          <p:nvPr>
            <p:ph type="pic" sz="quarter" idx="19"/>
          </p:nvPr>
        </p:nvSpPr>
        <p:spPr>
          <a:xfrm>
            <a:off x="6167438" y="1620000"/>
            <a:ext cx="5676900" cy="4535997"/>
          </a:xfrm>
        </p:spPr>
        <p:txBody>
          <a:bodyPr/>
          <a:lstStyle/>
          <a:p>
            <a:r>
              <a:rPr lang="en-US"/>
              <a:t>Click icon to add picture</a:t>
            </a:r>
            <a:endParaRPr lang="en-AU"/>
          </a:p>
        </p:txBody>
      </p:sp>
    </p:spTree>
    <p:extLst>
      <p:ext uri="{BB962C8B-B14F-4D97-AF65-F5344CB8AC3E}">
        <p14:creationId xmlns:p14="http://schemas.microsoft.com/office/powerpoint/2010/main" val="424927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docum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7189116"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CAAAAF6-B176-935C-A538-693CDE78E927}"/>
              </a:ext>
              <a:ext uri="{C183D7F6-B498-43B3-948B-1728B52AA6E4}">
                <adec:decorative xmlns:adec="http://schemas.microsoft.com/office/drawing/2017/decorative" val="1"/>
              </a:ext>
            </a:extLst>
          </p:cNvPr>
          <p:cNvGrpSpPr/>
          <p:nvPr userDrawn="1"/>
        </p:nvGrpSpPr>
        <p:grpSpPr>
          <a:xfrm>
            <a:off x="8464309" y="1951402"/>
            <a:ext cx="2752016" cy="3643219"/>
            <a:chOff x="735266" y="1125657"/>
            <a:chExt cx="3588486" cy="4493181"/>
          </a:xfrm>
        </p:grpSpPr>
        <p:pic>
          <p:nvPicPr>
            <p:cNvPr id="11" name="Picture 10">
              <a:extLst>
                <a:ext uri="{FF2B5EF4-FFF2-40B4-BE49-F238E27FC236}">
                  <a16:creationId xmlns:a16="http://schemas.microsoft.com/office/drawing/2014/main" id="{39EDA23A-0C57-EE9B-FA55-6F06A3A9B7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693977" flipH="1">
              <a:off x="1490357" y="1390460"/>
              <a:ext cx="2833395" cy="378884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2" name="Picture 11">
              <a:extLst>
                <a:ext uri="{FF2B5EF4-FFF2-40B4-BE49-F238E27FC236}">
                  <a16:creationId xmlns:a16="http://schemas.microsoft.com/office/drawing/2014/main" id="{76254A0B-F936-05B8-17DB-D95588C43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159253">
              <a:off x="1418457" y="1225105"/>
              <a:ext cx="2840013" cy="379769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3" name="Picture 12">
              <a:extLst>
                <a:ext uri="{FF2B5EF4-FFF2-40B4-BE49-F238E27FC236}">
                  <a16:creationId xmlns:a16="http://schemas.microsoft.com/office/drawing/2014/main" id="{1C524B62-EC36-35CE-09C5-37B1BA3119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1215311">
              <a:off x="735266" y="1125657"/>
              <a:ext cx="3360117" cy="4493181"/>
            </a:xfrm>
            <a:prstGeom prst="rect">
              <a:avLst/>
            </a:prstGeom>
            <a:ln w="76200">
              <a:solidFill>
                <a:schemeClr val="bg1"/>
              </a:solidFill>
            </a:ln>
            <a:effectLst>
              <a:outerShdw blurRad="292100" dist="139700" dir="2700000" algn="tl" rotWithShape="0">
                <a:schemeClr val="tx1">
                  <a:alpha val="31000"/>
                </a:schemeClr>
              </a:outerShdw>
            </a:effectLst>
          </p:spPr>
        </p:pic>
      </p:grpSp>
      <p:sp>
        <p:nvSpPr>
          <p:cNvPr id="6" name="Picture Placeholder 4">
            <a:extLst>
              <a:ext uri="{FF2B5EF4-FFF2-40B4-BE49-F238E27FC236}">
                <a16:creationId xmlns:a16="http://schemas.microsoft.com/office/drawing/2014/main" id="{F7C04AAD-E337-4CAB-A273-C8C3B3CA6921}"/>
              </a:ext>
            </a:extLst>
          </p:cNvPr>
          <p:cNvSpPr>
            <a:spLocks noGrp="1"/>
          </p:cNvSpPr>
          <p:nvPr>
            <p:ph type="pic" sz="quarter" idx="19" hasCustomPrompt="1"/>
          </p:nvPr>
        </p:nvSpPr>
        <p:spPr>
          <a:xfrm rot="21198164">
            <a:off x="8497994" y="1966625"/>
            <a:ext cx="2548889" cy="3635736"/>
          </a:xfrm>
        </p:spPr>
        <p:txBody>
          <a:bodyPr/>
          <a:lstStyle>
            <a:lvl1pPr>
              <a:defRPr/>
            </a:lvl1pPr>
          </a:lstStyle>
          <a:p>
            <a:r>
              <a:rPr lang="en-AU"/>
              <a:t>Document image</a:t>
            </a:r>
          </a:p>
        </p:txBody>
      </p:sp>
    </p:spTree>
    <p:extLst>
      <p:ext uri="{BB962C8B-B14F-4D97-AF65-F5344CB8AC3E}">
        <p14:creationId xmlns:p14="http://schemas.microsoft.com/office/powerpoint/2010/main" val="414831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llout box">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5616000"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3" name="Rectangle: Rounded Corners 2">
            <a:extLst>
              <a:ext uri="{FF2B5EF4-FFF2-40B4-BE49-F238E27FC236}">
                <a16:creationId xmlns:a16="http://schemas.microsoft.com/office/drawing/2014/main" id="{E9F8B789-3BDD-E51F-0464-C5095105CA0B}"/>
              </a:ext>
            </a:extLst>
          </p:cNvPr>
          <p:cNvSpPr/>
          <p:nvPr userDrawn="1"/>
        </p:nvSpPr>
        <p:spPr>
          <a:xfrm>
            <a:off x="6379535" y="1583989"/>
            <a:ext cx="5452465" cy="4499997"/>
          </a:xfrm>
          <a:prstGeom prst="roundRect">
            <a:avLst>
              <a:gd name="adj" fmla="val 8003"/>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sp>
        <p:nvSpPr>
          <p:cNvPr id="6" name="Content Placeholder 2">
            <a:extLst>
              <a:ext uri="{FF2B5EF4-FFF2-40B4-BE49-F238E27FC236}">
                <a16:creationId xmlns:a16="http://schemas.microsoft.com/office/drawing/2014/main" id="{6B06FBC2-B6FD-CD3D-EFEE-C13756B43430}"/>
              </a:ext>
            </a:extLst>
          </p:cNvPr>
          <p:cNvSpPr>
            <a:spLocks noGrp="1"/>
          </p:cNvSpPr>
          <p:nvPr>
            <p:ph sz="half" idx="19" hasCustomPrompt="1"/>
          </p:nvPr>
        </p:nvSpPr>
        <p:spPr>
          <a:xfrm>
            <a:off x="6675237" y="1886738"/>
            <a:ext cx="4850456" cy="3869020"/>
          </a:xfrm>
        </p:spPr>
        <p:txBody>
          <a:bodyPr/>
          <a:lstStyle>
            <a:lvl1pPr algn="l">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44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F8871C-2E9B-5DF5-2D4F-5A0C06C39A4C}"/>
              </a:ext>
              <a:ext uri="{C183D7F6-B498-43B3-948B-1728B52AA6E4}">
                <adec:decorative xmlns:adec="http://schemas.microsoft.com/office/drawing/2017/decorative" val="1"/>
              </a:ext>
            </a:extLst>
          </p:cNvPr>
          <p:cNvSpPr txBox="1"/>
          <p:nvPr userDrawn="1"/>
        </p:nvSpPr>
        <p:spPr>
          <a:xfrm>
            <a:off x="3269454" y="-263449"/>
            <a:ext cx="1963103" cy="2827973"/>
          </a:xfrm>
          <a:prstGeom prst="rect">
            <a:avLst/>
          </a:prstGeom>
          <a:noFill/>
        </p:spPr>
        <p:txBody>
          <a:bodyPr wrap="square" lIns="0" tIns="0" rIns="0" bIns="0" rtlCol="0">
            <a:noAutofit/>
          </a:bodyPr>
          <a:lstStyle/>
          <a:p>
            <a:pPr algn="l"/>
            <a:r>
              <a:rPr lang="en-AU" sz="35000">
                <a:solidFill>
                  <a:srgbClr val="CDD3D6"/>
                </a:solidFill>
              </a:rPr>
              <a:t>“</a:t>
            </a:r>
          </a:p>
        </p:txBody>
      </p:sp>
      <p:cxnSp>
        <p:nvCxnSpPr>
          <p:cNvPr id="7" name="Straight Connector 6">
            <a:extLst>
              <a:ext uri="{FF2B5EF4-FFF2-40B4-BE49-F238E27FC236}">
                <a16:creationId xmlns:a16="http://schemas.microsoft.com/office/drawing/2014/main" id="{F9E1E980-8C11-D173-009D-B6A5EFB0E9C9}"/>
              </a:ext>
              <a:ext uri="{C183D7F6-B498-43B3-948B-1728B52AA6E4}">
                <adec:decorative xmlns:adec="http://schemas.microsoft.com/office/drawing/2017/decorative" val="1"/>
              </a:ext>
            </a:extLst>
          </p:cNvPr>
          <p:cNvCxnSpPr/>
          <p:nvPr userDrawn="1"/>
        </p:nvCxnSpPr>
        <p:spPr>
          <a:xfrm>
            <a:off x="3086574" y="359998"/>
            <a:ext cx="0" cy="597600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5F96F3EB-62B5-B30A-9550-210C8AC3F128}"/>
              </a:ext>
            </a:extLst>
          </p:cNvPr>
          <p:cNvSpPr>
            <a:spLocks noGrp="1"/>
          </p:cNvSpPr>
          <p:nvPr>
            <p:ph type="body" sz="quarter" idx="14" hasCustomPrompt="1"/>
          </p:nvPr>
        </p:nvSpPr>
        <p:spPr>
          <a:xfrm>
            <a:off x="3511550" y="2036762"/>
            <a:ext cx="8108950" cy="3458057"/>
          </a:xfr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lang="en-US" sz="2400" b="0" kern="1200" dirty="0" smtClean="0">
                <a:solidFill>
                  <a:schemeClr val="accent1"/>
                </a:solidFill>
                <a:latin typeface="+mj-lt"/>
                <a:ea typeface="+mn-ea"/>
                <a:cs typeface="+mn-cs"/>
              </a:defRPr>
            </a:lvl1pPr>
          </a:lstStyle>
          <a:p>
            <a:pPr lvl="0"/>
            <a:r>
              <a:rPr lang="en-US"/>
              <a:t>Quote text</a:t>
            </a:r>
          </a:p>
        </p:txBody>
      </p:sp>
      <p:sp>
        <p:nvSpPr>
          <p:cNvPr id="10" name="Text Placeholder 14">
            <a:extLst>
              <a:ext uri="{FF2B5EF4-FFF2-40B4-BE49-F238E27FC236}">
                <a16:creationId xmlns:a16="http://schemas.microsoft.com/office/drawing/2014/main" id="{F1E02FEE-528E-0CDD-0DB4-625A0D610B6A}"/>
              </a:ext>
            </a:extLst>
          </p:cNvPr>
          <p:cNvSpPr>
            <a:spLocks noGrp="1"/>
          </p:cNvSpPr>
          <p:nvPr>
            <p:ph type="body" sz="quarter" idx="15" hasCustomPrompt="1"/>
          </p:nvPr>
        </p:nvSpPr>
        <p:spPr>
          <a:xfrm>
            <a:off x="3526324" y="5494820"/>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800" b="0" kern="1200" dirty="0" smtClean="0">
                <a:solidFill>
                  <a:schemeClr val="accent1"/>
                </a:solidFill>
                <a:latin typeface="+mj-lt"/>
                <a:ea typeface="+mn-ea"/>
                <a:cs typeface="+mn-cs"/>
              </a:defRPr>
            </a:lvl1pPr>
          </a:lstStyle>
          <a:p>
            <a:pPr lvl="0"/>
            <a:r>
              <a:rPr lang="en-US"/>
              <a:t>– Author (</a:t>
            </a:r>
            <a:r>
              <a:rPr lang="en-US" err="1"/>
              <a:t>YYYY:page</a:t>
            </a:r>
            <a:r>
              <a:rPr lang="en-US"/>
              <a:t> number)</a:t>
            </a:r>
          </a:p>
        </p:txBody>
      </p:sp>
      <p:sp>
        <p:nvSpPr>
          <p:cNvPr id="11" name="Text Placeholder 14">
            <a:extLst>
              <a:ext uri="{FF2B5EF4-FFF2-40B4-BE49-F238E27FC236}">
                <a16:creationId xmlns:a16="http://schemas.microsoft.com/office/drawing/2014/main" id="{4727BE8E-6A1C-C35B-FE43-E4276FE9240C}"/>
              </a:ext>
            </a:extLst>
          </p:cNvPr>
          <p:cNvSpPr>
            <a:spLocks noGrp="1"/>
          </p:cNvSpPr>
          <p:nvPr>
            <p:ph type="body" sz="quarter" idx="16" hasCustomPrompt="1"/>
          </p:nvPr>
        </p:nvSpPr>
        <p:spPr>
          <a:xfrm>
            <a:off x="3526324" y="5912861"/>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200" b="0" kern="1200" dirty="0" smtClean="0">
                <a:solidFill>
                  <a:schemeClr val="tx1"/>
                </a:solidFill>
                <a:latin typeface="+mj-lt"/>
                <a:ea typeface="+mn-ea"/>
                <a:cs typeface="+mn-cs"/>
              </a:defRPr>
            </a:lvl1pPr>
          </a:lstStyle>
          <a:p>
            <a:pPr lvl="0"/>
            <a:r>
              <a:rPr lang="en-US"/>
              <a:t>Name of text</a:t>
            </a:r>
          </a:p>
        </p:txBody>
      </p:sp>
      <p:pic>
        <p:nvPicPr>
          <p:cNvPr id="13" name="Picture 12">
            <a:extLst>
              <a:ext uri="{FF2B5EF4-FFF2-40B4-BE49-F238E27FC236}">
                <a16:creationId xmlns:a16="http://schemas.microsoft.com/office/drawing/2014/main" id="{0527177B-E69E-4192-EE46-019AE8C241BF}"/>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2669954" cy="6858000"/>
          </a:xfrm>
          <a:prstGeom prst="rect">
            <a:avLst/>
          </a:prstGeom>
        </p:spPr>
      </p:pic>
    </p:spTree>
    <p:extLst>
      <p:ext uri="{BB962C8B-B14F-4D97-AF65-F5344CB8AC3E}">
        <p14:creationId xmlns:p14="http://schemas.microsoft.com/office/powerpoint/2010/main" val="297178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highlight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762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highlight grey">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708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ature column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78210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eature column gre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111893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ature image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12001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eature imag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75951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mn-lt"/>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660365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317076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146921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413805673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Click to edit Master text styles</a:t>
            </a:r>
          </a:p>
          <a:p>
            <a:pPr marL="0" marR="0" lvl="1"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Second level</a:t>
            </a:r>
          </a:p>
          <a:p>
            <a:pPr marL="0" marR="0" lvl="2"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Third level</a:t>
            </a:r>
          </a:p>
          <a:p>
            <a:pPr marL="0" marR="0" lvl="3"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Fourth level</a:t>
            </a:r>
          </a:p>
          <a:p>
            <a:pPr marL="0" marR="0" lvl="4"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61" r:id="rId1"/>
    <p:sldLayoutId id="2147483703" r:id="rId2"/>
    <p:sldLayoutId id="2147483702" r:id="rId3"/>
    <p:sldLayoutId id="2147483728" r:id="rId4"/>
    <p:sldLayoutId id="2147483729" r:id="rId5"/>
    <p:sldLayoutId id="2147483731" r:id="rId6"/>
    <p:sldLayoutId id="2147483730" r:id="rId7"/>
    <p:sldLayoutId id="2147483732" r:id="rId8"/>
    <p:sldLayoutId id="2147483740" r:id="rId9"/>
    <p:sldLayoutId id="2147483715" r:id="rId10"/>
    <p:sldLayoutId id="2147483736" r:id="rId11"/>
    <p:sldLayoutId id="2147483737" r:id="rId12"/>
    <p:sldLayoutId id="2147483738" r:id="rId13"/>
    <p:sldLayoutId id="2147483716" r:id="rId14"/>
    <p:sldLayoutId id="2147483717" r:id="rId15"/>
    <p:sldLayoutId id="2147483718" r:id="rId16"/>
    <p:sldLayoutId id="2147483719" r:id="rId17"/>
    <p:sldLayoutId id="2147483742" r:id="rId18"/>
    <p:sldLayoutId id="2147483720" r:id="rId19"/>
    <p:sldLayoutId id="2147483733" r:id="rId20"/>
    <p:sldLayoutId id="2147483721" r:id="rId21"/>
    <p:sldLayoutId id="2147483734" r:id="rId22"/>
    <p:sldLayoutId id="2147483722" r:id="rId23"/>
    <p:sldLayoutId id="2147483735" r:id="rId24"/>
    <p:sldLayoutId id="2147483723" r:id="rId25"/>
    <p:sldLayoutId id="2147483724" r:id="rId26"/>
    <p:sldLayoutId id="2147483725" r:id="rId27"/>
    <p:sldLayoutId id="2147483743" r:id="rId28"/>
    <p:sldLayoutId id="2147483744" r:id="rId29"/>
    <p:sldLayoutId id="2147483747" r:id="rId30"/>
    <p:sldLayoutId id="2147483748" r:id="rId31"/>
    <p:sldLayoutId id="2147483750" r:id="rId32"/>
    <p:sldLayoutId id="2147483754"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8-from-page-to-stage" TargetMode="Externa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hyperlink" Target="https://unsplash.com/photos/person-writing-on-brown-wooden-table-near-white-ceramic-mug-s9CC2SKySJM" TargetMode="External"/><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10.png"/><Relationship Id="rId5" Type="http://schemas.openxmlformats.org/officeDocument/2006/relationships/hyperlink" Target="https://unsplash.com/photos/a-green-leaf-with-a-drop-of-water-on-it--IbMv_zPqEM?utm_source=unsplash&amp;utm_medium=referral&amp;utm_content=creditCopyText" TargetMode="External"/><Relationship Id="rId4" Type="http://schemas.openxmlformats.org/officeDocument/2006/relationships/hyperlink" Target="https://unsplash.com/@uns__nstudio"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wansan_99" TargetMode="External"/><Relationship Id="rId4" Type="http://schemas.openxmlformats.org/officeDocument/2006/relationships/hyperlink" Target="https://unsplash.com/photos/people-sitting-on-chair-inside-room-ID1yWa1Wpx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gettyimages" TargetMode="External"/><Relationship Id="rId4" Type="http://schemas.openxmlformats.org/officeDocument/2006/relationships/hyperlink" Target="https://unsplash.com/photos/happy-little-girl-with-cute-grandfather-reading-story-book-at-home-fWzOrprRIF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miguel_photo" TargetMode="External"/><Relationship Id="rId4" Type="http://schemas.openxmlformats.org/officeDocument/2006/relationships/hyperlink" Target="https://unsplash.com/photos/man-speaking-in-front-of-crowd-RfiBK6Y_upQ"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8" Type="http://schemas.openxmlformats.org/officeDocument/2006/relationships/hyperlink" Target="https://unsplash.com/photos/man-speaking-in-front-of-crowd-RfiBK6Y_upQ"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unsplash.com/photos/happy-little-girl-with-cute-grandfather-reading-story-book-at-home-fWzOrprRIF0" TargetMode="External"/><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openxmlformats.org/officeDocument/2006/relationships/hyperlink" Target="https://curriculum.nsw.edu.au/learning-areas/english/english-k-10-2022/overview" TargetMode="External"/><Relationship Id="rId5" Type="http://schemas.openxmlformats.org/officeDocument/2006/relationships/hyperlink" Target="https://curriculum.nsw.edu.au/" TargetMode="External"/><Relationship Id="rId10" Type="http://schemas.openxmlformats.org/officeDocument/2006/relationships/hyperlink" Target="https://unsplash.com/photos/people-sitting-on-chair-inside-room-ID1yWa1Wpx0" TargetMode="External"/><Relationship Id="rId4" Type="http://schemas.openxmlformats.org/officeDocument/2006/relationships/hyperlink" Target="https://educationstandards.nsw.edu.au/wps/portal/nesa/home" TargetMode="External"/><Relationship Id="rId9" Type="http://schemas.openxmlformats.org/officeDocument/2006/relationships/hyperlink" Target="https://unsplash.com/photos/person-writing-on-brown-wooden-table-near-white-ceramic-mug-s9CC2SKySJ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Introduction</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latin typeface="Arial"/>
                <a:ea typeface="+mn-lt"/>
                <a:cs typeface="Arial"/>
              </a:rPr>
              <a:t>This resource is not a teaching and learning program. It should be used in conjunction with </a:t>
            </a:r>
            <a:r>
              <a:rPr lang="en-AU" sz="1800" dirty="0">
                <a:latin typeface="Arial"/>
                <a:ea typeface="+mn-lt"/>
                <a:cs typeface="Arial"/>
                <a:hlinkClick r:id="rId3"/>
              </a:rPr>
              <a:t>‘From page to stage’.</a:t>
            </a:r>
            <a:endParaRPr lang="en-AU" sz="1800" dirty="0">
              <a:solidFill>
                <a:srgbClr val="22272B"/>
              </a:solidFill>
            </a:endParaRP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dirty="0"/>
              <a:t> Introduction for the teacher</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latin typeface="+mj-lt"/>
              </a:rPr>
              <a:t>Instructions for use</a:t>
            </a:r>
          </a:p>
        </p:txBody>
      </p:sp>
      <p:sp>
        <p:nvSpPr>
          <p:cNvPr id="6" name="Text Placeholder 5">
            <a:extLst>
              <a:ext uri="{FF2B5EF4-FFF2-40B4-BE49-F238E27FC236}">
                <a16:creationId xmlns:a16="http://schemas.microsoft.com/office/drawing/2014/main" id="{8DD841B6-17E3-7C1D-D90A-3B640A08136D}"/>
              </a:ext>
            </a:extLst>
          </p:cNvPr>
          <p:cNvSpPr>
            <a:spLocks noGrp="1"/>
          </p:cNvSpPr>
          <p:nvPr>
            <p:ph type="body" sz="quarter" idx="18"/>
          </p:nvPr>
        </p:nvSpPr>
        <p:spPr/>
        <p:txBody>
          <a:bodyPr/>
          <a:lstStyle/>
          <a:p>
            <a:r>
              <a:rPr lang="en-AU">
                <a:latin typeface="+mj-lt"/>
                <a:cs typeface="Arial"/>
              </a:rPr>
              <a:t>Instructions for the teacher</a:t>
            </a:r>
            <a:endParaRPr lang="en-AU">
              <a:latin typeface="+mj-lt"/>
            </a:endParaRP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lnSpc>
                <a:spcPct val="150000"/>
              </a:lnSpc>
              <a:buFont typeface="Arial"/>
              <a:buChar char="•"/>
            </a:pPr>
            <a:r>
              <a:rPr lang="en-AU" sz="1800" dirty="0">
                <a:solidFill>
                  <a:srgbClr val="22272B"/>
                </a:solidFill>
                <a:latin typeface="+mn-lt"/>
              </a:rPr>
              <a:t>Classroom teachers are encouraged to </a:t>
            </a:r>
            <a:r>
              <a:rPr lang="en-AU" sz="1800" b="1" dirty="0">
                <a:solidFill>
                  <a:srgbClr val="22272B"/>
                </a:solidFill>
                <a:latin typeface="+mn-lt"/>
              </a:rPr>
              <a:t>add and adapt</a:t>
            </a:r>
            <a:r>
              <a:rPr lang="en-AU" sz="1800" dirty="0">
                <a:solidFill>
                  <a:srgbClr val="22272B"/>
                </a:solidFill>
                <a:latin typeface="+mn-lt"/>
              </a:rPr>
              <a:t> slides as required to meet the needs of their students.</a:t>
            </a:r>
          </a:p>
          <a:p>
            <a:pPr marL="342900" indent="-342900">
              <a:lnSpc>
                <a:spcPct val="150000"/>
              </a:lnSpc>
              <a:buFont typeface="Arial"/>
              <a:buChar char="•"/>
            </a:pPr>
            <a:r>
              <a:rPr lang="en-AU" sz="1800" dirty="0">
                <a:solidFill>
                  <a:srgbClr val="22272B"/>
                </a:solidFill>
                <a:latin typeface="+mn-lt"/>
              </a:rPr>
              <a:t>Save a copy of the file to make changes to the slide deck. Go to </a:t>
            </a:r>
            <a:r>
              <a:rPr lang="en-AU" sz="1800" b="1" dirty="0">
                <a:solidFill>
                  <a:srgbClr val="22272B"/>
                </a:solidFill>
                <a:latin typeface="+mn-lt"/>
              </a:rPr>
              <a:t>File &gt; Download a Copy </a:t>
            </a:r>
            <a:r>
              <a:rPr lang="en-AU" sz="1800" dirty="0">
                <a:solidFill>
                  <a:srgbClr val="22272B"/>
                </a:solidFill>
                <a:latin typeface="+mn-lt"/>
              </a:rPr>
              <a:t>(this downloads a copy to the computer to edit in the PowerPoint application</a:t>
            </a:r>
            <a:r>
              <a:rPr lang="en-AU" sz="1800" dirty="0">
                <a:solidFill>
                  <a:srgbClr val="22272B"/>
                </a:solidFill>
              </a:rPr>
              <a:t>)</a:t>
            </a:r>
            <a:r>
              <a:rPr lang="en-AU" sz="1800" dirty="0">
                <a:solidFill>
                  <a:srgbClr val="22272B"/>
                </a:solidFill>
                <a:latin typeface="+mn-lt"/>
              </a:rPr>
              <a:t>.</a:t>
            </a:r>
          </a:p>
          <a:p>
            <a:pPr marL="342900" indent="-342900">
              <a:lnSpc>
                <a:spcPct val="150000"/>
              </a:lnSpc>
              <a:buFont typeface="Arial"/>
              <a:buChar char="•"/>
            </a:pPr>
            <a:r>
              <a:rPr lang="en-AU" sz="1800" dirty="0">
                <a:solidFill>
                  <a:srgbClr val="22272B"/>
                </a:solidFill>
                <a:latin typeface="+mn-lt"/>
              </a:rPr>
              <a:t>To convert the PowerPoint to Google Slides:</a:t>
            </a:r>
          </a:p>
          <a:p>
            <a:pPr marL="913765" lvl="1" indent="-457200">
              <a:lnSpc>
                <a:spcPct val="150000"/>
              </a:lnSpc>
              <a:buFont typeface="+mj-lt"/>
              <a:buAutoNum type="arabicPeriod"/>
            </a:pPr>
            <a:r>
              <a:rPr lang="en-AU" dirty="0">
                <a:solidFill>
                  <a:srgbClr val="22272B"/>
                </a:solidFill>
                <a:latin typeface="+mn-lt"/>
              </a:rPr>
              <a:t>Upload the file into Google Drive and open it.</a:t>
            </a:r>
          </a:p>
          <a:p>
            <a:pPr marL="913765" lvl="1" indent="-457200">
              <a:lnSpc>
                <a:spcPct val="150000"/>
              </a:lnSpc>
              <a:buFont typeface="+mj-lt"/>
              <a:buAutoNum type="arabicPeriod"/>
            </a:pPr>
            <a:r>
              <a:rPr lang="en-AU" dirty="0">
                <a:solidFill>
                  <a:srgbClr val="22272B"/>
                </a:solidFill>
                <a:latin typeface="+mn-lt"/>
              </a:rPr>
              <a:t>Go to </a:t>
            </a:r>
            <a:r>
              <a:rPr lang="en-AU" b="1" dirty="0">
                <a:solidFill>
                  <a:srgbClr val="22272B"/>
                </a:solidFill>
                <a:latin typeface="+mn-lt"/>
              </a:rPr>
              <a:t>File &gt; Save as Google Slides</a:t>
            </a:r>
            <a:r>
              <a:rPr lang="en-AU" dirty="0">
                <a:solidFill>
                  <a:srgbClr val="22272B"/>
                </a:solidFill>
                <a:latin typeface="+mn-lt"/>
              </a:rPr>
              <a:t>.</a:t>
            </a:r>
          </a:p>
          <a:p>
            <a:pPr marL="456565" lvl="1">
              <a:lnSpc>
                <a:spcPct val="150000"/>
              </a:lnSpc>
            </a:pPr>
            <a:r>
              <a:rPr lang="en-AU"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34E40-E066-9D6C-66E3-3220EA2132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65D287-96EA-2F3A-CF16-C318FE37BBF5}"/>
              </a:ext>
            </a:extLst>
          </p:cNvPr>
          <p:cNvSpPr>
            <a:spLocks noGrp="1"/>
          </p:cNvSpPr>
          <p:nvPr>
            <p:ph type="ctrTitle"/>
          </p:nvPr>
        </p:nvSpPr>
        <p:spPr/>
        <p:txBody>
          <a:bodyPr/>
          <a:lstStyle/>
          <a:p>
            <a:r>
              <a:rPr lang="en-AU" dirty="0">
                <a:effectLst/>
                <a:latin typeface="+mj-lt"/>
                <a:ea typeface="Times New Roman" panose="02020603050405020304" pitchFamily="18" charset="0"/>
                <a:cs typeface="Arial"/>
              </a:rPr>
              <a:t>Phase </a:t>
            </a:r>
            <a:r>
              <a:rPr lang="en-AU" dirty="0">
                <a:latin typeface="+mj-lt"/>
                <a:ea typeface="Times New Roman" panose="02020603050405020304" pitchFamily="18" charset="0"/>
                <a:cs typeface="Arial"/>
              </a:rPr>
              <a:t>1 </a:t>
            </a:r>
            <a:r>
              <a:rPr lang="en-AU" dirty="0">
                <a:effectLst/>
                <a:latin typeface="+mj-lt"/>
                <a:ea typeface="Times New Roman" panose="02020603050405020304" pitchFamily="18" charset="0"/>
                <a:cs typeface="Arial"/>
              </a:rPr>
              <a:t>– </a:t>
            </a:r>
            <a:r>
              <a:rPr lang="en-AU" dirty="0">
                <a:latin typeface="Arial"/>
                <a:cs typeface="Arial"/>
              </a:rPr>
              <a:t>using anecdotes to engage with the unit </a:t>
            </a:r>
          </a:p>
        </p:txBody>
      </p:sp>
      <p:sp>
        <p:nvSpPr>
          <p:cNvPr id="11" name="Text Placeholder 10">
            <a:extLst>
              <a:ext uri="{FF2B5EF4-FFF2-40B4-BE49-F238E27FC236}">
                <a16:creationId xmlns:a16="http://schemas.microsoft.com/office/drawing/2014/main" id="{1D0D7EBD-1267-52E9-FC96-858A9263CC44}"/>
              </a:ext>
            </a:extLst>
          </p:cNvPr>
          <p:cNvSpPr>
            <a:spLocks noGrp="1"/>
          </p:cNvSpPr>
          <p:nvPr>
            <p:ph type="body" sz="quarter" idx="10"/>
          </p:nvPr>
        </p:nvSpPr>
        <p:spPr/>
        <p:txBody>
          <a:bodyPr/>
          <a:lstStyle/>
          <a:p>
            <a:r>
              <a:rPr lang="en-AU" dirty="0">
                <a:latin typeface="+mj-lt"/>
              </a:rPr>
              <a:t>Year 8 – Term 3</a:t>
            </a:r>
          </a:p>
        </p:txBody>
      </p:sp>
      <p:sp>
        <p:nvSpPr>
          <p:cNvPr id="10" name="Text Placeholder 9">
            <a:extLst>
              <a:ext uri="{FF2B5EF4-FFF2-40B4-BE49-F238E27FC236}">
                <a16:creationId xmlns:a16="http://schemas.microsoft.com/office/drawing/2014/main" id="{6651F511-2A30-6C8D-19BB-47D9CC8F49B7}"/>
              </a:ext>
            </a:extLst>
          </p:cNvPr>
          <p:cNvSpPr>
            <a:spLocks noGrp="1"/>
          </p:cNvSpPr>
          <p:nvPr>
            <p:ph type="body" sz="quarter" idx="16"/>
          </p:nvPr>
        </p:nvSpPr>
        <p:spPr/>
        <p:txBody>
          <a:bodyPr/>
          <a:lstStyle/>
          <a:p>
            <a:r>
              <a:rPr lang="en-AU" dirty="0">
                <a:latin typeface="+mj-lt"/>
              </a:rPr>
              <a:t>8.3 – ‘From page to stage’ </a:t>
            </a:r>
          </a:p>
        </p:txBody>
      </p:sp>
      <p:sp>
        <p:nvSpPr>
          <p:cNvPr id="14" name="Rectangle 2">
            <a:extLst>
              <a:ext uri="{FF2B5EF4-FFF2-40B4-BE49-F238E27FC236}">
                <a16:creationId xmlns:a16="http://schemas.microsoft.com/office/drawing/2014/main" id="{0AA815DC-4DB5-2068-C8F5-24D10B498E55}"/>
              </a:ext>
            </a:extLst>
          </p:cNvPr>
          <p:cNvSpPr>
            <a:spLocks noChangeArrowheads="1"/>
          </p:cNvSpPr>
          <p:nvPr/>
        </p:nvSpPr>
        <p:spPr bwMode="auto">
          <a:xfrm>
            <a:off x="7127997" y="6497497"/>
            <a:ext cx="233589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hlinkClick r:id="rId3"/>
              </a:rPr>
              <a:t>Photo</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hlinkClick r:id="rId4"/>
              </a:rPr>
              <a:t>Unseen Studio</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err="1">
                <a:ln>
                  <a:noFill/>
                </a:ln>
                <a:solidFill>
                  <a:schemeClr val="tx1"/>
                </a:solidFill>
                <a:effectLst/>
                <a:highlight>
                  <a:srgbClr val="FFFFFF"/>
                </a:highlight>
                <a:latin typeface="Arial" panose="020B0604020202020204" pitchFamily="34" charset="0"/>
                <a:hlinkClick r:id="rId5"/>
              </a:rPr>
              <a:t>Unsplash</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rPr>
              <a:t> </a:t>
            </a:r>
          </a:p>
        </p:txBody>
      </p:sp>
      <p:pic>
        <p:nvPicPr>
          <p:cNvPr id="5" name="Picture Placeholder 4">
            <a:extLst>
              <a:ext uri="{FF2B5EF4-FFF2-40B4-BE49-F238E27FC236}">
                <a16:creationId xmlns:a16="http://schemas.microsoft.com/office/drawing/2014/main" id="{20F7FD94-5376-EB63-5BD7-486FCEB424A6}"/>
              </a:ext>
              <a:ext uri="{C183D7F6-B498-43B3-948B-1728B52AA6E4}">
                <adec:decorative xmlns:adec="http://schemas.microsoft.com/office/drawing/2017/decorative" val="1"/>
              </a:ext>
            </a:extLst>
          </p:cNvPr>
          <p:cNvPicPr>
            <a:picLocks noGrp="1" noChangeAspect="1"/>
          </p:cNvPicPr>
          <p:nvPr>
            <p:ph type="pic" sz="quarter" idx="13"/>
          </p:nvPr>
        </p:nvPicPr>
        <p:blipFill>
          <a:blip r:embed="rId6"/>
          <a:srcRect l="25386" r="25386"/>
          <a:stretch>
            <a:fillRect/>
          </a:stretch>
        </p:blipFill>
        <p:spPr>
          <a:xfrm>
            <a:off x="7128000" y="0"/>
            <a:ext cx="5064000" cy="6553200"/>
          </a:xfrm>
          <a:prstGeom prst="rect">
            <a:avLst/>
          </a:prstGeom>
        </p:spPr>
      </p:pic>
    </p:spTree>
    <p:extLst>
      <p:ext uri="{BB962C8B-B14F-4D97-AF65-F5344CB8AC3E}">
        <p14:creationId xmlns:p14="http://schemas.microsoft.com/office/powerpoint/2010/main" val="228364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9FB0-BAE5-D7C4-5740-FA1DD33CA9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1B8B8C-37B7-C6B4-EF9B-D11262C1CCF9}"/>
              </a:ext>
            </a:extLst>
          </p:cNvPr>
          <p:cNvSpPr>
            <a:spLocks noGrp="1"/>
          </p:cNvSpPr>
          <p:nvPr>
            <p:ph type="ctrTitle"/>
          </p:nvPr>
        </p:nvSpPr>
        <p:spPr/>
        <p:txBody>
          <a:bodyPr/>
          <a:lstStyle/>
          <a:p>
            <a:r>
              <a:rPr lang="en-AU" dirty="0"/>
              <a:t>Sharing learning intentions and success criteria</a:t>
            </a:r>
          </a:p>
        </p:txBody>
      </p:sp>
      <p:sp>
        <p:nvSpPr>
          <p:cNvPr id="6" name="Slide Number Placeholder 5">
            <a:extLst>
              <a:ext uri="{FF2B5EF4-FFF2-40B4-BE49-F238E27FC236}">
                <a16:creationId xmlns:a16="http://schemas.microsoft.com/office/drawing/2014/main" id="{C5DF8FDF-FB79-08BD-1718-00FC39B8104A}"/>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4</a:t>
            </a:fld>
            <a:endParaRPr lang="en-AU"/>
          </a:p>
        </p:txBody>
      </p:sp>
    </p:spTree>
    <p:extLst>
      <p:ext uri="{BB962C8B-B14F-4D97-AF65-F5344CB8AC3E}">
        <p14:creationId xmlns:p14="http://schemas.microsoft.com/office/powerpoint/2010/main" val="429173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EB1F-F816-56B0-F2DB-8F0783E3A7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3B629A-5424-A0EE-3184-FD7E45EBF4CC}"/>
              </a:ext>
            </a:extLst>
          </p:cNvPr>
          <p:cNvSpPr>
            <a:spLocks noGrp="1"/>
          </p:cNvSpPr>
          <p:nvPr>
            <p:ph type="title"/>
          </p:nvPr>
        </p:nvSpPr>
        <p:spPr/>
        <p:txBody>
          <a:bodyPr/>
          <a:lstStyle/>
          <a:p>
            <a:r>
              <a:rPr lang="en-AU"/>
              <a:t>Learning intentions and success criteria</a:t>
            </a:r>
          </a:p>
        </p:txBody>
      </p:sp>
      <p:sp>
        <p:nvSpPr>
          <p:cNvPr id="3" name="TextBox 2">
            <a:extLst>
              <a:ext uri="{FF2B5EF4-FFF2-40B4-BE49-F238E27FC236}">
                <a16:creationId xmlns:a16="http://schemas.microsoft.com/office/drawing/2014/main" id="{EC1E5362-D0F1-BE82-DFF4-7A8906DFFDC4}"/>
              </a:ext>
            </a:extLst>
          </p:cNvPr>
          <p:cNvSpPr txBox="1"/>
          <p:nvPr/>
        </p:nvSpPr>
        <p:spPr>
          <a:xfrm>
            <a:off x="444500" y="1973439"/>
            <a:ext cx="11303000" cy="36363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AU" sz="2000" b="1" dirty="0">
                <a:solidFill>
                  <a:schemeClr val="accent1"/>
                </a:solidFill>
                <a:latin typeface="Arial"/>
                <a:cs typeface="Arial"/>
              </a:rPr>
              <a:t>We are learning to</a:t>
            </a:r>
            <a:r>
              <a:rPr lang="en-AU" sz="2000" b="1" dirty="0">
                <a:solidFill>
                  <a:schemeClr val="accent1"/>
                </a:solidFill>
                <a:latin typeface="Arial"/>
                <a:ea typeface="+mn-lt"/>
                <a:cs typeface="Arial"/>
              </a:rPr>
              <a:t>:</a:t>
            </a:r>
          </a:p>
          <a:p>
            <a:pPr marL="342900" indent="-342900">
              <a:lnSpc>
                <a:spcPct val="150000"/>
              </a:lnSpc>
              <a:buFont typeface="Arial" panose="020B0604020202020204" pitchFamily="34" charset="0"/>
              <a:buChar char="•"/>
            </a:pPr>
            <a:r>
              <a:rPr lang="en-US" sz="2000" dirty="0">
                <a:latin typeface="Arial"/>
                <a:cs typeface="Arial"/>
              </a:rPr>
              <a:t>understand what an anecdote is</a:t>
            </a:r>
          </a:p>
          <a:p>
            <a:pPr marL="342900" indent="-342900">
              <a:lnSpc>
                <a:spcPct val="150000"/>
              </a:lnSpc>
              <a:buFont typeface="Arial" panose="020B0604020202020204" pitchFamily="34" charset="0"/>
              <a:buChar char="•"/>
            </a:pPr>
            <a:r>
              <a:rPr lang="en-US" sz="2000" dirty="0">
                <a:latin typeface="Arial"/>
                <a:cs typeface="Arial"/>
              </a:rPr>
              <a:t>identify how anecdotes are used in persuasive writing</a:t>
            </a:r>
          </a:p>
          <a:p>
            <a:pPr marL="342900" indent="-342900">
              <a:lnSpc>
                <a:spcPct val="150000"/>
              </a:lnSpc>
              <a:buFont typeface="Arial" panose="020B0604020202020204" pitchFamily="34" charset="0"/>
              <a:buChar char="•"/>
            </a:pPr>
            <a:r>
              <a:rPr lang="en-US" sz="2000" dirty="0">
                <a:latin typeface="Arial"/>
                <a:cs typeface="Arial"/>
              </a:rPr>
              <a:t>create different types of anecdotes to support a persuasive pitch.</a:t>
            </a:r>
            <a:endParaRPr lang="en-AU" sz="2000" b="1" dirty="0">
              <a:solidFill>
                <a:schemeClr val="accent1"/>
              </a:solidFill>
              <a:latin typeface="Arial"/>
              <a:cs typeface="Arial"/>
            </a:endParaRPr>
          </a:p>
          <a:p>
            <a:pPr>
              <a:lnSpc>
                <a:spcPct val="150000"/>
              </a:lnSpc>
            </a:pPr>
            <a:r>
              <a:rPr lang="en-AU" sz="2000" b="1" dirty="0">
                <a:solidFill>
                  <a:schemeClr val="accent1"/>
                </a:solidFill>
                <a:latin typeface="Arial"/>
                <a:cs typeface="Arial"/>
              </a:rPr>
              <a:t>We can:</a:t>
            </a:r>
            <a:endParaRPr lang="en-US" sz="2000" dirty="0">
              <a:solidFill>
                <a:schemeClr val="accent1"/>
              </a:solidFill>
              <a:latin typeface="Arial"/>
              <a:cs typeface="Arial"/>
            </a:endParaRPr>
          </a:p>
          <a:p>
            <a:pPr marL="342900" indent="-342900">
              <a:lnSpc>
                <a:spcPct val="150000"/>
              </a:lnSpc>
              <a:buFont typeface="arial"/>
              <a:buChar char="•"/>
            </a:pPr>
            <a:r>
              <a:rPr lang="en-AU" sz="2000" dirty="0">
                <a:latin typeface="Arial"/>
                <a:cs typeface="Arial"/>
              </a:rPr>
              <a:t>[classroom teacher to insert sample success criteria]</a:t>
            </a:r>
            <a:endParaRPr lang="en-US" sz="2000" dirty="0">
              <a:latin typeface="Arial"/>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US" sz="2000" dirty="0">
              <a:latin typeface="Arial"/>
              <a:ea typeface="+mn-lt"/>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AU" dirty="0">
              <a:latin typeface="Arial"/>
              <a:cs typeface="Arial"/>
            </a:endParaRPr>
          </a:p>
        </p:txBody>
      </p:sp>
      <p:sp>
        <p:nvSpPr>
          <p:cNvPr id="2" name="Slide Number Placeholder 1">
            <a:extLst>
              <a:ext uri="{FF2B5EF4-FFF2-40B4-BE49-F238E27FC236}">
                <a16:creationId xmlns:a16="http://schemas.microsoft.com/office/drawing/2014/main" id="{3E0D875A-BB3F-198E-A0C4-167A3892C1E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216867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342A24-3E37-2B33-3C28-24D2A5801059}"/>
              </a:ext>
            </a:extLst>
          </p:cNvPr>
          <p:cNvSpPr>
            <a:spLocks noGrp="1"/>
          </p:cNvSpPr>
          <p:nvPr>
            <p:ph type="title"/>
          </p:nvPr>
        </p:nvSpPr>
        <p:spPr/>
        <p:txBody>
          <a:bodyPr/>
          <a:lstStyle/>
          <a:p>
            <a:r>
              <a:rPr lang="en-AU"/>
              <a:t>What is an anecdote?</a:t>
            </a:r>
          </a:p>
        </p:txBody>
      </p:sp>
      <p:sp>
        <p:nvSpPr>
          <p:cNvPr id="5" name="Text Placeholder 4">
            <a:extLst>
              <a:ext uri="{FF2B5EF4-FFF2-40B4-BE49-F238E27FC236}">
                <a16:creationId xmlns:a16="http://schemas.microsoft.com/office/drawing/2014/main" id="{66EB8D6E-F890-2C03-D214-334BCE45B746}"/>
              </a:ext>
            </a:extLst>
          </p:cNvPr>
          <p:cNvSpPr>
            <a:spLocks noGrp="1"/>
          </p:cNvSpPr>
          <p:nvPr>
            <p:ph type="body" sz="quarter" idx="18"/>
          </p:nvPr>
        </p:nvSpPr>
        <p:spPr/>
        <p:txBody>
          <a:bodyPr/>
          <a:lstStyle/>
          <a:p>
            <a:r>
              <a:rPr lang="en-AU"/>
              <a:t>Understanding the definition</a:t>
            </a:r>
          </a:p>
        </p:txBody>
      </p:sp>
      <p:sp>
        <p:nvSpPr>
          <p:cNvPr id="7" name="TextBox 6">
            <a:extLst>
              <a:ext uri="{FF2B5EF4-FFF2-40B4-BE49-F238E27FC236}">
                <a16:creationId xmlns:a16="http://schemas.microsoft.com/office/drawing/2014/main" id="{AE02EDBF-BBD7-EE60-70C1-271BCFA5285C}"/>
              </a:ext>
            </a:extLst>
          </p:cNvPr>
          <p:cNvSpPr txBox="1"/>
          <p:nvPr/>
        </p:nvSpPr>
        <p:spPr>
          <a:xfrm>
            <a:off x="251286" y="1689196"/>
            <a:ext cx="5844714" cy="5027017"/>
          </a:xfrm>
          <a:prstGeom prst="rect">
            <a:avLst/>
          </a:prstGeom>
          <a:noFill/>
        </p:spPr>
        <p:txBody>
          <a:bodyPr wrap="square">
            <a:spAutoFit/>
          </a:bodyPr>
          <a:lstStyle/>
          <a:p>
            <a:pPr>
              <a:lnSpc>
                <a:spcPct val="150000"/>
              </a:lnSpc>
            </a:pPr>
            <a:r>
              <a:rPr lang="en-US" sz="1800" dirty="0"/>
              <a:t>An anecdote is a short and interesting story used to support a point or make an idea memorable.</a:t>
            </a:r>
          </a:p>
          <a:p>
            <a:pPr>
              <a:lnSpc>
                <a:spcPct val="150000"/>
              </a:lnSpc>
            </a:pPr>
            <a:r>
              <a:rPr lang="en-US" sz="1800" b="1" dirty="0"/>
              <a:t>Anecdotes often:</a:t>
            </a:r>
          </a:p>
          <a:p>
            <a:pPr marL="285750" indent="-285750">
              <a:lnSpc>
                <a:spcPct val="150000"/>
              </a:lnSpc>
              <a:buFont typeface="Arial" panose="020B0604020202020204" pitchFamily="34" charset="0"/>
              <a:buChar char="•"/>
            </a:pPr>
            <a:r>
              <a:rPr lang="en-US" sz="1800" dirty="0"/>
              <a:t>focus on one event</a:t>
            </a:r>
          </a:p>
          <a:p>
            <a:pPr marL="285750" indent="-285750">
              <a:lnSpc>
                <a:spcPct val="150000"/>
              </a:lnSpc>
              <a:buFont typeface="Arial" panose="020B0604020202020204" pitchFamily="34" charset="0"/>
              <a:buChar char="•"/>
            </a:pPr>
            <a:r>
              <a:rPr lang="en-US" sz="1800" dirty="0"/>
              <a:t>are short and easy to follow</a:t>
            </a:r>
          </a:p>
          <a:p>
            <a:pPr marL="285750" indent="-285750">
              <a:lnSpc>
                <a:spcPct val="150000"/>
              </a:lnSpc>
              <a:buFont typeface="Arial" panose="020B0604020202020204" pitchFamily="34" charset="0"/>
              <a:buChar char="•"/>
            </a:pPr>
            <a:r>
              <a:rPr lang="en-US" sz="1800" dirty="0"/>
              <a:t>provide insight into human experiences</a:t>
            </a:r>
          </a:p>
          <a:p>
            <a:pPr>
              <a:lnSpc>
                <a:spcPct val="150000"/>
              </a:lnSpc>
            </a:pPr>
            <a:r>
              <a:rPr lang="en-US" sz="1800" b="1" dirty="0"/>
              <a:t>Activity: Quick write</a:t>
            </a:r>
          </a:p>
          <a:p>
            <a:pPr marL="342900" indent="-342900">
              <a:lnSpc>
                <a:spcPct val="150000"/>
              </a:lnSpc>
              <a:buFont typeface="+mj-lt"/>
              <a:buAutoNum type="arabicPeriod"/>
            </a:pPr>
            <a:r>
              <a:rPr lang="en-US" sz="1800" dirty="0"/>
              <a:t>Answer the following in your English book:</a:t>
            </a:r>
          </a:p>
          <a:p>
            <a:pPr marL="285750" indent="-285750">
              <a:lnSpc>
                <a:spcPct val="150000"/>
              </a:lnSpc>
              <a:buFont typeface="Arial" panose="020B0604020202020204" pitchFamily="34" charset="0"/>
              <a:buChar char="•"/>
            </a:pPr>
            <a:r>
              <a:rPr lang="en-US" sz="1800" dirty="0"/>
              <a:t>Why might a writer use a short story instead of just explaining their opinion?</a:t>
            </a:r>
          </a:p>
          <a:p>
            <a:pPr marL="285750" indent="-285750">
              <a:lnSpc>
                <a:spcPct val="150000"/>
              </a:lnSpc>
              <a:buFont typeface="Arial" panose="020B0604020202020204" pitchFamily="34" charset="0"/>
              <a:buChar char="•"/>
            </a:pPr>
            <a:r>
              <a:rPr lang="en-US" sz="1800" dirty="0"/>
              <a:t>When have you heard someone tell an anecdote in real life?</a:t>
            </a:r>
          </a:p>
        </p:txBody>
      </p:sp>
      <p:pic>
        <p:nvPicPr>
          <p:cNvPr id="8" name="Picture 7">
            <a:extLst>
              <a:ext uri="{FF2B5EF4-FFF2-40B4-BE49-F238E27FC236}">
                <a16:creationId xmlns:a16="http://schemas.microsoft.com/office/drawing/2014/main" id="{C87373B0-5172-AC39-1B87-FB9B92E42C8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40500" y="1974273"/>
            <a:ext cx="5143500" cy="4038600"/>
          </a:xfrm>
          <a:prstGeom prst="rect">
            <a:avLst/>
          </a:prstGeom>
        </p:spPr>
      </p:pic>
      <p:sp>
        <p:nvSpPr>
          <p:cNvPr id="9" name="TextBox 8">
            <a:extLst>
              <a:ext uri="{FF2B5EF4-FFF2-40B4-BE49-F238E27FC236}">
                <a16:creationId xmlns:a16="http://schemas.microsoft.com/office/drawing/2014/main" id="{50DDFC1A-5895-9692-0A61-07B06965A3C0}"/>
              </a:ext>
            </a:extLst>
          </p:cNvPr>
          <p:cNvSpPr txBox="1"/>
          <p:nvPr/>
        </p:nvSpPr>
        <p:spPr>
          <a:xfrm>
            <a:off x="6340500" y="6012873"/>
            <a:ext cx="4132531" cy="300712"/>
          </a:xfrm>
          <a:prstGeom prst="rect">
            <a:avLst/>
          </a:prstGeom>
          <a:noFill/>
        </p:spPr>
        <p:txBody>
          <a:bodyPr wrap="square" lIns="0" tIns="0" rIns="0" bIns="0" rtlCol="0">
            <a:noAutofit/>
          </a:bodyPr>
          <a:lstStyle/>
          <a:p>
            <a:r>
              <a:rPr lang="en-US" sz="1000">
                <a:hlinkClick r:id="rId4"/>
              </a:rPr>
              <a:t>Photo</a:t>
            </a:r>
            <a:r>
              <a:rPr lang="en-US" sz="1000"/>
              <a:t> by </a:t>
            </a:r>
            <a:r>
              <a:rPr lang="en-AU" sz="1000">
                <a:hlinkClick r:id="rId5"/>
              </a:rPr>
              <a:t>Wan San Yip</a:t>
            </a:r>
            <a:r>
              <a:rPr lang="en-AU" sz="1000"/>
              <a:t> on </a:t>
            </a:r>
            <a:r>
              <a:rPr lang="en-AU" sz="1000">
                <a:hlinkClick r:id="rId6"/>
              </a:rPr>
              <a:t>Unsplash. </a:t>
            </a:r>
            <a:endParaRPr lang="en-AU" sz="1000"/>
          </a:p>
        </p:txBody>
      </p:sp>
      <p:sp>
        <p:nvSpPr>
          <p:cNvPr id="3" name="Slide Number Placeholder 2">
            <a:extLst>
              <a:ext uri="{FF2B5EF4-FFF2-40B4-BE49-F238E27FC236}">
                <a16:creationId xmlns:a16="http://schemas.microsoft.com/office/drawing/2014/main" id="{706BD9EA-C031-AA5F-C489-75684FFBFC4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a:p>
        </p:txBody>
      </p:sp>
    </p:spTree>
    <p:extLst>
      <p:ext uri="{BB962C8B-B14F-4D97-AF65-F5344CB8AC3E}">
        <p14:creationId xmlns:p14="http://schemas.microsoft.com/office/powerpoint/2010/main" val="3375951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30350-DCCC-BBC8-1DF4-C7F2D40651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8CD024-1420-96DE-2691-905BB6CA6357}"/>
              </a:ext>
            </a:extLst>
          </p:cNvPr>
          <p:cNvSpPr>
            <a:spLocks noGrp="1"/>
          </p:cNvSpPr>
          <p:nvPr>
            <p:ph type="title"/>
          </p:nvPr>
        </p:nvSpPr>
        <p:spPr/>
        <p:txBody>
          <a:bodyPr/>
          <a:lstStyle/>
          <a:p>
            <a:r>
              <a:rPr lang="en-AU"/>
              <a:t>Features of anecdotes</a:t>
            </a:r>
          </a:p>
        </p:txBody>
      </p:sp>
      <p:sp>
        <p:nvSpPr>
          <p:cNvPr id="5" name="Text Placeholder 4">
            <a:extLst>
              <a:ext uri="{FF2B5EF4-FFF2-40B4-BE49-F238E27FC236}">
                <a16:creationId xmlns:a16="http://schemas.microsoft.com/office/drawing/2014/main" id="{1F8D10B8-A578-066A-044A-A3CE29B1BA54}"/>
              </a:ext>
            </a:extLst>
          </p:cNvPr>
          <p:cNvSpPr>
            <a:spLocks noGrp="1"/>
          </p:cNvSpPr>
          <p:nvPr>
            <p:ph type="body" sz="quarter" idx="18"/>
          </p:nvPr>
        </p:nvSpPr>
        <p:spPr/>
        <p:txBody>
          <a:bodyPr/>
          <a:lstStyle/>
          <a:p>
            <a:r>
              <a:rPr lang="en-AU"/>
              <a:t>What makes an anecdote effective?</a:t>
            </a:r>
          </a:p>
        </p:txBody>
      </p:sp>
      <p:sp>
        <p:nvSpPr>
          <p:cNvPr id="7" name="TextBox 6">
            <a:extLst>
              <a:ext uri="{FF2B5EF4-FFF2-40B4-BE49-F238E27FC236}">
                <a16:creationId xmlns:a16="http://schemas.microsoft.com/office/drawing/2014/main" id="{14309A7B-5780-37A4-EEA4-2D2ADDDD95E4}"/>
              </a:ext>
            </a:extLst>
          </p:cNvPr>
          <p:cNvSpPr txBox="1"/>
          <p:nvPr/>
        </p:nvSpPr>
        <p:spPr>
          <a:xfrm>
            <a:off x="251286" y="1689196"/>
            <a:ext cx="5360757" cy="5319405"/>
          </a:xfrm>
          <a:prstGeom prst="rect">
            <a:avLst/>
          </a:prstGeom>
          <a:noFill/>
        </p:spPr>
        <p:txBody>
          <a:bodyPr wrap="square">
            <a:spAutoFit/>
          </a:bodyPr>
          <a:lstStyle/>
          <a:p>
            <a:r>
              <a:rPr lang="en-US" sz="1800" b="1" dirty="0"/>
              <a:t>Anecdotes are usually:</a:t>
            </a:r>
          </a:p>
          <a:p>
            <a:endParaRPr lang="en-US" sz="1800" dirty="0"/>
          </a:p>
          <a:p>
            <a:pPr marL="285750" indent="-285750">
              <a:lnSpc>
                <a:spcPct val="150000"/>
              </a:lnSpc>
              <a:buFont typeface="Arial" panose="020B0604020202020204" pitchFamily="34" charset="0"/>
              <a:buChar char="•"/>
            </a:pPr>
            <a:r>
              <a:rPr lang="en-US" sz="1800" dirty="0"/>
              <a:t>written in first person</a:t>
            </a:r>
          </a:p>
          <a:p>
            <a:pPr marL="285750" indent="-285750">
              <a:lnSpc>
                <a:spcPct val="150000"/>
              </a:lnSpc>
              <a:buFont typeface="Arial" panose="020B0604020202020204" pitchFamily="34" charset="0"/>
              <a:buChar char="•"/>
            </a:pPr>
            <a:r>
              <a:rPr lang="en-US" sz="1800" dirty="0"/>
              <a:t>focused on one character</a:t>
            </a:r>
          </a:p>
          <a:p>
            <a:pPr marL="285750" indent="-285750">
              <a:lnSpc>
                <a:spcPct val="150000"/>
              </a:lnSpc>
              <a:buFont typeface="Arial" panose="020B0604020202020204" pitchFamily="34" charset="0"/>
              <a:buChar char="•"/>
            </a:pPr>
            <a:r>
              <a:rPr lang="en-US" sz="1800" dirty="0" err="1"/>
              <a:t>centred</a:t>
            </a:r>
            <a:r>
              <a:rPr lang="en-US" sz="1800" dirty="0"/>
              <a:t> on one event</a:t>
            </a:r>
          </a:p>
          <a:p>
            <a:pPr marL="285750" indent="-285750">
              <a:lnSpc>
                <a:spcPct val="150000"/>
              </a:lnSpc>
              <a:buFont typeface="Arial" panose="020B0604020202020204" pitchFamily="34" charset="0"/>
              <a:buChar char="•"/>
            </a:pPr>
            <a:r>
              <a:rPr lang="en-US" sz="1800" dirty="0"/>
              <a:t>short and engaging</a:t>
            </a:r>
          </a:p>
          <a:p>
            <a:pPr marL="285750" indent="-285750">
              <a:lnSpc>
                <a:spcPct val="150000"/>
              </a:lnSpc>
              <a:buFont typeface="Arial" panose="020B0604020202020204" pitchFamily="34" charset="0"/>
              <a:buChar char="•"/>
            </a:pPr>
            <a:r>
              <a:rPr lang="en-US" sz="1800" dirty="0"/>
              <a:t>written to entertain, inform or persuade.</a:t>
            </a:r>
          </a:p>
          <a:p>
            <a:pPr>
              <a:lnSpc>
                <a:spcPct val="150000"/>
              </a:lnSpc>
            </a:pPr>
            <a:r>
              <a:rPr lang="en-US" sz="1800" b="1" dirty="0"/>
              <a:t>Activity: </a:t>
            </a:r>
            <a:r>
              <a:rPr lang="en-US" sz="1800" dirty="0"/>
              <a:t>Think Pair Share</a:t>
            </a:r>
          </a:p>
          <a:p>
            <a:pPr marL="342900" indent="-342900">
              <a:lnSpc>
                <a:spcPct val="150000"/>
              </a:lnSpc>
              <a:buFont typeface="+mj-lt"/>
              <a:buAutoNum type="arabicPeriod"/>
            </a:pPr>
            <a:r>
              <a:rPr lang="en-US" sz="1800" dirty="0"/>
              <a:t>With a partner, choose two features from the list and discuss why these features help make anecdotes effective.</a:t>
            </a:r>
          </a:p>
          <a:p>
            <a:pPr marL="342900" indent="-342900">
              <a:lnSpc>
                <a:spcPct val="150000"/>
              </a:lnSpc>
              <a:buFont typeface="+mj-lt"/>
              <a:buAutoNum type="arabicPeriod"/>
            </a:pPr>
            <a:r>
              <a:rPr lang="en-US" sz="1800" dirty="0"/>
              <a:t>Be ready to share your ideas with the class.</a:t>
            </a:r>
          </a:p>
          <a:p>
            <a:pPr>
              <a:lnSpc>
                <a:spcPct val="150000"/>
              </a:lnSpc>
              <a:spcBef>
                <a:spcPts val="1200"/>
              </a:spcBef>
              <a:spcAft>
                <a:spcPts val="600"/>
              </a:spcAft>
              <a:buNone/>
            </a:pPr>
            <a:endParaRPr lang="en-AU" sz="1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F30EC95-5B64-E949-9DE8-29000C67B3B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22352" y="1761002"/>
            <a:ext cx="6118362" cy="4080294"/>
          </a:xfrm>
          <a:prstGeom prst="rect">
            <a:avLst/>
          </a:prstGeom>
        </p:spPr>
      </p:pic>
      <p:sp>
        <p:nvSpPr>
          <p:cNvPr id="9" name="TextBox 8">
            <a:extLst>
              <a:ext uri="{FF2B5EF4-FFF2-40B4-BE49-F238E27FC236}">
                <a16:creationId xmlns:a16="http://schemas.microsoft.com/office/drawing/2014/main" id="{00D6CB85-EB67-759C-4D67-5C911E70BBF7}"/>
              </a:ext>
            </a:extLst>
          </p:cNvPr>
          <p:cNvSpPr txBox="1"/>
          <p:nvPr/>
        </p:nvSpPr>
        <p:spPr>
          <a:xfrm>
            <a:off x="5822352" y="5841296"/>
            <a:ext cx="4132531" cy="300712"/>
          </a:xfrm>
          <a:prstGeom prst="rect">
            <a:avLst/>
          </a:prstGeom>
          <a:noFill/>
        </p:spPr>
        <p:txBody>
          <a:bodyPr wrap="square" lIns="0" tIns="0" rIns="0" bIns="0" rtlCol="0">
            <a:noAutofit/>
          </a:bodyPr>
          <a:lstStyle/>
          <a:p>
            <a:r>
              <a:rPr lang="en-US" sz="1000">
                <a:hlinkClick r:id="rId4"/>
              </a:rPr>
              <a:t>Photo</a:t>
            </a:r>
            <a:r>
              <a:rPr lang="en-US" sz="1000"/>
              <a:t> by </a:t>
            </a:r>
            <a:r>
              <a:rPr lang="en-AU" sz="1000">
                <a:hlinkClick r:id="rId5"/>
              </a:rPr>
              <a:t>Getty Images</a:t>
            </a:r>
            <a:r>
              <a:rPr lang="en-AU" sz="1000"/>
              <a:t> on </a:t>
            </a:r>
            <a:r>
              <a:rPr lang="en-AU" sz="1000">
                <a:hlinkClick r:id="rId6"/>
              </a:rPr>
              <a:t>Unsplash. </a:t>
            </a:r>
            <a:endParaRPr lang="en-AU" sz="1000"/>
          </a:p>
        </p:txBody>
      </p:sp>
      <p:sp>
        <p:nvSpPr>
          <p:cNvPr id="3" name="Slide Number Placeholder 2">
            <a:extLst>
              <a:ext uri="{FF2B5EF4-FFF2-40B4-BE49-F238E27FC236}">
                <a16:creationId xmlns:a16="http://schemas.microsoft.com/office/drawing/2014/main" id="{95A37AC1-6A14-8CDE-5B43-0518982CB5A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a:p>
        </p:txBody>
      </p:sp>
    </p:spTree>
    <p:extLst>
      <p:ext uri="{BB962C8B-B14F-4D97-AF65-F5344CB8AC3E}">
        <p14:creationId xmlns:p14="http://schemas.microsoft.com/office/powerpoint/2010/main" val="1723288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178E4-CDA9-2BFB-7E93-7ECCA4C941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AE9295-74F8-6D6C-A894-DCA7AB5989B5}"/>
              </a:ext>
            </a:extLst>
          </p:cNvPr>
          <p:cNvSpPr>
            <a:spLocks noGrp="1"/>
          </p:cNvSpPr>
          <p:nvPr>
            <p:ph type="title"/>
          </p:nvPr>
        </p:nvSpPr>
        <p:spPr/>
        <p:txBody>
          <a:bodyPr/>
          <a:lstStyle/>
          <a:p>
            <a:r>
              <a:rPr lang="en-AU"/>
              <a:t>Anecdotes in persuasive writing</a:t>
            </a:r>
          </a:p>
        </p:txBody>
      </p:sp>
      <p:sp>
        <p:nvSpPr>
          <p:cNvPr id="5" name="Text Placeholder 4">
            <a:extLst>
              <a:ext uri="{FF2B5EF4-FFF2-40B4-BE49-F238E27FC236}">
                <a16:creationId xmlns:a16="http://schemas.microsoft.com/office/drawing/2014/main" id="{516CD616-8FEA-5390-5405-DA48637A50ED}"/>
              </a:ext>
            </a:extLst>
          </p:cNvPr>
          <p:cNvSpPr>
            <a:spLocks noGrp="1"/>
          </p:cNvSpPr>
          <p:nvPr>
            <p:ph type="body" sz="quarter" idx="18"/>
          </p:nvPr>
        </p:nvSpPr>
        <p:spPr/>
        <p:txBody>
          <a:bodyPr/>
          <a:lstStyle/>
          <a:p>
            <a:r>
              <a:rPr lang="en-AU"/>
              <a:t>Why writers use them</a:t>
            </a:r>
          </a:p>
        </p:txBody>
      </p:sp>
      <p:sp>
        <p:nvSpPr>
          <p:cNvPr id="7" name="TextBox 6">
            <a:extLst>
              <a:ext uri="{FF2B5EF4-FFF2-40B4-BE49-F238E27FC236}">
                <a16:creationId xmlns:a16="http://schemas.microsoft.com/office/drawing/2014/main" id="{6DFF8A5C-9783-6EBB-F0D6-F51EE817F3B4}"/>
              </a:ext>
            </a:extLst>
          </p:cNvPr>
          <p:cNvSpPr txBox="1"/>
          <p:nvPr/>
        </p:nvSpPr>
        <p:spPr>
          <a:xfrm>
            <a:off x="348000" y="1758208"/>
            <a:ext cx="6628297" cy="6011902"/>
          </a:xfrm>
          <a:prstGeom prst="rect">
            <a:avLst/>
          </a:prstGeom>
          <a:noFill/>
        </p:spPr>
        <p:txBody>
          <a:bodyPr wrap="square">
            <a:spAutoFit/>
          </a:bodyPr>
          <a:lstStyle/>
          <a:p>
            <a:pPr>
              <a:lnSpc>
                <a:spcPct val="150000"/>
              </a:lnSpc>
            </a:pPr>
            <a:r>
              <a:rPr lang="en-US" sz="1800" b="1" dirty="0"/>
              <a:t>Anecdotes help writers:</a:t>
            </a:r>
          </a:p>
          <a:p>
            <a:pPr marL="285750" indent="-285750">
              <a:lnSpc>
                <a:spcPct val="150000"/>
              </a:lnSpc>
              <a:buFont typeface="Arial" panose="020B0604020202020204" pitchFamily="34" charset="0"/>
              <a:buChar char="•"/>
            </a:pPr>
            <a:r>
              <a:rPr lang="en-US" sz="1800" dirty="0" err="1"/>
              <a:t>personalise</a:t>
            </a:r>
            <a:r>
              <a:rPr lang="en-US" sz="1800" dirty="0"/>
              <a:t> an issue</a:t>
            </a:r>
          </a:p>
          <a:p>
            <a:pPr marL="285750" indent="-285750">
              <a:lnSpc>
                <a:spcPct val="150000"/>
              </a:lnSpc>
              <a:buFont typeface="Arial" panose="020B0604020202020204" pitchFamily="34" charset="0"/>
              <a:buChar char="•"/>
            </a:pPr>
            <a:r>
              <a:rPr lang="en-US" sz="1800" dirty="0"/>
              <a:t>show how something affects real people</a:t>
            </a:r>
          </a:p>
          <a:p>
            <a:pPr marL="285750" indent="-285750">
              <a:lnSpc>
                <a:spcPct val="150000"/>
              </a:lnSpc>
              <a:buFont typeface="Arial" panose="020B0604020202020204" pitchFamily="34" charset="0"/>
              <a:buChar char="•"/>
            </a:pPr>
            <a:r>
              <a:rPr lang="en-US" sz="1800" dirty="0"/>
              <a:t>engage audiences emotionally</a:t>
            </a:r>
          </a:p>
          <a:p>
            <a:pPr marL="285750" indent="-285750">
              <a:lnSpc>
                <a:spcPct val="150000"/>
              </a:lnSpc>
              <a:buFont typeface="Arial" panose="020B0604020202020204" pitchFamily="34" charset="0"/>
              <a:buChar char="•"/>
            </a:pPr>
            <a:r>
              <a:rPr lang="en-US" sz="1800" dirty="0"/>
              <a:t>make arguments more relatable.</a:t>
            </a:r>
          </a:p>
          <a:p>
            <a:pPr>
              <a:lnSpc>
                <a:spcPct val="150000"/>
              </a:lnSpc>
            </a:pPr>
            <a:r>
              <a:rPr lang="en-US" sz="1800" b="1" dirty="0"/>
              <a:t>Activity: small group discussion:</a:t>
            </a:r>
          </a:p>
          <a:p>
            <a:pPr marL="342900" indent="-342900">
              <a:lnSpc>
                <a:spcPct val="150000"/>
              </a:lnSpc>
              <a:buFont typeface="+mj-lt"/>
              <a:buAutoNum type="arabicPeriod"/>
            </a:pPr>
            <a:r>
              <a:rPr lang="en-US" sz="1800" dirty="0"/>
              <a:t>In groups of 3–4, discuss:</a:t>
            </a:r>
          </a:p>
          <a:p>
            <a:pPr marL="285750" indent="-285750">
              <a:lnSpc>
                <a:spcPct val="150000"/>
              </a:lnSpc>
              <a:buFont typeface="Arial" panose="020B0604020202020204" pitchFamily="34" charset="0"/>
              <a:buChar char="•"/>
            </a:pPr>
            <a:r>
              <a:rPr lang="en-US" sz="1800" dirty="0"/>
              <a:t>Why might an anecdote be more persuasive than statistics alone?</a:t>
            </a:r>
          </a:p>
          <a:p>
            <a:pPr marL="285750" indent="-285750">
              <a:lnSpc>
                <a:spcPct val="150000"/>
              </a:lnSpc>
              <a:buFont typeface="Arial" panose="020B0604020202020204" pitchFamily="34" charset="0"/>
              <a:buChar char="•"/>
            </a:pPr>
            <a:r>
              <a:rPr lang="en-US" sz="1800" dirty="0"/>
              <a:t>How could a short story make an audience feel empathy?</a:t>
            </a:r>
          </a:p>
          <a:p>
            <a:pPr marL="285750" indent="-285750">
              <a:lnSpc>
                <a:spcPct val="150000"/>
              </a:lnSpc>
              <a:buFont typeface="Arial" panose="020B0604020202020204" pitchFamily="34" charset="0"/>
              <a:buChar char="•"/>
            </a:pPr>
            <a:r>
              <a:rPr lang="en-US" sz="1800" dirty="0"/>
              <a:t>When might an anecdote not be effective?</a:t>
            </a:r>
          </a:p>
          <a:p>
            <a:pPr marL="342900" indent="-342900">
              <a:lnSpc>
                <a:spcPct val="150000"/>
              </a:lnSpc>
              <a:buFont typeface="+mj-lt"/>
              <a:buAutoNum type="arabicPeriod" startAt="2"/>
            </a:pPr>
            <a:r>
              <a:rPr lang="en-US" sz="1800" dirty="0"/>
              <a:t>Choose one idea from your group to share with the class.</a:t>
            </a:r>
          </a:p>
          <a:p>
            <a:pPr>
              <a:lnSpc>
                <a:spcPct val="150000"/>
              </a:lnSpc>
            </a:pPr>
            <a:endParaRPr lang="en-US" sz="1800" dirty="0"/>
          </a:p>
          <a:p>
            <a:pPr>
              <a:lnSpc>
                <a:spcPct val="150000"/>
              </a:lnSpc>
              <a:spcBef>
                <a:spcPts val="1200"/>
              </a:spcBef>
              <a:spcAft>
                <a:spcPts val="600"/>
              </a:spcAft>
              <a:buNone/>
            </a:pPr>
            <a:endParaRPr lang="en-AU" sz="1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EDA6F586-1069-CA28-9597-15BD0ED078E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39386" y="1758208"/>
            <a:ext cx="4621976" cy="3081317"/>
          </a:xfrm>
          <a:prstGeom prst="rect">
            <a:avLst/>
          </a:prstGeom>
        </p:spPr>
      </p:pic>
      <p:sp>
        <p:nvSpPr>
          <p:cNvPr id="6" name="TextBox 5">
            <a:extLst>
              <a:ext uri="{FF2B5EF4-FFF2-40B4-BE49-F238E27FC236}">
                <a16:creationId xmlns:a16="http://schemas.microsoft.com/office/drawing/2014/main" id="{5815D7B0-569E-4625-C96E-912F14434A3F}"/>
              </a:ext>
            </a:extLst>
          </p:cNvPr>
          <p:cNvSpPr txBox="1"/>
          <p:nvPr/>
        </p:nvSpPr>
        <p:spPr>
          <a:xfrm>
            <a:off x="7239386" y="4839525"/>
            <a:ext cx="4132531" cy="300712"/>
          </a:xfrm>
          <a:prstGeom prst="rect">
            <a:avLst/>
          </a:prstGeom>
          <a:noFill/>
        </p:spPr>
        <p:txBody>
          <a:bodyPr wrap="square" lIns="0" tIns="0" rIns="0" bIns="0" rtlCol="0">
            <a:noAutofit/>
          </a:bodyPr>
          <a:lstStyle/>
          <a:p>
            <a:r>
              <a:rPr lang="en-US" sz="1000">
                <a:hlinkClick r:id="rId4"/>
              </a:rPr>
              <a:t>Photo</a:t>
            </a:r>
            <a:r>
              <a:rPr lang="en-US" sz="1000"/>
              <a:t> by </a:t>
            </a:r>
            <a:r>
              <a:rPr lang="en-AU" sz="1000">
                <a:hlinkClick r:id="rId5"/>
              </a:rPr>
              <a:t>Miguel Henriques</a:t>
            </a:r>
            <a:r>
              <a:rPr lang="en-AU" sz="1000"/>
              <a:t> on </a:t>
            </a:r>
            <a:r>
              <a:rPr lang="en-AU" sz="1000">
                <a:hlinkClick r:id="rId6"/>
              </a:rPr>
              <a:t>Unsplash. </a:t>
            </a:r>
            <a:endParaRPr lang="en-AU" sz="1000"/>
          </a:p>
        </p:txBody>
      </p:sp>
      <p:sp>
        <p:nvSpPr>
          <p:cNvPr id="3" name="Slide Number Placeholder 2">
            <a:extLst>
              <a:ext uri="{FF2B5EF4-FFF2-40B4-BE49-F238E27FC236}">
                <a16:creationId xmlns:a16="http://schemas.microsoft.com/office/drawing/2014/main" id="{B666589D-CB78-540C-B623-C21CA3F790D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a:p>
        </p:txBody>
      </p:sp>
    </p:spTree>
    <p:extLst>
      <p:ext uri="{BB962C8B-B14F-4D97-AF65-F5344CB8AC3E}">
        <p14:creationId xmlns:p14="http://schemas.microsoft.com/office/powerpoint/2010/main" val="113849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a:t>Gradual release of responsibility</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9</a:t>
            </a:fld>
            <a:endParaRPr lang="en-AU"/>
          </a:p>
        </p:txBody>
      </p:sp>
    </p:spTree>
    <p:extLst>
      <p:ext uri="{BB962C8B-B14F-4D97-AF65-F5344CB8AC3E}">
        <p14:creationId xmlns:p14="http://schemas.microsoft.com/office/powerpoint/2010/main" val="412292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0DB03-FE3A-2238-2CD7-B154E3A36C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82665A-0A0E-C7C0-4D3C-8D52C09873C1}"/>
              </a:ext>
            </a:extLst>
          </p:cNvPr>
          <p:cNvSpPr>
            <a:spLocks noGrp="1"/>
          </p:cNvSpPr>
          <p:nvPr>
            <p:ph type="title"/>
          </p:nvPr>
        </p:nvSpPr>
        <p:spPr>
          <a:xfrm>
            <a:off x="377371" y="359238"/>
            <a:ext cx="10517690" cy="522000"/>
          </a:xfrm>
        </p:spPr>
        <p:txBody>
          <a:bodyPr/>
          <a:lstStyle/>
          <a:p>
            <a:r>
              <a:rPr lang="en-AU" dirty="0"/>
              <a:t>Types of anecdotes </a:t>
            </a:r>
          </a:p>
        </p:txBody>
      </p:sp>
      <p:sp>
        <p:nvSpPr>
          <p:cNvPr id="5" name="Text Placeholder 4">
            <a:extLst>
              <a:ext uri="{FF2B5EF4-FFF2-40B4-BE49-F238E27FC236}">
                <a16:creationId xmlns:a16="http://schemas.microsoft.com/office/drawing/2014/main" id="{B44341C1-2EF3-7D3A-0BD1-EAB7210B2BF7}"/>
              </a:ext>
            </a:extLst>
          </p:cNvPr>
          <p:cNvSpPr>
            <a:spLocks noGrp="1"/>
          </p:cNvSpPr>
          <p:nvPr>
            <p:ph type="body" sz="quarter" idx="18"/>
          </p:nvPr>
        </p:nvSpPr>
        <p:spPr>
          <a:xfrm>
            <a:off x="461018" y="1066633"/>
            <a:ext cx="10209801" cy="310015"/>
          </a:xfrm>
        </p:spPr>
        <p:txBody>
          <a:bodyPr/>
          <a:lstStyle/>
          <a:p>
            <a:r>
              <a:rPr lang="en-AU" dirty="0"/>
              <a:t>Personal anecdote</a:t>
            </a:r>
          </a:p>
        </p:txBody>
      </p:sp>
      <p:sp>
        <p:nvSpPr>
          <p:cNvPr id="7" name="TextBox 6">
            <a:extLst>
              <a:ext uri="{FF2B5EF4-FFF2-40B4-BE49-F238E27FC236}">
                <a16:creationId xmlns:a16="http://schemas.microsoft.com/office/drawing/2014/main" id="{09A3D873-F2EF-973A-4418-5DCAFBFA1794}"/>
              </a:ext>
            </a:extLst>
          </p:cNvPr>
          <p:cNvSpPr txBox="1"/>
          <p:nvPr/>
        </p:nvSpPr>
        <p:spPr>
          <a:xfrm>
            <a:off x="377371" y="1872059"/>
            <a:ext cx="5119885" cy="4801314"/>
          </a:xfrm>
          <a:prstGeom prst="rect">
            <a:avLst/>
          </a:prstGeom>
          <a:noFill/>
        </p:spPr>
        <p:txBody>
          <a:bodyPr wrap="square">
            <a:spAutoFit/>
          </a:bodyPr>
          <a:lstStyle/>
          <a:p>
            <a:pPr>
              <a:lnSpc>
                <a:spcPct val="150000"/>
              </a:lnSpc>
            </a:pPr>
            <a:r>
              <a:rPr lang="en-US" sz="1800" dirty="0"/>
              <a:t>A personal anecdote is a short story about something that happened in a person’s life. It gives insight into someone’s experiences, feelings or personality.</a:t>
            </a:r>
          </a:p>
          <a:p>
            <a:pPr>
              <a:lnSpc>
                <a:spcPct val="150000"/>
              </a:lnSpc>
            </a:pPr>
            <a:r>
              <a:rPr lang="en-US" sz="1800" b="1" dirty="0"/>
              <a:t>Example:</a:t>
            </a:r>
          </a:p>
          <a:p>
            <a:pPr>
              <a:lnSpc>
                <a:spcPct val="150000"/>
              </a:lnSpc>
            </a:pPr>
            <a:r>
              <a:rPr lang="en-US" sz="1800" dirty="0"/>
              <a:t>‘When I was 7, I mistakenly locked myself in the bathroom for hours, leading to a family-wide search. The incident taught me the importance of staying calm in unexpected situations and became a humorous family memory.’</a:t>
            </a:r>
          </a:p>
          <a:p>
            <a:endParaRPr lang="en-US" sz="1800" dirty="0"/>
          </a:p>
          <a:p>
            <a:endParaRPr lang="en-US" sz="1800" dirty="0"/>
          </a:p>
        </p:txBody>
      </p:sp>
      <p:sp>
        <p:nvSpPr>
          <p:cNvPr id="8" name="TextBox 7">
            <a:extLst>
              <a:ext uri="{FF2B5EF4-FFF2-40B4-BE49-F238E27FC236}">
                <a16:creationId xmlns:a16="http://schemas.microsoft.com/office/drawing/2014/main" id="{5076251C-C198-4CA1-9C89-C7C21CC9BE42}"/>
              </a:ext>
            </a:extLst>
          </p:cNvPr>
          <p:cNvSpPr txBox="1"/>
          <p:nvPr/>
        </p:nvSpPr>
        <p:spPr>
          <a:xfrm>
            <a:off x="6001833" y="1597652"/>
            <a:ext cx="6190167" cy="5078313"/>
          </a:xfrm>
          <a:prstGeom prst="rect">
            <a:avLst/>
          </a:prstGeom>
          <a:noFill/>
        </p:spPr>
        <p:txBody>
          <a:bodyPr wrap="square">
            <a:spAutoFit/>
          </a:bodyPr>
          <a:lstStyle/>
          <a:p>
            <a:endParaRPr lang="en-US" sz="1800" dirty="0"/>
          </a:p>
          <a:p>
            <a:pPr>
              <a:lnSpc>
                <a:spcPct val="150000"/>
              </a:lnSpc>
            </a:pPr>
            <a:r>
              <a:rPr lang="en-US" sz="1800" b="1" dirty="0"/>
              <a:t>Your turn: </a:t>
            </a:r>
          </a:p>
          <a:p>
            <a:pPr>
              <a:lnSpc>
                <a:spcPct val="150000"/>
              </a:lnSpc>
            </a:pPr>
            <a:r>
              <a:rPr lang="en-US" sz="1800" dirty="0"/>
              <a:t>Write a personal anecdote in your English book. This could be:</a:t>
            </a:r>
          </a:p>
          <a:p>
            <a:pPr>
              <a:lnSpc>
                <a:spcPct val="150000"/>
              </a:lnSpc>
            </a:pPr>
            <a:r>
              <a:rPr lang="en-US" sz="1800" dirty="0"/>
              <a:t>•	a family memory</a:t>
            </a:r>
          </a:p>
          <a:p>
            <a:pPr>
              <a:lnSpc>
                <a:spcPct val="150000"/>
              </a:lnSpc>
            </a:pPr>
            <a:r>
              <a:rPr lang="en-US" sz="1800" dirty="0"/>
              <a:t>•	a moment from school</a:t>
            </a:r>
          </a:p>
          <a:p>
            <a:pPr>
              <a:lnSpc>
                <a:spcPct val="150000"/>
              </a:lnSpc>
            </a:pPr>
            <a:r>
              <a:rPr lang="en-US" sz="1800" dirty="0"/>
              <a:t>•	a story connected to your product or</a:t>
            </a:r>
          </a:p>
          <a:p>
            <a:pPr>
              <a:lnSpc>
                <a:spcPct val="150000"/>
              </a:lnSpc>
            </a:pPr>
            <a:r>
              <a:rPr lang="en-US" sz="1800" dirty="0"/>
              <a:t>	pitch.</a:t>
            </a:r>
          </a:p>
          <a:p>
            <a:pPr>
              <a:lnSpc>
                <a:spcPct val="150000"/>
              </a:lnSpc>
            </a:pPr>
            <a:r>
              <a:rPr lang="en-US" sz="1800" b="1" dirty="0"/>
              <a:t>Remember: </a:t>
            </a:r>
            <a:r>
              <a:rPr lang="en-US" sz="1800" dirty="0"/>
              <a:t>the anecdote should be short, focused and engaging. It does not need to be true, the audience just needs to think it is true.</a:t>
            </a:r>
          </a:p>
          <a:p>
            <a:endParaRPr lang="en-US" sz="1800" dirty="0"/>
          </a:p>
          <a:p>
            <a:endParaRPr lang="en-US" sz="1800" dirty="0"/>
          </a:p>
        </p:txBody>
      </p:sp>
      <p:sp>
        <p:nvSpPr>
          <p:cNvPr id="3" name="Slide Number Placeholder 2">
            <a:extLst>
              <a:ext uri="{FF2B5EF4-FFF2-40B4-BE49-F238E27FC236}">
                <a16:creationId xmlns:a16="http://schemas.microsoft.com/office/drawing/2014/main" id="{A8902E17-CE09-AA13-A06E-B0EB3F1D3E9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a:p>
        </p:txBody>
      </p:sp>
    </p:spTree>
    <p:extLst>
      <p:ext uri="{BB962C8B-B14F-4D97-AF65-F5344CB8AC3E}">
        <p14:creationId xmlns:p14="http://schemas.microsoft.com/office/powerpoint/2010/main" val="3328021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8172E-D3C3-CA7E-ADC6-F67085F5A2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2F052E-8213-D864-EC05-25741D384677}"/>
              </a:ext>
            </a:extLst>
          </p:cNvPr>
          <p:cNvSpPr>
            <a:spLocks noGrp="1"/>
          </p:cNvSpPr>
          <p:nvPr>
            <p:ph type="title"/>
          </p:nvPr>
        </p:nvSpPr>
        <p:spPr/>
        <p:txBody>
          <a:bodyPr/>
          <a:lstStyle/>
          <a:p>
            <a:r>
              <a:rPr lang="en-AU" dirty="0"/>
              <a:t>Types of anecdotes (2) </a:t>
            </a:r>
          </a:p>
        </p:txBody>
      </p:sp>
      <p:sp>
        <p:nvSpPr>
          <p:cNvPr id="5" name="Text Placeholder 4">
            <a:extLst>
              <a:ext uri="{FF2B5EF4-FFF2-40B4-BE49-F238E27FC236}">
                <a16:creationId xmlns:a16="http://schemas.microsoft.com/office/drawing/2014/main" id="{5D4E292B-0B41-E945-4510-B04131C0FA5E}"/>
              </a:ext>
            </a:extLst>
          </p:cNvPr>
          <p:cNvSpPr>
            <a:spLocks noGrp="1"/>
          </p:cNvSpPr>
          <p:nvPr>
            <p:ph type="body" sz="quarter" idx="18"/>
          </p:nvPr>
        </p:nvSpPr>
        <p:spPr/>
        <p:txBody>
          <a:bodyPr/>
          <a:lstStyle/>
          <a:p>
            <a:r>
              <a:rPr lang="en-AU" dirty="0"/>
              <a:t>Humorous anecdote</a:t>
            </a:r>
          </a:p>
        </p:txBody>
      </p:sp>
      <p:sp>
        <p:nvSpPr>
          <p:cNvPr id="2" name="Text Placeholder 1">
            <a:extLst>
              <a:ext uri="{FF2B5EF4-FFF2-40B4-BE49-F238E27FC236}">
                <a16:creationId xmlns:a16="http://schemas.microsoft.com/office/drawing/2014/main" id="{EC980924-9527-FB9D-D7BD-4539E70ECACC}"/>
              </a:ext>
            </a:extLst>
          </p:cNvPr>
          <p:cNvSpPr>
            <a:spLocks noGrp="1"/>
          </p:cNvSpPr>
          <p:nvPr>
            <p:ph type="body" sz="quarter" idx="19"/>
          </p:nvPr>
        </p:nvSpPr>
        <p:spPr>
          <a:xfrm>
            <a:off x="354000" y="1650107"/>
            <a:ext cx="11484000" cy="4491058"/>
          </a:xfrm>
        </p:spPr>
        <p:txBody>
          <a:bodyPr/>
          <a:lstStyle/>
          <a:p>
            <a:r>
              <a:rPr lang="en-US" sz="1800" dirty="0"/>
              <a:t>A humorous anecdote is a short story designed to make the audience laugh. Humorous anecdotes often involve:</a:t>
            </a:r>
          </a:p>
          <a:p>
            <a:pPr marL="285750" indent="-285750">
              <a:buFont typeface="Arial" panose="020B0604020202020204" pitchFamily="34" charset="0"/>
              <a:buChar char="•"/>
            </a:pPr>
            <a:r>
              <a:rPr lang="en-US" sz="1800" dirty="0"/>
              <a:t>misunderstandings</a:t>
            </a:r>
          </a:p>
          <a:p>
            <a:pPr marL="285750" indent="-285750">
              <a:buFont typeface="Arial" panose="020B0604020202020204" pitchFamily="34" charset="0"/>
              <a:buChar char="•"/>
            </a:pPr>
            <a:r>
              <a:rPr lang="en-US" sz="1800" dirty="0"/>
              <a:t>unexpected situations</a:t>
            </a:r>
          </a:p>
          <a:p>
            <a:pPr marL="285750" indent="-285750">
              <a:buFont typeface="Arial" panose="020B0604020202020204" pitchFamily="34" charset="0"/>
              <a:buChar char="•"/>
            </a:pPr>
            <a:r>
              <a:rPr lang="en-US" sz="1800" dirty="0"/>
              <a:t>ironic or surprising outcomes</a:t>
            </a:r>
          </a:p>
          <a:p>
            <a:r>
              <a:rPr lang="en-US" sz="1800" b="1" dirty="0"/>
              <a:t>Example: </a:t>
            </a:r>
            <a:r>
              <a:rPr lang="en-US" sz="1800" dirty="0"/>
              <a:t>‘Once, a friend tried to bake a cake with salt instead of sugar because the containers were switched. The guests’ puzzled faces upon tasting the salty dessert quickly turned into laughter when the mistake was discovered.’</a:t>
            </a:r>
          </a:p>
          <a:p>
            <a:r>
              <a:rPr lang="en-US" sz="1800" b="1" dirty="0"/>
              <a:t>Your turn:</a:t>
            </a:r>
          </a:p>
          <a:p>
            <a:pPr marL="342900" indent="-342900">
              <a:buFont typeface="+mj-lt"/>
              <a:buAutoNum type="arabicPeriod"/>
            </a:pPr>
            <a:r>
              <a:rPr lang="en-US" sz="1800" dirty="0"/>
              <a:t>Write a humorous anecdote in your English book about an embarrassing moment, a misunderstanding or something unexpected that happened.</a:t>
            </a:r>
          </a:p>
          <a:p>
            <a:endParaRPr lang="en-AU" dirty="0"/>
          </a:p>
        </p:txBody>
      </p:sp>
      <p:sp>
        <p:nvSpPr>
          <p:cNvPr id="3" name="Slide Number Placeholder 2">
            <a:extLst>
              <a:ext uri="{FF2B5EF4-FFF2-40B4-BE49-F238E27FC236}">
                <a16:creationId xmlns:a16="http://schemas.microsoft.com/office/drawing/2014/main" id="{26C8E7F7-4C21-7D2D-96D4-77E134932394}"/>
              </a:ext>
              <a:ext uri="{C183D7F6-B498-43B3-948B-1728B52AA6E4}">
                <adec:decorative xmlns:adec="http://schemas.microsoft.com/office/drawing/2017/decorative" val="1"/>
              </a:ext>
            </a:extLst>
          </p:cNvPr>
          <p:cNvSpPr>
            <a:spLocks noGrp="1"/>
          </p:cNvSpPr>
          <p:nvPr>
            <p:ph type="sldNum" sz="quarter" idx="14"/>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204687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C7283-CCE3-8867-4E24-0C3FA4F09F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2DC9F9-7109-CB29-D8D9-7BFC63F7CA46}"/>
              </a:ext>
            </a:extLst>
          </p:cNvPr>
          <p:cNvSpPr>
            <a:spLocks noGrp="1"/>
          </p:cNvSpPr>
          <p:nvPr>
            <p:ph type="title"/>
          </p:nvPr>
        </p:nvSpPr>
        <p:spPr>
          <a:xfrm>
            <a:off x="291662" y="360000"/>
            <a:ext cx="10328338" cy="522000"/>
          </a:xfrm>
        </p:spPr>
        <p:txBody>
          <a:bodyPr/>
          <a:lstStyle/>
          <a:p>
            <a:r>
              <a:rPr lang="en-AU" dirty="0"/>
              <a:t>Types of anecdotes (3)</a:t>
            </a:r>
          </a:p>
        </p:txBody>
      </p:sp>
      <p:sp>
        <p:nvSpPr>
          <p:cNvPr id="5" name="Text Placeholder 4">
            <a:extLst>
              <a:ext uri="{FF2B5EF4-FFF2-40B4-BE49-F238E27FC236}">
                <a16:creationId xmlns:a16="http://schemas.microsoft.com/office/drawing/2014/main" id="{D08F55AE-C634-D0EB-8815-0C107F3E1BFB}"/>
              </a:ext>
            </a:extLst>
          </p:cNvPr>
          <p:cNvSpPr>
            <a:spLocks noGrp="1"/>
          </p:cNvSpPr>
          <p:nvPr>
            <p:ph type="body" sz="quarter" idx="18"/>
          </p:nvPr>
        </p:nvSpPr>
        <p:spPr>
          <a:xfrm>
            <a:off x="327071" y="1084818"/>
            <a:ext cx="10292929" cy="310015"/>
          </a:xfrm>
        </p:spPr>
        <p:txBody>
          <a:bodyPr/>
          <a:lstStyle/>
          <a:p>
            <a:r>
              <a:rPr lang="en-AU" dirty="0"/>
              <a:t>Cautionary anecdote</a:t>
            </a:r>
          </a:p>
        </p:txBody>
      </p:sp>
      <p:sp>
        <p:nvSpPr>
          <p:cNvPr id="7" name="TextBox 6">
            <a:extLst>
              <a:ext uri="{FF2B5EF4-FFF2-40B4-BE49-F238E27FC236}">
                <a16:creationId xmlns:a16="http://schemas.microsoft.com/office/drawing/2014/main" id="{B32A2A99-31E2-0ECE-053E-B0EA69AE8458}"/>
              </a:ext>
            </a:extLst>
          </p:cNvPr>
          <p:cNvSpPr txBox="1"/>
          <p:nvPr/>
        </p:nvSpPr>
        <p:spPr>
          <a:xfrm>
            <a:off x="291662" y="1597652"/>
            <a:ext cx="11658600" cy="5216813"/>
          </a:xfrm>
          <a:prstGeom prst="rect">
            <a:avLst/>
          </a:prstGeom>
          <a:noFill/>
        </p:spPr>
        <p:txBody>
          <a:bodyPr wrap="square">
            <a:spAutoFit/>
          </a:bodyPr>
          <a:lstStyle/>
          <a:p>
            <a:endParaRPr lang="en-US" sz="1800" dirty="0"/>
          </a:p>
          <a:p>
            <a:pPr>
              <a:lnSpc>
                <a:spcPct val="150000"/>
              </a:lnSpc>
            </a:pPr>
            <a:r>
              <a:rPr lang="en-US" sz="1800" dirty="0"/>
              <a:t>A cautionary anecdote shows the negative consequences of certain actions or decisions. These anecdotes remind the audience what could happen if they do not take action.</a:t>
            </a:r>
          </a:p>
          <a:p>
            <a:pPr>
              <a:lnSpc>
                <a:spcPct val="150000"/>
              </a:lnSpc>
            </a:pPr>
            <a:r>
              <a:rPr lang="en-US" sz="1800" b="1" dirty="0"/>
              <a:t>Example:</a:t>
            </a:r>
          </a:p>
          <a:p>
            <a:pPr>
              <a:lnSpc>
                <a:spcPct val="150000"/>
              </a:lnSpc>
            </a:pPr>
            <a:r>
              <a:rPr lang="en-US" sz="1800" dirty="0"/>
              <a:t>‘When travelling I once forgot my portable battery charger. Of course, the inevitable happened – my phone died and I could no longer access my bookings or directions. Forgetting that one small charger caused a lot of frustration.’</a:t>
            </a:r>
          </a:p>
          <a:p>
            <a:pPr>
              <a:lnSpc>
                <a:spcPct val="150000"/>
              </a:lnSpc>
            </a:pPr>
            <a:r>
              <a:rPr lang="en-US" sz="1800" b="1" dirty="0"/>
              <a:t>Your turn:</a:t>
            </a:r>
          </a:p>
          <a:p>
            <a:pPr marL="342900" indent="-342900">
              <a:lnSpc>
                <a:spcPct val="150000"/>
              </a:lnSpc>
              <a:buFont typeface="+mj-lt"/>
              <a:buAutoNum type="arabicPeriod"/>
            </a:pPr>
            <a:r>
              <a:rPr lang="en-US" sz="1800" dirty="0"/>
              <a:t>Write a cautionary anecdote in your English book. Think about a time when:</a:t>
            </a:r>
          </a:p>
          <a:p>
            <a:pPr marL="285750" indent="-285750">
              <a:lnSpc>
                <a:spcPct val="150000"/>
              </a:lnSpc>
              <a:buFont typeface="Arial" panose="020B0604020202020204" pitchFamily="34" charset="0"/>
              <a:buChar char="•"/>
            </a:pPr>
            <a:r>
              <a:rPr lang="en-US" sz="1800" dirty="0"/>
              <a:t>something went wrong</a:t>
            </a:r>
          </a:p>
          <a:p>
            <a:pPr marL="285750" indent="-285750">
              <a:lnSpc>
                <a:spcPct val="150000"/>
              </a:lnSpc>
              <a:buFont typeface="Arial" panose="020B0604020202020204" pitchFamily="34" charset="0"/>
              <a:buChar char="•"/>
            </a:pPr>
            <a:r>
              <a:rPr lang="en-US" sz="1800" dirty="0"/>
              <a:t>someone forgot something important</a:t>
            </a:r>
          </a:p>
          <a:p>
            <a:pPr marL="285750" indent="-285750">
              <a:lnSpc>
                <a:spcPct val="150000"/>
              </a:lnSpc>
              <a:buFont typeface="Arial" panose="020B0604020202020204" pitchFamily="34" charset="0"/>
              <a:buChar char="•"/>
            </a:pPr>
            <a:r>
              <a:rPr lang="en-US" sz="1800" dirty="0"/>
              <a:t>a small mistake caused a bigger problem.</a:t>
            </a:r>
          </a:p>
          <a:p>
            <a:endParaRPr lang="en-US" sz="1800" dirty="0"/>
          </a:p>
        </p:txBody>
      </p:sp>
      <p:sp>
        <p:nvSpPr>
          <p:cNvPr id="3" name="Slide Number Placeholder 2">
            <a:extLst>
              <a:ext uri="{FF2B5EF4-FFF2-40B4-BE49-F238E27FC236}">
                <a16:creationId xmlns:a16="http://schemas.microsoft.com/office/drawing/2014/main" id="{503B2FC3-2556-684E-5F3B-016DBD1C678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a:p>
        </p:txBody>
      </p:sp>
    </p:spTree>
    <p:extLst>
      <p:ext uri="{BB962C8B-B14F-4D97-AF65-F5344CB8AC3E}">
        <p14:creationId xmlns:p14="http://schemas.microsoft.com/office/powerpoint/2010/main" val="489162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1B79F-4EED-AD87-45B6-68323C4E87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B4DBC2-00E6-0549-A559-B829D93F9D0B}"/>
              </a:ext>
            </a:extLst>
          </p:cNvPr>
          <p:cNvSpPr>
            <a:spLocks noGrp="1"/>
          </p:cNvSpPr>
          <p:nvPr>
            <p:ph type="title"/>
          </p:nvPr>
        </p:nvSpPr>
        <p:spPr>
          <a:xfrm>
            <a:off x="252248" y="347413"/>
            <a:ext cx="10492112" cy="522000"/>
          </a:xfrm>
        </p:spPr>
        <p:txBody>
          <a:bodyPr/>
          <a:lstStyle/>
          <a:p>
            <a:r>
              <a:rPr lang="en-AU" dirty="0"/>
              <a:t>Types of anecdotes (4) </a:t>
            </a:r>
          </a:p>
        </p:txBody>
      </p:sp>
      <p:sp>
        <p:nvSpPr>
          <p:cNvPr id="5" name="Text Placeholder 4">
            <a:extLst>
              <a:ext uri="{FF2B5EF4-FFF2-40B4-BE49-F238E27FC236}">
                <a16:creationId xmlns:a16="http://schemas.microsoft.com/office/drawing/2014/main" id="{15A557FA-7C94-2128-B988-3F567BD495F4}"/>
              </a:ext>
            </a:extLst>
          </p:cNvPr>
          <p:cNvSpPr>
            <a:spLocks noGrp="1"/>
          </p:cNvSpPr>
          <p:nvPr>
            <p:ph type="body" sz="quarter" idx="18"/>
          </p:nvPr>
        </p:nvSpPr>
        <p:spPr>
          <a:xfrm>
            <a:off x="252248" y="1008821"/>
            <a:ext cx="10312112" cy="310015"/>
          </a:xfrm>
        </p:spPr>
        <p:txBody>
          <a:bodyPr/>
          <a:lstStyle/>
          <a:p>
            <a:r>
              <a:rPr lang="en-AU" dirty="0"/>
              <a:t>Inspirational anecdote</a:t>
            </a:r>
          </a:p>
        </p:txBody>
      </p:sp>
      <p:sp>
        <p:nvSpPr>
          <p:cNvPr id="7" name="TextBox 6">
            <a:extLst>
              <a:ext uri="{FF2B5EF4-FFF2-40B4-BE49-F238E27FC236}">
                <a16:creationId xmlns:a16="http://schemas.microsoft.com/office/drawing/2014/main" id="{274CBC09-AC03-9BE9-A06D-E00810218FD9}"/>
              </a:ext>
            </a:extLst>
          </p:cNvPr>
          <p:cNvSpPr txBox="1"/>
          <p:nvPr/>
        </p:nvSpPr>
        <p:spPr>
          <a:xfrm>
            <a:off x="252248" y="1652832"/>
            <a:ext cx="11658600" cy="5355312"/>
          </a:xfrm>
          <a:prstGeom prst="rect">
            <a:avLst/>
          </a:prstGeom>
          <a:noFill/>
        </p:spPr>
        <p:txBody>
          <a:bodyPr wrap="square">
            <a:spAutoFit/>
          </a:bodyPr>
          <a:lstStyle/>
          <a:p>
            <a:pPr>
              <a:lnSpc>
                <a:spcPct val="150000"/>
              </a:lnSpc>
            </a:pPr>
            <a:r>
              <a:rPr lang="en-US" sz="1800" dirty="0"/>
              <a:t>An inspirational anecdote tells a story about overcoming challenges or achieving success. These anecdotes are designed to:</a:t>
            </a:r>
          </a:p>
          <a:p>
            <a:pPr marL="285750" indent="-285750">
              <a:lnSpc>
                <a:spcPct val="150000"/>
              </a:lnSpc>
              <a:buFont typeface="Arial" panose="020B0604020202020204" pitchFamily="34" charset="0"/>
              <a:buChar char="•"/>
            </a:pPr>
            <a:r>
              <a:rPr lang="en-US" sz="1800" dirty="0"/>
              <a:t>motivate the audience</a:t>
            </a:r>
          </a:p>
          <a:p>
            <a:pPr marL="285750" indent="-285750">
              <a:lnSpc>
                <a:spcPct val="150000"/>
              </a:lnSpc>
              <a:buFont typeface="Arial" panose="020B0604020202020204" pitchFamily="34" charset="0"/>
              <a:buChar char="•"/>
            </a:pPr>
            <a:r>
              <a:rPr lang="en-US" sz="1800" dirty="0"/>
              <a:t>inspire hope</a:t>
            </a:r>
          </a:p>
          <a:p>
            <a:pPr marL="285750" indent="-285750">
              <a:lnSpc>
                <a:spcPct val="150000"/>
              </a:lnSpc>
              <a:buFont typeface="Arial" panose="020B0604020202020204" pitchFamily="34" charset="0"/>
              <a:buChar char="•"/>
            </a:pPr>
            <a:r>
              <a:rPr lang="en-US" sz="1800" dirty="0"/>
              <a:t>encourage perseverance.</a:t>
            </a:r>
          </a:p>
          <a:p>
            <a:pPr>
              <a:lnSpc>
                <a:spcPct val="150000"/>
              </a:lnSpc>
            </a:pPr>
            <a:r>
              <a:rPr lang="en-US" sz="1800" b="1" dirty="0"/>
              <a:t>Example: </a:t>
            </a:r>
            <a:r>
              <a:rPr lang="en-US" sz="1800" dirty="0"/>
              <a:t>A Paralympian wins a gold medal after years of training and overcoming challenges. Their story shows how determination and resilience can lead to success.</a:t>
            </a:r>
          </a:p>
          <a:p>
            <a:pPr>
              <a:lnSpc>
                <a:spcPct val="150000"/>
              </a:lnSpc>
            </a:pPr>
            <a:r>
              <a:rPr lang="en-US" sz="1800" b="1" dirty="0"/>
              <a:t>Your turn:</a:t>
            </a:r>
          </a:p>
          <a:p>
            <a:pPr>
              <a:lnSpc>
                <a:spcPct val="150000"/>
              </a:lnSpc>
            </a:pPr>
            <a:r>
              <a:rPr lang="en-US" sz="1800" dirty="0"/>
              <a:t>Write an inspirational anecdote in your English book. Think about a story where:</a:t>
            </a:r>
          </a:p>
          <a:p>
            <a:pPr marL="285750" indent="-285750">
              <a:lnSpc>
                <a:spcPct val="150000"/>
              </a:lnSpc>
              <a:buFont typeface="Arial" panose="020B0604020202020204" pitchFamily="34" charset="0"/>
              <a:buChar char="•"/>
            </a:pPr>
            <a:r>
              <a:rPr lang="en-US" sz="1800" dirty="0"/>
              <a:t>someone overcame a challenge</a:t>
            </a:r>
          </a:p>
          <a:p>
            <a:pPr marL="285750" indent="-285750">
              <a:lnSpc>
                <a:spcPct val="150000"/>
              </a:lnSpc>
              <a:buFont typeface="Arial" panose="020B0604020202020204" pitchFamily="34" charset="0"/>
              <a:buChar char="•"/>
            </a:pPr>
            <a:r>
              <a:rPr lang="en-US" sz="1800" dirty="0"/>
              <a:t>hard work led to success</a:t>
            </a:r>
          </a:p>
          <a:p>
            <a:pPr marL="285750" indent="-285750">
              <a:lnSpc>
                <a:spcPct val="150000"/>
              </a:lnSpc>
              <a:buFont typeface="Arial" panose="020B0604020202020204" pitchFamily="34" charset="0"/>
              <a:buChar char="•"/>
            </a:pPr>
            <a:r>
              <a:rPr lang="en-US" sz="1800" dirty="0"/>
              <a:t>a person showed courage or determination.</a:t>
            </a:r>
          </a:p>
          <a:p>
            <a:endParaRPr lang="en-US" sz="1800" dirty="0"/>
          </a:p>
        </p:txBody>
      </p:sp>
      <p:sp>
        <p:nvSpPr>
          <p:cNvPr id="3" name="Slide Number Placeholder 2">
            <a:extLst>
              <a:ext uri="{FF2B5EF4-FFF2-40B4-BE49-F238E27FC236}">
                <a16:creationId xmlns:a16="http://schemas.microsoft.com/office/drawing/2014/main" id="{107E1469-2851-47A4-0DE3-4AAAA84828C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a:p>
        </p:txBody>
      </p:sp>
    </p:spTree>
    <p:extLst>
      <p:ext uri="{BB962C8B-B14F-4D97-AF65-F5344CB8AC3E}">
        <p14:creationId xmlns:p14="http://schemas.microsoft.com/office/powerpoint/2010/main" val="3119703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6CC0-6F7F-480B-7A43-DC7A8F3E7E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5C16E4-0AEF-90C8-4E25-9A5FAD0879BC}"/>
              </a:ext>
            </a:extLst>
          </p:cNvPr>
          <p:cNvSpPr>
            <a:spLocks noGrp="1"/>
          </p:cNvSpPr>
          <p:nvPr>
            <p:ph type="title"/>
          </p:nvPr>
        </p:nvSpPr>
        <p:spPr/>
        <p:txBody>
          <a:bodyPr/>
          <a:lstStyle/>
          <a:p>
            <a:r>
              <a:rPr lang="en-AU">
                <a:latin typeface="+mj-lt"/>
              </a:rPr>
              <a:t>References</a:t>
            </a:r>
            <a:r>
              <a:rPr lang="en-AU"/>
              <a:t> </a:t>
            </a:r>
            <a:r>
              <a:rPr lang="en-AU">
                <a:latin typeface="+mj-lt"/>
              </a:rPr>
              <a:t> </a:t>
            </a:r>
          </a:p>
        </p:txBody>
      </p:sp>
      <p:sp>
        <p:nvSpPr>
          <p:cNvPr id="6" name="TextBox 5">
            <a:extLst>
              <a:ext uri="{FF2B5EF4-FFF2-40B4-BE49-F238E27FC236}">
                <a16:creationId xmlns:a16="http://schemas.microsoft.com/office/drawing/2014/main" id="{538CC8E6-4356-86D7-35DE-BFB0B136F61E}"/>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DD8C4EC1-899C-6ACD-45A3-D26C6ADD6745}"/>
              </a:ext>
            </a:extLst>
          </p:cNvPr>
          <p:cNvSpPr>
            <a:spLocks noGrp="1"/>
          </p:cNvSpPr>
          <p:nvPr>
            <p:ph idx="1"/>
          </p:nvPr>
        </p:nvSpPr>
        <p:spPr/>
        <p:txBody>
          <a:bodyPr/>
          <a:lstStyle/>
          <a:p>
            <a:r>
              <a:rPr lang="en-AU">
                <a:latin typeface="+mn-lt"/>
                <a:hlinkClick r:id="rId6"/>
              </a:rPr>
              <a:t>English K–10 Syllabus (2022)</a:t>
            </a:r>
            <a:r>
              <a:rPr lang="en-AU">
                <a:latin typeface="+mn-lt"/>
              </a:rPr>
              <a:t> © NSW Education Standards Authority (NESA) for and on behalf of the Crown in right of the State of New South Wales, 2022.</a:t>
            </a:r>
          </a:p>
          <a:p>
            <a:r>
              <a:rPr lang="en-AU"/>
              <a:t>Getty Images (2022) </a:t>
            </a:r>
            <a:r>
              <a:rPr lang="en-US">
                <a:hlinkClick r:id="rId7"/>
              </a:rPr>
              <a:t>Happy little girl with cute grandfather reading story book at home</a:t>
            </a:r>
            <a:r>
              <a:rPr lang="en-US"/>
              <a:t> </a:t>
            </a:r>
            <a:r>
              <a:rPr lang="en-AU"/>
              <a:t>[photo], Unsplash, accessed 11 March 2026.</a:t>
            </a:r>
          </a:p>
          <a:p>
            <a:r>
              <a:rPr lang="en-AU">
                <a:latin typeface="+mn-lt"/>
              </a:rPr>
              <a:t>Henriques M (2018) </a:t>
            </a:r>
            <a:r>
              <a:rPr lang="en-US">
                <a:latin typeface="+mn-lt"/>
                <a:hlinkClick r:id="rId8"/>
              </a:rPr>
              <a:t>man speaking in front of crowd</a:t>
            </a:r>
            <a:r>
              <a:rPr lang="en-US">
                <a:latin typeface="+mn-lt"/>
              </a:rPr>
              <a:t> </a:t>
            </a:r>
            <a:r>
              <a:rPr lang="en-AU"/>
              <a:t>[photo], Unsplash, accessed 11 March 2026.</a:t>
            </a:r>
            <a:endParaRPr lang="en-AU">
              <a:latin typeface="+mn-lt"/>
            </a:endParaRPr>
          </a:p>
          <a:p>
            <a:r>
              <a:rPr lang="en-AU">
                <a:latin typeface="+mn-lt"/>
              </a:rPr>
              <a:t>Unseen </a:t>
            </a:r>
            <a:r>
              <a:rPr lang="en-AU"/>
              <a:t>Studio (2015) </a:t>
            </a:r>
            <a:r>
              <a:rPr lang="en-AU">
                <a:hlinkClick r:id="rId9"/>
              </a:rPr>
              <a:t>Designer sketching Wireframes</a:t>
            </a:r>
            <a:r>
              <a:rPr lang="en-AU"/>
              <a:t> [photo], Unsplash, accessed 11 March 2026.</a:t>
            </a:r>
          </a:p>
          <a:p>
            <a:r>
              <a:rPr lang="en-AU"/>
              <a:t>Yip W (2020) </a:t>
            </a:r>
            <a:r>
              <a:rPr lang="en-US">
                <a:hlinkClick r:id="rId10"/>
              </a:rPr>
              <a:t>Speech given by VIP during X-Award ceremony</a:t>
            </a:r>
            <a:r>
              <a:rPr lang="en-US"/>
              <a:t> </a:t>
            </a:r>
            <a:r>
              <a:rPr lang="en-AU"/>
              <a:t>[photo], Unsplash, accessed 11 March 2026.</a:t>
            </a:r>
          </a:p>
          <a:p>
            <a:endParaRPr lang="en-US"/>
          </a:p>
          <a:p>
            <a:br>
              <a:rPr lang="en-US"/>
            </a:br>
            <a:endParaRPr lang="en-AU"/>
          </a:p>
          <a:p>
            <a:endParaRPr lang="en-AU">
              <a:latin typeface="+mn-lt"/>
            </a:endParaRPr>
          </a:p>
        </p:txBody>
      </p:sp>
      <p:sp>
        <p:nvSpPr>
          <p:cNvPr id="2" name="Slide Number Placeholder 1">
            <a:extLst>
              <a:ext uri="{FF2B5EF4-FFF2-40B4-BE49-F238E27FC236}">
                <a16:creationId xmlns:a16="http://schemas.microsoft.com/office/drawing/2014/main" id="{96CD5250-C1E6-14C1-318B-BFF594A7294C}"/>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14</a:t>
            </a:fld>
            <a:endParaRPr lang="en-AU"/>
          </a:p>
        </p:txBody>
      </p:sp>
    </p:spTree>
    <p:extLst>
      <p:ext uri="{BB962C8B-B14F-4D97-AF65-F5344CB8AC3E}">
        <p14:creationId xmlns:p14="http://schemas.microsoft.com/office/powerpoint/2010/main" val="11566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6B33-F5A3-F356-599F-92B9DC4C1E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E2FE79-B738-0D75-96B0-845E0B4C604C}"/>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A6360AC0-8F34-A8C6-983A-6743CD3AE768}"/>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8CF433A9-100F-F061-11CB-888903A386D3}"/>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210604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corporate-curriculum-template-2025-v1.0" id="{FC8BAFFB-2C09-494F-87C1-09505A000DA0}" vid="{33523A18-BCC1-42D6-8839-D7DD68359B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740c54-966f-451d-a76c-e38eb7fddd5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BC20BCFB223D4189F17F47419ECBA2" ma:contentTypeVersion="16" ma:contentTypeDescription="Create a new document." ma:contentTypeScope="" ma:versionID="135ff4e096f74b7dbe8ea6825f3b173f">
  <xsd:schema xmlns:xsd="http://www.w3.org/2001/XMLSchema" xmlns:xs="http://www.w3.org/2001/XMLSchema" xmlns:p="http://schemas.microsoft.com/office/2006/metadata/properties" xmlns:ns2="98740c54-966f-451d-a76c-e38eb7fddd55" xmlns:ns3="094ce8ca-8c20-4eb0-bb23-b47a1c76b753" targetNamespace="http://schemas.microsoft.com/office/2006/metadata/properties" ma:root="true" ma:fieldsID="03b43f1c78d7b7af5592e5d9813a7992" ns2:_="" ns3:_="">
    <xsd:import namespace="98740c54-966f-451d-a76c-e38eb7fddd55"/>
    <xsd:import namespace="094ce8ca-8c20-4eb0-bb23-b47a1c76b75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40c54-966f-451d-a76c-e38eb7fdd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4ce8ca-8c20-4eb0-bb23-b47a1c76b753"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80DAA2-907E-4CB5-B016-D0DA35A045BF}">
  <ds:schemaRefs>
    <ds:schemaRef ds:uri="http://schemas.microsoft.com/office/2006/documentManagement/types"/>
    <ds:schemaRef ds:uri="094ce8ca-8c20-4eb0-bb23-b47a1c76b753"/>
    <ds:schemaRef ds:uri="98740c54-966f-451d-a76c-e38eb7fddd55"/>
    <ds:schemaRef ds:uri="http://purl.org/dc/terms/"/>
    <ds:schemaRef ds:uri="http://schemas.openxmlformats.org/package/2006/metadata/core-properties"/>
    <ds:schemaRef ds:uri="http://schemas.microsoft.com/office/2006/metadata/properties"/>
    <ds:schemaRef ds:uri="http://www.w3.org/XML/1998/namespace"/>
    <ds:schemaRef ds:uri="http://purl.org/dc/elements/1.1/"/>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529EC61-8433-4465-B5BF-F9D5B2C0BDE3}">
  <ds:schemaRefs>
    <ds:schemaRef ds:uri="http://schemas.microsoft.com/sharepoint/v3/contenttype/forms"/>
  </ds:schemaRefs>
</ds:datastoreItem>
</file>

<file path=customXml/itemProps3.xml><?xml version="1.0" encoding="utf-8"?>
<ds:datastoreItem xmlns:ds="http://schemas.openxmlformats.org/officeDocument/2006/customXml" ds:itemID="{B23DC9F4-0C96-4FB4-A889-47C36812F4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40c54-966f-451d-a76c-e38eb7fddd55"/>
    <ds:schemaRef ds:uri="094ce8ca-8c20-4eb0-bb23-b47a1c76b7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9</TotalTime>
  <Words>3826</Words>
  <Application>Microsoft Office PowerPoint</Application>
  <PresentationFormat>Widescreen</PresentationFormat>
  <Paragraphs>226</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Public Sans Light</vt:lpstr>
      <vt:lpstr>arial</vt:lpstr>
      <vt:lpstr>Times New Roman</vt:lpstr>
      <vt:lpstr>arial</vt:lpstr>
      <vt:lpstr>NSWG Corporate</vt:lpstr>
      <vt:lpstr>Introduction</vt:lpstr>
      <vt:lpstr>Instructions for use</vt:lpstr>
      <vt:lpstr>Phase 1 – using anecdotes to engage with the unit </vt:lpstr>
      <vt:lpstr>Sharing learning intentions and success criteria</vt:lpstr>
      <vt:lpstr>Learning intentions and success criteria</vt:lpstr>
      <vt:lpstr>What is an anecdote?</vt:lpstr>
      <vt:lpstr>Features of anecdotes</vt:lpstr>
      <vt:lpstr>Anecdotes in persuasive writing</vt:lpstr>
      <vt:lpstr>Gradual release of responsibility</vt:lpstr>
      <vt:lpstr>Types of anecdotes </vt:lpstr>
      <vt:lpstr>Types of anecdotes (2) </vt:lpstr>
      <vt:lpstr>Types of anecdotes (3)</vt:lpstr>
      <vt:lpstr>Types of anecdotes (4) </vt:lpstr>
      <vt:lpstr>References  </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1 – using anectodes to engage with the unit – 8.3, English</dc:title>
  <dc:creator>NSW Department of Education</dc:creator>
  <dcterms:created xsi:type="dcterms:W3CDTF">2024-02-26T22:45:54Z</dcterms:created>
  <dcterms:modified xsi:type="dcterms:W3CDTF">2026-09-11T01:36:47Z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0x010100C6BC20BCFB223D4189F17F47419ECBA2</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MSIP_Label_b603dfd7-d93a-4381-a340-2995d8282205_SetDate">
    <vt:lpwstr>2023-07-07T02:46:40Z</vt:lpwstr>
  </property>
  <property fmtid="{D5CDD505-2E9C-101B-9397-08002B2CF9AE}" pid="6" name="MSIP_Label_b603dfd7-d93a-4381-a340-2995d8282205_Method">
    <vt:lpwstr>Standard</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ActionId">
    <vt:lpwstr>a8bf8051-9d17-4791-8c94-11bc95fd3c4a</vt:lpwstr>
  </property>
  <property fmtid="{D5CDD505-2E9C-101B-9397-08002B2CF9AE}" pid="10" name="MSIP_Label_b603dfd7-d93a-4381-a340-2995d8282205_ContentBits">
    <vt:lpwstr>0</vt:lpwstr>
  </property>
</Properties>
</file>