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1"/>
  </p:notesMasterIdLst>
  <p:handoutMasterIdLst>
    <p:handoutMasterId r:id="rId22"/>
  </p:handoutMasterIdLst>
  <p:sldIdLst>
    <p:sldId id="26444" r:id="rId5"/>
    <p:sldId id="26532" r:id="rId6"/>
    <p:sldId id="266" r:id="rId7"/>
    <p:sldId id="26529" r:id="rId8"/>
    <p:sldId id="26513" r:id="rId9"/>
    <p:sldId id="26514" r:id="rId10"/>
    <p:sldId id="385" r:id="rId11"/>
    <p:sldId id="26534" r:id="rId12"/>
    <p:sldId id="26535" r:id="rId13"/>
    <p:sldId id="26540" r:id="rId14"/>
    <p:sldId id="26536" r:id="rId15"/>
    <p:sldId id="387" r:id="rId16"/>
    <p:sldId id="26537" r:id="rId17"/>
    <p:sldId id="26538" r:id="rId18"/>
    <p:sldId id="26539" r:id="rId19"/>
    <p:sldId id="361" r:id="rId20"/>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CF655E35-A8C6-854F-9A41-C53ED89F4118}" name="Melinda Kearns (Melinda Kearns)" initials="MK" userId="S::MELINDA.KEARNS@det.nsw.edu.au::79e47b0f-cfb8-41f0-9467-4e6a90df973a" providerId="AD"/>
  <p188:author id="{CDE3E641-DA66-13D9-E6BD-CE15D2E880AB}" name="Robin Riedstra" initials="RR" userId="S::ROBIN.PHILLIPS2@det.nsw.edu.au::2610ecdb-a312-489a-b430-2e472d6f28c4" providerId="AD"/>
  <p188:author id="{7AD4B447-7F0D-42AF-0FDE-FAE33A397EB1}" name="Danielle De Redder" initials="DD" userId="S::Danielle.deRedder@det.nsw.edu.au::90c2f8e5-e57e-4891-92e6-f485cbc59344" providerId="AD"/>
  <p188:author id="{B2A4FB5E-56CE-5477-FD71-344E511ADB2E}" name="Tina Seckold" initials="TS" userId="S::tina.seckold@det.nsw.edu.au::a9a07086-eed4-4be1-92c9-41980dbbde72" providerId="AD"/>
  <p188:author id="{A89400F2-038B-DE26-7B01-EC15BC5B08EA}" name="Dylan Williams" initials="DW" userId="S::Dylan.Williams97@det.nsw.edu.au::a64a7cbb-e2a6-40e2-b647-9151936c9a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DFDCFD-93BF-426D-8499-D24D09A24AE4}" v="2" dt="2026-09-10T04:44:27.193"/>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25" autoAdjust="0"/>
    <p:restoredTop sz="59902" autoAdjust="0"/>
  </p:normalViewPr>
  <p:slideViewPr>
    <p:cSldViewPr snapToGrid="0">
      <p:cViewPr varScale="1">
        <p:scale>
          <a:sx n="69" d="100"/>
          <a:sy n="69" d="100"/>
        </p:scale>
        <p:origin x="2052" y="78"/>
      </p:cViewPr>
      <p:guideLst>
        <p:guide orient="horz" pos="2160"/>
        <p:guide pos="3863"/>
      </p:guideLst>
    </p:cSldViewPr>
  </p:slideViewPr>
  <p:notesTextViewPr>
    <p:cViewPr>
      <p:scale>
        <a:sx n="1" d="1"/>
        <a:sy n="1" d="1"/>
      </p:scale>
      <p:origin x="0" y="0"/>
    </p:cViewPr>
  </p:notesTextViewPr>
  <p:notesViewPr>
    <p:cSldViewPr snapToGrid="0">
      <p:cViewPr>
        <p:scale>
          <a:sx n="1" d="2"/>
          <a:sy n="1" d="2"/>
        </p:scale>
        <p:origin x="4548" y="9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Arial" panose="020B0604020202020204" pitchFamily="34"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Arial" panose="020B0604020202020204" pitchFamily="34" charset="0"/>
              </a:rPr>
              <a:t>10/09/2026</a:t>
            </a:fld>
            <a:endParaRPr lang="en-AU" dirty="0">
              <a:latin typeface="Arial" panose="020B0604020202020204" pitchFamily="34"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Arial" panose="020B0604020202020204" pitchFamily="34"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Arial" panose="020B0604020202020204" pitchFamily="34" charset="0"/>
              </a:rPr>
              <a:t>‹#›</a:t>
            </a:fld>
            <a:endParaRPr lang="en-AU" dirty="0">
              <a:latin typeface="Arial" panose="020B0604020202020204" pitchFamily="34"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C6F825C-382E-4C1A-82AB-BCE4AFD21ABE}" type="datetimeFigureOut">
              <a:rPr lang="en-AU" smtClean="0"/>
              <a:pPr/>
              <a:t>10/09/2026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 </a:t>
            </a:r>
            <a:r>
              <a:rPr lang="en-AU" dirty="0">
                <a:latin typeface="Arial" panose="020B0604020202020204" pitchFamily="34" charset="0"/>
                <a:cs typeface="Arial" panose="020B0604020202020204" pitchFamily="34" charset="0"/>
              </a:rPr>
              <a:t>this is an introduction slide to support teacher on the use of this resource.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6428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180E8-6F1D-1D51-24DC-8B34CD5682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0256C-0E3C-C25C-4DC1-138461C6A7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684D3-AC2E-E0D6-1016-94C92301ADF5}"/>
              </a:ext>
            </a:extLst>
          </p:cNvPr>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 </a:t>
            </a:r>
            <a:r>
              <a:rPr lang="en-AU" dirty="0">
                <a:latin typeface="Arial" panose="020B0604020202020204" pitchFamily="34" charset="0"/>
                <a:cs typeface="Arial" panose="020B0604020202020204" pitchFamily="34" charset="0"/>
              </a:rPr>
              <a:t>this is an instruction slide to support teacher on the use of this resource.</a:t>
            </a:r>
            <a:endParaRPr lang="en-US" dirty="0">
              <a:latin typeface="Arial" panose="020B0604020202020204" pitchFamily="34" charset="0"/>
              <a:cs typeface="Arial" panose="020B0604020202020204" pitchFamily="34" charset="0"/>
            </a:endParaRPr>
          </a:p>
          <a:p>
            <a:pPr rtl="0" fontAlgn="base"/>
            <a:endParaRPr lang="en-AU" sz="1600" b="1" i="0" kern="1200" dirty="0">
              <a:solidFill>
                <a:schemeClr val="tx1"/>
              </a:solidFill>
              <a:effectLst/>
            </a:endParaRPr>
          </a:p>
        </p:txBody>
      </p:sp>
      <p:sp>
        <p:nvSpPr>
          <p:cNvPr id="4" name="Slide Number Placeholder 3">
            <a:extLst>
              <a:ext uri="{FF2B5EF4-FFF2-40B4-BE49-F238E27FC236}">
                <a16:creationId xmlns:a16="http://schemas.microsoft.com/office/drawing/2014/main" id="{252A1732-8D49-076F-5536-622464FFB460}"/>
              </a:ext>
            </a:extLst>
          </p:cNvPr>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3632816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kern="1200" dirty="0">
                <a:solidFill>
                  <a:srgbClr val="000000"/>
                </a:solidFill>
                <a:effectLst/>
                <a:ea typeface="+mn-ea"/>
                <a:cs typeface="+mn-cs"/>
              </a:rPr>
              <a:t>Teacher note: </a:t>
            </a:r>
            <a:r>
              <a:rPr lang="en-US" sz="1600" b="0" kern="1200" dirty="0">
                <a:solidFill>
                  <a:srgbClr val="000000"/>
                </a:solidFill>
                <a:effectLst/>
                <a:ea typeface="+mn-ea"/>
                <a:cs typeface="+mn-cs"/>
              </a:rPr>
              <a:t>the following slides may be used to support resources and activities in </a:t>
            </a:r>
            <a:r>
              <a:rPr lang="en-AU" sz="1600" b="1" kern="1200" dirty="0">
                <a:solidFill>
                  <a:schemeClr val="tx1"/>
                </a:solidFill>
                <a:effectLst/>
                <a:latin typeface="Arial" panose="020B0604020202020204" pitchFamily="34" charset="0"/>
                <a:ea typeface="+mn-ea"/>
                <a:cs typeface="+mn-cs"/>
              </a:rPr>
              <a:t>Phase 2, sequence 1 – exploring the emotional impact of different narrative structures</a:t>
            </a:r>
            <a:r>
              <a:rPr lang="en-AU" sz="1600" b="0" kern="1200" dirty="0">
                <a:solidFill>
                  <a:schemeClr val="tx1"/>
                </a:solidFill>
                <a:effectLst/>
                <a:latin typeface="Arial" panose="020B0604020202020204" pitchFamily="34" charset="0"/>
                <a:ea typeface="+mn-ea"/>
                <a:cs typeface="+mn-cs"/>
              </a:rPr>
              <a:t>.</a:t>
            </a:r>
            <a:endParaRPr lang="en-AU" sz="1600" kern="1200" dirty="0">
              <a:solidFill>
                <a:schemeClr val="tx1"/>
              </a:solidFill>
              <a:effectLst/>
              <a:latin typeface="Arial" panose="020B0604020202020204" pitchFamily="34" charset="0"/>
              <a:ea typeface="+mn-ea"/>
              <a:cs typeface="+mn-cs"/>
            </a:endParaRPr>
          </a:p>
          <a:p>
            <a:pPr>
              <a:defRPr/>
            </a:pP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1055996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6C149-46A3-9B57-1776-61D874E92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A1B921-94D5-87E8-DC67-3040F50A0B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B48AD-9BEE-9627-2E6B-81D1787C5C96}"/>
              </a:ext>
            </a:extLst>
          </p:cNvPr>
          <p:cNvSpPr>
            <a:spLocks noGrp="1"/>
          </p:cNvSpPr>
          <p:nvPr>
            <p:ph type="body" idx="1"/>
          </p:nvPr>
        </p:nvSpPr>
        <p:spPr/>
        <p:txBody>
          <a:bodyPr/>
          <a:lstStyle/>
          <a:p>
            <a:r>
              <a:rPr lang="en-AU" sz="1600" b="1" dirty="0">
                <a:cs typeface="Arial"/>
              </a:rPr>
              <a:t>Teacher note</a:t>
            </a:r>
            <a:r>
              <a:rPr lang="en-AU" sz="1600" dirty="0">
                <a:cs typeface="Arial"/>
              </a:rPr>
              <a:t>: this slide has been used to identify the explicit teaching strategies</a:t>
            </a:r>
            <a:r>
              <a:rPr lang="en-AU" sz="1600" dirty="0">
                <a:solidFill>
                  <a:schemeClr val="tx1"/>
                </a:solidFill>
              </a:rPr>
              <a:t> sharing learning intentions and sharing success criteria.</a:t>
            </a:r>
            <a:r>
              <a:rPr lang="en-AU" dirty="0"/>
              <a:t> </a:t>
            </a:r>
            <a:r>
              <a:rPr lang="en-AU" sz="1600" dirty="0">
                <a:solidFill>
                  <a:schemeClr val="tx1"/>
                </a:solidFill>
              </a:rPr>
              <a:t>This slide</a:t>
            </a:r>
            <a:r>
              <a:rPr lang="en-AU" sz="1600" dirty="0">
                <a:solidFill>
                  <a:srgbClr val="000000"/>
                </a:solidFill>
                <a:cs typeface="Arial"/>
              </a:rPr>
              <a:t> </a:t>
            </a:r>
            <a:r>
              <a:rPr lang="en-AU" dirty="0">
                <a:solidFill>
                  <a:srgbClr val="000000"/>
                </a:solidFill>
                <a:cs typeface="Arial"/>
              </a:rPr>
              <a:t>could</a:t>
            </a:r>
            <a:r>
              <a:rPr lang="en-AU" dirty="0">
                <a:cs typeface="Arial"/>
              </a:rPr>
              <a:t> </a:t>
            </a:r>
            <a:r>
              <a:rPr lang="en-AU" sz="1600" dirty="0">
                <a:cs typeface="Arial"/>
              </a:rPr>
              <a:t>be deleted or hidden when </a:t>
            </a:r>
            <a:r>
              <a:rPr lang="en-AU" dirty="0">
                <a:cs typeface="Arial"/>
              </a:rPr>
              <a:t>using this content in</a:t>
            </a:r>
            <a:r>
              <a:rPr lang="en-AU" sz="1600" dirty="0">
                <a:cs typeface="Arial"/>
              </a:rPr>
              <a:t> a classroom setting.</a:t>
            </a:r>
            <a:r>
              <a:rPr lang="en-AU" dirty="0">
                <a:cs typeface="Arial"/>
              </a:rPr>
              <a:t> Alternatively, the teacher could discuss the educational benefit of the process of sharing learning intentions and success criteria and discussing the significance of this learning process. </a:t>
            </a:r>
            <a:r>
              <a:rPr lang="en-AU" sz="1600" dirty="0">
                <a:cs typeface="Arial"/>
              </a:rPr>
              <a:t> </a:t>
            </a:r>
            <a:endParaRPr lang="en-US" sz="1600" dirty="0">
              <a:cs typeface="Arial"/>
            </a:endParaRPr>
          </a:p>
          <a:p>
            <a:endParaRPr lang="en-AU" sz="1600" dirty="0">
              <a:cs typeface="Arial"/>
            </a:endParaRPr>
          </a:p>
          <a:p>
            <a:pPr marL="285750" indent="-285750">
              <a:buFont typeface="Arial"/>
              <a:buChar char="•"/>
            </a:pPr>
            <a:r>
              <a:rPr lang="en-AU" sz="1600" dirty="0">
                <a:solidFill>
                  <a:schemeClr val="tx1"/>
                </a:solidFill>
                <a:cs typeface="Arial"/>
              </a:rPr>
              <a:t>Sharing learning intentions allows a teacher to effectively communicate the learning goal with students. They allow students to connect new learning to existing knowledge, skills and understanding. </a:t>
            </a:r>
          </a:p>
          <a:p>
            <a:pPr marL="285750" indent="-285750">
              <a:buFont typeface="Arial"/>
              <a:buChar char="•"/>
            </a:pPr>
            <a:r>
              <a:rPr lang="en-AU" sz="1600" dirty="0">
                <a:solidFill>
                  <a:schemeClr val="tx1"/>
                </a:solidFill>
                <a:cs typeface="Arial"/>
              </a:rPr>
              <a:t>When learning intentions are used with success criteria, students have a clear idea of the learning goal and how to get there (AERO 2024). </a:t>
            </a:r>
          </a:p>
          <a:p>
            <a:pPr marL="285750" indent="-285750">
              <a:buFont typeface="Arial"/>
              <a:buChar char="•"/>
            </a:pPr>
            <a:r>
              <a:rPr lang="en-AU" sz="1600" dirty="0">
                <a:solidFill>
                  <a:schemeClr val="tx1"/>
                </a:solidFill>
                <a:cs typeface="Arial"/>
              </a:rPr>
              <a:t>The success criteria</a:t>
            </a:r>
            <a:r>
              <a:rPr lang="en-AU" sz="1600" b="1" dirty="0">
                <a:solidFill>
                  <a:schemeClr val="tx1"/>
                </a:solidFill>
                <a:cs typeface="Arial"/>
              </a:rPr>
              <a:t> </a:t>
            </a:r>
            <a:r>
              <a:rPr lang="en-AU" sz="1600" dirty="0">
                <a:solidFill>
                  <a:schemeClr val="tx1"/>
                </a:solidFill>
                <a:cs typeface="Arial"/>
              </a:rPr>
              <a:t>break the learning intention into smaller and more manageable actions. They show students what they must do, say, make, create or perform to demonstrate their learning (Griffin 2018).</a:t>
            </a:r>
          </a:p>
          <a:p>
            <a:pPr marL="285750" indent="-285750">
              <a:buFont typeface="Arial"/>
              <a:buChar char="•"/>
              <a:defRPr/>
            </a:pPr>
            <a:r>
              <a:rPr lang="en-AU" sz="1600" i="0" dirty="0">
                <a:solidFill>
                  <a:schemeClr val="tx1"/>
                </a:solidFill>
                <a:effectLst/>
                <a:cs typeface="Arial"/>
              </a:rPr>
              <a:t>Success criteria</a:t>
            </a:r>
            <a:r>
              <a:rPr lang="en-AU" sz="1600" i="0" dirty="0">
                <a:solidFill>
                  <a:schemeClr val="tx1"/>
                </a:solidFill>
                <a:effectLst/>
              </a:rPr>
              <a:t> are communicated to students in ways they understand. Teachers use their expertise to guide student thinking and often model and use exemplars to show students what success 'looks like’ </a:t>
            </a:r>
            <a:r>
              <a:rPr lang="en-AU" sz="1600" dirty="0">
                <a:solidFill>
                  <a:schemeClr val="tx1"/>
                </a:solidFill>
                <a:cs typeface="Arial"/>
              </a:rPr>
              <a:t>(DoE 2025).</a:t>
            </a:r>
            <a:r>
              <a:rPr lang="en-AU" sz="1600" i="0" dirty="0">
                <a:solidFill>
                  <a:schemeClr val="tx1"/>
                </a:solidFill>
                <a:effectLst/>
              </a:rPr>
              <a:t> </a:t>
            </a:r>
            <a:endParaRPr lang="en-AU" sz="1600" i="0" dirty="0">
              <a:solidFill>
                <a:schemeClr val="tx1"/>
              </a:solidFill>
              <a:effectLst/>
              <a:cs typeface="Arial"/>
            </a:endParaRPr>
          </a:p>
          <a:p>
            <a:pPr marL="285750" marR="0" lvl="0" indent="-285750" algn="l" defTabSz="1219170" rtl="0" eaLnBrk="1" fontAlgn="auto" latinLnBrk="0" hangingPunct="1">
              <a:lnSpc>
                <a:spcPct val="100000"/>
              </a:lnSpc>
              <a:spcBef>
                <a:spcPts val="0"/>
              </a:spcBef>
              <a:spcAft>
                <a:spcPts val="0"/>
              </a:spcAft>
              <a:buClrTx/>
              <a:buSzTx/>
              <a:buFont typeface="Arial"/>
              <a:buChar char="•"/>
              <a:tabLst/>
              <a:defRPr/>
            </a:pPr>
            <a:r>
              <a:rPr lang="en-AU" sz="1600" dirty="0">
                <a:solidFill>
                  <a:schemeClr val="tx1"/>
                </a:solidFill>
                <a:cs typeface="Arial"/>
              </a:rPr>
              <a:t>The sample learning intentions and success criteria (LISC) on the following slide are aligned to the syllabus. </a:t>
            </a:r>
            <a:endParaRPr lang="en-AU" sz="1600" dirty="0">
              <a:solidFill>
                <a:schemeClr val="tx1"/>
              </a:solidFill>
            </a:endParaRPr>
          </a:p>
          <a:p>
            <a:pPr marL="285750" marR="0" lvl="0" indent="-285750" algn="l" defTabSz="1219170">
              <a:lnSpc>
                <a:spcPct val="100000"/>
              </a:lnSpc>
              <a:spcBef>
                <a:spcPts val="0"/>
              </a:spcBef>
              <a:spcAft>
                <a:spcPts val="0"/>
              </a:spcAft>
              <a:buClrTx/>
              <a:buSzTx/>
              <a:buFont typeface="Arial"/>
              <a:buChar char="•"/>
              <a:tabLst/>
              <a:defRPr/>
            </a:pPr>
            <a:r>
              <a:rPr lang="en-AU" sz="1600" dirty="0">
                <a:solidFill>
                  <a:schemeClr val="tx1"/>
                </a:solidFill>
              </a:rPr>
              <a:t>When designing LISC for students working above or below stage level, or towards Life Skills outcomes, draw on the </a:t>
            </a:r>
            <a:r>
              <a:rPr lang="en-AU" dirty="0"/>
              <a:t>collaborative</a:t>
            </a:r>
            <a:r>
              <a:rPr lang="en-AU" sz="1600" dirty="0">
                <a:solidFill>
                  <a:schemeClr val="tx1"/>
                </a:solidFill>
              </a:rPr>
              <a:t> curriculum planning</a:t>
            </a:r>
            <a:r>
              <a:rPr lang="en-AU" sz="1600" i="0" u="none" strike="noStrike" dirty="0">
                <a:solidFill>
                  <a:schemeClr val="tx1"/>
                </a:solidFill>
                <a:effectLst/>
                <a:cs typeface="Arial"/>
              </a:rPr>
              <a:t> p</a:t>
            </a:r>
            <a:r>
              <a:rPr lang="en-AU" sz="1600" u="none" dirty="0">
                <a:solidFill>
                  <a:schemeClr val="tx1"/>
                </a:solidFill>
              </a:rPr>
              <a:t>rocess </a:t>
            </a:r>
            <a:r>
              <a:rPr lang="en-AU" sz="1600" dirty="0">
                <a:solidFill>
                  <a:schemeClr val="tx1"/>
                </a:solidFill>
              </a:rPr>
              <a:t>to ensure LISC is differentiated and aligned with the relevant syllabus outcomes. </a:t>
            </a:r>
            <a:endParaRPr lang="en-AU" sz="1600" dirty="0">
              <a:solidFill>
                <a:schemeClr val="tx1"/>
              </a:solidFill>
              <a:cs typeface="Arial"/>
            </a:endParaRPr>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cs typeface="Arial"/>
              </a:rPr>
              <a:t>For more </a:t>
            </a:r>
            <a:r>
              <a:rPr lang="en-AU" b="0" dirty="0">
                <a:cs typeface="Arial"/>
              </a:rPr>
              <a:t>information, see:</a:t>
            </a:r>
            <a:endParaRPr lang="en-AU" b="0" strike="sngStrike" dirty="0">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cs typeface="Arial"/>
              </a:rPr>
              <a:t>AITSL: </a:t>
            </a:r>
            <a:r>
              <a:rPr lang="en-AU" b="0" dirty="0">
                <a:cs typeface="Arial"/>
              </a:rPr>
              <a:t>https://www.aitsl.edu.au/docs/default-source/feedback/aitsl-learning-intentions-and-success-criteria-strategy.pdf?sfvrsn=382dec3c_2</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cs typeface="Arial"/>
              </a:rPr>
              <a:t>Sharing learning intentions:  </a:t>
            </a:r>
            <a:r>
              <a:rPr lang="en-AU" dirty="0">
                <a:cs typeface="Arial"/>
              </a:rPr>
              <a:t>https://education.nsw.gov.au/teaching-and-learning/curriculum/explicit-teaching/explicit-teaching-strategies/sharing-learning-intentions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cs typeface="Arial"/>
              </a:rPr>
              <a:t>Sharing success criteria: </a:t>
            </a:r>
            <a:r>
              <a:rPr lang="en-AU" b="0" dirty="0">
                <a:cs typeface="Arial"/>
              </a:rPr>
              <a:t>https://education.nsw.gov.au/teaching-and-learning/curriculum/explicit-teaching/explicit-teaching-strategies/sharing-success-criteria</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cs typeface="Arial"/>
              </a:rPr>
              <a:t>Collaborative curriculum planning: </a:t>
            </a:r>
            <a:r>
              <a:rPr lang="en-AU" b="0" dirty="0">
                <a:cs typeface="Arial"/>
              </a:rPr>
              <a:t>https://educationstandards.nsw.edu.au/wps/portal/nesa/k-10/diversity-in-learning/special-education/collaborative-curriculum-planning</a:t>
            </a:r>
            <a:endParaRPr lang="en-AU" b="0" dirty="0"/>
          </a:p>
        </p:txBody>
      </p:sp>
      <p:sp>
        <p:nvSpPr>
          <p:cNvPr id="4" name="Slide Number Placeholder 3">
            <a:extLst>
              <a:ext uri="{FF2B5EF4-FFF2-40B4-BE49-F238E27FC236}">
                <a16:creationId xmlns:a16="http://schemas.microsoft.com/office/drawing/2014/main" id="{6BD29712-9759-6D95-0683-D58E6D4D7136}"/>
              </a:ext>
            </a:extLst>
          </p:cNvPr>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3221947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600" b="1" dirty="0">
                <a:cs typeface="Arial"/>
              </a:rPr>
              <a:t>Teacher note:</a:t>
            </a:r>
            <a:r>
              <a:rPr lang="en-AU" sz="1600" b="1" strike="noStrike" dirty="0">
                <a:cs typeface="Arial"/>
              </a:rPr>
              <a:t> </a:t>
            </a:r>
            <a:r>
              <a:rPr lang="en-AU" sz="1600" b="0" strike="noStrike" dirty="0">
                <a:cs typeface="Arial"/>
              </a:rPr>
              <a:t>a</a:t>
            </a:r>
            <a:r>
              <a:rPr lang="en-AU" sz="1600" dirty="0">
                <a:cs typeface="Arial"/>
              </a:rPr>
              <a:t>dapt </a:t>
            </a:r>
            <a:r>
              <a:rPr lang="en-AU" sz="1600" b="0" dirty="0">
                <a:cs typeface="Arial"/>
              </a:rPr>
              <a:t>the provided learning intention and below sample success criteria, as required, </a:t>
            </a:r>
            <a:r>
              <a:rPr lang="en-AU" sz="1600" b="0" strike="noStrike" dirty="0">
                <a:cs typeface="Arial"/>
              </a:rPr>
              <a:t>to suit the needs of your students. </a:t>
            </a:r>
          </a:p>
          <a:p>
            <a:endParaRPr lang="en-AU" sz="1600" b="0" strike="noStrike" dirty="0">
              <a:cs typeface="Arial"/>
            </a:endParaRPr>
          </a:p>
          <a:p>
            <a:pPr marL="894715" lvl="1" indent="-285750">
              <a:buFontTx/>
              <a:buChar char="-"/>
            </a:pPr>
            <a:r>
              <a:rPr lang="en-AU" sz="1600" i="1" dirty="0">
                <a:latin typeface="Arial"/>
                <a:cs typeface="Arial"/>
              </a:rPr>
              <a:t>identify the key structural elements of a narrative</a:t>
            </a:r>
          </a:p>
          <a:p>
            <a:pPr marL="895335" lvl="1" indent="-285750">
              <a:buFontTx/>
              <a:buChar char="-"/>
            </a:pPr>
            <a:r>
              <a:rPr lang="en-AU" sz="1600" i="1" dirty="0">
                <a:latin typeface="Arial" panose="020B0604020202020204" pitchFamily="34" charset="0"/>
              </a:rPr>
              <a:t>retell the main events of the story in the correct sequence</a:t>
            </a:r>
          </a:p>
          <a:p>
            <a:pPr marL="895335" lvl="1" indent="-285750">
              <a:buFontTx/>
              <a:buChar char="-"/>
            </a:pPr>
            <a:r>
              <a:rPr lang="en-AU" sz="1600" i="1" dirty="0">
                <a:latin typeface="Arial" panose="020B0604020202020204" pitchFamily="34" charset="0"/>
              </a:rPr>
              <a:t>explain cause-and-effect relationships in the plot. </a:t>
            </a:r>
          </a:p>
          <a:p>
            <a:pPr marL="895335" lvl="1" indent="-285750">
              <a:buFontTx/>
              <a:buChar char="-"/>
            </a:pPr>
            <a:endParaRPr lang="en-AU" sz="1600" dirty="0">
              <a:latin typeface="Arial" panose="020B0604020202020204" pitchFamily="34" charset="0"/>
            </a:endParaRPr>
          </a:p>
          <a:p>
            <a:pPr marL="0" marR="0" lvl="0" indent="0" algn="ctr" defTabSz="121917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600" b="1" dirty="0">
              <a:cs typeface="Arial"/>
            </a:endParaRPr>
          </a:p>
          <a:p>
            <a:pPr marL="171450" indent="-171450">
              <a:buFont typeface="Arial"/>
              <a:buChar char="•"/>
              <a:defRPr/>
            </a:pPr>
            <a:r>
              <a:rPr lang="en-AU" sz="1600" b="0" strike="noStrike" dirty="0">
                <a:cs typeface="Arial"/>
              </a:rPr>
              <a:t>LISC is usually shared first or early in the lesson</a:t>
            </a:r>
            <a:r>
              <a:rPr lang="en-AU" sz="1600" b="0" dirty="0">
                <a:cs typeface="Arial"/>
              </a:rPr>
              <a:t> and is explained by the teacher who checks for understanding (DoE 2025). </a:t>
            </a:r>
            <a:endParaRPr lang="en-AU" sz="1600" b="0" dirty="0"/>
          </a:p>
          <a:p>
            <a:pPr marL="171450" marR="0" lvl="0" indent="-171450" algn="l" defTabSz="1219170" rtl="0" eaLnBrk="1" fontAlgn="auto" latinLnBrk="0" hangingPunct="1">
              <a:lnSpc>
                <a:spcPct val="100000"/>
              </a:lnSpc>
              <a:spcBef>
                <a:spcPts val="0"/>
              </a:spcBef>
              <a:spcAft>
                <a:spcPts val="0"/>
              </a:spcAft>
              <a:buClrTx/>
              <a:buSzTx/>
              <a:buFont typeface="Arial"/>
              <a:buChar char="•"/>
              <a:tabLst/>
              <a:defRPr/>
            </a:pPr>
            <a:r>
              <a:rPr lang="en-AU" sz="1600" b="0" dirty="0"/>
              <a:t>LISC is referred to regularly to check for understanding, provide feedback or as a self-assessment tool (Wiliam and Leahy 2015). </a:t>
            </a:r>
          </a:p>
          <a:p>
            <a:pPr marL="171450" indent="-171450">
              <a:buFont typeface="Arial"/>
              <a:buChar char="•"/>
              <a:defRPr/>
            </a:pPr>
            <a:r>
              <a:rPr lang="en-AU" sz="1600" b="0" dirty="0">
                <a:latin typeface="Arial"/>
                <a:cs typeface="Arial"/>
              </a:rPr>
              <a:t>Learning intentions and success criteria can be supported by exemplars, such as 'What A Good One Looks Like' (WAGOLL) or exemplars to demonstrate success criteria (Clarke 2021).</a:t>
            </a:r>
          </a:p>
          <a:p>
            <a:pPr marL="0" indent="0">
              <a:buFont typeface="Arial"/>
              <a:buNone/>
              <a:defRPr/>
            </a:pPr>
            <a:endParaRPr lang="en-AU" sz="1600" b="1" dirty="0"/>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sz="1600" b="0" dirty="0"/>
              <a:t>For more information, see:</a:t>
            </a:r>
          </a:p>
          <a:p>
            <a:pPr marL="0" marR="0" lvl="0" indent="0" algn="l" defTabSz="1219170" rtl="0" eaLnBrk="1" fontAlgn="auto" latinLnBrk="0" hangingPunct="1">
              <a:lnSpc>
                <a:spcPct val="100000"/>
              </a:lnSpc>
              <a:spcBef>
                <a:spcPts val="0"/>
              </a:spcBef>
              <a:spcAft>
                <a:spcPts val="0"/>
              </a:spcAft>
              <a:buClrTx/>
              <a:buSzTx/>
              <a:buFont typeface="Arial"/>
              <a:buNone/>
              <a:tabLst/>
              <a:defRPr/>
            </a:pPr>
            <a:r>
              <a:rPr lang="en-AU" sz="1600" b="1" dirty="0"/>
              <a:t>Sharing learning intentions and success criteria: </a:t>
            </a:r>
            <a:r>
              <a:rPr lang="en-AU" sz="1600" b="0" dirty="0"/>
              <a:t>https://education.nsw.gov.au/content/dam/main-education/documents/teaching-and-learning/curriculum/explicit-teaching/explicit-teaching-technique-guide-lisc-sharing.pdf </a:t>
            </a:r>
            <a:endParaRPr lang="en-AU" sz="1600" b="0" dirty="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b="1" dirty="0"/>
              <a:t>Planning learning intentions and success criteria: </a:t>
            </a:r>
            <a:r>
              <a:rPr lang="en-AU" sz="1600" b="0" dirty="0"/>
              <a:t>https://education.nsw.gov.au/content/dam/main-education/documents/teaching-and-learning/curriculum/explicit-teaching/explicit-teaching-technique-guide-lisc-planning.pdf</a:t>
            </a:r>
          </a:p>
        </p:txBody>
      </p:sp>
      <p:sp>
        <p:nvSpPr>
          <p:cNvPr id="4" name="Slide Number Placeholder 3"/>
          <p:cNvSpPr>
            <a:spLocks noGrp="1"/>
          </p:cNvSpPr>
          <p:nvPr>
            <p:ph type="sldNum" sz="quarter" idx="5"/>
          </p:nvPr>
        </p:nvSpPr>
        <p:spPr/>
        <p:txBody>
          <a:bodyPr/>
          <a:lstStyle/>
          <a:p>
            <a:fld id="{D09C5488-DD16-4714-9519-7BE21BA11D4E}" type="slidenum">
              <a:rPr lang="en-AU" smtClean="0"/>
              <a:t>5</a:t>
            </a:fld>
            <a:endParaRPr lang="en-AU"/>
          </a:p>
        </p:txBody>
      </p:sp>
    </p:spTree>
    <p:extLst>
      <p:ext uri="{BB962C8B-B14F-4D97-AF65-F5344CB8AC3E}">
        <p14:creationId xmlns:p14="http://schemas.microsoft.com/office/powerpoint/2010/main" val="1915126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 </a:t>
            </a:r>
            <a:r>
              <a:rPr lang="en-AU" dirty="0">
                <a:latin typeface="Arial" panose="020B0604020202020204" pitchFamily="34" charset="0"/>
                <a:cs typeface="Arial" panose="020B0604020202020204" pitchFamily="34" charset="0"/>
              </a:rPr>
              <a:t>this slide has been used to identify the explicit teaching learning strategy and should be deleted or hidden when using in a classroom setting. The strategy of gradual release of responsibility is a flexible process moving between modelled, guided and independent teaching practice responsive to student learning. Students should be supported to move between each practice based on their capabilities and requirements. </a:t>
            </a:r>
          </a:p>
          <a:p>
            <a:endParaRPr lang="en-AU" dirty="0">
              <a:latin typeface="Arial" panose="020B0604020202020204" pitchFamily="34" charset="0"/>
              <a:cs typeface="Arial" panose="020B0604020202020204" pitchFamily="34" charset="0"/>
            </a:endParaRPr>
          </a:p>
          <a:p>
            <a:r>
              <a:rPr lang="en-AU" dirty="0">
                <a:latin typeface="Arial" panose="020B0604020202020204" pitchFamily="34" charset="0"/>
                <a:cs typeface="Arial" panose="020B0604020202020204" pitchFamily="34" charset="0"/>
              </a:rPr>
              <a:t>Teachers deliver a structured and sequenced approach to explicitly teaching new content. Learning is most effective when teachers break new information down and teach it explicitly using explanation, demonstration and modelling. This is especially relevant when students are new to an area (AERO 2024).</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74730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600" b="1" kern="1200" dirty="0">
                <a:solidFill>
                  <a:srgbClr val="000000"/>
                </a:solidFill>
                <a:effectLst/>
                <a:latin typeface="Arial"/>
                <a:cs typeface="Arial"/>
              </a:rPr>
              <a:t>Teacher note: </a:t>
            </a:r>
            <a:r>
              <a:rPr lang="en-AU" dirty="0"/>
              <a:t>this slide supports </a:t>
            </a:r>
            <a:r>
              <a:rPr lang="en-AU" b="1" dirty="0"/>
              <a:t>Phase 2, sequence 1 – exploring the emotional impact of different narrative structures</a:t>
            </a:r>
            <a:r>
              <a:rPr lang="en-AU" dirty="0"/>
              <a:t>. The following text is taken from </a:t>
            </a:r>
            <a:r>
              <a:rPr lang="en-AU" i="1" dirty="0"/>
              <a:t>The Moth</a:t>
            </a:r>
            <a:r>
              <a:rPr lang="en-AU" dirty="0"/>
              <a:t> website. The Moth Story Slams are competitions where people tell true, personal stories relating to a specified theme. Exploring this platform for storytelling and running a class or interclass story slam would provide an opportunity for HPGE students to enrich their learning.</a:t>
            </a:r>
          </a:p>
          <a:p>
            <a:endParaRPr lang="en-AU" dirty="0"/>
          </a:p>
          <a:p>
            <a:r>
              <a:rPr lang="en-AU" dirty="0"/>
              <a:t>Explicit links between prediction and terminology can be made here. As plot refers to the sequence of events, cause-and-effect sentences and linking words may be a valuable focus.</a:t>
            </a:r>
          </a:p>
          <a:p>
            <a:endParaRPr lang="en-AU" dirty="0"/>
          </a:p>
          <a:p>
            <a:r>
              <a:rPr lang="en-AU" dirty="0"/>
              <a:t>The teacher may state the following, ‘Consider using some of the following linking words and phrases to help you to write cause-and-effect sentences to recreate the plot: as a result, because, because of, caused by, consequently, for that reason, that is why, therefore, thus.’</a:t>
            </a:r>
          </a:p>
          <a:p>
            <a:endParaRPr lang="en-AU" dirty="0"/>
          </a:p>
          <a:p>
            <a:r>
              <a:rPr lang="en-AU" dirty="0"/>
              <a:t>Within the gradual release of responsibility sequence, this slide provides the modelled stage. The teacher supports students by explicitly demonstrating a think aloud of the process used when addressing the prediction questions, reflecting on previous learning or knowledge.</a:t>
            </a:r>
          </a:p>
          <a:p>
            <a:endParaRPr lang="en-AU" dirty="0"/>
          </a:p>
          <a:p>
            <a:r>
              <a:rPr lang="en-AU" dirty="0"/>
              <a:t>For example, model how the title </a:t>
            </a:r>
            <a:r>
              <a:rPr lang="en-AU" i="1" dirty="0"/>
              <a:t>Not in the Lesson Plan</a:t>
            </a:r>
            <a:r>
              <a:rPr lang="en-AU" dirty="0"/>
              <a:t> can be used to make a tentative prediction, then demonstrate how the listed events might be ordered by considering which actions could logically cause later events. When composing the sample cause-and-effect sentence, verbalise why a particular linking word has been selected and how it makes the relationship between events explicit.</a:t>
            </a:r>
          </a:p>
          <a:p>
            <a:endParaRPr lang="en-AU" dirty="0"/>
          </a:p>
          <a:p>
            <a:r>
              <a:rPr lang="en-AU" dirty="0"/>
              <a:t>This approach ensures students build confidence and competence in reflective thinking and prepares them to listen for sequence and causation in the spoken text.</a:t>
            </a:r>
            <a:endParaRPr lang="en-AU" sz="1600" b="0" kern="1200" dirty="0">
              <a:solidFill>
                <a:schemeClr val="tx1"/>
              </a:solidFill>
              <a:effectLst/>
              <a:latin typeface="Arial" panose="020B0604020202020204" pitchFamily="34" charset="0"/>
              <a:ea typeface="+mn-ea"/>
              <a:cs typeface="+mn-cs"/>
            </a:endParaRPr>
          </a:p>
          <a:p>
            <a:endParaRPr lang="en-AU" sz="1600" b="0" kern="1200" dirty="0">
              <a:solidFill>
                <a:schemeClr val="tx1"/>
              </a:solidFill>
              <a:effectLst/>
              <a:latin typeface="Arial" panose="020B0604020202020204" pitchFamily="34" charset="0"/>
              <a:ea typeface="+mn-ea"/>
              <a:cs typeface="+mn-cs"/>
            </a:endParaRPr>
          </a:p>
        </p:txBody>
      </p:sp>
      <p:sp>
        <p:nvSpPr>
          <p:cNvPr id="4" name="Slide Number Placeholder 3"/>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2845119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F046B-4442-AC9E-8F7C-A8D58C40AE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4C856-0E35-45A9-747A-C5B0FD4A38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27B77A-1AF8-6D9A-5969-959958FE7570}"/>
              </a:ext>
            </a:extLst>
          </p:cNvPr>
          <p:cNvSpPr>
            <a:spLocks noGrp="1"/>
          </p:cNvSpPr>
          <p:nvPr>
            <p:ph type="body" idx="1"/>
          </p:nvPr>
        </p:nvSpPr>
        <p:spPr/>
        <p:txBody>
          <a:bodyPr/>
          <a:lstStyle/>
          <a:p>
            <a:r>
              <a:rPr lang="en-AU" sz="1600" b="1" kern="1200" dirty="0">
                <a:solidFill>
                  <a:schemeClr val="tx1"/>
                </a:solidFill>
                <a:effectLst/>
                <a:latin typeface="Arial"/>
                <a:cs typeface="Arial"/>
              </a:rPr>
              <a:t>Teacher note:</a:t>
            </a:r>
            <a:r>
              <a:rPr lang="en-AU" sz="1600" kern="1200" dirty="0">
                <a:solidFill>
                  <a:schemeClr val="tx1"/>
                </a:solidFill>
                <a:effectLst/>
                <a:latin typeface="Arial"/>
                <a:cs typeface="Arial"/>
              </a:rPr>
              <a:t> </a:t>
            </a:r>
            <a:r>
              <a:rPr lang="en-AU" dirty="0"/>
              <a:t>this slide supports </a:t>
            </a:r>
            <a:r>
              <a:rPr lang="en-AU" b="1" dirty="0"/>
              <a:t>Phase 2, sequence 1 – exploring the emotional impact of different narrative structures</a:t>
            </a:r>
            <a:r>
              <a:rPr lang="en-AU" dirty="0"/>
              <a:t>. Use a plot diagram template from </a:t>
            </a:r>
            <a:r>
              <a:rPr lang="en-AU" b="1" dirty="0"/>
              <a:t>Phase 2, resource 5 – blank narrative structure diagram</a:t>
            </a:r>
            <a:r>
              <a:rPr lang="en-AU" dirty="0"/>
              <a:t> for students to match details of the story with the structural element of narrative they reflect. This plot diagram template is available as a downloadable PDF or as editable PowerPoint slides on the Planning, programming and assessing English 7–10 webpage with the other resources for this program.</a:t>
            </a:r>
          </a:p>
          <a:p>
            <a:endParaRPr lang="en-AU" dirty="0"/>
          </a:p>
          <a:p>
            <a:r>
              <a:rPr lang="en-AU" dirty="0"/>
              <a:t>The image of a ‘jungle gym’ can be provided to support students to build a mental picture of the story with which they will engage.</a:t>
            </a:r>
          </a:p>
          <a:p>
            <a:endParaRPr lang="en-AU" dirty="0"/>
          </a:p>
          <a:p>
            <a:r>
              <a:rPr lang="en-AU" dirty="0"/>
              <a:t>Students listen to </a:t>
            </a:r>
            <a:r>
              <a:rPr lang="en-AU" i="1" dirty="0"/>
              <a:t>Not in the Lesson Plan</a:t>
            </a:r>
            <a:r>
              <a:rPr lang="en-AU" dirty="0"/>
              <a:t>, work in pairs to summarise the story using keywords, and practise retelling the story using those keywords. As a class, reconstruct the story using a range of transition words to create cause-and-effect sentences that reflect the plot.</a:t>
            </a:r>
          </a:p>
          <a:p>
            <a:endParaRPr lang="en-AU" dirty="0"/>
          </a:p>
          <a:p>
            <a:r>
              <a:rPr lang="en-AU" dirty="0"/>
              <a:t>Within gradual release of responsibility, this slide moves into guided practice. The teacher should prompt students to identify which event occurred first, what resulted from it and which linking word best represents the relationship. Use the partially completed sentence stems on the slide to support this process without completing the reasoning for students.</a:t>
            </a:r>
          </a:p>
          <a:p>
            <a:endParaRPr lang="en-AU" dirty="0"/>
          </a:p>
          <a:p>
            <a:r>
              <a:rPr lang="en-AU" dirty="0"/>
              <a:t>As students contribute to the class reconstruction, progressively reduce prompts and require them to explain why one event leads to another. This prepares them to work with the structural elements more independently in the post-listening task.</a:t>
            </a:r>
          </a:p>
          <a:p>
            <a:endParaRPr lang="en-AU" sz="1600" b="0" kern="1200" dirty="0">
              <a:solidFill>
                <a:schemeClr val="tx1"/>
              </a:solidFill>
              <a:effectLst/>
              <a:latin typeface="Arial" panose="020B0604020202020204" pitchFamily="34" charset="0"/>
              <a:cs typeface="Arial"/>
            </a:endParaRPr>
          </a:p>
          <a:p>
            <a:endParaRPr lang="en-AU" dirty="0">
              <a:cs typeface="Arial" panose="020B0604020202020204" pitchFamily="34" charset="0"/>
            </a:endParaRPr>
          </a:p>
        </p:txBody>
      </p:sp>
      <p:sp>
        <p:nvSpPr>
          <p:cNvPr id="4" name="Slide Number Placeholder 3">
            <a:extLst>
              <a:ext uri="{FF2B5EF4-FFF2-40B4-BE49-F238E27FC236}">
                <a16:creationId xmlns:a16="http://schemas.microsoft.com/office/drawing/2014/main" id="{5B3BF022-5158-AFFE-75C2-E027BF7EB768}"/>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3454728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A1ECF-21D4-ACB4-13CE-50BBBC27F5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6B0195-09C4-0413-3801-A0CD00E3D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25CA46-119B-7135-9545-E6C778A82233}"/>
              </a:ext>
            </a:extLst>
          </p:cNvPr>
          <p:cNvSpPr>
            <a:spLocks noGrp="1"/>
          </p:cNvSpPr>
          <p:nvPr>
            <p:ph type="body" idx="1"/>
          </p:nvPr>
        </p:nvSpPr>
        <p:spPr/>
        <p:txBody>
          <a:bodyPr/>
          <a:lstStyle/>
          <a:p>
            <a:r>
              <a:rPr lang="en-AU" sz="1600" b="1" kern="1200" dirty="0">
                <a:solidFill>
                  <a:schemeClr val="tx1"/>
                </a:solidFill>
                <a:effectLst/>
                <a:latin typeface="Arial" panose="020B0604020202020204" pitchFamily="34" charset="0"/>
                <a:ea typeface="+mn-ea"/>
                <a:cs typeface="+mn-cs"/>
              </a:rPr>
              <a:t>Teacher note:</a:t>
            </a:r>
            <a:r>
              <a:rPr lang="en-AU" sz="1600" kern="1200" dirty="0">
                <a:solidFill>
                  <a:schemeClr val="tx1"/>
                </a:solidFill>
                <a:effectLst/>
                <a:latin typeface="Arial" panose="020B0604020202020204" pitchFamily="34" charset="0"/>
                <a:ea typeface="+mn-ea"/>
                <a:cs typeface="+mn-cs"/>
              </a:rPr>
              <a:t> </a:t>
            </a:r>
            <a:r>
              <a:rPr lang="en-AU" dirty="0"/>
              <a:t>this slide supports </a:t>
            </a:r>
            <a:r>
              <a:rPr lang="en-AU" b="1" dirty="0"/>
              <a:t>Phase 2, sequence 1 – exploring the emotional impact of different narrative structures</a:t>
            </a:r>
            <a:r>
              <a:rPr lang="en-AU" dirty="0"/>
              <a:t>. The table provides possible answers for the identifying and matching the structural elements of narrative in a text activity. The teacher will need to provide students with the plot diagram outlined in the PowerPoint </a:t>
            </a:r>
            <a:r>
              <a:rPr lang="en-AU" b="1" dirty="0"/>
              <a:t>Phase 1 and 2 – editable narrative structure</a:t>
            </a:r>
            <a:r>
              <a:rPr lang="en-AU" dirty="0"/>
              <a:t>.</a:t>
            </a:r>
          </a:p>
          <a:p>
            <a:endParaRPr lang="en-AU" dirty="0"/>
          </a:p>
          <a:p>
            <a:r>
              <a:rPr lang="en-AU" dirty="0"/>
              <a:t>In this activity, students use the plot diagram template to match specific details from the story to the correct structural elements of a narrative, such as orientation, complication, conflict and rising tension.</a:t>
            </a:r>
          </a:p>
          <a:p>
            <a:endParaRPr lang="en-AU" dirty="0"/>
          </a:p>
          <a:p>
            <a:r>
              <a:rPr lang="en-AU" dirty="0"/>
              <a:t>Within the gradual release of responsibility sequence, students should first work independently to read the details and determine where each event fits within the narrative structure. This requires them to draw on their understanding of how narratives are organised and how events build meaning across a text.</a:t>
            </a:r>
          </a:p>
          <a:p>
            <a:endParaRPr lang="en-AU" dirty="0"/>
          </a:p>
          <a:p>
            <a:r>
              <a:rPr lang="en-AU" dirty="0"/>
              <a:t>After completing the matching task, the teacher can facilitate a class discussion to review responses, prompting students to justify their choices by referring to the purpose of each structural element. Ask questions such as ‘What makes this part an orientation rather than a complication?’ and ‘How does this event increase tension?’</a:t>
            </a:r>
          </a:p>
          <a:p>
            <a:endParaRPr lang="en-AU" dirty="0"/>
          </a:p>
          <a:p>
            <a:r>
              <a:rPr lang="en-AU" dirty="0"/>
              <a:t>This allows students to deepen their understanding of narrative structure and recognise how different stages contribute to the development of the story while giving the teacher evidence of whether students can apply the learning with reduced support.</a:t>
            </a:r>
          </a:p>
        </p:txBody>
      </p:sp>
      <p:sp>
        <p:nvSpPr>
          <p:cNvPr id="4" name="Slide Number Placeholder 3">
            <a:extLst>
              <a:ext uri="{FF2B5EF4-FFF2-40B4-BE49-F238E27FC236}">
                <a16:creationId xmlns:a16="http://schemas.microsoft.com/office/drawing/2014/main" id="{A718A6CA-2289-2D4A-79C3-151E129343E3}"/>
              </a:ext>
            </a:extLst>
          </p:cNvPr>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1046105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A2688-96D7-CA9A-C84B-7D0F4274C6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526BC7-5BEA-0B3F-BA65-0ED5041148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F6E18-25E1-8261-38B5-62ED70710FCD}"/>
              </a:ext>
            </a:extLst>
          </p:cNvPr>
          <p:cNvSpPr>
            <a:spLocks noGrp="1"/>
          </p:cNvSpPr>
          <p:nvPr>
            <p:ph type="body" idx="1"/>
          </p:nvPr>
        </p:nvSpPr>
        <p:spPr/>
        <p:txBody>
          <a:bodyPr/>
          <a:lstStyle/>
          <a:p>
            <a:r>
              <a:rPr lang="en-AU" sz="1600" b="1" kern="1200" dirty="0">
                <a:solidFill>
                  <a:schemeClr val="tx1"/>
                </a:solidFill>
                <a:effectLst/>
                <a:latin typeface="Arial" panose="020B0604020202020204" pitchFamily="34" charset="0"/>
                <a:ea typeface="+mn-ea"/>
                <a:cs typeface="+mn-cs"/>
              </a:rPr>
              <a:t>Teacher note:</a:t>
            </a:r>
            <a:r>
              <a:rPr lang="en-AU" sz="1600" kern="1200" dirty="0">
                <a:solidFill>
                  <a:schemeClr val="tx1"/>
                </a:solidFill>
                <a:effectLst/>
                <a:latin typeface="Arial" panose="020B0604020202020204" pitchFamily="34" charset="0"/>
                <a:ea typeface="+mn-ea"/>
                <a:cs typeface="+mn-cs"/>
              </a:rPr>
              <a:t> </a:t>
            </a:r>
            <a:r>
              <a:rPr lang="en-AU" dirty="0"/>
              <a:t>this slide supports </a:t>
            </a:r>
            <a:r>
              <a:rPr lang="en-AU" b="1" dirty="0"/>
              <a:t>Phase 2, sequence 1 – exploring the emotional impact of different narrative structures</a:t>
            </a:r>
            <a:r>
              <a:rPr lang="en-AU" dirty="0"/>
              <a:t>. The table provides possible answers for the identifying and matching the structural elements of narrative in a text activity.</a:t>
            </a:r>
          </a:p>
          <a:p>
            <a:endParaRPr lang="en-AU" dirty="0"/>
          </a:p>
          <a:p>
            <a:r>
              <a:rPr lang="en-AU" dirty="0"/>
              <a:t>Allow students to check their responses against the examples for climax, falling tension and resolution. Discuss any alternative responses provided and why they may or may not be appropriate.</a:t>
            </a:r>
          </a:p>
          <a:p>
            <a:endParaRPr lang="en-AU" dirty="0"/>
          </a:p>
          <a:p>
            <a:r>
              <a:rPr lang="en-AU" dirty="0"/>
              <a:t>This slide consolidates the independent stage of gradual release of responsibility. Rather than simply revealing the correct answers, ask students to compare their choices with the model and identify the reasoning behind any differences.</a:t>
            </a:r>
          </a:p>
          <a:p>
            <a:endParaRPr lang="en-AU" dirty="0"/>
          </a:p>
          <a:p>
            <a:r>
              <a:rPr lang="en-AU" dirty="0"/>
              <a:t>Draw attention to the climax as the point of greatest tension, the falling tension as the consequences that follow the accident, and the resolution as the lesson learned by the storyteller. Ask students to explain how these later structural elements emerge from the cause-and-effect sequence established earlier in the narrative.</a:t>
            </a:r>
          </a:p>
          <a:p>
            <a:endParaRPr lang="en-AU" dirty="0"/>
          </a:p>
          <a:p>
            <a:r>
              <a:rPr lang="en-AU" dirty="0"/>
              <a:t>Where students can justify an alternative placement using a clear understanding of structural purpose, acknowledge the reasoning and discuss whether the interpretation is supported by the text. Where students remain uncertain, revisit the function of the relevant structural element before progressing.</a:t>
            </a:r>
          </a:p>
          <a:p>
            <a:endParaRPr lang="en-AU" sz="1600" b="0" kern="1200" dirty="0">
              <a:solidFill>
                <a:schemeClr val="tx1"/>
              </a:solidFill>
              <a:effectLst/>
              <a:latin typeface="Arial" panose="020B0604020202020204" pitchFamily="34" charset="0"/>
              <a:ea typeface="+mn-ea"/>
              <a:cs typeface="+mn-cs"/>
            </a:endParaRPr>
          </a:p>
        </p:txBody>
      </p:sp>
      <p:sp>
        <p:nvSpPr>
          <p:cNvPr id="4" name="Slide Number Placeholder 3">
            <a:extLst>
              <a:ext uri="{FF2B5EF4-FFF2-40B4-BE49-F238E27FC236}">
                <a16:creationId xmlns:a16="http://schemas.microsoft.com/office/drawing/2014/main" id="{5D9C4EDC-2025-079A-4A01-6362BF3CE7C0}"/>
              </a:ext>
            </a:extLst>
          </p:cNvPr>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1621512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CF331-BB06-D99F-710E-12E33C80DB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A9CB46-C445-BACC-055C-285F47940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781AAC-9089-E5A1-4D01-A5FE92202C02}"/>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 </a:t>
            </a:r>
            <a:r>
              <a:rPr lang="en-AU" dirty="0"/>
              <a:t>this slide has been used to identify the explicit teaching learning strategy and should be deleted or hidden when used in a classroom setting. The strategy of connecting learning involves making connections within and across learning.</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a:p>
            <a:pPr>
              <a:defRPr/>
            </a:pPr>
            <a:r>
              <a:rPr lang="en-AU" dirty="0"/>
              <a:t>Teachers actively support students to make connections within and across knowledge, skills and understanding as well as to prior learning experiences. Learning is a change to long term memory. Long term memory is a network of overlapping information with many connections (AERO 2024a), which are called schemas (CESE 2017).</a:t>
            </a:r>
          </a:p>
        </p:txBody>
      </p:sp>
      <p:sp>
        <p:nvSpPr>
          <p:cNvPr id="4" name="Slide Number Placeholder 3">
            <a:extLst>
              <a:ext uri="{FF2B5EF4-FFF2-40B4-BE49-F238E27FC236}">
                <a16:creationId xmlns:a16="http://schemas.microsoft.com/office/drawing/2014/main" id="{9998E45E-642E-C1AD-F8B1-6E7B2D0B905D}"/>
              </a:ext>
            </a:extLst>
          </p:cNvPr>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3222040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solidFill>
                  <a:srgbClr val="000000"/>
                </a:solidFill>
              </a:rPr>
              <a:t>Teacher note: </a:t>
            </a:r>
            <a:r>
              <a:rPr lang="en-AU" dirty="0"/>
              <a:t>this slide supports </a:t>
            </a:r>
            <a:r>
              <a:rPr lang="en-AU" b="1" dirty="0"/>
              <a:t>Phase 2, sequence 1 – exploring the emotional impact of different narrative structures</a:t>
            </a:r>
            <a:r>
              <a:rPr lang="en-AU" dirty="0"/>
              <a:t>. This activity activates prior knowledge and supports the explicit teaching strategy of connecting learning by prompting students to link new terminology to their existing understanding of stories.</a:t>
            </a:r>
          </a:p>
          <a:p>
            <a:endParaRPr lang="en-AU" dirty="0"/>
          </a:p>
          <a:p>
            <a:r>
              <a:rPr lang="en-AU" dirty="0"/>
              <a:t>Encourage students to draw on familiar texts such as films, books, fairy tales or games. Do not correct responses yet. The purpose is to surface students’ existing schema before introducing the explicit definitions.</a:t>
            </a:r>
          </a:p>
          <a:p>
            <a:endParaRPr lang="en-AU" dirty="0"/>
          </a:p>
          <a:p>
            <a:r>
              <a:rPr lang="en-AU" dirty="0"/>
              <a:t>Students should consider:</a:t>
            </a:r>
          </a:p>
          <a:p>
            <a:endParaRPr lang="en-AU" dirty="0"/>
          </a:p>
          <a:p>
            <a:pPr marL="285750" lvl="0" indent="-285750">
              <a:buFont typeface="Arial" panose="020B0604020202020204" pitchFamily="34" charset="0"/>
              <a:buChar char="•"/>
            </a:pPr>
            <a:r>
              <a:rPr lang="en-AU" dirty="0"/>
              <a:t>whether they have heard the terms before </a:t>
            </a:r>
          </a:p>
          <a:p>
            <a:pPr marL="285750" lvl="0" indent="-285750">
              <a:buFont typeface="Arial" panose="020B0604020202020204" pitchFamily="34" charset="0"/>
              <a:buChar char="•"/>
            </a:pPr>
            <a:r>
              <a:rPr lang="en-AU" dirty="0"/>
              <a:t>what they think the difference is between story and plot </a:t>
            </a:r>
          </a:p>
          <a:p>
            <a:pPr marL="285750" lvl="0" indent="-285750">
              <a:buFont typeface="Arial" panose="020B0604020202020204" pitchFamily="34" charset="0"/>
              <a:buChar char="•"/>
            </a:pPr>
            <a:r>
              <a:rPr lang="en-AU" dirty="0"/>
              <a:t>why narrative might be something different again. </a:t>
            </a:r>
          </a:p>
          <a:p>
            <a:pPr lvl="0"/>
            <a:endParaRPr lang="en-AU" dirty="0"/>
          </a:p>
          <a:p>
            <a:r>
              <a:rPr lang="en-AU" dirty="0"/>
              <a:t>After students share their initial ideas, work through the definitions of story, plot and narrative on the slide. Explicitly connect ‘plot’ with the sequence and cause-and-effect relationships students have already explored in </a:t>
            </a:r>
            <a:r>
              <a:rPr lang="en-AU" i="1" dirty="0"/>
              <a:t>Not in the Lesson Plan</a:t>
            </a:r>
            <a:r>
              <a:rPr lang="en-AU" dirty="0"/>
              <a:t>. Connect ‘narrative’ with the wider techniques and conventions through which a story is constructed, including character and setting.</a:t>
            </a:r>
          </a:p>
          <a:p>
            <a:endParaRPr lang="en-AU" dirty="0"/>
          </a:p>
          <a:p>
            <a:r>
              <a:rPr lang="en-AU" dirty="0"/>
              <a:t>Students are then supported to apply their understanding of the terms ‘story’, ‘plot’ and ‘narrative’ by describing each of these in relation to a familiar text. It may be a text used in class or one students have encountered outside the classroom.</a:t>
            </a:r>
          </a:p>
          <a:p>
            <a:endParaRPr lang="en-AU" dirty="0"/>
          </a:p>
          <a:p>
            <a:r>
              <a:rPr lang="en-AU" dirty="0"/>
              <a:t>The purpose is to attach the new terminology to knowledge students already possess rather than teaching the three definitions as isolated concepts.</a:t>
            </a:r>
          </a:p>
          <a:p>
            <a:endParaRPr lang="en-AU" b="0" dirty="0">
              <a:latin typeface="Arial"/>
              <a:ea typeface="Calibri"/>
              <a:cs typeface="Arial"/>
            </a:endParaRPr>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3122380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66737-84F6-EDDC-B890-855BA2CCBB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4BBEC-BF4B-8E34-965E-5EFFD2CE9B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4F7A2E-DA9D-312D-0CAB-7DC1B19E0431}"/>
              </a:ext>
            </a:extLst>
          </p:cNvPr>
          <p:cNvSpPr>
            <a:spLocks noGrp="1"/>
          </p:cNvSpPr>
          <p:nvPr>
            <p:ph type="body" idx="1"/>
          </p:nvPr>
        </p:nvSpPr>
        <p:spPr/>
        <p:txBody>
          <a:bodyPr/>
          <a:lstStyle/>
          <a:p>
            <a:r>
              <a:rPr lang="en-AU" b="1" dirty="0">
                <a:solidFill>
                  <a:srgbClr val="000000"/>
                </a:solidFill>
              </a:rPr>
              <a:t>Teacher note: </a:t>
            </a:r>
            <a:r>
              <a:rPr lang="en-AU" dirty="0"/>
              <a:t>this slide supports </a:t>
            </a:r>
            <a:r>
              <a:rPr lang="en-AU" b="1" dirty="0"/>
              <a:t>Phase 2, sequence 1 – exploring the emotional impact of different narrative structures</a:t>
            </a:r>
            <a:r>
              <a:rPr lang="en-AU" dirty="0"/>
              <a:t>. This slide helps students apply the definitions using the familiar text </a:t>
            </a:r>
            <a:r>
              <a:rPr lang="en-AU" i="1" dirty="0"/>
              <a:t>Cinderella</a:t>
            </a:r>
            <a:r>
              <a:rPr lang="en-AU" dirty="0"/>
              <a:t>, strengthening the connection between new concepts and prior knowledge.</a:t>
            </a:r>
          </a:p>
          <a:p>
            <a:endParaRPr lang="en-AU" dirty="0"/>
          </a:p>
          <a:p>
            <a:pPr marL="285750" indent="-285750">
              <a:buFont typeface="Arial" panose="020B0604020202020204" pitchFamily="34" charset="0"/>
              <a:buChar char="•"/>
            </a:pPr>
            <a:r>
              <a:rPr lang="en-AU" dirty="0"/>
              <a:t>With a partner, students answer the questions using the </a:t>
            </a:r>
            <a:r>
              <a:rPr lang="en-AU" i="1" dirty="0"/>
              <a:t>Cinderella</a:t>
            </a:r>
            <a:r>
              <a:rPr lang="en-AU" dirty="0"/>
              <a:t> table:</a:t>
            </a:r>
          </a:p>
          <a:p>
            <a:pPr marL="285750" lvl="0" indent="-285750">
              <a:buFont typeface="Arial" panose="020B0604020202020204" pitchFamily="34" charset="0"/>
              <a:buChar char="•"/>
            </a:pPr>
            <a:r>
              <a:rPr lang="en-AU" dirty="0"/>
              <a:t>Which part explains what happened in the story? </a:t>
            </a:r>
          </a:p>
          <a:p>
            <a:pPr marL="285750" lvl="0" indent="-285750">
              <a:buFont typeface="Arial" panose="020B0604020202020204" pitchFamily="34" charset="0"/>
              <a:buChar char="•"/>
            </a:pPr>
            <a:r>
              <a:rPr lang="en-AU" dirty="0"/>
              <a:t>Which part explains the sequence of events? </a:t>
            </a:r>
          </a:p>
          <a:p>
            <a:pPr marL="285750" lvl="0" indent="-285750">
              <a:buFont typeface="Arial" panose="020B0604020202020204" pitchFamily="34" charset="0"/>
              <a:buChar char="•"/>
            </a:pPr>
            <a:r>
              <a:rPr lang="en-AU" dirty="0"/>
              <a:t>Which part explains why the story is engaging for readers? </a:t>
            </a:r>
          </a:p>
          <a:p>
            <a:pPr lvl="0"/>
            <a:endParaRPr lang="en-AU" dirty="0"/>
          </a:p>
          <a:p>
            <a:pPr lvl="0"/>
            <a:r>
              <a:rPr lang="en-AU" dirty="0"/>
              <a:t>Be ready to justify your answers. </a:t>
            </a:r>
          </a:p>
          <a:p>
            <a:pPr lvl="0"/>
            <a:endParaRPr lang="en-AU" dirty="0"/>
          </a:p>
          <a:p>
            <a:r>
              <a:rPr lang="en-AU" dirty="0"/>
              <a:t>Encourage students to use the terminology ‘story’, ‘plot’ and ‘narrative’ explicitly when explaining their thinking. Draw attention to the way the ‘story’ summarises what happens, the ‘plot’ focuses on the arrangement and causal relationship between events, and the ‘narrative’ considers the broader pattern and effect of the ‘rags to riches’ structure.</a:t>
            </a:r>
          </a:p>
          <a:p>
            <a:endParaRPr lang="en-AU" dirty="0"/>
          </a:p>
          <a:p>
            <a:r>
              <a:rPr lang="en-AU" dirty="0"/>
              <a:t>The teacher may ask students to present their answer to the class, followed by a teacher-led discussion.</a:t>
            </a:r>
          </a:p>
          <a:p>
            <a:endParaRPr lang="en-AU" dirty="0"/>
          </a:p>
          <a:p>
            <a:r>
              <a:rPr lang="en-AU" dirty="0"/>
              <a:t>Within the connecting learning strategy, use </a:t>
            </a:r>
            <a:r>
              <a:rPr lang="en-AU" i="1" dirty="0"/>
              <a:t>Cinderella</a:t>
            </a:r>
            <a:r>
              <a:rPr lang="en-AU" dirty="0"/>
              <a:t> as a bridge between familiar knowledge and the more complex application on the following slide. Ask students to make an explicit comparison with their earlier plot work, for example: ‘Which part of this table is most closely related to the structural diagram we just completed, and why?’</a:t>
            </a:r>
          </a:p>
          <a:p>
            <a:endParaRPr lang="en-AU" b="0" dirty="0">
              <a:latin typeface="Arial"/>
              <a:ea typeface="Calibri"/>
              <a:cs typeface="Arial"/>
            </a:endParaRPr>
          </a:p>
        </p:txBody>
      </p:sp>
      <p:sp>
        <p:nvSpPr>
          <p:cNvPr id="4" name="Slide Number Placeholder 3">
            <a:extLst>
              <a:ext uri="{FF2B5EF4-FFF2-40B4-BE49-F238E27FC236}">
                <a16:creationId xmlns:a16="http://schemas.microsoft.com/office/drawing/2014/main" id="{5C4ABD7D-65CE-FE2E-EE79-A530BC250E48}"/>
              </a:ext>
            </a:extLst>
          </p:cNvPr>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4003543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8A44A-EDC1-030F-2EEE-D251C15651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FAD1D3-EDCD-E147-235A-5ADE6C46F1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58E80A-EC05-6429-781F-139F7749D782}"/>
              </a:ext>
            </a:extLst>
          </p:cNvPr>
          <p:cNvSpPr>
            <a:spLocks noGrp="1"/>
          </p:cNvSpPr>
          <p:nvPr>
            <p:ph type="body" idx="1"/>
          </p:nvPr>
        </p:nvSpPr>
        <p:spPr/>
        <p:txBody>
          <a:bodyPr/>
          <a:lstStyle/>
          <a:p>
            <a:r>
              <a:rPr lang="en-AU" b="1" dirty="0">
                <a:solidFill>
                  <a:srgbClr val="000000"/>
                </a:solidFill>
              </a:rPr>
              <a:t>Teacher note: </a:t>
            </a:r>
            <a:r>
              <a:rPr lang="en-AU" dirty="0"/>
              <a:t>this slide supports </a:t>
            </a:r>
            <a:r>
              <a:rPr lang="en-AU" b="1" dirty="0"/>
              <a:t>Phase 2, sequence 1 – exploring the emotional impact of different narrative structures</a:t>
            </a:r>
            <a:r>
              <a:rPr lang="en-AU" dirty="0"/>
              <a:t>. This slide asks students to apply their understanding of story, plot and narrative to the listening text </a:t>
            </a:r>
            <a:r>
              <a:rPr lang="en-AU" i="1" dirty="0"/>
              <a:t>Not in the Lesson Plan</a:t>
            </a:r>
            <a:r>
              <a:rPr lang="en-AU" dirty="0"/>
              <a:t>.</a:t>
            </a:r>
          </a:p>
          <a:p>
            <a:endParaRPr lang="en-AU" dirty="0"/>
          </a:p>
          <a:p>
            <a:r>
              <a:rPr lang="en-AU" dirty="0"/>
              <a:t>Students consider:</a:t>
            </a:r>
          </a:p>
          <a:p>
            <a:endParaRPr lang="en-AU" dirty="0"/>
          </a:p>
          <a:p>
            <a:pPr marL="285750" lvl="0" indent="-285750">
              <a:buFont typeface="Arial" panose="020B0604020202020204" pitchFamily="34" charset="0"/>
              <a:buChar char="•"/>
            </a:pPr>
            <a:r>
              <a:rPr lang="en-AU" dirty="0"/>
              <a:t>How do the events in the plot build up to the accident at the end of the story? </a:t>
            </a:r>
          </a:p>
          <a:p>
            <a:pPr marL="285750" lvl="0" indent="-285750">
              <a:buFont typeface="Arial" panose="020B0604020202020204" pitchFamily="34" charset="0"/>
              <a:buChar char="•"/>
            </a:pPr>
            <a:r>
              <a:rPr lang="en-AU" dirty="0"/>
              <a:t>Which moment in the plot do you think is the most important turning point? Why? </a:t>
            </a:r>
          </a:p>
          <a:p>
            <a:pPr marL="285750" lvl="0" indent="-285750">
              <a:buFont typeface="Arial" panose="020B0604020202020204" pitchFamily="34" charset="0"/>
              <a:buChar char="•"/>
            </a:pPr>
            <a:r>
              <a:rPr lang="en-AU" dirty="0"/>
              <a:t>How does the narrative make the story interesting for the audience? </a:t>
            </a:r>
          </a:p>
          <a:p>
            <a:pPr lvl="0"/>
            <a:endParaRPr lang="en-AU" dirty="0"/>
          </a:p>
          <a:p>
            <a:r>
              <a:rPr lang="en-AU" dirty="0"/>
              <a:t>Encourage students to focus on how the sequence of events leads logically to the accident, highlighting cause-and-effect relationships in the plot. The question about the turning point encourages students to think about structural importance within the plot, while the final question prompts consideration of how the narrative creates interest through the unexpected outcome and relatable school setting.</a:t>
            </a:r>
          </a:p>
          <a:p>
            <a:endParaRPr lang="en-AU" dirty="0"/>
          </a:p>
          <a:p>
            <a:r>
              <a:rPr lang="en-AU" dirty="0"/>
              <a:t>Encourage students to justify their responses using evidence from the table.</a:t>
            </a:r>
          </a:p>
          <a:p>
            <a:endParaRPr lang="en-AU" dirty="0"/>
          </a:p>
          <a:p>
            <a:r>
              <a:rPr lang="en-AU" dirty="0"/>
              <a:t>This slide completes the connecting learning sequence by returning students to the text examined earlier and asking them to reinterpret it using the new conceptual distinctions. Make this transfer explicit: students should now be able to separate the general story of what happened, the causal arrangement of events within the plot and the narrative choices that make the anecdote engaging.</a:t>
            </a:r>
          </a:p>
          <a:p>
            <a:endParaRPr lang="en-AU" dirty="0"/>
          </a:p>
          <a:p>
            <a:r>
              <a:rPr lang="en-AU" dirty="0"/>
              <a:t>Conclude by revisiting the learning intentions and asking students to explain how their understanding has developed from identifying individual structural elements towards understanding the relationship between story, plot and narrative.</a:t>
            </a:r>
          </a:p>
          <a:p>
            <a:endParaRPr lang="en-AU" b="0" dirty="0">
              <a:latin typeface="Arial"/>
              <a:ea typeface="Calibri"/>
              <a:cs typeface="Arial"/>
            </a:endParaRPr>
          </a:p>
        </p:txBody>
      </p:sp>
      <p:sp>
        <p:nvSpPr>
          <p:cNvPr id="4" name="Slide Number Placeholder 3">
            <a:extLst>
              <a:ext uri="{FF2B5EF4-FFF2-40B4-BE49-F238E27FC236}">
                <a16:creationId xmlns:a16="http://schemas.microsoft.com/office/drawing/2014/main" id="{9E53E676-E809-9883-1466-9A4D4A83E694}"/>
              </a:ext>
            </a:extLst>
          </p:cNvPr>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187126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51169-CD0D-87BE-8246-853868316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ADEFD2-C3B9-C07A-6E1E-D912AA20DA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DEA11-E1E3-5C23-6FD4-F3B8B7600EEA}"/>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Teacher note: </a:t>
            </a:r>
            <a:r>
              <a:rPr lang="en-US" b="0" dirty="0"/>
              <a:t>this slide contains references for this resource.</a:t>
            </a:r>
            <a:endParaRPr lang="en-AU" dirty="0"/>
          </a:p>
        </p:txBody>
      </p:sp>
      <p:sp>
        <p:nvSpPr>
          <p:cNvPr id="4" name="Slide Number Placeholder 3">
            <a:extLst>
              <a:ext uri="{FF2B5EF4-FFF2-40B4-BE49-F238E27FC236}">
                <a16:creationId xmlns:a16="http://schemas.microsoft.com/office/drawing/2014/main" id="{6408B503-3FA4-8899-50E4-F6DE641AE5CB}"/>
              </a:ext>
            </a:extLst>
          </p:cNvPr>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2068642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16</a:t>
            </a:fld>
            <a:endParaRPr lang="en-AU"/>
          </a:p>
        </p:txBody>
      </p:sp>
    </p:spTree>
    <p:extLst>
      <p:ext uri="{BB962C8B-B14F-4D97-AF65-F5344CB8AC3E}">
        <p14:creationId xmlns:p14="http://schemas.microsoft.com/office/powerpoint/2010/main" val="7165876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Arial" panose="020B0604020202020204" pitchFamily="34"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LIS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endParaRPr lang="en-AU"/>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 uri="{C183D7F6-B498-43B3-948B-1728B52AA6E4}">
                <adec:decorative xmlns:adec="http://schemas.microsoft.com/office/drawing/2017/decorative" val="1"/>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latin typeface="Arial" panose="020B0604020202020204" pitchFamily="34" charset="0"/>
              </a:rPr>
              <a:pPr/>
              <a:t>‹#›</a:t>
            </a:fld>
            <a:endParaRPr lang="en-AU" dirty="0">
              <a:latin typeface="Arial" panose="020B0604020202020204" pitchFamily="34" charset="0"/>
            </a:endParaRPr>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GB"/>
              <a:t>Click icon to add picture</a:t>
            </a:r>
            <a:endParaRPr lang="en-AU"/>
          </a:p>
        </p:txBody>
      </p:sp>
      <p:sp>
        <p:nvSpPr>
          <p:cNvPr id="7" name="Slide Number Placeholder 6">
            <a:extLs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GB"/>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168880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3293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Arial" panose="020B0604020202020204" pitchFamily="34" charset="0"/>
            </a:endParaRPr>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327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Arial" panose="020B0604020202020204" pitchFamily="34" charset="0"/>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46" r:id="rId7"/>
    <p:sldLayoutId id="2147483725" r:id="rId8"/>
    <p:sldLayoutId id="2147483744" r:id="rId9"/>
    <p:sldLayoutId id="2147483763" r:id="rId10"/>
    <p:sldLayoutId id="2147483764" r:id="rId11"/>
    <p:sldLayoutId id="214748376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ion.nsw.gov.au/teaching-and-learning/curriculum/english/english-curriculum-resources-k-12/english-7-10-resources/stage-4-year-7-escape-into-the-world-of-the-novel" TargetMode="External"/><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unsplash.com/" TargetMode="External"/><Relationship Id="rId5" Type="http://schemas.openxmlformats.org/officeDocument/2006/relationships/hyperlink" Target="https://unsplash.com/@impatrickt" TargetMode="External"/><Relationship Id="rId4" Type="http://schemas.openxmlformats.org/officeDocument/2006/relationships/hyperlink" Target="https://unsplash.com/photos/open-book-lot-Oaqk7qqNh_c"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8" Type="http://schemas.openxmlformats.org/officeDocument/2006/relationships/hyperlink" Target="https://unsplash.com/photos/open-book-lot-Oaqk7qqNh_c" TargetMode="External"/><Relationship Id="rId3" Type="http://schemas.openxmlformats.org/officeDocument/2006/relationships/hyperlink" Target="https://educationstandards.nsw.edu.au/wps/portal/nesa/mini-footer/copyright" TargetMode="External"/><Relationship Id="rId7" Type="http://schemas.openxmlformats.org/officeDocument/2006/relationships/hyperlink" Target="https://themoth.org/stories/not-in-the-lesson-plan"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hyperlink" Target="https://curriculum.nsw.edu.au/learning-areas/english/english-k-10-2022/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dirty="0"/>
              <a:t>Introduction</a:t>
            </a: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291247" y="1752331"/>
            <a:ext cx="11483999" cy="4498641"/>
          </a:xfrm>
        </p:spPr>
        <p:txBody>
          <a:bodyPr/>
          <a:lstStyle/>
          <a:p>
            <a:pPr marL="342900" indent="-342900">
              <a:buFont typeface="Arial"/>
              <a:buChar char="•"/>
            </a:pPr>
            <a:r>
              <a:rPr lang="en-AU" sz="1800" dirty="0">
                <a:latin typeface="Arial"/>
                <a:ea typeface="+mn-lt"/>
                <a:cs typeface="Arial"/>
              </a:rPr>
              <a:t>This resource is not a teaching and learning program. It should be used in conjunction with the Year 7 Term 3 program </a:t>
            </a:r>
            <a:r>
              <a:rPr lang="en-AU" sz="1800" dirty="0">
                <a:hlinkClick r:id="rId3"/>
              </a:rPr>
              <a:t>Escape into the world of the novel</a:t>
            </a:r>
            <a:r>
              <a:rPr lang="en-AU" sz="1800" dirty="0"/>
              <a:t>.</a:t>
            </a:r>
            <a:endParaRPr lang="en-AU" sz="1800" dirty="0">
              <a:solidFill>
                <a:srgbClr val="22272B"/>
              </a:solidFill>
            </a:endParaRPr>
          </a:p>
        </p:txBody>
      </p:sp>
      <p:sp>
        <p:nvSpPr>
          <p:cNvPr id="5" name="Text Placeholder 4">
            <a:extLst>
              <a:ext uri="{FF2B5EF4-FFF2-40B4-BE49-F238E27FC236}">
                <a16:creationId xmlns:a16="http://schemas.microsoft.com/office/drawing/2014/main" id="{2B575633-A51E-476B-63C5-AC9702A2E10F}"/>
              </a:ext>
            </a:extLst>
          </p:cNvPr>
          <p:cNvSpPr>
            <a:spLocks noGrp="1"/>
          </p:cNvSpPr>
          <p:nvPr>
            <p:ph type="body" sz="quarter" idx="18"/>
          </p:nvPr>
        </p:nvSpPr>
        <p:spPr/>
        <p:txBody>
          <a:bodyPr/>
          <a:lstStyle/>
          <a:p>
            <a:r>
              <a:rPr lang="en-AU" dirty="0"/>
              <a:t> Introduction for the teacher</a:t>
            </a:r>
          </a:p>
        </p:txBody>
      </p:sp>
      <p:pic>
        <p:nvPicPr>
          <p:cNvPr id="9" name="Picture 8">
            <a:extLst>
              <a:ext uri="{FF2B5EF4-FFF2-40B4-BE49-F238E27FC236}">
                <a16:creationId xmlns:a16="http://schemas.microsoft.com/office/drawing/2014/main" id="{595D54CF-146B-BB67-8D72-D6753EA2F978}"/>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147621" y="330926"/>
            <a:ext cx="720725" cy="783510"/>
          </a:xfrm>
          <a:prstGeom prst="rect">
            <a:avLst/>
          </a:prstGeom>
        </p:spPr>
      </p:pic>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1</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3048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4C8A2-66FA-435C-9190-901C1C703D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EF57AE-BB93-F299-1A61-13AA2D0B690B}"/>
              </a:ext>
            </a:extLst>
          </p:cNvPr>
          <p:cNvSpPr>
            <a:spLocks noGrp="1"/>
          </p:cNvSpPr>
          <p:nvPr>
            <p:ph type="title"/>
          </p:nvPr>
        </p:nvSpPr>
        <p:spPr/>
        <p:txBody>
          <a:bodyPr/>
          <a:lstStyle/>
          <a:p>
            <a:r>
              <a:rPr lang="en-AU" dirty="0"/>
              <a:t>Instructions for use</a:t>
            </a:r>
          </a:p>
        </p:txBody>
      </p:sp>
      <p:sp>
        <p:nvSpPr>
          <p:cNvPr id="7" name="Picture Placeholder 6">
            <a:extLst>
              <a:ext uri="{FF2B5EF4-FFF2-40B4-BE49-F238E27FC236}">
                <a16:creationId xmlns:a16="http://schemas.microsoft.com/office/drawing/2014/main" id="{FBCF944F-A8A3-ABED-B49A-A0B4EC749403}"/>
              </a:ext>
            </a:extLst>
          </p:cNvPr>
          <p:cNvSpPr>
            <a:spLocks noGrp="1"/>
          </p:cNvSpPr>
          <p:nvPr>
            <p:ph type="pic" sz="quarter" idx="13"/>
          </p:nvPr>
        </p:nvSpPr>
        <p:spPr>
          <a:xfrm>
            <a:off x="291247" y="1752331"/>
            <a:ext cx="11483999" cy="4498641"/>
          </a:xfrm>
        </p:spPr>
        <p:txBody>
          <a:bodyPr/>
          <a:lstStyle/>
          <a:p>
            <a:pPr marL="342900" indent="-342900">
              <a:lnSpc>
                <a:spcPct val="150000"/>
              </a:lnSpc>
              <a:buFont typeface="Arial"/>
              <a:buChar char="•"/>
            </a:pPr>
            <a:r>
              <a:rPr lang="en-AU" sz="1800" dirty="0">
                <a:solidFill>
                  <a:srgbClr val="22272B"/>
                </a:solidFill>
              </a:rPr>
              <a:t>Classroom teachers are encouraged to </a:t>
            </a:r>
            <a:r>
              <a:rPr lang="en-AU" sz="1800" b="1" dirty="0">
                <a:solidFill>
                  <a:srgbClr val="22272B"/>
                </a:solidFill>
              </a:rPr>
              <a:t>add and adapt</a:t>
            </a:r>
            <a:r>
              <a:rPr lang="en-AU" sz="1800" dirty="0">
                <a:solidFill>
                  <a:srgbClr val="22272B"/>
                </a:solidFill>
              </a:rPr>
              <a:t> slides as required to meet the needs of their students.</a:t>
            </a:r>
          </a:p>
          <a:p>
            <a:pPr marL="342900" indent="-342900">
              <a:lnSpc>
                <a:spcPct val="150000"/>
              </a:lnSpc>
              <a:buFont typeface="Arial"/>
              <a:buChar char="•"/>
            </a:pPr>
            <a:r>
              <a:rPr lang="en-AU" sz="1800" dirty="0">
                <a:solidFill>
                  <a:srgbClr val="22272B"/>
                </a:solidFill>
              </a:rPr>
              <a:t>Save a copy of the file to make changes to the slide deck. Go to File &gt; Download a Copy (this downloads a copy to the computer to edit in the PowerPoint app).</a:t>
            </a:r>
          </a:p>
          <a:p>
            <a:pPr marL="342900" indent="-342900">
              <a:lnSpc>
                <a:spcPct val="150000"/>
              </a:lnSpc>
              <a:buFont typeface="Arial"/>
              <a:buChar char="•"/>
            </a:pPr>
            <a:r>
              <a:rPr lang="en-AU" sz="1800" dirty="0">
                <a:solidFill>
                  <a:srgbClr val="22272B"/>
                </a:solidFill>
              </a:rPr>
              <a:t>To convert the PowerPoint to Google Slides</a:t>
            </a:r>
          </a:p>
          <a:p>
            <a:pPr marL="913765" lvl="1" indent="-457200">
              <a:lnSpc>
                <a:spcPct val="150000"/>
              </a:lnSpc>
              <a:buFont typeface="+mj-lt"/>
              <a:buAutoNum type="arabicPeriod"/>
            </a:pPr>
            <a:r>
              <a:rPr lang="en-AU" dirty="0">
                <a:solidFill>
                  <a:srgbClr val="22272B"/>
                </a:solidFill>
              </a:rPr>
              <a:t>Upload the file into Google Drive and open it.</a:t>
            </a:r>
          </a:p>
          <a:p>
            <a:pPr marL="913765" lvl="1" indent="-457200">
              <a:lnSpc>
                <a:spcPct val="150000"/>
              </a:lnSpc>
              <a:buFont typeface="+mj-lt"/>
              <a:buAutoNum type="arabicPeriod"/>
            </a:pPr>
            <a:r>
              <a:rPr lang="en-AU" dirty="0">
                <a:solidFill>
                  <a:srgbClr val="22272B"/>
                </a:solidFill>
              </a:rPr>
              <a:t>Go to File &gt; Save as Google Slides.</a:t>
            </a:r>
          </a:p>
          <a:p>
            <a:pPr marL="456565" lvl="1">
              <a:lnSpc>
                <a:spcPct val="150000"/>
              </a:lnSpc>
            </a:pPr>
            <a:r>
              <a:rPr lang="en-AU" dirty="0">
                <a:solidFill>
                  <a:srgbClr val="22272B"/>
                </a:solidFill>
              </a:rPr>
              <a:t>(Note – conversion may cause formatting changes in the slides.)</a:t>
            </a:r>
          </a:p>
        </p:txBody>
      </p:sp>
      <p:pic>
        <p:nvPicPr>
          <p:cNvPr id="9" name="Picture 8">
            <a:extLst>
              <a:ext uri="{FF2B5EF4-FFF2-40B4-BE49-F238E27FC236}">
                <a16:creationId xmlns:a16="http://schemas.microsoft.com/office/drawing/2014/main" id="{7839EC8B-0B87-5690-A7F4-88CDCF77B085}"/>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147621" y="330926"/>
            <a:ext cx="720725" cy="783510"/>
          </a:xfrm>
          <a:prstGeom prst="rect">
            <a:avLst/>
          </a:prstGeom>
        </p:spPr>
      </p:pic>
      <p:sp>
        <p:nvSpPr>
          <p:cNvPr id="6" name="Text Placeholder 5">
            <a:extLst>
              <a:ext uri="{FF2B5EF4-FFF2-40B4-BE49-F238E27FC236}">
                <a16:creationId xmlns:a16="http://schemas.microsoft.com/office/drawing/2014/main" id="{131B41FF-3E5B-34C4-6D09-F81B2D41C66E}"/>
              </a:ext>
            </a:extLst>
          </p:cNvPr>
          <p:cNvSpPr>
            <a:spLocks noGrp="1"/>
          </p:cNvSpPr>
          <p:nvPr>
            <p:ph type="body" sz="quarter" idx="18"/>
          </p:nvPr>
        </p:nvSpPr>
        <p:spPr/>
        <p:txBody>
          <a:bodyPr/>
          <a:lstStyle/>
          <a:p>
            <a:r>
              <a:rPr lang="en-AU" dirty="0"/>
              <a:t>Instructions for the teacher</a:t>
            </a:r>
          </a:p>
        </p:txBody>
      </p:sp>
      <p:sp>
        <p:nvSpPr>
          <p:cNvPr id="2" name="Slide Number Placeholder 1">
            <a:extLst>
              <a:ext uri="{FF2B5EF4-FFF2-40B4-BE49-F238E27FC236}">
                <a16:creationId xmlns:a16="http://schemas.microsoft.com/office/drawing/2014/main" id="{041F2654-53EB-1F92-439F-2C8E6BA3D42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2</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9471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a:xfrm>
            <a:off x="539994" y="2055403"/>
            <a:ext cx="6255979" cy="2033997"/>
          </a:xfrm>
        </p:spPr>
        <p:txBody>
          <a:bodyPr/>
          <a:lstStyle/>
          <a:p>
            <a:r>
              <a:rPr lang="en-AU" dirty="0">
                <a:latin typeface="Arial"/>
                <a:cs typeface="Arial"/>
              </a:rPr>
              <a:t>Phase 2 – structural elements – narrative </a:t>
            </a: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a:xfrm>
            <a:off x="539996" y="4346161"/>
            <a:ext cx="6255977" cy="426611"/>
          </a:xfrm>
        </p:spPr>
        <p:txBody>
          <a:bodyPr/>
          <a:lstStyle/>
          <a:p>
            <a:r>
              <a:rPr lang="en-AU" sz="1800" dirty="0">
                <a:latin typeface="Arial"/>
                <a:cs typeface="Arial"/>
              </a:rPr>
              <a:t>Year 7 – Term 3</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vert="horz" lIns="0" tIns="0" rIns="0" bIns="0" rtlCol="0" anchor="t">
            <a:noAutofit/>
          </a:bodyPr>
          <a:lstStyle/>
          <a:p>
            <a:r>
              <a:rPr lang="en-AU" dirty="0">
                <a:latin typeface="Arial"/>
                <a:cs typeface="Arial"/>
              </a:rPr>
              <a:t>7. 3 – ‘Escape into the world of the novel’</a:t>
            </a:r>
          </a:p>
          <a:p>
            <a:endParaRPr lang="en-AU" dirty="0"/>
          </a:p>
        </p:txBody>
      </p:sp>
      <p:pic>
        <p:nvPicPr>
          <p:cNvPr id="6" name="Picture Placeholder 5" descr="Photograph showing numerous open books laid out flat, covering a surface completely with visible text on aged, yellowed pages. The arrangement highlights varied sizes, fonts, and slight wear, suggesting a collection of vintage or well-used literary works.">
            <a:extLst>
              <a:ext uri="{FF2B5EF4-FFF2-40B4-BE49-F238E27FC236}">
                <a16:creationId xmlns:a16="http://schemas.microsoft.com/office/drawing/2014/main" id="{F704D987-680A-9E1D-C48A-94481777CAB4}"/>
              </a:ext>
            </a:extLst>
          </p:cNvPr>
          <p:cNvPicPr>
            <a:picLocks noGrp="1" noChangeAspect="1"/>
          </p:cNvPicPr>
          <p:nvPr>
            <p:ph type="pic" sz="quarter" idx="13"/>
          </p:nvPr>
        </p:nvPicPr>
        <p:blipFill>
          <a:blip r:embed="rId3"/>
          <a:srcRect l="25386" r="25386"/>
          <a:stretch>
            <a:fillRect/>
          </a:stretch>
        </p:blipFill>
        <p:spPr>
          <a:xfrm>
            <a:off x="7128000" y="0"/>
            <a:ext cx="5064000" cy="6596743"/>
          </a:xfrm>
          <a:prstGeom prst="rect">
            <a:avLst/>
          </a:prstGeom>
        </p:spPr>
      </p:pic>
      <p:sp>
        <p:nvSpPr>
          <p:cNvPr id="7" name="TextBox 6">
            <a:extLst>
              <a:ext uri="{FF2B5EF4-FFF2-40B4-BE49-F238E27FC236}">
                <a16:creationId xmlns:a16="http://schemas.microsoft.com/office/drawing/2014/main" id="{584C773D-0B02-D2DA-B7CC-1AF6C70C2900}"/>
              </a:ext>
            </a:extLst>
          </p:cNvPr>
          <p:cNvSpPr txBox="1"/>
          <p:nvPr/>
        </p:nvSpPr>
        <p:spPr>
          <a:xfrm>
            <a:off x="7128000" y="6653893"/>
            <a:ext cx="3861129" cy="204107"/>
          </a:xfrm>
          <a:prstGeom prst="rect">
            <a:avLst/>
          </a:prstGeom>
          <a:noFill/>
        </p:spPr>
        <p:txBody>
          <a:bodyPr wrap="square" lIns="0" tIns="0" rIns="0" bIns="0" rtlCol="0">
            <a:noAutofit/>
          </a:bodyPr>
          <a:lstStyle/>
          <a:p>
            <a:r>
              <a:rPr lang="en-AU" sz="1000" dirty="0">
                <a:latin typeface="Arial" panose="020B0604020202020204" pitchFamily="34" charset="0"/>
                <a:cs typeface="Arial" panose="020B0604020202020204" pitchFamily="34" charset="0"/>
                <a:hlinkClick r:id="rId4"/>
              </a:rPr>
              <a:t>Photo</a:t>
            </a:r>
            <a:r>
              <a:rPr lang="en-AU" sz="1000" dirty="0">
                <a:latin typeface="Arial" panose="020B0604020202020204" pitchFamily="34" charset="0"/>
                <a:cs typeface="Arial" panose="020B0604020202020204" pitchFamily="34" charset="0"/>
              </a:rPr>
              <a:t> by </a:t>
            </a:r>
            <a:r>
              <a:rPr lang="en-AU" sz="1000" dirty="0">
                <a:latin typeface="Arial" panose="020B0604020202020204" pitchFamily="34" charset="0"/>
                <a:cs typeface="Arial" panose="020B0604020202020204" pitchFamily="34" charset="0"/>
                <a:hlinkClick r:id="rId5"/>
              </a:rPr>
              <a:t>Patrick Tomasso</a:t>
            </a:r>
            <a:r>
              <a:rPr lang="en-AU" sz="1000" dirty="0">
                <a:latin typeface="Arial" panose="020B0604020202020204" pitchFamily="34" charset="0"/>
                <a:cs typeface="Arial" panose="020B0604020202020204" pitchFamily="34" charset="0"/>
              </a:rPr>
              <a:t> on </a:t>
            </a:r>
            <a:r>
              <a:rPr lang="en-AU" sz="1000" dirty="0">
                <a:latin typeface="Arial" panose="020B0604020202020204" pitchFamily="34" charset="0"/>
                <a:cs typeface="Arial" panose="020B0604020202020204" pitchFamily="34" charset="0"/>
                <a:hlinkClick r:id="rId6"/>
              </a:rPr>
              <a:t>Unsplash</a:t>
            </a:r>
            <a:endParaRPr lang="en-AU"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8114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9CBAB-02A3-0366-BB9E-AA65AF74BC7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ABD39FD-BD1B-39FB-D967-57727A708D08}"/>
              </a:ext>
            </a:extLst>
          </p:cNvPr>
          <p:cNvSpPr>
            <a:spLocks noGrp="1"/>
          </p:cNvSpPr>
          <p:nvPr>
            <p:ph type="ctrTitle"/>
          </p:nvPr>
        </p:nvSpPr>
        <p:spPr/>
        <p:txBody>
          <a:bodyPr/>
          <a:lstStyle/>
          <a:p>
            <a:r>
              <a:rPr lang="en-AU" dirty="0"/>
              <a:t>Sharing learning intentions and success criteria</a:t>
            </a:r>
          </a:p>
        </p:txBody>
      </p:sp>
    </p:spTree>
    <p:extLst>
      <p:ext uri="{BB962C8B-B14F-4D97-AF65-F5344CB8AC3E}">
        <p14:creationId xmlns:p14="http://schemas.microsoft.com/office/powerpoint/2010/main" val="319853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a:t>Learning intentions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59998" y="1959224"/>
            <a:ext cx="11303000" cy="327269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pPr>
            <a:r>
              <a:rPr lang="en-AU" sz="1800" b="1" dirty="0">
                <a:solidFill>
                  <a:schemeClr val="accent1"/>
                </a:solidFill>
                <a:latin typeface="Arial"/>
                <a:cs typeface="Arial"/>
              </a:rPr>
              <a:t>We are learning to:</a:t>
            </a:r>
            <a:endParaRPr lang="en-AU" sz="1800" b="1" dirty="0">
              <a:solidFill>
                <a:schemeClr val="accent1"/>
              </a:solidFill>
              <a:latin typeface="Arial"/>
              <a:ea typeface="+mn-lt"/>
              <a:cs typeface="Arial"/>
            </a:endParaRPr>
          </a:p>
          <a:p>
            <a:pPr marL="342900" indent="-342900">
              <a:lnSpc>
                <a:spcPct val="150000"/>
              </a:lnSpc>
              <a:buFont typeface="Arial" panose="020B0604020202020204" pitchFamily="34" charset="0"/>
              <a:buChar char="•"/>
            </a:pPr>
            <a:r>
              <a:rPr lang="en-AU" sz="1800" dirty="0">
                <a:latin typeface="Arial"/>
                <a:cs typeface="Arial"/>
              </a:rPr>
              <a:t>identify the structural elements of a narrative in a spoken text</a:t>
            </a:r>
          </a:p>
          <a:p>
            <a:pPr marL="342900" indent="-342900">
              <a:lnSpc>
                <a:spcPct val="150000"/>
              </a:lnSpc>
              <a:buFont typeface="Arial" panose="020B0604020202020204" pitchFamily="34" charset="0"/>
              <a:buChar char="•"/>
            </a:pPr>
            <a:r>
              <a:rPr lang="en-US" sz="1800" dirty="0">
                <a:latin typeface="Arial"/>
                <a:cs typeface="Arial"/>
              </a:rPr>
              <a:t>understand how stories are organized through plot and cause-and-effect relationships.</a:t>
            </a:r>
          </a:p>
          <a:p>
            <a:pPr marL="342900" indent="-342900">
              <a:lnSpc>
                <a:spcPct val="150000"/>
              </a:lnSpc>
              <a:buFont typeface="Arial" panose="020B0604020202020204" pitchFamily="34" charset="0"/>
              <a:buChar char="•"/>
            </a:pPr>
            <a:endParaRPr lang="en-AU" sz="1800" dirty="0">
              <a:latin typeface="Arial" panose="020B0604020202020204" pitchFamily="34" charset="0"/>
              <a:cs typeface="Arial" panose="020B0604020202020204" pitchFamily="34" charset="0"/>
            </a:endParaRPr>
          </a:p>
          <a:p>
            <a:pPr>
              <a:lnSpc>
                <a:spcPct val="150000"/>
              </a:lnSpc>
            </a:pPr>
            <a:r>
              <a:rPr lang="en-AU" sz="1800" b="1" dirty="0">
                <a:solidFill>
                  <a:schemeClr val="accent1"/>
                </a:solidFill>
                <a:latin typeface="Arial"/>
                <a:cs typeface="Arial"/>
              </a:rPr>
              <a:t>We can:</a:t>
            </a:r>
            <a:endParaRPr lang="en-US" sz="1800" dirty="0">
              <a:solidFill>
                <a:schemeClr val="accent1"/>
              </a:solidFill>
              <a:latin typeface="Arial"/>
              <a:cs typeface="Arial"/>
            </a:endParaRPr>
          </a:p>
          <a:p>
            <a:pPr marL="342900" indent="-342900">
              <a:lnSpc>
                <a:spcPct val="150000"/>
              </a:lnSpc>
              <a:buFont typeface="Arial"/>
              <a:buChar char="•"/>
            </a:pPr>
            <a:r>
              <a:rPr lang="en-AU" sz="1800" dirty="0">
                <a:latin typeface="Arial"/>
                <a:cs typeface="Arial"/>
              </a:rPr>
              <a:t>[classroom teacher to insert sample success criteria]</a:t>
            </a:r>
            <a:endParaRPr lang="en-US" sz="1800" dirty="0">
              <a:latin typeface="Arial"/>
              <a:cs typeface="Arial"/>
            </a:endParaRPr>
          </a:p>
          <a:p>
            <a:pPr marL="342900" indent="-342900">
              <a:lnSpc>
                <a:spcPct val="150000"/>
              </a:lnSpc>
              <a:buFont typeface="Arial"/>
              <a:buChar char="•"/>
            </a:pPr>
            <a:r>
              <a:rPr lang="en-AU" sz="1800" dirty="0">
                <a:latin typeface="Arial"/>
                <a:ea typeface="+mn-lt"/>
                <a:cs typeface="Arial"/>
              </a:rPr>
              <a:t>[classroom teacher to insert sample success criteria]</a:t>
            </a:r>
            <a:endParaRPr lang="en-US" sz="1800" dirty="0">
              <a:latin typeface="Arial"/>
              <a:ea typeface="+mn-lt"/>
              <a:cs typeface="Arial"/>
            </a:endParaRPr>
          </a:p>
          <a:p>
            <a:pPr marL="342900" indent="-342900">
              <a:lnSpc>
                <a:spcPct val="150000"/>
              </a:lnSpc>
              <a:buFont typeface="Arial"/>
              <a:buChar char="•"/>
            </a:pPr>
            <a:r>
              <a:rPr lang="en-AU" sz="1800" dirty="0">
                <a:latin typeface="Arial"/>
                <a:ea typeface="+mn-lt"/>
                <a:cs typeface="Arial"/>
              </a:rPr>
              <a:t>[classroom teacher to insert sample success criteria].</a:t>
            </a:r>
            <a:endParaRPr lang="en-AU" sz="1800" dirty="0">
              <a:latin typeface="Arial"/>
              <a:cs typeface="Arial"/>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a:p>
        </p:txBody>
      </p:sp>
    </p:spTree>
    <p:extLst>
      <p:ext uri="{BB962C8B-B14F-4D97-AF65-F5344CB8AC3E}">
        <p14:creationId xmlns:p14="http://schemas.microsoft.com/office/powerpoint/2010/main" val="1041699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t>Gradual release of responsibility</a:t>
            </a:r>
          </a:p>
        </p:txBody>
      </p:sp>
      <p:sp>
        <p:nvSpPr>
          <p:cNvPr id="6" name="Slide Number Placeholder 5">
            <a:extLst>
              <a:ext uri="{FF2B5EF4-FFF2-40B4-BE49-F238E27FC236}">
                <a16:creationId xmlns:a16="http://schemas.microsoft.com/office/drawing/2014/main" id="{91CC9984-1EC5-63F2-1511-A931BD1294B0}"/>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6</a:t>
            </a:fld>
            <a:endParaRPr lang="en-AU"/>
          </a:p>
        </p:txBody>
      </p:sp>
    </p:spTree>
    <p:extLst>
      <p:ext uri="{BB962C8B-B14F-4D97-AF65-F5344CB8AC3E}">
        <p14:creationId xmlns:p14="http://schemas.microsoft.com/office/powerpoint/2010/main" val="4122924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1F9335-B3DC-DC44-46B9-44204B0D7F5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7</a:t>
            </a:fld>
            <a:endParaRPr lang="en-AU">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1F6E6D37-2D59-DF00-0273-4B73FE46F468}"/>
              </a:ext>
            </a:extLst>
          </p:cNvPr>
          <p:cNvSpPr>
            <a:spLocks noGrp="1"/>
          </p:cNvSpPr>
          <p:nvPr>
            <p:ph type="title"/>
          </p:nvPr>
        </p:nvSpPr>
        <p:spPr/>
        <p:txBody>
          <a:bodyPr/>
          <a:lstStyle/>
          <a:p>
            <a:r>
              <a:rPr lang="en-AU" dirty="0"/>
              <a:t>The structural elements of narrative in a text (1)</a:t>
            </a:r>
            <a:endParaRPr lang="en-AU" dirty="0">
              <a:cs typeface="Arial" panose="020B0604020202020204" pitchFamily="34" charset="0"/>
            </a:endParaRPr>
          </a:p>
        </p:txBody>
      </p:sp>
      <p:sp>
        <p:nvSpPr>
          <p:cNvPr id="3" name="Content Placeholder 2">
            <a:extLst>
              <a:ext uri="{FF2B5EF4-FFF2-40B4-BE49-F238E27FC236}">
                <a16:creationId xmlns:a16="http://schemas.microsoft.com/office/drawing/2014/main" id="{D86143B3-C400-5375-C758-A81718A4DB7E}"/>
              </a:ext>
            </a:extLst>
          </p:cNvPr>
          <p:cNvSpPr>
            <a:spLocks noGrp="1"/>
          </p:cNvSpPr>
          <p:nvPr>
            <p:ph type="body" sz="quarter" idx="18"/>
          </p:nvPr>
        </p:nvSpPr>
        <p:spPr/>
        <p:txBody>
          <a:bodyPr/>
          <a:lstStyle/>
          <a:p>
            <a:r>
              <a:rPr lang="en-US" dirty="0">
                <a:cs typeface="Arial" panose="020B0604020202020204" pitchFamily="34" charset="0"/>
              </a:rPr>
              <a:t>Pre-listening task </a:t>
            </a:r>
            <a:endParaRPr lang="en-AU" dirty="0">
              <a:cs typeface="Arial" panose="020B0604020202020204" pitchFamily="34" charset="0"/>
            </a:endParaRPr>
          </a:p>
        </p:txBody>
      </p:sp>
      <p:sp>
        <p:nvSpPr>
          <p:cNvPr id="5" name="Text Placeholder 4">
            <a:extLst>
              <a:ext uri="{FF2B5EF4-FFF2-40B4-BE49-F238E27FC236}">
                <a16:creationId xmlns:a16="http://schemas.microsoft.com/office/drawing/2014/main" id="{77E3C33D-A9A6-102D-5B62-148245B0D650}"/>
              </a:ext>
              <a:ext uri="{C183D7F6-B498-43B3-948B-1728B52AA6E4}">
                <adec:decorative xmlns:adec="http://schemas.microsoft.com/office/drawing/2017/decorative" val="0"/>
              </a:ext>
            </a:extLst>
          </p:cNvPr>
          <p:cNvSpPr>
            <a:spLocks noGrp="1"/>
          </p:cNvSpPr>
          <p:nvPr>
            <p:ph type="body" sz="quarter" idx="17"/>
          </p:nvPr>
        </p:nvSpPr>
        <p:spPr/>
        <p:txBody>
          <a:bodyPr/>
          <a:lstStyle/>
          <a:p>
            <a:pPr marL="342900" indent="-342900">
              <a:buFont typeface="+mj-lt"/>
              <a:buAutoNum type="arabicPeriod"/>
            </a:pPr>
            <a:r>
              <a:rPr lang="en-AU" sz="1800" dirty="0"/>
              <a:t>Complete the pre-listening activities focused on prediction:</a:t>
            </a:r>
          </a:p>
          <a:p>
            <a:pPr marL="342900" lvl="0" indent="-342900">
              <a:buFont typeface="+mj-lt"/>
              <a:buAutoNum type="arabicPeriod"/>
            </a:pPr>
            <a:r>
              <a:rPr lang="en-AU" sz="1800" dirty="0"/>
              <a:t>Predict what the story will be about based on the title </a:t>
            </a:r>
            <a:r>
              <a:rPr lang="en-AU" sz="1800" i="1" dirty="0">
                <a:solidFill>
                  <a:srgbClr val="FF0000"/>
                </a:solidFill>
              </a:rPr>
              <a:t>Not in the Lesson Plan</a:t>
            </a:r>
            <a:r>
              <a:rPr lang="en-AU" sz="1800" dirty="0"/>
              <a:t>. </a:t>
            </a:r>
          </a:p>
          <a:p>
            <a:pPr marL="342900" lvl="0" indent="-342900">
              <a:buFont typeface="+mj-lt"/>
              <a:buAutoNum type="arabicPeriod"/>
            </a:pPr>
            <a:r>
              <a:rPr lang="en-AU" sz="1800" dirty="0"/>
              <a:t>Predict the order in which the following plot elements will occur:</a:t>
            </a:r>
          </a:p>
          <a:p>
            <a:pPr marL="702900" lvl="4" indent="-342900">
              <a:buFont typeface="Arial" panose="020B0604020202020204" pitchFamily="34" charset="0"/>
              <a:buChar char="•"/>
            </a:pPr>
            <a:r>
              <a:rPr lang="en-AU" dirty="0"/>
              <a:t>chasing a student</a:t>
            </a:r>
          </a:p>
          <a:p>
            <a:pPr marL="702900" lvl="4" indent="-342900">
              <a:buFont typeface="Arial" panose="020B0604020202020204" pitchFamily="34" charset="0"/>
              <a:buChar char="•"/>
            </a:pPr>
            <a:r>
              <a:rPr lang="en-AU" dirty="0"/>
              <a:t>wrapping a shirt around a head</a:t>
            </a:r>
          </a:p>
          <a:p>
            <a:pPr marL="702900" lvl="4" indent="-342900">
              <a:buFont typeface="Arial" panose="020B0604020202020204" pitchFamily="34" charset="0"/>
              <a:buChar char="•"/>
            </a:pPr>
            <a:r>
              <a:rPr lang="en-AU" dirty="0"/>
              <a:t>students in straight and silent lines</a:t>
            </a:r>
          </a:p>
          <a:p>
            <a:pPr marL="342900" lvl="3" indent="-342900">
              <a:buFont typeface="+mj-lt"/>
              <a:buAutoNum type="arabicPeriod" startAt="4"/>
            </a:pPr>
            <a:r>
              <a:rPr lang="en-AU" dirty="0"/>
              <a:t>Write a summary of the plot using cause-and-effect sentences with linking words. Some examples of linking words are because, consequently, therefore, thus. You can also use the phrase ‘for that reason’. An example of a sentence that uses a linking word is ‘The teacher was chasing a student down the corridor </a:t>
            </a:r>
            <a:r>
              <a:rPr lang="en-AU" b="1" dirty="0"/>
              <a:t>because</a:t>
            </a:r>
            <a:r>
              <a:rPr lang="en-AU" dirty="0"/>
              <a:t> he left the room without permission.’</a:t>
            </a:r>
          </a:p>
        </p:txBody>
      </p:sp>
    </p:spTree>
    <p:extLst>
      <p:ext uri="{BB962C8B-B14F-4D97-AF65-F5344CB8AC3E}">
        <p14:creationId xmlns:p14="http://schemas.microsoft.com/office/powerpoint/2010/main" val="912282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C4497-52C7-8DB2-D787-C3B6AC27F55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9950714-EF13-3292-4AF6-E6FD8768B15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8</a:t>
            </a:fld>
            <a:endParaRPr lang="en-AU">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9DFC8C74-B748-B3D9-B902-BE956849FE51}"/>
              </a:ext>
            </a:extLst>
          </p:cNvPr>
          <p:cNvSpPr>
            <a:spLocks noGrp="1"/>
          </p:cNvSpPr>
          <p:nvPr>
            <p:ph type="title"/>
          </p:nvPr>
        </p:nvSpPr>
        <p:spPr/>
        <p:txBody>
          <a:bodyPr/>
          <a:lstStyle/>
          <a:p>
            <a:r>
              <a:rPr lang="en-AU" dirty="0"/>
              <a:t>The structural elements of narrative in a text (2)</a:t>
            </a:r>
            <a:endParaRPr lang="en-AU" dirty="0">
              <a:cs typeface="Arial" panose="020B0604020202020204" pitchFamily="34" charset="0"/>
            </a:endParaRPr>
          </a:p>
        </p:txBody>
      </p:sp>
      <p:sp>
        <p:nvSpPr>
          <p:cNvPr id="5" name="Text Placeholder 4">
            <a:extLst>
              <a:ext uri="{FF2B5EF4-FFF2-40B4-BE49-F238E27FC236}">
                <a16:creationId xmlns:a16="http://schemas.microsoft.com/office/drawing/2014/main" id="{84E98855-F819-F39C-C826-4E46059CF1FF}"/>
              </a:ext>
            </a:extLst>
          </p:cNvPr>
          <p:cNvSpPr>
            <a:spLocks noGrp="1"/>
          </p:cNvSpPr>
          <p:nvPr>
            <p:ph type="body" sz="quarter" idx="17"/>
          </p:nvPr>
        </p:nvSpPr>
        <p:spPr>
          <a:xfrm>
            <a:off x="433136" y="1708165"/>
            <a:ext cx="11404863" cy="4807835"/>
          </a:xfrm>
        </p:spPr>
        <p:txBody>
          <a:bodyPr/>
          <a:lstStyle/>
          <a:p>
            <a:pPr marL="342900" indent="-342900">
              <a:buFont typeface="+mj-lt"/>
              <a:buAutoNum type="arabicPeriod"/>
            </a:pPr>
            <a:r>
              <a:rPr lang="en-AU" sz="1800" dirty="0"/>
              <a:t>Listen to the podcast </a:t>
            </a:r>
            <a:r>
              <a:rPr lang="en-AU" sz="1800" i="1" dirty="0"/>
              <a:t>Not in the Lesson Plan </a:t>
            </a:r>
            <a:r>
              <a:rPr lang="en-AU" sz="1800" dirty="0"/>
              <a:t>(7:42).</a:t>
            </a:r>
          </a:p>
          <a:p>
            <a:pPr marL="342900" indent="-342900">
              <a:buFont typeface="+mj-lt"/>
              <a:buAutoNum type="arabicPeriod"/>
            </a:pPr>
            <a:r>
              <a:rPr lang="en-AU" sz="1800" dirty="0"/>
              <a:t>Work in pairs to summarise the story using keywords. Practise retelling the story using the keywords.</a:t>
            </a:r>
          </a:p>
          <a:p>
            <a:pPr marL="342900" lvl="0" indent="-342900">
              <a:buFont typeface="+mj-lt"/>
              <a:buAutoNum type="arabicPeriod"/>
            </a:pPr>
            <a:r>
              <a:rPr lang="en-AU" sz="1800" dirty="0"/>
              <a:t>As a class, reconstruct the story. Use a range of transition words to create the cause-and-effect sentences that reflect the plot.</a:t>
            </a:r>
          </a:p>
          <a:p>
            <a:pPr marL="342900" lvl="0" indent="-342900">
              <a:buFont typeface="Arial" panose="020B0604020202020204" pitchFamily="34" charset="0"/>
              <a:buChar char="•"/>
            </a:pPr>
            <a:r>
              <a:rPr lang="en-AU" sz="1800" dirty="0"/>
              <a:t>The teacher is determined to prove himself </a:t>
            </a:r>
            <a:r>
              <a:rPr lang="en-AU" sz="1800" b="1" dirty="0"/>
              <a:t>because </a:t>
            </a:r>
            <a:r>
              <a:rPr lang="en-AU" sz="1800" dirty="0"/>
              <a:t>he is concerned about what his colleagues think of him.</a:t>
            </a:r>
          </a:p>
          <a:p>
            <a:pPr marL="342900" lvl="0" indent="-342900">
              <a:buFont typeface="Arial" panose="020B0604020202020204" pitchFamily="34" charset="0"/>
              <a:buChar char="•"/>
            </a:pPr>
            <a:r>
              <a:rPr lang="en-AU" sz="1800" b="1" dirty="0"/>
              <a:t>As a result </a:t>
            </a:r>
            <a:r>
              <a:rPr lang="en-AU" sz="1800" dirty="0"/>
              <a:t>of the school’s strict rules, </a:t>
            </a:r>
            <a:r>
              <a:rPr lang="en-AU" sz="1800" b="1" dirty="0"/>
              <a:t>[add an independent clause to complete the sentence].</a:t>
            </a:r>
          </a:p>
          <a:p>
            <a:pPr marL="342900" lvl="0" indent="-342900">
              <a:buFont typeface="Arial" panose="020B0604020202020204" pitchFamily="34" charset="0"/>
              <a:buChar char="•"/>
            </a:pPr>
            <a:r>
              <a:rPr lang="en-AU" sz="1800" dirty="0"/>
              <a:t>The teacher’s first year of teaching had not gone well; </a:t>
            </a:r>
            <a:r>
              <a:rPr lang="en-AU" sz="1800" b="1" dirty="0"/>
              <a:t>[insert a linking word or phrase], </a:t>
            </a:r>
            <a:r>
              <a:rPr lang="en-AU" sz="1800" dirty="0"/>
              <a:t>he believed he needed to prove himself to the other teachers.</a:t>
            </a:r>
          </a:p>
          <a:p>
            <a:pPr marL="457200" indent="-457200">
              <a:buFont typeface="+mj-lt"/>
              <a:buAutoNum type="arabicPeriod" startAt="3"/>
            </a:pPr>
            <a:endParaRPr lang="en-AU" dirty="0"/>
          </a:p>
        </p:txBody>
      </p:sp>
      <p:sp>
        <p:nvSpPr>
          <p:cNvPr id="3" name="Content Placeholder 2">
            <a:extLst>
              <a:ext uri="{FF2B5EF4-FFF2-40B4-BE49-F238E27FC236}">
                <a16:creationId xmlns:a16="http://schemas.microsoft.com/office/drawing/2014/main" id="{61F4D098-1CFA-8F2D-AF5D-BBDBA4969EF4}"/>
              </a:ext>
            </a:extLst>
          </p:cNvPr>
          <p:cNvSpPr>
            <a:spLocks noGrp="1"/>
          </p:cNvSpPr>
          <p:nvPr>
            <p:ph type="body" sz="quarter" idx="18"/>
          </p:nvPr>
        </p:nvSpPr>
        <p:spPr/>
        <p:txBody>
          <a:bodyPr/>
          <a:lstStyle/>
          <a:p>
            <a:r>
              <a:rPr lang="en-US" dirty="0">
                <a:cs typeface="Arial" panose="020B0604020202020204" pitchFamily="34" charset="0"/>
              </a:rPr>
              <a:t>Listening task</a:t>
            </a:r>
            <a:endParaRPr lang="en-AU" dirty="0">
              <a:cs typeface="Arial" panose="020B0604020202020204" pitchFamily="34" charset="0"/>
            </a:endParaRPr>
          </a:p>
        </p:txBody>
      </p:sp>
    </p:spTree>
    <p:extLst>
      <p:ext uri="{BB962C8B-B14F-4D97-AF65-F5344CB8AC3E}">
        <p14:creationId xmlns:p14="http://schemas.microsoft.com/office/powerpoint/2010/main" val="360246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E040E-E633-233C-3A2D-EE910A615CC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77663E-6244-C82D-06FC-3A22B9C9131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9</a:t>
            </a:fld>
            <a:endParaRPr lang="en-AU">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AA209485-4834-66C9-DD0F-43564D8F1925}"/>
              </a:ext>
            </a:extLst>
          </p:cNvPr>
          <p:cNvSpPr>
            <a:spLocks noGrp="1"/>
          </p:cNvSpPr>
          <p:nvPr>
            <p:ph type="title"/>
          </p:nvPr>
        </p:nvSpPr>
        <p:spPr/>
        <p:txBody>
          <a:bodyPr/>
          <a:lstStyle/>
          <a:p>
            <a:r>
              <a:rPr lang="en-AU" dirty="0"/>
              <a:t>The structural elements of narrative in a text (3)</a:t>
            </a:r>
            <a:endParaRPr lang="en-AU" dirty="0">
              <a:cs typeface="Arial" panose="020B0604020202020204" pitchFamily="34" charset="0"/>
            </a:endParaRPr>
          </a:p>
        </p:txBody>
      </p:sp>
      <p:sp>
        <p:nvSpPr>
          <p:cNvPr id="3" name="Content Placeholder 2">
            <a:extLst>
              <a:ext uri="{FF2B5EF4-FFF2-40B4-BE49-F238E27FC236}">
                <a16:creationId xmlns:a16="http://schemas.microsoft.com/office/drawing/2014/main" id="{1593C90B-2819-461C-8E9D-3218BF835CB2}"/>
              </a:ext>
            </a:extLst>
          </p:cNvPr>
          <p:cNvSpPr>
            <a:spLocks noGrp="1"/>
          </p:cNvSpPr>
          <p:nvPr>
            <p:ph type="body" sz="quarter" idx="18"/>
          </p:nvPr>
        </p:nvSpPr>
        <p:spPr/>
        <p:txBody>
          <a:bodyPr/>
          <a:lstStyle/>
          <a:p>
            <a:r>
              <a:rPr lang="en-US" dirty="0"/>
              <a:t>Post l</a:t>
            </a:r>
            <a:r>
              <a:rPr lang="en-US" dirty="0">
                <a:cs typeface="Arial" panose="020B0604020202020204" pitchFamily="34" charset="0"/>
              </a:rPr>
              <a:t>istening task</a:t>
            </a:r>
            <a:endParaRPr lang="en-AU" dirty="0">
              <a:cs typeface="Arial" panose="020B0604020202020204" pitchFamily="34" charset="0"/>
            </a:endParaRPr>
          </a:p>
        </p:txBody>
      </p:sp>
      <p:sp>
        <p:nvSpPr>
          <p:cNvPr id="5" name="Text Placeholder 4">
            <a:extLst>
              <a:ext uri="{FF2B5EF4-FFF2-40B4-BE49-F238E27FC236}">
                <a16:creationId xmlns:a16="http://schemas.microsoft.com/office/drawing/2014/main" id="{30CA4DBE-9440-E4F6-C210-8F28E5ECDCFC}"/>
              </a:ext>
            </a:extLst>
          </p:cNvPr>
          <p:cNvSpPr>
            <a:spLocks noGrp="1"/>
          </p:cNvSpPr>
          <p:nvPr>
            <p:ph type="body" sz="quarter" idx="17"/>
          </p:nvPr>
        </p:nvSpPr>
        <p:spPr>
          <a:xfrm>
            <a:off x="359999" y="1906616"/>
            <a:ext cx="2686146" cy="2413136"/>
          </a:xfrm>
        </p:spPr>
        <p:txBody>
          <a:bodyPr/>
          <a:lstStyle/>
          <a:p>
            <a:pPr marL="342900" lvl="0" indent="-342900">
              <a:buFont typeface="+mj-lt"/>
              <a:buAutoNum type="arabicPeriod"/>
            </a:pPr>
            <a:r>
              <a:rPr lang="en-AU" sz="1800" dirty="0"/>
              <a:t>Using the plot diagram template, match the details of the story to the structural element of the narrative that they explore.</a:t>
            </a:r>
          </a:p>
          <a:p>
            <a:pPr marL="457200" indent="-457200">
              <a:buFont typeface="+mj-lt"/>
              <a:buAutoNum type="arabicPeriod" startAt="3"/>
            </a:pPr>
            <a:endParaRPr lang="en-AU" dirty="0"/>
          </a:p>
        </p:txBody>
      </p:sp>
      <p:graphicFrame>
        <p:nvGraphicFramePr>
          <p:cNvPr id="7" name="Table 6">
            <a:extLst>
              <a:ext uri="{FF2B5EF4-FFF2-40B4-BE49-F238E27FC236}">
                <a16:creationId xmlns:a16="http://schemas.microsoft.com/office/drawing/2014/main" id="{80B539C4-BE8D-410C-E894-0BEB55DA6B26}"/>
              </a:ext>
            </a:extLst>
          </p:cNvPr>
          <p:cNvGraphicFramePr>
            <a:graphicFrameLocks noGrp="1"/>
          </p:cNvGraphicFramePr>
          <p:nvPr>
            <p:extLst>
              <p:ext uri="{D42A27DB-BD31-4B8C-83A1-F6EECF244321}">
                <p14:modId xmlns:p14="http://schemas.microsoft.com/office/powerpoint/2010/main" val="46751075"/>
              </p:ext>
            </p:extLst>
          </p:nvPr>
        </p:nvGraphicFramePr>
        <p:xfrm>
          <a:off x="3239145" y="905601"/>
          <a:ext cx="8592855" cy="5740400"/>
        </p:xfrm>
        <a:graphic>
          <a:graphicData uri="http://schemas.openxmlformats.org/drawingml/2006/table">
            <a:tbl>
              <a:tblPr firstRow="1" bandRow="1">
                <a:tableStyleId>{5C22544A-7EE6-4342-B048-85BDC9FD1C3A}</a:tableStyleId>
              </a:tblPr>
              <a:tblGrid>
                <a:gridCol w="2533974">
                  <a:extLst>
                    <a:ext uri="{9D8B030D-6E8A-4147-A177-3AD203B41FA5}">
                      <a16:colId xmlns:a16="http://schemas.microsoft.com/office/drawing/2014/main" val="2190983862"/>
                    </a:ext>
                  </a:extLst>
                </a:gridCol>
                <a:gridCol w="6058881">
                  <a:extLst>
                    <a:ext uri="{9D8B030D-6E8A-4147-A177-3AD203B41FA5}">
                      <a16:colId xmlns:a16="http://schemas.microsoft.com/office/drawing/2014/main" val="362655823"/>
                    </a:ext>
                  </a:extLst>
                </a:gridCol>
              </a:tblGrid>
              <a:tr h="370840">
                <a:tc>
                  <a:txBody>
                    <a:bodyPr/>
                    <a:lstStyle/>
                    <a:p>
                      <a:r>
                        <a:rPr lang="en-US">
                          <a:latin typeface="Arial" panose="020B0604020202020204" pitchFamily="34" charset="0"/>
                          <a:cs typeface="Arial" panose="020B0604020202020204" pitchFamily="34" charset="0"/>
                        </a:rPr>
                        <a:t>Structural elements of a narrative </a:t>
                      </a:r>
                    </a:p>
                  </a:txBody>
                  <a:tcPr/>
                </a:tc>
                <a:tc>
                  <a:txBody>
                    <a:bodyPr/>
                    <a:lstStyle/>
                    <a:p>
                      <a:r>
                        <a:rPr lang="en-US">
                          <a:latin typeface="Arial" panose="020B0604020202020204" pitchFamily="34" charset="0"/>
                          <a:cs typeface="Arial" panose="020B0604020202020204" pitchFamily="34" charset="0"/>
                        </a:rPr>
                        <a:t>Details from the story</a:t>
                      </a:r>
                    </a:p>
                  </a:txBody>
                  <a:tcPr/>
                </a:tc>
                <a:extLst>
                  <a:ext uri="{0D108BD9-81ED-4DB2-BD59-A6C34878D82A}">
                    <a16:rowId xmlns:a16="http://schemas.microsoft.com/office/drawing/2014/main" val="4102723971"/>
                  </a:ext>
                </a:extLst>
              </a:tr>
              <a:tr h="370840">
                <a:tc>
                  <a:txBody>
                    <a:bodyPr/>
                    <a:lstStyle/>
                    <a:p>
                      <a:r>
                        <a:rPr lang="en-US" b="1">
                          <a:latin typeface="Arial" panose="020B0604020202020204" pitchFamily="34" charset="0"/>
                          <a:cs typeface="Arial" panose="020B0604020202020204" pitchFamily="34" charset="0"/>
                        </a:rPr>
                        <a:t>Orientation</a:t>
                      </a:r>
                      <a:endParaRPr lang="en-US" b="1" dirty="0">
                        <a:latin typeface="Arial" panose="020B0604020202020204" pitchFamily="34" charset="0"/>
                        <a:cs typeface="Arial" panose="020B0604020202020204" pitchFamily="34" charset="0"/>
                      </a:endParaRPr>
                    </a:p>
                  </a:txBody>
                  <a:tcPr/>
                </a:tc>
                <a:tc>
                  <a:txBody>
                    <a:bodyPr/>
                    <a:lstStyle/>
                    <a:p>
                      <a:pPr lvl="0">
                        <a:lnSpc>
                          <a:spcPct val="150000"/>
                        </a:lnSpc>
                        <a:buNone/>
                      </a:pPr>
                      <a:r>
                        <a:rPr lang="en-US" sz="1800" b="0" i="0" u="none" strike="noStrike" noProof="0">
                          <a:latin typeface="Arial" panose="020B0604020202020204" pitchFamily="34" charset="0"/>
                          <a:cs typeface="Arial" panose="020B0604020202020204" pitchFamily="34" charset="0"/>
                        </a:rPr>
                        <a:t>The storyteller is 23 years old, in his second year of teaching. His first year of teaching has not gone well.</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80035130"/>
                  </a:ext>
                </a:extLst>
              </a:tr>
              <a:tr h="370840">
                <a:tc>
                  <a:txBody>
                    <a:bodyPr/>
                    <a:lstStyle/>
                    <a:p>
                      <a:r>
                        <a:rPr lang="en-US" b="1" dirty="0">
                          <a:latin typeface="Arial" panose="020B0604020202020204" pitchFamily="34" charset="0"/>
                          <a:cs typeface="Arial" panose="020B0604020202020204" pitchFamily="34" charset="0"/>
                        </a:rPr>
                        <a:t>Complicat</a:t>
                      </a:r>
                      <a:r>
                        <a:rPr lang="en-US" b="1">
                          <a:latin typeface="Arial" panose="020B0604020202020204" pitchFamily="34" charset="0"/>
                          <a:cs typeface="Arial" panose="020B0604020202020204" pitchFamily="34" charset="0"/>
                        </a:rPr>
                        <a:t>ion </a:t>
                      </a:r>
                      <a:endParaRPr lang="en-US" b="1" dirty="0">
                        <a:latin typeface="Arial" panose="020B0604020202020204" pitchFamily="34" charset="0"/>
                        <a:cs typeface="Arial" panose="020B0604020202020204" pitchFamily="34" charset="0"/>
                      </a:endParaRPr>
                    </a:p>
                  </a:txBody>
                  <a:tcPr/>
                </a:tc>
                <a:tc>
                  <a:txBody>
                    <a:bodyPr/>
                    <a:lstStyle/>
                    <a:p>
                      <a:pPr lvl="0">
                        <a:lnSpc>
                          <a:spcPct val="150000"/>
                        </a:lnSpc>
                        <a:buNone/>
                      </a:pPr>
                      <a:r>
                        <a:rPr lang="en-US" sz="1800" b="0" i="0" u="none" strike="noStrike" noProof="0">
                          <a:latin typeface="Arial" panose="020B0604020202020204" pitchFamily="34" charset="0"/>
                          <a:cs typeface="Arial" panose="020B0604020202020204" pitchFamily="34" charset="0"/>
                        </a:rPr>
                        <a:t>The storyteller is determined to prove himself to his class and all the other teachers.</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65002669"/>
                  </a:ext>
                </a:extLst>
              </a:tr>
              <a:tr h="370840">
                <a:tc>
                  <a:txBody>
                    <a:bodyPr/>
                    <a:lstStyle/>
                    <a:p>
                      <a:r>
                        <a:rPr lang="en-US" b="1" dirty="0">
                          <a:latin typeface="Arial" panose="020B0604020202020204" pitchFamily="34" charset="0"/>
                          <a:cs typeface="Arial" panose="020B0604020202020204" pitchFamily="34" charset="0"/>
                        </a:rPr>
                        <a:t>Conflict</a:t>
                      </a:r>
                    </a:p>
                  </a:txBody>
                  <a:tcPr/>
                </a:tc>
                <a:tc>
                  <a:txBody>
                    <a:bodyPr/>
                    <a:lstStyle/>
                    <a:p>
                      <a:pPr lvl="0">
                        <a:lnSpc>
                          <a:spcPct val="150000"/>
                        </a:lnSpc>
                        <a:buNone/>
                      </a:pPr>
                      <a:r>
                        <a:rPr lang="en-US" sz="1800" b="0" i="0" u="none" strike="noStrike" noProof="0" dirty="0">
                          <a:latin typeface="Arial" panose="020B0604020202020204" pitchFamily="34" charset="0"/>
                          <a:cs typeface="Arial" panose="020B0604020202020204" pitchFamily="34" charset="0"/>
                        </a:rPr>
                        <a:t>The school where the storyteller works is very strict – there is no recess scheduled in the day. It is ‘a kid’s nightmare’.</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39805912"/>
                  </a:ext>
                </a:extLst>
              </a:tr>
              <a:tr h="370840">
                <a:tc>
                  <a:txBody>
                    <a:bodyPr/>
                    <a:lstStyle/>
                    <a:p>
                      <a:r>
                        <a:rPr lang="en-US" b="1">
                          <a:latin typeface="Arial" panose="020B0604020202020204" pitchFamily="34" charset="0"/>
                          <a:cs typeface="Arial" panose="020B0604020202020204" pitchFamily="34" charset="0"/>
                        </a:rPr>
                        <a:t>Rising tension </a:t>
                      </a:r>
                      <a:endParaRPr lang="en-US" b="1" dirty="0">
                        <a:latin typeface="Arial" panose="020B0604020202020204" pitchFamily="34" charset="0"/>
                        <a:cs typeface="Arial" panose="020B0604020202020204" pitchFamily="34" charset="0"/>
                      </a:endParaRPr>
                    </a:p>
                  </a:txBody>
                  <a:tcPr/>
                </a:tc>
                <a:tc>
                  <a:txBody>
                    <a:bodyPr/>
                    <a:lstStyle/>
                    <a:p>
                      <a:pPr lvl="0">
                        <a:lnSpc>
                          <a:spcPct val="150000"/>
                        </a:lnSpc>
                        <a:buNone/>
                      </a:pPr>
                      <a:r>
                        <a:rPr lang="en-US" sz="1800" b="0" i="0" u="none" strike="noStrike" noProof="0" dirty="0">
                          <a:latin typeface="Arial" panose="020B0604020202020204" pitchFamily="34" charset="0"/>
                          <a:cs typeface="Arial" panose="020B0604020202020204" pitchFamily="34" charset="0"/>
                        </a:rPr>
                        <a:t>The storyteller starts taking his students to the park. The school is more concerned about ‘straight lines’ than anyone getting hurt. The class walk to the park and it is a beautiful day. The storyteller plays with all the groups of students. One student wants to be chased.</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9328347"/>
                  </a:ext>
                </a:extLst>
              </a:tr>
            </a:tbl>
          </a:graphicData>
        </a:graphic>
      </p:graphicFrame>
    </p:spTree>
    <p:extLst>
      <p:ext uri="{BB962C8B-B14F-4D97-AF65-F5344CB8AC3E}">
        <p14:creationId xmlns:p14="http://schemas.microsoft.com/office/powerpoint/2010/main" val="226670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AFA5F-140E-DF44-7913-243246FA03E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90C2DA0-9108-27D4-1B06-A4B6F5FBB1E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10</a:t>
            </a:fld>
            <a:endParaRPr lang="en-AU">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03CA9218-02B6-07C5-091C-8E92EA9CD6B8}"/>
              </a:ext>
            </a:extLst>
          </p:cNvPr>
          <p:cNvSpPr>
            <a:spLocks noGrp="1"/>
          </p:cNvSpPr>
          <p:nvPr>
            <p:ph type="title"/>
          </p:nvPr>
        </p:nvSpPr>
        <p:spPr/>
        <p:txBody>
          <a:bodyPr/>
          <a:lstStyle/>
          <a:p>
            <a:r>
              <a:rPr lang="en-AU" dirty="0">
                <a:latin typeface="Arial"/>
                <a:cs typeface="Arial"/>
              </a:rPr>
              <a:t>The structural elements of narrative in a text (4)</a:t>
            </a:r>
          </a:p>
        </p:txBody>
      </p:sp>
      <p:sp>
        <p:nvSpPr>
          <p:cNvPr id="3" name="Content Placeholder 2">
            <a:extLst>
              <a:ext uri="{FF2B5EF4-FFF2-40B4-BE49-F238E27FC236}">
                <a16:creationId xmlns:a16="http://schemas.microsoft.com/office/drawing/2014/main" id="{FF4760F0-8688-0317-C8D2-7BCFF1DB1A11}"/>
              </a:ext>
            </a:extLst>
          </p:cNvPr>
          <p:cNvSpPr>
            <a:spLocks noGrp="1"/>
          </p:cNvSpPr>
          <p:nvPr>
            <p:ph type="body" sz="quarter" idx="18"/>
          </p:nvPr>
        </p:nvSpPr>
        <p:spPr/>
        <p:txBody>
          <a:bodyPr/>
          <a:lstStyle/>
          <a:p>
            <a:r>
              <a:rPr lang="en-US" dirty="0">
                <a:latin typeface="Arial"/>
                <a:cs typeface="Arial"/>
              </a:rPr>
              <a:t>Post listening task continued</a:t>
            </a:r>
            <a:endParaRPr lang="en-AU" dirty="0">
              <a:cs typeface="Arial" panose="020B0604020202020204" pitchFamily="34" charset="0"/>
            </a:endParaRPr>
          </a:p>
        </p:txBody>
      </p:sp>
      <p:graphicFrame>
        <p:nvGraphicFramePr>
          <p:cNvPr id="7" name="Table 6">
            <a:extLst>
              <a:ext uri="{FF2B5EF4-FFF2-40B4-BE49-F238E27FC236}">
                <a16:creationId xmlns:a16="http://schemas.microsoft.com/office/drawing/2014/main" id="{0AE228CC-116B-5EC7-B8F1-8710EE9028A1}"/>
              </a:ext>
            </a:extLst>
          </p:cNvPr>
          <p:cNvGraphicFramePr>
            <a:graphicFrameLocks noGrp="1"/>
          </p:cNvGraphicFramePr>
          <p:nvPr>
            <p:extLst>
              <p:ext uri="{D42A27DB-BD31-4B8C-83A1-F6EECF244321}">
                <p14:modId xmlns:p14="http://schemas.microsoft.com/office/powerpoint/2010/main" val="3008388564"/>
              </p:ext>
            </p:extLst>
          </p:nvPr>
        </p:nvGraphicFramePr>
        <p:xfrm>
          <a:off x="650929" y="1619250"/>
          <a:ext cx="10949552" cy="4988682"/>
        </p:xfrm>
        <a:graphic>
          <a:graphicData uri="http://schemas.openxmlformats.org/drawingml/2006/table">
            <a:tbl>
              <a:tblPr firstRow="1" bandRow="1">
                <a:tableStyleId>{5C22544A-7EE6-4342-B048-85BDC9FD1C3A}</a:tableStyleId>
              </a:tblPr>
              <a:tblGrid>
                <a:gridCol w="2939294">
                  <a:extLst>
                    <a:ext uri="{9D8B030D-6E8A-4147-A177-3AD203B41FA5}">
                      <a16:colId xmlns:a16="http://schemas.microsoft.com/office/drawing/2014/main" val="2190983862"/>
                    </a:ext>
                  </a:extLst>
                </a:gridCol>
                <a:gridCol w="8010258">
                  <a:extLst>
                    <a:ext uri="{9D8B030D-6E8A-4147-A177-3AD203B41FA5}">
                      <a16:colId xmlns:a16="http://schemas.microsoft.com/office/drawing/2014/main" val="362655823"/>
                    </a:ext>
                  </a:extLst>
                </a:gridCol>
              </a:tblGrid>
              <a:tr h="472246">
                <a:tc>
                  <a:txBody>
                    <a:bodyPr/>
                    <a:lstStyle/>
                    <a:p>
                      <a:r>
                        <a:rPr lang="en-US">
                          <a:latin typeface="Arial" panose="020B0604020202020204" pitchFamily="34" charset="0"/>
                          <a:cs typeface="Arial" panose="020B0604020202020204" pitchFamily="34" charset="0"/>
                        </a:rPr>
                        <a:t>Structural elements of a narrative </a:t>
                      </a:r>
                    </a:p>
                  </a:txBody>
                  <a:tcPr/>
                </a:tc>
                <a:tc>
                  <a:txBody>
                    <a:bodyPr/>
                    <a:lstStyle/>
                    <a:p>
                      <a:r>
                        <a:rPr lang="en-US">
                          <a:latin typeface="Arial" panose="020B0604020202020204" pitchFamily="34" charset="0"/>
                          <a:cs typeface="Arial" panose="020B0604020202020204" pitchFamily="34" charset="0"/>
                        </a:rPr>
                        <a:t>Details from the story</a:t>
                      </a:r>
                    </a:p>
                  </a:txBody>
                  <a:tcPr/>
                </a:tc>
                <a:extLst>
                  <a:ext uri="{0D108BD9-81ED-4DB2-BD59-A6C34878D82A}">
                    <a16:rowId xmlns:a16="http://schemas.microsoft.com/office/drawing/2014/main" val="4102723971"/>
                  </a:ext>
                </a:extLst>
              </a:tr>
              <a:tr h="1042878">
                <a:tc>
                  <a:txBody>
                    <a:bodyPr/>
                    <a:lstStyle/>
                    <a:p>
                      <a:pPr lvl="0">
                        <a:lnSpc>
                          <a:spcPct val="150000"/>
                        </a:lnSpc>
                        <a:buNone/>
                      </a:pPr>
                      <a:r>
                        <a:rPr lang="en-US" sz="1800" b="1" i="0" u="none" strike="noStrike" noProof="0">
                          <a:latin typeface="Arial" panose="020B0604020202020204" pitchFamily="34" charset="0"/>
                          <a:cs typeface="Arial" panose="020B0604020202020204" pitchFamily="34" charset="0"/>
                        </a:rPr>
                        <a:t>Climax</a:t>
                      </a:r>
                      <a:endParaRPr lang="en-US" sz="1800" b="1">
                        <a:latin typeface="Arial" panose="020B0604020202020204" pitchFamily="34" charset="0"/>
                        <a:cs typeface="Arial" panose="020B0604020202020204" pitchFamily="34" charset="0"/>
                      </a:endParaRPr>
                    </a:p>
                  </a:txBody>
                  <a:tcPr/>
                </a:tc>
                <a:tc>
                  <a:txBody>
                    <a:bodyPr/>
                    <a:lstStyle/>
                    <a:p>
                      <a:pPr lvl="0">
                        <a:lnSpc>
                          <a:spcPct val="150000"/>
                        </a:lnSpc>
                        <a:buNone/>
                      </a:pPr>
                      <a:r>
                        <a:rPr lang="en-US" sz="1800" b="0" i="0" u="none" strike="noStrike" noProof="0">
                          <a:latin typeface="Arial" panose="020B0604020202020204" pitchFamily="34" charset="0"/>
                          <a:cs typeface="Arial" panose="020B0604020202020204" pitchFamily="34" charset="0"/>
                        </a:rPr>
                        <a:t>The storyteller runs at full speed into the jungle gym and blood starts pouring down his face.</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80035130"/>
                  </a:ext>
                </a:extLst>
              </a:tr>
              <a:tr h="2577678">
                <a:tc>
                  <a:txBody>
                    <a:bodyPr/>
                    <a:lstStyle/>
                    <a:p>
                      <a:pPr lvl="0">
                        <a:lnSpc>
                          <a:spcPct val="150000"/>
                        </a:lnSpc>
                        <a:buNone/>
                      </a:pPr>
                      <a:r>
                        <a:rPr lang="en-US" sz="1800" b="1" i="0" u="none" strike="noStrike" noProof="0" dirty="0">
                          <a:latin typeface="Arial" panose="020B0604020202020204" pitchFamily="34" charset="0"/>
                          <a:cs typeface="Arial" panose="020B0604020202020204" pitchFamily="34" charset="0"/>
                        </a:rPr>
                        <a:t>Falling tension </a:t>
                      </a:r>
                      <a:endParaRPr lang="en-US" sz="1800" b="1" dirty="0">
                        <a:latin typeface="Arial" panose="020B0604020202020204" pitchFamily="34" charset="0"/>
                        <a:cs typeface="Arial" panose="020B0604020202020204" pitchFamily="34" charset="0"/>
                      </a:endParaRPr>
                    </a:p>
                  </a:txBody>
                  <a:tcPr/>
                </a:tc>
                <a:tc>
                  <a:txBody>
                    <a:bodyPr/>
                    <a:lstStyle/>
                    <a:p>
                      <a:pPr lvl="0">
                        <a:lnSpc>
                          <a:spcPct val="150000"/>
                        </a:lnSpc>
                        <a:buNone/>
                      </a:pPr>
                      <a:r>
                        <a:rPr lang="en-US" sz="1800" b="0" i="0" u="none" strike="noStrike" noProof="0" dirty="0">
                          <a:latin typeface="Arial" panose="020B0604020202020204" pitchFamily="34" charset="0"/>
                          <a:cs typeface="Arial" panose="020B0604020202020204" pitchFamily="34" charset="0"/>
                        </a:rPr>
                        <a:t>The storyteller informs the students calmly that they are ‘going to go back early today’ and he manages his head wound. He tells the school that there is good news and bad news; someone got hurt but it wasn’t a student. The students ask their teacher ‘Does it hurt?’ as they walk back to school. Medical attention is provided to the teacher and he has 9 staples in his head and is not allowed to work for the rest of the day.</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65002669"/>
                  </a:ext>
                </a:extLst>
              </a:tr>
              <a:tr h="728046">
                <a:tc>
                  <a:txBody>
                    <a:bodyPr/>
                    <a:lstStyle/>
                    <a:p>
                      <a:pPr lvl="0">
                        <a:lnSpc>
                          <a:spcPct val="150000"/>
                        </a:lnSpc>
                        <a:buNone/>
                      </a:pPr>
                      <a:r>
                        <a:rPr lang="en-US" sz="1800" b="1" i="0" u="none" strike="noStrike" noProof="0" dirty="0">
                          <a:latin typeface="Arial" panose="020B0604020202020204" pitchFamily="34" charset="0"/>
                          <a:cs typeface="Arial" panose="020B0604020202020204" pitchFamily="34" charset="0"/>
                        </a:rPr>
                        <a:t>Resolution</a:t>
                      </a:r>
                      <a:endParaRPr lang="en-US" sz="1800" b="1" dirty="0">
                        <a:latin typeface="Arial" panose="020B0604020202020204" pitchFamily="34" charset="0"/>
                        <a:cs typeface="Arial" panose="020B0604020202020204" pitchFamily="34" charset="0"/>
                      </a:endParaRPr>
                    </a:p>
                  </a:txBody>
                  <a:tcPr/>
                </a:tc>
                <a:tc>
                  <a:txBody>
                    <a:bodyPr/>
                    <a:lstStyle/>
                    <a:p>
                      <a:pPr lvl="0">
                        <a:lnSpc>
                          <a:spcPct val="150000"/>
                        </a:lnSpc>
                        <a:buNone/>
                      </a:pPr>
                      <a:r>
                        <a:rPr lang="en-US" sz="1800" b="0" i="0" u="none" strike="noStrike" noProof="0" dirty="0">
                          <a:latin typeface="Arial" panose="020B0604020202020204" pitchFamily="34" charset="0"/>
                          <a:cs typeface="Arial" panose="020B0604020202020204" pitchFamily="34" charset="0"/>
                        </a:rPr>
                        <a:t>The storyteller has learned the lesson that you can’t control everything.</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39805912"/>
                  </a:ext>
                </a:extLst>
              </a:tr>
            </a:tbl>
          </a:graphicData>
        </a:graphic>
      </p:graphicFrame>
    </p:spTree>
    <p:extLst>
      <p:ext uri="{BB962C8B-B14F-4D97-AF65-F5344CB8AC3E}">
        <p14:creationId xmlns:p14="http://schemas.microsoft.com/office/powerpoint/2010/main" val="2401084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12726-A993-2237-12E1-25A4C0B5C2B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BAF0621-E7F7-0305-404B-F6CB543F4806}"/>
              </a:ext>
            </a:extLst>
          </p:cNvPr>
          <p:cNvSpPr>
            <a:spLocks noGrp="1"/>
          </p:cNvSpPr>
          <p:nvPr>
            <p:ph type="ctrTitle"/>
          </p:nvPr>
        </p:nvSpPr>
        <p:spPr/>
        <p:txBody>
          <a:bodyPr/>
          <a:lstStyle/>
          <a:p>
            <a:r>
              <a:rPr lang="en-AU" dirty="0"/>
              <a:t>Connecting learning</a:t>
            </a:r>
          </a:p>
        </p:txBody>
      </p:sp>
    </p:spTree>
    <p:extLst>
      <p:ext uri="{BB962C8B-B14F-4D97-AF65-F5344CB8AC3E}">
        <p14:creationId xmlns:p14="http://schemas.microsoft.com/office/powerpoint/2010/main" val="252303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1F9335-B3DC-DC44-46B9-44204B0D7F5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12</a:t>
            </a:fld>
            <a:endParaRPr lang="en-AU">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1F6E6D37-2D59-DF00-0273-4B73FE46F468}"/>
              </a:ext>
            </a:extLst>
          </p:cNvPr>
          <p:cNvSpPr>
            <a:spLocks noGrp="1"/>
          </p:cNvSpPr>
          <p:nvPr>
            <p:ph type="title"/>
          </p:nvPr>
        </p:nvSpPr>
        <p:spPr/>
        <p:txBody>
          <a:bodyPr/>
          <a:lstStyle/>
          <a:p>
            <a:r>
              <a:rPr lang="en-US" dirty="0">
                <a:cs typeface="Arial" panose="020B0604020202020204" pitchFamily="34" charset="0"/>
              </a:rPr>
              <a:t>Story, plot, and narrative (1)</a:t>
            </a:r>
            <a:endParaRPr lang="en-AU" dirty="0">
              <a:cs typeface="Arial" panose="020B0604020202020204" pitchFamily="34" charset="0"/>
            </a:endParaRPr>
          </a:p>
        </p:txBody>
      </p:sp>
      <p:sp>
        <p:nvSpPr>
          <p:cNvPr id="5" name="Text Placeholder 4">
            <a:extLst>
              <a:ext uri="{FF2B5EF4-FFF2-40B4-BE49-F238E27FC236}">
                <a16:creationId xmlns:a16="http://schemas.microsoft.com/office/drawing/2014/main" id="{77E3C33D-A9A6-102D-5B62-148245B0D650}"/>
              </a:ext>
            </a:extLst>
          </p:cNvPr>
          <p:cNvSpPr>
            <a:spLocks noGrp="1"/>
          </p:cNvSpPr>
          <p:nvPr>
            <p:ph type="body" sz="quarter" idx="17"/>
          </p:nvPr>
        </p:nvSpPr>
        <p:spPr>
          <a:xfrm>
            <a:off x="360000" y="1567086"/>
            <a:ext cx="3695533" cy="3772169"/>
          </a:xfrm>
        </p:spPr>
        <p:txBody>
          <a:bodyPr/>
          <a:lstStyle/>
          <a:p>
            <a:pPr marL="342900" indent="-342900">
              <a:buFont typeface="+mj-lt"/>
              <a:buAutoNum type="arabicPeriod"/>
            </a:pPr>
            <a:r>
              <a:rPr lang="en-US" sz="1800" dirty="0"/>
              <a:t>With a partner, answer the following:</a:t>
            </a:r>
          </a:p>
          <a:p>
            <a:pPr marL="285750" indent="-285750">
              <a:buFont typeface="Arial" panose="020B0604020202020204" pitchFamily="34" charset="0"/>
              <a:buChar char="•"/>
            </a:pPr>
            <a:r>
              <a:rPr lang="en-US" sz="1800" dirty="0"/>
              <a:t>Have you heard these terms before?</a:t>
            </a:r>
          </a:p>
          <a:p>
            <a:pPr marL="285750" indent="-285750">
              <a:buFont typeface="Arial" panose="020B0604020202020204" pitchFamily="34" charset="0"/>
              <a:buChar char="•"/>
            </a:pPr>
            <a:r>
              <a:rPr lang="en-US" sz="1800" dirty="0"/>
              <a:t>What do you think the difference is between story and plot?</a:t>
            </a:r>
          </a:p>
          <a:p>
            <a:pPr marL="285750" indent="-285750">
              <a:buFont typeface="Arial" panose="020B0604020202020204" pitchFamily="34" charset="0"/>
              <a:buChar char="•"/>
            </a:pPr>
            <a:r>
              <a:rPr lang="en-US" sz="1800" dirty="0"/>
              <a:t>Why might narrative be something different again?</a:t>
            </a:r>
          </a:p>
          <a:p>
            <a:pPr marL="285750" indent="-285750">
              <a:buFont typeface="Arial" panose="020B0604020202020204" pitchFamily="34" charset="0"/>
              <a:buChar char="•"/>
            </a:pPr>
            <a:endParaRPr lang="en-US" sz="1800" dirty="0"/>
          </a:p>
          <a:p>
            <a:endParaRPr lang="en-US" sz="1800" dirty="0">
              <a:cs typeface="Arial" panose="020B0604020202020204" pitchFamily="34" charset="0"/>
            </a:endParaRPr>
          </a:p>
        </p:txBody>
      </p:sp>
      <p:sp>
        <p:nvSpPr>
          <p:cNvPr id="3" name="Content Placeholder 2">
            <a:extLst>
              <a:ext uri="{FF2B5EF4-FFF2-40B4-BE49-F238E27FC236}">
                <a16:creationId xmlns:a16="http://schemas.microsoft.com/office/drawing/2014/main" id="{D86143B3-C400-5375-C758-A81718A4DB7E}"/>
              </a:ext>
            </a:extLst>
          </p:cNvPr>
          <p:cNvSpPr>
            <a:spLocks noGrp="1"/>
          </p:cNvSpPr>
          <p:nvPr>
            <p:ph type="body" sz="quarter" idx="18"/>
          </p:nvPr>
        </p:nvSpPr>
        <p:spPr/>
        <p:txBody>
          <a:bodyPr/>
          <a:lstStyle/>
          <a:p>
            <a:r>
              <a:rPr lang="en-US" dirty="0"/>
              <a:t>Activating prior knowledge</a:t>
            </a:r>
            <a:endParaRPr lang="en-US" dirty="0">
              <a:cs typeface="Arial" panose="020B0604020202020204" pitchFamily="34" charset="0"/>
            </a:endParaRPr>
          </a:p>
        </p:txBody>
      </p:sp>
      <p:graphicFrame>
        <p:nvGraphicFramePr>
          <p:cNvPr id="7" name="Table 6">
            <a:extLst>
              <a:ext uri="{FF2B5EF4-FFF2-40B4-BE49-F238E27FC236}">
                <a16:creationId xmlns:a16="http://schemas.microsoft.com/office/drawing/2014/main" id="{181B9592-826E-F806-0709-FC7700ABF836}"/>
              </a:ext>
            </a:extLst>
          </p:cNvPr>
          <p:cNvGraphicFramePr>
            <a:graphicFrameLocks noGrp="1"/>
          </p:cNvGraphicFramePr>
          <p:nvPr>
            <p:extLst>
              <p:ext uri="{D42A27DB-BD31-4B8C-83A1-F6EECF244321}">
                <p14:modId xmlns:p14="http://schemas.microsoft.com/office/powerpoint/2010/main" val="1882697110"/>
              </p:ext>
            </p:extLst>
          </p:nvPr>
        </p:nvGraphicFramePr>
        <p:xfrm>
          <a:off x="4266660" y="982520"/>
          <a:ext cx="7217340" cy="5311545"/>
        </p:xfrm>
        <a:graphic>
          <a:graphicData uri="http://schemas.openxmlformats.org/drawingml/2006/table">
            <a:tbl>
              <a:tblPr firstRow="1" firstCol="1" bandRow="1"/>
              <a:tblGrid>
                <a:gridCol w="1236518">
                  <a:extLst>
                    <a:ext uri="{9D8B030D-6E8A-4147-A177-3AD203B41FA5}">
                      <a16:colId xmlns:a16="http://schemas.microsoft.com/office/drawing/2014/main" val="3346791112"/>
                    </a:ext>
                  </a:extLst>
                </a:gridCol>
                <a:gridCol w="5980822">
                  <a:extLst>
                    <a:ext uri="{9D8B030D-6E8A-4147-A177-3AD203B41FA5}">
                      <a16:colId xmlns:a16="http://schemas.microsoft.com/office/drawing/2014/main" val="1259835044"/>
                    </a:ext>
                  </a:extLst>
                </a:gridCol>
              </a:tblGrid>
              <a:tr h="495428">
                <a:tc>
                  <a:txBody>
                    <a:bodyPr/>
                    <a:lstStyle/>
                    <a:p>
                      <a:pPr>
                        <a:lnSpc>
                          <a:spcPct val="150000"/>
                        </a:lnSpc>
                        <a:spcBef>
                          <a:spcPts val="1200"/>
                        </a:spcBef>
                        <a:spcAft>
                          <a:spcPts val="600"/>
                        </a:spcAft>
                        <a:buNone/>
                      </a:pPr>
                      <a:r>
                        <a:rPr lang="en-AU" sz="1800" b="1">
                          <a:solidFill>
                            <a:srgbClr val="FFFFFF"/>
                          </a:solidFill>
                          <a:effectLst/>
                          <a:latin typeface="Arial" panose="020B0604020202020204" pitchFamily="34" charset="0"/>
                          <a:ea typeface="Calibri" panose="020F0502020204030204" pitchFamily="34" charset="0"/>
                          <a:cs typeface="Arial" panose="020B0604020202020204" pitchFamily="34" charset="0"/>
                        </a:rPr>
                        <a:t>Term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002664"/>
                    </a:solidFill>
                  </a:tcPr>
                </a:tc>
                <a:tc>
                  <a:txBody>
                    <a:bodyPr/>
                    <a:lstStyle/>
                    <a:p>
                      <a:pPr>
                        <a:lnSpc>
                          <a:spcPct val="150000"/>
                        </a:lnSpc>
                        <a:spcBef>
                          <a:spcPts val="1200"/>
                        </a:spcBef>
                        <a:spcAft>
                          <a:spcPts val="600"/>
                        </a:spcAft>
                        <a:buNone/>
                      </a:pPr>
                      <a:r>
                        <a:rPr lang="en-AU" sz="1800" b="1">
                          <a:solidFill>
                            <a:srgbClr val="FFFFFF"/>
                          </a:solidFill>
                          <a:effectLst/>
                          <a:latin typeface="Arial" panose="020B0604020202020204" pitchFamily="34" charset="0"/>
                          <a:ea typeface="Calibri" panose="020F0502020204030204" pitchFamily="34" charset="0"/>
                          <a:cs typeface="Arial" panose="020B0604020202020204" pitchFamily="34" charset="0"/>
                        </a:rPr>
                        <a:t>Definition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2664"/>
                    </a:solidFill>
                  </a:tcPr>
                </a:tc>
                <a:extLst>
                  <a:ext uri="{0D108BD9-81ED-4DB2-BD59-A6C34878D82A}">
                    <a16:rowId xmlns:a16="http://schemas.microsoft.com/office/drawing/2014/main" val="3951569945"/>
                  </a:ext>
                </a:extLst>
              </a:tr>
              <a:tr h="1625877">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Story</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50000"/>
                        </a:lnSpc>
                        <a:spcBef>
                          <a:spcPts val="1200"/>
                        </a:spcBef>
                        <a:spcAft>
                          <a:spcPts val="600"/>
                        </a:spcAft>
                        <a:buNone/>
                      </a:pPr>
                      <a:r>
                        <a:rPr lang="en-A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A more generic term that usually refers to type (a love story) or purpose and effect (humorous or educative). The focus is on ‘what happened’ as opposed to why or how it is structured.</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72733866"/>
                  </a:ext>
                </a:extLst>
              </a:tr>
              <a:tr h="1060653">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Plot </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EBEB"/>
                    </a:solidFill>
                  </a:tcPr>
                </a:tc>
                <a:tc>
                  <a:txBody>
                    <a:bodyPr/>
                    <a:lstStyle/>
                    <a:p>
                      <a:pPr>
                        <a:lnSpc>
                          <a:spcPct val="150000"/>
                        </a:lnSpc>
                        <a:spcBef>
                          <a:spcPts val="1200"/>
                        </a:spcBef>
                        <a:spcAft>
                          <a:spcPts val="600"/>
                        </a:spcAft>
                        <a:buNone/>
                      </a:pPr>
                      <a:r>
                        <a:rPr lang="en-A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arrangement of the set of events in a story. Plot may refer to the sequence of events or significant action and depend on cause and effect.</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3891652205"/>
                  </a:ext>
                </a:extLst>
              </a:tr>
              <a:tr h="1625877">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Narrative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50000"/>
                        </a:lnSpc>
                        <a:spcBef>
                          <a:spcPts val="1200"/>
                        </a:spcBef>
                        <a:spcAft>
                          <a:spcPts val="600"/>
                        </a:spcAft>
                        <a:buNone/>
                      </a:pPr>
                      <a:r>
                        <a:rPr lang="en-A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techniques and conventions by which a story is created. In its simplest form, narrative refers to a set of events occurring in a time sequence, but most narratives also use features such as character and setting to tell the story.</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62359039"/>
                  </a:ext>
                </a:extLst>
              </a:tr>
            </a:tbl>
          </a:graphicData>
        </a:graphic>
      </p:graphicFrame>
    </p:spTree>
    <p:extLst>
      <p:ext uri="{BB962C8B-B14F-4D97-AF65-F5344CB8AC3E}">
        <p14:creationId xmlns:p14="http://schemas.microsoft.com/office/powerpoint/2010/main" val="2065254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28A19-E9DC-21C4-10C0-1B5BD2A4C77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905B68-40AD-0F33-A959-DE7D591A863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13</a:t>
            </a:fld>
            <a:endParaRPr lang="en-AU">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A9CC4C0-D86D-4485-AF73-BD1702CD708F}"/>
              </a:ext>
            </a:extLst>
          </p:cNvPr>
          <p:cNvSpPr>
            <a:spLocks noGrp="1"/>
          </p:cNvSpPr>
          <p:nvPr>
            <p:ph type="title"/>
          </p:nvPr>
        </p:nvSpPr>
        <p:spPr/>
        <p:txBody>
          <a:bodyPr/>
          <a:lstStyle/>
          <a:p>
            <a:r>
              <a:rPr lang="en-US" dirty="0">
                <a:cs typeface="Arial" panose="020B0604020202020204" pitchFamily="34" charset="0"/>
              </a:rPr>
              <a:t>Story, plot, and narrative (2)</a:t>
            </a:r>
            <a:endParaRPr lang="en-AU" dirty="0">
              <a:cs typeface="Arial" panose="020B0604020202020204" pitchFamily="34" charset="0"/>
            </a:endParaRPr>
          </a:p>
        </p:txBody>
      </p:sp>
      <p:sp>
        <p:nvSpPr>
          <p:cNvPr id="3" name="Content Placeholder 2">
            <a:extLst>
              <a:ext uri="{FF2B5EF4-FFF2-40B4-BE49-F238E27FC236}">
                <a16:creationId xmlns:a16="http://schemas.microsoft.com/office/drawing/2014/main" id="{5D9F8796-782F-B76A-255F-3290EEED748A}"/>
              </a:ext>
            </a:extLst>
          </p:cNvPr>
          <p:cNvSpPr>
            <a:spLocks noGrp="1"/>
          </p:cNvSpPr>
          <p:nvPr>
            <p:ph type="body" sz="quarter" idx="18"/>
          </p:nvPr>
        </p:nvSpPr>
        <p:spPr/>
        <p:txBody>
          <a:bodyPr/>
          <a:lstStyle/>
          <a:p>
            <a:r>
              <a:rPr lang="en-US" dirty="0"/>
              <a:t>Connecting knowledge</a:t>
            </a:r>
            <a:endParaRPr lang="en-US" dirty="0">
              <a:cs typeface="Arial" panose="020B0604020202020204" pitchFamily="34" charset="0"/>
            </a:endParaRPr>
          </a:p>
        </p:txBody>
      </p:sp>
      <p:sp>
        <p:nvSpPr>
          <p:cNvPr id="5" name="Text Placeholder 4">
            <a:extLst>
              <a:ext uri="{FF2B5EF4-FFF2-40B4-BE49-F238E27FC236}">
                <a16:creationId xmlns:a16="http://schemas.microsoft.com/office/drawing/2014/main" id="{79A03DFE-256E-4499-2675-2C779C90035D}"/>
              </a:ext>
            </a:extLst>
          </p:cNvPr>
          <p:cNvSpPr>
            <a:spLocks noGrp="1"/>
          </p:cNvSpPr>
          <p:nvPr>
            <p:ph type="body" sz="quarter" idx="17"/>
          </p:nvPr>
        </p:nvSpPr>
        <p:spPr>
          <a:xfrm>
            <a:off x="360000" y="1567086"/>
            <a:ext cx="3695533" cy="4745161"/>
          </a:xfrm>
        </p:spPr>
        <p:txBody>
          <a:bodyPr/>
          <a:lstStyle/>
          <a:p>
            <a:pPr marL="342900" indent="-342900">
              <a:buFont typeface="+mj-lt"/>
              <a:buAutoNum type="arabicPeriod"/>
            </a:pPr>
            <a:r>
              <a:rPr lang="en-US" sz="1800" dirty="0"/>
              <a:t>With a partner, answer the following using the ‘Cinderella’ table:</a:t>
            </a:r>
          </a:p>
          <a:p>
            <a:pPr marL="285750" indent="-285750">
              <a:buFont typeface="Arial" panose="020B0604020202020204" pitchFamily="34" charset="0"/>
              <a:buChar char="•"/>
            </a:pPr>
            <a:r>
              <a:rPr lang="en-US" sz="1800" dirty="0"/>
              <a:t>Which part explains what happened in the story?</a:t>
            </a:r>
          </a:p>
          <a:p>
            <a:pPr marL="285750" indent="-285750">
              <a:buFont typeface="Arial" panose="020B0604020202020204" pitchFamily="34" charset="0"/>
              <a:buChar char="•"/>
            </a:pPr>
            <a:r>
              <a:rPr lang="en-US" sz="1800" dirty="0"/>
              <a:t>Which part explains the sequence of events?</a:t>
            </a:r>
          </a:p>
          <a:p>
            <a:pPr marL="285750" indent="-285750">
              <a:buFont typeface="Arial" panose="020B0604020202020204" pitchFamily="34" charset="0"/>
              <a:buChar char="•"/>
            </a:pPr>
            <a:r>
              <a:rPr lang="en-US" sz="1800" dirty="0"/>
              <a:t>Which part explains why the story is engaging for readers? </a:t>
            </a:r>
          </a:p>
          <a:p>
            <a:pPr marL="342900" indent="-342900">
              <a:buFont typeface="+mj-lt"/>
              <a:buAutoNum type="arabicPeriod" startAt="2"/>
            </a:pPr>
            <a:r>
              <a:rPr lang="en-US" sz="1800" dirty="0"/>
              <a:t>Be ready to justify your answers</a:t>
            </a:r>
          </a:p>
          <a:p>
            <a:pPr marL="285750" indent="-285750">
              <a:buFont typeface="Arial" panose="020B0604020202020204" pitchFamily="34" charset="0"/>
              <a:buChar char="•"/>
            </a:pPr>
            <a:endParaRPr lang="en-US" sz="1800" dirty="0"/>
          </a:p>
          <a:p>
            <a:endParaRPr lang="en-US" sz="1800" dirty="0">
              <a:cs typeface="Arial" panose="020B0604020202020204" pitchFamily="34" charset="0"/>
            </a:endParaRPr>
          </a:p>
        </p:txBody>
      </p:sp>
      <p:graphicFrame>
        <p:nvGraphicFramePr>
          <p:cNvPr id="6" name="Table 5">
            <a:extLst>
              <a:ext uri="{FF2B5EF4-FFF2-40B4-BE49-F238E27FC236}">
                <a16:creationId xmlns:a16="http://schemas.microsoft.com/office/drawing/2014/main" id="{DD2348A6-82EE-6467-F05F-C3D5D80B16D6}"/>
              </a:ext>
            </a:extLst>
          </p:cNvPr>
          <p:cNvGraphicFramePr>
            <a:graphicFrameLocks noGrp="1"/>
          </p:cNvGraphicFramePr>
          <p:nvPr>
            <p:extLst>
              <p:ext uri="{D42A27DB-BD31-4B8C-83A1-F6EECF244321}">
                <p14:modId xmlns:p14="http://schemas.microsoft.com/office/powerpoint/2010/main" val="205284533"/>
              </p:ext>
            </p:extLst>
          </p:nvPr>
        </p:nvGraphicFramePr>
        <p:xfrm>
          <a:off x="4427621" y="1106780"/>
          <a:ext cx="7056379" cy="5205467"/>
        </p:xfrm>
        <a:graphic>
          <a:graphicData uri="http://schemas.openxmlformats.org/drawingml/2006/table">
            <a:tbl>
              <a:tblPr firstRow="1" firstCol="1" bandRow="1"/>
              <a:tblGrid>
                <a:gridCol w="1289785">
                  <a:extLst>
                    <a:ext uri="{9D8B030D-6E8A-4147-A177-3AD203B41FA5}">
                      <a16:colId xmlns:a16="http://schemas.microsoft.com/office/drawing/2014/main" val="1848186624"/>
                    </a:ext>
                  </a:extLst>
                </a:gridCol>
                <a:gridCol w="5766594">
                  <a:extLst>
                    <a:ext uri="{9D8B030D-6E8A-4147-A177-3AD203B41FA5}">
                      <a16:colId xmlns:a16="http://schemas.microsoft.com/office/drawing/2014/main" val="770192047"/>
                    </a:ext>
                  </a:extLst>
                </a:gridCol>
              </a:tblGrid>
              <a:tr h="607866">
                <a:tc>
                  <a:txBody>
                    <a:bodyPr/>
                    <a:lstStyle/>
                    <a:p>
                      <a:pPr>
                        <a:lnSpc>
                          <a:spcPct val="150000"/>
                        </a:lnSpc>
                        <a:spcBef>
                          <a:spcPts val="1200"/>
                        </a:spcBef>
                        <a:spcAft>
                          <a:spcPts val="600"/>
                        </a:spcAft>
                        <a:buNone/>
                      </a:pPr>
                      <a:r>
                        <a:rPr lang="en-AU" sz="1800" b="1" dirty="0">
                          <a:solidFill>
                            <a:srgbClr val="FFFFFF"/>
                          </a:solidFill>
                          <a:effectLst/>
                          <a:latin typeface="Arial" panose="020B0604020202020204" pitchFamily="34" charset="0"/>
                          <a:ea typeface="Calibri" panose="020F0502020204030204" pitchFamily="34" charset="0"/>
                          <a:cs typeface="Arial" panose="020B0604020202020204" pitchFamily="34" charset="0"/>
                        </a:rPr>
                        <a:t>Term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002664"/>
                    </a:solidFill>
                  </a:tcPr>
                </a:tc>
                <a:tc>
                  <a:txBody>
                    <a:bodyPr/>
                    <a:lstStyle/>
                    <a:p>
                      <a:pPr>
                        <a:lnSpc>
                          <a:spcPct val="150000"/>
                        </a:lnSpc>
                        <a:spcBef>
                          <a:spcPts val="1200"/>
                        </a:spcBef>
                        <a:spcAft>
                          <a:spcPts val="600"/>
                        </a:spcAft>
                        <a:buNone/>
                      </a:pPr>
                      <a:r>
                        <a:rPr lang="en-AU" sz="1800" b="1">
                          <a:solidFill>
                            <a:srgbClr val="FFFFFF"/>
                          </a:solidFill>
                          <a:effectLst/>
                          <a:latin typeface="Arial" panose="020B0604020202020204" pitchFamily="34" charset="0"/>
                          <a:ea typeface="Calibri" panose="020F0502020204030204" pitchFamily="34" charset="0"/>
                          <a:cs typeface="Arial" panose="020B0604020202020204" pitchFamily="34" charset="0"/>
                        </a:rPr>
                        <a:t>Cinderella</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2664"/>
                    </a:solidFill>
                  </a:tcPr>
                </a:tc>
                <a:extLst>
                  <a:ext uri="{0D108BD9-81ED-4DB2-BD59-A6C34878D82A}">
                    <a16:rowId xmlns:a16="http://schemas.microsoft.com/office/drawing/2014/main" val="3678083949"/>
                  </a:ext>
                </a:extLst>
              </a:tr>
              <a:tr h="1301367">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Story</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50000"/>
                        </a:lnSpc>
                        <a:spcBef>
                          <a:spcPts val="1200"/>
                        </a:spcBef>
                        <a:spcAft>
                          <a:spcPts val="600"/>
                        </a:spcAft>
                        <a:buNone/>
                      </a:pPr>
                      <a:r>
                        <a:rPr lang="en-AU" sz="1800">
                          <a:solidFill>
                            <a:srgbClr val="000000"/>
                          </a:solidFill>
                          <a:effectLst/>
                          <a:latin typeface="Arial" panose="020B0604020202020204" pitchFamily="34" charset="0"/>
                          <a:ea typeface="Calibri" panose="020F0502020204030204" pitchFamily="34" charset="0"/>
                          <a:cs typeface="Arial" panose="020B0604020202020204" pitchFamily="34" charset="0"/>
                        </a:rPr>
                        <a:t>This is a fairy tale about a kind, but mistreated young woman who finds her ‘happily ever after’. It is a story with a moral or message.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21288876"/>
                  </a:ext>
                </a:extLst>
              </a:tr>
              <a:tr h="1301367">
                <a:tc>
                  <a:txBody>
                    <a:bodyPr/>
                    <a:lstStyle/>
                    <a:p>
                      <a:pPr>
                        <a:lnSpc>
                          <a:spcPct val="150000"/>
                        </a:lnSpc>
                        <a:spcBef>
                          <a:spcPts val="1200"/>
                        </a:spcBef>
                        <a:spcAft>
                          <a:spcPts val="600"/>
                        </a:spcAft>
                        <a:buNone/>
                      </a:pPr>
                      <a:r>
                        <a:rPr lang="en-AU"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Plot </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EBEB"/>
                    </a:solidFill>
                  </a:tcPr>
                </a:tc>
                <a:tc>
                  <a:txBody>
                    <a:bodyPr/>
                    <a:lstStyle/>
                    <a:p>
                      <a:pPr>
                        <a:lnSpc>
                          <a:spcPct val="150000"/>
                        </a:lnSpc>
                        <a:spcBef>
                          <a:spcPts val="1200"/>
                        </a:spcBef>
                        <a:spcAft>
                          <a:spcPts val="600"/>
                        </a:spcAft>
                        <a:buNone/>
                      </a:pPr>
                      <a:r>
                        <a:rPr lang="en-A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poor protagonist is helped by magic to meet a prince who falls in love with her. She becomes a princess because her foot fits the shoe she left behind.</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1643610279"/>
                  </a:ext>
                </a:extLst>
              </a:tr>
              <a:tr h="1994867">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Narrative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50000"/>
                        </a:lnSpc>
                        <a:spcBef>
                          <a:spcPts val="1200"/>
                        </a:spcBef>
                        <a:spcAft>
                          <a:spcPts val="600"/>
                        </a:spcAft>
                        <a:buNone/>
                      </a:pPr>
                      <a:r>
                        <a:rPr lang="en-A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This ‘rags to riches’ narrative engages readers because it appeals to their sense of justice. The ‘good’ characters are rewarded with a happy ending while the ‘bad’ characters suffer.</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3087707"/>
                  </a:ext>
                </a:extLst>
              </a:tr>
            </a:tbl>
          </a:graphicData>
        </a:graphic>
      </p:graphicFrame>
    </p:spTree>
    <p:extLst>
      <p:ext uri="{BB962C8B-B14F-4D97-AF65-F5344CB8AC3E}">
        <p14:creationId xmlns:p14="http://schemas.microsoft.com/office/powerpoint/2010/main" val="324976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350C2-09D0-64F7-0DA1-C2F3FD07639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6E37CBE-858E-A067-FB27-A12C2FE5B4C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14</a:t>
            </a:fld>
            <a:endParaRPr lang="en-AU">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2F73FE7A-6A58-361B-D269-7B73F61F33FB}"/>
              </a:ext>
            </a:extLst>
          </p:cNvPr>
          <p:cNvSpPr>
            <a:spLocks noGrp="1"/>
          </p:cNvSpPr>
          <p:nvPr>
            <p:ph type="title"/>
          </p:nvPr>
        </p:nvSpPr>
        <p:spPr/>
        <p:txBody>
          <a:bodyPr/>
          <a:lstStyle/>
          <a:p>
            <a:r>
              <a:rPr lang="en-US" dirty="0">
                <a:cs typeface="Arial" panose="020B0604020202020204" pitchFamily="34" charset="0"/>
              </a:rPr>
              <a:t>Story, plot, and narrative (3)</a:t>
            </a:r>
            <a:endParaRPr lang="en-AU" dirty="0">
              <a:cs typeface="Arial" panose="020B0604020202020204" pitchFamily="34" charset="0"/>
            </a:endParaRPr>
          </a:p>
        </p:txBody>
      </p:sp>
      <p:sp>
        <p:nvSpPr>
          <p:cNvPr id="3" name="Content Placeholder 2">
            <a:extLst>
              <a:ext uri="{FF2B5EF4-FFF2-40B4-BE49-F238E27FC236}">
                <a16:creationId xmlns:a16="http://schemas.microsoft.com/office/drawing/2014/main" id="{B7A4EE54-39D5-71E5-958F-88CDB2DA5E7C}"/>
              </a:ext>
            </a:extLst>
          </p:cNvPr>
          <p:cNvSpPr>
            <a:spLocks noGrp="1"/>
          </p:cNvSpPr>
          <p:nvPr>
            <p:ph type="body" sz="quarter" idx="18"/>
          </p:nvPr>
        </p:nvSpPr>
        <p:spPr/>
        <p:txBody>
          <a:bodyPr/>
          <a:lstStyle/>
          <a:p>
            <a:r>
              <a:rPr lang="en-US" dirty="0"/>
              <a:t>Extending knowledge</a:t>
            </a:r>
            <a:endParaRPr lang="en-US" dirty="0">
              <a:cs typeface="Arial" panose="020B0604020202020204" pitchFamily="34" charset="0"/>
            </a:endParaRPr>
          </a:p>
        </p:txBody>
      </p:sp>
      <p:sp>
        <p:nvSpPr>
          <p:cNvPr id="5" name="Text Placeholder 4">
            <a:extLst>
              <a:ext uri="{FF2B5EF4-FFF2-40B4-BE49-F238E27FC236}">
                <a16:creationId xmlns:a16="http://schemas.microsoft.com/office/drawing/2014/main" id="{F7AE99EF-BEAA-41DB-F1CF-065A34AF390F}"/>
              </a:ext>
            </a:extLst>
          </p:cNvPr>
          <p:cNvSpPr>
            <a:spLocks noGrp="1"/>
          </p:cNvSpPr>
          <p:nvPr>
            <p:ph type="body" sz="quarter" idx="17"/>
          </p:nvPr>
        </p:nvSpPr>
        <p:spPr>
          <a:xfrm>
            <a:off x="431021" y="1487187"/>
            <a:ext cx="3889094" cy="5010813"/>
          </a:xfrm>
        </p:spPr>
        <p:txBody>
          <a:bodyPr/>
          <a:lstStyle/>
          <a:p>
            <a:pPr marL="342900" indent="-342900">
              <a:buFont typeface="+mj-lt"/>
              <a:buAutoNum type="arabicPeriod"/>
            </a:pPr>
            <a:r>
              <a:rPr lang="en-US" sz="1800" dirty="0"/>
              <a:t>With a partner, answer the following using the ‘Not in the Lesson Plan’ table:</a:t>
            </a:r>
          </a:p>
          <a:p>
            <a:pPr marL="285750" indent="-285750">
              <a:buFont typeface="Arial" panose="020B0604020202020204" pitchFamily="34" charset="0"/>
              <a:buChar char="•"/>
            </a:pPr>
            <a:r>
              <a:rPr lang="en-US" sz="1800" dirty="0"/>
              <a:t>How do the events in the plot build up to the accident at the end of the story?</a:t>
            </a:r>
          </a:p>
          <a:p>
            <a:pPr marL="285750" indent="-285750">
              <a:buFont typeface="Arial" panose="020B0604020202020204" pitchFamily="34" charset="0"/>
              <a:buChar char="•"/>
            </a:pPr>
            <a:r>
              <a:rPr lang="en-US" sz="1800" dirty="0"/>
              <a:t>Which moment in the plot do you think is the most important turning point? Why?</a:t>
            </a:r>
          </a:p>
          <a:p>
            <a:pPr marL="285750" indent="-285750">
              <a:buFont typeface="Arial" panose="020B0604020202020204" pitchFamily="34" charset="0"/>
              <a:buChar char="•"/>
            </a:pPr>
            <a:r>
              <a:rPr lang="en-US" sz="1800" dirty="0"/>
              <a:t>How does the narrative make the story interesting for the audience?</a:t>
            </a:r>
          </a:p>
          <a:p>
            <a:pPr marL="285750" indent="-285750">
              <a:buFont typeface="Arial" panose="020B0604020202020204" pitchFamily="34" charset="0"/>
              <a:buChar char="•"/>
            </a:pPr>
            <a:endParaRPr lang="en-US" sz="1800" dirty="0"/>
          </a:p>
          <a:p>
            <a:endParaRPr lang="en-US" sz="1800" dirty="0">
              <a:cs typeface="Arial" panose="020B0604020202020204" pitchFamily="34" charset="0"/>
            </a:endParaRPr>
          </a:p>
        </p:txBody>
      </p:sp>
      <p:graphicFrame>
        <p:nvGraphicFramePr>
          <p:cNvPr id="7" name="Table 6">
            <a:extLst>
              <a:ext uri="{FF2B5EF4-FFF2-40B4-BE49-F238E27FC236}">
                <a16:creationId xmlns:a16="http://schemas.microsoft.com/office/drawing/2014/main" id="{7836648D-D506-0E35-93E6-9D6F94C16321}"/>
              </a:ext>
            </a:extLst>
          </p:cNvPr>
          <p:cNvGraphicFramePr>
            <a:graphicFrameLocks noGrp="1"/>
          </p:cNvGraphicFramePr>
          <p:nvPr>
            <p:extLst>
              <p:ext uri="{D42A27DB-BD31-4B8C-83A1-F6EECF244321}">
                <p14:modId xmlns:p14="http://schemas.microsoft.com/office/powerpoint/2010/main" val="2218325978"/>
              </p:ext>
            </p:extLst>
          </p:nvPr>
        </p:nvGraphicFramePr>
        <p:xfrm>
          <a:off x="4634144" y="1567086"/>
          <a:ext cx="7285192" cy="4497704"/>
        </p:xfrm>
        <a:graphic>
          <a:graphicData uri="http://schemas.openxmlformats.org/drawingml/2006/table">
            <a:tbl>
              <a:tblPr firstRow="1" firstCol="1" bandRow="1"/>
              <a:tblGrid>
                <a:gridCol w="1169971">
                  <a:extLst>
                    <a:ext uri="{9D8B030D-6E8A-4147-A177-3AD203B41FA5}">
                      <a16:colId xmlns:a16="http://schemas.microsoft.com/office/drawing/2014/main" val="2460895884"/>
                    </a:ext>
                  </a:extLst>
                </a:gridCol>
                <a:gridCol w="6115221">
                  <a:extLst>
                    <a:ext uri="{9D8B030D-6E8A-4147-A177-3AD203B41FA5}">
                      <a16:colId xmlns:a16="http://schemas.microsoft.com/office/drawing/2014/main" val="2882200032"/>
                    </a:ext>
                  </a:extLst>
                </a:gridCol>
              </a:tblGrid>
              <a:tr h="416273">
                <a:tc>
                  <a:txBody>
                    <a:bodyPr/>
                    <a:lstStyle/>
                    <a:p>
                      <a:pPr>
                        <a:lnSpc>
                          <a:spcPct val="150000"/>
                        </a:lnSpc>
                        <a:spcBef>
                          <a:spcPts val="1200"/>
                        </a:spcBef>
                        <a:spcAft>
                          <a:spcPts val="600"/>
                        </a:spcAft>
                        <a:buNone/>
                      </a:pPr>
                      <a:r>
                        <a:rPr lang="en-AU" sz="1800" b="1">
                          <a:solidFill>
                            <a:srgbClr val="FFFFFF"/>
                          </a:solidFill>
                          <a:effectLst/>
                          <a:latin typeface="Arial" panose="020B0604020202020204" pitchFamily="34" charset="0"/>
                          <a:ea typeface="Calibri" panose="020F0502020204030204" pitchFamily="34" charset="0"/>
                          <a:cs typeface="Arial" panose="020B0604020202020204" pitchFamily="34" charset="0"/>
                        </a:rPr>
                        <a:t>Term</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002664"/>
                    </a:solidFill>
                  </a:tcPr>
                </a:tc>
                <a:tc>
                  <a:txBody>
                    <a:bodyPr/>
                    <a:lstStyle/>
                    <a:p>
                      <a:pPr>
                        <a:lnSpc>
                          <a:spcPct val="150000"/>
                        </a:lnSpc>
                        <a:spcBef>
                          <a:spcPts val="1200"/>
                        </a:spcBef>
                        <a:spcAft>
                          <a:spcPts val="600"/>
                        </a:spcAft>
                        <a:buNone/>
                        <a:tabLst>
                          <a:tab pos="2108200" algn="l"/>
                        </a:tabLst>
                      </a:pPr>
                      <a:r>
                        <a:rPr lang="en-AU" sz="1800" b="1">
                          <a:solidFill>
                            <a:srgbClr val="FFFFFF"/>
                          </a:solidFill>
                          <a:effectLst/>
                          <a:latin typeface="Arial" panose="020B0604020202020204" pitchFamily="34" charset="0"/>
                          <a:ea typeface="Calibri" panose="020F0502020204030204" pitchFamily="34" charset="0"/>
                          <a:cs typeface="Arial" panose="020B0604020202020204" pitchFamily="34" charset="0"/>
                        </a:rPr>
                        <a:t>‘Not in the Lesson Plan’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2664"/>
                    </a:solidFill>
                  </a:tcPr>
                </a:tc>
                <a:extLst>
                  <a:ext uri="{0D108BD9-81ED-4DB2-BD59-A6C34878D82A}">
                    <a16:rowId xmlns:a16="http://schemas.microsoft.com/office/drawing/2014/main" val="4191661816"/>
                  </a:ext>
                </a:extLst>
              </a:tr>
              <a:tr h="891191">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Story</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50000"/>
                        </a:lnSpc>
                        <a:spcBef>
                          <a:spcPts val="1200"/>
                        </a:spcBef>
                        <a:spcAft>
                          <a:spcPts val="600"/>
                        </a:spcAft>
                        <a:buNone/>
                      </a:pPr>
                      <a:r>
                        <a:rPr lang="en-A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This is an entertaining (funny and dramatic?) story of a teacher’s decision to take his class to the park.</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3336732"/>
                  </a:ext>
                </a:extLst>
              </a:tr>
              <a:tr h="1366108">
                <a:tc>
                  <a:txBody>
                    <a:bodyPr/>
                    <a:lstStyle/>
                    <a:p>
                      <a:pPr>
                        <a:lnSpc>
                          <a:spcPct val="150000"/>
                        </a:lnSpc>
                        <a:spcBef>
                          <a:spcPts val="1200"/>
                        </a:spcBef>
                        <a:spcAft>
                          <a:spcPts val="600"/>
                        </a:spcAft>
                        <a:buNone/>
                      </a:pPr>
                      <a:r>
                        <a:rPr lang="en-AU"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Plot</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EBEB"/>
                    </a:solidFill>
                  </a:tcPr>
                </a:tc>
                <a:tc>
                  <a:txBody>
                    <a:bodyPr/>
                    <a:lstStyle/>
                    <a:p>
                      <a:pPr>
                        <a:lnSpc>
                          <a:spcPct val="150000"/>
                        </a:lnSpc>
                        <a:spcBef>
                          <a:spcPts val="1200"/>
                        </a:spcBef>
                        <a:spcAft>
                          <a:spcPts val="600"/>
                        </a:spcAft>
                        <a:buNone/>
                      </a:pPr>
                      <a:r>
                        <a:rPr lang="en-A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school’s decision not to allow recess leads to the teacher’s plan to take his class to the park. The teacher’s desire to play with every student leads to a climactic accident and injury.</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EBEB"/>
                    </a:solidFill>
                  </a:tcPr>
                </a:tc>
                <a:extLst>
                  <a:ext uri="{0D108BD9-81ED-4DB2-BD59-A6C34878D82A}">
                    <a16:rowId xmlns:a16="http://schemas.microsoft.com/office/drawing/2014/main" val="2861572608"/>
                  </a:ext>
                </a:extLst>
              </a:tr>
              <a:tr h="1366108">
                <a:tc>
                  <a:txBody>
                    <a:bodyPr/>
                    <a:lstStyle/>
                    <a:p>
                      <a:pPr>
                        <a:lnSpc>
                          <a:spcPct val="150000"/>
                        </a:lnSpc>
                        <a:spcBef>
                          <a:spcPts val="1200"/>
                        </a:spcBef>
                        <a:spcAft>
                          <a:spcPts val="600"/>
                        </a:spcAft>
                        <a:buNone/>
                      </a:pPr>
                      <a:r>
                        <a:rPr lang="en-AU"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Narrative</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50000"/>
                        </a:lnSpc>
                        <a:spcBef>
                          <a:spcPts val="1200"/>
                        </a:spcBef>
                        <a:spcAft>
                          <a:spcPts val="600"/>
                        </a:spcAft>
                        <a:buNone/>
                      </a:pPr>
                      <a:r>
                        <a:rPr lang="en-AU"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This ‘accident’ type of anecdotal narrative is engaging because it is set in a school (and park) and involves a subversion when it is the teacher who suffers the accident in the climax.</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5065389"/>
                  </a:ext>
                </a:extLst>
              </a:tr>
            </a:tbl>
          </a:graphicData>
        </a:graphic>
      </p:graphicFrame>
    </p:spTree>
    <p:extLst>
      <p:ext uri="{BB962C8B-B14F-4D97-AF65-F5344CB8AC3E}">
        <p14:creationId xmlns:p14="http://schemas.microsoft.com/office/powerpoint/2010/main" val="3598606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4F97F-E357-A1A1-BAEF-C64D3A9F0EC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5A232A-7DE0-2CBC-8A0F-7D11B00A74DD}"/>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latin typeface="Arial" panose="020B0604020202020204" pitchFamily="34" charset="0"/>
                <a:cs typeface="Arial" panose="020B0604020202020204" pitchFamily="34" charset="0"/>
              </a:rPr>
              <a:pPr/>
              <a:t>15</a:t>
            </a:fld>
            <a:endParaRPr lang="en-AU">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A2829FD6-07DD-AC00-41C1-E286699AFC29}"/>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References</a:t>
            </a:r>
          </a:p>
        </p:txBody>
      </p:sp>
      <p:sp>
        <p:nvSpPr>
          <p:cNvPr id="6" name="TextBox 5">
            <a:extLst>
              <a:ext uri="{FF2B5EF4-FFF2-40B4-BE49-F238E27FC236}">
                <a16:creationId xmlns:a16="http://schemas.microsoft.com/office/drawing/2014/main" id="{C7EEA984-6DE5-A266-A22F-A7ACADD9878D}"/>
              </a:ext>
            </a:extLst>
          </p:cNvPr>
          <p:cNvSpPr txBox="1"/>
          <p:nvPr/>
        </p:nvSpPr>
        <p:spPr>
          <a:xfrm>
            <a:off x="360000"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latin typeface="Arial" panose="020B0604020202020204" pitchFamily="34" charset="0"/>
                <a:cs typeface="Arial" panose="020B0604020202020204" pitchFamily="34" charset="0"/>
              </a:rPr>
              <a:t> </a:t>
            </a:r>
            <a:r>
              <a:rPr kumimoji="0" lang="en-AU" sz="12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and the NSW Curriculum website </a:t>
            </a:r>
            <a:r>
              <a:rPr kumimoji="0" lang="en-AU" sz="1200" b="0" i="0" u="none" strike="noStrike" kern="1200" cap="none" spc="0" normalizeH="0" baseline="0" noProof="0" dirty="0">
                <a:ln>
                  <a:noFill/>
                </a:ln>
                <a:solidFill>
                  <a:srgbClr val="CBEDFD"/>
                </a:solidFill>
                <a:effectLst/>
                <a:uLnTx/>
                <a:uFillTx/>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t>
            </a:r>
          </a:p>
        </p:txBody>
      </p:sp>
      <p:sp>
        <p:nvSpPr>
          <p:cNvPr id="4" name="Content Placeholder 3">
            <a:extLst>
              <a:ext uri="{FF2B5EF4-FFF2-40B4-BE49-F238E27FC236}">
                <a16:creationId xmlns:a16="http://schemas.microsoft.com/office/drawing/2014/main" id="{53E7F9FC-A3A6-6361-5F12-32C25DA58797}"/>
              </a:ext>
            </a:extLst>
          </p:cNvPr>
          <p:cNvSpPr>
            <a:spLocks noGrp="1"/>
          </p:cNvSpPr>
          <p:nvPr>
            <p:ph idx="1"/>
          </p:nvPr>
        </p:nvSpPr>
        <p:spPr/>
        <p:txBody>
          <a:bodyPr vert="horz" lIns="0" tIns="0" rIns="0" bIns="0" rtlCol="0" anchor="t">
            <a:noAutofit/>
          </a:bodyPr>
          <a:lstStyle/>
          <a:p>
            <a:r>
              <a:rPr lang="en-AU" dirty="0">
                <a:latin typeface="Arial" panose="020B0604020202020204" pitchFamily="34" charset="0"/>
                <a:ea typeface="+mn-lt"/>
                <a:cs typeface="Arial" panose="020B0604020202020204" pitchFamily="34" charset="0"/>
                <a:hlinkClick r:id="rId6"/>
              </a:rPr>
              <a:t>English K–10 Syllabus</a:t>
            </a:r>
            <a:r>
              <a:rPr lang="en-AU" dirty="0">
                <a:latin typeface="Arial" panose="020B0604020202020204" pitchFamily="34" charset="0"/>
                <a:ea typeface="+mn-lt"/>
                <a:cs typeface="Arial" panose="020B0604020202020204" pitchFamily="34" charset="0"/>
              </a:rPr>
              <a:t> © NSW Education Standards Authority (NESA) for and on behalf of the Crown in right of the State of New South Wales, 2022.</a:t>
            </a:r>
          </a:p>
          <a:p>
            <a:r>
              <a:rPr lang="en-AU" dirty="0"/>
              <a:t>Hamilton J (2023) </a:t>
            </a:r>
            <a:r>
              <a:rPr lang="en-AU" i="1" u="sng" dirty="0">
                <a:hlinkClick r:id="rId7"/>
              </a:rPr>
              <a:t>Not in the lesson plan</a:t>
            </a:r>
            <a:r>
              <a:rPr lang="en-AU" dirty="0"/>
              <a:t>, The Moth website, accessed 24 March 2026.</a:t>
            </a:r>
          </a:p>
          <a:p>
            <a:r>
              <a:rPr lang="en-AU" dirty="0"/>
              <a:t>Tomasso P (2016) </a:t>
            </a:r>
            <a:r>
              <a:rPr lang="en-AU" dirty="0">
                <a:hlinkClick r:id="rId8"/>
              </a:rPr>
              <a:t>Untitled</a:t>
            </a:r>
            <a:r>
              <a:rPr lang="en-AU" dirty="0"/>
              <a:t> [photo], </a:t>
            </a:r>
            <a:r>
              <a:rPr lang="en-AU" dirty="0" err="1"/>
              <a:t>Unsplash</a:t>
            </a:r>
            <a:r>
              <a:rPr lang="en-AU" dirty="0"/>
              <a:t>, accessed 24 March 2026. </a:t>
            </a:r>
          </a:p>
          <a:p>
            <a:endParaRPr lang="en-AU" dirty="0"/>
          </a:p>
          <a:p>
            <a:endParaRPr lang="en-AU" dirty="0"/>
          </a:p>
          <a:p>
            <a:endParaRPr lang="en-AU" dirty="0"/>
          </a:p>
          <a:p>
            <a:endParaRPr lang="en-AU" dirty="0">
              <a:latin typeface="Arial" panose="020B0604020202020204" pitchFamily="34" charset="0"/>
              <a:ea typeface="+mn-lt"/>
              <a:cs typeface="Arial" panose="020B0604020202020204" pitchFamily="34" charset="0"/>
            </a:endParaRPr>
          </a:p>
          <a:p>
            <a:endParaRPr lang="en-AU"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0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a:t>© State of New South Wales (Department of Education), </a:t>
            </a:r>
            <a:r>
              <a:rPr lang="en-AU" dirty="0"/>
              <a:t>2026</a:t>
            </a:r>
            <a:endParaRPr lang="en-AU"/>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The copyright material published in this resource is subject to the </a:t>
            </a:r>
            <a:r>
              <a:rPr lang="en-AU" sz="1200" i="1" dirty="0">
                <a:solidFill>
                  <a:schemeClr val="bg1"/>
                </a:solidFill>
                <a:latin typeface="Arial" panose="020B0604020202020204" pitchFamily="34" charset="0"/>
                <a:cs typeface="Arial" panose="020B0604020202020204" pitchFamily="34" charset="0"/>
              </a:rPr>
              <a:t>Copyright Act 1968</a:t>
            </a:r>
            <a:r>
              <a:rPr lang="en-AU" sz="1200" dirty="0">
                <a:solidFill>
                  <a:schemeClr val="bg1"/>
                </a:solidFill>
                <a:latin typeface="Arial" panose="020B0604020202020204" pitchFamily="34" charset="0"/>
                <a:cs typeface="Arial" panose="020B0604020202020204" pitchFamily="34" charset="0"/>
              </a:rPr>
              <a:t> (</a:t>
            </a:r>
            <a:r>
              <a:rPr lang="en-AU" sz="1200" dirty="0" err="1">
                <a:solidFill>
                  <a:schemeClr val="bg1"/>
                </a:solidFill>
                <a:latin typeface="Arial" panose="020B0604020202020204" pitchFamily="34" charset="0"/>
                <a:cs typeface="Arial" panose="020B0604020202020204" pitchFamily="34" charset="0"/>
              </a:rPr>
              <a:t>Cth</a:t>
            </a:r>
            <a:r>
              <a:rPr lang="en-AU" sz="1200" dirty="0">
                <a:solidFill>
                  <a:schemeClr val="bg1"/>
                </a:solidFill>
                <a:latin typeface="Arial" panose="020B0604020202020204" pitchFamily="34" charset="0"/>
                <a:cs typeface="Arial" panose="020B0604020202020204" pitchFamily="34" charset="0"/>
              </a:rPr>
              <a:t>)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Copyright material available in this resource and owned by the NSW Department of Education is licensed under a </a:t>
            </a:r>
            <a:r>
              <a:rPr lang="en-AU" sz="1200" dirty="0">
                <a:solidFill>
                  <a:schemeClr val="accent4"/>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Creative Commons Attribution 4.0 International (CC BY 4.0) licence</a:t>
            </a:r>
            <a:r>
              <a:rPr lang="en-AU" sz="1200" dirty="0">
                <a:solidFill>
                  <a:schemeClr val="bg1"/>
                </a:solidFill>
                <a:latin typeface="Arial" panose="020B0604020202020204" pitchFamily="34" charset="0"/>
                <a:cs typeface="Arial" panose="020B0604020202020204" pitchFamily="34" charset="0"/>
              </a:rPr>
              <a:t>.</a:t>
            </a:r>
          </a:p>
          <a:p>
            <a:pPr algn="l">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This licence allows you to share and adapt the material for any purpose, even commercially.</a:t>
            </a:r>
          </a:p>
          <a:p>
            <a:pPr algn="l">
              <a:lnSpc>
                <a:spcPct val="150000"/>
              </a:lnSpc>
              <a:spcAft>
                <a:spcPts val="600"/>
              </a:spcAft>
            </a:pPr>
            <a:r>
              <a:rPr lang="en-AU" sz="1200" dirty="0">
                <a:solidFill>
                  <a:schemeClr val="bg1"/>
                </a:solidFill>
                <a:latin typeface="Arial" panose="020B0604020202020204" pitchFamily="34" charset="0"/>
                <a:cs typeface="Arial" panose="020B0604020202020204" pitchFamily="34" charset="0"/>
              </a:rPr>
              <a:t>Attribution should be given to © State of New South Wales (Department of Education), 2026.</a:t>
            </a:r>
          </a:p>
          <a:p>
            <a:pPr algn="l">
              <a:lnSpc>
                <a:spcPct val="150000"/>
              </a:lnSpc>
            </a:pPr>
            <a:r>
              <a:rPr lang="en-AU" sz="1200" dirty="0">
                <a:solidFill>
                  <a:schemeClr val="bg1"/>
                </a:solidFill>
                <a:latin typeface="Arial" panose="020B0604020202020204" pitchFamily="34" charset="0"/>
                <a:cs typeface="Arial" panose="020B0604020202020204" pitchFamily="34" charset="0"/>
              </a:rPr>
              <a:t>Material in this resource not available under a Creative Commons licence:</a:t>
            </a:r>
          </a:p>
          <a:p>
            <a:pPr marL="171450" indent="-171450" algn="l">
              <a:lnSpc>
                <a:spcPct val="150000"/>
              </a:lnSpc>
              <a:buFont typeface="Arial" panose="020B0604020202020204" pitchFamily="34" charset="0"/>
              <a:buChar char="•"/>
            </a:pPr>
            <a:r>
              <a:rPr lang="en-AU" sz="1200" dirty="0">
                <a:solidFill>
                  <a:schemeClr val="bg1"/>
                </a:solidFill>
                <a:latin typeface="Arial" panose="020B0604020202020204" pitchFamily="34" charset="0"/>
                <a:cs typeface="Arial" panose="020B0604020202020204" pitchFamily="34" charset="0"/>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latin typeface="Arial" panose="020B0604020202020204" pitchFamily="34" charset="0"/>
                <a:cs typeface="Arial" panose="020B0604020202020204" pitchFamily="34" charset="0"/>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Arial" panose="020B0604020202020204" pitchFamily="34" charset="0"/>
                <a:cs typeface="Arial" panose="020B0604020202020204" pitchFamily="34" charset="0"/>
              </a:rPr>
              <a:t>Links to third-party material and websites</a:t>
            </a:r>
          </a:p>
          <a:p>
            <a:pPr marL="171450" indent="-171450" algn="l">
              <a:lnSpc>
                <a:spcPct val="150000"/>
              </a:lnSpc>
              <a:spcAft>
                <a:spcPts val="600"/>
              </a:spcAft>
              <a:buFont typeface="Arial" panose="020B0604020202020204" pitchFamily="34" charset="0"/>
              <a:buChar char="•"/>
            </a:pPr>
            <a:r>
              <a:rPr lang="en-AU" sz="1200" dirty="0">
                <a:solidFill>
                  <a:schemeClr val="bg1"/>
                </a:solidFill>
                <a:latin typeface="Arial" panose="020B0604020202020204" pitchFamily="34" charset="0"/>
                <a:cs typeface="Arial" panose="020B0604020202020204" pitchFamily="34" charset="0"/>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marL="171450" indent="-171450" algn="l">
              <a:lnSpc>
                <a:spcPct val="150000"/>
              </a:lnSpc>
              <a:spcAft>
                <a:spcPts val="600"/>
              </a:spcAft>
              <a:buFont typeface="Arial" panose="020B0604020202020204" pitchFamily="34" charset="0"/>
              <a:buChar char="•"/>
            </a:pPr>
            <a:r>
              <a:rPr lang="en-AU" sz="1200" dirty="0">
                <a:solidFill>
                  <a:schemeClr val="bg1"/>
                </a:solidFill>
                <a:latin typeface="Arial" panose="020B0604020202020204" pitchFamily="34" charset="0"/>
                <a:cs typeface="Arial" panose="020B0604020202020204" pitchFamily="34" charset="0"/>
              </a:rPr>
              <a:t>If you use the links provided in this document to access a third party’s website, you acknowledge that the terms of use, including licence terms set out on the third-party’s website apply to the use which may be made of the materials on that third-party website or where permitted by the Copyright Act 1968 (</a:t>
            </a:r>
            <a:r>
              <a:rPr lang="en-AU" sz="1200" dirty="0" err="1">
                <a:solidFill>
                  <a:schemeClr val="bg1"/>
                </a:solidFill>
                <a:latin typeface="Arial" panose="020B0604020202020204" pitchFamily="34" charset="0"/>
                <a:cs typeface="Arial" panose="020B0604020202020204" pitchFamily="34" charset="0"/>
              </a:rPr>
              <a:t>Cth</a:t>
            </a:r>
            <a:r>
              <a:rPr lang="en-AU" sz="1200" dirty="0">
                <a:solidFill>
                  <a:schemeClr val="bg1"/>
                </a:solidFill>
                <a:latin typeface="Arial" panose="020B0604020202020204" pitchFamily="34" charset="0"/>
                <a:cs typeface="Arial" panose="020B0604020202020204" pitchFamily="34" charset="0"/>
              </a:rPr>
              <a:t>).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Secondary classroom slide deck template 2025.potx" id="{18B43BA1-61D7-4938-9286-9B73093C2787}" vid="{A6EF5805-43DB-4C80-A536-9DA3E96846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E20D1C8E37B4489036A323D6088B4F" ma:contentTypeVersion="20" ma:contentTypeDescription="Create a new document." ma:contentTypeScope="" ma:versionID="af80639517e731ee1f3f79e127187de2">
  <xsd:schema xmlns:xsd="http://www.w3.org/2001/XMLSchema" xmlns:xs="http://www.w3.org/2001/XMLSchema" xmlns:p="http://schemas.microsoft.com/office/2006/metadata/properties" xmlns:ns2="fe952276-0ffc-400f-87df-2cbf77b6677b" xmlns:ns3="4d48f0d6-3af1-491e-8994-5b73aa39f95f" targetNamespace="http://schemas.microsoft.com/office/2006/metadata/properties" ma:root="true" ma:fieldsID="3aba76051a2b22bc9b637a25e3ffff5d" ns2:_="" ns3:_="">
    <xsd:import namespace="fe952276-0ffc-400f-87df-2cbf77b6677b"/>
    <xsd:import namespace="4d48f0d6-3af1-491e-8994-5b73aa39f95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Notesforcopi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952276-0ffc-400f-87df-2cbf77b667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Notesforcopier" ma:index="27" nillable="true" ma:displayName="Notes for copier" ma:format="Dropdown" ma:internalName="Notesforcopie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d48f0d6-3af1-491e-8994-5b73aa39f95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761dcde-c2ca-4798-a5fb-723e5b7914b1}" ma:internalName="TaxCatchAll" ma:showField="CatchAllData" ma:web="4d48f0d6-3af1-491e-8994-5b73aa39f95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d48f0d6-3af1-491e-8994-5b73aa39f95f" xsi:nil="true"/>
    <Notesforcopier xmlns="fe952276-0ffc-400f-87df-2cbf77b6677b" xsi:nil="true"/>
    <lcf76f155ced4ddcb4097134ff3c332f xmlns="fe952276-0ffc-400f-87df-2cbf77b6677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9D24574-D393-433F-8C1E-364DE3FE81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952276-0ffc-400f-87df-2cbf77b6677b"/>
    <ds:schemaRef ds:uri="4d48f0d6-3af1-491e-8994-5b73aa39f9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F534F8-8FF6-4FBC-B01E-A9888AB4A380}">
  <ds:schemaRefs>
    <ds:schemaRef ds:uri="http://schemas.microsoft.com/sharepoint/v3/contenttype/forms"/>
  </ds:schemaRefs>
</ds:datastoreItem>
</file>

<file path=customXml/itemProps3.xml><?xml version="1.0" encoding="utf-8"?>
<ds:datastoreItem xmlns:ds="http://schemas.openxmlformats.org/officeDocument/2006/customXml" ds:itemID="{AC779E53-672E-4E54-A206-7C3A43773795}">
  <ds:schemaRefs>
    <ds:schemaRef ds:uri="http://purl.org/dc/terms/"/>
    <ds:schemaRef ds:uri="http://schemas.microsoft.com/office/2006/documentManagement/types"/>
    <ds:schemaRef ds:uri="http://www.w3.org/XML/1998/namespace"/>
    <ds:schemaRef ds:uri="http://schemas.microsoft.com/office/infopath/2007/PartnerControls"/>
    <ds:schemaRef ds:uri="http://purl.org/dc/elements/1.1/"/>
    <ds:schemaRef ds:uri="http://schemas.openxmlformats.org/package/2006/metadata/core-properties"/>
    <ds:schemaRef ds:uri="4d48f0d6-3af1-491e-8994-5b73aa39f95f"/>
    <ds:schemaRef ds:uri="fe952276-0ffc-400f-87df-2cbf77b6677b"/>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b603dfd7-d93a-4381-a340-2995d8282205}" enabled="1" method="Standard" siteId="{05a0e69a-418a-47c1-9c25-9387261bf991}" contentBits="0" removed="0"/>
</clbl:labelList>
</file>

<file path=docProps/app.xml><?xml version="1.0" encoding="utf-8"?>
<Properties xmlns="http://schemas.openxmlformats.org/officeDocument/2006/extended-properties" xmlns:vt="http://schemas.openxmlformats.org/officeDocument/2006/docPropsVTypes">
  <Template/>
  <TotalTime>341</TotalTime>
  <Words>4542</Words>
  <Application>Microsoft Office PowerPoint</Application>
  <PresentationFormat>Widescreen</PresentationFormat>
  <Paragraphs>280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Times New Roman</vt:lpstr>
      <vt:lpstr>NSWG Corporate</vt:lpstr>
      <vt:lpstr>Introduction</vt:lpstr>
      <vt:lpstr>Instructions for use</vt:lpstr>
      <vt:lpstr>Phase 2 – structural elements – narrative </vt:lpstr>
      <vt:lpstr>Sharing learning intentions and success criteria</vt:lpstr>
      <vt:lpstr>Learning intentions and success criteria</vt:lpstr>
      <vt:lpstr>Gradual release of responsibility</vt:lpstr>
      <vt:lpstr>The structural elements of narrative in a text (1)</vt:lpstr>
      <vt:lpstr>The structural elements of narrative in a text (2)</vt:lpstr>
      <vt:lpstr>The structural elements of narrative in a text (3)</vt:lpstr>
      <vt:lpstr>The structural elements of narrative in a text (4)</vt:lpstr>
      <vt:lpstr>Connecting learning</vt:lpstr>
      <vt:lpstr>Story, plot, and narrative (1)</vt:lpstr>
      <vt:lpstr>Story, plot, and narrative (2)</vt:lpstr>
      <vt:lpstr>Story, plot, and narrative (3)</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2 – structural elements – narrative – 7.3, English</dc:title>
  <dc:creator>NSW Department of Education</dc:creator>
  <dcterms:created xsi:type="dcterms:W3CDTF">2025-12-10T21:42:20Z</dcterms:created>
  <dcterms:modified xsi:type="dcterms:W3CDTF">2026-09-10T04:44:36Z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2025-12-11T01:30:42Z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7ef2f469-428c-488b-b91f-558ce5552259</vt:lpwstr>
  </property>
  <property fmtid="{D5CDD505-2E9C-101B-9397-08002B2CF9AE}" pid="8" name="MSIP_Label_b603dfd7-d93a-4381-a340-2995d8282205_ContentBits">
    <vt:lpwstr>0</vt:lpwstr>
  </property>
  <property fmtid="{D5CDD505-2E9C-101B-9397-08002B2CF9AE}" pid="9" name="MSIP_Label_b603dfd7-d93a-4381-a340-2995d8282205_Tag">
    <vt:lpwstr>10, 3, 0, 1</vt:lpwstr>
  </property>
  <property fmtid="{D5CDD505-2E9C-101B-9397-08002B2CF9AE}" pid="10" name="ContentTypeId">
    <vt:lpwstr>0x01010018E20D1C8E37B4489036A323D6088B4F</vt:lpwstr>
  </property>
  <property fmtid="{D5CDD505-2E9C-101B-9397-08002B2CF9AE}" pid="11" name="MediaServiceImageTags">
    <vt:lpwstr/>
  </property>
</Properties>
</file>