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49"/>
  </p:notesMasterIdLst>
  <p:handoutMasterIdLst>
    <p:handoutMasterId r:id="rId150"/>
  </p:handoutMasterIdLst>
  <p:sldIdLst>
    <p:sldId id="26381" r:id="rId5"/>
    <p:sldId id="26505" r:id="rId6"/>
    <p:sldId id="26799" r:id="rId7"/>
    <p:sldId id="26388" r:id="rId8"/>
    <p:sldId id="26657" r:id="rId9"/>
    <p:sldId id="26658" r:id="rId10"/>
    <p:sldId id="26659" r:id="rId11"/>
    <p:sldId id="26660" r:id="rId12"/>
    <p:sldId id="26661" r:id="rId13"/>
    <p:sldId id="26662" r:id="rId14"/>
    <p:sldId id="26663" r:id="rId15"/>
    <p:sldId id="26664" r:id="rId16"/>
    <p:sldId id="26665" r:id="rId17"/>
    <p:sldId id="26666" r:id="rId18"/>
    <p:sldId id="26667" r:id="rId19"/>
    <p:sldId id="26668" r:id="rId20"/>
    <p:sldId id="26669" r:id="rId21"/>
    <p:sldId id="26670" r:id="rId22"/>
    <p:sldId id="26671" r:id="rId23"/>
    <p:sldId id="26672" r:id="rId24"/>
    <p:sldId id="26673" r:id="rId25"/>
    <p:sldId id="26674" r:id="rId26"/>
    <p:sldId id="26675" r:id="rId27"/>
    <p:sldId id="26676" r:id="rId28"/>
    <p:sldId id="26677" r:id="rId29"/>
    <p:sldId id="26678" r:id="rId30"/>
    <p:sldId id="26679" r:id="rId31"/>
    <p:sldId id="26680" r:id="rId32"/>
    <p:sldId id="26681" r:id="rId33"/>
    <p:sldId id="26682" r:id="rId34"/>
    <p:sldId id="26683" r:id="rId35"/>
    <p:sldId id="26684" r:id="rId36"/>
    <p:sldId id="26685" r:id="rId37"/>
    <p:sldId id="26686" r:id="rId38"/>
    <p:sldId id="26687" r:id="rId39"/>
    <p:sldId id="26688" r:id="rId40"/>
    <p:sldId id="26689" r:id="rId41"/>
    <p:sldId id="26690" r:id="rId42"/>
    <p:sldId id="26691" r:id="rId43"/>
    <p:sldId id="26692" r:id="rId44"/>
    <p:sldId id="26693" r:id="rId45"/>
    <p:sldId id="26694" r:id="rId46"/>
    <p:sldId id="26695" r:id="rId47"/>
    <p:sldId id="26696" r:id="rId48"/>
    <p:sldId id="26697" r:id="rId49"/>
    <p:sldId id="26698" r:id="rId50"/>
    <p:sldId id="26699" r:id="rId51"/>
    <p:sldId id="26700" r:id="rId52"/>
    <p:sldId id="26701" r:id="rId53"/>
    <p:sldId id="26702" r:id="rId54"/>
    <p:sldId id="26703" r:id="rId55"/>
    <p:sldId id="26704" r:id="rId56"/>
    <p:sldId id="26642" r:id="rId57"/>
    <p:sldId id="26705" r:id="rId58"/>
    <p:sldId id="26706" r:id="rId59"/>
    <p:sldId id="26707" r:id="rId60"/>
    <p:sldId id="26708" r:id="rId61"/>
    <p:sldId id="26709" r:id="rId62"/>
    <p:sldId id="26710" r:id="rId63"/>
    <p:sldId id="26784" r:id="rId64"/>
    <p:sldId id="26711" r:id="rId65"/>
    <p:sldId id="26712" r:id="rId66"/>
    <p:sldId id="26713" r:id="rId67"/>
    <p:sldId id="26714" r:id="rId68"/>
    <p:sldId id="26715" r:id="rId69"/>
    <p:sldId id="26716" r:id="rId70"/>
    <p:sldId id="26717" r:id="rId71"/>
    <p:sldId id="26719" r:id="rId72"/>
    <p:sldId id="26720" r:id="rId73"/>
    <p:sldId id="26721" r:id="rId74"/>
    <p:sldId id="26722" r:id="rId75"/>
    <p:sldId id="26723" r:id="rId76"/>
    <p:sldId id="26724" r:id="rId77"/>
    <p:sldId id="26725" r:id="rId78"/>
    <p:sldId id="26726" r:id="rId79"/>
    <p:sldId id="26727" r:id="rId80"/>
    <p:sldId id="26728" r:id="rId81"/>
    <p:sldId id="26729" r:id="rId82"/>
    <p:sldId id="26730" r:id="rId83"/>
    <p:sldId id="26785" r:id="rId84"/>
    <p:sldId id="26731" r:id="rId85"/>
    <p:sldId id="26732" r:id="rId86"/>
    <p:sldId id="26733" r:id="rId87"/>
    <p:sldId id="26734" r:id="rId88"/>
    <p:sldId id="26735" r:id="rId89"/>
    <p:sldId id="26736" r:id="rId90"/>
    <p:sldId id="26737" r:id="rId91"/>
    <p:sldId id="26738" r:id="rId92"/>
    <p:sldId id="26739" r:id="rId93"/>
    <p:sldId id="26740" r:id="rId94"/>
    <p:sldId id="26741" r:id="rId95"/>
    <p:sldId id="26742" r:id="rId96"/>
    <p:sldId id="26743" r:id="rId97"/>
    <p:sldId id="26744" r:id="rId98"/>
    <p:sldId id="26745" r:id="rId99"/>
    <p:sldId id="26786" r:id="rId100"/>
    <p:sldId id="26746" r:id="rId101"/>
    <p:sldId id="26747" r:id="rId102"/>
    <p:sldId id="26748" r:id="rId103"/>
    <p:sldId id="26749" r:id="rId104"/>
    <p:sldId id="26750" r:id="rId105"/>
    <p:sldId id="26787" r:id="rId106"/>
    <p:sldId id="26751" r:id="rId107"/>
    <p:sldId id="26752" r:id="rId108"/>
    <p:sldId id="26753" r:id="rId109"/>
    <p:sldId id="26646" r:id="rId110"/>
    <p:sldId id="26754" r:id="rId111"/>
    <p:sldId id="26788" r:id="rId112"/>
    <p:sldId id="26755" r:id="rId113"/>
    <p:sldId id="26756" r:id="rId114"/>
    <p:sldId id="26757" r:id="rId115"/>
    <p:sldId id="26758" r:id="rId116"/>
    <p:sldId id="26789" r:id="rId117"/>
    <p:sldId id="26759" r:id="rId118"/>
    <p:sldId id="26760" r:id="rId119"/>
    <p:sldId id="26761" r:id="rId120"/>
    <p:sldId id="26762" r:id="rId121"/>
    <p:sldId id="26763" r:id="rId122"/>
    <p:sldId id="26790" r:id="rId123"/>
    <p:sldId id="26764" r:id="rId124"/>
    <p:sldId id="26765" r:id="rId125"/>
    <p:sldId id="26766" r:id="rId126"/>
    <p:sldId id="26767" r:id="rId127"/>
    <p:sldId id="26768" r:id="rId128"/>
    <p:sldId id="26769" r:id="rId129"/>
    <p:sldId id="26770" r:id="rId130"/>
    <p:sldId id="26791" r:id="rId131"/>
    <p:sldId id="26771" r:id="rId132"/>
    <p:sldId id="26772" r:id="rId133"/>
    <p:sldId id="26773" r:id="rId134"/>
    <p:sldId id="26774" r:id="rId135"/>
    <p:sldId id="26775" r:id="rId136"/>
    <p:sldId id="26776" r:id="rId137"/>
    <p:sldId id="26777" r:id="rId138"/>
    <p:sldId id="26792" r:id="rId139"/>
    <p:sldId id="26778" r:id="rId140"/>
    <p:sldId id="26779" r:id="rId141"/>
    <p:sldId id="26652" r:id="rId142"/>
    <p:sldId id="26780" r:id="rId143"/>
    <p:sldId id="26781" r:id="rId144"/>
    <p:sldId id="26782" r:id="rId145"/>
    <p:sldId id="26800" r:id="rId146"/>
    <p:sldId id="26801" r:id="rId147"/>
    <p:sldId id="26783" r:id="rId148"/>
  </p:sldIdLst>
  <p:sldSz cx="12192000" cy="6858000"/>
  <p:notesSz cx="6858000" cy="9144000"/>
  <p:embeddedFontLst>
    <p:embeddedFont>
      <p:font typeface="Open Sans" panose="020B0606030504020204" pitchFamily="34" charset="0"/>
      <p:regular r:id="rId151"/>
      <p:bold r:id="rId152"/>
      <p:italic r:id="rId153"/>
      <p:boldItalic r:id="rId154"/>
    </p:embeddedFont>
    <p:embeddedFont>
      <p:font typeface="Public Sans" pitchFamily="2" charset="0"/>
      <p:regular r:id="rId155"/>
      <p:bold r:id="rId156"/>
      <p:italic r:id="rId157"/>
      <p:boldItalic r:id="rId158"/>
    </p:embeddedFont>
    <p:embeddedFont>
      <p:font typeface="Tahoma" panose="020B0604030504040204" pitchFamily="34" charset="0"/>
      <p:regular r:id="rId159"/>
      <p:bold r:id="rId160"/>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Slide templates" id="{D5A8010D-981F-43AA-A0D6-182EC53CAA84}">
          <p14:sldIdLst>
            <p14:sldId id="26505"/>
            <p14:sldId id="26799"/>
            <p14:sldId id="26388"/>
            <p14:sldId id="26657"/>
            <p14:sldId id="26658"/>
            <p14:sldId id="26659"/>
            <p14:sldId id="26660"/>
            <p14:sldId id="26661"/>
            <p14:sldId id="26662"/>
            <p14:sldId id="26663"/>
            <p14:sldId id="26664"/>
            <p14:sldId id="26665"/>
            <p14:sldId id="26666"/>
            <p14:sldId id="26667"/>
            <p14:sldId id="26668"/>
            <p14:sldId id="26669"/>
            <p14:sldId id="26670"/>
            <p14:sldId id="26671"/>
            <p14:sldId id="26672"/>
            <p14:sldId id="26673"/>
            <p14:sldId id="26674"/>
            <p14:sldId id="26675"/>
            <p14:sldId id="26676"/>
            <p14:sldId id="26677"/>
            <p14:sldId id="26678"/>
            <p14:sldId id="26679"/>
            <p14:sldId id="26680"/>
            <p14:sldId id="26681"/>
            <p14:sldId id="26682"/>
            <p14:sldId id="26683"/>
            <p14:sldId id="26684"/>
            <p14:sldId id="26685"/>
            <p14:sldId id="26686"/>
            <p14:sldId id="26687"/>
            <p14:sldId id="26688"/>
            <p14:sldId id="26689"/>
            <p14:sldId id="26690"/>
            <p14:sldId id="26691"/>
            <p14:sldId id="26692"/>
            <p14:sldId id="26693"/>
            <p14:sldId id="26694"/>
            <p14:sldId id="26695"/>
            <p14:sldId id="26696"/>
            <p14:sldId id="26697"/>
            <p14:sldId id="26698"/>
            <p14:sldId id="26699"/>
            <p14:sldId id="26700"/>
            <p14:sldId id="26701"/>
            <p14:sldId id="26702"/>
            <p14:sldId id="26703"/>
            <p14:sldId id="26704"/>
            <p14:sldId id="26642"/>
            <p14:sldId id="26705"/>
            <p14:sldId id="26706"/>
            <p14:sldId id="26707"/>
            <p14:sldId id="26708"/>
            <p14:sldId id="26709"/>
            <p14:sldId id="26710"/>
            <p14:sldId id="26784"/>
            <p14:sldId id="26711"/>
            <p14:sldId id="26712"/>
            <p14:sldId id="26713"/>
            <p14:sldId id="26714"/>
            <p14:sldId id="26715"/>
            <p14:sldId id="26716"/>
            <p14:sldId id="26717"/>
            <p14:sldId id="26719"/>
            <p14:sldId id="26720"/>
            <p14:sldId id="26721"/>
            <p14:sldId id="26722"/>
            <p14:sldId id="26723"/>
            <p14:sldId id="26724"/>
            <p14:sldId id="26725"/>
            <p14:sldId id="26726"/>
            <p14:sldId id="26727"/>
            <p14:sldId id="26728"/>
            <p14:sldId id="26729"/>
            <p14:sldId id="26730"/>
            <p14:sldId id="26785"/>
            <p14:sldId id="26731"/>
            <p14:sldId id="26732"/>
            <p14:sldId id="26733"/>
            <p14:sldId id="26734"/>
            <p14:sldId id="26735"/>
            <p14:sldId id="26736"/>
            <p14:sldId id="26737"/>
            <p14:sldId id="26738"/>
            <p14:sldId id="26739"/>
            <p14:sldId id="26740"/>
            <p14:sldId id="26741"/>
            <p14:sldId id="26742"/>
            <p14:sldId id="26743"/>
            <p14:sldId id="26744"/>
            <p14:sldId id="26745"/>
            <p14:sldId id="26786"/>
            <p14:sldId id="26746"/>
            <p14:sldId id="26747"/>
            <p14:sldId id="26748"/>
            <p14:sldId id="26749"/>
            <p14:sldId id="26750"/>
            <p14:sldId id="26787"/>
            <p14:sldId id="26751"/>
            <p14:sldId id="26752"/>
            <p14:sldId id="26753"/>
            <p14:sldId id="26646"/>
            <p14:sldId id="26754"/>
            <p14:sldId id="26788"/>
            <p14:sldId id="26755"/>
            <p14:sldId id="26756"/>
            <p14:sldId id="26757"/>
            <p14:sldId id="26758"/>
            <p14:sldId id="26789"/>
            <p14:sldId id="26759"/>
            <p14:sldId id="26760"/>
            <p14:sldId id="26761"/>
            <p14:sldId id="26762"/>
            <p14:sldId id="26763"/>
            <p14:sldId id="26790"/>
            <p14:sldId id="26764"/>
            <p14:sldId id="26765"/>
            <p14:sldId id="26766"/>
            <p14:sldId id="26767"/>
            <p14:sldId id="26768"/>
            <p14:sldId id="26769"/>
            <p14:sldId id="26770"/>
            <p14:sldId id="26791"/>
            <p14:sldId id="26771"/>
            <p14:sldId id="26772"/>
            <p14:sldId id="26773"/>
            <p14:sldId id="26774"/>
            <p14:sldId id="26775"/>
            <p14:sldId id="26776"/>
            <p14:sldId id="26777"/>
            <p14:sldId id="26792"/>
            <p14:sldId id="26778"/>
            <p14:sldId id="26779"/>
            <p14:sldId id="26652"/>
            <p14:sldId id="26780"/>
            <p14:sldId id="26781"/>
          </p14:sldIdLst>
        </p14:section>
        <p14:section name="References &amp; copyright" id="{DBC31484-F5F8-4CB1-8DB4-A562A9780899}">
          <p14:sldIdLst>
            <p14:sldId id="26782"/>
            <p14:sldId id="26800"/>
            <p14:sldId id="26801"/>
            <p14:sldId id="26783"/>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EA4D7633-F6FE-9318-CC73-0CDF0A550655}" name="Rachel Mcneilly" initials="RM" userId="S::RACHEL.MCNEILLY@det.nsw.edu.au::e2f97e3e-b88d-430e-bed9-5ff97dac5cb0" providerId="AD"/>
  <p188:author id="{B1C4C97B-C67F-921A-E55A-F4CF99D89EDF}" name="Keerti Shukla" initials="KS" userId="S::Keerti.Shukla1@det.nsw.edu.au::fd658f9e-5370-48a0-9c88-629dad86d737" providerId="AD"/>
  <p188:author id="{216F6D8F-6AF9-478E-C02E-ACD70BCC1B50}" name="Belinda Bagshaw" initials="BB" userId="S::BELINDA.PINE1@det.nsw.edu.au::3edc3721-05c5-44f3-8d5c-b07aa315cd84" providerId="AD"/>
  <p188:author id="{93D6A7AD-BA48-04C1-DE28-EBF254D61950}" name="Jowen Hillyer (Jowen Hillyer)" initials="JH" userId="S::JOWEN.HILLYER@det.nsw.edu.au::9f74e7ff-3169-4a46-81ce-488cc235c101" providerId="AD"/>
  <p188:author id="{A29880FB-22F1-2FCE-171F-45F93F7D7947}" name="Christopher Farlow" initials="CF" userId="S::Christopher.Farlow2@det.nsw.edu.au::1d6e7c80-f391-4c69-991c-b443ceeb16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CCFF"/>
    <a:srgbClr val="EDF9E0"/>
    <a:srgbClr val="B51458"/>
    <a:srgbClr val="00ACC2"/>
    <a:srgbClr val="64BB47"/>
    <a:srgbClr val="E5F7FC"/>
    <a:srgbClr val="FBDBE7"/>
    <a:srgbClr val="FFFFFF"/>
    <a:srgbClr val="63E2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F4CB07-3212-437D-A386-E740402E4FEF}" v="1" dt="2026-06-25T02:43:18.529"/>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3"/>
    <p:restoredTop sz="94689"/>
  </p:normalViewPr>
  <p:slideViewPr>
    <p:cSldViewPr snapToGrid="0">
      <p:cViewPr varScale="1">
        <p:scale>
          <a:sx n="64" d="100"/>
          <a:sy n="64" d="100"/>
        </p:scale>
        <p:origin x="90" y="270"/>
      </p:cViewPr>
      <p:guideLst>
        <p:guide orient="horz" pos="2160"/>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font" Target="fonts/font9.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notesMaster" Target="notesMasters/notesMaster1.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font" Target="fonts/font10.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handoutMaster" Target="handoutMasters/handout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presProps" Target="presProps.xml"/><Relationship Id="rId16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font" Target="fonts/font1.fntdata"/><Relationship Id="rId156" Type="http://schemas.openxmlformats.org/officeDocument/2006/relationships/font" Target="fonts/font6.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font" Target="fonts/font7.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font" Target="fonts/font3.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font" Target="fonts/font4.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microsoft.com/office/2015/10/relationships/revisionInfo" Target="revisionInfo.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25/06/2026</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25/06/2026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youtube.com/watch?v=voAEJNWoFyA&amp;t=7s"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youtu.be/yg16u_bzjP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youtube.com/watch?v=trqDnLNRuSc"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1A_CAkYt3GY&amp;t=2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a:t>
            </a:r>
            <a:br>
              <a:rPr lang="en-AU"/>
            </a:br>
            <a:r>
              <a:rPr lang="en-AU"/>
              <a:t>To explain the idea of an examined life and guide students to reflect on their own beliefs, choices and values.</a:t>
            </a:r>
          </a:p>
          <a:p>
            <a:r>
              <a:rPr lang="en-AU" b="1"/>
              <a:t>Speaker:</a:t>
            </a:r>
            <a:br>
              <a:rPr lang="en-AU"/>
            </a:br>
            <a:r>
              <a:rPr lang="en-AU"/>
              <a:t>An examined life is about pausing to think carefully about who you are and why you make the choices you do. Philosophers believe this kind of reflection helps us live with purpose.</a:t>
            </a:r>
            <a:br>
              <a:rPr lang="en-AU"/>
            </a:br>
            <a:r>
              <a:rPr lang="en-AU"/>
              <a:t>Let’s look at these questions together. As you read them, choose one that feels most relevant to you today.</a:t>
            </a:r>
            <a:br>
              <a:rPr lang="en-AU"/>
            </a:br>
            <a:r>
              <a:rPr lang="en-AU"/>
              <a:t>You do not need to share your answer yet. Just notice what the question makes you think about and how it connects to your own experiences.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248630953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b="1"/>
          </a:p>
          <a:p>
            <a:pPr>
              <a:buNone/>
            </a:pPr>
            <a:r>
              <a:rPr lang="en-AU"/>
              <a:t>To help students build a basic understanding of how major philosophers fit into history. This activity supports chronological thinking and shows that ideas about knowledge, truth and reality developed over many centuries.</a:t>
            </a:r>
          </a:p>
          <a:p>
            <a:pPr>
              <a:buNone/>
            </a:pPr>
            <a:r>
              <a:rPr lang="en-AU" b="1">
                <a:latin typeface="Arial"/>
                <a:cs typeface="Arial"/>
              </a:rPr>
              <a:t>Speaker:</a:t>
            </a:r>
            <a:endParaRPr lang="en-AU" b="1"/>
          </a:p>
          <a:p>
            <a:r>
              <a:rPr lang="en-AU">
                <a:latin typeface="Arial"/>
                <a:cs typeface="Arial"/>
              </a:rPr>
              <a:t>Philosophy has a long and diverse history, beginning in ancient civilisations and developing across many cultures. Today we are going to explore some of the most significant philosophers and look at how they fit into history. </a:t>
            </a:r>
          </a:p>
          <a:p>
            <a:r>
              <a:rPr lang="en-AU">
                <a:latin typeface="Arial"/>
                <a:cs typeface="Arial"/>
              </a:rPr>
              <a:t>You will all receive a set of cards.</a:t>
            </a:r>
            <a:br>
              <a:rPr lang="en-AU"/>
            </a:br>
            <a:r>
              <a:rPr lang="en-AU">
                <a:latin typeface="Arial"/>
                <a:cs typeface="Arial"/>
              </a:rPr>
              <a:t>Each card has:</a:t>
            </a:r>
            <a:br>
              <a:rPr lang="en-AU"/>
            </a:br>
            <a:r>
              <a:rPr lang="en-AU">
                <a:latin typeface="Arial"/>
                <a:cs typeface="Arial"/>
              </a:rPr>
              <a:t>• the name of a philosopher</a:t>
            </a:r>
            <a:br>
              <a:rPr lang="en-AU"/>
            </a:br>
            <a:r>
              <a:rPr lang="en-AU">
                <a:latin typeface="Arial"/>
                <a:cs typeface="Arial"/>
              </a:rPr>
              <a:t>• one sentence describing something they believed or contributed</a:t>
            </a:r>
            <a:endParaRPr lang="en-AU"/>
          </a:p>
          <a:p>
            <a:pPr>
              <a:buNone/>
            </a:pPr>
            <a:r>
              <a:rPr lang="en-AU">
                <a:latin typeface="Arial"/>
                <a:cs typeface="Arial"/>
              </a:rPr>
              <a:t>Your job is to place the philosophers in order on a timeline. The timeline starts in the sixth century BCE, so look carefully at the dates on the cards.</a:t>
            </a:r>
          </a:p>
          <a:p>
            <a:r>
              <a:rPr lang="en-AU" b="1">
                <a:latin typeface="Arial"/>
                <a:cs typeface="Arial"/>
              </a:rPr>
              <a:t>Note:</a:t>
            </a:r>
            <a:endParaRPr lang="en-AU"/>
          </a:p>
          <a:p>
            <a:r>
              <a:rPr lang="en-AU">
                <a:latin typeface="Arial"/>
                <a:cs typeface="Arial"/>
              </a:rPr>
              <a:t>Circulate and support groups as they work.</a:t>
            </a:r>
            <a:br>
              <a:rPr lang="en-AU"/>
            </a:br>
            <a:r>
              <a:rPr lang="en-AU">
                <a:latin typeface="Arial"/>
                <a:cs typeface="Arial"/>
              </a:rPr>
              <a:t>Prompt with questions such as:</a:t>
            </a:r>
            <a:br>
              <a:rPr lang="en-AU"/>
            </a:br>
            <a:r>
              <a:rPr lang="en-AU">
                <a:latin typeface="Arial"/>
                <a:cs typeface="Arial"/>
              </a:rPr>
              <a:t>• ‘Who would come earliest based on the date?’</a:t>
            </a:r>
            <a:br>
              <a:rPr lang="en-AU"/>
            </a:br>
            <a:r>
              <a:rPr lang="en-AU">
                <a:latin typeface="Arial"/>
                <a:cs typeface="Arial"/>
              </a:rPr>
              <a:t>• ‘Which thinkers lived around the same time?’</a:t>
            </a:r>
            <a:br>
              <a:rPr lang="en-AU"/>
            </a:br>
            <a:r>
              <a:rPr lang="en-AU">
                <a:latin typeface="Arial"/>
                <a:cs typeface="Arial"/>
              </a:rPr>
              <a:t>• ‘Do any ideas seem connected to each other?’</a:t>
            </a:r>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2486014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b="1"/>
          </a:p>
          <a:p>
            <a:pPr>
              <a:buNone/>
            </a:pPr>
            <a:r>
              <a:rPr lang="en-AU">
                <a:latin typeface="Arial"/>
                <a:cs typeface="Arial"/>
              </a:rPr>
              <a:t>To help students consolidate their understanding of key philosophers by choosing three thinkers and summarising one important idea from each in their own words. This develops comprehension, paraphrasing skills and confidence explaining concepts simply.</a:t>
            </a:r>
          </a:p>
          <a:p>
            <a:pPr>
              <a:buNone/>
            </a:pPr>
            <a:r>
              <a:rPr lang="en-AU" b="1">
                <a:latin typeface="Arial"/>
                <a:cs typeface="Arial"/>
              </a:rPr>
              <a:t>Speaker:</a:t>
            </a:r>
            <a:endParaRPr lang="en-AU">
              <a:latin typeface="Arial"/>
              <a:cs typeface="Arial"/>
            </a:endParaRPr>
          </a:p>
          <a:p>
            <a:r>
              <a:rPr lang="en-AU">
                <a:latin typeface="Arial"/>
                <a:cs typeface="Arial"/>
              </a:rPr>
              <a:t>Have a look at the timeline of philosophers.</a:t>
            </a:r>
            <a:br>
              <a:rPr lang="en-AU"/>
            </a:br>
            <a:r>
              <a:rPr lang="en-AU">
                <a:latin typeface="Arial"/>
                <a:cs typeface="Arial"/>
              </a:rPr>
              <a:t>You are now going to choose three philosophers and for each one, you are going to write a clear sentence explaining one idea they are known for. Use simple, accurate wording that shows you understand the concept.</a:t>
            </a:r>
          </a:p>
          <a:p>
            <a:r>
              <a:rPr lang="en-AU" b="1">
                <a:latin typeface="Arial"/>
                <a:cs typeface="Arial"/>
              </a:rPr>
              <a:t>Notes:</a:t>
            </a:r>
            <a:endParaRPr lang="en-AU" b="1"/>
          </a:p>
          <a:p>
            <a:r>
              <a:rPr lang="en-AU">
                <a:latin typeface="Arial"/>
                <a:cs typeface="Arial"/>
              </a:rPr>
              <a:t>Circulate among students to check that they are producing one meaningful idea per thinker and not copying from notes.</a:t>
            </a:r>
          </a:p>
          <a:p>
            <a:r>
              <a:rPr lang="en-AU">
                <a:latin typeface="Arial"/>
                <a:cs typeface="Arial"/>
              </a:rPr>
              <a:t>Once students are completed, invite a few volunteers to read one of their sentences aloud to the class.</a:t>
            </a:r>
          </a:p>
          <a:p>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3661781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a:cs typeface="Arial"/>
              </a:rPr>
              <a:t>Purpose:</a:t>
            </a:r>
            <a:endParaRPr lang="en-AU" b="1" dirty="0"/>
          </a:p>
          <a:p>
            <a:r>
              <a:rPr lang="en-AU" dirty="0">
                <a:latin typeface="Arial"/>
                <a:cs typeface="Arial"/>
              </a:rPr>
              <a:t>Students identify differences, similarities and overarching themes across philosophical traditions.</a:t>
            </a:r>
          </a:p>
          <a:p>
            <a:r>
              <a:rPr lang="en-AU" b="1" dirty="0">
                <a:latin typeface="Arial"/>
                <a:cs typeface="Arial"/>
              </a:rPr>
              <a:t>Speaker:</a:t>
            </a:r>
            <a:endParaRPr lang="en-AU" b="1" dirty="0"/>
          </a:p>
          <a:p>
            <a:r>
              <a:rPr lang="en-AU" dirty="0">
                <a:latin typeface="Arial"/>
                <a:cs typeface="Arial"/>
              </a:rPr>
              <a:t>We are going to look to see if there are any similarities, differences or common themes between our key philosophers. </a:t>
            </a:r>
            <a:endParaRPr lang="en-AU" dirty="0"/>
          </a:p>
          <a:p>
            <a:r>
              <a:rPr lang="en-AU" dirty="0">
                <a:latin typeface="Arial"/>
                <a:cs typeface="Arial"/>
              </a:rPr>
              <a:t>Draw a large Y-chart in your book.</a:t>
            </a:r>
            <a:br>
              <a:rPr lang="en-AU" dirty="0"/>
            </a:br>
            <a:r>
              <a:rPr lang="en-AU" dirty="0">
                <a:latin typeface="Arial"/>
                <a:cs typeface="Arial"/>
              </a:rPr>
              <a:t>As you can see on the slide, the three sections should be labelled:</a:t>
            </a:r>
            <a:endParaRPr lang="en-AU" dirty="0"/>
          </a:p>
          <a:p>
            <a:pPr marL="285750" indent="-285750">
              <a:buFont typeface="Arial"/>
              <a:buChar char="•"/>
            </a:pPr>
            <a:r>
              <a:rPr lang="en-AU" i="1" dirty="0">
                <a:latin typeface="Arial"/>
                <a:cs typeface="Arial"/>
              </a:rPr>
              <a:t>Differences between thinkers</a:t>
            </a:r>
            <a:endParaRPr lang="en-AU" dirty="0">
              <a:latin typeface="Arial"/>
              <a:cs typeface="Arial"/>
            </a:endParaRPr>
          </a:p>
          <a:p>
            <a:pPr marL="285750" indent="-285750">
              <a:buFont typeface="Arial"/>
              <a:buChar char="•"/>
            </a:pPr>
            <a:r>
              <a:rPr lang="en-AU" i="1" dirty="0"/>
              <a:t>Common themes</a:t>
            </a:r>
            <a:endParaRPr lang="en-AU" dirty="0"/>
          </a:p>
          <a:p>
            <a:pPr marL="285750" indent="-285750">
              <a:buFont typeface="Arial"/>
              <a:buChar char="•"/>
            </a:pPr>
            <a:r>
              <a:rPr lang="en-AU" i="1" dirty="0"/>
              <a:t>Key ideas that stand out to me</a:t>
            </a:r>
            <a:endParaRPr lang="en-AU" dirty="0"/>
          </a:p>
          <a:p>
            <a:r>
              <a:rPr lang="en-AU" dirty="0">
                <a:latin typeface="Arial"/>
                <a:cs typeface="Arial"/>
              </a:rPr>
              <a:t>Now look back at our timelines and have another look at the philosophers and their key philosophies.</a:t>
            </a:r>
            <a:br>
              <a:rPr lang="en-AU" dirty="0"/>
            </a:br>
            <a:r>
              <a:rPr lang="en-AU" dirty="0">
                <a:latin typeface="Arial"/>
                <a:cs typeface="Arial"/>
              </a:rPr>
              <a:t>You are going to use your Y-chart to help you organise and notice patterns across different traditions.</a:t>
            </a:r>
            <a:endParaRPr lang="en-AU" dirty="0"/>
          </a:p>
          <a:p>
            <a:r>
              <a:rPr lang="en-AU" dirty="0">
                <a:latin typeface="Arial"/>
                <a:cs typeface="Arial"/>
              </a:rPr>
              <a:t>In the </a:t>
            </a:r>
            <a:r>
              <a:rPr lang="en-AU" i="1" dirty="0">
                <a:latin typeface="Arial"/>
                <a:cs typeface="Arial"/>
              </a:rPr>
              <a:t>Differences</a:t>
            </a:r>
            <a:r>
              <a:rPr lang="en-AU" dirty="0">
                <a:latin typeface="Arial"/>
                <a:cs typeface="Arial"/>
              </a:rPr>
              <a:t> section, list at least three ways thinkers or traditions diverge in their views. This could include things like approaches to knowledge, ethics, reality or human nature.</a:t>
            </a:r>
            <a:endParaRPr lang="en-AU" dirty="0"/>
          </a:p>
          <a:p>
            <a:r>
              <a:rPr lang="en-AU" dirty="0">
                <a:latin typeface="Arial"/>
                <a:cs typeface="Arial"/>
              </a:rPr>
              <a:t>In the </a:t>
            </a:r>
            <a:r>
              <a:rPr lang="en-AU" i="1" dirty="0">
                <a:latin typeface="Arial"/>
                <a:cs typeface="Arial"/>
              </a:rPr>
              <a:t>Common themes</a:t>
            </a:r>
            <a:r>
              <a:rPr lang="en-AU" dirty="0">
                <a:latin typeface="Arial"/>
                <a:cs typeface="Arial"/>
              </a:rPr>
              <a:t> section, list at least two ideas shared across multiple thinkers. Look for recurring concerns such as reason, justice, how to live well or the nature of truth.</a:t>
            </a:r>
          </a:p>
          <a:p>
            <a:r>
              <a:rPr lang="en-AU" dirty="0">
                <a:latin typeface="Arial"/>
                <a:cs typeface="Arial"/>
              </a:rPr>
              <a:t>In the </a:t>
            </a:r>
            <a:r>
              <a:rPr lang="en-AU" i="1" dirty="0">
                <a:latin typeface="Arial"/>
                <a:cs typeface="Arial"/>
              </a:rPr>
              <a:t>Key ideas that stand out to me</a:t>
            </a:r>
            <a:r>
              <a:rPr lang="en-AU" dirty="0">
                <a:latin typeface="Arial"/>
                <a:cs typeface="Arial"/>
              </a:rPr>
              <a:t> section, you need to record any personal insights, surprising ideas or emerging questions that come up when you compare philosophers.</a:t>
            </a:r>
          </a:p>
          <a:p>
            <a:r>
              <a:rPr lang="en-AU" b="1" dirty="0">
                <a:latin typeface="Arial"/>
                <a:cs typeface="Arial"/>
              </a:rPr>
              <a:t>Note:</a:t>
            </a:r>
          </a:p>
          <a:p>
            <a:pPr>
              <a:buNone/>
            </a:pPr>
            <a:r>
              <a:rPr lang="en-AU" dirty="0">
                <a:latin typeface="Arial"/>
                <a:cs typeface="Arial"/>
              </a:rPr>
              <a:t>Circulate and prompt deeper comparisons where needed, ensuring students refer back to multiple traditions rather than focusing on a single thinker.</a:t>
            </a:r>
          </a:p>
          <a:p>
            <a:r>
              <a:rPr lang="en-AU" dirty="0">
                <a:latin typeface="Arial"/>
                <a:cs typeface="Arial"/>
              </a:rPr>
              <a:t>To check for understanding, have students engage in a think-pair-share activity.</a:t>
            </a:r>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4916627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6B325-17C4-75F7-F323-E6F4F6BBD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BC9CDD-5E32-2D62-EB61-AFBCA5063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D83D86-CD76-8836-0068-13CEE0262A51}"/>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Adapt the learning intention as required and add matching success criteria.</a:t>
            </a:r>
          </a:p>
          <a:p>
            <a:pPr marL="171450" indent="-171450">
              <a:buFont typeface="Arial"/>
              <a:buChar char="•"/>
            </a:pPr>
            <a:r>
              <a:rPr lang="en-AU" sz="2400" kern="10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2400" kern="100">
                <a:effectLst/>
                <a:latin typeface="Tahoma" panose="020B0604030504040204" pitchFamily="34" charset="0"/>
                <a:ea typeface="Aptos" panose="020B0004020202020204" pitchFamily="34" charset="0"/>
                <a:cs typeface="Times New Roman" panose="02020603050405020304" pitchFamily="18" charset="0"/>
              </a:rPr>
              <a:t>⁠</a:t>
            </a:r>
            <a:r>
              <a:rPr lang="en-AU" sz="2400" kern="10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2400" kern="10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FB70B8DB-86BE-81CC-5593-6083BC3AB7D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60533373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a:cs typeface="Arial"/>
              </a:rPr>
              <a:t>Purpose: </a:t>
            </a:r>
            <a:endParaRPr lang="en-AU" b="1"/>
          </a:p>
          <a:p>
            <a:pPr>
              <a:buNone/>
            </a:pPr>
            <a:r>
              <a:rPr lang="en-AU">
                <a:latin typeface="Arial"/>
                <a:cs typeface="Arial"/>
              </a:rPr>
              <a:t>To help students recognise that thinkers are shaped by life experiences, relationships and events. This prepares them to analyse philosophers with more empathy and context.</a:t>
            </a:r>
          </a:p>
          <a:p>
            <a:pPr>
              <a:buNone/>
            </a:pPr>
            <a:r>
              <a:rPr lang="en-AU" b="1">
                <a:latin typeface="Arial"/>
                <a:cs typeface="Arial"/>
              </a:rPr>
              <a:t>Speaker: </a:t>
            </a:r>
            <a:endParaRPr lang="en-AU">
              <a:latin typeface="Arial"/>
              <a:cs typeface="Arial"/>
            </a:endParaRPr>
          </a:p>
          <a:p>
            <a:pPr>
              <a:buNone/>
            </a:pPr>
            <a:r>
              <a:rPr lang="en-AU">
                <a:latin typeface="Arial"/>
                <a:cs typeface="Arial"/>
              </a:rPr>
              <a:t>We are going to think about what shapes a person’s beliefs and values. No one comes up with ideas in a vacuum. People are influenced by their experiences, the people around them and the world they live in.</a:t>
            </a:r>
          </a:p>
          <a:p>
            <a:r>
              <a:rPr lang="en-AU">
                <a:latin typeface="Arial"/>
                <a:cs typeface="Arial"/>
              </a:rPr>
              <a:t>You are now going to work in pairs. You have two minutes to list as many influences as you can. Write as fast as you can without overthinking.</a:t>
            </a:r>
          </a:p>
          <a:p>
            <a:r>
              <a:rPr lang="en-AU">
                <a:latin typeface="Arial"/>
                <a:cs typeface="Arial"/>
              </a:rPr>
              <a:t>(Prompt student thinking by reading the examples on the slide.)</a:t>
            </a:r>
          </a:p>
          <a:p>
            <a:r>
              <a:rPr lang="en-AU">
                <a:latin typeface="Arial"/>
                <a:cs typeface="Arial"/>
              </a:rPr>
              <a:t>• experiences from childhood</a:t>
            </a:r>
            <a:br>
              <a:rPr lang="en-AU"/>
            </a:br>
            <a:r>
              <a:rPr lang="en-AU">
                <a:latin typeface="Arial"/>
                <a:cs typeface="Arial"/>
              </a:rPr>
              <a:t>• challenges or hardships</a:t>
            </a:r>
            <a:br>
              <a:rPr lang="en-AU"/>
            </a:br>
            <a:r>
              <a:rPr lang="en-AU">
                <a:latin typeface="Arial"/>
                <a:cs typeface="Arial"/>
              </a:rPr>
              <a:t>• teachers or mentors</a:t>
            </a:r>
            <a:br>
              <a:rPr lang="en-AU"/>
            </a:br>
            <a:r>
              <a:rPr lang="en-AU">
                <a:latin typeface="Arial"/>
                <a:cs typeface="Arial"/>
              </a:rPr>
              <a:t>• cultural or family expectations</a:t>
            </a:r>
            <a:br>
              <a:rPr lang="en-AU"/>
            </a:br>
            <a:r>
              <a:rPr lang="en-AU">
                <a:latin typeface="Arial"/>
                <a:cs typeface="Arial"/>
              </a:rPr>
              <a:t>• political or social events</a:t>
            </a:r>
            <a:br>
              <a:rPr lang="en-AU"/>
            </a:br>
            <a:r>
              <a:rPr lang="en-AU">
                <a:latin typeface="Arial"/>
                <a:cs typeface="Arial"/>
              </a:rPr>
              <a:t>• personal questions or problems someone wants to solve.</a:t>
            </a:r>
            <a:endParaRPr lang="en-AU"/>
          </a:p>
          <a:p>
            <a:r>
              <a:rPr lang="en-AU" b="1">
                <a:latin typeface="Arial"/>
                <a:cs typeface="Arial"/>
              </a:rPr>
              <a:t>Notes:</a:t>
            </a:r>
          </a:p>
          <a:p>
            <a:pPr>
              <a:buNone/>
            </a:pPr>
            <a:r>
              <a:rPr lang="en-AU">
                <a:latin typeface="Arial"/>
                <a:cs typeface="Arial"/>
              </a:rPr>
              <a:t>As pairs work, move around and prompt with questions such as:</a:t>
            </a:r>
            <a:br>
              <a:rPr lang="en-AU"/>
            </a:br>
            <a:r>
              <a:rPr lang="en-AU">
                <a:latin typeface="Arial"/>
                <a:cs typeface="Arial"/>
              </a:rPr>
              <a:t>• ‘What has shaped you?’</a:t>
            </a:r>
            <a:br>
              <a:rPr lang="en-AU"/>
            </a:br>
            <a:r>
              <a:rPr lang="en-AU">
                <a:latin typeface="Arial"/>
                <a:cs typeface="Arial"/>
              </a:rPr>
              <a:t>• ‘Who has influenced you the most?’</a:t>
            </a:r>
            <a:br>
              <a:rPr lang="en-AU"/>
            </a:br>
            <a:r>
              <a:rPr lang="en-AU">
                <a:latin typeface="Arial"/>
                <a:cs typeface="Arial"/>
              </a:rPr>
              <a:t>• ‘What events in the world might shape the way someone thinks?’</a:t>
            </a:r>
          </a:p>
          <a:p>
            <a:r>
              <a:rPr lang="en-AU">
                <a:latin typeface="Arial"/>
                <a:cs typeface="Arial"/>
              </a:rPr>
              <a:t>Once two minutes is up, invite a few pairs to share one idea with the class and connect students' ideas to key philosophers wherever possible.</a:t>
            </a:r>
          </a:p>
          <a:p>
            <a:pPr>
              <a:buNone/>
            </a:pPr>
            <a:r>
              <a:rPr lang="en-AU" b="1">
                <a:latin typeface="Arial"/>
                <a:cs typeface="Arial"/>
              </a:rPr>
              <a:t>Additional notes:</a:t>
            </a:r>
            <a:endParaRPr lang="en-AU">
              <a:latin typeface="Arial"/>
              <a:cs typeface="Arial"/>
            </a:endParaRPr>
          </a:p>
          <a:p>
            <a:pPr>
              <a:buNone/>
            </a:pPr>
            <a:r>
              <a:rPr lang="en-AU"/>
              <a:t>If students experience difficulty in generating ideas, provide a sentence stem:</a:t>
            </a:r>
            <a:br>
              <a:rPr lang="en-AU"/>
            </a:br>
            <a:r>
              <a:rPr lang="en-AU"/>
              <a:t>‘Someone’s thinking can be shaped by…’</a:t>
            </a:r>
            <a:br>
              <a:rPr lang="en-AU"/>
            </a:br>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7298835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b="1"/>
          </a:p>
          <a:p>
            <a:pPr>
              <a:buNone/>
            </a:pPr>
            <a:r>
              <a:rPr lang="en-AU">
                <a:latin typeface="Arial"/>
                <a:cs typeface="Arial"/>
              </a:rPr>
              <a:t>To support students to identify key life events, turning points and influences that shaped Confucius’ ideas, and to help them see how a philosopher’s beliefs grow out of their experiences.</a:t>
            </a:r>
          </a:p>
          <a:p>
            <a:pPr>
              <a:buNone/>
            </a:pPr>
            <a:r>
              <a:rPr lang="en-AU" b="1">
                <a:latin typeface="Arial"/>
                <a:cs typeface="Arial"/>
              </a:rPr>
              <a:t>Speaker:</a:t>
            </a:r>
            <a:endParaRPr lang="en-AU"/>
          </a:p>
          <a:p>
            <a:r>
              <a:rPr lang="en-AU">
                <a:latin typeface="Arial"/>
                <a:cs typeface="Arial"/>
              </a:rPr>
              <a:t>We are now going to watch a clip on philosopher Confucius. As you watch the Ted-Ed clip, you will take notes. Divide a page in your book into three and label one section 'Key events', the next section 'Turning points' and the last section 'Influences on ideas'. I will give you a moment to do this now.</a:t>
            </a:r>
          </a:p>
          <a:p>
            <a:r>
              <a:rPr lang="en-AU">
                <a:latin typeface="Arial"/>
                <a:cs typeface="Arial"/>
              </a:rPr>
              <a:t>As you watch the following clip, jot down short notes only. You do not need full sentences. </a:t>
            </a:r>
            <a:endParaRPr lang="en-AU"/>
          </a:p>
          <a:p>
            <a:r>
              <a:rPr lang="en-AU">
                <a:latin typeface="Arial"/>
                <a:cs typeface="Arial"/>
              </a:rPr>
              <a:t>In the 'Key events' section, note two or three important events from Confucius’ life that stand out to you. These might include his childhood, personal challenges, or major moments of change.</a:t>
            </a:r>
          </a:p>
          <a:p>
            <a:r>
              <a:rPr lang="en-AU">
                <a:latin typeface="Arial"/>
                <a:cs typeface="Arial"/>
              </a:rPr>
              <a:t>In the 'Turning points' section choose one event that you think pushed Confucius toward becoming a philosopher. Think about experiences of hardship, responsibility, learning or wanting to improve society.’</a:t>
            </a:r>
          </a:p>
          <a:p>
            <a:r>
              <a:rPr lang="en-AU">
                <a:latin typeface="Arial"/>
                <a:cs typeface="Arial"/>
              </a:rPr>
              <a:t>In the 'Influences on ideas' section identify one Confucian idea from the video and link it to something from his life. For example: How might his experiences have shaped his beliefs about respect, harmony or moral behaviour?’</a:t>
            </a:r>
            <a:endParaRPr lang="en-AU"/>
          </a:p>
          <a:p>
            <a:r>
              <a:rPr lang="en-AU" b="1">
                <a:latin typeface="Arial"/>
                <a:cs typeface="Arial"/>
              </a:rPr>
              <a:t>Notes:</a:t>
            </a:r>
          </a:p>
          <a:p>
            <a:pPr>
              <a:buNone/>
            </a:pPr>
            <a:r>
              <a:rPr lang="en-AU">
                <a:latin typeface="Arial"/>
                <a:cs typeface="Arial"/>
              </a:rPr>
              <a:t>As students watch, move around to prompt quietly if needed:</a:t>
            </a:r>
            <a:br>
              <a:rPr lang="en-AU"/>
            </a:br>
            <a:r>
              <a:rPr lang="en-AU">
                <a:latin typeface="Arial"/>
                <a:cs typeface="Arial"/>
              </a:rPr>
              <a:t>‘What event seems important?’</a:t>
            </a:r>
            <a:br>
              <a:rPr lang="en-AU"/>
            </a:br>
            <a:r>
              <a:rPr lang="en-AU">
                <a:latin typeface="Arial"/>
                <a:cs typeface="Arial"/>
              </a:rPr>
              <a:t>‘What moment might have shaped his thinking?’</a:t>
            </a:r>
            <a:br>
              <a:rPr lang="en-AU"/>
            </a:br>
            <a:r>
              <a:rPr lang="en-AU">
                <a:latin typeface="Arial"/>
                <a:cs typeface="Arial"/>
              </a:rPr>
              <a:t>‘Which idea connects to his life experiences?’</a:t>
            </a:r>
          </a:p>
          <a:p>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485074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a:cs typeface="Arial"/>
              </a:rPr>
              <a:t>Purpose: </a:t>
            </a:r>
          </a:p>
          <a:p>
            <a:r>
              <a:rPr lang="en-AU">
                <a:latin typeface="Arial"/>
                <a:cs typeface="Arial"/>
              </a:rPr>
              <a:t>To learn about Confucius</a:t>
            </a:r>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6058542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a:cs typeface="Arial"/>
              </a:rPr>
              <a:t>Purpose:</a:t>
            </a:r>
            <a:endParaRPr lang="en-AU" b="1"/>
          </a:p>
          <a:p>
            <a:r>
              <a:rPr lang="en-AU">
                <a:latin typeface="Arial"/>
                <a:cs typeface="Arial"/>
              </a:rPr>
              <a:t>To help students identify key life events, turning points and influences that shaped Confucius' ideas after viewing the Ted-Ed clip, and to support them to link biographical details with philosophical beliefs.</a:t>
            </a:r>
          </a:p>
          <a:p>
            <a:r>
              <a:rPr lang="en-AU" b="1">
                <a:latin typeface="Arial"/>
                <a:cs typeface="Arial"/>
              </a:rPr>
              <a:t>Speaker:</a:t>
            </a:r>
            <a:endParaRPr lang="en-AU">
              <a:latin typeface="Arial"/>
              <a:cs typeface="Arial"/>
            </a:endParaRPr>
          </a:p>
          <a:p>
            <a:r>
              <a:rPr lang="en-AU">
                <a:latin typeface="Arial"/>
                <a:cs typeface="Arial"/>
              </a:rPr>
              <a:t>Now that you have seen the clip, I will give a short moment to complete the three prompts on the slide. Keep your notes short. Only include those key ideas you can recall – you are not trying to capture all ideas presented. We will talk about them together afterwards.</a:t>
            </a:r>
          </a:p>
          <a:p>
            <a:r>
              <a:rPr lang="en-AU" b="1">
                <a:latin typeface="Arial"/>
                <a:cs typeface="Arial"/>
              </a:rPr>
              <a:t>Note:</a:t>
            </a:r>
          </a:p>
          <a:p>
            <a:r>
              <a:rPr lang="en-AU">
                <a:latin typeface="Arial"/>
                <a:cs typeface="Arial"/>
              </a:rPr>
              <a:t>After viewing, invite a few students to share one key event or turning point before moving into discussion about the influences that shaped Confucian ideas. </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63682941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B91CE-A950-18D4-EDA3-5379B75C6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7BB75D-1332-6694-1596-38F0DF151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4447AE-2457-623E-7090-AEEA3C3B2485}"/>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Adapt the learning intention as required and add matching success criteria.</a:t>
            </a:r>
          </a:p>
          <a:p>
            <a:pPr marL="171450" indent="-171450">
              <a:buFont typeface="Arial"/>
              <a:buChar char="•"/>
            </a:pPr>
            <a:r>
              <a:rPr lang="en-AU" sz="2400" kern="10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2400" kern="100">
                <a:effectLst/>
                <a:latin typeface="Tahoma" panose="020B0604030504040204" pitchFamily="34" charset="0"/>
                <a:ea typeface="Aptos" panose="020B0004020202020204" pitchFamily="34" charset="0"/>
                <a:cs typeface="Times New Roman" panose="02020603050405020304" pitchFamily="18" charset="0"/>
              </a:rPr>
              <a:t>⁠</a:t>
            </a:r>
            <a:r>
              <a:rPr lang="en-AU" sz="2400" kern="10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2400" kern="10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C718A220-E777-A43D-00A8-983B2EFEC15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5903056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a:cs typeface="Arial"/>
              </a:rPr>
              <a:t>Purpose:</a:t>
            </a:r>
          </a:p>
          <a:p>
            <a:r>
              <a:rPr lang="en-AU">
                <a:latin typeface="Arial"/>
                <a:cs typeface="Arial"/>
              </a:rPr>
              <a:t>To introduce students to the 5 Constant Virtues of Confucius and encourage reflection of how these virtues relate to their own lives. </a:t>
            </a:r>
          </a:p>
          <a:p>
            <a:r>
              <a:rPr lang="en-AU" b="1">
                <a:latin typeface="Arial"/>
                <a:cs typeface="Arial"/>
              </a:rPr>
              <a:t>Speaker:</a:t>
            </a:r>
          </a:p>
          <a:p>
            <a:r>
              <a:rPr lang="en-AU">
                <a:latin typeface="Arial"/>
                <a:cs typeface="Arial"/>
              </a:rPr>
              <a:t>Confucius taught that a good society starts with good people. He believed there are 5 essential qualities that everyone should try to develop. These qualities guide how we treat others, how we make choices and how we contribute to a peaceful, stable community.</a:t>
            </a:r>
            <a:br>
              <a:rPr lang="en-AU"/>
            </a:br>
            <a:r>
              <a:rPr lang="en-AU">
                <a:latin typeface="Arial"/>
                <a:cs typeface="Arial"/>
              </a:rPr>
              <a:t>These are called the 5 constant virtues.</a:t>
            </a:r>
          </a:p>
          <a:p>
            <a:r>
              <a:rPr lang="en-AU">
                <a:latin typeface="Arial"/>
                <a:cs typeface="Arial"/>
              </a:rPr>
              <a:t>As I move through each of the virtues, I want you to think about them in relation to your own lives and experiences. </a:t>
            </a:r>
            <a:endParaRPr lang="en-AU"/>
          </a:p>
          <a:p>
            <a:r>
              <a:rPr lang="en-AU" b="1">
                <a:latin typeface="Arial"/>
                <a:cs typeface="Arial"/>
              </a:rPr>
              <a:t>Ren </a:t>
            </a:r>
            <a:r>
              <a:rPr lang="en-AU">
                <a:latin typeface="Arial"/>
                <a:cs typeface="Arial"/>
              </a:rPr>
              <a:t>captures the virtues of humaneness or compassion</a:t>
            </a:r>
            <a:r>
              <a:rPr lang="en-AU" b="1">
                <a:latin typeface="Arial"/>
                <a:cs typeface="Arial"/>
              </a:rPr>
              <a:t>.</a:t>
            </a:r>
            <a:endParaRPr lang="en-AU"/>
          </a:p>
          <a:p>
            <a:r>
              <a:rPr lang="en-AU">
                <a:latin typeface="Arial"/>
                <a:cs typeface="Arial"/>
              </a:rPr>
              <a:t>Confucius believed this is the heart of being a good person.</a:t>
            </a:r>
          </a:p>
          <a:p>
            <a:r>
              <a:rPr lang="en-AU">
                <a:latin typeface="Arial"/>
                <a:cs typeface="Arial"/>
              </a:rPr>
              <a:t>think - when have you seen someone show genuine care or kindness or exhibit 'Ren'?</a:t>
            </a:r>
            <a:br>
              <a:rPr lang="en-AU"/>
            </a:br>
            <a:r>
              <a:rPr lang="en-AU" b="1">
                <a:latin typeface="Arial"/>
                <a:cs typeface="Arial"/>
              </a:rPr>
              <a:t>Yi</a:t>
            </a:r>
            <a:r>
              <a:rPr lang="en-AU">
                <a:latin typeface="Arial"/>
                <a:cs typeface="Arial"/>
              </a:rPr>
              <a:t> is about righteousness or doing what is right.</a:t>
            </a:r>
            <a:endParaRPr lang="en-AU"/>
          </a:p>
          <a:p>
            <a:r>
              <a:rPr lang="en-AU">
                <a:latin typeface="Arial"/>
                <a:cs typeface="Arial"/>
              </a:rPr>
              <a:t>Yi is about moral courage, choosing what is right even when inconvenient.</a:t>
            </a:r>
            <a:br>
              <a:rPr lang="en-AU"/>
            </a:br>
            <a:r>
              <a:rPr lang="en-AU">
                <a:latin typeface="Arial"/>
                <a:cs typeface="Arial"/>
              </a:rPr>
              <a:t>Is doing the right or achieving 'Yi' thing always easy?</a:t>
            </a:r>
            <a:br>
              <a:rPr lang="en-AU"/>
            </a:br>
            <a:r>
              <a:rPr lang="en-AU" b="1">
                <a:latin typeface="Arial"/>
                <a:cs typeface="Arial"/>
              </a:rPr>
              <a:t>Li </a:t>
            </a:r>
            <a:r>
              <a:rPr lang="en-AU">
                <a:latin typeface="Arial"/>
                <a:cs typeface="Arial"/>
              </a:rPr>
              <a:t>is the virtue of respect, proper behaviour and social harmony.</a:t>
            </a:r>
            <a:endParaRPr lang="en-AU"/>
          </a:p>
          <a:p>
            <a:r>
              <a:rPr lang="en-AU">
                <a:latin typeface="Arial"/>
                <a:cs typeface="Arial"/>
              </a:rPr>
              <a:t>Li is ritual, respect and knowing how to act appropriately in a situation.</a:t>
            </a:r>
            <a:br>
              <a:rPr lang="en-AU"/>
            </a:br>
            <a:r>
              <a:rPr lang="en-AU">
                <a:latin typeface="Arial"/>
                <a:cs typeface="Arial"/>
              </a:rPr>
              <a:t>In your experiences - what behaviours help a group run smoothly? These practices are connected to the virtue of Li.</a:t>
            </a:r>
            <a:br>
              <a:rPr lang="en-AU"/>
            </a:br>
            <a:r>
              <a:rPr lang="en-AU" b="1">
                <a:latin typeface="Arial"/>
                <a:cs typeface="Arial"/>
              </a:rPr>
              <a:t>Zhi </a:t>
            </a:r>
            <a:r>
              <a:rPr lang="en-AU">
                <a:latin typeface="Arial"/>
                <a:cs typeface="Arial"/>
              </a:rPr>
              <a:t>is wisdom and good judgement.</a:t>
            </a:r>
            <a:endParaRPr lang="en-AU"/>
          </a:p>
          <a:p>
            <a:r>
              <a:rPr lang="en-AU">
                <a:latin typeface="Arial"/>
                <a:cs typeface="Arial"/>
              </a:rPr>
              <a:t>Zhi is thinking carefully, understanding consequences and making wise decisions</a:t>
            </a:r>
            <a:br>
              <a:rPr lang="en-AU"/>
            </a:br>
            <a:r>
              <a:rPr lang="en-AU">
                <a:latin typeface="Arial"/>
                <a:cs typeface="Arial"/>
              </a:rPr>
              <a:t>What do you think shows you that someone has good judgement?</a:t>
            </a:r>
            <a:br>
              <a:rPr lang="en-AU"/>
            </a:br>
            <a:r>
              <a:rPr lang="en-AU">
                <a:latin typeface="Arial"/>
                <a:cs typeface="Arial"/>
              </a:rPr>
              <a:t>And lastly,</a:t>
            </a:r>
            <a:r>
              <a:rPr lang="en-AU" b="1">
                <a:latin typeface="Arial"/>
                <a:cs typeface="Arial"/>
              </a:rPr>
              <a:t> Xin </a:t>
            </a:r>
            <a:r>
              <a:rPr lang="en-AU">
                <a:latin typeface="Arial"/>
                <a:cs typeface="Arial"/>
              </a:rPr>
              <a:t>is the virtue of trustworthiness and honesty.</a:t>
            </a:r>
            <a:endParaRPr lang="en-AU"/>
          </a:p>
          <a:p>
            <a:r>
              <a:rPr lang="en-AU"/>
              <a:t>Xin means keeping your word and being someone others can rely on.</a:t>
            </a:r>
          </a:p>
          <a:p>
            <a:r>
              <a:rPr lang="en-AU">
                <a:latin typeface="Arial"/>
                <a:cs typeface="Arial"/>
              </a:rPr>
              <a:t>Why is trust so important in friendships, families or teams? Why do you think 'Xin' is important?</a:t>
            </a:r>
            <a:br>
              <a:rPr lang="en-AU"/>
            </a:br>
            <a:r>
              <a:rPr lang="en-AU" b="1">
                <a:latin typeface="Arial"/>
                <a:cs typeface="Arial"/>
              </a:rPr>
              <a:t>Note:</a:t>
            </a:r>
          </a:p>
          <a:p>
            <a:r>
              <a:rPr lang="en-AU"/>
              <a:t>Move through each virtue with one short, real-life connection.</a:t>
            </a:r>
            <a:br>
              <a:rPr lang="en-AU"/>
            </a:br>
            <a:r>
              <a:rPr lang="en-AU"/>
              <a:t>Students are not analysing yet; they are just getting a feel for the ideas.</a:t>
            </a:r>
          </a:p>
          <a:p>
            <a:r>
              <a:rPr lang="en-AU">
                <a:latin typeface="Arial"/>
                <a:cs typeface="Arial"/>
              </a:rPr>
              <a:t>Keep each explanation short, conversational and connected to things students see daily.</a:t>
            </a:r>
            <a:endParaRPr lang="en-AU"/>
          </a:p>
          <a:p>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017072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a:t>
            </a:r>
          </a:p>
          <a:p>
            <a:r>
              <a:rPr lang="en-AU">
                <a:latin typeface="Arial"/>
                <a:cs typeface="Arial"/>
              </a:rPr>
              <a:t>To create a clear conceptual link between the definition of an examined life and the ranking activity.</a:t>
            </a:r>
            <a:br>
              <a:rPr lang="en-AU"/>
            </a:br>
            <a:r>
              <a:rPr lang="en-AU">
                <a:latin typeface="Arial"/>
                <a:cs typeface="Arial"/>
              </a:rPr>
              <a:t>This ensures students understand that the task is part of learning to reflect on their values, not a random list.</a:t>
            </a:r>
          </a:p>
          <a:p>
            <a:r>
              <a:rPr lang="en-AU" b="1"/>
              <a:t>Speaking notes</a:t>
            </a:r>
          </a:p>
          <a:p>
            <a:r>
              <a:rPr lang="en-AU">
                <a:latin typeface="Arial"/>
                <a:cs typeface="Arial"/>
              </a:rPr>
              <a:t>Before we look deeper at the idea of an examined life, it helps to think about our own values.</a:t>
            </a:r>
            <a:br>
              <a:rPr lang="en-AU"/>
            </a:br>
            <a:r>
              <a:rPr lang="en-AU">
                <a:latin typeface="Arial"/>
                <a:cs typeface="Arial"/>
              </a:rPr>
              <a:t>If an examined life means reflecting on our choices and priorities, the first step is identifying what actually matters to us.</a:t>
            </a:r>
            <a:br>
              <a:rPr lang="en-AU"/>
            </a:br>
            <a:r>
              <a:rPr lang="en-AU">
                <a:latin typeface="Arial"/>
                <a:cs typeface="Arial"/>
              </a:rPr>
              <a:t>The activity on the next slide will help you think about your own values so we can link them back to the idea of examining your life.</a:t>
            </a:r>
          </a:p>
          <a:p>
            <a:r>
              <a:rPr lang="en-AU" b="1">
                <a:latin typeface="Arial"/>
                <a:cs typeface="Arial"/>
              </a:rPr>
              <a:t>Notes:</a:t>
            </a:r>
            <a:endParaRPr lang="en-AU">
              <a:latin typeface="Arial"/>
              <a:cs typeface="Arial"/>
            </a:endParaRPr>
          </a:p>
          <a:p>
            <a:r>
              <a:rPr lang="en-AU"/>
              <a:t>Emphasise that reflecting on priorities is the foundation of philosophical thinking.</a:t>
            </a:r>
          </a:p>
          <a:p>
            <a:r>
              <a:rPr lang="en-AU"/>
              <a:t>Keep it simple; do not mention Socrates or historical context yet.</a:t>
            </a:r>
          </a:p>
          <a:p>
            <a:r>
              <a:rPr lang="en-AU"/>
              <a:t>Highlight that students will use their rankings to connect their own choices to the examined life concept in the discussion afterwards.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62858831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ea typeface="Calibri"/>
                <a:cs typeface="Arial"/>
              </a:rPr>
              <a:t>Purpose</a:t>
            </a:r>
            <a:r>
              <a:rPr lang="en-US" b="1">
                <a:latin typeface="Arial"/>
                <a:cs typeface="Arial"/>
              </a:rPr>
              <a:t>:</a:t>
            </a:r>
          </a:p>
          <a:p>
            <a:r>
              <a:rPr lang="en-US">
                <a:latin typeface="Arial"/>
                <a:cs typeface="Arial"/>
              </a:rPr>
              <a:t>To ensure student understanding of the 5 Virtues and to connect those to the worlds of the students. </a:t>
            </a:r>
          </a:p>
          <a:p>
            <a:r>
              <a:rPr lang="en-US" b="1">
                <a:latin typeface="Arial"/>
                <a:cs typeface="Arial"/>
              </a:rPr>
              <a:t>Speaker: </a:t>
            </a:r>
            <a:endParaRPr lang="en-US" b="1"/>
          </a:p>
          <a:p>
            <a:r>
              <a:rPr lang="en-US">
                <a:latin typeface="Arial"/>
                <a:cs typeface="Arial"/>
              </a:rPr>
              <a:t>Now that you know the basic meaning of each virtue, you will watch a clip that unpacks these virtues more. As we watch, reflect on what can we learn from Confucius today.</a:t>
            </a:r>
          </a:p>
          <a:p>
            <a:r>
              <a:rPr lang="en-US">
                <a:latin typeface="Arial"/>
                <a:cs typeface="Arial"/>
              </a:rPr>
              <a:t>(Play Clip: </a:t>
            </a:r>
            <a:r>
              <a:rPr lang="en-AU">
                <a:hlinkClick r:id="rId3"/>
              </a:rPr>
              <a:t>//www.youtube.com/watch?v=voAEJNWoFyA&amp;t=7soday?</a:t>
            </a:r>
            <a:r>
              <a:rPr lang="en-US">
                <a:latin typeface="Arial"/>
                <a:cs typeface="Arial"/>
              </a:rPr>
              <a:t> )</a:t>
            </a:r>
          </a:p>
          <a:p>
            <a:r>
              <a:rPr lang="en-AU">
                <a:latin typeface="Arial"/>
                <a:cs typeface="Arial"/>
              </a:rPr>
              <a:t>Next lesson, you will explore these virtues in depth through real-life scenarios to see how these ideas guide behaviour and decision-making.</a:t>
            </a:r>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947805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b="1"/>
          </a:p>
          <a:p>
            <a:pPr>
              <a:buNone/>
            </a:pPr>
            <a:r>
              <a:rPr lang="en-AU">
                <a:latin typeface="Arial"/>
                <a:cs typeface="Arial"/>
              </a:rPr>
              <a:t>To help students understand Confucian virtues by applying them to realistic scenarios and explaining their thinking to others. The activity supports collaboration, clear communication and the ability to justify how a virtue guides action.</a:t>
            </a:r>
          </a:p>
          <a:p>
            <a:pPr>
              <a:buNone/>
            </a:pPr>
            <a:r>
              <a:rPr lang="en-AU" b="1">
                <a:latin typeface="Arial"/>
                <a:cs typeface="Arial"/>
              </a:rPr>
              <a:t>Speaker:</a:t>
            </a:r>
            <a:endParaRPr lang="en-AU" b="1"/>
          </a:p>
          <a:p>
            <a:pPr>
              <a:buNone/>
            </a:pPr>
            <a:r>
              <a:rPr lang="en-AU">
                <a:latin typeface="Arial"/>
                <a:cs typeface="Arial"/>
              </a:rPr>
              <a:t>You will be working in groups. Each group will receive a Confucian virtue, a short scenario and a question that asks you to apply the virtue to the scenario.</a:t>
            </a:r>
          </a:p>
          <a:p>
            <a:pPr>
              <a:buNone/>
            </a:pPr>
            <a:r>
              <a:rPr lang="en-AU">
                <a:latin typeface="Arial"/>
                <a:cs typeface="Arial"/>
              </a:rPr>
              <a:t>Your group needs to prepare a short explanation of your virtue and how it guides a response to the scenario. One person will write notes, and one person will present to the class. Decide these roles quickly so you can focus on the thinking.</a:t>
            </a:r>
          </a:p>
          <a:p>
            <a:r>
              <a:rPr lang="en-AU" b="1">
                <a:latin typeface="Arial"/>
                <a:cs typeface="Arial"/>
              </a:rPr>
              <a:t>Note:</a:t>
            </a:r>
            <a:endParaRPr lang="en-AU"/>
          </a:p>
          <a:p>
            <a:r>
              <a:rPr lang="en-AU">
                <a:latin typeface="Arial"/>
                <a:cs typeface="Arial"/>
              </a:rPr>
              <a:t>Teacher gives handout to each group.</a:t>
            </a:r>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55631243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a:cs typeface="Arial"/>
              </a:rPr>
              <a:t>Purpose:</a:t>
            </a:r>
            <a:endParaRPr lang="en-AU" b="1"/>
          </a:p>
          <a:p>
            <a:r>
              <a:rPr lang="en-AU">
                <a:latin typeface="Arial"/>
                <a:cs typeface="Arial"/>
              </a:rPr>
              <a:t>To consolidate students’ understanding of Confucian virtues by hearing how other groups applied their virtue to a real scenario, and to recognise that the virtues overlap and support one another.</a:t>
            </a:r>
          </a:p>
          <a:p>
            <a:r>
              <a:rPr lang="en-AU" b="1">
                <a:latin typeface="Arial"/>
                <a:cs typeface="Arial"/>
              </a:rPr>
              <a:t>Speaker:</a:t>
            </a:r>
            <a:endParaRPr lang="en-AU" b="1"/>
          </a:p>
          <a:p>
            <a:r>
              <a:rPr lang="en-AU">
                <a:latin typeface="Arial"/>
                <a:cs typeface="Arial"/>
              </a:rPr>
              <a:t>As you begin working with your group, here are the things that you must include in your presentation. As you shape your presentation, try to create short, clear explanations. </a:t>
            </a:r>
            <a:endParaRPr lang="en-AU"/>
          </a:p>
          <a:p>
            <a:r>
              <a:rPr lang="en-AU" b="1">
                <a:latin typeface="Arial"/>
                <a:cs typeface="Arial"/>
              </a:rPr>
              <a:t>Note:</a:t>
            </a:r>
          </a:p>
          <a:p>
            <a:r>
              <a:rPr lang="en-AU">
                <a:latin typeface="Arial"/>
                <a:cs typeface="Arial"/>
              </a:rPr>
              <a:t>Give students a time limit for the task and then bring them together and have each group present. </a:t>
            </a:r>
          </a:p>
          <a:p>
            <a:r>
              <a:rPr lang="en-AU">
                <a:latin typeface="Arial"/>
                <a:cs typeface="Arial"/>
              </a:rPr>
              <a:t>As each group presents, listen for links between virtues and where possible ask students to make connections between the virtues. Prompt examples if needed: ‘Ren and </a:t>
            </a:r>
            <a:r>
              <a:rPr lang="en-AU" err="1">
                <a:latin typeface="Arial"/>
                <a:cs typeface="Arial"/>
              </a:rPr>
              <a:t>xin</a:t>
            </a:r>
            <a:r>
              <a:rPr lang="en-AU">
                <a:latin typeface="Arial"/>
                <a:cs typeface="Arial"/>
              </a:rPr>
              <a:t> both support healthy relationships’, or ‘Yi and </a:t>
            </a:r>
            <a:r>
              <a:rPr lang="en-AU" err="1">
                <a:latin typeface="Arial"/>
                <a:cs typeface="Arial"/>
              </a:rPr>
              <a:t>zhi</a:t>
            </a:r>
            <a:r>
              <a:rPr lang="en-AU">
                <a:latin typeface="Arial"/>
                <a:cs typeface="Arial"/>
              </a:rPr>
              <a:t> often work together in making fair or ethical decisions’. Reinforce that Confucius saw the virtues as a set that strengthens a person’s character, not separate skills.</a:t>
            </a:r>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7102698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b="1"/>
          </a:p>
          <a:p>
            <a:pPr>
              <a:buNone/>
            </a:pPr>
            <a:r>
              <a:rPr lang="en-AU"/>
              <a:t>To help students personally connect with the Confucian virtues by choosing one and reflecting on how it appears in real life and why it matters.</a:t>
            </a:r>
          </a:p>
          <a:p>
            <a:pPr>
              <a:buNone/>
            </a:pPr>
            <a:r>
              <a:rPr lang="en-AU" b="1">
                <a:latin typeface="Arial"/>
                <a:cs typeface="Arial"/>
              </a:rPr>
              <a:t>Notes:</a:t>
            </a:r>
            <a:endParaRPr lang="en-AU"/>
          </a:p>
          <a:p>
            <a:pPr>
              <a:buNone/>
            </a:pPr>
            <a:r>
              <a:rPr lang="en-AU">
                <a:latin typeface="Arial"/>
                <a:cs typeface="Arial"/>
              </a:rPr>
              <a:t>Direct students to open their books and write their responses. Ask them to choose one virtue from today’s lesson and answer the 3 reflection questions in full sentences. Remind them to keep their explanations simple and grounded in real examples. Encourage them to think about moments from school, home or the community where they have seen the virtue in action. Prompt them to consider how practising this virtue could strengthen a group or improve relationships. Allow quiet working time so students can think without interruption.</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70289690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a:latin typeface="Arial"/>
              <a:cs typeface="Arial"/>
            </a:endParaRPr>
          </a:p>
          <a:p>
            <a:pPr>
              <a:buNone/>
            </a:pPr>
            <a:r>
              <a:rPr lang="en-AU">
                <a:latin typeface="Arial"/>
                <a:cs typeface="Arial"/>
              </a:rPr>
              <a:t>To check students’ understanding at the end of the lesson and prompt them to identify which Confucian virtue they believe society needs most today.</a:t>
            </a:r>
          </a:p>
          <a:p>
            <a:pPr>
              <a:buNone/>
            </a:pPr>
            <a:r>
              <a:rPr lang="en-AU" b="1">
                <a:latin typeface="Arial"/>
                <a:cs typeface="Arial"/>
              </a:rPr>
              <a:t>Speaker:</a:t>
            </a:r>
            <a:endParaRPr lang="en-AU" b="1"/>
          </a:p>
          <a:p>
            <a:r>
              <a:rPr lang="en-AU">
                <a:latin typeface="Arial"/>
                <a:cs typeface="Arial"/>
              </a:rPr>
              <a:t>To finish today, I am giving you each a sticky note. On it, you are to write one clear sentence explaining which virtue they think society needs most today and why. Make sure you keep your answer short and specific. As you leave the room, you are to place your sticky note (insert place). </a:t>
            </a:r>
          </a:p>
          <a:p>
            <a:r>
              <a:rPr lang="en-AU" b="1">
                <a:latin typeface="Arial"/>
                <a:cs typeface="Arial"/>
              </a:rPr>
              <a:t>Note:</a:t>
            </a:r>
          </a:p>
          <a:p>
            <a:r>
              <a:rPr lang="en-AU">
                <a:latin typeface="Arial"/>
                <a:cs typeface="Arial"/>
              </a:rPr>
              <a:t>Read a few as students exit or review them after class to gauge overall understanding.</a:t>
            </a:r>
            <a:endParaRPr lang="en-AU"/>
          </a:p>
          <a:p>
            <a:r>
              <a:rPr lang="en-AU">
                <a:latin typeface="Arial"/>
                <a:cs typeface="Arial"/>
              </a:rPr>
              <a:t>Direct them to post in a convenient spot on the way out- the door is often a good spot – or a piece of butcher's paper or the whiteboard</a:t>
            </a:r>
          </a:p>
          <a:p>
            <a:r>
              <a:rPr lang="en-AU">
                <a:latin typeface="Arial"/>
                <a:cs typeface="Arial"/>
              </a:rPr>
              <a:t>If some students are unsure what to write, prompt them with: “Which virtue would make the biggest difference if more people practised it?” or “Think about something society struggles with. Which virtue could help?”</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4463534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16E58-22AD-B859-7ACB-1D83B263F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AD144-0FD9-E038-3AFC-4D1A6D1E8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435DB7-547D-E2C2-AA7E-B9A189CE51B2}"/>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Adapt the learning intention as required and add matching success criteria.</a:t>
            </a:r>
          </a:p>
          <a:p>
            <a:pPr marL="171450" indent="-171450">
              <a:buFont typeface="Arial"/>
              <a:buChar char="•"/>
            </a:pPr>
            <a:r>
              <a:rPr lang="en-AU" sz="2400" kern="10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2400" kern="100">
                <a:effectLst/>
                <a:latin typeface="Tahoma" panose="020B0604030504040204" pitchFamily="34" charset="0"/>
                <a:ea typeface="Aptos" panose="020B0004020202020204" pitchFamily="34" charset="0"/>
                <a:cs typeface="Times New Roman" panose="02020603050405020304" pitchFamily="18" charset="0"/>
              </a:rPr>
              <a:t>⁠</a:t>
            </a:r>
            <a:r>
              <a:rPr lang="en-AU" sz="2400" kern="10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2400" kern="10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DF40D159-6393-63F4-B61E-24A6962E574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5927714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b="1"/>
          </a:p>
          <a:p>
            <a:pPr>
              <a:buNone/>
            </a:pPr>
            <a:r>
              <a:rPr lang="en-AU">
                <a:latin typeface="Arial"/>
                <a:cs typeface="Arial"/>
              </a:rPr>
              <a:t>To check students’ understanding of Confucian virtues by applying them to real headlines and seeing whether students can connect ideas across lessons. This prepares them for independent research and ensures they can identify virtues in contemporary issues.</a:t>
            </a:r>
          </a:p>
          <a:p>
            <a:pPr>
              <a:buNone/>
            </a:pPr>
            <a:r>
              <a:rPr lang="en-AU" b="1">
                <a:latin typeface="Arial"/>
                <a:cs typeface="Arial"/>
              </a:rPr>
              <a:t>Speaker:</a:t>
            </a:r>
            <a:endParaRPr lang="en-AU" b="1"/>
          </a:p>
          <a:p>
            <a:r>
              <a:rPr lang="en-AU">
                <a:latin typeface="Arial"/>
                <a:cs typeface="Arial"/>
              </a:rPr>
              <a:t>Before beginning their philosopher research, we will return briefly to yesterday’s learning about applying Confucian virtues to real scenarios. Look at the headlines on the slide. Which of these headlines do you think Confucius would care about, and why? You have 5 minutes to discuss this with your partner.</a:t>
            </a:r>
          </a:p>
          <a:p>
            <a:endParaRPr lang="en-AU">
              <a:highlight>
                <a:srgbClr val="FFFFFF"/>
              </a:highlight>
            </a:endParaRPr>
          </a:p>
          <a:p>
            <a:pPr>
              <a:buNone/>
            </a:pPr>
            <a:br>
              <a:rPr lang="en-AU"/>
            </a:br>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26977157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53DE4-C242-99C5-7003-66D40355D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C84A8-6BE4-342E-BDD6-A4184F3A0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143CA-450F-5CD8-2892-4694C96C7CD2}"/>
              </a:ext>
            </a:extLst>
          </p:cNvPr>
          <p:cNvSpPr>
            <a:spLocks noGrp="1"/>
          </p:cNvSpPr>
          <p:nvPr>
            <p:ph type="body" idx="1"/>
          </p:nvPr>
        </p:nvSpPr>
        <p:spPr/>
        <p:txBody>
          <a:bodyPr/>
          <a:lstStyle/>
          <a:p>
            <a:pPr>
              <a:buNone/>
            </a:pPr>
            <a:r>
              <a:rPr lang="en-AU" b="1">
                <a:latin typeface="Arial"/>
                <a:cs typeface="Arial"/>
              </a:rPr>
              <a:t>Purpose:</a:t>
            </a:r>
            <a:endParaRPr lang="en-AU" b="1"/>
          </a:p>
          <a:p>
            <a:pPr>
              <a:buNone/>
            </a:pPr>
            <a:r>
              <a:rPr lang="en-AU"/>
              <a:t>To quickly check whether students can recognise which Confucian virtue best matches a real-world headline. This helps confirm that they understand the virtues before moving on to the next activity.</a:t>
            </a:r>
          </a:p>
          <a:p>
            <a:pPr>
              <a:buNone/>
            </a:pPr>
            <a:r>
              <a:rPr lang="en-AU" b="1">
                <a:latin typeface="Arial"/>
                <a:cs typeface="Arial"/>
              </a:rPr>
              <a:t>Speaker: </a:t>
            </a:r>
            <a:endParaRPr lang="en-AU"/>
          </a:p>
          <a:p>
            <a:r>
              <a:rPr lang="en-AU">
                <a:latin typeface="Arial"/>
                <a:cs typeface="Arial"/>
              </a:rPr>
              <a:t>I am now going to run a check for understanding. As I point to each headline, use your fingers to show which virtue you think it connects with. One finger means Ren, 2 means Yi, 3 means Li, 4 means Zhi, and 5 means Xin.</a:t>
            </a:r>
            <a:br>
              <a:rPr lang="en-AU"/>
            </a:br>
            <a:r>
              <a:rPr lang="en-AU">
                <a:latin typeface="Arial"/>
                <a:cs typeface="Arial"/>
              </a:rPr>
              <a:t>For example, if you hold up 3 fingers, it means you think the headline is linked to Li.</a:t>
            </a:r>
            <a:br>
              <a:rPr lang="en-AU"/>
            </a:br>
            <a:r>
              <a:rPr lang="en-AU">
                <a:latin typeface="Arial"/>
                <a:cs typeface="Arial"/>
              </a:rPr>
              <a:t>(Move through each headline at a steady pace. After each vote, ask one or two students:</a:t>
            </a:r>
            <a:br>
              <a:rPr lang="en-AU"/>
            </a:br>
            <a:r>
              <a:rPr lang="en-AU">
                <a:latin typeface="Arial"/>
                <a:cs typeface="Arial"/>
              </a:rPr>
              <a:t>“What clue in the headline helped you choose that virtue?”)</a:t>
            </a:r>
            <a:br>
              <a:rPr lang="en-AU"/>
            </a:br>
            <a:r>
              <a:rPr lang="en-AU" b="1">
                <a:latin typeface="Arial"/>
                <a:cs typeface="Arial"/>
              </a:rPr>
              <a:t>Notes:</a:t>
            </a:r>
            <a:endParaRPr lang="en-AU">
              <a:latin typeface="Arial"/>
              <a:cs typeface="Arial"/>
            </a:endParaRPr>
          </a:p>
          <a:p>
            <a:r>
              <a:rPr lang="en-AU">
                <a:latin typeface="Arial"/>
                <a:cs typeface="Arial"/>
              </a:rPr>
              <a:t>Keep this very brief. You are scanning the room to see whether students understand the virtues well enough to continue.</a:t>
            </a:r>
            <a:endParaRPr lang="en-AU"/>
          </a:p>
          <a:p>
            <a:pPr>
              <a:defRPr/>
            </a:pPr>
            <a:br>
              <a:rPr lang="it-IT"/>
            </a:br>
            <a:endParaRPr lang="en-AU">
              <a:solidFill>
                <a:srgbClr val="444444"/>
              </a:solidFill>
            </a:endParaRPr>
          </a:p>
          <a:p>
            <a:endParaRPr lang="en-AU"/>
          </a:p>
          <a:p>
            <a:endParaRPr lang="en-AU"/>
          </a:p>
        </p:txBody>
      </p:sp>
      <p:sp>
        <p:nvSpPr>
          <p:cNvPr id="4" name="Slide Number Placeholder 3">
            <a:extLst>
              <a:ext uri="{FF2B5EF4-FFF2-40B4-BE49-F238E27FC236}">
                <a16:creationId xmlns:a16="http://schemas.microsoft.com/office/drawing/2014/main" id="{2B83F326-592E-5A12-52B5-793E12D515A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10199218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b="1"/>
          </a:p>
          <a:p>
            <a:pPr>
              <a:buNone/>
            </a:pPr>
            <a:r>
              <a:rPr lang="en-AU">
                <a:latin typeface="Arial"/>
                <a:cs typeface="Arial"/>
              </a:rPr>
              <a:t>To guide students through a structured research task where they choose one philosopher and investigate their ideas using school technology. The focus is on helping students identify key beliefs and link these to major branches of Philosophy.</a:t>
            </a:r>
          </a:p>
          <a:p>
            <a:pPr>
              <a:buNone/>
            </a:pPr>
            <a:r>
              <a:rPr lang="en-AU" b="1">
                <a:latin typeface="Arial"/>
                <a:cs typeface="Arial"/>
              </a:rPr>
              <a:t>Speaker:</a:t>
            </a:r>
            <a:endParaRPr lang="en-AU">
              <a:latin typeface="Arial"/>
              <a:cs typeface="Arial"/>
            </a:endParaRPr>
          </a:p>
          <a:p>
            <a:r>
              <a:rPr lang="en-AU">
                <a:latin typeface="Arial"/>
                <a:cs typeface="Arial"/>
              </a:rPr>
              <a:t>I want you to think back to the philosopher cards and the timeline we constructed earlier. (Show the timeline to students if possible)</a:t>
            </a:r>
            <a:br>
              <a:rPr lang="en-AU"/>
            </a:br>
            <a:r>
              <a:rPr lang="en-AU">
                <a:latin typeface="Arial"/>
                <a:cs typeface="Arial"/>
              </a:rPr>
              <a:t>All of you are to choose ONE philosopher. For your task, you are going to research that philosopher and then apply that philosopher’s thinking to a philosophical conundrum or thought experiment.</a:t>
            </a:r>
          </a:p>
          <a:p>
            <a:r>
              <a:rPr lang="en-AU">
                <a:latin typeface="Arial"/>
                <a:cs typeface="Arial"/>
              </a:rPr>
              <a:t>You have a few minutes to select which philosopher you will focus on. (teacher encourages a range of philosophers to be selected). </a:t>
            </a:r>
            <a:br>
              <a:rPr lang="en-AU"/>
            </a:br>
            <a:r>
              <a:rPr lang="en-AU">
                <a:latin typeface="Arial"/>
                <a:cs typeface="Arial"/>
              </a:rPr>
              <a:t>You are now going to research your philosopher using your device and your library resources. Record your answers in your book or digital platform.</a:t>
            </a:r>
            <a:br>
              <a:rPr lang="en-AU"/>
            </a:br>
            <a:r>
              <a:rPr lang="en-AU">
                <a:latin typeface="Arial"/>
                <a:cs typeface="Arial"/>
              </a:rPr>
              <a:t>The questions on the slide will help to guide your research. They are:</a:t>
            </a:r>
            <a:br>
              <a:rPr lang="en-AU"/>
            </a:br>
            <a:r>
              <a:rPr lang="en-AU">
                <a:latin typeface="Arial"/>
                <a:cs typeface="Arial"/>
              </a:rPr>
              <a:t>– Who is my philosopher?</a:t>
            </a:r>
            <a:br>
              <a:rPr lang="en-AU"/>
            </a:br>
            <a:r>
              <a:rPr lang="en-AU">
                <a:latin typeface="Arial"/>
                <a:cs typeface="Arial"/>
              </a:rPr>
              <a:t>– What are their key ideas?</a:t>
            </a:r>
            <a:br>
              <a:rPr lang="en-AU"/>
            </a:br>
            <a:r>
              <a:rPr lang="en-AU">
                <a:latin typeface="Arial"/>
                <a:cs typeface="Arial"/>
              </a:rPr>
              <a:t>– What do they believe about reality, knowledge, ethics, and society?</a:t>
            </a:r>
            <a:br>
              <a:rPr lang="en-AU"/>
            </a:br>
            <a:r>
              <a:rPr lang="en-AU">
                <a:latin typeface="Arial"/>
                <a:cs typeface="Arial"/>
              </a:rPr>
              <a:t>Finally, decide which branch of Philosophy your philosopher belongs to. Use the definitions on the right to help you.</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67779124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b="1"/>
          </a:p>
          <a:p>
            <a:pPr>
              <a:buNone/>
            </a:pPr>
            <a:r>
              <a:rPr lang="en-AU"/>
              <a:t>To check students’ understanding of their chosen philosopher by asking them to summarise a key belief in one clear sentence.</a:t>
            </a:r>
          </a:p>
          <a:p>
            <a:pPr>
              <a:buNone/>
            </a:pPr>
            <a:r>
              <a:rPr lang="en-AU" b="1">
                <a:latin typeface="Arial"/>
                <a:cs typeface="Arial"/>
              </a:rPr>
              <a:t>Speaker:</a:t>
            </a:r>
            <a:endParaRPr lang="en-AU" b="1"/>
          </a:p>
          <a:p>
            <a:r>
              <a:rPr lang="en-AU">
                <a:latin typeface="Arial"/>
                <a:cs typeface="Arial"/>
              </a:rPr>
              <a:t>Before we move on, I want to check that you can summarise your philosopher’s ideas in your own words. Imagine you had to explain your philosopher to someone who has never heard of them, what is the one belief that stands out the most?’</a:t>
            </a:r>
            <a:br>
              <a:rPr lang="en-AU"/>
            </a:br>
            <a:r>
              <a:rPr lang="en-AU">
                <a:latin typeface="Arial"/>
                <a:cs typeface="Arial"/>
              </a:rPr>
              <a:t>Complete this sentence in your book: ‘My philosopher believes that…’.</a:t>
            </a:r>
            <a:br>
              <a:rPr lang="en-AU"/>
            </a:br>
            <a:r>
              <a:rPr lang="en-AU">
                <a:latin typeface="Arial"/>
                <a:cs typeface="Arial"/>
              </a:rPr>
              <a:t>Remember, you are not writing a full paragraph. You are writing one strong, clear sentence showing the main idea they have taken from their research.</a:t>
            </a:r>
            <a:br>
              <a:rPr lang="en-AU"/>
            </a:br>
            <a:r>
              <a:rPr lang="en-AU" b="1">
                <a:latin typeface="Arial"/>
                <a:cs typeface="Arial"/>
              </a:rPr>
              <a:t>Note:</a:t>
            </a:r>
            <a:endParaRPr lang="en-AU"/>
          </a:p>
          <a:p>
            <a:r>
              <a:rPr lang="en-AU">
                <a:latin typeface="Arial"/>
                <a:cs typeface="Arial"/>
              </a:rPr>
              <a:t>Circulate and look for two things:</a:t>
            </a:r>
            <a:endParaRPr lang="en-AU"/>
          </a:p>
          <a:p>
            <a:pPr>
              <a:buFont typeface="+mj-lt"/>
              <a:buAutoNum type="arabicPeriod"/>
            </a:pPr>
            <a:r>
              <a:rPr lang="en-AU">
                <a:latin typeface="Arial"/>
                <a:cs typeface="Arial"/>
              </a:rPr>
              <a:t> Students can identify a key belief.</a:t>
            </a:r>
          </a:p>
          <a:p>
            <a:pPr>
              <a:buFont typeface="+mj-lt"/>
              <a:buAutoNum type="arabicPeriod"/>
            </a:pPr>
            <a:r>
              <a:rPr lang="en-AU"/>
              <a:t> Students can express it in their own words rather than copying.</a:t>
            </a:r>
          </a:p>
          <a:p>
            <a:pPr>
              <a:buNone/>
            </a:pPr>
            <a:r>
              <a:rPr lang="en-AU" b="1">
                <a:latin typeface="Arial"/>
                <a:cs typeface="Arial"/>
              </a:rPr>
              <a:t>Additional notes</a:t>
            </a:r>
          </a:p>
          <a:p>
            <a:pPr>
              <a:buNone/>
            </a:pPr>
            <a:r>
              <a:rPr lang="en-AU">
                <a:latin typeface="Arial"/>
                <a:cs typeface="Arial"/>
              </a:rPr>
              <a:t>If some students are experiencing difficulty, give a quick verbal scaffold such as:</a:t>
            </a:r>
            <a:br>
              <a:rPr lang="en-AU"/>
            </a:br>
            <a:r>
              <a:rPr lang="en-AU">
                <a:latin typeface="Arial"/>
                <a:cs typeface="Arial"/>
              </a:rPr>
              <a:t>‘Think about what your philosopher says about reality, knowledge, ethics or society. Which one idea do they repeat the most?’</a:t>
            </a:r>
            <a:br>
              <a:rPr lang="en-AU"/>
            </a:br>
            <a:r>
              <a:rPr lang="en-AU" b="1">
                <a:latin typeface="Arial"/>
                <a:cs typeface="Arial"/>
              </a:rPr>
              <a:t>ASK 2 or 3 students to share their sentence to check the class is on track.</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54295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Purpose:</a:t>
            </a: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To help students </a:t>
            </a:r>
            <a:r>
              <a:rPr lang="en-US" err="1">
                <a:latin typeface="Arial" panose="020B0604020202020204" pitchFamily="34" charset="0"/>
                <a:cs typeface="Arial" panose="020B0604020202020204" pitchFamily="34" charset="0"/>
              </a:rPr>
              <a:t>recognise</a:t>
            </a:r>
            <a:r>
              <a:rPr lang="en-US">
                <a:latin typeface="Arial" panose="020B0604020202020204" pitchFamily="34" charset="0"/>
                <a:cs typeface="Arial" panose="020B0604020202020204" pitchFamily="34" charset="0"/>
              </a:rPr>
              <a:t> that people value different things and to introduce the idea that reflecting on our choices and priorities is a key part of philosophical thinking.</a:t>
            </a:r>
          </a:p>
          <a:p>
            <a:r>
              <a:rPr lang="en-US" b="1">
                <a:latin typeface="Arial" panose="020B0604020202020204" pitchFamily="34" charset="0"/>
                <a:ea typeface="Calibri"/>
                <a:cs typeface="Arial" panose="020B0604020202020204" pitchFamily="34" charset="0"/>
              </a:rPr>
              <a:t>Speaker:  </a:t>
            </a:r>
            <a:r>
              <a:rPr lang="en-US" b="0">
                <a:latin typeface="Arial" panose="020B0604020202020204" pitchFamily="34" charset="0"/>
                <a:ea typeface="Calibri"/>
                <a:cs typeface="Arial" panose="020B0604020202020204" pitchFamily="34" charset="0"/>
              </a:rPr>
              <a:t>Look through the list of experiences on the slide and rank them - </a:t>
            </a:r>
            <a:r>
              <a:rPr lang="en-AU">
                <a:latin typeface="Arial" panose="020B0604020202020204" pitchFamily="34" charset="0"/>
                <a:cs typeface="Arial" panose="020B0604020202020204" pitchFamily="34" charset="0"/>
              </a:rPr>
              <a:t>ordering the eight items from the one that is most important for your happiness being number 1 to least important being number 8. Take your time with this and think through your choices carefully. We are going to share our rankings and explain our choices to the class. </a:t>
            </a:r>
            <a:br>
              <a:rPr lang="en-AU">
                <a:latin typeface="Arial" panose="020B0604020202020204" pitchFamily="34" charset="0"/>
                <a:cs typeface="Arial" panose="020B0604020202020204" pitchFamily="34" charset="0"/>
              </a:rPr>
            </a:br>
            <a:r>
              <a:rPr lang="en-AU" b="1">
                <a:latin typeface="Arial" panose="020B0604020202020204" pitchFamily="34" charset="0"/>
                <a:cs typeface="Arial" panose="020B0604020202020204" pitchFamily="34" charset="0"/>
              </a:rPr>
              <a:t>Notes:</a:t>
            </a:r>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Encourage them to think about their choices rather than rushing.</a:t>
            </a:r>
          </a:p>
          <a:p>
            <a:r>
              <a:rPr lang="en-AU">
                <a:latin typeface="Arial" panose="020B0604020202020204" pitchFamily="34" charset="0"/>
                <a:cs typeface="Arial" panose="020B0604020202020204" pitchFamily="34" charset="0"/>
              </a:rPr>
              <a:t>Remind students there are no right or wrong answers; the goal is to think about why they made each choice.</a:t>
            </a:r>
          </a:p>
          <a:p>
            <a:r>
              <a:rPr lang="en-AU">
                <a:latin typeface="Arial" panose="020B0604020202020204" pitchFamily="34" charset="0"/>
                <a:cs typeface="Arial" panose="020B0604020202020204" pitchFamily="34" charset="0"/>
              </a:rPr>
              <a:t>Encourage students to notice patterns across the class once the sharing activity begins (see next slide).</a:t>
            </a:r>
          </a:p>
          <a:p>
            <a:r>
              <a:rPr lang="en-AU">
                <a:latin typeface="Arial" panose="020B0604020202020204" pitchFamily="34" charset="0"/>
                <a:cs typeface="Arial" panose="020B0604020202020204" pitchFamily="34" charset="0"/>
              </a:rPr>
              <a:t>Highlight that identifying what matters to us is the first step in understanding the concept of an examined life.</a:t>
            </a:r>
          </a:p>
          <a:p>
            <a:r>
              <a:rPr lang="en-AU">
                <a:latin typeface="Arial" panose="020B0604020202020204" pitchFamily="34" charset="0"/>
                <a:cs typeface="Arial" panose="020B0604020202020204" pitchFamily="34" charset="0"/>
              </a:rPr>
              <a:t>Keep the pace steady; give around one minute for ranking and then move into the selected activity option.</a:t>
            </a:r>
          </a:p>
          <a:p>
            <a:r>
              <a:rPr lang="en-AU">
                <a:latin typeface="Arial" panose="020B0604020202020204" pitchFamily="34" charset="0"/>
                <a:cs typeface="Arial" panose="020B0604020202020204" pitchFamily="34" charset="0"/>
              </a:rPr>
              <a:t>Use student reasoning to connect this activity back to the broader question of how we decide what makes a good or meaningful life.</a:t>
            </a:r>
          </a:p>
          <a:p>
            <a:endParaRPr lang="en-US" b="1">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3524041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p>
          <a:p>
            <a:pPr>
              <a:buNone/>
            </a:pPr>
            <a:r>
              <a:rPr lang="en-AU"/>
              <a:t>Students apply philosophical thinking by using a thought experiment they already know. This prepares them for interpreting scenarios through their chosen philosopher’s ideas on the next slide.</a:t>
            </a:r>
          </a:p>
          <a:p>
            <a:pPr>
              <a:buNone/>
            </a:pPr>
            <a:r>
              <a:rPr lang="en-AU" b="1">
                <a:latin typeface="Arial"/>
                <a:cs typeface="Arial"/>
              </a:rPr>
              <a:t>Speaker:</a:t>
            </a:r>
          </a:p>
          <a:p>
            <a:r>
              <a:rPr lang="en-AU">
                <a:latin typeface="Arial"/>
                <a:cs typeface="Arial"/>
              </a:rPr>
              <a:t>You are going to choose one thought experiment you’ve done in class. Pick the one you understand best — identity (Ship of Theseus), ethics/choices (Trolley Problem), or truth and perception (Plato’s Cave).</a:t>
            </a:r>
          </a:p>
          <a:p>
            <a:r>
              <a:rPr lang="en-AU" b="1">
                <a:latin typeface="Arial"/>
                <a:cs typeface="Arial"/>
              </a:rPr>
              <a:t>Notes:</a:t>
            </a:r>
            <a:endParaRPr lang="en-AU" b="1"/>
          </a:p>
          <a:p>
            <a:r>
              <a:rPr lang="en-AU">
                <a:latin typeface="Arial"/>
                <a:cs typeface="Arial"/>
              </a:rPr>
              <a:t>Revisit each of these:</a:t>
            </a:r>
            <a:endParaRPr lang="en-AU"/>
          </a:p>
          <a:p>
            <a:pPr marL="285750" indent="-285750">
              <a:buFont typeface="Calibri"/>
              <a:buChar char="-"/>
            </a:pPr>
            <a:r>
              <a:rPr lang="en-AU">
                <a:latin typeface="Arial"/>
                <a:cs typeface="Arial"/>
              </a:rPr>
              <a:t>Ship of Theseus (identity PPT slide 67 – 78)</a:t>
            </a:r>
          </a:p>
          <a:p>
            <a:pPr marL="285750" indent="-285750">
              <a:buFont typeface="Calibri"/>
              <a:buChar char="-"/>
            </a:pPr>
            <a:r>
              <a:rPr lang="en-AU">
                <a:latin typeface="Arial"/>
                <a:cs typeface="Arial"/>
              </a:rPr>
              <a:t>Trolley Problem (ethics/choices PPT slide 33-36)</a:t>
            </a:r>
          </a:p>
          <a:p>
            <a:pPr marL="285750" indent="-285750">
              <a:buFont typeface="Calibri"/>
              <a:buChar char="-"/>
            </a:pPr>
            <a:r>
              <a:rPr lang="en-AU">
                <a:latin typeface="Arial"/>
                <a:cs typeface="Arial"/>
              </a:rPr>
              <a:t>Plato's Cave (truth and perception PPT slide 98 – 106)</a:t>
            </a:r>
          </a:p>
          <a:p>
            <a:endParaRPr lang="en-AU">
              <a:highlight>
                <a:srgbClr val="FFFFFF"/>
              </a:highlight>
              <a:latin typeface="Arial"/>
              <a:cs typeface="Arial"/>
            </a:endParaRPr>
          </a:p>
          <a:p>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66988389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a:t>
            </a:r>
          </a:p>
          <a:p>
            <a:r>
              <a:rPr lang="en-AU"/>
              <a:t>Students apply their philosopher’s ideas to a chosen thought experiment. The goal is to practise philosophical interpretation using real, researched concepts.</a:t>
            </a:r>
          </a:p>
          <a:p>
            <a:r>
              <a:rPr lang="en-AU" b="1"/>
              <a:t>Speaker notes</a:t>
            </a:r>
          </a:p>
          <a:p>
            <a:r>
              <a:rPr lang="en-AU">
                <a:latin typeface="Arial"/>
                <a:cs typeface="Arial"/>
              </a:rPr>
              <a:t>Now that you have chosen your allegory or thought experiment, apply your philosophers thinking to it. </a:t>
            </a:r>
            <a:br>
              <a:rPr lang="en-AU"/>
            </a:br>
            <a:r>
              <a:rPr lang="en-AU">
                <a:latin typeface="Arial"/>
                <a:cs typeface="Arial"/>
              </a:rPr>
              <a:t>Use your philosopher’s actual ideas. Think about how </a:t>
            </a:r>
            <a:r>
              <a:rPr lang="en-AU" i="1">
                <a:latin typeface="Arial"/>
                <a:cs typeface="Arial"/>
              </a:rPr>
              <a:t>they</a:t>
            </a:r>
            <a:r>
              <a:rPr lang="en-AU">
                <a:latin typeface="Arial"/>
                <a:cs typeface="Arial"/>
              </a:rPr>
              <a:t> would judge, interpret, or respond to the scenario — not what </a:t>
            </a:r>
            <a:r>
              <a:rPr lang="en-AU" i="1">
                <a:latin typeface="Arial"/>
                <a:cs typeface="Arial"/>
              </a:rPr>
              <a:t>you</a:t>
            </a:r>
            <a:r>
              <a:rPr lang="en-AU">
                <a:latin typeface="Arial"/>
                <a:cs typeface="Arial"/>
              </a:rPr>
              <a:t> think.</a:t>
            </a:r>
          </a:p>
          <a:p>
            <a:r>
              <a:rPr lang="en-AU">
                <a:latin typeface="Arial"/>
                <a:cs typeface="Arial"/>
              </a:rPr>
              <a:t>Think about the following: </a:t>
            </a:r>
            <a:br>
              <a:rPr lang="en-AU"/>
            </a:br>
            <a:r>
              <a:rPr lang="en-AU">
                <a:latin typeface="Arial"/>
                <a:cs typeface="Arial"/>
              </a:rPr>
              <a:t>– Which principles or values guide your philosopher?</a:t>
            </a:r>
            <a:br>
              <a:rPr lang="en-AU"/>
            </a:br>
            <a:r>
              <a:rPr lang="en-AU">
                <a:latin typeface="Arial"/>
                <a:cs typeface="Arial"/>
              </a:rPr>
              <a:t>– Would they approve or disapprove of the actions?</a:t>
            </a:r>
            <a:br>
              <a:rPr lang="en-AU"/>
            </a:br>
            <a:r>
              <a:rPr lang="en-AU">
                <a:latin typeface="Arial"/>
                <a:cs typeface="Arial"/>
              </a:rPr>
              <a:t>– How do their ideas help explain what’s going on?</a:t>
            </a:r>
            <a:br>
              <a:rPr lang="en-AU"/>
            </a:br>
            <a:r>
              <a:rPr lang="en-AU">
                <a:latin typeface="Arial"/>
                <a:cs typeface="Arial"/>
              </a:rPr>
              <a:t>– What would they say the real issue is?</a:t>
            </a:r>
            <a:br>
              <a:rPr lang="en-AU"/>
            </a:br>
            <a:r>
              <a:rPr lang="en-AU">
                <a:latin typeface="Arial"/>
                <a:cs typeface="Arial"/>
              </a:rPr>
              <a:t>– How might their cultural background shape their view?</a:t>
            </a:r>
          </a:p>
          <a:p>
            <a:r>
              <a:rPr lang="en-AU">
                <a:latin typeface="Arial"/>
                <a:cs typeface="Arial"/>
              </a:rPr>
              <a:t>You should keep your responses short and clear, They should be brief explanations — not long paragraphs.</a:t>
            </a:r>
          </a:p>
          <a:p>
            <a:r>
              <a:rPr lang="en-AU" b="1">
                <a:latin typeface="Arial"/>
                <a:cs typeface="Arial"/>
              </a:rPr>
              <a:t>Notes:</a:t>
            </a:r>
          </a:p>
          <a:p>
            <a:r>
              <a:rPr lang="en-AU" b="1">
                <a:latin typeface="Arial"/>
                <a:cs typeface="Arial"/>
              </a:rPr>
              <a:t>For fast finishers or students who need additional challenge: </a:t>
            </a:r>
          </a:p>
          <a:p>
            <a:r>
              <a:rPr lang="en-AU">
                <a:latin typeface="Arial"/>
                <a:cs typeface="Arial"/>
              </a:rPr>
              <a:t>Get students to research and compare their philosopher with a new thought experiment:</a:t>
            </a:r>
            <a:br>
              <a:rPr lang="en-AU"/>
            </a:br>
            <a:r>
              <a:rPr lang="en-AU">
                <a:latin typeface="Arial"/>
                <a:cs typeface="Arial"/>
              </a:rPr>
              <a:t>– Experience Machine</a:t>
            </a:r>
            <a:br>
              <a:rPr lang="en-AU"/>
            </a:br>
            <a:r>
              <a:rPr lang="en-AU">
                <a:latin typeface="Arial"/>
                <a:cs typeface="Arial"/>
              </a:rPr>
              <a:t>– Zhuangzi’s Butterfly Dream</a:t>
            </a:r>
            <a:br>
              <a:rPr lang="en-AU"/>
            </a:br>
            <a:r>
              <a:rPr lang="en-AU">
                <a:latin typeface="Arial"/>
                <a:cs typeface="Arial"/>
              </a:rPr>
              <a:t>– Grandfather Paradox</a:t>
            </a:r>
            <a:endParaRPr lang="en-AU" b="1">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75150408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9D1DA-766D-F28B-4D6C-3E4B666CF8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1EFC8-3BED-59BA-5335-915914793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81E135-5CE3-66A3-1C73-CC304DF68BEB}"/>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Adapt the learning intention as required and add matching success criteria.</a:t>
            </a:r>
          </a:p>
          <a:p>
            <a:pPr marL="171450" indent="-171450">
              <a:buFont typeface="Arial"/>
              <a:buChar char="•"/>
            </a:pPr>
            <a:r>
              <a:rPr lang="en-AU" sz="2400" kern="10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2400" kern="100">
                <a:effectLst/>
                <a:latin typeface="Tahoma" panose="020B0604030504040204" pitchFamily="34" charset="0"/>
                <a:ea typeface="Aptos" panose="020B0004020202020204" pitchFamily="34" charset="0"/>
                <a:cs typeface="Times New Roman" panose="02020603050405020304" pitchFamily="18" charset="0"/>
              </a:rPr>
              <a:t>⁠</a:t>
            </a:r>
            <a:r>
              <a:rPr lang="en-AU" sz="2400" kern="10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2400" kern="10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E16B0040-F46B-BFDF-0CBD-15A844BEE37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04657881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a:cs typeface="Arial"/>
              </a:rPr>
              <a:t>Purpose: </a:t>
            </a:r>
            <a:endParaRPr lang="en-AU" b="1"/>
          </a:p>
          <a:p>
            <a:pPr>
              <a:buNone/>
            </a:pPr>
            <a:r>
              <a:rPr lang="en-AU">
                <a:latin typeface="Arial"/>
                <a:cs typeface="Arial"/>
              </a:rPr>
              <a:t>Students reflect on how their thinking has shifted throughout the course. This helps them recognise growth, identify changes in beliefs, and reconnect with their starting ideas in a structured, low-stakes way.</a:t>
            </a:r>
          </a:p>
          <a:p>
            <a:pPr>
              <a:buNone/>
            </a:pPr>
            <a:r>
              <a:rPr lang="en-AU" b="1">
                <a:latin typeface="Arial"/>
                <a:cs typeface="Arial"/>
              </a:rPr>
              <a:t>Speaker:</a:t>
            </a:r>
            <a:endParaRPr lang="en-AU" b="1"/>
          </a:p>
          <a:p>
            <a:pPr>
              <a:buNone/>
            </a:pPr>
            <a:r>
              <a:rPr lang="en-AU">
                <a:latin typeface="Arial"/>
                <a:cs typeface="Arial"/>
              </a:rPr>
              <a:t>Find your original personal philosophy from the start of the course. Read it slowly and think about how your ideas have changed.</a:t>
            </a:r>
          </a:p>
          <a:p>
            <a:pPr marL="0" indent="0">
              <a:buFont typeface="Arial" panose="020B0604020202020204" pitchFamily="34" charset="0"/>
              <a:buNone/>
            </a:pPr>
            <a:r>
              <a:rPr lang="en-AU">
                <a:latin typeface="Arial"/>
                <a:cs typeface="Arial"/>
              </a:rPr>
              <a:t>You are going to use three highlighter colours to annotate your original statement, thinking about how it has stayed the same or changed through your study of philosophy. </a:t>
            </a:r>
            <a:br>
              <a:rPr lang="en-AU"/>
            </a:br>
            <a:endParaRPr lang="en-AU"/>
          </a:p>
          <a:p>
            <a:pPr marL="285750" indent="-285750">
              <a:buFont typeface="Arial" panose="020B0604020202020204" pitchFamily="34" charset="0"/>
              <a:buChar char="•"/>
            </a:pPr>
            <a:r>
              <a:rPr lang="en-AU">
                <a:latin typeface="Arial"/>
                <a:cs typeface="Arial"/>
              </a:rPr>
              <a:t>Colour 1 means this part is still true for you.</a:t>
            </a:r>
            <a:endParaRPr lang="en-AU"/>
          </a:p>
          <a:p>
            <a:pPr marL="285750" indent="-285750">
              <a:buFont typeface="Arial"/>
              <a:buChar char="•"/>
            </a:pPr>
            <a:r>
              <a:rPr lang="en-AU">
                <a:latin typeface="Arial"/>
                <a:cs typeface="Arial"/>
              </a:rPr>
              <a:t>Colour 2 means you are now unsure about it.</a:t>
            </a:r>
            <a:endParaRPr lang="en-AU"/>
          </a:p>
          <a:p>
            <a:pPr marL="285750" indent="-285750">
              <a:buFont typeface="Arial"/>
              <a:buChar char="•"/>
            </a:pPr>
            <a:r>
              <a:rPr lang="en-AU">
                <a:latin typeface="Arial"/>
                <a:cs typeface="Arial"/>
              </a:rPr>
              <a:t>Colour 3 means your learning in this course has changed your mind.</a:t>
            </a:r>
            <a:endParaRPr lang="en-AU"/>
          </a:p>
          <a:p>
            <a:r>
              <a:rPr lang="en-AU" b="1">
                <a:latin typeface="Arial"/>
                <a:cs typeface="Arial"/>
              </a:rPr>
              <a:t>Notes:</a:t>
            </a:r>
          </a:p>
          <a:p>
            <a:pPr>
              <a:buNone/>
            </a:pPr>
            <a:r>
              <a:rPr lang="en-AU">
                <a:latin typeface="Arial"/>
                <a:cs typeface="Arial"/>
              </a:rPr>
              <a:t>Encourage honesty and reassure them that changing ideas is normal in philosophy. Walk around to support students who cannot find their original work or who need help deciding what each colour means for them.</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59157950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a:t>
            </a:r>
          </a:p>
          <a:p>
            <a:r>
              <a:rPr lang="en-AU">
                <a:latin typeface="Arial"/>
                <a:cs typeface="Arial"/>
              </a:rPr>
              <a:t>To guide students to articulate how and why their personal philosophy has either changed or been strengthened through their study of philosophy. </a:t>
            </a:r>
          </a:p>
          <a:p>
            <a:r>
              <a:rPr lang="en-AU" b="1">
                <a:latin typeface="Arial"/>
                <a:cs typeface="Arial"/>
              </a:rPr>
              <a:t>Speaker:</a:t>
            </a:r>
            <a:endParaRPr lang="en-AU" b="1"/>
          </a:p>
          <a:p>
            <a:r>
              <a:rPr lang="en-AU">
                <a:latin typeface="Arial"/>
                <a:cs typeface="Arial"/>
              </a:rPr>
              <a:t>You will now use the prompts on the slide, to try to formalise your reasoning around your personal philosophy either being changed or staying the same. Answer each question in your book in full sentences. </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49149674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2E3BA-30BC-E05B-FC20-A586955A1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7BF92-2F60-BE02-1C3E-FC3D0E7460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32006-490A-06CB-8E13-1B5BD3A3EEE0}"/>
              </a:ext>
            </a:extLst>
          </p:cNvPr>
          <p:cNvSpPr>
            <a:spLocks noGrp="1"/>
          </p:cNvSpPr>
          <p:nvPr>
            <p:ph type="body" idx="1"/>
          </p:nvPr>
        </p:nvSpPr>
        <p:spPr/>
        <p:txBody>
          <a:bodyPr/>
          <a:lstStyle/>
          <a:p>
            <a:r>
              <a:rPr lang="en-AU" b="1"/>
              <a:t>Purpose</a:t>
            </a:r>
          </a:p>
          <a:p>
            <a:r>
              <a:rPr lang="en-AU">
                <a:latin typeface="Arial"/>
                <a:cs typeface="Arial"/>
              </a:rPr>
              <a:t>To guide students in strengthening their original 100-word personal philosophy by revising it with intention. The task prompts them to reflect on what they value, identify an idea that has shifted, and consciously apply one philosophical concept studied in class.</a:t>
            </a:r>
          </a:p>
          <a:p>
            <a:r>
              <a:rPr lang="en-AU" b="1">
                <a:latin typeface="Arial"/>
                <a:cs typeface="Arial"/>
              </a:rPr>
              <a:t>Speaker notes</a:t>
            </a:r>
          </a:p>
          <a:p>
            <a:r>
              <a:rPr lang="en-AU"/>
              <a:t>Begin by reminding students that this is not a brand-new piece; it is a </a:t>
            </a:r>
            <a:r>
              <a:rPr lang="en-AU" b="1"/>
              <a:t>revision</a:t>
            </a:r>
            <a:r>
              <a:rPr lang="en-AU"/>
              <a:t> of their earlier thinking.</a:t>
            </a:r>
          </a:p>
          <a:p>
            <a:r>
              <a:rPr lang="en-AU">
                <a:latin typeface="Arial"/>
                <a:cs typeface="Arial"/>
              </a:rPr>
              <a:t>Say: </a:t>
            </a:r>
            <a:r>
              <a:rPr lang="en-AU" i="1">
                <a:latin typeface="Arial"/>
                <a:cs typeface="Arial"/>
              </a:rPr>
              <a:t>“You’re going to rewrite your personal philosophy. The goal is not perfection; the goal is to show your growth as a thinker.”</a:t>
            </a:r>
            <a:endParaRPr lang="en-AU">
              <a:latin typeface="Arial"/>
              <a:cs typeface="Arial"/>
            </a:endParaRPr>
          </a:p>
          <a:p>
            <a:r>
              <a:rPr lang="en-AU"/>
              <a:t>Point to each requirement on the slide:</a:t>
            </a:r>
          </a:p>
          <a:p>
            <a:pPr marL="608965" lvl="1"/>
            <a:r>
              <a:rPr lang="en-AU" b="1">
                <a:latin typeface="Arial"/>
                <a:cs typeface="Arial"/>
              </a:rPr>
              <a:t>One idea kept:</a:t>
            </a:r>
            <a:r>
              <a:rPr lang="en-AU">
                <a:latin typeface="Arial"/>
                <a:cs typeface="Arial"/>
              </a:rPr>
              <a:t> Explain that this shows continuity in their thinking and what they still firmly believe.</a:t>
            </a:r>
          </a:p>
          <a:p>
            <a:pPr marL="608965" lvl="1"/>
            <a:r>
              <a:rPr lang="en-AU" b="1">
                <a:latin typeface="Arial"/>
                <a:cs typeface="Arial"/>
              </a:rPr>
              <a:t>One idea changed:</a:t>
            </a:r>
            <a:r>
              <a:rPr lang="en-AU">
                <a:latin typeface="Arial"/>
                <a:cs typeface="Arial"/>
              </a:rPr>
              <a:t> Highlight that this demonstrates reflection and intellectual flexibility.</a:t>
            </a:r>
          </a:p>
          <a:p>
            <a:pPr lvl="1"/>
            <a:r>
              <a:rPr lang="en-AU" b="1"/>
              <a:t>One idea informed by a philosopher:</a:t>
            </a:r>
            <a:r>
              <a:rPr lang="en-AU"/>
              <a:t> Prompt them to draw on a thinker we have studied (e.g. Confucius, Aristotle, Zhuangzi, Wollstonecraft, etc.) and show how that idea has influenced them.</a:t>
            </a:r>
          </a:p>
          <a:p>
            <a:r>
              <a:rPr lang="en-AU"/>
              <a:t>Emphasise that they must explain these shifts </a:t>
            </a:r>
            <a:r>
              <a:rPr lang="en-AU" i="1"/>
              <a:t>within</a:t>
            </a:r>
            <a:r>
              <a:rPr lang="en-AU"/>
              <a:t> the 100-word rewrite, not separately.</a:t>
            </a:r>
          </a:p>
          <a:p>
            <a:r>
              <a:rPr lang="en-AU"/>
              <a:t>Encourage them to jot down which idea they will keep, which one they will change, and which philosopher will guide a new idea </a:t>
            </a:r>
            <a:r>
              <a:rPr lang="en-AU" i="1"/>
              <a:t>before</a:t>
            </a:r>
            <a:r>
              <a:rPr lang="en-AU"/>
              <a:t> rewriting.</a:t>
            </a:r>
          </a:p>
          <a:p>
            <a:r>
              <a:rPr lang="en-AU"/>
              <a:t>Remind them that clarity is more important than wording; focus on expressing genuine beliefs shaped by the course.</a:t>
            </a:r>
          </a:p>
          <a:p>
            <a:endParaRPr lang="en-AU"/>
          </a:p>
        </p:txBody>
      </p:sp>
      <p:sp>
        <p:nvSpPr>
          <p:cNvPr id="4" name="Slide Number Placeholder 3">
            <a:extLst>
              <a:ext uri="{FF2B5EF4-FFF2-40B4-BE49-F238E27FC236}">
                <a16:creationId xmlns:a16="http://schemas.microsoft.com/office/drawing/2014/main" id="{0CDCC4C8-5974-BE3E-9845-459877BE81D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2870126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a:cs typeface="Arial"/>
              </a:rPr>
              <a:t>Purpose: </a:t>
            </a:r>
            <a:endParaRPr lang="en-US"/>
          </a:p>
          <a:p>
            <a:r>
              <a:rPr lang="en-AU">
                <a:latin typeface="Arial"/>
                <a:cs typeface="Arial"/>
              </a:rPr>
              <a:t>To align thinking and explore the connections between materials and lessons through the Philosophy core 1</a:t>
            </a:r>
            <a:endParaRPr lang="en-AU"/>
          </a:p>
          <a:p>
            <a:r>
              <a:rPr lang="en-AU" b="1">
                <a:latin typeface="Arial"/>
                <a:cs typeface="Arial"/>
              </a:rPr>
              <a:t>Speaker:</a:t>
            </a:r>
          </a:p>
          <a:p>
            <a:r>
              <a:rPr lang="en-AU">
                <a:latin typeface="Arial"/>
                <a:cs typeface="Arial"/>
              </a:rPr>
              <a:t>We are going to draw connections between one of the philosophers we have studied and our own philosophical thinking. You will complete the questions provided to guide this reflection. </a:t>
            </a:r>
          </a:p>
          <a:p>
            <a:r>
              <a:rPr lang="en-AU" b="1">
                <a:latin typeface="Arial"/>
                <a:cs typeface="Arial"/>
              </a:rPr>
              <a:t>Notes:</a:t>
            </a:r>
            <a:endParaRPr lang="en-AU"/>
          </a:p>
          <a:p>
            <a:r>
              <a:rPr lang="en-AU">
                <a:latin typeface="Arial"/>
                <a:cs typeface="Arial"/>
              </a:rPr>
              <a:t>These questions are in the program and have been duplicated here:</a:t>
            </a:r>
          </a:p>
          <a:p>
            <a:pPr rtl="0" fontAlgn="base"/>
            <a:r>
              <a:rPr lang="en-AU" sz="1600" b="0" i="0" kern="1200">
                <a:solidFill>
                  <a:schemeClr val="tx1"/>
                </a:solidFill>
                <a:effectLst/>
                <a:latin typeface="Arial" panose="020B0604020202020204" pitchFamily="34" charset="0"/>
                <a:ea typeface="+mn-ea"/>
                <a:cs typeface="Arial" panose="020B0604020202020204" pitchFamily="34" charset="0"/>
              </a:rPr>
              <a:t>What are the three core ideas or values of the philosopher I have chosen? </a:t>
            </a:r>
          </a:p>
          <a:p>
            <a:pPr rtl="0" fontAlgn="base"/>
            <a:r>
              <a:rPr lang="en-AU" sz="1600" b="0" i="0" kern="1200">
                <a:solidFill>
                  <a:schemeClr val="tx1"/>
                </a:solidFill>
                <a:effectLst/>
                <a:latin typeface="Arial" panose="020B0604020202020204" pitchFamily="34" charset="0"/>
                <a:ea typeface="+mn-ea"/>
                <a:cs typeface="Arial" panose="020B0604020202020204" pitchFamily="34" charset="0"/>
              </a:rPr>
              <a:t>Which of these ideas do I personally agree with, and why? </a:t>
            </a:r>
          </a:p>
          <a:p>
            <a:pPr rtl="0" fontAlgn="base"/>
            <a:r>
              <a:rPr lang="en-AU" sz="1600" b="0" i="0" kern="1200">
                <a:solidFill>
                  <a:schemeClr val="tx1"/>
                </a:solidFill>
                <a:effectLst/>
                <a:latin typeface="Arial" panose="020B0604020202020204" pitchFamily="34" charset="0"/>
                <a:ea typeface="+mn-ea"/>
                <a:cs typeface="Arial" panose="020B0604020202020204" pitchFamily="34" charset="0"/>
              </a:rPr>
              <a:t>Which of these ideas do I disagree with, and why? </a:t>
            </a:r>
          </a:p>
          <a:p>
            <a:pPr rtl="0" fontAlgn="base"/>
            <a:r>
              <a:rPr lang="en-AU" sz="1600" b="0" i="0" kern="1200">
                <a:solidFill>
                  <a:schemeClr val="tx1"/>
                </a:solidFill>
                <a:effectLst/>
                <a:latin typeface="Arial" panose="020B0604020202020204" pitchFamily="34" charset="0"/>
                <a:ea typeface="+mn-ea"/>
                <a:cs typeface="Arial" panose="020B0604020202020204" pitchFamily="34" charset="0"/>
              </a:rPr>
              <a:t>How does this philosopher explain what makes a good life? </a:t>
            </a:r>
          </a:p>
          <a:p>
            <a:pPr rtl="0" fontAlgn="base"/>
            <a:r>
              <a:rPr lang="en-AU" sz="1600" b="0" i="0" kern="1200">
                <a:solidFill>
                  <a:schemeClr val="tx1"/>
                </a:solidFill>
                <a:effectLst/>
                <a:latin typeface="Arial" panose="020B0604020202020204" pitchFamily="34" charset="0"/>
                <a:ea typeface="+mn-ea"/>
                <a:cs typeface="Arial" panose="020B0604020202020204" pitchFamily="34" charset="0"/>
              </a:rPr>
              <a:t>How does </a:t>
            </a:r>
            <a:r>
              <a:rPr lang="en-AU" sz="1600" b="0" i="1" kern="1200">
                <a:solidFill>
                  <a:schemeClr val="tx1"/>
                </a:solidFill>
                <a:effectLst/>
                <a:latin typeface="Arial" panose="020B0604020202020204" pitchFamily="34" charset="0"/>
                <a:ea typeface="+mn-ea"/>
                <a:cs typeface="Arial" panose="020B0604020202020204" pitchFamily="34" charset="0"/>
              </a:rPr>
              <a:t>my</a:t>
            </a:r>
            <a:r>
              <a:rPr lang="en-AU" sz="1600" b="0" i="0" kern="1200">
                <a:solidFill>
                  <a:schemeClr val="tx1"/>
                </a:solidFill>
                <a:effectLst/>
                <a:latin typeface="Arial" panose="020B0604020202020204" pitchFamily="34" charset="0"/>
                <a:ea typeface="+mn-ea"/>
                <a:cs typeface="Arial" panose="020B0604020202020204" pitchFamily="34" charset="0"/>
              </a:rPr>
              <a:t> understanding of a good life compare? </a:t>
            </a:r>
          </a:p>
          <a:p>
            <a:pPr rtl="0" fontAlgn="base"/>
            <a:r>
              <a:rPr lang="en-AU" sz="1600" b="0" i="0" kern="1200">
                <a:solidFill>
                  <a:schemeClr val="tx1"/>
                </a:solidFill>
                <a:effectLst/>
                <a:latin typeface="Arial" panose="020B0604020202020204" pitchFamily="34" charset="0"/>
                <a:ea typeface="+mn-ea"/>
                <a:cs typeface="Arial" panose="020B0604020202020204" pitchFamily="34" charset="0"/>
              </a:rPr>
              <a:t>In what ways has learning about this philosopher challenged or changed my thinking? </a:t>
            </a:r>
          </a:p>
          <a:p>
            <a:pPr rtl="0" fontAlgn="base"/>
            <a:r>
              <a:rPr lang="en-AU" sz="1600" b="0" i="0" kern="1200">
                <a:solidFill>
                  <a:schemeClr val="tx1"/>
                </a:solidFill>
                <a:effectLst/>
                <a:latin typeface="Arial" panose="020B0604020202020204" pitchFamily="34" charset="0"/>
                <a:ea typeface="+mn-ea"/>
                <a:cs typeface="Arial" panose="020B0604020202020204" pitchFamily="34" charset="0"/>
              </a:rPr>
              <a:t>Which part of my original personal philosophy does this philosopher support? </a:t>
            </a:r>
          </a:p>
          <a:p>
            <a:pPr rtl="0" fontAlgn="base"/>
            <a:r>
              <a:rPr lang="en-AU" sz="1600" b="0" i="0" kern="1200">
                <a:solidFill>
                  <a:schemeClr val="tx1"/>
                </a:solidFill>
                <a:effectLst/>
                <a:latin typeface="Arial" panose="020B0604020202020204" pitchFamily="34" charset="0"/>
                <a:ea typeface="+mn-ea"/>
                <a:cs typeface="Arial" panose="020B0604020202020204" pitchFamily="34" charset="0"/>
              </a:rPr>
              <a:t>Which part would they question or reject? </a:t>
            </a:r>
          </a:p>
          <a:p>
            <a:pPr rtl="0" fontAlgn="base"/>
            <a:r>
              <a:rPr lang="en-AU" sz="1600" b="0" i="0" kern="1200">
                <a:solidFill>
                  <a:schemeClr val="tx1"/>
                </a:solidFill>
                <a:effectLst/>
                <a:latin typeface="Arial" panose="020B0604020202020204" pitchFamily="34" charset="0"/>
                <a:ea typeface="+mn-ea"/>
                <a:cs typeface="Arial" panose="020B0604020202020204" pitchFamily="34" charset="0"/>
              </a:rPr>
              <a:t>What insight from this philosopher will I keep as I revise my personal philosophy? </a:t>
            </a:r>
          </a:p>
          <a:p>
            <a:pPr rtl="0" fontAlgn="base"/>
            <a:r>
              <a:rPr lang="en-AU" sz="1600" b="0" i="0" kern="1200">
                <a:solidFill>
                  <a:schemeClr val="tx1"/>
                </a:solidFill>
                <a:effectLst/>
                <a:latin typeface="Arial" panose="020B0604020202020204" pitchFamily="34" charset="0"/>
                <a:ea typeface="+mn-ea"/>
                <a:cs typeface="Arial" panose="020B0604020202020204" pitchFamily="34" charset="0"/>
              </a:rPr>
              <a:t>What part of my thinking has </a:t>
            </a:r>
            <a:r>
              <a:rPr lang="en-AU" sz="1600" b="0" i="1" kern="1200">
                <a:solidFill>
                  <a:schemeClr val="tx1"/>
                </a:solidFill>
                <a:effectLst/>
                <a:latin typeface="Arial" panose="020B0604020202020204" pitchFamily="34" charset="0"/>
                <a:ea typeface="+mn-ea"/>
                <a:cs typeface="Arial" panose="020B0604020202020204" pitchFamily="34" charset="0"/>
              </a:rPr>
              <a:t>not</a:t>
            </a:r>
            <a:r>
              <a:rPr lang="en-AU" sz="1600" b="0" i="0" kern="1200">
                <a:solidFill>
                  <a:schemeClr val="tx1"/>
                </a:solidFill>
                <a:effectLst/>
                <a:latin typeface="Arial" panose="020B0604020202020204" pitchFamily="34" charset="0"/>
                <a:ea typeface="+mn-ea"/>
                <a:cs typeface="Arial" panose="020B0604020202020204" pitchFamily="34" charset="0"/>
              </a:rPr>
              <a:t> changed, even after studying them? </a:t>
            </a:r>
          </a:p>
          <a:p>
            <a:pPr rtl="0" fontAlgn="base"/>
            <a:r>
              <a:rPr lang="en-AU" sz="1600" b="0" i="0" kern="1200">
                <a:solidFill>
                  <a:schemeClr val="tx1"/>
                </a:solidFill>
                <a:effectLst/>
                <a:latin typeface="Arial" panose="020B0604020202020204" pitchFamily="34" charset="0"/>
                <a:ea typeface="+mn-ea"/>
                <a:cs typeface="Arial" panose="020B0604020202020204" pitchFamily="34" charset="0"/>
              </a:rPr>
              <a:t>If this philosopher read my personal philosophy, what feedback would they give me? </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53876990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2C074-43D6-BFD7-7BEA-5FEC334DC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2E98A-8293-84DA-507C-A4714DB19E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DC4AA-46A8-D382-2FEA-13B31F62F4D2}"/>
              </a:ext>
            </a:extLst>
          </p:cNvPr>
          <p:cNvSpPr>
            <a:spLocks noGrp="1"/>
          </p:cNvSpPr>
          <p:nvPr>
            <p:ph type="body" idx="1"/>
          </p:nvPr>
        </p:nvSpPr>
        <p:spPr/>
        <p:txBody>
          <a:bodyPr/>
          <a:lstStyle/>
          <a:p>
            <a:r>
              <a:rPr lang="en-AU" b="1">
                <a:latin typeface="Arial"/>
                <a:cs typeface="Arial"/>
              </a:rPr>
              <a:t>Purpose:</a:t>
            </a:r>
            <a:br>
              <a:rPr lang="en-AU"/>
            </a:br>
            <a:r>
              <a:rPr lang="en-AU">
                <a:latin typeface="Arial"/>
                <a:cs typeface="Arial"/>
              </a:rPr>
              <a:t>To consolidate students’ learning so far and prepare them for the shift into argument structure, reasoning, and fallacy recognition.</a:t>
            </a:r>
          </a:p>
          <a:p>
            <a:r>
              <a:rPr lang="en-AU" b="1">
                <a:latin typeface="Arial"/>
                <a:cs typeface="Arial"/>
              </a:rPr>
              <a:t>Speaker:</a:t>
            </a:r>
            <a:br>
              <a:rPr lang="en-AU"/>
            </a:br>
            <a:r>
              <a:rPr lang="en-AU">
                <a:latin typeface="Arial"/>
                <a:cs typeface="Arial"/>
              </a:rPr>
              <a:t>We’re returning to our original KWLH chart so you can see how much your thinking has developed.</a:t>
            </a:r>
            <a:br>
              <a:rPr lang="en-AU"/>
            </a:br>
            <a:r>
              <a:rPr lang="en-AU">
                <a:latin typeface="Arial"/>
                <a:cs typeface="Arial"/>
              </a:rPr>
              <a:t>Start by filling in the ‘L’ column-everything you’ve learned across the course so far. Think about the philosophers you’ve researched, the ideas you’ve explored, and the changes in your own beliefs or questions.</a:t>
            </a:r>
            <a:br>
              <a:rPr lang="en-AU"/>
            </a:br>
            <a:r>
              <a:rPr lang="en-AU">
                <a:latin typeface="Arial"/>
                <a:cs typeface="Arial"/>
              </a:rPr>
              <a:t>Then move to the ‘H’ column-how this learning prepares you for what we’re about to study next: arguments, premises, conclusions, types of reasoning, and common fallacies.</a:t>
            </a:r>
            <a:br>
              <a:rPr lang="en-AU"/>
            </a:br>
            <a:r>
              <a:rPr lang="en-AU">
                <a:latin typeface="Arial"/>
                <a:cs typeface="Arial"/>
              </a:rPr>
              <a:t>This step helps you connect your earlier curiosity with the analytical skills we’ll now build. It also shows that your growth in thinking is part of the discipline of philosophy.</a:t>
            </a:r>
          </a:p>
          <a:p>
            <a:endParaRPr lang="en-AU"/>
          </a:p>
        </p:txBody>
      </p:sp>
      <p:sp>
        <p:nvSpPr>
          <p:cNvPr id="4" name="Slide Number Placeholder 3">
            <a:extLst>
              <a:ext uri="{FF2B5EF4-FFF2-40B4-BE49-F238E27FC236}">
                <a16:creationId xmlns:a16="http://schemas.microsoft.com/office/drawing/2014/main" id="{77C036A3-0BC3-6549-F6C9-1C009896B93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11335451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28557524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10535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a:t>
            </a:r>
          </a:p>
          <a:p>
            <a:r>
              <a:rPr lang="en-AU">
                <a:latin typeface="Arial"/>
                <a:cs typeface="Arial"/>
              </a:rPr>
              <a:t>To give students structured ways to sort, compare, and justify their values.</a:t>
            </a:r>
            <a:br>
              <a:rPr lang="en-AU"/>
            </a:br>
            <a:r>
              <a:rPr lang="en-AU">
                <a:latin typeface="Arial"/>
                <a:cs typeface="Arial"/>
              </a:rPr>
              <a:t>These activities help students identify what is important to them, notice differences across the class, and link their choices to the philosophical idea of examining one’s life.</a:t>
            </a:r>
            <a:br>
              <a:rPr lang="en-AU"/>
            </a:br>
            <a:r>
              <a:rPr lang="en-AU">
                <a:latin typeface="Arial"/>
                <a:cs typeface="Arial"/>
              </a:rPr>
              <a:t>The four activity options allow teachers to choose the approach that best suits their class.</a:t>
            </a:r>
          </a:p>
          <a:p>
            <a:pPr>
              <a:lnSpc>
                <a:spcPct val="150000"/>
              </a:lnSpc>
              <a:spcBef>
                <a:spcPts val="1200"/>
              </a:spcBef>
              <a:spcAft>
                <a:spcPts val="600"/>
              </a:spcAft>
              <a:buNone/>
            </a:pPr>
            <a:r>
              <a:rPr lang="en-AU" sz="1600" b="1">
                <a:effectLst/>
                <a:latin typeface="Arial"/>
                <a:ea typeface="Calibri"/>
                <a:cs typeface="Arial"/>
              </a:rPr>
              <a:t>Option 1: Values line up</a:t>
            </a:r>
            <a:endParaRPr lang="en-AU" sz="1600">
              <a:effectLst/>
              <a:latin typeface="Arial"/>
              <a:ea typeface="Calibri"/>
              <a:cs typeface="Arial"/>
            </a:endParaRPr>
          </a:p>
          <a:p>
            <a:pPr>
              <a:lnSpc>
                <a:spcPct val="150000"/>
              </a:lnSpc>
              <a:spcBef>
                <a:spcPts val="1200"/>
              </a:spcBef>
              <a:spcAft>
                <a:spcPts val="600"/>
              </a:spcAft>
              <a:buNone/>
            </a:pPr>
            <a:r>
              <a:rPr lang="en-AU" sz="1600" b="1">
                <a:effectLst/>
                <a:latin typeface="Arial" panose="020B0604020202020204" pitchFamily="34" charset="0"/>
                <a:ea typeface="Calibri" panose="020F0502020204030204" pitchFamily="34" charset="0"/>
              </a:rPr>
              <a:t>Suggested for an energetic, highly engaged class that responds well to movement and physical activity. Helps students who find talking easier when they are not sitting still. Prep level:</a:t>
            </a:r>
            <a:br>
              <a:rPr lang="en-AU" sz="1600">
                <a:effectLst/>
                <a:latin typeface="Arial" panose="020B0604020202020204" pitchFamily="34" charset="0"/>
                <a:ea typeface="Calibri" panose="020F0502020204030204" pitchFamily="34" charset="0"/>
              </a:rPr>
            </a:br>
            <a:r>
              <a:rPr lang="en-AU" sz="1600">
                <a:effectLst/>
                <a:latin typeface="Arial" panose="020B0604020202020204" pitchFamily="34" charset="0"/>
                <a:ea typeface="Calibri" panose="020F0502020204030204" pitchFamily="34" charset="0"/>
              </a:rPr>
              <a:t>Low to medium prep (just space to move in the room and the list of items).</a:t>
            </a:r>
          </a:p>
          <a:p>
            <a:pPr>
              <a:lnSpc>
                <a:spcPct val="150000"/>
              </a:lnSpc>
              <a:spcBef>
                <a:spcPts val="1200"/>
              </a:spcBef>
              <a:spcAft>
                <a:spcPts val="600"/>
              </a:spcAft>
              <a:buNone/>
            </a:pPr>
            <a:r>
              <a:rPr lang="en-AU" sz="1600" b="1">
                <a:effectLst/>
                <a:latin typeface="Arial" panose="020B0604020202020204" pitchFamily="34" charset="0"/>
                <a:ea typeface="Calibri" panose="020F0502020204030204" pitchFamily="34" charset="0"/>
              </a:rPr>
              <a:t>Label one end of the room ‘Most important to my happiness’ and the other end ‘Least important’.</a:t>
            </a:r>
            <a:endParaRPr lang="en-AU" sz="16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a:pPr>
            <a:r>
              <a:rPr lang="en-AU" sz="1600" b="1">
                <a:effectLst/>
                <a:latin typeface="Arial" panose="020B0604020202020204" pitchFamily="34" charset="0"/>
                <a:ea typeface="Calibri" panose="020F0502020204030204" pitchFamily="34" charset="0"/>
              </a:rPr>
              <a:t>Read each item aloud one at a time.</a:t>
            </a:r>
            <a:endParaRPr lang="en-AU" sz="16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a:pPr>
            <a:r>
              <a:rPr lang="en-AU" sz="1600" b="1">
                <a:effectLst/>
                <a:latin typeface="Arial" panose="020B0604020202020204" pitchFamily="34" charset="0"/>
                <a:ea typeface="Calibri" panose="020F0502020204030204" pitchFamily="34" charset="0"/>
              </a:rPr>
              <a:t>Students physically move to where they think that item belongs.</a:t>
            </a:r>
            <a:endParaRPr lang="en-AU" sz="16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a:pPr>
            <a:r>
              <a:rPr lang="en-AU" sz="1600" b="1">
                <a:effectLst/>
                <a:latin typeface="Arial" panose="020B0604020202020204" pitchFamily="34" charset="0"/>
                <a:ea typeface="Calibri" panose="020F0502020204030204" pitchFamily="34" charset="0"/>
              </a:rPr>
              <a:t>Ask 2–3 students at each end to explain their reasoning.</a:t>
            </a:r>
            <a:endParaRPr lang="en-AU" sz="16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a:pPr>
            <a:r>
              <a:rPr lang="en-AU" sz="1600" b="1">
                <a:effectLst/>
                <a:latin typeface="Arial" panose="020B0604020202020204" pitchFamily="34" charset="0"/>
                <a:ea typeface="Calibri" panose="020F0502020204030204" pitchFamily="34" charset="0"/>
              </a:rPr>
              <a:t>Highlight differences in priorities and link back to examined life (</a:t>
            </a:r>
            <a:r>
              <a:rPr lang="en-AU" sz="1600">
                <a:effectLst/>
                <a:latin typeface="Arial" panose="020B0604020202020204" pitchFamily="34" charset="0"/>
                <a:ea typeface="Calibri" panose="020F0502020204030204" pitchFamily="34" charset="0"/>
              </a:rPr>
              <a:t>explain that noticing your own choices and seeing how they differ from others helps you understand what you value and why. Thinking about your choices is the first part of living an examined life.)</a:t>
            </a:r>
          </a:p>
          <a:p>
            <a:pPr>
              <a:lnSpc>
                <a:spcPct val="150000"/>
              </a:lnSpc>
              <a:spcBef>
                <a:spcPts val="1200"/>
              </a:spcBef>
              <a:spcAft>
                <a:spcPts val="600"/>
              </a:spcAft>
              <a:buNone/>
            </a:pPr>
            <a:r>
              <a:rPr lang="en-AU" sz="1600" b="1">
                <a:effectLst/>
                <a:latin typeface="Arial" panose="020B0604020202020204" pitchFamily="34" charset="0"/>
                <a:ea typeface="Calibri" panose="020F0502020204030204" pitchFamily="34" charset="0"/>
              </a:rPr>
              <a:t>Option 2</a:t>
            </a:r>
            <a:endParaRPr lang="en-AU" sz="160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r>
              <a:rPr lang="en-AU" sz="1600" b="1">
                <a:effectLst/>
                <a:latin typeface="Arial" panose="020B0604020202020204" pitchFamily="34" charset="0"/>
                <a:ea typeface="Calibri" panose="020F0502020204030204" pitchFamily="34" charset="0"/>
              </a:rPr>
              <a:t>Suggested for a quieter class where students may not want to speak in front of the whole room but are comfortable talking in pairs.</a:t>
            </a:r>
            <a:endParaRPr lang="en-AU" sz="160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r>
              <a:rPr lang="en-AU" sz="1600" b="1">
                <a:effectLst/>
                <a:latin typeface="Arial" panose="020B0604020202020204" pitchFamily="34" charset="0"/>
                <a:ea typeface="Calibri" panose="020F0502020204030204" pitchFamily="34" charset="0"/>
              </a:rPr>
              <a:t>Think–Pair–Switch.</a:t>
            </a:r>
            <a:r>
              <a:rPr lang="en-AU" sz="1600">
                <a:effectLst/>
                <a:latin typeface="Arial" panose="020B0604020202020204" pitchFamily="34" charset="0"/>
                <a:ea typeface="Calibri" panose="020F0502020204030204" pitchFamily="34" charset="0"/>
              </a:rPr>
              <a:t> Using the 'what matters most to you?’ Activity on ppt slide 12</a:t>
            </a:r>
          </a:p>
          <a:p>
            <a:pPr marL="342900" lvl="0" indent="-342900">
              <a:lnSpc>
                <a:spcPct val="150000"/>
              </a:lnSpc>
              <a:spcBef>
                <a:spcPts val="1200"/>
              </a:spcBef>
              <a:spcAft>
                <a:spcPts val="600"/>
              </a:spcAft>
              <a:buFont typeface="+mj-lt"/>
              <a:buAutoNum type="arabicPeriod"/>
            </a:pPr>
            <a:r>
              <a:rPr lang="en-AU" sz="1600">
                <a:effectLst/>
                <a:latin typeface="Arial" panose="020B0604020202020204" pitchFamily="34" charset="0"/>
                <a:ea typeface="Calibri" panose="020F0502020204030204" pitchFamily="34" charset="0"/>
              </a:rPr>
              <a:t>Think (30 seconds)</a:t>
            </a:r>
          </a:p>
          <a:p>
            <a:pPr marL="342900" lvl="0" indent="-342900">
              <a:lnSpc>
                <a:spcPct val="150000"/>
              </a:lnSpc>
              <a:spcBef>
                <a:spcPts val="1200"/>
              </a:spcBef>
              <a:spcAft>
                <a:spcPts val="600"/>
              </a:spcAft>
              <a:buFont typeface="+mj-lt"/>
              <a:buAutoNum type="arabicPeriod"/>
            </a:pPr>
            <a:r>
              <a:rPr lang="en-AU" sz="1600">
                <a:effectLst/>
                <a:latin typeface="Arial" panose="020B0604020202020204" pitchFamily="34" charset="0"/>
                <a:ea typeface="Calibri" panose="020F0502020204030204" pitchFamily="34" charset="0"/>
              </a:rPr>
              <a:t> Pair and share with Partner A (1 minute each)</a:t>
            </a:r>
          </a:p>
          <a:p>
            <a:pPr marL="342900" lvl="0" indent="-342900">
              <a:lnSpc>
                <a:spcPct val="150000"/>
              </a:lnSpc>
              <a:spcBef>
                <a:spcPts val="1200"/>
              </a:spcBef>
              <a:spcAft>
                <a:spcPts val="600"/>
              </a:spcAft>
              <a:buFont typeface="+mj-lt"/>
              <a:buAutoNum type="arabicPeriod"/>
            </a:pPr>
            <a:r>
              <a:rPr lang="en-AU" sz="1600">
                <a:effectLst/>
                <a:latin typeface="Arial" panose="020B0604020202020204" pitchFamily="34" charset="0"/>
                <a:ea typeface="Calibri" panose="020F0502020204030204" pitchFamily="34" charset="0"/>
              </a:rPr>
              <a:t> Move and share with Partner B (1 minute each)</a:t>
            </a:r>
          </a:p>
          <a:p>
            <a:pPr marL="342900" lvl="0" indent="-342900">
              <a:lnSpc>
                <a:spcPct val="150000"/>
              </a:lnSpc>
              <a:spcBef>
                <a:spcPts val="1200"/>
              </a:spcBef>
              <a:spcAft>
                <a:spcPts val="600"/>
              </a:spcAft>
              <a:buFont typeface="+mj-lt"/>
              <a:buAutoNum type="arabicPeriod"/>
            </a:pPr>
            <a:r>
              <a:rPr lang="en-AU" sz="1600">
                <a:effectLst/>
                <a:latin typeface="Arial" panose="020B0604020202020204" pitchFamily="34" charset="0"/>
                <a:ea typeface="Calibri" panose="020F0502020204030204" pitchFamily="34" charset="0"/>
              </a:rPr>
              <a:t>Teacher wraps with patterns/themes across the room with a list on the board</a:t>
            </a:r>
          </a:p>
          <a:p>
            <a:pPr>
              <a:lnSpc>
                <a:spcPct val="150000"/>
              </a:lnSpc>
              <a:spcBef>
                <a:spcPts val="1200"/>
              </a:spcBef>
              <a:spcAft>
                <a:spcPts val="600"/>
              </a:spcAft>
              <a:buNone/>
            </a:pPr>
            <a:r>
              <a:rPr lang="en-AU" sz="1600" b="1">
                <a:effectLst/>
                <a:latin typeface="Arial" panose="020B0604020202020204" pitchFamily="34" charset="0"/>
                <a:ea typeface="Calibri" panose="020F0502020204030204" pitchFamily="34" charset="0"/>
              </a:rPr>
              <a:t>Option 3</a:t>
            </a:r>
            <a:endParaRPr lang="en-AU" sz="160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r>
              <a:rPr lang="en-AU" sz="1600">
                <a:effectLst/>
                <a:latin typeface="Arial" panose="020B0604020202020204" pitchFamily="34" charset="0"/>
                <a:ea typeface="Calibri" panose="020F0502020204030204" pitchFamily="34" charset="0"/>
              </a:rPr>
              <a:t>Suggested for a lively class that enjoys games, competition, and friendly challenge.</a:t>
            </a:r>
            <a:br>
              <a:rPr lang="en-AU" sz="1600">
                <a:effectLst/>
                <a:latin typeface="Arial" panose="020B0604020202020204" pitchFamily="34" charset="0"/>
                <a:ea typeface="Calibri" panose="020F0502020204030204" pitchFamily="34" charset="0"/>
              </a:rPr>
            </a:br>
            <a:r>
              <a:rPr lang="en-AU" sz="1600">
                <a:effectLst/>
                <a:latin typeface="Arial" panose="020B0604020202020204" pitchFamily="34" charset="0"/>
                <a:ea typeface="Calibri" panose="020F0502020204030204" pitchFamily="34" charset="0"/>
              </a:rPr>
              <a:t>This naturally sparks explanations and disagreements, which are perfect for philosophical thinking.</a:t>
            </a:r>
          </a:p>
          <a:p>
            <a:pPr>
              <a:lnSpc>
                <a:spcPct val="150000"/>
              </a:lnSpc>
              <a:spcBef>
                <a:spcPts val="1200"/>
              </a:spcBef>
              <a:spcAft>
                <a:spcPts val="600"/>
              </a:spcAft>
              <a:buNone/>
            </a:pPr>
            <a:r>
              <a:rPr lang="en-AU" sz="1600" b="1">
                <a:effectLst/>
                <a:latin typeface="Arial" panose="020B0604020202020204" pitchFamily="34" charset="0"/>
                <a:ea typeface="Calibri" panose="020F0502020204030204" pitchFamily="34" charset="0"/>
              </a:rPr>
              <a:t>Values auction</a:t>
            </a:r>
            <a:endParaRPr lang="en-AU" sz="16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a:pPr>
            <a:r>
              <a:rPr lang="en-AU" sz="1600">
                <a:effectLst/>
                <a:latin typeface="Arial"/>
                <a:ea typeface="Calibri"/>
                <a:cs typeface="Arial"/>
              </a:rPr>
              <a:t>Give students 20 happiness points.</a:t>
            </a:r>
            <a:br>
              <a:rPr lang="en-AU" sz="1600">
                <a:effectLst/>
                <a:latin typeface="Arial" panose="020B0604020202020204" pitchFamily="34" charset="0"/>
                <a:ea typeface="Calibri" panose="020F0502020204030204" pitchFamily="34" charset="0"/>
              </a:rPr>
            </a:br>
            <a:r>
              <a:rPr lang="en-AU" sz="1600">
                <a:effectLst/>
                <a:latin typeface="Arial"/>
                <a:ea typeface="Calibri"/>
                <a:cs typeface="Arial"/>
              </a:rPr>
              <a:t>Auction each item (food, friends, helping, thinking, etc.) and students ‘bid’ what it’s worth to them.</a:t>
            </a:r>
          </a:p>
          <a:p>
            <a:pPr marL="342900" lvl="0" indent="-342900">
              <a:lnSpc>
                <a:spcPct val="150000"/>
              </a:lnSpc>
              <a:spcBef>
                <a:spcPts val="1200"/>
              </a:spcBef>
              <a:spcAft>
                <a:spcPts val="600"/>
              </a:spcAft>
              <a:buFont typeface="+mj-lt"/>
              <a:buAutoNum type="arabicPeriod"/>
            </a:pPr>
            <a:r>
              <a:rPr lang="en-AU" sz="1600" b="1">
                <a:effectLst/>
                <a:latin typeface="Arial" panose="020B0604020202020204" pitchFamily="34" charset="0"/>
                <a:ea typeface="Calibri" panose="020F0502020204030204" pitchFamily="34" charset="0"/>
              </a:rPr>
              <a:t>Read items one by one</a:t>
            </a:r>
            <a:endParaRPr lang="en-AU" sz="16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a:pPr>
            <a:r>
              <a:rPr lang="en-AU" sz="1600" b="1">
                <a:effectLst/>
                <a:latin typeface="Arial" panose="020B0604020202020204" pitchFamily="34" charset="0"/>
                <a:ea typeface="Calibri" panose="020F0502020204030204" pitchFamily="34" charset="0"/>
              </a:rPr>
              <a:t>Students secretly decide how many points to spend</a:t>
            </a:r>
            <a:endParaRPr lang="en-AU" sz="16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a:pPr>
            <a:r>
              <a:rPr lang="en-AU" sz="1600" b="1">
                <a:effectLst/>
                <a:latin typeface="Arial" panose="020B0604020202020204" pitchFamily="34" charset="0"/>
                <a:ea typeface="Calibri" panose="020F0502020204030204" pitchFamily="34" charset="0"/>
              </a:rPr>
              <a:t>They reveal bids simultaneously</a:t>
            </a:r>
            <a:endParaRPr lang="en-AU" sz="16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a:pPr>
            <a:r>
              <a:rPr lang="en-AU" sz="1600" b="1">
                <a:effectLst/>
                <a:latin typeface="Arial" panose="020B0604020202020204" pitchFamily="34" charset="0"/>
                <a:ea typeface="Calibri" panose="020F0502020204030204" pitchFamily="34" charset="0"/>
              </a:rPr>
              <a:t>Debrief unusual or strong bids</a:t>
            </a:r>
            <a:endParaRPr lang="en-AU" sz="160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r>
              <a:rPr lang="en-AU" sz="1600" b="1">
                <a:effectLst/>
                <a:latin typeface="Arial" panose="020B0604020202020204" pitchFamily="34" charset="0"/>
                <a:ea typeface="Calibri" panose="020F0502020204030204" pitchFamily="34" charset="0"/>
              </a:rPr>
              <a:t>Option 4</a:t>
            </a:r>
            <a:endParaRPr lang="en-AU" sz="160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r>
              <a:rPr lang="en-AU" sz="1600" b="1">
                <a:effectLst/>
                <a:latin typeface="Arial" panose="020B0604020202020204" pitchFamily="34" charset="0"/>
                <a:ea typeface="Calibri" panose="020F0502020204030204" pitchFamily="34" charset="0"/>
              </a:rPr>
              <a:t>When time is short or the class is quiet</a:t>
            </a:r>
            <a:endParaRPr lang="en-AU" sz="16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a:pPr>
            <a:r>
              <a:rPr lang="en-AU" sz="1600">
                <a:effectLst/>
                <a:latin typeface="Arial" panose="020B0604020202020204" pitchFamily="34" charset="0"/>
                <a:ea typeface="Calibri" panose="020F0502020204030204" pitchFamily="34" charset="0"/>
              </a:rPr>
              <a:t>Write all eight items on the whiteboard.</a:t>
            </a:r>
            <a:br>
              <a:rPr lang="en-AU" sz="1600">
                <a:effectLst/>
                <a:latin typeface="Arial" panose="020B0604020202020204" pitchFamily="34" charset="0"/>
                <a:ea typeface="Calibri" panose="020F0502020204030204" pitchFamily="34" charset="0"/>
              </a:rPr>
            </a:br>
            <a:r>
              <a:rPr lang="en-AU" sz="1600">
                <a:effectLst/>
                <a:latin typeface="Arial" panose="020B0604020202020204" pitchFamily="34" charset="0"/>
                <a:ea typeface="Calibri" panose="020F0502020204030204" pitchFamily="34" charset="0"/>
              </a:rPr>
              <a:t>Students:</a:t>
            </a:r>
          </a:p>
          <a:p>
            <a:pPr marL="342900" lvl="0" indent="-342900">
              <a:lnSpc>
                <a:spcPct val="150000"/>
              </a:lnSpc>
              <a:spcBef>
                <a:spcPts val="1200"/>
              </a:spcBef>
              <a:spcAft>
                <a:spcPts val="600"/>
              </a:spcAft>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rPr>
              <a:t>Choose their top item and bottom item</a:t>
            </a:r>
          </a:p>
          <a:p>
            <a:pPr marL="342900" lvl="0" indent="-342900">
              <a:lnSpc>
                <a:spcPct val="150000"/>
              </a:lnSpc>
              <a:spcBef>
                <a:spcPts val="1200"/>
              </a:spcBef>
              <a:spcAft>
                <a:spcPts val="600"/>
              </a:spcAft>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rPr>
              <a:t>Write their initials under those two on the board</a:t>
            </a:r>
            <a:br>
              <a:rPr lang="en-AU" sz="1600">
                <a:effectLst/>
                <a:latin typeface="Arial" panose="020B0604020202020204" pitchFamily="34" charset="0"/>
                <a:ea typeface="Calibri" panose="020F0502020204030204" pitchFamily="34" charset="0"/>
              </a:rPr>
            </a:br>
            <a:endParaRPr lang="en-AU" sz="160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r>
              <a:rPr lang="en-AU" sz="1600">
                <a:effectLst/>
                <a:latin typeface="Arial" panose="020B0604020202020204" pitchFamily="34" charset="0"/>
                <a:ea typeface="Calibri" panose="020F0502020204030204" pitchFamily="34" charset="0"/>
              </a:rPr>
              <a:t>Teacher:</a:t>
            </a:r>
          </a:p>
          <a:p>
            <a:pPr marL="342900" lvl="0" indent="-342900">
              <a:lnSpc>
                <a:spcPct val="150000"/>
              </a:lnSpc>
              <a:spcBef>
                <a:spcPts val="1200"/>
              </a:spcBef>
              <a:spcAft>
                <a:spcPts val="600"/>
              </a:spcAft>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rPr>
              <a:t>Talks through the most common choices</a:t>
            </a:r>
          </a:p>
          <a:p>
            <a:pPr marL="342900" lvl="0" indent="-342900">
              <a:lnSpc>
                <a:spcPct val="150000"/>
              </a:lnSpc>
              <a:spcBef>
                <a:spcPts val="1200"/>
              </a:spcBef>
              <a:spcAft>
                <a:spcPts val="600"/>
              </a:spcAft>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rPr>
              <a:t>Asks students why they chose them</a:t>
            </a:r>
          </a:p>
          <a:p>
            <a:pPr marL="342900" lvl="0" indent="-342900">
              <a:lnSpc>
                <a:spcPct val="150000"/>
              </a:lnSpc>
              <a:spcBef>
                <a:spcPts val="1200"/>
              </a:spcBef>
              <a:spcAft>
                <a:spcPts val="600"/>
              </a:spcAft>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rPr>
              <a:t>Links to examined life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935160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a:t>
            </a:r>
          </a:p>
          <a:p>
            <a:r>
              <a:rPr lang="en-AU"/>
              <a:t>To introduce Socrates as a key figure in philosophy and link his questioning style to the idea of </a:t>
            </a:r>
            <a:r>
              <a:rPr lang="en-AU" i="1"/>
              <a:t>living an examined life</a:t>
            </a:r>
            <a:r>
              <a:rPr lang="en-AU"/>
              <a:t> — a life where we pause, reflect, and make thoughtful choices about what we believe and how we live.</a:t>
            </a:r>
          </a:p>
          <a:p>
            <a:r>
              <a:rPr lang="en-AU" b="1"/>
              <a:t>Speaker:</a:t>
            </a:r>
            <a:br>
              <a:rPr lang="en-AU"/>
            </a:br>
            <a:r>
              <a:rPr lang="en-AU"/>
              <a:t>Socrates is remembered not because he wrote books or delivered big speeches, but because he constantly asked questions. He believed that a good life isn’t one where you just move through the world on autopilot. Instead, he said we should stop and think about our choices, our beliefs, and the kind of person we want to become. This is what he called </a:t>
            </a:r>
            <a:r>
              <a:rPr lang="en-AU" i="1"/>
              <a:t>examining your life</a:t>
            </a:r>
            <a:r>
              <a:rPr lang="en-AU"/>
              <a:t>. He asked questions like:</a:t>
            </a:r>
            <a:br>
              <a:rPr lang="en-AU"/>
            </a:br>
            <a:r>
              <a:rPr lang="en-AU"/>
              <a:t>• “Why do you believe that?”</a:t>
            </a:r>
            <a:br>
              <a:rPr lang="en-AU"/>
            </a:br>
            <a:r>
              <a:rPr lang="en-AU"/>
              <a:t>• “How do you know that’s true?”</a:t>
            </a:r>
            <a:br>
              <a:rPr lang="en-AU"/>
            </a:br>
            <a:r>
              <a:rPr lang="en-AU"/>
              <a:t>• “What kind of person do you want to be?”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917903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a:t>
            </a:r>
          </a:p>
          <a:p>
            <a:r>
              <a:rPr lang="en-AU"/>
              <a:t>To give students a clear definition of an examined life and prepare them to explain the idea in their own words.</a:t>
            </a:r>
          </a:p>
          <a:p>
            <a:r>
              <a:rPr lang="en-AU" b="1"/>
              <a:t>Speaker:</a:t>
            </a:r>
          </a:p>
          <a:p>
            <a:r>
              <a:rPr lang="en-AU"/>
              <a:t>We’ve just looked at how Socrates questioned people to help them think more clearly about their beliefs and choices. He wasn’t trying to annoy people – he believed that asking these kinds of questions helped them live what he called an examined life. This short clip explains what that means. As you watch, look closely for two things - what an examined life involves and why Socrates thought it was important</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733700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check students’ understanding by asking them to explain a complex idea in simple language.</a:t>
            </a:r>
          </a:p>
          <a:p>
            <a:pPr>
              <a:buNone/>
            </a:pPr>
            <a:r>
              <a:rPr lang="en-AU" b="1"/>
              <a:t>Speaker:</a:t>
            </a:r>
            <a:br>
              <a:rPr lang="en-AU"/>
            </a:br>
            <a:r>
              <a:rPr lang="en-AU"/>
              <a:t>Now that you have watched the clip, I want you to try explaining the idea of an examined life as if you were talking to a ten year old.</a:t>
            </a:r>
            <a:br>
              <a:rPr lang="en-AU"/>
            </a:br>
            <a:r>
              <a:rPr lang="en-AU"/>
              <a:t>Work with your partner to come up with a short, clear explanation. You can draw it, use dot points or make a simple flow chart. The goal is to make the idea easy for someone younger to understand.</a:t>
            </a:r>
            <a:br>
              <a:rPr lang="en-AU"/>
            </a:br>
            <a:r>
              <a:rPr lang="en-AU"/>
              <a:t>Once you are ready, we will hear a couple of examples from the class.</a:t>
            </a:r>
          </a:p>
          <a:p>
            <a:pPr>
              <a:buNone/>
            </a:pPr>
            <a:r>
              <a:rPr lang="en-AU" b="1"/>
              <a:t>Notes:</a:t>
            </a:r>
            <a:br>
              <a:rPr lang="en-AU"/>
            </a:br>
            <a:r>
              <a:rPr lang="en-AU"/>
              <a:t>Students think individually for a moment, then work in pairs.</a:t>
            </a:r>
            <a:br>
              <a:rPr lang="en-AU"/>
            </a:br>
            <a:r>
              <a:rPr lang="en-AU"/>
              <a:t>Remind them to keep their explanation brief and focused on one main idea.</a:t>
            </a:r>
            <a:br>
              <a:rPr lang="en-AU"/>
            </a:br>
            <a:r>
              <a:rPr lang="en-AU"/>
              <a:t>Select 2–3 students to share their clearest version.</a:t>
            </a:r>
            <a:br>
              <a:rPr lang="en-AU"/>
            </a:br>
            <a:r>
              <a:rPr lang="en-AU"/>
              <a:t>Use this as a quick formative check before moving on.</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857590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a:t>
            </a:r>
          </a:p>
          <a:p>
            <a:r>
              <a:rPr lang="en-AU"/>
              <a:t>To quickly check whether students can describe an examined life in their own words and to identify if the class needs further clarification before moving on.</a:t>
            </a:r>
          </a:p>
          <a:p>
            <a:r>
              <a:rPr lang="en-AU" b="1"/>
              <a:t>Speaker:</a:t>
            </a:r>
          </a:p>
          <a:p>
            <a:r>
              <a:rPr lang="en-AU"/>
              <a:t>You are now going to show me how confident they feel about explaining the idea of an examined life using the quick thumbs check on the slide.</a:t>
            </a:r>
          </a:p>
          <a:p>
            <a:r>
              <a:rPr lang="en-AU" b="1"/>
              <a:t>Notes:</a:t>
            </a:r>
          </a:p>
          <a:p>
            <a:r>
              <a:rPr lang="en-AU"/>
              <a:t>Use the thumbs-up, sideways, or down signals to gauge overall understanding.</a:t>
            </a:r>
          </a:p>
          <a:p>
            <a:r>
              <a:rPr lang="en-AU"/>
              <a:t>Select one student with a thumbs-up and one with a sideways signal to share their explanations.</a:t>
            </a:r>
          </a:p>
          <a:p>
            <a:r>
              <a:rPr lang="en-AU"/>
              <a:t>Keep sharing short; focus on whether students can state the idea clearly and simply.</a:t>
            </a:r>
          </a:p>
          <a:p>
            <a:r>
              <a:rPr lang="en-AU"/>
              <a:t>If many students are unsure, pause and restate the definition before progressing.</a:t>
            </a: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3926707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E3506-D584-A20F-2CAC-DAEE0BF83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065C1-BF96-0EEC-45FE-96CBB34036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8EAF4-B0E8-C36F-E3C4-58B622830CB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A517EFB-6288-FE0D-2198-B03CC3B0EE16}"/>
              </a:ext>
            </a:extLst>
          </p:cNvPr>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4083823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D4596-91B5-774A-6137-B8A121F97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9D599-12EA-451E-C35E-681B66FDE9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ABE6C3-0A86-1A81-BC28-C72BB7075337}"/>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Adapt the learning intention as required and add matching success criteria.</a:t>
            </a:r>
          </a:p>
          <a:p>
            <a:pPr marL="171450" indent="-171450">
              <a:buFont typeface="Arial"/>
              <a:buChar char="•"/>
            </a:pPr>
            <a:r>
              <a:rPr lang="en-AU" sz="2400" kern="100">
                <a:effectLst/>
                <a:latin typeface="Arial" panose="020B0604020202020204" pitchFamily="34" charset="0"/>
                <a:ea typeface="Aptos" panose="020B0004020202020204" pitchFamily="34" charset="0"/>
                <a:cs typeface="Arial" panose="020B0604020202020204" pitchFamily="34" charset="0"/>
              </a:rPr>
              <a:t>For more information see ⁠NSW Department of Education </a:t>
            </a:r>
            <a:r>
              <a:rPr lang="en-AU" sz="240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explicit teaching strategies</a:t>
            </a:r>
            <a:r>
              <a:rPr lang="en-AU" sz="2400" u="sng" kern="100">
                <a:solidFill>
                  <a:srgbClr val="467886"/>
                </a:solidFill>
                <a:effectLst/>
                <a:latin typeface="Arial" panose="020B0604020202020204" pitchFamily="34" charset="0"/>
                <a:ea typeface="Aptos" panose="020B0004020202020204" pitchFamily="34" charset="0"/>
                <a:cs typeface="Arial" panose="020B0604020202020204" pitchFamily="34" charset="0"/>
              </a:rPr>
              <a:t> </a:t>
            </a:r>
            <a:r>
              <a:rPr lang="en-AU" sz="2400" kern="100">
                <a:effectLst/>
                <a:latin typeface="Arial" panose="020B0604020202020204" pitchFamily="34" charset="0"/>
                <a:ea typeface="Aptos" panose="020B0004020202020204" pitchFamily="34" charset="0"/>
                <a:cs typeface="Arial" panose="020B0604020202020204" pitchFamily="34" charset="0"/>
              </a:rPr>
              <a:t> https://education.nsw.gov.au/teaching-and-learning/curriculum/explicit-teaching.</a:t>
            </a: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FD48F6D2-3DE9-EF2B-F7A3-8842A7492B97}"/>
              </a:ext>
            </a:extLst>
          </p:cNvPr>
          <p:cNvSpPr>
            <a:spLocks noGrp="1"/>
          </p:cNvSpPr>
          <p:nvPr>
            <p:ph type="sldNum" sz="quarter" idx="5"/>
          </p:nvPr>
        </p:nvSpPr>
        <p:spPr/>
        <p:txBody>
          <a:bodyPr/>
          <a:lstStyle/>
          <a:p>
            <a:fld id="{D09C5488-DD16-4714-9519-7BE21BA11D4E}" type="slidenum">
              <a:rPr lang="en-AU" smtClean="0"/>
              <a:t>19</a:t>
            </a:fld>
            <a:endParaRPr lang="en-AU"/>
          </a:p>
        </p:txBody>
      </p:sp>
    </p:spTree>
    <p:extLst>
      <p:ext uri="{BB962C8B-B14F-4D97-AF65-F5344CB8AC3E}">
        <p14:creationId xmlns:p14="http://schemas.microsoft.com/office/powerpoint/2010/main" val="215604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introduce the four major branches of philosophy and model how to classify questions into each branch.</a:t>
            </a:r>
          </a:p>
          <a:p>
            <a:r>
              <a:rPr lang="en-AU" b="1">
                <a:latin typeface="Arial"/>
                <a:cs typeface="Arial"/>
              </a:rPr>
              <a:t>Speaker:</a:t>
            </a:r>
            <a:br>
              <a:rPr lang="en-AU"/>
            </a:br>
            <a:r>
              <a:rPr lang="en-AU">
                <a:latin typeface="Arial"/>
                <a:cs typeface="Arial"/>
              </a:rPr>
              <a:t>These are the four main branches of philosophy. Each branch focuses on a different type of question.</a:t>
            </a:r>
            <a:br>
              <a:rPr lang="en-AU"/>
            </a:br>
            <a:r>
              <a:rPr lang="en-AU">
                <a:latin typeface="Arial"/>
                <a:cs typeface="Arial"/>
              </a:rPr>
              <a:t>Before you try this for yourselves, I am going to show you how to place a question into the right branch.</a:t>
            </a:r>
            <a:br>
              <a:rPr lang="en-AU"/>
            </a:br>
            <a:r>
              <a:rPr lang="en-AU">
                <a:latin typeface="Arial"/>
                <a:cs typeface="Arial"/>
              </a:rPr>
              <a:t>Let’s take a simple example: </a:t>
            </a:r>
            <a:r>
              <a:rPr lang="en-AU" i="1">
                <a:latin typeface="Arial"/>
                <a:cs typeface="Arial"/>
              </a:rPr>
              <a:t>Is it wrong to lie?</a:t>
            </a:r>
            <a:br>
              <a:rPr lang="en-AU"/>
            </a:br>
            <a:r>
              <a:rPr lang="en-AU">
                <a:latin typeface="Arial"/>
                <a:cs typeface="Arial"/>
              </a:rPr>
              <a:t>This question is about right and wrong, so it belongs in Ethics.</a:t>
            </a:r>
            <a:br>
              <a:rPr lang="en-AU"/>
            </a:br>
            <a:r>
              <a:rPr lang="en-AU">
                <a:latin typeface="Arial"/>
                <a:cs typeface="Arial"/>
              </a:rPr>
              <a:t>As we go through the branches, think about the kinds of questions that connect to each one.</a:t>
            </a:r>
          </a:p>
          <a:p>
            <a:pPr>
              <a:buNone/>
            </a:pPr>
            <a:r>
              <a:rPr lang="en-AU" b="1">
                <a:latin typeface="Arial"/>
                <a:cs typeface="Arial"/>
              </a:rPr>
              <a:t>Notes:</a:t>
            </a:r>
            <a:br>
              <a:rPr lang="en-AU"/>
            </a:br>
            <a:r>
              <a:rPr lang="en-AU">
                <a:latin typeface="Arial"/>
                <a:cs typeface="Arial"/>
              </a:rPr>
              <a:t>Spend about five minutes modelling how to classify a question.</a:t>
            </a:r>
            <a:br>
              <a:rPr lang="en-AU"/>
            </a:br>
            <a:r>
              <a:rPr lang="en-AU">
                <a:latin typeface="Arial"/>
                <a:cs typeface="Arial"/>
              </a:rPr>
              <a:t>Choose one clear example such as </a:t>
            </a:r>
            <a:r>
              <a:rPr lang="en-AU" i="1">
                <a:latin typeface="Arial"/>
                <a:cs typeface="Arial"/>
              </a:rPr>
              <a:t>Is it wrong to lie?</a:t>
            </a:r>
            <a:r>
              <a:rPr lang="en-AU">
                <a:latin typeface="Arial"/>
                <a:cs typeface="Arial"/>
              </a:rPr>
              <a:t> or </a:t>
            </a:r>
            <a:r>
              <a:rPr lang="en-AU" i="1">
                <a:latin typeface="Arial"/>
                <a:cs typeface="Arial"/>
              </a:rPr>
              <a:t>How do we know something is true?</a:t>
            </a:r>
            <a:br>
              <a:rPr lang="en-AU"/>
            </a:br>
            <a:r>
              <a:rPr lang="en-AU">
                <a:latin typeface="Arial"/>
                <a:cs typeface="Arial"/>
              </a:rPr>
              <a:t>Say the branch name, then explain the reasoning in one sentence.</a:t>
            </a:r>
            <a:br>
              <a:rPr lang="en-AU"/>
            </a:br>
            <a:r>
              <a:rPr lang="en-AU">
                <a:latin typeface="Arial"/>
                <a:cs typeface="Arial"/>
              </a:rPr>
              <a:t>Keep the modelling short so students can attempt their own classification on the next activity.</a:t>
            </a:r>
            <a:br>
              <a:rPr lang="en-AU"/>
            </a:br>
            <a:r>
              <a:rPr lang="en-AU">
                <a:latin typeface="Arial"/>
                <a:cs typeface="Arial"/>
              </a:rPr>
              <a:t>Check understanding with a quick thumbs up or down before moving on.</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175221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explain what metaphysics is and introduce students to the kinds of big, foundational questions it explores.</a:t>
            </a:r>
          </a:p>
          <a:p>
            <a:pPr>
              <a:buNone/>
            </a:pPr>
            <a:r>
              <a:rPr lang="en-AU" b="1"/>
              <a:t>Speaker:</a:t>
            </a:r>
            <a:br>
              <a:rPr lang="en-AU"/>
            </a:br>
            <a:r>
              <a:rPr lang="en-AU"/>
              <a:t>Metaphysics is the branch of philosophy that deals with the biggest questions humans can ask. It looks at what is real, what exists and what might exist beyond what we can see.</a:t>
            </a:r>
            <a:br>
              <a:rPr lang="en-AU"/>
            </a:br>
            <a:r>
              <a:rPr lang="en-AU"/>
              <a:t>When you look at these questions, you might notice they have no simple or final answers. That is exactly why philosophers study them.</a:t>
            </a:r>
            <a:br>
              <a:rPr lang="en-AU"/>
            </a:br>
            <a:r>
              <a:rPr lang="en-AU"/>
              <a:t>As you read through the list, choose one question that interests you. You do not need to answer it now. Just notice why it stands out to you and what it makes you wonder about.</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234505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introduce epistemology and help students understand that philosophy also examines how we know what we know.</a:t>
            </a:r>
          </a:p>
          <a:p>
            <a:pPr>
              <a:buNone/>
            </a:pPr>
            <a:r>
              <a:rPr lang="en-AU" b="1"/>
              <a:t>Speaker:</a:t>
            </a:r>
            <a:br>
              <a:rPr lang="en-AU"/>
            </a:br>
            <a:r>
              <a:rPr lang="en-AU"/>
              <a:t>Epistemology is all about knowledge. It asks what counts as knowledge, where our knowledge comes from and how we decide whether a belief is trustworthy.</a:t>
            </a:r>
            <a:br>
              <a:rPr lang="en-AU"/>
            </a:br>
            <a:r>
              <a:rPr lang="en-AU"/>
              <a:t>These questions help us think more carefully about what we accept as true. For example, do we rely on our senses, our memory, our reasoning or what others tell us?</a:t>
            </a:r>
            <a:br>
              <a:rPr lang="en-AU"/>
            </a:br>
            <a:r>
              <a:rPr lang="en-AU"/>
              <a:t>As you read the questions on the slide, think about a time when you were unsure whether something was true. What made you trust one source of information over another?</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381814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introduce ethics as the branch of philosophy that examines right and wrong, and why our choices matter.</a:t>
            </a:r>
          </a:p>
          <a:p>
            <a:pPr>
              <a:buNone/>
            </a:pPr>
            <a:r>
              <a:rPr lang="en-AU" b="1"/>
              <a:t>Speaker:</a:t>
            </a:r>
            <a:br>
              <a:rPr lang="en-AU"/>
            </a:br>
            <a:r>
              <a:rPr lang="en-AU"/>
              <a:t>Ethics is all about thinking carefully about our actions. It helps us work out what is right, what is wrong and why our decisions have consequences.</a:t>
            </a:r>
            <a:br>
              <a:rPr lang="en-AU"/>
            </a:br>
            <a:r>
              <a:rPr lang="en-AU"/>
              <a:t>When philosophers talk about ethics, they are not just giving opinions. They are asking questions about fairness, responsibility and how we should treat one another.</a:t>
            </a:r>
            <a:br>
              <a:rPr lang="en-AU"/>
            </a:br>
            <a:r>
              <a:rPr lang="en-AU"/>
              <a:t>As you read these questions, think about situations in everyday life where you have had to choose between options that felt right or wrong. What guided your decision?</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350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introduce aesthetics as the branch of philosophy that explores art, beauty and how we judge what is pleasing.</a:t>
            </a:r>
          </a:p>
          <a:p>
            <a:pPr>
              <a:buNone/>
            </a:pPr>
            <a:r>
              <a:rPr lang="en-AU" b="1"/>
              <a:t>Speaker:</a:t>
            </a:r>
            <a:br>
              <a:rPr lang="en-AU"/>
            </a:br>
            <a:r>
              <a:rPr lang="en-AU"/>
              <a:t>Aesthetics focuses on our ideas about beauty and art. It asks why certain things appeal to us and why our tastes can be so different.</a:t>
            </a:r>
            <a:br>
              <a:rPr lang="en-AU"/>
            </a:br>
            <a:r>
              <a:rPr lang="en-AU"/>
              <a:t>When philosophers study aesthetics, they look at questions like what counts as art and whether beauty is something objective or completely personal.</a:t>
            </a:r>
            <a:br>
              <a:rPr lang="en-AU"/>
            </a:br>
            <a:r>
              <a:rPr lang="en-AU"/>
              <a:t>As you look at the questions on the slide, think about something you find beautiful that someone else might not. What does that tell you about how we make these judgements?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306081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a:t>
            </a:r>
          </a:p>
          <a:p>
            <a:r>
              <a:rPr lang="en-AU">
                <a:latin typeface="Arial"/>
                <a:cs typeface="Arial"/>
              </a:rPr>
              <a:t>To check whether students can identify which branch of philosophy a question belongs to, and to help them practise using the definitions introduced earlier in the lesson.</a:t>
            </a:r>
          </a:p>
          <a:p>
            <a:r>
              <a:rPr lang="en-AU" b="1"/>
              <a:t>Speaker:</a:t>
            </a:r>
          </a:p>
          <a:p>
            <a:r>
              <a:rPr lang="en-AU">
                <a:latin typeface="Arial"/>
                <a:cs typeface="Arial"/>
              </a:rPr>
              <a:t>We will now apply what we have learned about the four branches of philosophy by sorting each question into the correct branch.</a:t>
            </a:r>
            <a:br>
              <a:rPr lang="en-AU"/>
            </a:br>
            <a:r>
              <a:rPr lang="en-AU">
                <a:latin typeface="Arial"/>
                <a:cs typeface="Arial"/>
              </a:rPr>
              <a:t>I will read each question aloud and give you a short moment to think and then write down your answer.</a:t>
            </a:r>
          </a:p>
          <a:p>
            <a:r>
              <a:rPr lang="en-AU" b="1">
                <a:latin typeface="Arial"/>
                <a:cs typeface="Arial"/>
              </a:rPr>
              <a:t>Notes:</a:t>
            </a:r>
            <a:endParaRPr lang="en-AU"/>
          </a:p>
          <a:p>
            <a:r>
              <a:rPr lang="en-AU"/>
              <a:t>Encourage them to focus on the big idea behind each question:</a:t>
            </a:r>
          </a:p>
          <a:p>
            <a:pPr lvl="1"/>
            <a:r>
              <a:rPr lang="en-AU"/>
              <a:t>Ethics=right and wrong</a:t>
            </a:r>
          </a:p>
          <a:p>
            <a:pPr marL="608965" lvl="1"/>
            <a:r>
              <a:rPr lang="en-AU">
                <a:latin typeface="Arial"/>
                <a:cs typeface="Arial"/>
              </a:rPr>
              <a:t>Aesthetics = beauty and art</a:t>
            </a:r>
          </a:p>
          <a:p>
            <a:pPr marL="608965" lvl="1"/>
            <a:r>
              <a:rPr lang="en-AU">
                <a:latin typeface="Arial"/>
                <a:cs typeface="Arial"/>
              </a:rPr>
              <a:t>Epistemology = knowledge and truth</a:t>
            </a:r>
          </a:p>
          <a:p>
            <a:pPr marL="608965" lvl="1"/>
            <a:r>
              <a:rPr lang="en-AU">
                <a:latin typeface="Arial"/>
                <a:cs typeface="Arial"/>
              </a:rPr>
              <a:t>Metaphysics =reality and existence</a:t>
            </a:r>
          </a:p>
          <a:p>
            <a:r>
              <a:rPr lang="en-AU"/>
              <a:t>ANSWERS: </a:t>
            </a:r>
          </a:p>
          <a:p>
            <a:r>
              <a:rPr lang="en-AU" b="1"/>
              <a:t>1. Is it ever acceptable to lie to protect someone’s feelings?</a:t>
            </a:r>
          </a:p>
          <a:p>
            <a:r>
              <a:rPr lang="en-AU"/>
              <a:t>Ethics</a:t>
            </a:r>
          </a:p>
          <a:p>
            <a:r>
              <a:rPr lang="en-AU" b="1"/>
              <a:t>2. What makes something beautiful?</a:t>
            </a:r>
          </a:p>
          <a:p>
            <a:r>
              <a:rPr lang="en-AU"/>
              <a:t>Aesthetics</a:t>
            </a:r>
          </a:p>
          <a:p>
            <a:r>
              <a:rPr lang="en-AU" b="1">
                <a:latin typeface="Arial"/>
                <a:cs typeface="Arial"/>
              </a:rPr>
              <a:t>3. How do we know if our memories are accurate?</a:t>
            </a:r>
          </a:p>
          <a:p>
            <a:r>
              <a:rPr lang="en-AU"/>
              <a:t>Epistemology</a:t>
            </a:r>
          </a:p>
          <a:p>
            <a:r>
              <a:rPr lang="en-AU" b="1"/>
              <a:t>4. Do we have free will, or is everything already determined?</a:t>
            </a:r>
          </a:p>
          <a:p>
            <a:r>
              <a:rPr lang="en-AU"/>
              <a:t>Metaphysics</a:t>
            </a:r>
          </a:p>
          <a:p>
            <a:r>
              <a:rPr lang="en-AU" b="1"/>
              <a:t>5. What makes a piece of music meaningful?</a:t>
            </a:r>
          </a:p>
          <a:p>
            <a:r>
              <a:rPr lang="en-AU"/>
              <a:t>Aesthetics</a:t>
            </a:r>
          </a:p>
          <a:p>
            <a:r>
              <a:rPr lang="en-AU" b="1"/>
              <a:t>6. How can we tell if a belief is true?</a:t>
            </a:r>
          </a:p>
          <a:p>
            <a:r>
              <a:rPr lang="en-AU"/>
              <a:t>Epistemology</a:t>
            </a:r>
          </a:p>
          <a:p>
            <a:r>
              <a:rPr lang="en-AU" b="1"/>
              <a:t>7. What is the difference between right and wrong?</a:t>
            </a:r>
          </a:p>
          <a:p>
            <a:r>
              <a:rPr lang="en-AU"/>
              <a:t>Ethics</a:t>
            </a:r>
          </a:p>
          <a:p>
            <a:r>
              <a:rPr lang="en-AU" b="1"/>
              <a:t>8. Does the universe have a purpose?</a:t>
            </a:r>
          </a:p>
          <a:p>
            <a:r>
              <a:rPr lang="en-AU"/>
              <a:t>Metaphysics</a:t>
            </a:r>
          </a:p>
          <a:p>
            <a:r>
              <a:rPr lang="en-AU">
                <a:latin typeface="Arial"/>
                <a:cs typeface="Arial"/>
              </a:rPr>
              <a:t>After students finish, select two or three questions and ask for volunteer answers.</a:t>
            </a:r>
          </a:p>
          <a:p>
            <a:r>
              <a:rPr lang="en-AU"/>
              <a:t>Highlight correct reasoning rather than just correct answers.</a:t>
            </a:r>
          </a:p>
          <a:p>
            <a:r>
              <a:rPr lang="en-AU"/>
              <a:t>This forms a quick formative check before moving to the next activity.</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2864052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err="1">
                <a:latin typeface="Arial"/>
                <a:cs typeface="Arial"/>
              </a:rPr>
              <a:t>Purpose:</a:t>
            </a:r>
            <a:r>
              <a:rPr lang="en-AU" err="1">
                <a:latin typeface="Arial"/>
                <a:cs typeface="Arial"/>
              </a:rPr>
              <a:t>To</a:t>
            </a:r>
            <a:r>
              <a:rPr lang="en-AU">
                <a:latin typeface="Arial"/>
                <a:cs typeface="Arial"/>
              </a:rPr>
              <a:t> help students clearly sort the 4 branches of philosophy and show their understanding by choosing or creating a symbol that represents the focus of each branch.</a:t>
            </a:r>
          </a:p>
          <a:p>
            <a:r>
              <a:rPr lang="en-AU" b="1">
                <a:latin typeface="Arial"/>
                <a:cs typeface="Arial"/>
              </a:rPr>
              <a:t>Speaker:</a:t>
            </a:r>
            <a:endParaRPr lang="en-AU">
              <a:latin typeface="Arial"/>
              <a:cs typeface="Arial"/>
            </a:endParaRPr>
          </a:p>
          <a:p>
            <a:r>
              <a:rPr lang="en-AU">
                <a:latin typeface="Arial"/>
                <a:cs typeface="Arial"/>
              </a:rPr>
              <a:t>Explain to students that they will use the table to organise what they’ve learned about each branch of philosophy.</a:t>
            </a:r>
            <a:br>
              <a:rPr lang="en-AU"/>
            </a:br>
            <a:r>
              <a:rPr lang="en-AU">
                <a:latin typeface="Arial"/>
                <a:cs typeface="Arial"/>
              </a:rPr>
              <a:t>Point out that one symbol is already provided as an example.</a:t>
            </a:r>
            <a:br>
              <a:rPr lang="en-AU"/>
            </a:br>
            <a:r>
              <a:rPr lang="en-AU">
                <a:latin typeface="Arial"/>
                <a:cs typeface="Arial"/>
              </a:rPr>
              <a:t>Tell them they will create their own simple symbol for the other branches.</a:t>
            </a:r>
          </a:p>
          <a:p>
            <a:r>
              <a:rPr lang="en-AU" b="1">
                <a:latin typeface="Arial"/>
                <a:cs typeface="Arial"/>
              </a:rPr>
              <a:t>Notes:</a:t>
            </a:r>
            <a:endParaRPr lang="en-AU"/>
          </a:p>
          <a:p>
            <a:r>
              <a:rPr lang="en-AU">
                <a:latin typeface="Arial"/>
                <a:cs typeface="Arial"/>
              </a:rPr>
              <a:t>Model the example: Aesthetics = paintbrush and palette because it relates to beauty and art.</a:t>
            </a:r>
          </a:p>
          <a:p>
            <a:r>
              <a:rPr lang="en-AU"/>
              <a:t>Remind students the symbol does not have to be perfect, artistic, or detailed.</a:t>
            </a:r>
          </a:p>
          <a:p>
            <a:r>
              <a:rPr lang="en-AU"/>
              <a:t>Encourage quick, simple icons (e.g., scales for ethics, magnifying glass for epistemology, universe/star for metaphysics).</a:t>
            </a:r>
          </a:p>
          <a:p>
            <a:r>
              <a:rPr lang="en-AU"/>
              <a:t>Students may work alone or in pairs to complete the table.</a:t>
            </a:r>
          </a:p>
          <a:p>
            <a:r>
              <a:rPr lang="en-AU"/>
              <a:t>Circulate and prompt with guiding questions like:</a:t>
            </a:r>
          </a:p>
          <a:p>
            <a:pPr marL="608965" lvl="1"/>
            <a:r>
              <a:rPr lang="en-AU">
                <a:latin typeface="Arial"/>
                <a:cs typeface="Arial"/>
              </a:rPr>
              <a:t>What does this branch mainly deal with?</a:t>
            </a:r>
          </a:p>
          <a:p>
            <a:pPr marL="608965" lvl="1"/>
            <a:r>
              <a:rPr lang="en-AU">
                <a:latin typeface="Arial"/>
                <a:cs typeface="Arial"/>
              </a:rPr>
              <a:t>What simple picture could represent that idea?</a:t>
            </a:r>
          </a:p>
          <a:p>
            <a:r>
              <a:rPr lang="en-AU"/>
              <a:t>This table becomes the reference for the sorting activity later.</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577833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a:t>
            </a:r>
          </a:p>
          <a:p>
            <a:r>
              <a:rPr lang="en-AU">
                <a:latin typeface="Arial"/>
                <a:cs typeface="Arial"/>
              </a:rPr>
              <a:t>To consolidate understanding of the four branches of philosophy by having students explain one branch in their own words and connect it to their own thinking.</a:t>
            </a:r>
          </a:p>
          <a:p>
            <a:r>
              <a:rPr lang="en-AU" b="1">
                <a:latin typeface="Arial"/>
                <a:cs typeface="Arial"/>
              </a:rPr>
              <a:t>Speaker:</a:t>
            </a:r>
            <a:endParaRPr lang="en-AU"/>
          </a:p>
          <a:p>
            <a:r>
              <a:rPr lang="en-AU">
                <a:latin typeface="Arial"/>
                <a:cs typeface="Arial"/>
              </a:rPr>
              <a:t>You are now going to develop your understanding of one of the branches of philosophy. You will choose one branch and research that branch to respond to the prompts on the slide.</a:t>
            </a:r>
          </a:p>
          <a:p>
            <a:r>
              <a:rPr lang="en-AU" b="1">
                <a:latin typeface="Arial"/>
                <a:cs typeface="Arial"/>
              </a:rPr>
              <a:t>Notes: </a:t>
            </a:r>
            <a:endParaRPr lang="en-AU" b="1"/>
          </a:p>
          <a:p>
            <a:r>
              <a:rPr lang="en-AU">
                <a:latin typeface="Arial"/>
                <a:cs typeface="Arial"/>
              </a:rPr>
              <a:t>Teacher models safe search terms for students on the board (for example: “philosophers' metaphysics simple explanation”).</a:t>
            </a:r>
          </a:p>
          <a:p>
            <a:r>
              <a:rPr lang="en-AU">
                <a:latin typeface="Arial"/>
                <a:cs typeface="Arial"/>
              </a:rPr>
              <a:t>Teacher circulates and check students can correctly match their example question with their chosen branch before they begin research.</a:t>
            </a:r>
          </a:p>
          <a:p>
            <a:r>
              <a:rPr lang="en-AU">
                <a:latin typeface="Arial"/>
                <a:cs typeface="Arial"/>
              </a:rPr>
              <a:t>Support students who struggle by pointing them toward simple online definitions (e.g., Britannica Kids, School AI tools, or teacher-curated links).</a:t>
            </a:r>
          </a:p>
          <a:p>
            <a:r>
              <a:rPr lang="en-AU">
                <a:latin typeface="Arial"/>
                <a:cs typeface="Arial"/>
              </a:rPr>
              <a:t>Reinforce that learning about key thinkers helps us see how philosophy contributes to critical thinking, understanding ourselves, and enjoying big questions.</a:t>
            </a:r>
            <a:endParaRPr lang="en-AU"/>
          </a:p>
          <a:p>
            <a:pPr marL="285750" indent="-285750">
              <a:buFont typeface="Arial" panose="020B0604020202020204" pitchFamily="34" charset="0"/>
              <a:buChar char="•"/>
            </a:pPr>
            <a:endParaRPr lang="en-AU" b="1"/>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235331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check students’ understanding of the four branches of philosophy at the end of the lesson.</a:t>
            </a:r>
          </a:p>
          <a:p>
            <a:pPr>
              <a:buNone/>
            </a:pPr>
            <a:r>
              <a:rPr lang="en-AU" b="1"/>
              <a:t>Speaker:</a:t>
            </a:r>
            <a:br>
              <a:rPr lang="en-AU"/>
            </a:br>
            <a:r>
              <a:rPr lang="en-AU"/>
              <a:t>Before you leave today, I want you to complete a quick exit ticket. It is not a test. It simply helps me see how well you understood the ideas we covered.</a:t>
            </a:r>
            <a:br>
              <a:rPr lang="en-AU"/>
            </a:br>
            <a:r>
              <a:rPr lang="en-AU"/>
              <a:t>On a piece of paper, answer the three prompts on the slide:</a:t>
            </a:r>
            <a:br>
              <a:rPr lang="en-AU"/>
            </a:br>
            <a:r>
              <a:rPr lang="en-AU"/>
              <a:t>Which branch you chose, a philosopher linked to that branch and one sentence about why it interests you.</a:t>
            </a:r>
            <a:br>
              <a:rPr lang="en-AU"/>
            </a:br>
            <a:r>
              <a:rPr lang="en-AU"/>
              <a:t>Hand it in at the door as you leave.</a:t>
            </a:r>
          </a:p>
          <a:p>
            <a:pPr>
              <a:buNone/>
            </a:pPr>
            <a:r>
              <a:rPr lang="en-AU" b="1"/>
              <a:t>Notes:</a:t>
            </a:r>
            <a:br>
              <a:rPr lang="en-AU"/>
            </a:br>
            <a:r>
              <a:rPr lang="en-AU"/>
              <a:t>Keep the tone light and supportive so students do not feel anxious.</a:t>
            </a:r>
            <a:br>
              <a:rPr lang="en-AU"/>
            </a:br>
            <a:r>
              <a:rPr lang="en-AU"/>
              <a:t>Collect the slips at the door to quickly scan for understanding and identify any areas to revisit next lesson.</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525254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9B027-698E-47A5-43DC-A9B3A6C8A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E5AFA-631E-2A80-A622-FA7EFBAE0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1A2C71-6BF9-5341-BBD5-A2A4DDEB31B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755CD26-981F-83FD-D351-DAB2546B662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260494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D5081-34A8-7E47-A825-E237055EB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1F87C-C5AF-05D2-9964-37C8387CE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47EB5-D7BA-5B41-6488-01F2BA427AD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FDF005A-5DC3-14F6-29C4-E7B77031438A}"/>
              </a:ext>
            </a:extLst>
          </p:cNvPr>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1865779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AB39B-B02F-CF3A-6084-486E42B89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069B1F-5DE9-48E4-7CAF-A1FD2B1F84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6956C-5ED6-5D2F-676A-B23D50C94DF1}"/>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Adapt the learning intention as required and add matching success criteria.</a:t>
            </a:r>
          </a:p>
          <a:p>
            <a:pPr marL="171450" indent="-171450">
              <a:buFont typeface="Arial"/>
              <a:buChar char="•"/>
            </a:pPr>
            <a:r>
              <a:rPr lang="en-AU" sz="2400" kern="10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2400" kern="100">
                <a:effectLst/>
                <a:latin typeface="Tahoma" panose="020B0604030504040204" pitchFamily="34" charset="0"/>
                <a:ea typeface="Aptos" panose="020B0004020202020204" pitchFamily="34" charset="0"/>
                <a:cs typeface="Times New Roman" panose="02020603050405020304" pitchFamily="18" charset="0"/>
              </a:rPr>
              <a:t>⁠</a:t>
            </a:r>
            <a:r>
              <a:rPr lang="en-AU" sz="2400" kern="10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2400" kern="10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6CBFCC5E-0DB8-7201-5AE6-78AE6097FDE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368376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a:cs typeface="Arial"/>
              </a:rPr>
              <a:t>Purpose</a:t>
            </a:r>
            <a:r>
              <a:rPr lang="en-AU">
                <a:latin typeface="Arial"/>
                <a:cs typeface="Arial"/>
              </a:rPr>
              <a:t>: To consolidate learning from the previous lesson, strengthen recall of key thinkers, and allow students to contribute new information from their research.</a:t>
            </a:r>
          </a:p>
          <a:p>
            <a:r>
              <a:rPr lang="en-AU" b="1">
                <a:latin typeface="Arial"/>
                <a:cs typeface="Arial"/>
              </a:rPr>
              <a:t>Speaker:</a:t>
            </a:r>
            <a:endParaRPr lang="en-AU">
              <a:latin typeface="Arial"/>
              <a:cs typeface="Arial"/>
            </a:endParaRPr>
          </a:p>
          <a:p>
            <a:r>
              <a:rPr lang="en-AU">
                <a:latin typeface="Arial"/>
                <a:cs typeface="Arial"/>
              </a:rPr>
              <a:t>This slide shows some well-known philosophers linked to each branch. As a class, we are going to create a shared list of the Philosophers we have found out about and you can add any extra thinkers you discovered during yesterday’s research. So to get started:</a:t>
            </a:r>
          </a:p>
          <a:p>
            <a:r>
              <a:rPr lang="en-AU">
                <a:latin typeface="Arial"/>
                <a:cs typeface="Arial"/>
              </a:rPr>
              <a:t> - “Who found a thinker for ethics that isn’t listed here?”</a:t>
            </a:r>
          </a:p>
          <a:p>
            <a:r>
              <a:rPr lang="en-AU">
                <a:latin typeface="Arial"/>
                <a:cs typeface="Arial"/>
              </a:rPr>
              <a:t> - “Who found someone for aesthetics?”</a:t>
            </a:r>
          </a:p>
          <a:p>
            <a:r>
              <a:rPr lang="en-AU">
                <a:latin typeface="Arial"/>
                <a:cs typeface="Arial"/>
              </a:rPr>
              <a:t> - “Any new names for epistemology or metaphysics?”</a:t>
            </a:r>
          </a:p>
          <a:p>
            <a:r>
              <a:rPr lang="en-AU" b="1">
                <a:latin typeface="Arial"/>
                <a:cs typeface="Arial"/>
              </a:rPr>
              <a:t>Note:</a:t>
            </a:r>
          </a:p>
          <a:p>
            <a:r>
              <a:rPr lang="en-AU">
                <a:latin typeface="Arial"/>
                <a:cs typeface="Arial"/>
              </a:rPr>
              <a:t>As students share, type their names into the table or write them on the board.</a:t>
            </a:r>
          </a:p>
          <a:p>
            <a:r>
              <a:rPr lang="en-AU">
                <a:latin typeface="Arial"/>
                <a:cs typeface="Arial"/>
              </a:rPr>
              <a:t>Encourage hands-up responses and keep contributions brief.</a:t>
            </a:r>
          </a:p>
          <a:p>
            <a:r>
              <a:rPr lang="en-AU">
                <a:latin typeface="Arial"/>
                <a:cs typeface="Arial"/>
              </a:rPr>
              <a:t>When a student shares a name, ask one quick follow-up:</a:t>
            </a:r>
            <a:br>
              <a:rPr lang="en-AU"/>
            </a:br>
            <a:r>
              <a:rPr lang="en-AU">
                <a:latin typeface="Arial"/>
                <a:cs typeface="Arial"/>
              </a:rPr>
              <a:t>“What did you learn about them?” or</a:t>
            </a:r>
            <a:br>
              <a:rPr lang="en-AU"/>
            </a:br>
            <a:r>
              <a:rPr lang="en-AU">
                <a:latin typeface="Arial"/>
                <a:cs typeface="Arial"/>
              </a:rPr>
              <a:t>“Why do they belong in that branch?”</a:t>
            </a:r>
          </a:p>
          <a:p>
            <a:r>
              <a:rPr lang="en-AU">
                <a:latin typeface="Arial"/>
                <a:cs typeface="Arial"/>
              </a:rPr>
              <a:t>Add only accurate and relevant names to the slide.</a:t>
            </a:r>
          </a:p>
          <a:p>
            <a:r>
              <a:rPr lang="en-AU"/>
              <a:t>Reinforce that there are many thinkers in each branch, and yesterday’s research helps build the class knowledge bank.</a:t>
            </a:r>
          </a:p>
          <a:p>
            <a:endParaRPr lang="en-AU"/>
          </a:p>
          <a:p>
            <a:endParaRPr lang="en-AU"/>
          </a:p>
          <a:p>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812894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give students a clear and simple definition of ethics before applying it to real situations.</a:t>
            </a:r>
          </a:p>
          <a:p>
            <a:pPr>
              <a:buNone/>
            </a:pPr>
            <a:r>
              <a:rPr lang="en-AU" b="1"/>
              <a:t>Speaker:</a:t>
            </a:r>
            <a:br>
              <a:rPr lang="en-AU"/>
            </a:br>
            <a:r>
              <a:rPr lang="en-AU"/>
              <a:t>Here is a straightforward way to think about ethics. It is the part of philosophy that helps us make sense of moral choices. It looks at what is right, what is wrong and why our choices matter.</a:t>
            </a:r>
            <a:br>
              <a:rPr lang="en-AU"/>
            </a:br>
            <a:r>
              <a:rPr lang="en-AU"/>
              <a:t>The second line puts it even more simply, so students who are new to the idea can grasp it quickly.</a:t>
            </a:r>
            <a:br>
              <a:rPr lang="en-AU"/>
            </a:br>
            <a:r>
              <a:rPr lang="en-AU"/>
              <a:t>As we move into examples, keep this definition in mind. It will help you decide which questions belong to ethics and why.</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863856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introduce the idea of an ethical dilemma and prepare students to examine the Trolley Problem.</a:t>
            </a:r>
          </a:p>
          <a:p>
            <a:pPr>
              <a:buNone/>
            </a:pPr>
            <a:r>
              <a:rPr lang="en-AU" b="1"/>
              <a:t>Speaker:</a:t>
            </a:r>
            <a:br>
              <a:rPr lang="en-AU"/>
            </a:br>
            <a:r>
              <a:rPr lang="en-AU"/>
              <a:t>An ethical dilemma is a situation where you have to choose between two options and neither one feels completely right. That is what makes it challenging.</a:t>
            </a:r>
            <a:br>
              <a:rPr lang="en-AU"/>
            </a:br>
            <a:r>
              <a:rPr lang="en-AU"/>
              <a:t>The Trolley Problem is one of the most famous examples because it forces us to think about harm, responsibility and moral judgement.</a:t>
            </a:r>
            <a:br>
              <a:rPr lang="en-AU"/>
            </a:br>
            <a:r>
              <a:rPr lang="en-AU"/>
              <a:t>There is no simple answer, and that is exactly why philosophers find it so interesting. As we look at it, focus on how you reason through the choices rather than trying to find the perfect answer.</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380754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br>
              <a:rPr lang="en-AU"/>
            </a:br>
            <a:r>
              <a:rPr lang="en-AU">
                <a:latin typeface="Arial"/>
                <a:cs typeface="Arial"/>
              </a:rPr>
              <a:t>To prepare students for the first viewing of the Trolley Problem clip by focusing on understanding the scenario and noticing their initial reaction.</a:t>
            </a:r>
          </a:p>
          <a:p>
            <a:pPr>
              <a:buNone/>
            </a:pPr>
            <a:r>
              <a:rPr lang="en-AU" b="1">
                <a:latin typeface="Arial"/>
                <a:cs typeface="Arial"/>
              </a:rPr>
              <a:t>Speaker:</a:t>
            </a:r>
            <a:br>
              <a:rPr lang="en-AU"/>
            </a:br>
            <a:r>
              <a:rPr lang="en-AU">
                <a:latin typeface="Arial"/>
                <a:cs typeface="Arial"/>
              </a:rPr>
              <a:t>You are going to watch a short clip that explains the dilemma I have just introduced.</a:t>
            </a:r>
            <a:br>
              <a:rPr lang="en-AU"/>
            </a:br>
            <a:r>
              <a:rPr lang="en-AU">
                <a:latin typeface="Arial"/>
                <a:cs typeface="Arial"/>
              </a:rPr>
              <a:t>For this first viewing, just watch and think. Do not write anything yet. Your goal is simply to picture the situation and notice your own gut reaction.</a:t>
            </a:r>
            <a:br>
              <a:rPr lang="en-AU"/>
            </a:br>
            <a:r>
              <a:rPr lang="en-AU">
                <a:latin typeface="Arial"/>
                <a:cs typeface="Arial"/>
              </a:rPr>
              <a:t>Ask yourself quietly: would I pull the lever or not? There is no right answer.</a:t>
            </a:r>
          </a:p>
          <a:p>
            <a:r>
              <a:rPr lang="en-AU" b="1">
                <a:latin typeface="Arial"/>
                <a:cs typeface="Arial"/>
              </a:rPr>
              <a:t>Notes:</a:t>
            </a:r>
            <a:br>
              <a:rPr lang="en-AU"/>
            </a:br>
            <a:r>
              <a:rPr lang="en-AU">
                <a:solidFill>
                  <a:srgbClr val="FFFFFF"/>
                </a:solidFill>
                <a:latin typeface="Arial"/>
                <a:cs typeface="Arial"/>
                <a:hlinkClick r:id="rId3"/>
              </a:rPr>
              <a:t>https://youtu.be/yg16u_bzjPE</a:t>
            </a:r>
            <a:endParaRPr lang="en-AU" b="1">
              <a:latin typeface="Arial"/>
              <a:cs typeface="Arial"/>
            </a:endParaRPr>
          </a:p>
          <a:p>
            <a:r>
              <a:rPr lang="en-AU">
                <a:latin typeface="Arial"/>
                <a:cs typeface="Arial"/>
              </a:rPr>
              <a:t>Tell students this viewing is only to understand the scenario.</a:t>
            </a:r>
            <a:br>
              <a:rPr lang="en-AU"/>
            </a:br>
            <a:r>
              <a:rPr lang="en-AU">
                <a:latin typeface="Arial"/>
                <a:cs typeface="Arial"/>
              </a:rPr>
              <a:t>Ask them to watch without taking notes.</a:t>
            </a:r>
            <a:br>
              <a:rPr lang="en-AU"/>
            </a:br>
            <a:r>
              <a:rPr lang="en-AU">
                <a:latin typeface="Arial"/>
                <a:cs typeface="Arial"/>
              </a:rPr>
              <a:t>Reassure them that ethical dilemmas do not have correct answers.</a:t>
            </a:r>
            <a:br>
              <a:rPr lang="en-AU"/>
            </a:br>
            <a:r>
              <a:rPr lang="en-AU">
                <a:latin typeface="Arial"/>
                <a:cs typeface="Arial"/>
              </a:rPr>
              <a:t>After the clip, take two or three quick hands for first reactions but save deeper discussion for the next slide.</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093630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br>
              <a:rPr lang="en-AU"/>
            </a:br>
            <a:r>
              <a:rPr lang="en-AU">
                <a:latin typeface="Arial"/>
                <a:cs typeface="Arial"/>
              </a:rPr>
              <a:t>To guide students through a focused second viewing of the clip so they can identify ethical reasons for and against pulling the lever.</a:t>
            </a:r>
          </a:p>
          <a:p>
            <a:pPr>
              <a:buNone/>
            </a:pPr>
            <a:r>
              <a:rPr lang="en-AU" b="1"/>
              <a:t>Speaker:</a:t>
            </a:r>
            <a:br>
              <a:rPr lang="en-AU"/>
            </a:br>
            <a:r>
              <a:rPr lang="en-AU"/>
              <a:t>For the second viewing, you will take notes.</a:t>
            </a:r>
            <a:br>
              <a:rPr lang="en-AU"/>
            </a:br>
            <a:r>
              <a:rPr lang="en-AU"/>
              <a:t>On a half sheet of paper, draw two columns. In the first column, write reasons for pulling the lever. In the second column, write reasons against pulling the lever.</a:t>
            </a:r>
            <a:br>
              <a:rPr lang="en-AU"/>
            </a:br>
            <a:r>
              <a:rPr lang="en-AU"/>
              <a:t>While you watch, jot down any reason you hear in the clip that fits either side.</a:t>
            </a:r>
            <a:br>
              <a:rPr lang="en-AU"/>
            </a:br>
            <a:r>
              <a:rPr lang="en-AU"/>
              <a:t>If something in the clip makes you curious, you can also write down one question you would ask about the dilemma. Any genuine question is fine.</a:t>
            </a:r>
          </a:p>
          <a:p>
            <a:r>
              <a:rPr lang="en-AU" b="1">
                <a:latin typeface="Arial"/>
                <a:cs typeface="Arial"/>
              </a:rPr>
              <a:t>Notes:</a:t>
            </a:r>
            <a:br>
              <a:rPr lang="en-AU"/>
            </a:br>
            <a:r>
              <a:rPr lang="en-AU">
                <a:latin typeface="Arial"/>
                <a:cs typeface="Arial"/>
              </a:rPr>
              <a:t>Remind students that short phrases are enough.</a:t>
            </a:r>
            <a:br>
              <a:rPr lang="en-AU"/>
            </a:br>
            <a:r>
              <a:rPr lang="en-AU">
                <a:latin typeface="Arial"/>
                <a:cs typeface="Arial"/>
              </a:rPr>
              <a:t>Encourage them to focus on ideas, not perfect wording.</a:t>
            </a:r>
            <a:br>
              <a:rPr lang="en-AU"/>
            </a:br>
            <a:r>
              <a:rPr lang="en-AU">
                <a:latin typeface="Arial"/>
                <a:cs typeface="Arial"/>
              </a:rPr>
              <a:t>Let them know that they will use these notes in the group discussion that follows.</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633151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a:t>
            </a:r>
          </a:p>
          <a:p>
            <a:r>
              <a:rPr lang="en-AU"/>
              <a:t>To help students practise ethical reasoning by using the reasons they collected to justify their decision in the classic trolley dilemma. This develops their ability to explain their thinking clearly and understand how others may reach different conclusions.</a:t>
            </a:r>
          </a:p>
          <a:p>
            <a:r>
              <a:rPr lang="en-AU" b="1">
                <a:latin typeface="Arial"/>
                <a:cs typeface="Arial"/>
              </a:rPr>
              <a:t>Speaker:</a:t>
            </a:r>
            <a:endParaRPr lang="en-AU"/>
          </a:p>
          <a:p>
            <a:r>
              <a:rPr lang="en-AU">
                <a:latin typeface="Arial"/>
                <a:cs typeface="Arial"/>
              </a:rPr>
              <a:t>You are now going to engage in group discussions to present your arguments for and against pulling the lever. You have made notes as you </a:t>
            </a:r>
            <a:r>
              <a:rPr lang="en-AU" err="1">
                <a:latin typeface="Arial"/>
                <a:cs typeface="Arial"/>
              </a:rPr>
              <a:t>wathced</a:t>
            </a:r>
            <a:r>
              <a:rPr lang="en-AU">
                <a:latin typeface="Arial"/>
                <a:cs typeface="Arial"/>
              </a:rPr>
              <a:t> the clip for the second time, so use these in your discussion. Use the reasons you collected to help you explain your choice, not just your opinion. The goal is to practise thinking like a philosopher — giving reasons and listening to others.</a:t>
            </a:r>
          </a:p>
          <a:p>
            <a:endParaRPr lang="en-AU"/>
          </a:p>
          <a:p>
            <a:r>
              <a:rPr lang="en-AU">
                <a:latin typeface="Arial"/>
                <a:cs typeface="Arial"/>
              </a:rPr>
              <a:t>When you are working with your group, you need to ensure that:</a:t>
            </a:r>
          </a:p>
          <a:p>
            <a:endParaRPr lang="en-AU">
              <a:latin typeface="Arial"/>
              <a:cs typeface="Arial"/>
            </a:endParaRPr>
          </a:p>
          <a:p>
            <a:pPr marL="894715" lvl="1" indent="-285750">
              <a:buFont typeface="Arial" panose="020B0604020202020204" pitchFamily="34" charset="0"/>
              <a:buChar char="•"/>
            </a:pPr>
            <a:r>
              <a:rPr lang="en-AU"/>
              <a:t>Each person shares what they would do.</a:t>
            </a:r>
          </a:p>
          <a:p>
            <a:pPr marL="894715" lvl="1" indent="-285750">
              <a:buFont typeface="Arial" panose="020B0604020202020204" pitchFamily="34" charset="0"/>
              <a:buChar char="•"/>
            </a:pPr>
            <a:r>
              <a:rPr lang="en-AU"/>
              <a:t>They explain why, using at least one reason from their list.</a:t>
            </a:r>
          </a:p>
          <a:p>
            <a:pPr marL="894715" lvl="1" indent="-285750">
              <a:buFont typeface="Arial" panose="020B0604020202020204" pitchFamily="34" charset="0"/>
              <a:buChar char="•"/>
            </a:pPr>
            <a:r>
              <a:rPr lang="en-AU"/>
              <a:t>Other group members can ask one clarifying question.</a:t>
            </a:r>
          </a:p>
          <a:p>
            <a:r>
              <a:rPr lang="en-AU" b="1">
                <a:latin typeface="Arial"/>
                <a:cs typeface="Arial"/>
              </a:rPr>
              <a:t>Notes:</a:t>
            </a:r>
          </a:p>
          <a:p>
            <a:r>
              <a:rPr lang="en-AU">
                <a:latin typeface="Arial"/>
                <a:cs typeface="Arial"/>
              </a:rPr>
              <a:t>Circulate and prompt deeper thinking where needed by asking:</a:t>
            </a:r>
            <a:br>
              <a:rPr lang="en-AU"/>
            </a:br>
            <a:r>
              <a:rPr lang="en-AU" i="1">
                <a:latin typeface="Arial"/>
                <a:cs typeface="Arial"/>
              </a:rPr>
              <a:t>“Which reason mattered most to you?”</a:t>
            </a:r>
            <a:br>
              <a:rPr lang="en-AU"/>
            </a:br>
            <a:r>
              <a:rPr lang="en-AU" i="1">
                <a:latin typeface="Arial"/>
                <a:cs typeface="Arial"/>
              </a:rPr>
              <a:t>“Did anyone have a different view? Why?”</a:t>
            </a:r>
            <a:endParaRPr lang="en-AU">
              <a:latin typeface="Arial"/>
              <a:cs typeface="Arial"/>
            </a:endParaRPr>
          </a:p>
          <a:p>
            <a:r>
              <a:rPr lang="en-AU">
                <a:latin typeface="Arial"/>
                <a:cs typeface="Arial"/>
              </a:rPr>
              <a:t>Give a 2-minute warning before bringing the class together to share the key arguments for and against different decisions with the class.</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844957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D2563-9EBF-28D3-41A0-28CF08508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4D62B5-4A71-E80E-40DB-1E3E57FD4D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53E89-F894-A0DC-58D9-4CD4063DE1A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A12CB16-27CD-694F-818F-DFBA6400B7C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21680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E333E-15C6-C179-9188-EDC02EF74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C9F70-A9CF-ECEB-C219-4B6DA377F6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A19EA-8B83-6087-B606-08A0CF9BD432}"/>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Adapt the learning intention as required and add matching success criteria.</a:t>
            </a:r>
          </a:p>
          <a:p>
            <a:pPr marL="171450" indent="-171450">
              <a:buFont typeface="Arial"/>
              <a:buChar char="•"/>
            </a:pPr>
            <a:r>
              <a:rPr lang="en-AU" sz="2400" kern="10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2400" kern="100">
                <a:effectLst/>
                <a:latin typeface="Tahoma" panose="020B0604030504040204" pitchFamily="34" charset="0"/>
                <a:ea typeface="Aptos" panose="020B0004020202020204" pitchFamily="34" charset="0"/>
                <a:cs typeface="Times New Roman" panose="02020603050405020304" pitchFamily="18" charset="0"/>
              </a:rPr>
              <a:t>⁠</a:t>
            </a:r>
            <a:r>
              <a:rPr lang="en-AU" sz="2400" kern="10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2400" kern="10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8281C2A2-27F3-D2C7-F83F-989EEBEC234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199037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introduce the idea of perspective in philosophy and help students understand why people interpret the same situation differently.</a:t>
            </a:r>
          </a:p>
          <a:p>
            <a:pPr>
              <a:buNone/>
            </a:pPr>
            <a:r>
              <a:rPr lang="en-AU" b="1"/>
              <a:t>Speaker:</a:t>
            </a:r>
            <a:br>
              <a:rPr lang="en-AU"/>
            </a:br>
            <a:r>
              <a:rPr lang="en-AU"/>
              <a:t>Perspective is simply the way someone sees or understands the world. Philosophy helps us notice that people can look at the same situation and come away with completely different ideas.</a:t>
            </a:r>
            <a:br>
              <a:rPr lang="en-AU"/>
            </a:br>
            <a:r>
              <a:rPr lang="en-AU"/>
              <a:t>When we read philosophy, we are shown new ways of viewing reality. This helps us question our own assumptions and understand others more deeply.</a:t>
            </a:r>
            <a:br>
              <a:rPr lang="en-AU"/>
            </a:br>
            <a:r>
              <a:rPr lang="en-AU"/>
              <a:t>As we explore this topic, think about a time when you saw something differently from a friend or family member. What shaped your perspective?</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597619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activate students’ prior knowledge and frame philosophy as a discipline built on questioning, reasoning, and curiosity.</a:t>
            </a:r>
          </a:p>
          <a:p>
            <a:r>
              <a:rPr lang="en-AU" b="1">
                <a:latin typeface="Arial"/>
                <a:cs typeface="Arial"/>
              </a:rPr>
              <a:t>Speaker:</a:t>
            </a:r>
            <a:br>
              <a:rPr lang="en-AU"/>
            </a:br>
            <a:r>
              <a:rPr lang="en-AU">
                <a:latin typeface="Arial"/>
                <a:cs typeface="Arial"/>
              </a:rPr>
              <a:t>Today we are going to start by looking at what you already know as you come into the course. We are only going to focus on column K and column 'W' and we will </a:t>
            </a:r>
            <a:r>
              <a:rPr lang="en-AU" err="1">
                <a:latin typeface="Arial"/>
                <a:cs typeface="Arial"/>
              </a:rPr>
              <a:t>revist</a:t>
            </a:r>
            <a:r>
              <a:rPr lang="en-AU">
                <a:latin typeface="Arial"/>
                <a:cs typeface="Arial"/>
              </a:rPr>
              <a:t> the other columns later in the course. </a:t>
            </a:r>
          </a:p>
          <a:p>
            <a:r>
              <a:rPr lang="en-AU">
                <a:latin typeface="Arial"/>
                <a:cs typeface="Arial"/>
              </a:rPr>
              <a:t>You have time now to add as many dot points as you can to these columns and then we will discuss this together. </a:t>
            </a:r>
          </a:p>
          <a:p>
            <a:pPr>
              <a:buNone/>
            </a:pPr>
            <a:r>
              <a:rPr lang="en-AU" b="1"/>
              <a:t>Note: </a:t>
            </a:r>
            <a:endParaRPr lang="en-AU" b="0"/>
          </a:p>
          <a:p>
            <a:r>
              <a:rPr lang="en-AU" b="0">
                <a:latin typeface="Arial"/>
                <a:cs typeface="Arial"/>
              </a:rPr>
              <a:t>Once students have completed </a:t>
            </a:r>
            <a:r>
              <a:rPr lang="en-AU">
                <a:latin typeface="Arial"/>
                <a:cs typeface="Arial"/>
              </a:rPr>
              <a:t>this task, you can get them to engage in a think-pair-share to start a class discussion.</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21715885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build students’ understanding that philosophy involves examining issues from multiple perspectives and reflecting on their own viewpoints.</a:t>
            </a:r>
          </a:p>
          <a:p>
            <a:pPr>
              <a:buNone/>
            </a:pPr>
            <a:r>
              <a:rPr lang="en-AU" b="1"/>
              <a:t>Speaker:</a:t>
            </a:r>
            <a:br>
              <a:rPr lang="en-AU"/>
            </a:br>
            <a:r>
              <a:rPr lang="en-AU"/>
              <a:t>Philosophers remind us that most issues can be seen through more than one lens. When we slow down and look from another angle, we often notice things we missed before.</a:t>
            </a:r>
            <a:br>
              <a:rPr lang="en-AU"/>
            </a:br>
            <a:r>
              <a:rPr lang="en-AU"/>
              <a:t>As beginning philosophers, a key skill is learning to consider our own views fairly. That means asking ourselves why we think the way we do and practising how to look at issues from perspectives that differ from our own.</a:t>
            </a:r>
            <a:br>
              <a:rPr lang="en-AU"/>
            </a:br>
            <a:r>
              <a:rPr lang="en-AU"/>
              <a:t>This helps us become clearer thinkers and better listeners.</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0316207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show how different people can see the same thing in completely different ways.</a:t>
            </a:r>
          </a:p>
          <a:p>
            <a:pPr>
              <a:buNone/>
            </a:pPr>
            <a:r>
              <a:rPr lang="en-AU" b="1"/>
              <a:t>Speaker:</a:t>
            </a:r>
            <a:br>
              <a:rPr lang="en-AU"/>
            </a:br>
            <a:r>
              <a:rPr lang="en-AU"/>
              <a:t>Look at this cartoon for a moment. Each person sees the same tree, but their perspective changes what they notice and what they value.</a:t>
            </a:r>
            <a:br>
              <a:rPr lang="en-AU"/>
            </a:br>
            <a:r>
              <a:rPr lang="en-AU"/>
              <a:t>This is what we mean by perspective in philosophy: the world looks different depending on who is looking.</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959280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a:cs typeface="Arial"/>
              </a:rPr>
              <a:t>Purpose:</a:t>
            </a:r>
          </a:p>
          <a:p>
            <a:r>
              <a:rPr lang="en-AU">
                <a:latin typeface="Arial"/>
                <a:cs typeface="Arial"/>
              </a:rPr>
              <a:t>To engage students in understanding the </a:t>
            </a:r>
            <a:r>
              <a:rPr lang="en-AU" err="1">
                <a:latin typeface="Arial"/>
                <a:cs typeface="Arial"/>
              </a:rPr>
              <a:t>influneces</a:t>
            </a:r>
            <a:r>
              <a:rPr lang="en-AU">
                <a:latin typeface="Arial"/>
                <a:cs typeface="Arial"/>
              </a:rPr>
              <a:t> that might shape perspective</a:t>
            </a:r>
          </a:p>
          <a:p>
            <a:r>
              <a:rPr lang="en-AU" b="1">
                <a:latin typeface="Arial"/>
                <a:cs typeface="Arial"/>
              </a:rPr>
              <a:t>Speaker:</a:t>
            </a:r>
            <a:br>
              <a:rPr lang="en-AU" b="1"/>
            </a:br>
            <a:r>
              <a:rPr lang="en-AU">
                <a:latin typeface="Arial"/>
                <a:cs typeface="Arial"/>
              </a:rPr>
              <a:t>Look at this cartoon again. Now, in your books, answer the two questions provided.  Think about each person and what might be shaping the way that they see the tree. Think about the needs, the interests, the perspectives and the goals that they may have that would influence their perspective. </a:t>
            </a:r>
            <a:br>
              <a:rPr lang="en-AU"/>
            </a:br>
            <a:r>
              <a:rPr lang="en-AU">
                <a:solidFill>
                  <a:srgbClr val="000000"/>
                </a:solidFill>
                <a:latin typeface="Arial"/>
                <a:cs typeface="Arial"/>
              </a:rPr>
              <a:t>Write these independently and then we will discuss your responses.</a:t>
            </a:r>
          </a:p>
          <a:p>
            <a:r>
              <a:rPr lang="en-AU" b="1">
                <a:latin typeface="Arial"/>
                <a:ea typeface="Calibri"/>
                <a:cs typeface="Arial"/>
              </a:rPr>
              <a:t>Note:</a:t>
            </a:r>
          </a:p>
          <a:p>
            <a:r>
              <a:rPr lang="en-AU">
                <a:latin typeface="Arial"/>
                <a:ea typeface="Calibri"/>
                <a:cs typeface="Arial"/>
              </a:rPr>
              <a:t>Teacher can use techniques such as cold calling or think pair share to have the class engage in a discussion based on these questions. There are no right answers, so long as students are understanding that the people in the cartoon have different perspectives that are shaped by aspects of their lives.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632423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dirty="0"/>
              <a:t>Purpose:</a:t>
            </a:r>
            <a:br>
              <a:rPr lang="en-AU" dirty="0"/>
            </a:br>
            <a:r>
              <a:rPr lang="en-AU" dirty="0"/>
              <a:t>To check whether students understand the meaning of perspective and can explain it independently.</a:t>
            </a:r>
          </a:p>
          <a:p>
            <a:pPr>
              <a:buNone/>
            </a:pPr>
            <a:r>
              <a:rPr lang="en-AU" b="1" dirty="0"/>
              <a:t>Speaker:</a:t>
            </a:r>
            <a:br>
              <a:rPr lang="en-AU" dirty="0"/>
            </a:br>
            <a:r>
              <a:rPr lang="en-AU" dirty="0"/>
              <a:t>Take a moment to answer the two questions on the slide. First, what does perspective mean? Then, explain it in your own words.</a:t>
            </a:r>
            <a:br>
              <a:rPr lang="en-AU" dirty="0"/>
            </a:br>
            <a:r>
              <a:rPr lang="en-AU" dirty="0"/>
              <a:t>If you want a challenge, give an example of how two people might see the same situation differently.</a:t>
            </a:r>
            <a:br>
              <a:rPr lang="en-AU" dirty="0"/>
            </a:br>
            <a:r>
              <a:rPr lang="en-AU" dirty="0"/>
              <a:t>This helps me see how well the idea has landed and whether we need to revisit anything.</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7560144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explain what objectivity means and why it matters in philosophical thinking.</a:t>
            </a:r>
          </a:p>
          <a:p>
            <a:pPr>
              <a:buNone/>
            </a:pPr>
            <a:r>
              <a:rPr lang="en-AU" b="1"/>
              <a:t>Speaker:</a:t>
            </a:r>
            <a:br>
              <a:rPr lang="en-AU"/>
            </a:br>
            <a:r>
              <a:rPr lang="en-AU"/>
              <a:t>Objectivity is about looking at an idea or issue fairly. It means trying not to let your personal feelings, preferences or biases shape your judgement.</a:t>
            </a:r>
            <a:br>
              <a:rPr lang="en-AU"/>
            </a:br>
            <a:r>
              <a:rPr lang="en-AU"/>
              <a:t>Philosophers value objectivity because it helps us reason clearly, test ideas properly and communicate our thinking in a way others can understand.</a:t>
            </a:r>
            <a:br>
              <a:rPr lang="en-AU"/>
            </a:br>
            <a:r>
              <a:rPr lang="en-AU"/>
              <a:t>As we move on, keep asking yourself: am I focusing on evidence and reasoning, or am I slipping back into personal opinion?</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589034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br>
              <a:rPr lang="en-AU"/>
            </a:br>
            <a:r>
              <a:rPr lang="en-AU">
                <a:latin typeface="Arial"/>
                <a:cs typeface="Arial"/>
              </a:rPr>
              <a:t>To help students practise identifying objective and non-objective statements.</a:t>
            </a:r>
          </a:p>
          <a:p>
            <a:pPr>
              <a:buNone/>
            </a:pPr>
            <a:r>
              <a:rPr lang="en-AU" b="1">
                <a:latin typeface="Arial"/>
                <a:cs typeface="Arial"/>
              </a:rPr>
              <a:t>Speaker:</a:t>
            </a:r>
            <a:br>
              <a:rPr lang="en-AU"/>
            </a:br>
            <a:r>
              <a:rPr lang="en-AU">
                <a:latin typeface="Arial"/>
                <a:cs typeface="Arial"/>
              </a:rPr>
              <a:t>Here are six statements about a tree. Some are objective because they can be checked or measured. Others are based on opinion or personal judgement.</a:t>
            </a:r>
            <a:br>
              <a:rPr lang="en-AU"/>
            </a:br>
            <a:r>
              <a:rPr lang="en-AU">
                <a:latin typeface="Arial"/>
                <a:cs typeface="Arial"/>
              </a:rPr>
              <a:t>Read each statement and decide whether it is objective or not. You can signal your answer with a thumbs up for objective and a thumbs down for not objective.</a:t>
            </a:r>
            <a:br>
              <a:rPr lang="en-AU"/>
            </a:br>
            <a:r>
              <a:rPr lang="en-AU">
                <a:latin typeface="Arial"/>
                <a:cs typeface="Arial"/>
              </a:rPr>
              <a:t>Be ready to explain your thinking. The goal is to notice what makes a statement fact-based and what makes it subjective.</a:t>
            </a:r>
          </a:p>
          <a:p>
            <a:pPr>
              <a:buNone/>
            </a:pPr>
            <a:r>
              <a:rPr lang="en-AU" b="1"/>
              <a:t>Notes:</a:t>
            </a:r>
            <a:br>
              <a:rPr lang="en-AU"/>
            </a:br>
            <a:r>
              <a:rPr lang="en-AU"/>
              <a:t>Keep the pace brisk.</a:t>
            </a:r>
            <a:br>
              <a:rPr lang="en-AU"/>
            </a:br>
            <a:r>
              <a:rPr lang="en-AU"/>
              <a:t>If students disagree, use it as a quick teaching moment: ask what evidence could or could not support the claim.</a:t>
            </a:r>
          </a:p>
          <a:p>
            <a:r>
              <a:rPr lang="en-AU">
                <a:latin typeface="Arial"/>
                <a:cs typeface="Arial"/>
              </a:rPr>
              <a:t>After this discussion, debrief with the class, asking the questions:</a:t>
            </a:r>
            <a:endParaRPr lang="en-AU"/>
          </a:p>
          <a:p>
            <a:pPr marL="285750" indent="-285750">
              <a:buFont typeface="Calibri"/>
              <a:buChar char="-"/>
            </a:pPr>
            <a:r>
              <a:rPr lang="en-AU">
                <a:latin typeface="Arial"/>
                <a:cs typeface="Arial"/>
              </a:rPr>
              <a:t>Which statements describe observable facts?</a:t>
            </a:r>
          </a:p>
          <a:p>
            <a:pPr marL="285750" indent="-285750">
              <a:buFont typeface="Calibri"/>
              <a:buChar char="-"/>
            </a:pPr>
            <a:r>
              <a:rPr lang="en-AU">
                <a:latin typeface="Arial"/>
                <a:cs typeface="Arial"/>
              </a:rPr>
              <a:t>Which ones express </a:t>
            </a:r>
            <a:r>
              <a:rPr lang="en-AU">
                <a:highlight>
                  <a:srgbClr val="FFFFFF"/>
                </a:highlight>
                <a:latin typeface="Arial"/>
                <a:cs typeface="Arial"/>
              </a:rPr>
              <a:t>opinions, preferences, or values?</a:t>
            </a:r>
            <a:endParaRPr lang="en-AU">
              <a:latin typeface="Arial"/>
              <a:cs typeface="Arial"/>
            </a:endParaRPr>
          </a:p>
          <a:p>
            <a:pPr marL="285750" indent="-285750">
              <a:buFont typeface="Calibri"/>
              <a:buChar char="-"/>
            </a:pPr>
            <a:r>
              <a:rPr lang="en-AU">
                <a:highlight>
                  <a:srgbClr val="FFFFFF"/>
                </a:highlight>
                <a:latin typeface="Arial"/>
                <a:cs typeface="Arial"/>
              </a:rPr>
              <a:t>Why does philosophy require us to recognise the difference?</a:t>
            </a:r>
            <a:endParaRPr lang="en-AU">
              <a:latin typeface="Arial"/>
              <a:cs typeface="Arial"/>
            </a:endParaRPr>
          </a:p>
          <a:p>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6839381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outline the short activity using a real-life ethical dilemma.</a:t>
            </a:r>
          </a:p>
          <a:p>
            <a:pPr>
              <a:buNone/>
            </a:pPr>
            <a:r>
              <a:rPr lang="en-AU" b="1">
                <a:latin typeface="Arial"/>
                <a:cs typeface="Arial"/>
              </a:rPr>
              <a:t>Speaker:</a:t>
            </a:r>
            <a:br>
              <a:rPr lang="en-AU"/>
            </a:br>
            <a:r>
              <a:rPr lang="en-AU">
                <a:latin typeface="Arial"/>
                <a:cs typeface="Arial"/>
              </a:rPr>
              <a:t>We are now going to look at a case study about self driving cars. First, you will watch a clip that explains the dilemma.</a:t>
            </a:r>
            <a:br>
              <a:rPr lang="en-AU"/>
            </a:br>
            <a:r>
              <a:rPr lang="en-AU">
                <a:latin typeface="Arial"/>
                <a:cs typeface="Arial"/>
              </a:rPr>
              <a:t>After that, you will complete eight quick multiple choice questions to check your understanding.</a:t>
            </a:r>
            <a:br>
              <a:rPr lang="en-AU"/>
            </a:br>
            <a:r>
              <a:rPr lang="en-AU">
                <a:latin typeface="Arial"/>
                <a:cs typeface="Arial"/>
              </a:rPr>
              <a:t>Just follow the steps on the slide and move through the questions at your own pace.</a:t>
            </a:r>
          </a:p>
          <a:p>
            <a:r>
              <a:rPr lang="en-AU" b="1">
                <a:latin typeface="Arial"/>
                <a:cs typeface="Arial"/>
              </a:rPr>
              <a:t>Note:</a:t>
            </a:r>
            <a:endParaRPr lang="en-AU" b="1"/>
          </a:p>
          <a:p>
            <a:r>
              <a:rPr lang="en-AU">
                <a:latin typeface="Arial"/>
                <a:cs typeface="Arial"/>
              </a:rPr>
              <a:t>The link to the multiple choice questions would need to be shared with students so they can independently work through them. To complete the online, students will need to join </a:t>
            </a:r>
            <a:r>
              <a:rPr lang="en-AU" err="1">
                <a:latin typeface="Arial"/>
                <a:cs typeface="Arial"/>
              </a:rPr>
              <a:t>TEDed</a:t>
            </a:r>
            <a:r>
              <a:rPr lang="en-AU">
                <a:latin typeface="Arial"/>
                <a:cs typeface="Arial"/>
              </a:rPr>
              <a:t> – otherwise you can give the questions to the students on paper. </a:t>
            </a:r>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7802508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link to this video is in the program. </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5731190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guide students through ethical decision making by discussing the scenarios in pairs and justifying their choices.</a:t>
            </a:r>
          </a:p>
          <a:p>
            <a:r>
              <a:rPr lang="en-AU" b="1">
                <a:latin typeface="Arial"/>
                <a:cs typeface="Arial"/>
              </a:rPr>
              <a:t>Speaker:</a:t>
            </a:r>
            <a:br>
              <a:rPr lang="en-AU"/>
            </a:br>
            <a:r>
              <a:rPr lang="en-AU">
                <a:latin typeface="Arial"/>
                <a:cs typeface="Arial"/>
              </a:rPr>
              <a:t>Work with your partner to talk through each scenario on the slide aiming to come up with an agreed response to each one. For every decision you make, give a clear reason to back it up.</a:t>
            </a:r>
            <a:br>
              <a:rPr lang="en-AU"/>
            </a:br>
            <a:r>
              <a:rPr lang="en-AU">
                <a:latin typeface="Arial"/>
                <a:cs typeface="Arial"/>
              </a:rPr>
              <a:t>There are no perfect answers here. What matters is how well you can explain your thinking.</a:t>
            </a:r>
            <a:br>
              <a:rPr lang="en-AU"/>
            </a:br>
            <a:r>
              <a:rPr lang="en-AU">
                <a:latin typeface="Arial"/>
                <a:cs typeface="Arial"/>
              </a:rPr>
              <a:t>Move through the scenarios one at a time and be ready to share one of your justifications with the class.</a:t>
            </a:r>
          </a:p>
          <a:p>
            <a:pPr>
              <a:buNone/>
            </a:pPr>
            <a:r>
              <a:rPr lang="en-AU" b="1"/>
              <a:t>Notes:</a:t>
            </a:r>
            <a:br>
              <a:rPr lang="en-AU"/>
            </a:br>
            <a:r>
              <a:rPr lang="en-AU"/>
              <a:t>Circulate and listen for reasoning rather than quick guesses.</a:t>
            </a:r>
            <a:br>
              <a:rPr lang="en-AU"/>
            </a:br>
            <a:r>
              <a:rPr lang="en-AU"/>
              <a:t>Prompt students with simple questions like </a:t>
            </a:r>
            <a:r>
              <a:rPr lang="en-AU" i="1"/>
              <a:t>What value is guiding your choice?</a:t>
            </a:r>
            <a:r>
              <a:rPr lang="en-AU"/>
              <a:t> or </a:t>
            </a:r>
            <a:r>
              <a:rPr lang="en-AU" i="1"/>
              <a:t>Why that option over the others?</a:t>
            </a:r>
            <a:br>
              <a:rPr lang="en-AU"/>
            </a:br>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2671025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10F88-6233-14DD-7DCB-E33BAC30EC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F565F-FB7D-4298-6768-7C8B45E87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283E6-5861-8541-DD97-E77D9891787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is an optional scaffolded sentence builder and may not be suitable for all classes. </a:t>
            </a:r>
          </a:p>
          <a:p>
            <a:r>
              <a:rPr lang="en-AU" b="1">
                <a:latin typeface="Arial"/>
                <a:cs typeface="Arial"/>
              </a:rPr>
              <a:t>Purpose:</a:t>
            </a:r>
            <a:br>
              <a:rPr lang="en-AU"/>
            </a:br>
            <a:r>
              <a:rPr lang="en-AU">
                <a:latin typeface="Arial"/>
                <a:cs typeface="Arial"/>
              </a:rPr>
              <a:t>To get students to begin to engage in what they value. </a:t>
            </a:r>
            <a:endParaRPr lang="en-AU" b="1"/>
          </a:p>
          <a:p>
            <a:r>
              <a:rPr lang="en-AU" b="1">
                <a:latin typeface="Arial"/>
                <a:cs typeface="Arial"/>
              </a:rPr>
              <a:t>Speaker:</a:t>
            </a:r>
            <a:endParaRPr lang="en-AU"/>
          </a:p>
          <a:p>
            <a:r>
              <a:rPr lang="en-AU">
                <a:latin typeface="Arial"/>
                <a:cs typeface="Arial"/>
              </a:rPr>
              <a:t>Today we are going to spend time reflecting on ourselves, who we are and what we value. Take a minute to answer the two questions on the slide. Please write your responses in your books.</a:t>
            </a:r>
            <a:endParaRPr lang="en-AU"/>
          </a:p>
          <a:p>
            <a:endParaRPr lang="en-AU"/>
          </a:p>
        </p:txBody>
      </p:sp>
      <p:sp>
        <p:nvSpPr>
          <p:cNvPr id="4" name="Slide Number Placeholder 3">
            <a:extLst>
              <a:ext uri="{FF2B5EF4-FFF2-40B4-BE49-F238E27FC236}">
                <a16:creationId xmlns:a16="http://schemas.microsoft.com/office/drawing/2014/main" id="{652313C4-2388-A35E-93F2-C8D809D756D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883318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Adapt the learning intention as required and add matching success criteria.</a:t>
            </a:r>
          </a:p>
          <a:p>
            <a:pPr marL="171450" indent="-171450">
              <a:buFont typeface="Arial"/>
              <a:buChar char="•"/>
            </a:pPr>
            <a:r>
              <a:rPr lang="en-AU" sz="2400" kern="100">
                <a:effectLst/>
                <a:latin typeface="Arial" panose="020B0604020202020204" pitchFamily="34" charset="0"/>
                <a:ea typeface="Aptos" panose="020B0004020202020204" pitchFamily="34" charset="0"/>
                <a:cs typeface="Arial" panose="020B0604020202020204" pitchFamily="34" charset="0"/>
              </a:rPr>
              <a:t>For more information see ⁠NSW Department of Education </a:t>
            </a:r>
            <a:r>
              <a:rPr lang="en-AU" sz="240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explicit teaching strategies</a:t>
            </a:r>
            <a:r>
              <a:rPr lang="en-AU" sz="2400" u="sng" kern="100">
                <a:solidFill>
                  <a:srgbClr val="467886"/>
                </a:solidFill>
                <a:effectLst/>
                <a:latin typeface="Arial" panose="020B0604020202020204" pitchFamily="34" charset="0"/>
                <a:ea typeface="Aptos" panose="020B0004020202020204" pitchFamily="34" charset="0"/>
                <a:cs typeface="Arial" panose="020B0604020202020204" pitchFamily="34" charset="0"/>
              </a:rPr>
              <a:t> </a:t>
            </a:r>
            <a:r>
              <a:rPr lang="en-AU" sz="2400" kern="100">
                <a:effectLst/>
                <a:latin typeface="Arial" panose="020B0604020202020204" pitchFamily="34" charset="0"/>
                <a:ea typeface="Aptos" panose="020B0004020202020204" pitchFamily="34" charset="0"/>
                <a:cs typeface="Arial" panose="020B0604020202020204" pitchFamily="34" charset="0"/>
              </a:rPr>
              <a:t> https://education.nsw.gov.au/teaching-and-learning/curriculum/explicit-teaching.</a:t>
            </a: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3BB5D-400B-5322-AC64-280D1C504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1E315-0B14-0CBE-B6DA-194C6A9F7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1B8F8B-2066-7A6B-F7D7-3432B4C4D714}"/>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Adapt the learning intention as required and add matching success criteria.</a:t>
            </a:r>
          </a:p>
          <a:p>
            <a:pPr marL="171450" indent="-171450">
              <a:buFont typeface="Arial"/>
              <a:buChar char="•"/>
            </a:pPr>
            <a:r>
              <a:rPr lang="en-AU" sz="2400" kern="10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2400" kern="100">
                <a:effectLst/>
                <a:latin typeface="Tahoma" panose="020B0604030504040204" pitchFamily="34" charset="0"/>
                <a:ea typeface="Aptos" panose="020B0004020202020204" pitchFamily="34" charset="0"/>
                <a:cs typeface="Times New Roman" panose="02020603050405020304" pitchFamily="18" charset="0"/>
              </a:rPr>
              <a:t>⁠</a:t>
            </a:r>
            <a:r>
              <a:rPr lang="en-AU" sz="2400" kern="10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2400" kern="10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B52D1519-ECD7-73DD-60CC-8B80E60F9F1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6809466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a:cs typeface="Arial"/>
              </a:rPr>
              <a:t>Purpose: </a:t>
            </a:r>
            <a:endParaRPr lang="en-US">
              <a:solidFill>
                <a:srgbClr val="444444"/>
              </a:solidFill>
              <a:latin typeface="Arial"/>
              <a:cs typeface="Arial"/>
            </a:endParaRPr>
          </a:p>
          <a:p>
            <a:r>
              <a:rPr lang="en-AU">
                <a:latin typeface="Arial"/>
                <a:cs typeface="Arial"/>
              </a:rPr>
              <a:t>To introduce personal identity: </a:t>
            </a:r>
            <a:r>
              <a:rPr lang="en-AU">
                <a:highlight>
                  <a:srgbClr val="FFFFFF"/>
                </a:highlight>
                <a:latin typeface="Arial"/>
                <a:cs typeface="Arial"/>
                <a:hlinkClick r:id="rId3"/>
              </a:rPr>
              <a:t>https://www.youtube.com/watch?v=trqDnLNRuSc</a:t>
            </a:r>
            <a:br>
              <a:rPr lang="en-AU" b="1"/>
            </a:br>
            <a:r>
              <a:rPr lang="en-AU" b="1">
                <a:latin typeface="Arial"/>
                <a:cs typeface="Arial"/>
              </a:rPr>
              <a:t>Speaker:</a:t>
            </a:r>
            <a:endParaRPr lang="en-US"/>
          </a:p>
          <a:p>
            <a:r>
              <a:rPr lang="en-AU">
                <a:latin typeface="Arial"/>
                <a:cs typeface="Arial"/>
              </a:rPr>
              <a:t>We are going to watch a video that introduces the idea of personal identity. </a:t>
            </a:r>
          </a:p>
          <a:p>
            <a:r>
              <a:rPr lang="en-AU" b="1">
                <a:latin typeface="Arial"/>
                <a:cs typeface="Arial"/>
              </a:rPr>
              <a:t>Note: </a:t>
            </a:r>
            <a:endParaRPr lang="en-AU"/>
          </a:p>
          <a:p>
            <a:r>
              <a:rPr lang="en-AU">
                <a:latin typeface="Arial"/>
                <a:cs typeface="Arial"/>
              </a:rPr>
              <a:t>The video references Dr. Who so some background knowledge may need to be communicated if students are unfamiliar with this. </a:t>
            </a:r>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0841612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model how to think aloud while completing the personal philosophy scaffold, showing students how ideas develop step by step.</a:t>
            </a:r>
          </a:p>
          <a:p>
            <a:pPr>
              <a:buNone/>
            </a:pPr>
            <a:r>
              <a:rPr lang="en-AU" b="1"/>
              <a:t>Speaker (suggested script as per program):</a:t>
            </a:r>
            <a:br>
              <a:rPr lang="en-AU"/>
            </a:br>
            <a:r>
              <a:rPr lang="en-AU"/>
              <a:t>I am going to fill in this scaffold so you can see how a personal philosophy comes together.</a:t>
            </a:r>
            <a:br>
              <a:rPr lang="en-AU"/>
            </a:br>
            <a:r>
              <a:rPr lang="en-AU"/>
              <a:t>The first part asks for my core values. I am stopping to think: ‘What genuinely matters to me? What do I try to live by every day?’</a:t>
            </a:r>
            <a:br>
              <a:rPr lang="en-AU"/>
            </a:br>
            <a:r>
              <a:rPr lang="en-AU"/>
              <a:t>I am thinking that honesty is important to me because I want people to trust my words. I also value kindness, because I do not want to make life harder for others. And finally, I am choosing curiosity, because learning new things makes my life richer.</a:t>
            </a:r>
            <a:br>
              <a:rPr lang="en-AU"/>
            </a:br>
            <a:r>
              <a:rPr lang="en-AU"/>
              <a:t>So I would write: honesty, kindness, curiosity.</a:t>
            </a:r>
          </a:p>
          <a:p>
            <a:pPr>
              <a:buNone/>
            </a:pPr>
            <a:r>
              <a:rPr lang="en-AU"/>
              <a:t>Now I move to the next section: ‘I believe a good life is shaped by…’</a:t>
            </a:r>
            <a:br>
              <a:rPr lang="en-AU"/>
            </a:br>
            <a:r>
              <a:rPr lang="en-AU"/>
              <a:t>I am thinking aloud here: ‘What actually guides how I make decisions?’ For me, a good life is shaped by being thoughtful about others, so I will put that in.</a:t>
            </a:r>
          </a:p>
          <a:p>
            <a:pPr>
              <a:buNone/>
            </a:pPr>
            <a:r>
              <a:rPr lang="en-AU"/>
              <a:t>Before I fill in the next blank, let’s pause. The sentence says: ‘…and by treating others with…’</a:t>
            </a:r>
            <a:br>
              <a:rPr lang="en-AU"/>
            </a:br>
            <a:r>
              <a:rPr lang="en-AU"/>
              <a:t>What are some words you think could go here?</a:t>
            </a:r>
            <a:br>
              <a:rPr lang="en-AU"/>
            </a:br>
            <a:r>
              <a:rPr lang="en-AU"/>
              <a:t>(Allow 2 or 3 responses.)</a:t>
            </a:r>
            <a:br>
              <a:rPr lang="en-AU"/>
            </a:br>
            <a:r>
              <a:rPr lang="en-AU"/>
              <a:t>Those are great suggestions. I am choosing respect, because it connects well with honesty and kindness, and it is something I try to show even when I disagree with someone.</a:t>
            </a:r>
          </a:p>
          <a:p>
            <a:pPr>
              <a:buNone/>
            </a:pPr>
            <a:r>
              <a:rPr lang="en-AU"/>
              <a:t>Now the scaffold says: ‘Each day, I try to ______ so my actions match my values.’</a:t>
            </a:r>
            <a:br>
              <a:rPr lang="en-AU"/>
            </a:br>
            <a:r>
              <a:rPr lang="en-AU"/>
              <a:t>This one is about daily behaviour. Something realistic.</a:t>
            </a:r>
            <a:br>
              <a:rPr lang="en-AU"/>
            </a:br>
            <a:r>
              <a:rPr lang="en-AU"/>
              <a:t>What could go here? What is one small everyday action that shows your values?</a:t>
            </a:r>
            <a:br>
              <a:rPr lang="en-AU"/>
            </a:br>
            <a:r>
              <a:rPr lang="en-AU"/>
              <a:t>(Students offer examples.)</a:t>
            </a:r>
            <a:br>
              <a:rPr lang="en-AU"/>
            </a:br>
            <a:r>
              <a:rPr lang="en-AU"/>
              <a:t>All excellent ideas. I am going to choose ‘listen carefully’, because that helps me show kindness and respect.</a:t>
            </a:r>
          </a:p>
          <a:p>
            <a:pPr>
              <a:buNone/>
            </a:pPr>
            <a:r>
              <a:rPr lang="en-AU"/>
              <a:t>Finally, it says: ‘Overall, I aim to live in a way that reflects ______.’</a:t>
            </a:r>
            <a:br>
              <a:rPr lang="en-AU"/>
            </a:br>
            <a:r>
              <a:rPr lang="en-AU"/>
              <a:t>Before I choose, what kind of word could fit here? A value, a big idea or a goal?</a:t>
            </a:r>
            <a:br>
              <a:rPr lang="en-AU"/>
            </a:br>
            <a:r>
              <a:rPr lang="en-AU"/>
              <a:t>(Students respond.)</a:t>
            </a:r>
            <a:br>
              <a:rPr lang="en-AU"/>
            </a:br>
            <a:r>
              <a:rPr lang="en-AU"/>
              <a:t>Lovely suggestions. I am choosing integrity because, for me, it means trying to act in line with what I say I believe.</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57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This is an optional scaffolded sentence builder and may not be suitable for all classes. </a:t>
            </a:r>
          </a:p>
          <a:p>
            <a:pPr>
              <a:buNone/>
            </a:pPr>
            <a:r>
              <a:rPr lang="en-AU" b="1"/>
              <a:t>Purpose:</a:t>
            </a:r>
            <a:br>
              <a:rPr lang="en-AU"/>
            </a:br>
            <a:r>
              <a:rPr lang="en-AU"/>
              <a:t>To demonstrate how to turn the scaffolded ideas into a single, coherent personal philosophy statement.</a:t>
            </a:r>
          </a:p>
          <a:p>
            <a:pPr>
              <a:buNone/>
            </a:pPr>
            <a:r>
              <a:rPr lang="en-AU" b="1"/>
              <a:t>Speaker:</a:t>
            </a:r>
            <a:br>
              <a:rPr lang="en-AU"/>
            </a:br>
            <a:r>
              <a:rPr lang="en-AU"/>
              <a:t>Now that I have filled in each part, I can put it all together in one clear statement.</a:t>
            </a:r>
            <a:br>
              <a:rPr lang="en-AU"/>
            </a:br>
            <a:r>
              <a:rPr lang="en-AU"/>
              <a:t>Here is how mine might sound:</a:t>
            </a:r>
          </a:p>
          <a:p>
            <a:pPr>
              <a:buNone/>
            </a:pPr>
            <a:r>
              <a:rPr lang="en-AU"/>
              <a:t>‘My personal philosophy centres on the values of honesty, kindness and curiosity.</a:t>
            </a:r>
            <a:br>
              <a:rPr lang="en-AU"/>
            </a:br>
            <a:r>
              <a:rPr lang="en-AU"/>
              <a:t>I believe a good life is shaped by being thoughtful about others and by treating others with respect.</a:t>
            </a:r>
            <a:br>
              <a:rPr lang="en-AU"/>
            </a:br>
            <a:r>
              <a:rPr lang="en-AU"/>
              <a:t>Each day, I try to listen carefully so my actions match my values.</a:t>
            </a:r>
            <a:br>
              <a:rPr lang="en-AU"/>
            </a:br>
            <a:r>
              <a:rPr lang="en-AU"/>
              <a:t>Overall, I aim to live in a way that reflects integrity.’</a:t>
            </a:r>
          </a:p>
          <a:p>
            <a:pPr>
              <a:buNone/>
            </a:pPr>
            <a:r>
              <a:rPr lang="en-AU"/>
              <a:t>This shows how the pieces come together to form one short statement. Students will use the same structure to write their own.</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509433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is an optional scaffolded sentence builder and may not be suitable for all classes. </a:t>
            </a:r>
          </a:p>
          <a:p>
            <a:r>
              <a:rPr lang="en-AU" b="1">
                <a:latin typeface="Arial"/>
                <a:cs typeface="Arial"/>
              </a:rPr>
              <a:t>Purpose:</a:t>
            </a:r>
            <a:br>
              <a:rPr lang="en-AU"/>
            </a:br>
            <a:r>
              <a:rPr lang="en-AU">
                <a:latin typeface="Arial"/>
                <a:cs typeface="Arial"/>
              </a:rPr>
              <a:t>To show students a finished version so they can see what a clear personal philosophy looks like before drafting their own.</a:t>
            </a:r>
            <a:endParaRPr lang="en-AU" b="1">
              <a:latin typeface="Arial"/>
              <a:cs typeface="Arial"/>
            </a:endParaRPr>
          </a:p>
          <a:p>
            <a:r>
              <a:rPr lang="en-AU" b="1">
                <a:latin typeface="Arial"/>
                <a:cs typeface="Arial"/>
              </a:rPr>
              <a:t>Speaker:</a:t>
            </a:r>
            <a:br>
              <a:rPr lang="en-AU"/>
            </a:br>
            <a:r>
              <a:rPr lang="en-AU">
                <a:latin typeface="Arial"/>
                <a:cs typeface="Arial"/>
              </a:rPr>
              <a:t>Here is my final statement written out in full. This is what the scaffold builds towards.</a:t>
            </a:r>
            <a:br>
              <a:rPr lang="en-AU"/>
            </a:br>
            <a:r>
              <a:rPr lang="en-AU">
                <a:latin typeface="Arial"/>
                <a:cs typeface="Arial"/>
              </a:rPr>
              <a:t>As you read it, think about how each part connects to the values and beliefs I identified earlier.</a:t>
            </a:r>
            <a:br>
              <a:rPr lang="en-AU"/>
            </a:br>
            <a:r>
              <a:rPr lang="en-AU">
                <a:latin typeface="Arial"/>
                <a:cs typeface="Arial"/>
              </a:rPr>
              <a:t>You will now use the same scaffold to create your own version. It only needs to be about one hundred words. This is something you can return to and refine as we move through the course.</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7493766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guide students to complete the scaffold and use it to draft their own short personal philosophy statement.</a:t>
            </a:r>
          </a:p>
          <a:p>
            <a:pPr>
              <a:buNone/>
            </a:pPr>
            <a:r>
              <a:rPr lang="en-AU" b="1"/>
              <a:t>Speaker:</a:t>
            </a:r>
            <a:br>
              <a:rPr lang="en-AU"/>
            </a:br>
            <a:r>
              <a:rPr lang="en-AU"/>
              <a:t>Now it is your turn. Start by filling in the scaffold on the left. Take your time to think about your values and what you believe makes a good life. Your answers do not need to be perfect. They just need to be honest.</a:t>
            </a:r>
            <a:br>
              <a:rPr lang="en-AU"/>
            </a:br>
            <a:r>
              <a:rPr lang="en-AU"/>
              <a:t>Once your scaffold is complete, use it to write your own personal philosophy.</a:t>
            </a:r>
            <a:br>
              <a:rPr lang="en-AU"/>
            </a:br>
            <a:r>
              <a:rPr lang="en-AU"/>
              <a:t>Focus on being clear and true to what matters to you. You will have chances to refine this later in the course.</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959595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B4187-7EA1-32CA-47CB-0D8A90D4D1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F83E9-9542-2F4B-DF5F-5728A7248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785214-05A5-866E-6932-266597E29A21}"/>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Adapt the learning intention as required and add matching success criteria.</a:t>
            </a:r>
          </a:p>
          <a:p>
            <a:pPr marL="171450" indent="-171450">
              <a:buFont typeface="Arial"/>
              <a:buChar char="•"/>
            </a:pPr>
            <a:r>
              <a:rPr lang="en-AU" sz="2400" kern="10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2400" kern="100">
                <a:effectLst/>
                <a:latin typeface="Tahoma" panose="020B0604030504040204" pitchFamily="34" charset="0"/>
                <a:ea typeface="Aptos" panose="020B0004020202020204" pitchFamily="34" charset="0"/>
                <a:cs typeface="Times New Roman" panose="02020603050405020304" pitchFamily="18" charset="0"/>
              </a:rPr>
              <a:t>⁠</a:t>
            </a:r>
            <a:r>
              <a:rPr lang="en-AU" sz="2400" kern="10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2400" kern="10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BDC8F0F1-68C2-2273-4507-20D2FB32616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6903930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introduce the concept of allegory and show students how stories can communicate deeper moral or symbolic meanings.</a:t>
            </a:r>
          </a:p>
          <a:p>
            <a:pPr>
              <a:buNone/>
            </a:pPr>
            <a:r>
              <a:rPr lang="en-AU" b="1"/>
              <a:t>Speaker:</a:t>
            </a:r>
            <a:br>
              <a:rPr lang="en-AU"/>
            </a:br>
            <a:r>
              <a:rPr lang="en-AU"/>
              <a:t>An allegory is a story that has a hidden meaning beneath the surface. It usually teaches a moral or explores a spiritual or political idea.</a:t>
            </a:r>
            <a:br>
              <a:rPr lang="en-AU"/>
            </a:br>
            <a:r>
              <a:rPr lang="en-AU"/>
              <a:t>Writers do this by using symbolic characters and events. For example, in ‘The Tortoise and the Hare’, the animals stand for different approaches to life. The Tortoise symbolises patience and steady effort, while the Hare represents rushing and overconfidence.</a:t>
            </a:r>
            <a:br>
              <a:rPr lang="en-AU"/>
            </a:br>
            <a:r>
              <a:rPr lang="en-AU"/>
              <a:t>As you read this definition, think about why authors might choose to teach a message in this indirect way rather than stating it plainly.</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7376564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introduce the allegory by reading the story aloud so students can follow the events and characters.</a:t>
            </a:r>
          </a:p>
          <a:p>
            <a:pPr>
              <a:buNone/>
            </a:pPr>
            <a:r>
              <a:rPr lang="en-AU" b="1"/>
              <a:t>Speaker:</a:t>
            </a:r>
            <a:br>
              <a:rPr lang="en-AU"/>
            </a:br>
            <a:r>
              <a:rPr lang="en-AU"/>
              <a:t>I am going to read the beginning of ‘The Tortoise and the Hare’ aloud. As you listen, picture the scene in your mind. Notice how the characters behave and what their actions might represent.</a:t>
            </a:r>
            <a:br>
              <a:rPr lang="en-AU"/>
            </a:br>
            <a:r>
              <a:rPr lang="en-AU"/>
              <a:t>Just follow the story for now.</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6044189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guide students in interpreting the allegory by linking story elements to real-life ideas and behaviours.</a:t>
            </a:r>
          </a:p>
          <a:p>
            <a:pPr>
              <a:buNone/>
            </a:pPr>
            <a:r>
              <a:rPr lang="en-AU" b="1"/>
              <a:t>Speaker:</a:t>
            </a:r>
            <a:br>
              <a:rPr lang="en-AU"/>
            </a:br>
            <a:r>
              <a:rPr lang="en-AU"/>
              <a:t>Now that we have read the full story, we are going to uncover the allegory together. These questions will help us think about what the characters and events might represent in real life.</a:t>
            </a:r>
            <a:br>
              <a:rPr lang="en-AU"/>
            </a:br>
            <a:r>
              <a:rPr lang="en-AU"/>
              <a:t>You do not need to answer all of them at once. We will take them one at a time and talk through what each question is really asking.</a:t>
            </a:r>
            <a:br>
              <a:rPr lang="en-AU"/>
            </a:br>
            <a:r>
              <a:rPr lang="en-AU"/>
              <a:t>As we work, focus on the big idea: the story is using animals and a simple race to say something deeper about human behaviour.</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984491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Purpose:</a:t>
            </a: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To activate prior thinking(schema), uncover assumptions, and introduce students to philosophical questioning in a simple and engaging way.</a:t>
            </a:r>
          </a:p>
          <a:p>
            <a:r>
              <a:rPr lang="en-US" b="1">
                <a:latin typeface="Arial" panose="020B0604020202020204" pitchFamily="34" charset="0"/>
                <a:cs typeface="Arial" panose="020B0604020202020204" pitchFamily="34" charset="0"/>
              </a:rPr>
              <a:t>Speaker:</a:t>
            </a: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Turn to the person next to you and choose one of these big questions to discuss:</a:t>
            </a:r>
          </a:p>
          <a:p>
            <a:pPr marL="285750" indent="-285750">
              <a:buFont typeface="Arial"/>
              <a:buChar char="•"/>
            </a:pPr>
            <a:r>
              <a:rPr lang="en-US">
                <a:latin typeface="Arial" panose="020B0604020202020204" pitchFamily="34" charset="0"/>
                <a:cs typeface="Arial" panose="020B0604020202020204" pitchFamily="34" charset="0"/>
              </a:rPr>
              <a:t>Do we have free will</a:t>
            </a:r>
          </a:p>
          <a:p>
            <a:pPr marL="285750" indent="-285750">
              <a:buFont typeface="Arial"/>
              <a:buChar char="•"/>
            </a:pPr>
            <a:r>
              <a:rPr lang="en-US">
                <a:latin typeface="Arial" panose="020B0604020202020204" pitchFamily="34" charset="0"/>
                <a:cs typeface="Arial" panose="020B0604020202020204" pitchFamily="34" charset="0"/>
              </a:rPr>
              <a:t>How do we know what is real</a:t>
            </a:r>
          </a:p>
          <a:p>
            <a:pPr marL="285750" indent="-285750">
              <a:buFont typeface="Arial"/>
              <a:buChar char="•"/>
            </a:pPr>
            <a:r>
              <a:rPr lang="en-US">
                <a:latin typeface="Arial" panose="020B0604020202020204" pitchFamily="34" charset="0"/>
                <a:cs typeface="Arial" panose="020B0604020202020204" pitchFamily="34" charset="0"/>
              </a:rPr>
              <a:t>Is it ever okay to lie\</a:t>
            </a:r>
          </a:p>
          <a:p>
            <a:r>
              <a:rPr lang="en-US">
                <a:latin typeface="Arial" panose="020B0604020202020204" pitchFamily="34" charset="0"/>
                <a:cs typeface="Arial" panose="020B0604020202020204" pitchFamily="34" charset="0"/>
              </a:rPr>
              <a:t>After a short discussion, you will each share your initial thoughts. There are no right or wrong answers. The focus is on how you are thinking.</a:t>
            </a:r>
          </a:p>
          <a:p>
            <a:r>
              <a:rPr lang="en-US" b="1">
                <a:latin typeface="Arial" panose="020B0604020202020204" pitchFamily="34" charset="0"/>
                <a:cs typeface="Arial" panose="020B0604020202020204" pitchFamily="34" charset="0"/>
              </a:rPr>
              <a:t>Notes:</a:t>
            </a:r>
            <a:endParaRPr lang="en-US">
              <a:latin typeface="Arial" panose="020B0604020202020204" pitchFamily="34" charset="0"/>
              <a:cs typeface="Arial" panose="020B0604020202020204" pitchFamily="34" charset="0"/>
            </a:endParaRPr>
          </a:p>
          <a:p>
            <a:pPr marL="285750" indent="-285750">
              <a:buFont typeface="Arial"/>
              <a:buChar char="•"/>
            </a:pPr>
            <a:r>
              <a:rPr lang="en-US">
                <a:latin typeface="Arial" panose="020B0604020202020204" pitchFamily="34" charset="0"/>
                <a:cs typeface="Arial" panose="020B0604020202020204" pitchFamily="34" charset="0"/>
              </a:rPr>
              <a:t>Allow 1–2 minutes of paired discussion.</a:t>
            </a:r>
          </a:p>
          <a:p>
            <a:pPr marL="285750" indent="-285750">
              <a:buFont typeface="Arial"/>
              <a:buChar char="•"/>
            </a:pPr>
            <a:r>
              <a:rPr lang="en-US">
                <a:latin typeface="Arial" panose="020B0604020202020204" pitchFamily="34" charset="0"/>
                <a:cs typeface="Arial" panose="020B0604020202020204" pitchFamily="34" charset="0"/>
              </a:rPr>
              <a:t>Circulate and listen for ideas to use in the whole-class share.</a:t>
            </a:r>
          </a:p>
          <a:p>
            <a:pPr marL="285750" indent="-285750">
              <a:buFont typeface="Arial"/>
              <a:buChar char="•"/>
            </a:pPr>
            <a:r>
              <a:rPr lang="en-US">
                <a:latin typeface="Arial" panose="020B0604020202020204" pitchFamily="34" charset="0"/>
                <a:cs typeface="Arial" panose="020B0604020202020204" pitchFamily="34" charset="0"/>
              </a:rPr>
              <a:t>Bring the class together after 10 minutes.</a:t>
            </a:r>
          </a:p>
          <a:p>
            <a:pPr marL="285750" indent="-285750">
              <a:buFont typeface="Arial"/>
              <a:buChar char="•"/>
            </a:pPr>
            <a:r>
              <a:rPr lang="en-US">
                <a:latin typeface="Arial" panose="020B0604020202020204" pitchFamily="34" charset="0"/>
                <a:cs typeface="Arial" panose="020B0604020202020204" pitchFamily="34" charset="0"/>
              </a:rPr>
              <a:t>Reinforce that the activity was philosophical thinking: questioning, reasoning, and responding to different perspectives.</a:t>
            </a:r>
          </a:p>
          <a:p>
            <a:endParaRPr lang="en-US">
              <a:latin typeface="Arial"/>
              <a:ea typeface="Calibri"/>
              <a:cs typeface="Arial"/>
            </a:endParaRPr>
          </a:p>
          <a:p>
            <a:endParaRPr lang="en-US">
              <a:latin typeface="Arial"/>
              <a:ea typeface="Calibri"/>
              <a:cs typeface="Arial"/>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8021919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guide students through the first three interpretive questions so they can begin identifying symbolic meanings in the allegory.</a:t>
            </a:r>
          </a:p>
          <a:p>
            <a:pPr>
              <a:buNone/>
            </a:pPr>
            <a:r>
              <a:rPr lang="en-AU" b="1"/>
              <a:t>Speaker:</a:t>
            </a:r>
            <a:br>
              <a:rPr lang="en-AU"/>
            </a:br>
            <a:r>
              <a:rPr lang="en-AU"/>
              <a:t>We are going to look closely at the first three questions. These focus on what the characters and the race itself might stand for in real life.</a:t>
            </a:r>
            <a:br>
              <a:rPr lang="en-AU"/>
            </a:br>
            <a:r>
              <a:rPr lang="en-AU"/>
              <a:t>As we go through each one, think about the attitudes or qualities you have seen in people around you.</a:t>
            </a:r>
            <a:br>
              <a:rPr lang="en-AU"/>
            </a:br>
            <a:r>
              <a:rPr lang="en-AU"/>
              <a:t>Take a moment to jot down a quick idea for each question. You do not need full sentences. We will share some thoughts as a class before moving to the next set of questions.</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109160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deepen students’ interpretation of the allegory by exploring why the author uses animals, what message the characters’ actions communicate and how the moral connects to real life.</a:t>
            </a:r>
          </a:p>
          <a:p>
            <a:pPr>
              <a:buNone/>
            </a:pPr>
            <a:r>
              <a:rPr lang="en-AU" b="1"/>
              <a:t>Speaker:</a:t>
            </a:r>
            <a:br>
              <a:rPr lang="en-AU"/>
            </a:br>
            <a:r>
              <a:rPr lang="en-AU"/>
              <a:t>These next three questions help us think beyond the surface of the story.</a:t>
            </a:r>
            <a:br>
              <a:rPr lang="en-AU"/>
            </a:br>
            <a:r>
              <a:rPr lang="en-AU"/>
              <a:t>First, we will consider why an author might choose animals instead of people. What does that allow the story to do?</a:t>
            </a:r>
            <a:br>
              <a:rPr lang="en-AU"/>
            </a:br>
            <a:r>
              <a:rPr lang="en-AU"/>
              <a:t>Then we will look at how the actions of the Hare and the Tortoise communicate a message about success or achievement.</a:t>
            </a:r>
            <a:br>
              <a:rPr lang="en-AU"/>
            </a:br>
            <a:r>
              <a:rPr lang="en-AU"/>
              <a:t>Finally, we will think about the moral and how it connects to something bigger than a simple race.</a:t>
            </a:r>
            <a:br>
              <a:rPr lang="en-AU"/>
            </a:br>
            <a:r>
              <a:rPr lang="en-AU"/>
              <a:t>Take a moment to note your ideas. We will discuss them together.</a:t>
            </a:r>
          </a:p>
          <a:p>
            <a:r>
              <a:rPr lang="en-AU" b="1">
                <a:latin typeface="Arial"/>
                <a:cs typeface="Arial"/>
              </a:rPr>
              <a:t>Note: </a:t>
            </a:r>
            <a:endParaRPr lang="en-AU" b="1"/>
          </a:p>
          <a:p>
            <a:r>
              <a:rPr lang="en-US">
                <a:latin typeface="Arial"/>
                <a:cs typeface="Arial"/>
              </a:rPr>
              <a:t>After the students have a moment to write their notes, lead to the class in a discussion of all the questions with the aim to come up with an answer for each.</a:t>
            </a:r>
            <a:endParaRPr lang="en-US"/>
          </a:p>
          <a:p>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2466740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explain why allegories are useful tools in philosophy and how they support deeper thinking.</a:t>
            </a:r>
          </a:p>
          <a:p>
            <a:r>
              <a:rPr lang="en-AU" b="1">
                <a:latin typeface="Arial"/>
                <a:cs typeface="Arial"/>
              </a:rPr>
              <a:t>Speaker:</a:t>
            </a:r>
            <a:br>
              <a:rPr lang="en-AU"/>
            </a:br>
            <a:r>
              <a:rPr lang="en-AU">
                <a:latin typeface="Arial"/>
                <a:cs typeface="Arial"/>
              </a:rPr>
              <a:t>Allegories are often used in philosophy and as I read through the list on the slide, </a:t>
            </a:r>
            <a:r>
              <a:rPr lang="en-AU"/>
              <a:t>think about how ‘The Tortoise and the Hare’ does each of these things.</a:t>
            </a:r>
            <a:endParaRPr lang="en-US">
              <a:solidFill>
                <a:srgbClr val="444444"/>
              </a:solidFill>
            </a:endParaRPr>
          </a:p>
          <a:p>
            <a:pPr marL="285750" indent="-285750">
              <a:buFont typeface="Arial"/>
              <a:buChar char="•"/>
            </a:pPr>
            <a:r>
              <a:rPr lang="en-AU">
                <a:latin typeface="Arial"/>
                <a:cs typeface="Arial"/>
              </a:rPr>
              <a:t>Allegories matter in philosophy because they help us explore difficult ideas in a way that feels clear and engaging.</a:t>
            </a:r>
            <a:endParaRPr lang="en-AU"/>
          </a:p>
          <a:p>
            <a:pPr marL="285750" indent="-285750">
              <a:buFont typeface="Arial"/>
              <a:buChar char="•"/>
            </a:pPr>
            <a:r>
              <a:rPr lang="en-AU">
                <a:latin typeface="Arial"/>
                <a:cs typeface="Arial"/>
              </a:rPr>
              <a:t>They let us debate ideas safely and imaginatively by using stories instead of real people.</a:t>
            </a:r>
            <a:endParaRPr lang="en-AU"/>
          </a:p>
          <a:p>
            <a:pPr marL="285750" indent="-285750">
              <a:buFont typeface="Arial"/>
              <a:buChar char="•"/>
            </a:pPr>
            <a:r>
              <a:rPr lang="en-AU">
                <a:latin typeface="Arial"/>
                <a:cs typeface="Arial"/>
              </a:rPr>
              <a:t>Allegories also reveal patterns in human behaviour and encourage us to interpret meaning, which is a key philosophical skill.</a:t>
            </a:r>
            <a:endParaRPr lang="en-AU"/>
          </a:p>
          <a:p>
            <a:pPr marL="285750" indent="-285750">
              <a:buFont typeface="Arial"/>
              <a:buChar char="•"/>
            </a:pPr>
            <a:r>
              <a:rPr lang="en-AU">
                <a:latin typeface="Arial"/>
                <a:cs typeface="Arial"/>
              </a:rPr>
              <a:t>They invite us to reflect on moral and ethical questions and they stay relevant across time because their messages can be adapted to new situations.</a:t>
            </a:r>
            <a:br>
              <a:rPr lang="en-AU"/>
            </a:br>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5755979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introduce a classic philosophical thought experiment that helps students consider ideas about identity and change.</a:t>
            </a:r>
          </a:p>
          <a:p>
            <a:pPr>
              <a:buNone/>
            </a:pPr>
            <a:r>
              <a:rPr lang="en-AU" b="1"/>
              <a:t>Speaker:</a:t>
            </a:r>
            <a:br>
              <a:rPr lang="en-AU"/>
            </a:br>
            <a:r>
              <a:rPr lang="en-AU"/>
              <a:t>The Ship of Theseus is a famous example used in philosophy to help us think about what makes something the same over time.</a:t>
            </a:r>
            <a:br>
              <a:rPr lang="en-AU"/>
            </a:br>
            <a:r>
              <a:rPr lang="en-AU"/>
              <a:t>It asks us to imagine a ship where every plank, rope and sail is gradually replaced.</a:t>
            </a:r>
            <a:br>
              <a:rPr lang="en-AU"/>
            </a:br>
            <a:r>
              <a:rPr lang="en-AU"/>
              <a:t>By the end, there is nothing original left, which raises an important question: is it still the same ship?</a:t>
            </a:r>
          </a:p>
          <a:p>
            <a:pPr>
              <a:buNone/>
            </a:pPr>
            <a:r>
              <a:rPr lang="en-AU"/>
              <a:t>I will read the description and then ask for your first response.</a:t>
            </a:r>
            <a:br>
              <a:rPr lang="en-AU"/>
            </a:br>
            <a:r>
              <a:rPr lang="en-AU"/>
              <a:t>There is no right or wrong answer at this stage. The aim is simply to notice your instinct.</a:t>
            </a:r>
          </a:p>
          <a:p>
            <a:pPr>
              <a:buNone/>
            </a:pPr>
            <a:r>
              <a:rPr lang="en-AU"/>
              <a:t>After the description, I will ask you to show your answer with a thumbs up for “yes” or a thumbs down for “no”.</a:t>
            </a:r>
          </a:p>
          <a:p>
            <a:r>
              <a:rPr lang="en-US">
                <a:solidFill>
                  <a:srgbClr val="000000"/>
                </a:solidFill>
                <a:latin typeface="Arial"/>
                <a:cs typeface="Arial"/>
              </a:rPr>
              <a:t>Theseus, the son of King Aegeus rescued the children of Athens who had been gifted to Minos the King of Crete as a tribute. The </a:t>
            </a:r>
            <a:r>
              <a:rPr lang="en-US" err="1">
                <a:solidFill>
                  <a:srgbClr val="000000"/>
                </a:solidFill>
                <a:latin typeface="Arial"/>
                <a:cs typeface="Arial"/>
              </a:rPr>
              <a:t>childrens</a:t>
            </a:r>
            <a:r>
              <a:rPr lang="en-US">
                <a:solidFill>
                  <a:srgbClr val="000000"/>
                </a:solidFill>
                <a:latin typeface="Arial"/>
                <a:cs typeface="Arial"/>
              </a:rPr>
              <a:t> fate was to be fed to the terrifying Minotaur who lived on the island. After slaying the Minotaur, Theseus and the children escaped on a ship to Delos. Each year the </a:t>
            </a:r>
            <a:r>
              <a:rPr lang="en-US" err="1">
                <a:solidFill>
                  <a:srgbClr val="000000"/>
                </a:solidFill>
                <a:latin typeface="Arial"/>
                <a:cs typeface="Arial"/>
              </a:rPr>
              <a:t>athenians</a:t>
            </a:r>
            <a:r>
              <a:rPr lang="en-US">
                <a:solidFill>
                  <a:srgbClr val="000000"/>
                </a:solidFill>
                <a:latin typeface="Arial"/>
                <a:cs typeface="Arial"/>
              </a:rPr>
              <a:t> would Commemorate this by taking the craft on a pilgrimage to delos to </a:t>
            </a:r>
            <a:r>
              <a:rPr lang="en-US" err="1">
                <a:solidFill>
                  <a:srgbClr val="000000"/>
                </a:solidFill>
                <a:latin typeface="Arial"/>
                <a:cs typeface="Arial"/>
              </a:rPr>
              <a:t>honour</a:t>
            </a:r>
            <a:r>
              <a:rPr lang="en-US">
                <a:solidFill>
                  <a:srgbClr val="000000"/>
                </a:solidFill>
                <a:latin typeface="Arial"/>
                <a:cs typeface="Arial"/>
              </a:rPr>
              <a:t> Apollo. Overtime the timber boards of the boat rotted and were replaced. The ship of </a:t>
            </a:r>
            <a:r>
              <a:rPr lang="en-US" err="1">
                <a:solidFill>
                  <a:srgbClr val="000000"/>
                </a:solidFill>
                <a:latin typeface="Arial"/>
                <a:cs typeface="Arial"/>
              </a:rPr>
              <a:t>theseus</a:t>
            </a:r>
            <a:r>
              <a:rPr lang="en-US">
                <a:solidFill>
                  <a:srgbClr val="000000"/>
                </a:solidFill>
                <a:latin typeface="Arial"/>
                <a:cs typeface="Arial"/>
              </a:rPr>
              <a:t> used was preserved by replacing its wooden planks as they decayed over time. Eventually, all parts of the original boat were changed in order to </a:t>
            </a:r>
            <a:r>
              <a:rPr lang="en-US" err="1">
                <a:solidFill>
                  <a:srgbClr val="000000"/>
                </a:solidFill>
                <a:latin typeface="Arial"/>
                <a:cs typeface="Arial"/>
              </a:rPr>
              <a:t>presenrve</a:t>
            </a:r>
            <a:r>
              <a:rPr lang="en-US">
                <a:solidFill>
                  <a:srgbClr val="000000"/>
                </a:solidFill>
                <a:latin typeface="Arial"/>
                <a:cs typeface="Arial"/>
              </a:rPr>
              <a:t> it.  </a:t>
            </a:r>
          </a:p>
          <a:p>
            <a:r>
              <a:rPr lang="en-US">
                <a:solidFill>
                  <a:srgbClr val="000000"/>
                </a:solidFill>
                <a:latin typeface="Arial"/>
                <a:cs typeface="Arial"/>
              </a:rPr>
              <a:t>This then leads us to the question – is this </a:t>
            </a:r>
            <a:r>
              <a:rPr lang="en-US" err="1">
                <a:solidFill>
                  <a:srgbClr val="000000"/>
                </a:solidFill>
                <a:latin typeface="Arial"/>
                <a:cs typeface="Arial"/>
              </a:rPr>
              <a:t>stil</a:t>
            </a:r>
            <a:r>
              <a:rPr lang="en-US">
                <a:solidFill>
                  <a:srgbClr val="000000"/>
                </a:solidFill>
                <a:latin typeface="Arial"/>
                <a:cs typeface="Arial"/>
              </a:rPr>
              <a:t> the same ship? Thumbs up for yes, thumbs down for no. </a:t>
            </a:r>
            <a:endParaRPr lang="en-US">
              <a:solidFill>
                <a:srgbClr val="000000"/>
              </a:solidFill>
            </a:endParaRPr>
          </a:p>
          <a:p>
            <a:r>
              <a:rPr lang="en-US">
                <a:latin typeface="Arial"/>
                <a:cs typeface="Arial"/>
              </a:rPr>
              <a:t>We are going to discuss your thoughts after we explore the allegory in more detail. </a:t>
            </a:r>
            <a:endParaRPr lang="en-US"/>
          </a:p>
          <a:p>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9115560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p>
          <a:p>
            <a:pPr>
              <a:buNone/>
            </a:pPr>
            <a:r>
              <a:rPr lang="en-AU"/>
              <a:t>To explain why the Ship of Theseus can </a:t>
            </a:r>
            <a:r>
              <a:rPr lang="en-AU" i="1"/>
              <a:t>function</a:t>
            </a:r>
            <a:r>
              <a:rPr lang="en-AU"/>
              <a:t> like an allegory while technically being a metaphysical thought experiment.</a:t>
            </a:r>
          </a:p>
          <a:p>
            <a:pPr>
              <a:buNone/>
            </a:pPr>
            <a:r>
              <a:rPr lang="en-AU" b="1">
                <a:latin typeface="Arial"/>
                <a:cs typeface="Arial"/>
              </a:rPr>
              <a:t>Speaker:</a:t>
            </a:r>
          </a:p>
          <a:p>
            <a:r>
              <a:rPr lang="en-AU">
                <a:latin typeface="Arial"/>
                <a:cs typeface="Arial"/>
              </a:rPr>
              <a:t>The Ship of Theseus works </a:t>
            </a:r>
            <a:r>
              <a:rPr lang="en-AU" i="1">
                <a:latin typeface="Arial"/>
                <a:cs typeface="Arial"/>
              </a:rPr>
              <a:t>like</a:t>
            </a:r>
            <a:r>
              <a:rPr lang="en-AU">
                <a:latin typeface="Arial"/>
                <a:cs typeface="Arial"/>
              </a:rPr>
              <a:t> an allegory because it uses the simple story of a ship to explore larger philosophical questions about identity.</a:t>
            </a:r>
            <a:br>
              <a:rPr lang="en-AU"/>
            </a:br>
            <a:r>
              <a:rPr lang="en-AU">
                <a:latin typeface="Arial"/>
                <a:cs typeface="Arial"/>
              </a:rPr>
              <a:t>Even though it feels like an allegory, philosophers classify it as a metaphysical thought experiment because the focus is on reasoning through a problem rather than interpreting symbols.</a:t>
            </a:r>
            <a:br>
              <a:rPr lang="en-AU"/>
            </a:br>
            <a:r>
              <a:rPr lang="en-AU" b="1">
                <a:latin typeface="Arial"/>
                <a:cs typeface="Arial"/>
              </a:rPr>
              <a:t>Note: </a:t>
            </a:r>
          </a:p>
          <a:p>
            <a:pPr>
              <a:buNone/>
            </a:pPr>
            <a:r>
              <a:rPr lang="en-AU">
                <a:latin typeface="Arial"/>
                <a:cs typeface="Arial"/>
              </a:rPr>
              <a:t>Reassure students that it’s fine if the distinction feels fuzzy-what matters is recognising how stories can help us think about abstract ideas.</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6077325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a:cs typeface="Arial"/>
              </a:rPr>
              <a:t>Purpose:</a:t>
            </a:r>
          </a:p>
          <a:p>
            <a:pPr>
              <a:buNone/>
            </a:pPr>
            <a:r>
              <a:rPr lang="en-AU">
                <a:latin typeface="Arial"/>
                <a:cs typeface="Arial"/>
              </a:rPr>
              <a:t>To introduce students to an alternative way of thinking about the Ship of Theseus problem by showing how Thomas Hobbes challenged the original scenario. This prepares students to compare ideas about identity and change.</a:t>
            </a:r>
          </a:p>
          <a:p>
            <a:pPr>
              <a:buNone/>
            </a:pPr>
            <a:r>
              <a:rPr lang="en-AU" b="1">
                <a:latin typeface="Arial"/>
                <a:cs typeface="Arial"/>
              </a:rPr>
              <a:t>Speaker:</a:t>
            </a:r>
            <a:endParaRPr lang="en-AU" b="1"/>
          </a:p>
          <a:p>
            <a:r>
              <a:rPr lang="en-AU">
                <a:latin typeface="Arial"/>
                <a:cs typeface="Arial"/>
              </a:rPr>
              <a:t>Philosophers often respond to each other by offering new versions of a problem. Here is another take on the Ship of Theseus. Thomas Hobbes wanted to push the question even further. He asked us to imagine a sailor who quietly collects every old wooden plank that comes off the original ship. He stores them away until he has all the pieces. Then he rebuilds a second ship out of the original wood.</a:t>
            </a:r>
          </a:p>
          <a:p>
            <a:pPr>
              <a:buNone/>
            </a:pPr>
            <a:r>
              <a:rPr lang="en-AU"/>
              <a:t>Now we have two ships: the metal one that has been repaired over time, and the wooden one that has been rebuilt from the old parts.</a:t>
            </a:r>
          </a:p>
          <a:p>
            <a:pPr>
              <a:buNone/>
            </a:pPr>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977389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b="1"/>
          </a:p>
          <a:p>
            <a:pPr>
              <a:buNone/>
            </a:pPr>
            <a:r>
              <a:rPr lang="en-AU"/>
              <a:t>To prompt students to hold a new question in mind as they continue the lesson. This prepares them for deeper thinking about identity, materials, and continuity over time.</a:t>
            </a:r>
          </a:p>
          <a:p>
            <a:pPr>
              <a:buNone/>
            </a:pPr>
            <a:r>
              <a:rPr lang="en-AU" b="1">
                <a:latin typeface="Arial"/>
                <a:cs typeface="Arial"/>
              </a:rPr>
              <a:t>Speaker:</a:t>
            </a:r>
            <a:endParaRPr lang="en-AU" b="1"/>
          </a:p>
          <a:p>
            <a:r>
              <a:rPr lang="en-AU">
                <a:latin typeface="Arial"/>
                <a:cs typeface="Arial"/>
              </a:rPr>
              <a:t>Here is the next twist in the problem. Now that we have two ships in the story this gives us another question to think about:</a:t>
            </a:r>
            <a:br>
              <a:rPr lang="en-AU"/>
            </a:br>
            <a:r>
              <a:rPr lang="en-AU">
                <a:latin typeface="Arial"/>
                <a:cs typeface="Arial"/>
              </a:rPr>
              <a:t>Is the rebuilt wooden ship the real Ship of Theseus? The one made from the original materials rather than the one that has had the parts replaced?</a:t>
            </a:r>
          </a:p>
          <a:p>
            <a:pPr>
              <a:buNone/>
            </a:pPr>
            <a:r>
              <a:rPr lang="en-AU">
                <a:latin typeface="Arial"/>
                <a:cs typeface="Arial"/>
              </a:rPr>
              <a:t>There is no need to answer right now. Just keep this question in mind as we continue.</a:t>
            </a:r>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0838431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b="1"/>
          </a:p>
          <a:p>
            <a:pPr>
              <a:buNone/>
            </a:pPr>
            <a:r>
              <a:rPr lang="en-AU"/>
              <a:t>To help students recognise the central tension in the Ship of Theseus puzzle and understand why philosophers continue to discuss it.</a:t>
            </a:r>
          </a:p>
          <a:p>
            <a:pPr>
              <a:buNone/>
            </a:pPr>
            <a:r>
              <a:rPr lang="en-AU" b="1">
                <a:latin typeface="Arial"/>
                <a:cs typeface="Arial"/>
              </a:rPr>
              <a:t>Speaker:</a:t>
            </a:r>
          </a:p>
          <a:p>
            <a:r>
              <a:rPr lang="en-AU">
                <a:latin typeface="Arial"/>
                <a:cs typeface="Arial"/>
              </a:rPr>
              <a:t>As we now that we have two possible ships, we can see the real puzzle.</a:t>
            </a:r>
            <a:br>
              <a:rPr lang="en-AU"/>
            </a:br>
            <a:r>
              <a:rPr lang="en-AU">
                <a:latin typeface="Arial"/>
                <a:cs typeface="Arial"/>
              </a:rPr>
              <a:t>Which one is the true Ship of Theseus?</a:t>
            </a:r>
          </a:p>
          <a:p>
            <a:pPr>
              <a:buNone/>
            </a:pPr>
            <a:r>
              <a:rPr lang="en-AU">
                <a:latin typeface="Arial"/>
                <a:cs typeface="Arial"/>
              </a:rPr>
              <a:t>One answer says it is the ship with continuity. It is the one that sailed the journeys, had repairs over time and kept the same history.</a:t>
            </a:r>
          </a:p>
          <a:p>
            <a:pPr>
              <a:buNone/>
            </a:pPr>
            <a:r>
              <a:rPr lang="en-AU"/>
              <a:t>The other answer says it is the ship with the original material. It is made from the physical parts Theseus touched and sailed with.</a:t>
            </a:r>
          </a:p>
          <a:p>
            <a:r>
              <a:rPr lang="en-AU">
                <a:latin typeface="Arial"/>
                <a:cs typeface="Arial"/>
              </a:rPr>
              <a:t>Both ideas seem reasonable, but they cannot both be right at the same time. This is why the question matters. It helps us think about what makes something the same thing over time. Is the ship its story or its parts?’</a:t>
            </a:r>
          </a:p>
          <a:p>
            <a:pPr>
              <a:buNone/>
            </a:pPr>
            <a:r>
              <a:rPr lang="en-AU" b="1">
                <a:latin typeface="Arial"/>
                <a:cs typeface="Arial"/>
              </a:rPr>
              <a:t>Notes</a:t>
            </a:r>
            <a:endParaRPr lang="en-AU"/>
          </a:p>
          <a:p>
            <a:r>
              <a:rPr lang="en-AU">
                <a:latin typeface="Arial"/>
                <a:cs typeface="Arial"/>
              </a:rPr>
              <a:t>Pause and allow students to reflect before moving on.</a:t>
            </a:r>
          </a:p>
          <a:p>
            <a:r>
              <a:rPr lang="en-AU">
                <a:latin typeface="Arial"/>
                <a:cs typeface="Arial"/>
              </a:rPr>
              <a:t>Avoid letting students debate yet. This slide is about naming the two competing ideas, not resolving them.</a:t>
            </a:r>
            <a:endParaRPr lang="en-AU"/>
          </a:p>
          <a:p>
            <a:r>
              <a:rPr lang="en-AU">
                <a:latin typeface="Arial"/>
                <a:cs typeface="Arial"/>
              </a:rPr>
              <a:t>You may ask students for a quick thumbs up or down to see which idea they lean towards, but keep it brief.</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4952359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b="1"/>
          </a:p>
          <a:p>
            <a:pPr>
              <a:buNone/>
            </a:pPr>
            <a:r>
              <a:rPr lang="en-AU">
                <a:latin typeface="Arial"/>
                <a:cs typeface="Arial"/>
              </a:rPr>
              <a:t>To prompt students to think about the criteria we use to decide whether an object remains the same across time and change.</a:t>
            </a:r>
          </a:p>
          <a:p>
            <a:pPr>
              <a:buNone/>
            </a:pPr>
            <a:r>
              <a:rPr lang="en-AU" b="1">
                <a:latin typeface="Arial"/>
                <a:cs typeface="Arial"/>
              </a:rPr>
              <a:t>Speaker:</a:t>
            </a:r>
            <a:endParaRPr lang="en-AU" b="1"/>
          </a:p>
          <a:p>
            <a:pPr>
              <a:buNone/>
            </a:pPr>
            <a:r>
              <a:rPr lang="en-AU">
                <a:latin typeface="Arial"/>
                <a:cs typeface="Arial"/>
              </a:rPr>
              <a:t>Now we are widening the puzzle. Forget ships for a moment. Think more broadly.</a:t>
            </a:r>
            <a:br>
              <a:rPr lang="en-AU"/>
            </a:br>
            <a:r>
              <a:rPr lang="en-AU">
                <a:latin typeface="Arial"/>
                <a:cs typeface="Arial"/>
              </a:rPr>
              <a:t>What actually makes something stay the same over time?</a:t>
            </a:r>
            <a:endParaRPr lang="en-AU"/>
          </a:p>
          <a:p>
            <a:pPr>
              <a:buNone/>
            </a:pPr>
            <a:r>
              <a:rPr lang="en-AU"/>
              <a:t>Is it its materials?</a:t>
            </a:r>
            <a:br>
              <a:rPr lang="en-AU"/>
            </a:br>
            <a:r>
              <a:rPr lang="en-AU"/>
              <a:t>Is it its history?</a:t>
            </a:r>
            <a:br>
              <a:rPr lang="en-AU"/>
            </a:br>
            <a:r>
              <a:rPr lang="en-AU"/>
              <a:t>Is it its form or shape?</a:t>
            </a:r>
            <a:br>
              <a:rPr lang="en-AU"/>
            </a:br>
            <a:r>
              <a:rPr lang="en-AU"/>
              <a:t>Is it what it does?</a:t>
            </a:r>
            <a:br>
              <a:rPr lang="en-AU"/>
            </a:br>
            <a:r>
              <a:rPr lang="en-AU"/>
              <a:t>Or is it something else entirely?</a:t>
            </a:r>
          </a:p>
          <a:p>
            <a:pPr>
              <a:buNone/>
            </a:pPr>
            <a:r>
              <a:rPr lang="en-AU"/>
              <a:t>These questions help philosophers work out what identity really means.</a:t>
            </a:r>
            <a:br>
              <a:rPr lang="en-AU"/>
            </a:br>
            <a:r>
              <a:rPr lang="en-AU"/>
              <a:t>As we go through the next activities, keep these possibilities in mind and notice which ones you find most convincing.’</a:t>
            </a:r>
          </a:p>
          <a:p>
            <a:r>
              <a:rPr lang="en-AU" b="1">
                <a:latin typeface="Arial"/>
                <a:cs typeface="Arial"/>
              </a:rPr>
              <a:t>Notes:</a:t>
            </a:r>
            <a:endParaRPr lang="en-AU"/>
          </a:p>
          <a:p>
            <a:r>
              <a:rPr lang="en-AU">
                <a:latin typeface="Arial"/>
                <a:cs typeface="Arial"/>
              </a:rPr>
              <a:t>You might invite a quick show of hands for each option to see which idea the class naturally prefers.</a:t>
            </a:r>
          </a:p>
          <a:p>
            <a:r>
              <a:rPr lang="en-AU"/>
              <a:t>Avoid long discussion here. The aim is to plant the puzzle and build curiosity before the next step in the sequence.</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6650554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b="1"/>
          </a:p>
          <a:p>
            <a:pPr>
              <a:buNone/>
            </a:pPr>
            <a:r>
              <a:rPr lang="en-AU"/>
              <a:t>To help students compare two competing ideas about identity and decide which version of the Ship of Theseus they believe is the original.</a:t>
            </a:r>
          </a:p>
          <a:p>
            <a:pPr>
              <a:buNone/>
            </a:pPr>
            <a:r>
              <a:rPr lang="en-AU" b="1">
                <a:latin typeface="Arial"/>
                <a:cs typeface="Arial"/>
              </a:rPr>
              <a:t>Speaker:</a:t>
            </a:r>
            <a:endParaRPr lang="en-AU" b="1"/>
          </a:p>
          <a:p>
            <a:r>
              <a:rPr lang="en-AU">
                <a:latin typeface="Arial"/>
                <a:cs typeface="Arial"/>
              </a:rPr>
              <a:t>We now have the two ships to compare.</a:t>
            </a:r>
            <a:br>
              <a:rPr lang="en-AU"/>
            </a:br>
            <a:r>
              <a:rPr lang="en-AU">
                <a:latin typeface="Arial"/>
                <a:cs typeface="Arial"/>
              </a:rPr>
              <a:t>Ship A is the ship that has had every plank replaced over many years, but it keeps sailing, keeps its captain, and continues its journey.</a:t>
            </a:r>
          </a:p>
          <a:p>
            <a:pPr>
              <a:buNone/>
            </a:pPr>
            <a:r>
              <a:rPr lang="en-AU"/>
              <a:t>Ship B is built entirely out of the original planks that were removed.</a:t>
            </a:r>
          </a:p>
          <a:p>
            <a:r>
              <a:rPr lang="en-AU">
                <a:latin typeface="Arial"/>
                <a:cs typeface="Arial"/>
              </a:rPr>
              <a:t>Your task is to decide which one you think is the real Ship of Theseus and why.</a:t>
            </a:r>
            <a:br>
              <a:rPr lang="en-AU"/>
            </a:br>
            <a:r>
              <a:rPr lang="en-AU">
                <a:latin typeface="Arial"/>
                <a:cs typeface="Arial"/>
              </a:rPr>
              <a:t>There is no single correct answer here. Is it ship A? Is it Ship B? Is it both? Is it neither? The aim is to explain your thinking clearly.</a:t>
            </a:r>
            <a:br>
              <a:rPr lang="en-AU"/>
            </a:br>
            <a:r>
              <a:rPr lang="en-AU">
                <a:latin typeface="Arial"/>
                <a:cs typeface="Arial"/>
              </a:rPr>
              <a:t>You will use the ideas from the previous slide to support your decision, such as material, history, function, or shape.’</a:t>
            </a:r>
          </a:p>
          <a:p>
            <a:pPr>
              <a:buNone/>
            </a:pPr>
            <a:r>
              <a:rPr lang="en-AU" b="1">
                <a:latin typeface="Arial"/>
                <a:cs typeface="Arial"/>
              </a:rPr>
              <a:t>Notes:</a:t>
            </a:r>
          </a:p>
          <a:p>
            <a:r>
              <a:rPr lang="en-AU">
                <a:latin typeface="Arial"/>
                <a:cs typeface="Arial"/>
              </a:rPr>
              <a:t>Keep students focused on giving reasons, not on guessing 'the correct' answer.</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20014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introduce philosophy as a discipline focused on examining meaningful questions about reality, knowledge, ethics, and how we should live.</a:t>
            </a:r>
          </a:p>
          <a:p>
            <a:pPr>
              <a:buNone/>
            </a:pPr>
            <a:r>
              <a:rPr lang="en-AU" b="1"/>
              <a:t>Speaker:</a:t>
            </a:r>
            <a:br>
              <a:rPr lang="en-AU"/>
            </a:br>
            <a:r>
              <a:rPr lang="en-AU"/>
              <a:t>When we talk about philosophy, we’re really talking about the big questions that shape how we understand the world and ourselves. Philosophers don’t take ideas at face value - they slow down, ask why, and look closely at the assumptions behind our beliefs.</a:t>
            </a:r>
            <a:br>
              <a:rPr lang="en-AU"/>
            </a:br>
            <a:r>
              <a:rPr lang="en-AU"/>
              <a:t>On this slide you can see the four major areas we’ll be exploring: questions about what is real, how we know things, what is right, and how we should live. These have been asked for thousands of years, and each generation brings its own answers.</a:t>
            </a:r>
            <a:br>
              <a:rPr lang="en-AU"/>
            </a:br>
            <a:r>
              <a:rPr lang="en-AU"/>
              <a:t>In short, philosophy is careful thinking about the questions that matter. It gives us tools to reason, challenge ideas, and make sense of our choices. That’s what this course is all about - learning to think clearly and question well.</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35650514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b="1"/>
          </a:p>
          <a:p>
            <a:pPr>
              <a:buNone/>
            </a:pPr>
            <a:r>
              <a:rPr lang="en-AU"/>
              <a:t>To give students time to form and justify their own position using clear reasoning.</a:t>
            </a:r>
          </a:p>
          <a:p>
            <a:pPr>
              <a:buNone/>
            </a:pPr>
            <a:r>
              <a:rPr lang="en-AU" b="1">
                <a:latin typeface="Arial"/>
                <a:cs typeface="Arial"/>
              </a:rPr>
              <a:t>Speaker:</a:t>
            </a:r>
            <a:endParaRPr lang="en-AU" b="1"/>
          </a:p>
          <a:p>
            <a:r>
              <a:rPr lang="en-AU">
                <a:latin typeface="Arial"/>
                <a:cs typeface="Arial"/>
              </a:rPr>
              <a:t>Use the sentence starter on the slide to keep your response focused. Remember to consider ideas such as material, history, function, shape, or continuity in making your decision. </a:t>
            </a:r>
          </a:p>
          <a:p>
            <a:r>
              <a:rPr lang="en-AU">
                <a:latin typeface="Arial"/>
                <a:cs typeface="Arial"/>
              </a:rPr>
              <a:t>Write one or two clear sentences that finish the prompt and remember – it is not the answer, but the reasoning that really matters. </a:t>
            </a:r>
            <a:endParaRPr lang="en-AU"/>
          </a:p>
          <a:p>
            <a:r>
              <a:rPr lang="en-AU" b="1">
                <a:latin typeface="Arial"/>
                <a:cs typeface="Arial"/>
              </a:rPr>
              <a:t>Notes:</a:t>
            </a:r>
            <a:endParaRPr lang="en-AU" b="1"/>
          </a:p>
          <a:p>
            <a:r>
              <a:rPr lang="en-AU">
                <a:latin typeface="Arial"/>
                <a:cs typeface="Arial"/>
              </a:rPr>
              <a:t>Give the students time to write their responses.  </a:t>
            </a:r>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9165921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b="1"/>
          </a:p>
          <a:p>
            <a:pPr>
              <a:buNone/>
            </a:pPr>
            <a:r>
              <a:rPr lang="en-AU"/>
              <a:t>To let students share their judgement publicly and to show the range of reasoning in the room.</a:t>
            </a:r>
          </a:p>
          <a:p>
            <a:r>
              <a:rPr lang="en-AU" b="1">
                <a:latin typeface="Arial"/>
                <a:cs typeface="Arial"/>
              </a:rPr>
              <a:t>Speaker:</a:t>
            </a:r>
            <a:endParaRPr lang="en-AU" b="1"/>
          </a:p>
          <a:p>
            <a:r>
              <a:rPr lang="en-AU">
                <a:latin typeface="Arial"/>
                <a:cs typeface="Arial"/>
              </a:rPr>
              <a:t>We are going to take a quick vote. Remember - this is not about being right or wrong. It is about noticing how different people make sense of the same puzzle.</a:t>
            </a:r>
            <a:endParaRPr lang="en-AU"/>
          </a:p>
          <a:p>
            <a:r>
              <a:rPr lang="en-AU">
                <a:latin typeface="Arial"/>
                <a:cs typeface="Arial"/>
              </a:rPr>
              <a:t>When I read out an option, put your hand up if it matches your view. I will make a tally on the board.</a:t>
            </a:r>
          </a:p>
          <a:p>
            <a:r>
              <a:rPr lang="en-AU">
                <a:latin typeface="Arial"/>
                <a:cs typeface="Arial"/>
              </a:rPr>
              <a:t>First option: Ship A, the one with continuity over time.</a:t>
            </a:r>
            <a:br>
              <a:rPr lang="en-AU"/>
            </a:br>
            <a:r>
              <a:rPr lang="en-AU">
                <a:latin typeface="Arial"/>
                <a:cs typeface="Arial"/>
              </a:rPr>
              <a:t>Second option: Ship B, the one rebuilt from the original materials.</a:t>
            </a:r>
            <a:br>
              <a:rPr lang="en-AU"/>
            </a:br>
            <a:r>
              <a:rPr lang="en-AU">
                <a:latin typeface="Arial"/>
                <a:cs typeface="Arial"/>
              </a:rPr>
              <a:t>Third option: neither of the two ships.</a:t>
            </a:r>
            <a:br>
              <a:rPr lang="en-AU"/>
            </a:br>
            <a:r>
              <a:rPr lang="en-AU">
                <a:latin typeface="Arial"/>
                <a:cs typeface="Arial"/>
              </a:rPr>
              <a:t>Fourth option: both ships in different ways.</a:t>
            </a:r>
          </a:p>
          <a:p>
            <a:r>
              <a:rPr lang="en-AU"/>
              <a:t>After we vote, take a moment to look at the tallies. This helps us see how varied philosophical thinking can be.’</a:t>
            </a:r>
          </a:p>
          <a:p>
            <a:r>
              <a:rPr lang="en-AU" b="1">
                <a:latin typeface="Arial"/>
                <a:cs typeface="Arial"/>
              </a:rPr>
              <a:t>Notes:</a:t>
            </a:r>
          </a:p>
          <a:p>
            <a:r>
              <a:rPr lang="en-AU"/>
              <a:t>Keep the pace brisk so the vote feels energetic.</a:t>
            </a:r>
          </a:p>
          <a:p>
            <a:r>
              <a:rPr lang="en-AU"/>
              <a:t>Avoid asking students to defend their view yet. The next slide or task can handle deeper discussion.</a:t>
            </a:r>
          </a:p>
          <a:p>
            <a:r>
              <a:rPr lang="en-AU"/>
              <a:t>If the results are unexpected, briefly acknowledge this without analysing it in detail.</a:t>
            </a:r>
          </a:p>
          <a:p>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016526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b="1"/>
          </a:p>
          <a:p>
            <a:pPr>
              <a:buNone/>
            </a:pPr>
            <a:r>
              <a:rPr lang="en-AU"/>
              <a:t>To guide students into a clear, structured discussion where they apply the Ship of Theseus puzzle to real examples and practise giving reasons.</a:t>
            </a:r>
          </a:p>
          <a:p>
            <a:pPr>
              <a:buNone/>
            </a:pPr>
            <a:r>
              <a:rPr lang="en-AU" b="1">
                <a:latin typeface="Arial"/>
                <a:cs typeface="Arial"/>
              </a:rPr>
              <a:t>Speaker:</a:t>
            </a:r>
          </a:p>
          <a:p>
            <a:r>
              <a:rPr lang="en-AU">
                <a:latin typeface="Arial"/>
                <a:cs typeface="Arial"/>
              </a:rPr>
              <a:t>Using the reasoning that you have just engaged in, we are going to work in small groups to explore one of these prompts.</a:t>
            </a:r>
          </a:p>
          <a:p>
            <a:pPr>
              <a:buNone/>
            </a:pPr>
            <a:r>
              <a:rPr lang="en-AU">
                <a:latin typeface="Arial"/>
                <a:cs typeface="Arial"/>
              </a:rPr>
              <a:t>Each group will be assigned one prompt from the list on the slide. </a:t>
            </a:r>
          </a:p>
          <a:p>
            <a:r>
              <a:rPr lang="en-AU">
                <a:latin typeface="Arial"/>
                <a:cs typeface="Arial"/>
              </a:rPr>
              <a:t>Your goal is to work in your groups and put forward your ideas clearly and support those ideas with reasons and an example. You can use examples from everyday life such as phones, cars, pets, bodies or friendships. Take turns to speak. One person reads the prompt aloud, one person starts the discussion, and one person keeps the group focused on answering the question.</a:t>
            </a:r>
          </a:p>
          <a:p>
            <a:pPr>
              <a:buNone/>
            </a:pPr>
            <a:r>
              <a:rPr lang="en-AU"/>
              <a:t>You have ……….minutes. I will visit each group to listen in.</a:t>
            </a:r>
          </a:p>
          <a:p>
            <a:r>
              <a:rPr lang="en-AU" b="1">
                <a:latin typeface="Arial"/>
                <a:cs typeface="Arial"/>
              </a:rPr>
              <a:t>Notes:</a:t>
            </a:r>
            <a:endParaRPr lang="en-AU" b="1"/>
          </a:p>
          <a:p>
            <a:r>
              <a:rPr lang="en-AU">
                <a:latin typeface="Arial"/>
                <a:cs typeface="Arial"/>
              </a:rPr>
              <a:t>Decide on the length of time of group discussion based on class time available. At the conclusion of that time, have each group report back on what was discussed.</a:t>
            </a:r>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6208757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br>
              <a:rPr lang="en-AU"/>
            </a:br>
            <a:r>
              <a:rPr lang="en-AU">
                <a:latin typeface="Arial"/>
                <a:cs typeface="Arial"/>
              </a:rPr>
              <a:t>An </a:t>
            </a:r>
            <a:r>
              <a:rPr lang="en-AU" b="1">
                <a:latin typeface="Arial"/>
                <a:cs typeface="Arial"/>
              </a:rPr>
              <a:t>optional </a:t>
            </a:r>
            <a:r>
              <a:rPr lang="en-AU">
                <a:latin typeface="Arial"/>
                <a:cs typeface="Arial"/>
              </a:rPr>
              <a:t>activity</a:t>
            </a:r>
            <a:r>
              <a:rPr lang="en-AU" b="0">
                <a:latin typeface="Arial"/>
                <a:cs typeface="Arial"/>
              </a:rPr>
              <a:t> </a:t>
            </a:r>
            <a:r>
              <a:rPr lang="en-AU">
                <a:latin typeface="Arial"/>
                <a:cs typeface="Arial"/>
              </a:rPr>
              <a:t>to give students an engaging extension that builds reasoning, persuasion and careful listening.</a:t>
            </a:r>
          </a:p>
          <a:p>
            <a:r>
              <a:rPr lang="en-AU" b="1">
                <a:latin typeface="Arial"/>
                <a:cs typeface="Arial"/>
              </a:rPr>
              <a:t>Speaker:</a:t>
            </a:r>
            <a:br>
              <a:rPr lang="en-AU"/>
            </a:br>
            <a:r>
              <a:rPr lang="en-AU">
                <a:latin typeface="Arial"/>
                <a:cs typeface="Arial"/>
              </a:rPr>
              <a:t>We need one volunteer for the hot seat who is going to share their view on the Ship of Theseus question. Once they have spoken, the rest of the class will try to persuade them to change their mind by offering clearer or stronger reasons.</a:t>
            </a:r>
            <a:br>
              <a:rPr lang="en-AU"/>
            </a:br>
            <a:r>
              <a:rPr lang="en-AU">
                <a:latin typeface="Arial"/>
                <a:cs typeface="Arial"/>
              </a:rPr>
              <a:t>If you are in the hot seat, you can only switch your answer if you genuinely hear a more persuasive argument. If you are not convinced, you stay with your original answer.</a:t>
            </a:r>
            <a:br>
              <a:rPr lang="en-AU"/>
            </a:br>
            <a:r>
              <a:rPr lang="en-AU">
                <a:latin typeface="Arial"/>
                <a:cs typeface="Arial"/>
              </a:rPr>
              <a:t>If you are not in the hot seat, think about the most effective argument you can offer. Keep your tone respectful and focus on reasons, not volume.</a:t>
            </a:r>
          </a:p>
          <a:p>
            <a:pPr>
              <a:buNone/>
            </a:pPr>
            <a:r>
              <a:rPr lang="en-AU" b="1">
                <a:latin typeface="Arial"/>
                <a:cs typeface="Arial"/>
              </a:rPr>
              <a:t>Additional notes:</a:t>
            </a:r>
            <a:br>
              <a:rPr lang="en-AU"/>
            </a:br>
            <a:r>
              <a:rPr lang="en-AU">
                <a:latin typeface="Arial"/>
                <a:cs typeface="Arial"/>
              </a:rPr>
              <a:t>Choose a confident student first to model how the activity works. Remind the class to speak one at a time. If the hot seat student struggles to decide, prompt them with ‘What reason felt strongest to you?’ Keep the pace brisk and finish while interest is still high.</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657587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19E92-E4E1-F1B6-D8A5-1CCF1D157D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12078-D781-21EA-F901-F1B9D7F96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998B10-2B38-5A7E-75AD-BB5787F052AF}"/>
              </a:ext>
            </a:extLst>
          </p:cNvPr>
          <p:cNvSpPr>
            <a:spLocks noGrp="1"/>
          </p:cNvSpPr>
          <p:nvPr>
            <p:ph type="body" idx="1"/>
          </p:nvPr>
        </p:nvSpPr>
        <p:spPr/>
        <p:txBody>
          <a:bodyPr/>
          <a:lstStyle/>
          <a:p>
            <a:pPr>
              <a:buNone/>
            </a:pPr>
            <a:r>
              <a:rPr lang="en-AU" b="1" dirty="0"/>
              <a:t>Purpose:</a:t>
            </a:r>
            <a:br>
              <a:rPr lang="en-AU" dirty="0"/>
            </a:br>
            <a:r>
              <a:rPr lang="en-AU" dirty="0"/>
              <a:t>To help students consolidate the lesson, check their own understanding and signal any areas that may need revisiting.</a:t>
            </a:r>
          </a:p>
          <a:p>
            <a:pPr>
              <a:buNone/>
            </a:pPr>
            <a:r>
              <a:rPr lang="en-AU" b="1" dirty="0">
                <a:latin typeface="Arial"/>
                <a:cs typeface="Arial"/>
              </a:rPr>
              <a:t>Speaker:</a:t>
            </a:r>
            <a:br>
              <a:rPr lang="en-AU" dirty="0"/>
            </a:br>
            <a:r>
              <a:rPr lang="en-AU" dirty="0">
                <a:latin typeface="Arial"/>
                <a:cs typeface="Arial"/>
              </a:rPr>
              <a:t>To finish up, I want you to complete a quick 3–2–1 reflection in your books. Write three things you learned today, two questions you still have, and one reason why it’s important to explore these ideas. Your answers don’t have to be long, but they should be clear. This helps you keep track of what you’ve understood and lets me see where we may need to spend more time.</a:t>
            </a:r>
            <a:br>
              <a:rPr lang="en-AU" dirty="0"/>
            </a:br>
            <a:r>
              <a:rPr lang="en-AU" dirty="0">
                <a:latin typeface="Arial"/>
                <a:cs typeface="Arial"/>
              </a:rPr>
              <a:t>Take a minute now to think before you write. Once you have finished, be ready to share one of your points if I call on you.</a:t>
            </a:r>
          </a:p>
          <a:p>
            <a:pPr>
              <a:buNone/>
            </a:pPr>
            <a:r>
              <a:rPr lang="en-AU" b="1" dirty="0"/>
              <a:t>Additional notes:</a:t>
            </a:r>
            <a:br>
              <a:rPr lang="en-AU" dirty="0"/>
            </a:br>
            <a:r>
              <a:rPr lang="en-AU" dirty="0"/>
              <a:t>Use this as an informal check for understanding. If you notice repeated questions across the class, make a note to revisit those ideas next lesson. You can also collect a few books at random to gauge individual progress without marking every entry. Keep the task focused and quiet to help students settle at the end of the lesson.</a:t>
            </a:r>
          </a:p>
          <a:p>
            <a:endParaRPr lang="en-AU" dirty="0"/>
          </a:p>
        </p:txBody>
      </p:sp>
      <p:sp>
        <p:nvSpPr>
          <p:cNvPr id="4" name="Slide Number Placeholder 3">
            <a:extLst>
              <a:ext uri="{FF2B5EF4-FFF2-40B4-BE49-F238E27FC236}">
                <a16:creationId xmlns:a16="http://schemas.microsoft.com/office/drawing/2014/main" id="{5CFFC0EF-9265-2464-0875-C3D2D8FBA9F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1923831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6D1BD-6F77-5ECB-22B6-B44693B09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79927-73D8-B4BF-C06D-2961777F3D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B11B0-793F-1F34-06DA-D684374DC1EE}"/>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Adapt the learning intention as required and add matching success criteria.</a:t>
            </a:r>
          </a:p>
          <a:p>
            <a:pPr marL="171450" indent="-171450">
              <a:buFont typeface="Arial"/>
              <a:buChar char="•"/>
            </a:pPr>
            <a:r>
              <a:rPr lang="en-AU" sz="2400" kern="10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2400" kern="100">
                <a:effectLst/>
                <a:latin typeface="Tahoma" panose="020B0604030504040204" pitchFamily="34" charset="0"/>
                <a:ea typeface="Aptos" panose="020B0004020202020204" pitchFamily="34" charset="0"/>
                <a:cs typeface="Times New Roman" panose="02020603050405020304" pitchFamily="18" charset="0"/>
              </a:rPr>
              <a:t>⁠</a:t>
            </a:r>
            <a:r>
              <a:rPr lang="en-AU" sz="2400" kern="10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2400" kern="10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D10AB982-96DC-9F5F-9D8B-4FF330D52B4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8050121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introduce Plato in a clear, accessible way and explain why his work matters for this unit, especially his use of dialogues to explore philosophical questions.</a:t>
            </a:r>
          </a:p>
          <a:p>
            <a:pPr>
              <a:buNone/>
            </a:pPr>
            <a:r>
              <a:rPr lang="en-AU" b="1">
                <a:latin typeface="Arial"/>
                <a:cs typeface="Arial"/>
              </a:rPr>
              <a:t>Speaker:</a:t>
            </a:r>
            <a:br>
              <a:rPr lang="en-AU"/>
            </a:br>
            <a:r>
              <a:rPr lang="en-AU">
                <a:latin typeface="Arial"/>
                <a:cs typeface="Arial"/>
              </a:rPr>
              <a:t>We are stepping back in time to meet Plato, one of the most influential thinkers in Western philosophy. He lived in ancient Greece and founded the Academy in Athens, which was one of the first higher-learning institutions. His ideas about reality, knowledge and politics have shaped how people think for centuries.</a:t>
            </a:r>
            <a:br>
              <a:rPr lang="en-AU"/>
            </a:br>
            <a:r>
              <a:rPr lang="en-AU">
                <a:latin typeface="Arial"/>
                <a:cs typeface="Arial"/>
              </a:rPr>
              <a:t>Plato didn’t write essays like we do. Instead, he wrote dialogues – short dramatic conversations where characters debate big questions. One of the main figures in these dialogues is Socrates, who acts as a questioner and guide.</a:t>
            </a:r>
            <a:br>
              <a:rPr lang="en-AU"/>
            </a:br>
            <a:r>
              <a:rPr lang="en-AU">
                <a:latin typeface="Arial"/>
                <a:cs typeface="Arial"/>
              </a:rPr>
              <a:t>Today, as we look at Plato’s ideas, focus on how he uses conversation to unpack complicated thinking.</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3971210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introduce students to Plato’s use of dialogues as a way of exploring ideas, and to show how this method highlights questioning, reasoning and the testing of arguments.</a:t>
            </a:r>
          </a:p>
          <a:p>
            <a:pPr>
              <a:buNone/>
            </a:pPr>
            <a:r>
              <a:rPr lang="en-AU" b="1">
                <a:latin typeface="Arial"/>
                <a:cs typeface="Arial"/>
              </a:rPr>
              <a:t>Speaker:</a:t>
            </a:r>
            <a:br>
              <a:rPr lang="en-AU"/>
            </a:br>
            <a:r>
              <a:rPr lang="en-AU">
                <a:latin typeface="Arial"/>
                <a:cs typeface="Arial"/>
              </a:rPr>
              <a:t>Plato didn’t think philosophy was something you memorise. He thought it was something you do.</a:t>
            </a:r>
            <a:br>
              <a:rPr lang="en-AU"/>
            </a:br>
            <a:r>
              <a:rPr lang="en-AU">
                <a:latin typeface="Arial"/>
                <a:cs typeface="Arial"/>
              </a:rPr>
              <a:t>That is why he wrote dialogues instead of essays. In a dialogue, we watch ideas being tested, we see how an argument unfolds, and we notice when someone contradicts themselves.</a:t>
            </a:r>
            <a:br>
              <a:rPr lang="en-AU"/>
            </a:br>
            <a:r>
              <a:rPr lang="en-AU">
                <a:latin typeface="Arial"/>
                <a:cs typeface="Arial"/>
              </a:rPr>
              <a:t>The point is not to reach a quick answer, but to see how careful questioning leads to clearer thinking.</a:t>
            </a:r>
            <a:br>
              <a:rPr lang="en-AU"/>
            </a:br>
            <a:r>
              <a:rPr lang="en-AU">
                <a:latin typeface="Arial"/>
                <a:cs typeface="Arial"/>
              </a:rPr>
              <a:t>Most dialogues include Socrates as the main questioner. He guides others by asking simple but powerful questions that reveal what they really believe.</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9035608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explain the structure and purpose of a philosophical dialogue and show students how questioning, testing ideas and exposing contradictions help ideas develop.</a:t>
            </a:r>
          </a:p>
          <a:p>
            <a:pPr>
              <a:buNone/>
            </a:pPr>
            <a:r>
              <a:rPr lang="en-AU" b="1">
                <a:latin typeface="Arial"/>
                <a:cs typeface="Arial"/>
              </a:rPr>
              <a:t>Speaker:</a:t>
            </a:r>
            <a:br>
              <a:rPr lang="en-AU"/>
            </a:br>
            <a:r>
              <a:rPr lang="en-AU">
                <a:latin typeface="Arial"/>
                <a:cs typeface="Arial"/>
              </a:rPr>
              <a:t>A dialogue usually begins with a simple but important question, such as </a:t>
            </a:r>
            <a:r>
              <a:rPr lang="en-AU" i="1">
                <a:latin typeface="Arial"/>
                <a:cs typeface="Arial"/>
              </a:rPr>
              <a:t>‘What is justice?’</a:t>
            </a:r>
            <a:r>
              <a:rPr lang="en-AU">
                <a:latin typeface="Arial"/>
                <a:cs typeface="Arial"/>
              </a:rPr>
              <a:t> or </a:t>
            </a:r>
            <a:r>
              <a:rPr lang="en-AU" i="1">
                <a:latin typeface="Arial"/>
                <a:cs typeface="Arial"/>
              </a:rPr>
              <a:t>‘What is knowledge?’</a:t>
            </a:r>
            <a:r>
              <a:rPr lang="en-AU">
                <a:latin typeface="Arial"/>
                <a:cs typeface="Arial"/>
              </a:rPr>
              <a:t>.</a:t>
            </a:r>
            <a:br>
              <a:rPr lang="en-AU"/>
            </a:br>
            <a:r>
              <a:rPr lang="en-AU">
                <a:latin typeface="Arial"/>
                <a:cs typeface="Arial"/>
              </a:rPr>
              <a:t>Different characters then offer their answers. Socrates steps in to test these answers by asking follow-up questions.</a:t>
            </a:r>
            <a:br>
              <a:rPr lang="en-AU"/>
            </a:br>
            <a:r>
              <a:rPr lang="en-AU">
                <a:latin typeface="Arial"/>
                <a:cs typeface="Arial"/>
              </a:rPr>
              <a:t>As the conversation continues, gaps or contradictions begin to appear, which pushes the characters to think more clearly.</a:t>
            </a:r>
            <a:br>
              <a:rPr lang="en-AU"/>
            </a:br>
            <a:r>
              <a:rPr lang="en-AU">
                <a:latin typeface="Arial"/>
                <a:cs typeface="Arial"/>
              </a:rPr>
              <a:t>By the end, the idea is usually more precise or more complex than where it began.</a:t>
            </a:r>
            <a:br>
              <a:rPr lang="en-AU"/>
            </a:br>
            <a:r>
              <a:rPr lang="en-AU">
                <a:latin typeface="Arial"/>
                <a:cs typeface="Arial"/>
              </a:rPr>
              <a:t>This is philosophy as a conversation in motion, where thinking becomes clearer through questioning.’</a:t>
            </a:r>
          </a:p>
          <a:p>
            <a:pPr>
              <a:buNone/>
            </a:pPr>
            <a:r>
              <a:rPr lang="en-AU" b="1">
                <a:latin typeface="Arial"/>
                <a:cs typeface="Arial"/>
              </a:rPr>
              <a:t>Notes:</a:t>
            </a:r>
            <a:br>
              <a:rPr lang="en-AU"/>
            </a:br>
            <a:r>
              <a:rPr lang="en-AU">
                <a:latin typeface="Arial"/>
                <a:cs typeface="Arial"/>
              </a:rPr>
              <a:t>Encourage students to notice the pattern: question, answer, challenge, refinement.</a:t>
            </a:r>
            <a:br>
              <a:rPr lang="en-AU"/>
            </a:br>
            <a:r>
              <a:rPr lang="en-AU">
                <a:latin typeface="Arial"/>
                <a:cs typeface="Arial"/>
              </a:rPr>
              <a:t>This prepares them for doing their own structured dialogue work later in the unit.</a:t>
            </a:r>
          </a:p>
          <a:p>
            <a:r>
              <a:rPr lang="en-AU">
                <a:latin typeface="Arial"/>
                <a:cs typeface="Arial"/>
              </a:rPr>
              <a:t>You may want to get students to write the features of a dialogue in their books. </a:t>
            </a:r>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737895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Why dialogues matter – teacher notes</a:t>
            </a:r>
          </a:p>
          <a:p>
            <a:pPr>
              <a:buNone/>
            </a:pPr>
            <a:r>
              <a:rPr lang="en-AU" b="1"/>
              <a:t>Purpose:</a:t>
            </a:r>
            <a:br>
              <a:rPr lang="en-AU"/>
            </a:br>
            <a:r>
              <a:rPr lang="en-AU"/>
              <a:t>To show students why philosophers use dialogues and how this form supports deeper reasoning and clearer thinking.</a:t>
            </a:r>
          </a:p>
          <a:p>
            <a:pPr>
              <a:buNone/>
            </a:pPr>
            <a:r>
              <a:rPr lang="en-AU" b="1">
                <a:latin typeface="Arial"/>
                <a:cs typeface="Arial"/>
              </a:rPr>
              <a:t>Speaker:</a:t>
            </a:r>
            <a:br>
              <a:rPr lang="en-AU"/>
            </a:br>
            <a:r>
              <a:rPr lang="en-AU">
                <a:latin typeface="Arial"/>
                <a:cs typeface="Arial"/>
              </a:rPr>
              <a:t>Plato used dialogues because they help thinkers practise following a clear line of reasoning. When characters respond to questions, we can see how each idea builds on the last. Dialogues also show how questions shape our thinking. A single question can shift the direction of the whole discussion.</a:t>
            </a:r>
            <a:br>
              <a:rPr lang="en-AU"/>
            </a:br>
            <a:r>
              <a:rPr lang="en-AU">
                <a:latin typeface="Arial"/>
                <a:cs typeface="Arial"/>
              </a:rPr>
              <a:t>As ideas are tested, we notice where an explanation becomes stronger or where it falls apart. This helps philosophers learn to explain a concept more precisely.</a:t>
            </a:r>
            <a:br>
              <a:rPr lang="en-AU"/>
            </a:br>
            <a:r>
              <a:rPr lang="en-AU">
                <a:latin typeface="Arial"/>
                <a:cs typeface="Arial"/>
              </a:rPr>
              <a:t>The key message is that philosophy relies on careful questioning, not memorising facts. The goal is to think with clarity, not to repeat information.</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488165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give students a broad overview of philosophy as a discipline and prompt discussion about its purpose, method, and questions.</a:t>
            </a:r>
          </a:p>
          <a:p>
            <a:pPr marL="0" indent="0">
              <a:buFont typeface="Arial" panose="020B0604020202020204" pitchFamily="34" charset="0"/>
              <a:buNone/>
            </a:pPr>
            <a:r>
              <a:rPr lang="en-AU" b="1">
                <a:latin typeface="Arial"/>
                <a:cs typeface="Arial"/>
              </a:rPr>
              <a:t>Speaker:</a:t>
            </a:r>
            <a:br>
              <a:rPr lang="en-AU"/>
            </a:br>
            <a:r>
              <a:rPr lang="en-AU">
                <a:latin typeface="Arial"/>
                <a:cs typeface="Arial"/>
              </a:rPr>
              <a:t>We’re going to start with a short Crash Course video that introduces the big ideas behind philosophy. As you watch, pay attention to how philosophy is defined and how it’s shown to be more than just giving an opinion.</a:t>
            </a:r>
            <a:br>
              <a:rPr lang="en-AU"/>
            </a:br>
            <a:r>
              <a:rPr lang="en-AU">
                <a:latin typeface="Arial"/>
                <a:cs typeface="Arial"/>
              </a:rPr>
              <a:t>After the video, we’ll use a think–pair–share to unpack your thoughts. You’ll consider four core questions:</a:t>
            </a:r>
            <a:br>
              <a:rPr lang="en-AU"/>
            </a:br>
            <a:r>
              <a:rPr lang="en-AU">
                <a:latin typeface="Arial"/>
                <a:cs typeface="Arial"/>
              </a:rPr>
              <a:t>What is the definition of philosophy?</a:t>
            </a:r>
            <a:br>
              <a:rPr lang="en-AU"/>
            </a:br>
            <a:r>
              <a:rPr lang="en-AU">
                <a:latin typeface="Arial"/>
                <a:cs typeface="Arial"/>
              </a:rPr>
              <a:t>How is philosophy different from just having an opinion?</a:t>
            </a:r>
            <a:br>
              <a:rPr lang="en-AU"/>
            </a:br>
            <a:r>
              <a:rPr lang="en-AU">
                <a:latin typeface="Arial"/>
                <a:cs typeface="Arial"/>
              </a:rPr>
              <a:t>What do philosophers aim to achieve?</a:t>
            </a:r>
            <a:br>
              <a:rPr lang="en-AU"/>
            </a:br>
            <a:r>
              <a:rPr lang="en-AU">
                <a:latin typeface="Arial"/>
                <a:cs typeface="Arial"/>
              </a:rPr>
              <a:t>And finally, what sorts of questions can philosophy help us answer in real life?</a:t>
            </a:r>
            <a:br>
              <a:rPr lang="en-AU"/>
            </a:br>
            <a:r>
              <a:rPr lang="en-AU">
                <a:latin typeface="Arial"/>
                <a:cs typeface="Arial"/>
              </a:rPr>
              <a:t>This discussion helps you connect what you already think about philosophy with how it works as an academic subject.</a:t>
            </a:r>
          </a:p>
          <a:p>
            <a:r>
              <a:rPr lang="en-AU" sz="1600" b="1" kern="1200">
                <a:solidFill>
                  <a:schemeClr val="tx1"/>
                </a:solidFill>
                <a:effectLst/>
                <a:latin typeface="Arial" panose="020B0604020202020204" pitchFamily="34" charset="0"/>
                <a:ea typeface="+mn-ea"/>
                <a:cs typeface="Arial" panose="020B0604020202020204" pitchFamily="34" charset="0"/>
              </a:rPr>
              <a:t>Note:</a:t>
            </a:r>
          </a:p>
          <a:p>
            <a:r>
              <a:rPr lang="en-AU" sz="1600" b="0" kern="1200">
                <a:solidFill>
                  <a:schemeClr val="tx1"/>
                </a:solidFill>
                <a:effectLst/>
                <a:latin typeface="Arial" panose="020B0604020202020204" pitchFamily="34" charset="0"/>
                <a:ea typeface="+mn-ea"/>
                <a:cs typeface="Arial" panose="020B0604020202020204" pitchFamily="34" charset="0"/>
              </a:rPr>
              <a:t>Students view </a:t>
            </a:r>
            <a:r>
              <a:rPr lang="en-AU" sz="1600" u="sng" kern="1200">
                <a:solidFill>
                  <a:schemeClr val="tx1"/>
                </a:solidFill>
                <a:effectLst/>
                <a:latin typeface="Arial" panose="020B0604020202020204" pitchFamily="34" charset="0"/>
                <a:ea typeface="+mn-ea"/>
                <a:cs typeface="Arial" panose="020B0604020202020204" pitchFamily="34" charset="0"/>
                <a:hlinkClick r:id="rId3"/>
              </a:rPr>
              <a:t>What is philosophy?: Crash course philosophy #1 (10:34)</a:t>
            </a:r>
            <a:r>
              <a:rPr lang="en-AU" sz="1600" b="1" kern="1200">
                <a:solidFill>
                  <a:schemeClr val="tx1"/>
                </a:solidFill>
                <a:effectLst/>
                <a:latin typeface="Arial" panose="020B0604020202020204" pitchFamily="34" charset="0"/>
                <a:ea typeface="+mn-ea"/>
                <a:cs typeface="Arial" panose="020B0604020202020204" pitchFamily="34" charset="0"/>
              </a:rPr>
              <a:t>. </a:t>
            </a:r>
            <a:r>
              <a:rPr lang="en-AU" sz="1600" b="0" kern="1200">
                <a:solidFill>
                  <a:schemeClr val="tx1"/>
                </a:solidFill>
                <a:effectLst/>
                <a:latin typeface="Arial" panose="020B0604020202020204" pitchFamily="34" charset="0"/>
                <a:ea typeface="+mn-ea"/>
                <a:cs typeface="Arial" panose="020B0604020202020204" pitchFamily="34" charset="0"/>
              </a:rPr>
              <a:t>This episode will </a:t>
            </a:r>
            <a:r>
              <a:rPr lang="en-AU" sz="1600" kern="1200">
                <a:solidFill>
                  <a:schemeClr val="tx1"/>
                </a:solidFill>
                <a:effectLst/>
                <a:latin typeface="Arial" panose="020B0604020202020204" pitchFamily="34" charset="0"/>
                <a:ea typeface="+mn-ea"/>
                <a:cs typeface="Arial" panose="020B0604020202020204" pitchFamily="34" charset="0"/>
              </a:rPr>
              <a:t>provide a broad introduction to the core attributes and principles of Philosophy as an academic discipline.</a:t>
            </a:r>
          </a:p>
          <a:p>
            <a:r>
              <a:rPr lang="en-AU" sz="1600" kern="1200">
                <a:solidFill>
                  <a:schemeClr val="tx1"/>
                </a:solidFill>
                <a:effectLst/>
                <a:latin typeface="Arial" panose="020B0604020202020204" pitchFamily="34" charset="0"/>
                <a:ea typeface="+mn-ea"/>
                <a:cs typeface="Arial" panose="020B0604020202020204" pitchFamily="34" charset="0"/>
              </a:rPr>
              <a:t>Drawing on learning from crash course philosophy, students are led in a think-pair-share activity where they can discuss the following questions.</a:t>
            </a:r>
          </a:p>
          <a:p>
            <a:pPr lvl="0"/>
            <a:r>
              <a:rPr lang="en-AU" sz="1600" u="none" strike="noStrike" kern="1200">
                <a:solidFill>
                  <a:schemeClr val="tx1"/>
                </a:solidFill>
                <a:effectLst/>
                <a:latin typeface="Arial" panose="020B0604020202020204" pitchFamily="34" charset="0"/>
                <a:ea typeface="+mn-ea"/>
                <a:cs typeface="Arial" panose="020B0604020202020204" pitchFamily="34" charset="0"/>
              </a:rPr>
              <a:t>What is the definition of philosophy? </a:t>
            </a:r>
          </a:p>
          <a:p>
            <a:pPr lvl="0"/>
            <a:r>
              <a:rPr lang="en-AU" sz="1600" u="none" strike="noStrike" kern="1200">
                <a:solidFill>
                  <a:schemeClr val="tx1"/>
                </a:solidFill>
                <a:effectLst/>
                <a:latin typeface="Arial" panose="020B0604020202020204" pitchFamily="34" charset="0"/>
                <a:ea typeface="+mn-ea"/>
                <a:cs typeface="Arial" panose="020B0604020202020204" pitchFamily="34" charset="0"/>
              </a:rPr>
              <a:t>How is the study of philosophy different from an opinion about something?</a:t>
            </a:r>
          </a:p>
          <a:p>
            <a:pPr lvl="0"/>
            <a:r>
              <a:rPr lang="en-AU" sz="1600" u="none" strike="noStrike" kern="1200">
                <a:solidFill>
                  <a:schemeClr val="tx1"/>
                </a:solidFill>
                <a:effectLst/>
                <a:latin typeface="Arial" panose="020B0604020202020204" pitchFamily="34" charset="0"/>
                <a:ea typeface="+mn-ea"/>
                <a:cs typeface="Arial" panose="020B0604020202020204" pitchFamily="34" charset="0"/>
              </a:rPr>
              <a:t>What is the goal of philosophy?</a:t>
            </a:r>
          </a:p>
          <a:p>
            <a:r>
              <a:rPr lang="en-AU" sz="1600" kern="1200">
                <a:solidFill>
                  <a:schemeClr val="tx1"/>
                </a:solidFill>
                <a:effectLst/>
                <a:latin typeface="Arial" panose="020B0604020202020204" pitchFamily="34" charset="0"/>
                <a:ea typeface="+mn-ea"/>
                <a:cs typeface="Arial" panose="020B0604020202020204" pitchFamily="34" charset="0"/>
              </a:rPr>
              <a:t>What kinds of questions could philosophy help us answer in life?</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16597674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dirty="0"/>
              <a:t>Purpose:</a:t>
            </a:r>
            <a:br>
              <a:rPr lang="en-AU" dirty="0"/>
            </a:br>
            <a:r>
              <a:rPr lang="en-AU" dirty="0"/>
              <a:t>To gauge how confidently students understand the role of questioning and dialogue in philosophy, and to prompt quick formative feedback without putting individuals on the spot.</a:t>
            </a:r>
          </a:p>
          <a:p>
            <a:r>
              <a:rPr lang="en-AU" b="1" dirty="0">
                <a:latin typeface="Arial"/>
                <a:cs typeface="Arial"/>
              </a:rPr>
              <a:t>Note: </a:t>
            </a:r>
            <a:endParaRPr lang="en-US" dirty="0">
              <a:solidFill>
                <a:srgbClr val="444444"/>
              </a:solidFill>
              <a:latin typeface="Arial"/>
              <a:cs typeface="Arial"/>
            </a:endParaRPr>
          </a:p>
          <a:p>
            <a:r>
              <a:rPr lang="en-AU" b="1" dirty="0">
                <a:latin typeface="Arial"/>
                <a:cs typeface="Arial"/>
              </a:rPr>
              <a:t>This slide contains an animation. </a:t>
            </a:r>
            <a:r>
              <a:rPr lang="en-AU" dirty="0">
                <a:latin typeface="Arial"/>
                <a:cs typeface="Arial"/>
              </a:rPr>
              <a:t>Click the mouse when you see the word ‘</a:t>
            </a:r>
            <a:r>
              <a:rPr lang="en-AU" b="1" dirty="0">
                <a:latin typeface="Arial"/>
                <a:cs typeface="Arial"/>
              </a:rPr>
              <a:t>CLICK’</a:t>
            </a:r>
            <a:endParaRPr lang="en-AU" dirty="0">
              <a:latin typeface="Arial"/>
              <a:cs typeface="Arial"/>
            </a:endParaRPr>
          </a:p>
          <a:p>
            <a:r>
              <a:rPr lang="en-AU" b="1" dirty="0">
                <a:latin typeface="Arial"/>
                <a:cs typeface="Arial"/>
              </a:rPr>
              <a:t>Speaker:</a:t>
            </a:r>
            <a:br>
              <a:rPr lang="en-AU" dirty="0"/>
            </a:br>
            <a:r>
              <a:rPr lang="en-AU" dirty="0">
                <a:latin typeface="Arial"/>
                <a:cs typeface="Arial"/>
              </a:rPr>
              <a:t>We are going to check how clearly you understand these ideas. I will ask two questions. For each one, show your answer using a hand signal from zero to five. Zero means “I do not understand this at all”, and five means “I could explain this to someone else”. </a:t>
            </a:r>
            <a:r>
              <a:rPr lang="en-AU" b="1" dirty="0">
                <a:latin typeface="Arial"/>
                <a:cs typeface="Arial"/>
              </a:rPr>
              <a:t>CLICK</a:t>
            </a:r>
            <a:br>
              <a:rPr lang="en-AU" dirty="0"/>
            </a:br>
            <a:r>
              <a:rPr lang="en-AU" dirty="0">
                <a:latin typeface="Arial"/>
                <a:cs typeface="Arial"/>
              </a:rPr>
              <a:t>Question one. </a:t>
            </a:r>
            <a:r>
              <a:rPr lang="en-AU" b="1" dirty="0">
                <a:latin typeface="Arial"/>
                <a:cs typeface="Arial"/>
              </a:rPr>
              <a:t>CLICK. </a:t>
            </a:r>
            <a:r>
              <a:rPr lang="en-AU" dirty="0">
                <a:latin typeface="Arial"/>
                <a:cs typeface="Arial"/>
              </a:rPr>
              <a:t>Which part of a dialogue helps learning the most? Is it the questioning, the contradictions, or the final idea? </a:t>
            </a:r>
            <a:r>
              <a:rPr lang="en-AU" b="1" dirty="0">
                <a:latin typeface="Arial"/>
                <a:cs typeface="Arial"/>
              </a:rPr>
              <a:t>CLICK</a:t>
            </a:r>
            <a:r>
              <a:rPr lang="en-AU" dirty="0">
                <a:latin typeface="Arial"/>
                <a:cs typeface="Arial"/>
              </a:rPr>
              <a:t> Hold up the number that matches your confidence.</a:t>
            </a:r>
            <a:br>
              <a:rPr lang="en-AU" dirty="0"/>
            </a:br>
            <a:r>
              <a:rPr lang="en-AU" b="1" dirty="0">
                <a:latin typeface="Arial"/>
                <a:cs typeface="Arial"/>
              </a:rPr>
              <a:t>CLICK.</a:t>
            </a:r>
            <a:r>
              <a:rPr lang="en-AU" dirty="0">
                <a:latin typeface="Arial"/>
                <a:cs typeface="Arial"/>
              </a:rPr>
              <a:t> Question two. </a:t>
            </a:r>
            <a:r>
              <a:rPr lang="en-AU" b="1" dirty="0">
                <a:latin typeface="Arial"/>
                <a:cs typeface="Arial"/>
              </a:rPr>
              <a:t>CLICK.</a:t>
            </a:r>
            <a:r>
              <a:rPr lang="en-AU" dirty="0">
                <a:latin typeface="Arial"/>
                <a:cs typeface="Arial"/>
              </a:rPr>
              <a:t> Why might Plato choose dialogues instead of giving the answers himself? Show your number again.</a:t>
            </a:r>
            <a:br>
              <a:rPr lang="en-AU" dirty="0"/>
            </a:br>
            <a:r>
              <a:rPr lang="en-AU" dirty="0">
                <a:latin typeface="Arial"/>
                <a:cs typeface="Arial"/>
              </a:rPr>
              <a:t>Be ready to explain your thinking if I call on you, but I will keep it brief. The aim is to see how confident you feel, not to catch anyone out.’</a:t>
            </a:r>
            <a:endParaRPr lang="en-AU" dirty="0"/>
          </a:p>
          <a:p>
            <a:pPr>
              <a:buNone/>
            </a:pPr>
            <a:r>
              <a:rPr lang="en-AU" b="1" dirty="0">
                <a:latin typeface="Arial"/>
                <a:cs typeface="Arial"/>
              </a:rPr>
              <a:t>Additional notes (optional):</a:t>
            </a:r>
            <a:br>
              <a:rPr lang="en-AU" dirty="0"/>
            </a:br>
            <a:r>
              <a:rPr lang="en-AU" dirty="0">
                <a:latin typeface="Arial"/>
                <a:cs typeface="Arial"/>
              </a:rPr>
              <a:t>If the class signals low confidence, pause for a short recap using one clear example from a dialogue.</a:t>
            </a:r>
            <a:br>
              <a:rPr lang="en-AU" dirty="0"/>
            </a:br>
            <a:r>
              <a:rPr lang="en-AU" dirty="0">
                <a:latin typeface="Arial"/>
                <a:cs typeface="Arial"/>
              </a:rPr>
              <a:t>If confidence is mixed, pair students so a higher-confidence student can explain their reasoning to a partner.</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5457999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a:t>
            </a:r>
          </a:p>
          <a:p>
            <a:r>
              <a:rPr lang="en-AU">
                <a:latin typeface="Arial"/>
                <a:cs typeface="Arial"/>
              </a:rPr>
              <a:t>To introduce students to Plato’s big question: whether anything in our world stays the same forever, and why that matters when we think about nature, morals, and society.</a:t>
            </a:r>
            <a:endParaRPr lang="en-US">
              <a:latin typeface="Arial"/>
              <a:cs typeface="Arial"/>
            </a:endParaRPr>
          </a:p>
          <a:p>
            <a:r>
              <a:rPr lang="en-AU" b="1">
                <a:latin typeface="Arial"/>
                <a:cs typeface="Arial"/>
              </a:rPr>
              <a:t>Note: </a:t>
            </a:r>
            <a:endParaRPr lang="en-AU">
              <a:latin typeface="Arial"/>
              <a:cs typeface="Arial"/>
            </a:endParaRPr>
          </a:p>
          <a:p>
            <a:r>
              <a:rPr lang="en-AU" b="1">
                <a:latin typeface="Arial"/>
                <a:cs typeface="Arial"/>
              </a:rPr>
              <a:t>This slide contains an animation. </a:t>
            </a:r>
            <a:r>
              <a:rPr lang="en-AU" b="0">
                <a:latin typeface="Arial"/>
                <a:cs typeface="Arial"/>
              </a:rPr>
              <a:t>Click the mouse when you see the word ‘</a:t>
            </a:r>
            <a:r>
              <a:rPr lang="en-AU" b="1">
                <a:latin typeface="Arial"/>
                <a:cs typeface="Arial"/>
              </a:rPr>
              <a:t>CLICK’</a:t>
            </a:r>
          </a:p>
          <a:p>
            <a:r>
              <a:rPr lang="en-AU" b="1">
                <a:latin typeface="Arial"/>
                <a:cs typeface="Arial"/>
              </a:rPr>
              <a:t>Speaker: </a:t>
            </a:r>
            <a:endParaRPr lang="en-AU">
              <a:latin typeface="Arial"/>
              <a:cs typeface="Arial"/>
            </a:endParaRPr>
          </a:p>
          <a:p>
            <a:r>
              <a:rPr lang="en-AU">
                <a:latin typeface="Arial"/>
                <a:cs typeface="Arial"/>
              </a:rPr>
              <a:t>Plato believed that philosophy started with problems. He wanted to know what was </a:t>
            </a:r>
            <a:r>
              <a:rPr lang="en-AU" i="1">
                <a:latin typeface="Arial"/>
                <a:cs typeface="Arial"/>
              </a:rPr>
              <a:t>permanent</a:t>
            </a:r>
            <a:r>
              <a:rPr lang="en-AU">
                <a:latin typeface="Arial"/>
                <a:cs typeface="Arial"/>
              </a:rPr>
              <a:t> or </a:t>
            </a:r>
            <a:r>
              <a:rPr lang="en-AU" i="1">
                <a:latin typeface="Arial"/>
                <a:cs typeface="Arial"/>
              </a:rPr>
              <a:t>immutable </a:t>
            </a:r>
            <a:r>
              <a:rPr lang="en-AU">
                <a:latin typeface="Arial"/>
                <a:cs typeface="Arial"/>
              </a:rPr>
              <a:t>which means something that </a:t>
            </a:r>
            <a:r>
              <a:rPr lang="en-AU" b="1">
                <a:latin typeface="Arial"/>
                <a:cs typeface="Arial"/>
              </a:rPr>
              <a:t>never changes</a:t>
            </a:r>
            <a:r>
              <a:rPr lang="en-AU">
                <a:latin typeface="Arial"/>
                <a:cs typeface="Arial"/>
              </a:rPr>
              <a:t>, no matter what happens around it.</a:t>
            </a:r>
          </a:p>
          <a:p>
            <a:r>
              <a:rPr lang="en-AU">
                <a:latin typeface="Arial"/>
                <a:cs typeface="Arial"/>
              </a:rPr>
              <a:t>Plato wasn’t just curious about objects; he was trying to work out whether there are </a:t>
            </a:r>
            <a:r>
              <a:rPr lang="en-AU" b="1">
                <a:latin typeface="Arial"/>
                <a:cs typeface="Arial"/>
              </a:rPr>
              <a:t>unchanging truths</a:t>
            </a:r>
            <a:r>
              <a:rPr lang="en-AU">
                <a:latin typeface="Arial"/>
                <a:cs typeface="Arial"/>
              </a:rPr>
              <a:t> behind how the world works.</a:t>
            </a:r>
          </a:p>
          <a:p>
            <a:r>
              <a:rPr lang="en-AU">
                <a:latin typeface="Arial"/>
                <a:cs typeface="Arial"/>
              </a:rPr>
              <a:t>He wondered if this idea of something unchanging could help explain </a:t>
            </a:r>
            <a:r>
              <a:rPr lang="en-AU" b="1">
                <a:latin typeface="Arial"/>
                <a:cs typeface="Arial"/>
              </a:rPr>
              <a:t>nature</a:t>
            </a:r>
            <a:r>
              <a:rPr lang="en-AU">
                <a:latin typeface="Arial"/>
                <a:cs typeface="Arial"/>
              </a:rPr>
              <a:t> (like patterns in the natural world), </a:t>
            </a:r>
            <a:r>
              <a:rPr lang="en-AU" b="1">
                <a:latin typeface="Arial"/>
                <a:cs typeface="Arial"/>
              </a:rPr>
              <a:t>morals</a:t>
            </a:r>
            <a:r>
              <a:rPr lang="en-AU">
                <a:latin typeface="Arial"/>
                <a:cs typeface="Arial"/>
              </a:rPr>
              <a:t> (ideas of right and wrong), and </a:t>
            </a:r>
            <a:r>
              <a:rPr lang="en-AU" b="1">
                <a:latin typeface="Arial"/>
                <a:cs typeface="Arial"/>
              </a:rPr>
              <a:t>society</a:t>
            </a:r>
            <a:r>
              <a:rPr lang="en-AU">
                <a:latin typeface="Arial"/>
                <a:cs typeface="Arial"/>
              </a:rPr>
              <a:t> (how people live together).</a:t>
            </a:r>
            <a:r>
              <a:rPr lang="en-AU" b="1">
                <a:latin typeface="Arial"/>
                <a:cs typeface="Arial"/>
              </a:rPr>
              <a:t>CLICK</a:t>
            </a:r>
            <a:endParaRPr lang="en-AU">
              <a:latin typeface="Arial"/>
              <a:cs typeface="Arial"/>
            </a:endParaRPr>
          </a:p>
          <a:p>
            <a:r>
              <a:rPr lang="en-AU">
                <a:latin typeface="Arial"/>
                <a:cs typeface="Arial"/>
              </a:rPr>
              <a:t>In simple terms, Plato was trying to find out if there are things that never change and whether those ‘unchanging things’ could help us understand the world better.</a:t>
            </a:r>
          </a:p>
          <a:p>
            <a:r>
              <a:rPr lang="en-AU">
                <a:latin typeface="Arial"/>
                <a:cs typeface="Arial"/>
              </a:rPr>
              <a:t>Can you think of anything in life that </a:t>
            </a:r>
            <a:r>
              <a:rPr lang="en-AU" i="1">
                <a:latin typeface="Arial"/>
                <a:cs typeface="Arial"/>
              </a:rPr>
              <a:t>feels</a:t>
            </a:r>
            <a:r>
              <a:rPr lang="en-AU">
                <a:latin typeface="Arial"/>
                <a:cs typeface="Arial"/>
              </a:rPr>
              <a:t> unchanging? Or does everything eventually change? (Encourage students to see that the goal is not to get the “right” answer but to spark curiosity).</a:t>
            </a:r>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7734636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help students understand why Plato believed the natural world cannot provide permanent truth and why he introduced the idea of the Forms.</a:t>
            </a:r>
          </a:p>
          <a:p>
            <a:r>
              <a:rPr lang="en-AU" b="1">
                <a:latin typeface="Arial"/>
                <a:cs typeface="Arial"/>
              </a:rPr>
              <a:t>Note: </a:t>
            </a:r>
            <a:endParaRPr lang="en-AU">
              <a:latin typeface="Arial"/>
              <a:cs typeface="Arial"/>
            </a:endParaRPr>
          </a:p>
          <a:p>
            <a:r>
              <a:rPr lang="en-AU" b="1">
                <a:latin typeface="Arial"/>
                <a:cs typeface="Arial"/>
              </a:rPr>
              <a:t>This slide contains an animation. </a:t>
            </a:r>
            <a:r>
              <a:rPr lang="en-AU">
                <a:latin typeface="Arial"/>
                <a:cs typeface="Arial"/>
              </a:rPr>
              <a:t>Click the mouse when you see the word ‘</a:t>
            </a:r>
            <a:r>
              <a:rPr lang="en-AU" b="1">
                <a:latin typeface="Arial"/>
                <a:cs typeface="Arial"/>
              </a:rPr>
              <a:t>CLICK’</a:t>
            </a:r>
            <a:endParaRPr lang="en-AU">
              <a:latin typeface="Arial"/>
              <a:cs typeface="Arial"/>
            </a:endParaRPr>
          </a:p>
          <a:p>
            <a:r>
              <a:rPr lang="en-AU" b="1">
                <a:latin typeface="Arial"/>
                <a:cs typeface="Arial"/>
              </a:rPr>
              <a:t>Speaker:</a:t>
            </a:r>
            <a:br>
              <a:rPr lang="en-AU"/>
            </a:br>
            <a:r>
              <a:rPr lang="en-AU">
                <a:latin typeface="Arial"/>
                <a:cs typeface="Arial"/>
              </a:rPr>
              <a:t>Plato believed the natural world is always changing. Things grow, decay, and become something new again. Because everything in nature shifts, Plato thought it could not give us perfect or lasting truth. </a:t>
            </a:r>
            <a:r>
              <a:rPr lang="en-AU" b="1">
                <a:latin typeface="Arial"/>
                <a:cs typeface="Arial"/>
              </a:rPr>
              <a:t>CLICK. </a:t>
            </a:r>
            <a:r>
              <a:rPr lang="en-AU">
                <a:latin typeface="Arial"/>
                <a:cs typeface="Arial"/>
              </a:rPr>
              <a:t>Only the Forms are permanent. (Pause and emphasise that this is Plato’s key idea) The physical world changes, but the forms do not. </a:t>
            </a:r>
            <a:r>
              <a:rPr lang="en-AU" b="1">
                <a:latin typeface="Arial"/>
                <a:cs typeface="Arial"/>
              </a:rPr>
              <a:t>CLICK. </a:t>
            </a:r>
            <a:r>
              <a:rPr lang="en-AU">
                <a:latin typeface="Arial"/>
                <a:cs typeface="Arial"/>
              </a:rPr>
              <a:t>On</a:t>
            </a:r>
            <a:r>
              <a:rPr lang="en-AU" b="0">
                <a:latin typeface="Arial"/>
                <a:cs typeface="Arial"/>
              </a:rPr>
              <a:t> the next slide we will dive deeper into the idea of Forms. </a:t>
            </a:r>
            <a:r>
              <a:rPr lang="en-AU" sz="1600" kern="1200">
                <a:solidFill>
                  <a:schemeClr val="tx1"/>
                </a:solidFill>
                <a:effectLst/>
                <a:latin typeface="Arial"/>
                <a:cs typeface="Arial"/>
              </a:rPr>
              <a:t>To understand what Plato means by something permanent; we need to look at his theory of Forms. This is where he explains how perfect, unchanging versions of things exist, even though the world we live in keeps changing.</a:t>
            </a:r>
            <a:endParaRPr lang="en-AU" b="1">
              <a:latin typeface="Arial"/>
              <a:cs typeface="Arial"/>
            </a:endParaRPr>
          </a:p>
          <a:p>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9680887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introduce the idea that objects share a general pattern or essence even when individual examples look different, using biscuits as an easy starting point before shifting to living things and abstract forms.</a:t>
            </a:r>
          </a:p>
          <a:p>
            <a:r>
              <a:rPr lang="en-AU" b="1">
                <a:latin typeface="Arial"/>
                <a:cs typeface="Arial"/>
              </a:rPr>
              <a:t>Note: </a:t>
            </a:r>
            <a:endParaRPr lang="en-US">
              <a:solidFill>
                <a:srgbClr val="444444"/>
              </a:solidFill>
              <a:latin typeface="Arial"/>
              <a:cs typeface="Arial"/>
            </a:endParaRPr>
          </a:p>
          <a:p>
            <a:r>
              <a:rPr lang="en-AU" b="1">
                <a:latin typeface="Arial"/>
                <a:cs typeface="Arial"/>
              </a:rPr>
              <a:t>This slide contains an animation. </a:t>
            </a:r>
            <a:r>
              <a:rPr lang="en-AU">
                <a:latin typeface="Arial"/>
                <a:cs typeface="Arial"/>
              </a:rPr>
              <a:t>Click the mouse when you see the word ‘</a:t>
            </a:r>
            <a:r>
              <a:rPr lang="en-AU" b="1">
                <a:latin typeface="Arial"/>
                <a:cs typeface="Arial"/>
              </a:rPr>
              <a:t>CLICK’</a:t>
            </a:r>
            <a:endParaRPr lang="en-AU">
              <a:latin typeface="Arial"/>
              <a:cs typeface="Arial"/>
            </a:endParaRPr>
          </a:p>
          <a:p>
            <a:r>
              <a:rPr lang="en-AU" b="1">
                <a:latin typeface="Arial"/>
                <a:cs typeface="Arial"/>
              </a:rPr>
              <a:t>Speaker:</a:t>
            </a:r>
            <a:br>
              <a:rPr lang="en-AU"/>
            </a:br>
            <a:r>
              <a:rPr lang="en-AU">
                <a:latin typeface="Arial"/>
                <a:cs typeface="Arial"/>
              </a:rPr>
              <a:t>In order to begin to understand what Plato meant by Forms, we will start with a simple exercise. Imagine we have a big batch of home-made biscuits. They do not all look exactly the same, but we still recognise all of them as biscuits. </a:t>
            </a:r>
            <a:r>
              <a:rPr lang="en-AU" b="1">
                <a:latin typeface="Arial"/>
                <a:cs typeface="Arial"/>
              </a:rPr>
              <a:t>CLICK.</a:t>
            </a:r>
            <a:r>
              <a:rPr lang="en-AU">
                <a:latin typeface="Arial"/>
                <a:cs typeface="Arial"/>
              </a:rPr>
              <a:t> </a:t>
            </a:r>
          </a:p>
          <a:p>
            <a:r>
              <a:rPr lang="en-AU">
                <a:latin typeface="Arial"/>
                <a:cs typeface="Arial"/>
              </a:rPr>
              <a:t>What is the same between them? </a:t>
            </a:r>
            <a:r>
              <a:rPr lang="en-AU" i="1">
                <a:latin typeface="Arial"/>
                <a:cs typeface="Arial"/>
              </a:rPr>
              <a:t>(Prompt students to think about shape, ingredients, or the idea of a biscuit). </a:t>
            </a:r>
            <a:r>
              <a:rPr lang="en-AU" b="1" i="0">
                <a:latin typeface="Arial"/>
                <a:cs typeface="Arial"/>
              </a:rPr>
              <a:t>CLICK.</a:t>
            </a:r>
            <a:r>
              <a:rPr lang="en-AU" b="1" i="1">
                <a:latin typeface="Arial"/>
                <a:cs typeface="Arial"/>
              </a:rPr>
              <a:t> </a:t>
            </a:r>
          </a:p>
          <a:p>
            <a:r>
              <a:rPr lang="en-AU">
                <a:latin typeface="Arial"/>
                <a:cs typeface="Arial"/>
              </a:rPr>
              <a:t>Now, what would be different? (</a:t>
            </a:r>
            <a:r>
              <a:rPr lang="en-AU" i="1">
                <a:latin typeface="Arial"/>
                <a:cs typeface="Arial"/>
              </a:rPr>
              <a:t>Prompt students to look at decoration, size, or the way each one is slightly unique). </a:t>
            </a:r>
            <a:r>
              <a:rPr lang="en-AU" b="1" i="0">
                <a:latin typeface="Arial"/>
                <a:cs typeface="Arial"/>
              </a:rPr>
              <a:t>CLICK.</a:t>
            </a:r>
          </a:p>
          <a:p>
            <a:r>
              <a:rPr lang="en-AU">
                <a:latin typeface="Arial"/>
                <a:cs typeface="Arial"/>
              </a:rPr>
              <a:t>If this works for biscuits, is something similarly true for living things?</a:t>
            </a:r>
            <a:r>
              <a:rPr lang="en-AU" i="1">
                <a:latin typeface="Arial"/>
                <a:cs typeface="Arial"/>
              </a:rPr>
              <a:t> (Prompt students to think about how people all look different but share certain features that make us human).</a:t>
            </a:r>
            <a:endParaRPr lang="en-AU" i="1"/>
          </a:p>
          <a:p>
            <a:r>
              <a:rPr lang="en-AU">
                <a:latin typeface="Arial"/>
                <a:cs typeface="Arial"/>
              </a:rPr>
              <a:t>Plato used this kind of thinking to explore the idea of a perfect form that objects try to match in the real world. </a:t>
            </a:r>
            <a:endParaRPr lang="en-AU" i="1"/>
          </a:p>
          <a:p>
            <a:r>
              <a:rPr lang="en-AU">
                <a:latin typeface="Arial"/>
                <a:cs typeface="Arial"/>
              </a:rPr>
              <a:t>Another simple example that communicates Plato's thinking is this: every circle we draw is slightly imperfect, but the idea of a perfect circle never changes. Same with the biscuit example. Is every biscuit perfect? No. But can you picture a perfect biscuit in your head?</a:t>
            </a:r>
          </a:p>
          <a:p>
            <a:endParaRPr lang="en-AU">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1658429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dirty="0"/>
              <a:t>Purpose:</a:t>
            </a:r>
            <a:br>
              <a:rPr lang="en-AU" dirty="0"/>
            </a:br>
            <a:r>
              <a:rPr lang="en-AU" dirty="0"/>
              <a:t>To introduce students to the idea that Plato believed in a deeper, perfect reality behind the everyday world and to help them distinguish between physical things and their perfect Forms.</a:t>
            </a:r>
          </a:p>
          <a:p>
            <a:r>
              <a:rPr lang="en-AU" b="1" dirty="0">
                <a:latin typeface="Arial"/>
                <a:cs typeface="Arial"/>
              </a:rPr>
              <a:t>Speaker:</a:t>
            </a:r>
          </a:p>
          <a:p>
            <a:r>
              <a:rPr lang="en-AU" dirty="0">
                <a:latin typeface="Arial"/>
                <a:cs typeface="Arial"/>
              </a:rPr>
              <a:t>Remembering that Plato believed that because everything shifts and changes in the physical world it cannot provide us with a permanent truth. He believed there is a reality beyond the everyday world and that everything we see, including trees, animals and people, is an imperfect copy of a perfect Form.</a:t>
            </a:r>
            <a:endParaRPr lang="en-AU" dirty="0"/>
          </a:p>
          <a:p>
            <a:r>
              <a:rPr lang="en-AU" dirty="0">
                <a:latin typeface="Arial"/>
                <a:cs typeface="Arial"/>
              </a:rPr>
              <a:t>A Form is not a shape. It is the perfect idea or essence of </a:t>
            </a:r>
            <a:r>
              <a:rPr lang="en-AU" dirty="0" err="1">
                <a:latin typeface="Arial"/>
                <a:cs typeface="Arial"/>
              </a:rPr>
              <a:t>something.</a:t>
            </a:r>
            <a:r>
              <a:rPr lang="en-AU" b="1" dirty="0" err="1">
                <a:latin typeface="Arial"/>
                <a:cs typeface="Arial"/>
              </a:rPr>
              <a:t>CLICK</a:t>
            </a:r>
            <a:r>
              <a:rPr lang="en-AU" b="1" dirty="0">
                <a:latin typeface="Arial"/>
                <a:cs typeface="Arial"/>
              </a:rPr>
              <a:t>.</a:t>
            </a:r>
            <a:r>
              <a:rPr lang="en-AU" dirty="0">
                <a:latin typeface="Arial"/>
                <a:cs typeface="Arial"/>
              </a:rPr>
              <a:t> </a:t>
            </a:r>
          </a:p>
          <a:p>
            <a:pPr>
              <a:buNone/>
            </a:pPr>
            <a:r>
              <a:rPr lang="en-AU" dirty="0">
                <a:latin typeface="Arial"/>
                <a:cs typeface="Arial"/>
              </a:rPr>
              <a:t>So there is a perfect Form of horse, a perfect Form of human, a perfect Form of tree and so on.</a:t>
            </a:r>
            <a:endParaRPr lang="en-AU" dirty="0"/>
          </a:p>
          <a:p>
            <a:r>
              <a:rPr lang="en-AU" dirty="0">
                <a:latin typeface="Arial"/>
                <a:cs typeface="Arial"/>
              </a:rPr>
              <a:t>Turn to the person next to you and develop an answer to the question:</a:t>
            </a:r>
            <a:br>
              <a:rPr lang="en-AU" dirty="0"/>
            </a:br>
            <a:r>
              <a:rPr lang="en-AU" dirty="0">
                <a:latin typeface="Arial"/>
                <a:cs typeface="Arial"/>
              </a:rPr>
              <a:t>‘What is the difference between a real horse and the Form of horse?’</a:t>
            </a:r>
          </a:p>
          <a:p>
            <a:r>
              <a:rPr lang="en-AU" dirty="0">
                <a:latin typeface="Arial"/>
                <a:cs typeface="Arial"/>
              </a:rPr>
              <a:t>(Give students 20 to 30 seconds to talk. For a quick check for understanding, listen to two or three pairs share their answers aloud.)</a:t>
            </a:r>
          </a:p>
          <a:p>
            <a:pPr>
              <a:buNone/>
            </a:pPr>
            <a:r>
              <a:rPr lang="en-AU" b="1" dirty="0">
                <a:latin typeface="Arial"/>
                <a:cs typeface="Arial"/>
              </a:rPr>
              <a:t>Notes:</a:t>
            </a:r>
            <a:br>
              <a:rPr lang="en-AU" dirty="0"/>
            </a:br>
            <a:r>
              <a:rPr lang="en-AU" dirty="0">
                <a:latin typeface="Arial"/>
                <a:cs typeface="Arial"/>
              </a:rPr>
              <a:t>If students experience difficulty, remind them that Forms do not change or age. A real horse grows, and in time eventually dies. The Form does not.</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7790995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a:cs typeface="Arial"/>
              </a:rPr>
              <a:t>Purpose:</a:t>
            </a:r>
            <a:br>
              <a:rPr lang="en-AU"/>
            </a:br>
            <a:r>
              <a:rPr lang="en-AU">
                <a:latin typeface="Arial"/>
                <a:cs typeface="Arial"/>
              </a:rPr>
              <a:t>To reinforce Plato's concept of Forms and explain the difference between the physical world we experience and the unchanging world of ideas that Plato believed in.</a:t>
            </a:r>
          </a:p>
          <a:p>
            <a:r>
              <a:rPr lang="en-AU" b="1">
                <a:latin typeface="Arial"/>
                <a:cs typeface="Arial"/>
              </a:rPr>
              <a:t>Speaker:</a:t>
            </a:r>
            <a:br>
              <a:rPr lang="en-AU"/>
            </a:br>
            <a:r>
              <a:rPr lang="en-AU">
                <a:latin typeface="Arial"/>
                <a:cs typeface="Arial"/>
              </a:rPr>
              <a:t>So just to re-cap, Plato saw that the material world -  the world we see, hear and touch. It is always changing. Things grow, break, age, die and transform.</a:t>
            </a:r>
            <a:br>
              <a:rPr lang="en-AU"/>
            </a:br>
            <a:r>
              <a:rPr lang="en-AU">
                <a:latin typeface="Arial"/>
                <a:cs typeface="Arial"/>
              </a:rPr>
              <a:t>Plato said there is another reality called the world of ideas. This world does not change.</a:t>
            </a:r>
            <a:br>
              <a:rPr lang="en-AU"/>
            </a:br>
            <a:r>
              <a:rPr lang="en-AU">
                <a:latin typeface="Arial"/>
                <a:cs typeface="Arial"/>
              </a:rPr>
              <a:t>Nothing physical lasts forever, but a Form does.</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688052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help students understand Plato’s idea that physical things are temporary and fragile by using a simple and relatable analogy.</a:t>
            </a:r>
          </a:p>
          <a:p>
            <a:r>
              <a:rPr lang="en-AU" b="1">
                <a:latin typeface="Arial"/>
                <a:cs typeface="Arial"/>
              </a:rPr>
              <a:t>Speaker:</a:t>
            </a:r>
            <a:br>
              <a:rPr lang="en-AU"/>
            </a:br>
            <a:r>
              <a:rPr lang="en-AU">
                <a:latin typeface="Arial"/>
                <a:cs typeface="Arial"/>
              </a:rPr>
              <a:t>We are now going to be philosophers and do a thought experiment. </a:t>
            </a:r>
          </a:p>
          <a:p>
            <a:r>
              <a:rPr lang="en-AU">
                <a:latin typeface="Arial"/>
                <a:cs typeface="Arial"/>
              </a:rPr>
              <a:t>Imagine blowing soap bubbles. (Give them a moment to picture it).</a:t>
            </a:r>
            <a:br>
              <a:rPr lang="en-AU"/>
            </a:br>
            <a:r>
              <a:rPr lang="en-AU">
                <a:latin typeface="Arial"/>
                <a:cs typeface="Arial"/>
              </a:rPr>
              <a:t>Now that you have that image in your mind, you will work with a partner to think about the question, ‘How can everything tangible be compared to a soap bubble?’</a:t>
            </a:r>
            <a:br>
              <a:rPr lang="en-AU"/>
            </a:br>
            <a:r>
              <a:rPr lang="en-AU">
                <a:latin typeface="Arial"/>
                <a:cs typeface="Arial"/>
              </a:rPr>
              <a:t>(You may need to explain that tangible means something you can touch or feel physically).</a:t>
            </a:r>
            <a:br>
              <a:rPr lang="en-AU"/>
            </a:br>
            <a:r>
              <a:rPr lang="en-AU" b="1">
                <a:latin typeface="Arial"/>
                <a:cs typeface="Arial"/>
              </a:rPr>
              <a:t>Note: </a:t>
            </a:r>
          </a:p>
          <a:p>
            <a:r>
              <a:rPr lang="en-AU">
                <a:latin typeface="Arial"/>
                <a:cs typeface="Arial"/>
              </a:rPr>
              <a:t>After pairs have shared, bring the class back together and highlight the idea that bubbles look real and solid for a moment, but they quickly change or disappear. Plato thought the physical world was similar. It never stays the same.</a:t>
            </a:r>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0261713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br>
              <a:rPr lang="en-AU"/>
            </a:br>
            <a:r>
              <a:rPr lang="en-AU">
                <a:latin typeface="Arial"/>
                <a:cs typeface="Arial"/>
              </a:rPr>
              <a:t>To explain Plato’s belief that humans have both a physical body and a rational soul, and that these belong to different parts of reality.</a:t>
            </a:r>
          </a:p>
          <a:p>
            <a:r>
              <a:rPr lang="en-AU" b="1">
                <a:latin typeface="Arial"/>
                <a:cs typeface="Arial"/>
              </a:rPr>
              <a:t>Speaker:</a:t>
            </a:r>
            <a:br>
              <a:rPr lang="en-AU"/>
            </a:br>
            <a:r>
              <a:rPr lang="en-AU">
                <a:latin typeface="Arial"/>
                <a:cs typeface="Arial"/>
              </a:rPr>
              <a:t>Plato thought the body and the soul have different origins and purposes. He believed the body belongs to the world we see, hear and touch. It is tied to the senses, and the senses can be misleading.</a:t>
            </a:r>
            <a:br>
              <a:rPr lang="en-AU"/>
            </a:br>
            <a:r>
              <a:rPr lang="en-AU">
                <a:latin typeface="Arial"/>
                <a:cs typeface="Arial"/>
              </a:rPr>
              <a:t>Whereas the soul, for Plato, belongs to the world of reason and this is where the Forms exist.</a:t>
            </a:r>
            <a:br>
              <a:rPr lang="en-AU"/>
            </a:br>
            <a:r>
              <a:rPr lang="en-AU">
                <a:latin typeface="Arial"/>
                <a:cs typeface="Arial"/>
              </a:rPr>
              <a:t>Plato also believed the soul existed before the body and that when the soul enters a body, it forgets what it once knew and must relearn truth through questioning and reasoning.</a:t>
            </a:r>
            <a:endParaRPr lang="en-AU"/>
          </a:p>
          <a:p>
            <a:r>
              <a:rPr lang="en-AU" b="1">
                <a:latin typeface="Arial"/>
                <a:cs typeface="Arial"/>
              </a:rPr>
              <a:t>Notes:</a:t>
            </a:r>
            <a:br>
              <a:rPr lang="en-AU"/>
            </a:br>
            <a:r>
              <a:rPr lang="en-AU">
                <a:latin typeface="Arial"/>
                <a:cs typeface="Arial"/>
              </a:rPr>
              <a:t>Keep the tone light. This content often feels abstract, so connect it back to earlier slides.</a:t>
            </a:r>
            <a:br>
              <a:rPr lang="en-AU"/>
            </a:br>
            <a:r>
              <a:rPr lang="en-AU">
                <a:latin typeface="Arial"/>
                <a:cs typeface="Arial"/>
              </a:rPr>
              <a:t>For example: ‘Plato thinks your soul once knew the perfect Forms, but your body distracts you. Philosophy helps the soul remember.’</a:t>
            </a:r>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2614484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explain Plato’s belief that the soul forgets perfect knowledge at birth and learning is the process of remembering. To introduce eros as the soul’s longing for truth.</a:t>
            </a:r>
          </a:p>
          <a:p>
            <a:pPr>
              <a:buNone/>
            </a:pPr>
            <a:r>
              <a:rPr lang="en-AU" b="1">
                <a:latin typeface="Arial"/>
                <a:cs typeface="Arial"/>
              </a:rPr>
              <a:t>Speaker:</a:t>
            </a:r>
            <a:br>
              <a:rPr lang="en-AU"/>
            </a:br>
            <a:r>
              <a:rPr lang="en-AU">
                <a:latin typeface="Arial"/>
                <a:cs typeface="Arial"/>
              </a:rPr>
              <a:t>Plato believed the soul existed before we were born. When the soul enters a human body, it forgets the perfect Forms it once knew. As we move through the natural world, we get little hints or glimmers of those perfect ideas. Plato said these moments of recognition are the soul remembering what it once knew.</a:t>
            </a:r>
            <a:endParaRPr lang="en-AU"/>
          </a:p>
          <a:p>
            <a:r>
              <a:rPr lang="en-AU">
                <a:latin typeface="Arial"/>
                <a:cs typeface="Arial"/>
              </a:rPr>
              <a:t>Plato used the word eros to describe the longing the soul feels to remember the truth. It is not romantic love. It is a deep desire to reconnect with knowledge and clarity. The soul wants to return to the world of ideas.</a:t>
            </a:r>
          </a:p>
          <a:p>
            <a:r>
              <a:rPr lang="en-AU">
                <a:latin typeface="Arial"/>
                <a:cs typeface="Arial"/>
              </a:rPr>
              <a:t>Let’s try a fast activity. Think about when your experiences of learning. Read the statements that are on the screen and choose which one feels right to you. Choose A or B. Don’t overthink it. </a:t>
            </a:r>
          </a:p>
          <a:p>
            <a:r>
              <a:rPr lang="en-AU">
                <a:latin typeface="Arial"/>
                <a:cs typeface="Arial"/>
              </a:rPr>
              <a:t>A: You learn everything from scratch.</a:t>
            </a:r>
            <a:br>
              <a:rPr lang="en-AU"/>
            </a:br>
            <a:r>
              <a:rPr lang="en-AU">
                <a:latin typeface="Arial"/>
                <a:cs typeface="Arial"/>
              </a:rPr>
              <a:t>B: Some things feel like you already knew them.</a:t>
            </a:r>
          </a:p>
          <a:p>
            <a:pPr>
              <a:buNone/>
            </a:pPr>
            <a:r>
              <a:rPr lang="en-AU">
                <a:latin typeface="Arial"/>
                <a:cs typeface="Arial"/>
              </a:rPr>
              <a:t>Hands up for A. Hands up for B.</a:t>
            </a:r>
            <a:endParaRPr lang="en-AU"/>
          </a:p>
          <a:p>
            <a:r>
              <a:rPr lang="en-AU">
                <a:latin typeface="Arial"/>
                <a:cs typeface="Arial"/>
              </a:rPr>
              <a:t>Debrief:</a:t>
            </a:r>
            <a:br>
              <a:rPr lang="en-AU"/>
            </a:br>
            <a:r>
              <a:rPr lang="en-AU">
                <a:latin typeface="Arial"/>
                <a:cs typeface="Arial"/>
              </a:rPr>
              <a:t>Plato believed B. Some knowledge feels familiar because the soul is remembering the perfect Forms.</a:t>
            </a:r>
            <a:br>
              <a:rPr lang="en-AU"/>
            </a:br>
            <a:r>
              <a:rPr lang="en-AU">
                <a:latin typeface="Arial"/>
                <a:cs typeface="Arial"/>
              </a:rPr>
              <a:t>Think about moments like déjà vu or when something feels strangely familiar. Plato would say that is the soul recognising something it once knew.</a:t>
            </a:r>
            <a:endParaRPr lang="en-AU"/>
          </a:p>
          <a:p>
            <a:pPr>
              <a:buNone/>
            </a:pPr>
            <a:r>
              <a:rPr lang="en-AU" b="1">
                <a:latin typeface="Arial"/>
                <a:cs typeface="Arial"/>
              </a:rPr>
              <a:t>Notes:</a:t>
            </a:r>
            <a:br>
              <a:rPr lang="en-AU"/>
            </a:br>
            <a:r>
              <a:rPr lang="en-AU">
                <a:latin typeface="Arial"/>
                <a:cs typeface="Arial"/>
              </a:rPr>
              <a:t>Keep tone light and avoid suggesting a right or wrong answer. This activity checks understanding that for Plato, learning is remembering, not starting from zero.</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8328202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explain Plato’s belief that the soul is drawn toward the world of ideas because the material world can only ever show us partial or distorted truth.</a:t>
            </a:r>
          </a:p>
          <a:p>
            <a:r>
              <a:rPr lang="en-AU" b="1">
                <a:latin typeface="Arial"/>
                <a:cs typeface="Arial"/>
              </a:rPr>
              <a:t>Speaker:</a:t>
            </a:r>
            <a:br>
              <a:rPr lang="en-AU"/>
            </a:br>
            <a:r>
              <a:rPr lang="en-AU">
                <a:latin typeface="Arial"/>
                <a:cs typeface="Arial"/>
              </a:rPr>
              <a:t>For Plato, the soul remembers the world of ideas and wants to return to it. He believed that the body belongs to the physical world, which changes and distracts us, but the soul belongs to a higher reality.</a:t>
            </a:r>
            <a:br>
              <a:rPr lang="en-AU"/>
            </a:br>
            <a:r>
              <a:rPr lang="en-AU" b="1">
                <a:latin typeface="Arial"/>
                <a:cs typeface="Arial"/>
              </a:rPr>
              <a:t>Notes:</a:t>
            </a:r>
            <a:br>
              <a:rPr lang="en-AU"/>
            </a:br>
            <a:r>
              <a:rPr lang="en-AU">
                <a:latin typeface="Arial"/>
                <a:cs typeface="Arial"/>
              </a:rPr>
              <a:t>There are suggested scripts with more detail in the program</a:t>
            </a:r>
            <a:endParaRPr lang="en-AU"/>
          </a:p>
          <a:p>
            <a:pPr>
              <a:buNone/>
            </a:pPr>
            <a:r>
              <a:rPr lang="en-AU">
                <a:latin typeface="Arial"/>
                <a:cs typeface="Arial"/>
              </a:rPr>
              <a:t>This slide sets up the Allegory of the Cave by introducing the idea that the physical world gives us shadows and reflections, not truth itself.</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13799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Purpose:</a:t>
            </a:r>
            <a:br>
              <a:rPr lang="en-AU"/>
            </a:br>
            <a:r>
              <a:rPr lang="en-AU"/>
              <a:t>To introduce students to the idea that philosophy helps us think about how to live a meaningful and reflective life.</a:t>
            </a:r>
          </a:p>
          <a:p>
            <a:pPr>
              <a:buNone/>
            </a:pPr>
            <a:r>
              <a:rPr lang="en-AU" b="1"/>
              <a:t>Speaker:</a:t>
            </a:r>
            <a:br>
              <a:rPr lang="en-AU"/>
            </a:br>
            <a:r>
              <a:rPr lang="en-AU"/>
              <a:t>When we study philosophy, we are really studying the big questions people have asked across history. One of the most important questions is what makes life worth living or fulfilling.</a:t>
            </a:r>
            <a:br>
              <a:rPr lang="en-AU"/>
            </a:br>
            <a:r>
              <a:rPr lang="en-AU"/>
              <a:t>As you read this, start thinking about your own ideas. What gives your life meaning right now? What do you value most?</a:t>
            </a:r>
            <a:br>
              <a:rPr lang="en-AU"/>
            </a:br>
            <a:r>
              <a:rPr lang="en-AU"/>
              <a:t>You do not need a perfect answer. The point is to start noticing the kinds of questions philosophers explore.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1063367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E2018-CD9E-ED9D-4CC3-A6C1806541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1AAE1-45C9-B66F-478B-8548CA27A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F7E69-1B50-8FCD-71A8-C100603A6B08}"/>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Adapt the learning intention as required and add matching success criteria.</a:t>
            </a:r>
          </a:p>
          <a:p>
            <a:pPr marL="171450" indent="-171450">
              <a:buFont typeface="Arial"/>
              <a:buChar char="•"/>
            </a:pPr>
            <a:r>
              <a:rPr lang="en-AU" sz="2400" kern="10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2400" kern="100">
                <a:effectLst/>
                <a:latin typeface="Tahoma" panose="020B0604030504040204" pitchFamily="34" charset="0"/>
                <a:ea typeface="Aptos" panose="020B0004020202020204" pitchFamily="34" charset="0"/>
                <a:cs typeface="Times New Roman" panose="02020603050405020304" pitchFamily="18" charset="0"/>
              </a:rPr>
              <a:t>⁠</a:t>
            </a:r>
            <a:r>
              <a:rPr lang="en-AU" sz="2400" kern="10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2400" kern="10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90D9441E-D1E2-A409-4BDF-6B17559D458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1885815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 </a:t>
            </a:r>
            <a:r>
              <a:rPr lang="en-AU"/>
              <a:t>To introduce the idea that our senses can mislead us and to prepare students for Plato’s claim that people often confuse appearances with reality.</a:t>
            </a:r>
          </a:p>
          <a:p>
            <a:r>
              <a:rPr lang="en-AU" b="1">
                <a:latin typeface="Arial"/>
                <a:cs typeface="Arial"/>
              </a:rPr>
              <a:t>Speaker:</a:t>
            </a:r>
            <a:br>
              <a:rPr lang="en-AU"/>
            </a:br>
            <a:r>
              <a:rPr lang="en-AU">
                <a:latin typeface="Arial"/>
                <a:cs typeface="Arial"/>
              </a:rPr>
              <a:t>(Show 3 to 4 images from the link on the slide where the shadows look realistic or misleading).</a:t>
            </a:r>
            <a:br>
              <a:rPr lang="en-AU"/>
            </a:br>
            <a:r>
              <a:rPr lang="en-AU">
                <a:latin typeface="Arial"/>
                <a:cs typeface="Arial"/>
              </a:rPr>
              <a:t>Take a look at these pictures. At first glance the shadows look real, but they are not. Your brain jumps to conclusions before you see the full picture.</a:t>
            </a:r>
            <a:endParaRPr lang="en-AU" b="1">
              <a:latin typeface="Arial"/>
              <a:cs typeface="Arial"/>
            </a:endParaRPr>
          </a:p>
          <a:p>
            <a:r>
              <a:rPr lang="en-AU">
                <a:latin typeface="Arial"/>
                <a:cs typeface="Arial"/>
              </a:rPr>
              <a:t>• ‘What did you think the shadow was at first?’</a:t>
            </a:r>
            <a:br>
              <a:rPr lang="en-AU"/>
            </a:br>
            <a:r>
              <a:rPr lang="en-AU">
                <a:latin typeface="Arial"/>
                <a:cs typeface="Arial"/>
              </a:rPr>
              <a:t>• ‘How did your brain trick you?’</a:t>
            </a:r>
          </a:p>
          <a:p>
            <a:r>
              <a:rPr lang="en-AU">
                <a:latin typeface="Arial"/>
                <a:cs typeface="Arial"/>
              </a:rPr>
              <a:t>(Take a few answers from the class)</a:t>
            </a:r>
          </a:p>
          <a:p>
            <a:r>
              <a:rPr lang="en-AU">
                <a:latin typeface="Arial"/>
                <a:cs typeface="Arial"/>
              </a:rPr>
              <a:t>‘Plato believed humans do this all the time. It is not only shadows that mislead us. He thought we often mistake appearances for reality.’</a:t>
            </a:r>
          </a:p>
          <a:p>
            <a:r>
              <a:rPr lang="en-AU" b="1">
                <a:latin typeface="Arial"/>
                <a:cs typeface="Arial"/>
              </a:rPr>
              <a:t>Notes:</a:t>
            </a:r>
            <a:br>
              <a:rPr lang="en-AU"/>
            </a:br>
            <a:r>
              <a:rPr lang="en-AU">
                <a:latin typeface="Arial"/>
                <a:cs typeface="Arial"/>
              </a:rPr>
              <a:t>Keep the discussion short. The aim is to show that perception is unreliable, which prepares students for the Allegory of the Cave.</a:t>
            </a:r>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1558165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a:t>
            </a:r>
            <a:br>
              <a:rPr lang="en-AU"/>
            </a:br>
            <a:r>
              <a:rPr lang="en-AU"/>
              <a:t>To help students understand how easily the senses can be fooled and how Plato believed most people mistake appearances for reality.</a:t>
            </a:r>
          </a:p>
          <a:p>
            <a:r>
              <a:rPr lang="en-AU" b="1">
                <a:latin typeface="Arial"/>
                <a:cs typeface="Arial"/>
              </a:rPr>
              <a:t>Note:</a:t>
            </a:r>
          </a:p>
          <a:p>
            <a:r>
              <a:rPr lang="en-AU">
                <a:latin typeface="Arial"/>
                <a:cs typeface="Arial"/>
              </a:rPr>
              <a:t>A lamp or torch need to be set up and either the teacher can create shadows or students can be asked to create shadows. </a:t>
            </a:r>
          </a:p>
          <a:p>
            <a:r>
              <a:rPr lang="en-AU" b="1">
                <a:latin typeface="Arial"/>
                <a:cs typeface="Arial"/>
              </a:rPr>
              <a:t>Speaker:</a:t>
            </a:r>
            <a:endParaRPr lang="en-AU"/>
          </a:p>
          <a:p>
            <a:r>
              <a:rPr lang="en-AU">
                <a:latin typeface="Arial"/>
                <a:cs typeface="Arial"/>
              </a:rPr>
              <a:t>Plato believed most people confuse appearances with reality and he uses shadows as an example to show how individuals may accept a limited view of the world as complete truth. The key idea the teacher is communicating is that shadows move and have recognisable shapes but do not represent the full reality of the object.</a:t>
            </a:r>
            <a:br>
              <a:rPr lang="en-AU"/>
            </a:br>
            <a:r>
              <a:rPr lang="en-AU">
                <a:latin typeface="Arial"/>
                <a:cs typeface="Arial"/>
              </a:rPr>
              <a:t>(Get students into pairs/groups with a torch/phone light and encourage them to make as many animals or shapes as they can on the wall with their hands).</a:t>
            </a:r>
            <a:endParaRPr lang="en-AU"/>
          </a:p>
          <a:p>
            <a:r>
              <a:rPr lang="en-AU">
                <a:latin typeface="Arial"/>
                <a:cs typeface="Arial"/>
              </a:rPr>
              <a:t>Look carefully at the shadows. They move and they look real, but they are not the actual thing. Plato believed most people live like this every day, watching shadows and thinking that is the full truth.</a:t>
            </a:r>
            <a:endParaRPr lang="en-AU"/>
          </a:p>
          <a:p>
            <a:r>
              <a:rPr lang="en-AU">
                <a:latin typeface="Arial"/>
                <a:cs typeface="Arial"/>
              </a:rPr>
              <a:t>(Let students do this for a short time).</a:t>
            </a:r>
          </a:p>
          <a:p>
            <a:r>
              <a:rPr lang="en-AU">
                <a:latin typeface="Arial"/>
                <a:cs typeface="Arial"/>
              </a:rPr>
              <a:t>Let's unpack that. What did you notice about the shadow compared with your hand? What differences did you notice between the hand and the shadow? How might this relate to the idea that shadows provide only partial information?</a:t>
            </a:r>
            <a:endParaRPr lang="en-US">
              <a:latin typeface="Arial"/>
              <a:cs typeface="Arial"/>
            </a:endParaRPr>
          </a:p>
          <a:p>
            <a:r>
              <a:rPr lang="en-AU">
                <a:latin typeface="Arial"/>
                <a:cs typeface="Arial"/>
              </a:rPr>
              <a:t>The shadow is only an outline. It is not the full reality. This is the idea Plato is preparing us to think about.</a:t>
            </a:r>
            <a:endParaRPr lang="en-AU"/>
          </a:p>
          <a:p>
            <a:r>
              <a:rPr lang="en-AU" b="1">
                <a:latin typeface="Arial"/>
                <a:cs typeface="Arial"/>
              </a:rPr>
              <a:t>Additional notes:</a:t>
            </a:r>
            <a:br>
              <a:rPr lang="en-AU"/>
            </a:br>
            <a:r>
              <a:rPr lang="en-AU">
                <a:latin typeface="Arial"/>
                <a:cs typeface="Arial"/>
              </a:rPr>
              <a:t>Keep the activity short. The goal is to prime students for the Allegory of the Cave, not to perfect shadow puppetry.</a:t>
            </a:r>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8987163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 </a:t>
            </a:r>
            <a:r>
              <a:rPr lang="en-AU" b="0"/>
              <a:t>To watch a short overview of the cave allegory</a:t>
            </a:r>
          </a:p>
          <a:p>
            <a:endParaRPr lang="en-AU" b="1"/>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6963788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b="1"/>
          </a:p>
          <a:p>
            <a:r>
              <a:rPr lang="en-AU">
                <a:latin typeface="Arial"/>
                <a:cs typeface="Arial"/>
              </a:rPr>
              <a:t>To guide students through individual comprehension of the Allegory of the Cave by moving from literal understanding, to symbolic meaning, to broader interpretation. This prepares them to recognise how Plato uses narrative to express philosophical ideas.</a:t>
            </a:r>
            <a:r>
              <a:rPr lang="en-AU" b="1">
                <a:latin typeface="Arial"/>
                <a:cs typeface="Arial"/>
              </a:rPr>
              <a:t> </a:t>
            </a:r>
          </a:p>
          <a:p>
            <a:r>
              <a:rPr lang="en-AU" b="1">
                <a:latin typeface="Arial"/>
                <a:cs typeface="Arial"/>
              </a:rPr>
              <a:t>Speaker:</a:t>
            </a:r>
            <a:r>
              <a:rPr lang="en-AU">
                <a:latin typeface="Arial"/>
                <a:cs typeface="Arial"/>
              </a:rPr>
              <a:t> </a:t>
            </a:r>
            <a:endParaRPr lang="en-AU"/>
          </a:p>
          <a:p>
            <a:r>
              <a:rPr lang="en-AU">
                <a:latin typeface="Arial"/>
                <a:cs typeface="Arial"/>
              </a:rPr>
              <a:t>In a moment I will give you a list of comprehension questions to check your understanding of what has been presented in the clip. You are to answer these questions individually in your books. Your answers can be in dot points. The questions are grouped under three headings:</a:t>
            </a:r>
          </a:p>
          <a:p>
            <a:pPr marL="285750" indent="-285750">
              <a:buFont typeface="Arial" panose="020B0604020202020204" pitchFamily="34" charset="0"/>
              <a:buChar char="•"/>
            </a:pPr>
            <a:r>
              <a:rPr lang="en-AU" b="1">
                <a:latin typeface="Arial"/>
                <a:cs typeface="Arial"/>
              </a:rPr>
              <a:t>What happened?</a:t>
            </a:r>
            <a:r>
              <a:rPr lang="en-AU">
                <a:latin typeface="Arial"/>
                <a:cs typeface="Arial"/>
              </a:rPr>
              <a:t> (literal events in the allegory)</a:t>
            </a:r>
            <a:endParaRPr lang="en-AU"/>
          </a:p>
          <a:p>
            <a:pPr marL="285750" indent="-285750">
              <a:buFont typeface="Arial"/>
              <a:buChar char="•"/>
            </a:pPr>
            <a:r>
              <a:rPr lang="en-AU" b="1">
                <a:latin typeface="Arial"/>
                <a:cs typeface="Arial"/>
              </a:rPr>
              <a:t>What does it mean?</a:t>
            </a:r>
            <a:r>
              <a:rPr lang="en-AU">
                <a:latin typeface="Arial"/>
                <a:cs typeface="Arial"/>
              </a:rPr>
              <a:t> (symbolism and ideas)</a:t>
            </a:r>
            <a:endParaRPr lang="en-AU"/>
          </a:p>
          <a:p>
            <a:pPr marL="285750" indent="-285750">
              <a:buFont typeface="Arial"/>
              <a:buChar char="•"/>
            </a:pPr>
            <a:r>
              <a:rPr lang="en-AU" b="1">
                <a:latin typeface="Arial"/>
                <a:cs typeface="Arial"/>
              </a:rPr>
              <a:t>Why tell this story?</a:t>
            </a:r>
            <a:r>
              <a:rPr lang="en-AU">
                <a:latin typeface="Arial"/>
                <a:cs typeface="Arial"/>
              </a:rPr>
              <a:t> (purpose and interpretation)</a:t>
            </a:r>
            <a:endParaRPr lang="en-AU"/>
          </a:p>
          <a:p>
            <a:pPr>
              <a:buNone/>
            </a:pPr>
            <a:r>
              <a:rPr lang="en-AU" b="1">
                <a:latin typeface="Arial"/>
                <a:cs typeface="Arial"/>
              </a:rPr>
              <a:t>Notes:</a:t>
            </a:r>
            <a:endParaRPr lang="en-AU">
              <a:solidFill>
                <a:srgbClr val="444444"/>
              </a:solidFill>
              <a:latin typeface="Arial"/>
              <a:cs typeface="Arial"/>
            </a:endParaRPr>
          </a:p>
          <a:p>
            <a:r>
              <a:rPr lang="en-AU">
                <a:latin typeface="Arial"/>
                <a:cs typeface="Arial"/>
              </a:rPr>
              <a:t>Give students a copy of the questions that can be found in the program. If needed, let the students rewatch the clip or you can share the link for use on their devices. </a:t>
            </a:r>
            <a:endParaRPr lang="en-AU">
              <a:solidFill>
                <a:srgbClr val="444444"/>
              </a:solidFill>
              <a:latin typeface="Arial"/>
              <a:cs typeface="Arial"/>
            </a:endParaRPr>
          </a:p>
          <a:p>
            <a:r>
              <a:rPr lang="en-AU">
                <a:latin typeface="Arial"/>
                <a:cs typeface="Arial"/>
              </a:rPr>
              <a:t>Walk the room while they write and support students who need help by prompting them to refer to the sequence of the allegory.</a:t>
            </a:r>
            <a:br>
              <a:rPr lang="en-AU"/>
            </a:br>
            <a:r>
              <a:rPr lang="en-AU">
                <a:latin typeface="Arial"/>
                <a:cs typeface="Arial"/>
              </a:rPr>
              <a:t>If students finish early, ask them to choose one question from each heading and expand their response using a full sentence that explains their reasoning.</a:t>
            </a:r>
            <a:endParaRPr lang="en-AU">
              <a:solidFill>
                <a:srgbClr val="444444"/>
              </a:solidFill>
              <a:latin typeface="Arial"/>
              <a:cs typeface="Arial"/>
            </a:endParaRPr>
          </a:p>
          <a:p>
            <a:endParaRPr lang="en-AU">
              <a:solidFill>
                <a:srgbClr val="444444"/>
              </a:solidFill>
            </a:endParaRP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6792660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5B5E1-0031-E895-1E2E-135126624E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6FA8C-6B45-9B65-19A5-A6D8DCB1A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CA8105-7A0D-3C34-2B5B-122FAA0F67EF}"/>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Adapt the learning intention as required and add matching success criteria.</a:t>
            </a:r>
          </a:p>
          <a:p>
            <a:pPr marL="171450" indent="-171450">
              <a:buFont typeface="Arial"/>
              <a:buChar char="•"/>
            </a:pPr>
            <a:r>
              <a:rPr lang="en-AU" sz="2400" kern="10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2400" kern="100">
                <a:effectLst/>
                <a:latin typeface="Tahoma" panose="020B0604030504040204" pitchFamily="34" charset="0"/>
                <a:ea typeface="Aptos" panose="020B0004020202020204" pitchFamily="34" charset="0"/>
                <a:cs typeface="Times New Roman" panose="02020603050405020304" pitchFamily="18" charset="0"/>
              </a:rPr>
              <a:t>⁠</a:t>
            </a:r>
            <a:r>
              <a:rPr lang="en-AU" sz="2400" kern="10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2400" kern="10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0BEDD9AB-9D8F-4660-E87B-45A2D16D133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2147040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a:cs typeface="Arial"/>
              </a:rPr>
              <a:t>Purpose: </a:t>
            </a:r>
            <a:endParaRPr lang="en-US" b="1" dirty="0"/>
          </a:p>
          <a:p>
            <a:r>
              <a:rPr lang="en-AU" dirty="0">
                <a:latin typeface="Arial"/>
                <a:cs typeface="Arial"/>
              </a:rPr>
              <a:t>To check prior learning and help students make the leap from story - philosophy - their own thinking.</a:t>
            </a:r>
            <a:endParaRPr lang="en-AU" dirty="0"/>
          </a:p>
          <a:p>
            <a:r>
              <a:rPr lang="en-AU" b="1" dirty="0">
                <a:latin typeface="Arial"/>
                <a:cs typeface="Arial"/>
              </a:rPr>
              <a:t>Speaker:</a:t>
            </a:r>
          </a:p>
          <a:p>
            <a:r>
              <a:rPr lang="en-AU" dirty="0">
                <a:latin typeface="Arial"/>
                <a:cs typeface="Arial"/>
              </a:rPr>
              <a:t>Alright, this is a quick warm-up to check that we understand the key symbols in Plato’s allegory.</a:t>
            </a:r>
            <a:endParaRPr lang="en-AU" dirty="0"/>
          </a:p>
          <a:p>
            <a:r>
              <a:rPr lang="en-AU" dirty="0">
                <a:latin typeface="Arial"/>
                <a:cs typeface="Arial"/>
              </a:rPr>
              <a:t>You’ll see three images on the left — the cave wall, the fire, and the sun.</a:t>
            </a:r>
            <a:br>
              <a:rPr lang="en-AU" dirty="0"/>
            </a:br>
            <a:r>
              <a:rPr lang="en-AU" dirty="0">
                <a:latin typeface="Arial"/>
                <a:cs typeface="Arial"/>
              </a:rPr>
              <a:t>On the right is a list of possible meanings. Your job is to match them. You’ve got </a:t>
            </a:r>
            <a:r>
              <a:rPr lang="en-AU" i="1" dirty="0">
                <a:latin typeface="Arial"/>
                <a:cs typeface="Arial"/>
              </a:rPr>
              <a:t>three minutes </a:t>
            </a:r>
            <a:r>
              <a:rPr lang="en-AU" dirty="0">
                <a:latin typeface="Arial"/>
                <a:cs typeface="Arial"/>
              </a:rPr>
              <a:t>to write these in your book.</a:t>
            </a:r>
            <a:endParaRPr lang="en-AU" dirty="0"/>
          </a:p>
          <a:p>
            <a:r>
              <a:rPr lang="en-AU" dirty="0">
                <a:latin typeface="Arial"/>
                <a:cs typeface="Arial"/>
              </a:rPr>
              <a:t>(after 3 minutes)</a:t>
            </a:r>
            <a:endParaRPr lang="en-AU" dirty="0"/>
          </a:p>
          <a:p>
            <a:r>
              <a:rPr lang="en-AU" dirty="0">
                <a:latin typeface="Arial"/>
                <a:cs typeface="Arial"/>
              </a:rPr>
              <a:t>So let's remember that Plato uses these physical objects to help us think about what’s real and how we know what’s real. That’s the whole point of the allegory. I will now check your matches.</a:t>
            </a:r>
          </a:p>
          <a:p>
            <a:r>
              <a:rPr lang="en-AU" b="1" dirty="0">
                <a:latin typeface="Arial"/>
                <a:cs typeface="Arial"/>
              </a:rPr>
              <a:t>Notes:</a:t>
            </a:r>
          </a:p>
          <a:p>
            <a:r>
              <a:rPr lang="en-AU" dirty="0">
                <a:latin typeface="Arial"/>
                <a:cs typeface="Arial"/>
              </a:rPr>
              <a:t>Depending on the class, to check for understanding you can:</a:t>
            </a:r>
            <a:endParaRPr lang="en-AU" dirty="0"/>
          </a:p>
          <a:p>
            <a:pPr marL="285750" indent="-285750">
              <a:buFont typeface="Arial"/>
              <a:buChar char="•"/>
            </a:pPr>
            <a:r>
              <a:rPr lang="en-AU" dirty="0">
                <a:latin typeface="Arial"/>
                <a:cs typeface="Arial"/>
              </a:rPr>
              <a:t>Show answers on mini whiteboards.</a:t>
            </a:r>
          </a:p>
          <a:p>
            <a:pPr marL="285750" indent="-285750">
              <a:buFont typeface="Arial"/>
              <a:buChar char="•"/>
            </a:pPr>
            <a:r>
              <a:rPr lang="en-AU" dirty="0">
                <a:latin typeface="Arial"/>
                <a:cs typeface="Arial"/>
              </a:rPr>
              <a:t>Cold call one or two students. </a:t>
            </a:r>
          </a:p>
          <a:p>
            <a:pPr marL="285750" indent="-285750">
              <a:buFont typeface="Arial"/>
              <a:buChar char="•"/>
            </a:pPr>
            <a:r>
              <a:rPr lang="en-AU" dirty="0">
                <a:latin typeface="Arial"/>
                <a:cs typeface="Arial"/>
              </a:rPr>
              <a:t>Get pairs to whisper their matches first and then share.</a:t>
            </a:r>
          </a:p>
          <a:p>
            <a:r>
              <a:rPr lang="en-AU" dirty="0">
                <a:latin typeface="Arial"/>
                <a:cs typeface="Arial"/>
              </a:rPr>
              <a:t>Prompting questions if they’re stuck:</a:t>
            </a:r>
          </a:p>
          <a:p>
            <a:pPr marL="285750" indent="-285750">
              <a:buFont typeface="Arial" panose="020B0604020202020204" pitchFamily="34" charset="0"/>
              <a:buChar char="•"/>
            </a:pPr>
            <a:r>
              <a:rPr lang="en-AU" dirty="0"/>
              <a:t>‘What kind of world do the prisoners think is real?’</a:t>
            </a:r>
          </a:p>
          <a:p>
            <a:pPr marL="285750" indent="-285750">
              <a:buFont typeface="Arial" panose="020B0604020202020204" pitchFamily="34" charset="0"/>
              <a:buChar char="•"/>
            </a:pPr>
            <a:r>
              <a:rPr lang="en-AU" dirty="0"/>
              <a:t>‘Is the fire giving them the whole truth or just part of it?’</a:t>
            </a:r>
          </a:p>
          <a:p>
            <a:pPr marL="285750" indent="-285750">
              <a:buFont typeface="Arial" panose="020B0604020202020204" pitchFamily="34" charset="0"/>
              <a:buChar char="•"/>
            </a:pPr>
            <a:r>
              <a:rPr lang="en-AU" dirty="0"/>
              <a:t>‘If the sun is painful at first, what might that symbolise?’</a:t>
            </a:r>
          </a:p>
          <a:p>
            <a:r>
              <a:rPr lang="en-AU" dirty="0">
                <a:latin typeface="Arial"/>
                <a:cs typeface="Arial"/>
              </a:rPr>
              <a:t>Key ideas to come from activity:</a:t>
            </a:r>
          </a:p>
          <a:p>
            <a:pPr marL="285750" indent="-285750">
              <a:buFont typeface="Arial"/>
              <a:buChar char="•"/>
            </a:pPr>
            <a:r>
              <a:rPr lang="en-AU" dirty="0"/>
              <a:t>The cave = being stuck in comfortable habits or ignorance.</a:t>
            </a:r>
          </a:p>
          <a:p>
            <a:pPr marL="285750" indent="-285750">
              <a:buFont typeface="Arial"/>
              <a:buChar char="•"/>
            </a:pPr>
            <a:r>
              <a:rPr lang="en-AU" dirty="0">
                <a:latin typeface="Arial"/>
                <a:cs typeface="Arial"/>
              </a:rPr>
              <a:t>The fire = partial or incomplete truth - it </a:t>
            </a:r>
            <a:r>
              <a:rPr lang="en-AU" i="1" dirty="0">
                <a:latin typeface="Arial"/>
                <a:cs typeface="Arial"/>
              </a:rPr>
              <a:t>seems</a:t>
            </a:r>
            <a:r>
              <a:rPr lang="en-AU" dirty="0">
                <a:latin typeface="Arial"/>
                <a:cs typeface="Arial"/>
              </a:rPr>
              <a:t> right, but it’s not the full picture.</a:t>
            </a:r>
          </a:p>
          <a:p>
            <a:pPr marL="285750" indent="-285750">
              <a:buFont typeface="Arial"/>
              <a:buChar char="•"/>
            </a:pPr>
            <a:r>
              <a:rPr lang="en-AU" dirty="0">
                <a:latin typeface="Arial"/>
                <a:cs typeface="Arial"/>
              </a:rPr>
              <a:t>The sun = real knowledge or enlightenment - it can be uncomfortable at first.</a:t>
            </a:r>
          </a:p>
          <a:p>
            <a:endParaRPr lang="en-AU" dirty="0"/>
          </a:p>
          <a:p>
            <a:endParaRPr lang="en-AU" dirty="0">
              <a:latin typeface="Arial"/>
              <a:cs typeface="Arial"/>
            </a:endParaRP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990617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Purpose:</a:t>
            </a:r>
            <a:endParaRPr lang="en-AU" b="1"/>
          </a:p>
          <a:p>
            <a:pPr>
              <a:buNone/>
            </a:pPr>
            <a:r>
              <a:rPr lang="en-AU"/>
              <a:t>To show students that many familiar films use the same pattern found in Plato’s Allegory of the Cave, where characters move from limited understanding to clearer knowledge.</a:t>
            </a:r>
          </a:p>
          <a:p>
            <a:pPr>
              <a:buNone/>
            </a:pPr>
            <a:r>
              <a:rPr lang="en-AU" b="1">
                <a:latin typeface="Arial"/>
                <a:cs typeface="Arial"/>
              </a:rPr>
              <a:t>Speaker:</a:t>
            </a:r>
            <a:endParaRPr lang="en-AU" b="1"/>
          </a:p>
          <a:p>
            <a:r>
              <a:rPr lang="en-AU">
                <a:latin typeface="Arial"/>
                <a:cs typeface="Arial"/>
              </a:rPr>
              <a:t>Plato’s allegory explains a journey from seeing only part of the truth to gaining a fuller understanding. Many films follow a similar pattern.</a:t>
            </a:r>
          </a:p>
          <a:p>
            <a:r>
              <a:rPr lang="en-AU">
                <a:latin typeface="Arial"/>
                <a:cs typeface="Arial"/>
              </a:rPr>
              <a:t>Many films explore ideas that link to the cave allegory. Characters often begin with a limited view of the world; something challenges what they believe to be true; they move from comfort to confusion to understanding and this mirrors the prisoners moving from shadows to real knowledge. </a:t>
            </a:r>
            <a:endParaRPr lang="en-AU"/>
          </a:p>
          <a:p>
            <a:r>
              <a:rPr lang="en-AU">
                <a:latin typeface="Arial"/>
                <a:cs typeface="Arial"/>
              </a:rPr>
              <a:t>Now over to you. Can you think of a film where a character discovers the world is not what they first believed? I will give you a moment to think of some examples</a:t>
            </a:r>
          </a:p>
          <a:p>
            <a:r>
              <a:rPr lang="en-AU">
                <a:latin typeface="Arial"/>
                <a:cs typeface="Arial"/>
              </a:rPr>
              <a:t>( Ask for a selection of responses)</a:t>
            </a:r>
            <a:endParaRPr lang="en-AU"/>
          </a:p>
          <a:p>
            <a:pPr>
              <a:buNone/>
            </a:pPr>
            <a:r>
              <a:rPr lang="en-AU">
                <a:latin typeface="Arial"/>
                <a:cs typeface="Arial"/>
              </a:rPr>
              <a:t>These stories feel familiar because they follow the same learning pattern that Plato described. People often begin with incomplete information and grow when they see a fuller truth.</a:t>
            </a:r>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7964496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latin typeface="Arial"/>
                <a:cs typeface="Arial"/>
              </a:rPr>
              <a:t>Note:</a:t>
            </a:r>
          </a:p>
          <a:p>
            <a:pPr>
              <a:buNone/>
            </a:pPr>
            <a:r>
              <a:rPr lang="en-AU" b="0">
                <a:latin typeface="Arial"/>
                <a:cs typeface="Arial"/>
              </a:rPr>
              <a:t>This slide uses The Lego Movie as an example, however if it is not possible to access this film, it can be supplemented with any available film or narrative that can be applied to Plato’s cave.</a:t>
            </a:r>
          </a:p>
          <a:p>
            <a:pPr>
              <a:buNone/>
            </a:pPr>
            <a:r>
              <a:rPr lang="en-AU" b="1">
                <a:latin typeface="Arial"/>
                <a:cs typeface="Arial"/>
              </a:rPr>
              <a:t>Purpose:</a:t>
            </a:r>
            <a:endParaRPr lang="en-AU" b="1"/>
          </a:p>
          <a:p>
            <a:pPr>
              <a:buNone/>
            </a:pPr>
            <a:r>
              <a:rPr lang="en-AU"/>
              <a:t>To help students connect the structure of Plato’s Allegory of the Cave to a familiar contemporary text by mapping the stages of illusion, turning around and enlightenment. This supports transfer of learning by showing that the allegory appears in many modern narratives.</a:t>
            </a:r>
          </a:p>
          <a:p>
            <a:pPr>
              <a:buNone/>
            </a:pPr>
            <a:r>
              <a:rPr lang="en-AU" b="1">
                <a:latin typeface="Arial"/>
                <a:cs typeface="Arial"/>
              </a:rPr>
              <a:t>Speaker:</a:t>
            </a:r>
            <a:endParaRPr lang="en-AU" b="1"/>
          </a:p>
          <a:p>
            <a:r>
              <a:rPr lang="en-AU">
                <a:latin typeface="Arial"/>
                <a:cs typeface="Arial"/>
              </a:rPr>
              <a:t>Many films follow the same pattern as the cave: characters begin with a limited or false view of the world, something challenges that view, and they eventually reach a deeper understanding. An example of this is </a:t>
            </a:r>
            <a:r>
              <a:rPr lang="en-AU" i="1">
                <a:latin typeface="Arial"/>
                <a:cs typeface="Arial"/>
              </a:rPr>
              <a:t>The Lego Movie</a:t>
            </a:r>
            <a:r>
              <a:rPr lang="en-AU">
                <a:latin typeface="Arial"/>
                <a:cs typeface="Arial"/>
              </a:rPr>
              <a:t>. The Shadows column refers to the shadow stage. Emmet believes </a:t>
            </a:r>
            <a:r>
              <a:rPr lang="en-AU" err="1">
                <a:latin typeface="Arial"/>
                <a:cs typeface="Arial"/>
              </a:rPr>
              <a:t>Bricksburg</a:t>
            </a:r>
            <a:r>
              <a:rPr lang="en-AU">
                <a:latin typeface="Arial"/>
                <a:cs typeface="Arial"/>
              </a:rPr>
              <a:t> is perfect and normal. He does not question anything. The next column is the turning point. Meeting </a:t>
            </a:r>
            <a:r>
              <a:rPr lang="en-AU" err="1">
                <a:latin typeface="Arial"/>
                <a:cs typeface="Arial"/>
              </a:rPr>
              <a:t>Wyldstyle</a:t>
            </a:r>
            <a:r>
              <a:rPr lang="en-AU">
                <a:latin typeface="Arial"/>
                <a:cs typeface="Arial"/>
              </a:rPr>
              <a:t> and hearing the prophecy forces him to question what he thought was true. The final column  is the enlightenment stage. Emmet realises the world is controlled and creativity is restricted. He understands more than he did before. </a:t>
            </a:r>
          </a:p>
          <a:p>
            <a:r>
              <a:rPr lang="en-AU">
                <a:latin typeface="Arial"/>
                <a:cs typeface="Arial"/>
              </a:rPr>
              <a:t>This pattern mirrors the prisoners in the cave moving from shadows to sunlight. </a:t>
            </a:r>
            <a:endParaRPr lang="en-AU"/>
          </a:p>
          <a:p>
            <a:r>
              <a:rPr lang="en-AU">
                <a:latin typeface="Arial"/>
                <a:cs typeface="Arial"/>
              </a:rPr>
              <a:t>Now we are going to do a study of the film... (insert your chosen film here). As we watch, we will be mapping how the film follows a similar sequence to Plato's Cave. </a:t>
            </a:r>
            <a:endParaRPr lang="en-AU"/>
          </a:p>
          <a:p>
            <a:r>
              <a:rPr lang="en-AU" b="1">
                <a:latin typeface="Arial"/>
                <a:cs typeface="Arial"/>
              </a:rPr>
              <a:t>Notes:</a:t>
            </a:r>
            <a:endParaRPr lang="en-AU"/>
          </a:p>
          <a:p>
            <a:pPr>
              <a:buNone/>
            </a:pPr>
            <a:r>
              <a:rPr lang="en-AU"/>
              <a:t>This example prepares students for completing their own comparison using a different film. Encourage concise links rather than full plot summaries.</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1333960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35F95-37AD-91E1-A90D-E133403C9D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28BBB1-6850-F771-6560-CF6B3EA78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C9E67-5942-7EB4-7346-86CCDF2EFE8A}"/>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Adapt the learning intention as required and add matching success criteria.</a:t>
            </a:r>
          </a:p>
          <a:p>
            <a:pPr marL="171450" indent="-171450">
              <a:buFont typeface="Arial"/>
              <a:buChar char="•"/>
            </a:pPr>
            <a:r>
              <a:rPr lang="en-AU" sz="2400" kern="10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2400" kern="100">
                <a:effectLst/>
                <a:latin typeface="Tahoma" panose="020B0604030504040204" pitchFamily="34" charset="0"/>
                <a:ea typeface="Aptos" panose="020B0004020202020204" pitchFamily="34" charset="0"/>
                <a:cs typeface="Times New Roman" panose="02020603050405020304" pitchFamily="18" charset="0"/>
              </a:rPr>
              <a:t>⁠</a:t>
            </a:r>
            <a:r>
              <a:rPr lang="en-AU" sz="2400" kern="10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24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2400" kern="10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71A500DC-A52F-DED5-07F4-89CAA51C3E7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5004021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36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3" r:id="rId10"/>
    <p:sldLayoutId id="2147483744" r:id="rId11"/>
    <p:sldLayoutId id="214748376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pixabay.com/users/geralt-9301/"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notesSlide" Target="../notesSlides/notesSlide96.xml"/><Relationship Id="rId1" Type="http://schemas.openxmlformats.org/officeDocument/2006/relationships/slideLayout" Target="../slideLayouts/slideLayout8.xml"/><Relationship Id="rId6" Type="http://schemas.openxmlformats.org/officeDocument/2006/relationships/image" Target="../media/image53.svg"/><Relationship Id="rId5" Type="http://schemas.openxmlformats.org/officeDocument/2006/relationships/image" Target="../media/image52.svg"/><Relationship Id="rId4" Type="http://schemas.openxmlformats.org/officeDocument/2006/relationships/image" Target="../media/image51.svg"/></Relationships>
</file>

<file path=ppt/slides/_rels/slide10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notesSlide" Target="../notesSlides/notesSlide104.xml"/><Relationship Id="rId1" Type="http://schemas.openxmlformats.org/officeDocument/2006/relationships/slideLayout" Target="../slideLayouts/slideLayout5.xml"/><Relationship Id="rId4" Type="http://schemas.openxmlformats.org/officeDocument/2006/relationships/image" Target="../media/image53.sv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8.xml"/><Relationship Id="rId1" Type="http://schemas.openxmlformats.org/officeDocument/2006/relationships/video" Target="https://www.youtube.com/embed/wFt_VGG0kJU?feature=oembed" TargetMode="External"/><Relationship Id="rId5" Type="http://schemas.openxmlformats.org/officeDocument/2006/relationships/image" Target="../media/image57.jpeg"/><Relationship Id="rId4" Type="http://schemas.openxmlformats.org/officeDocument/2006/relationships/hyperlink" Target="https://youtu.be/wFt_VGG0kJU?si=PHCPBrOMD0CPpxuN" TargetMode="Externa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pixabay.com/users/saydung-18713596/"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8.xml"/><Relationship Id="rId1" Type="http://schemas.openxmlformats.org/officeDocument/2006/relationships/video" Target="https://www.youtube.com/embed/voAEJNWoFyA?start=4&amp;feature=oembed" TargetMode="External"/><Relationship Id="rId5" Type="http://schemas.openxmlformats.org/officeDocument/2006/relationships/image" Target="../media/image58.jpeg"/><Relationship Id="rId4" Type="http://schemas.openxmlformats.org/officeDocument/2006/relationships/hyperlink" Target="https://youtu.be/voAEJNWoFyA?si=t5jsYOoBuIwINxv5"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1.xml"/><Relationship Id="rId1" Type="http://schemas.openxmlformats.org/officeDocument/2006/relationships/slideLayout" Target="../slideLayouts/slideLayout5.xml"/><Relationship Id="rId5" Type="http://schemas.openxmlformats.org/officeDocument/2006/relationships/hyperlink" Target="https://pixabay.com/?utm_source=link-attribution&amp;utm_medium=referral&amp;utm_campaign=image&amp;utm_content=1124611" TargetMode="External"/><Relationship Id="rId4" Type="http://schemas.openxmlformats.org/officeDocument/2006/relationships/hyperlink" Target="https://pixabay.com/users/peggy_marco-1553824/?utm_source=link-attribution&amp;utm_medium=referral&amp;utm_campaign=image&amp;utm_content=1124611" TargetMode="Externa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3.%20Design/Image%20by%20%3Ca%20href=%22https:/pixabay.com/users/geralt-9301?utm_source=link-attribution&amp;utm_medium=referral&amp;utm_campaign=image&amp;utm_content=9853953%22%3eGerd%20Altmann%3c/a%3e%20from%20%3ca%20href=%22https://pixabay.com//?utm_source=link-attribution&amp;utm_medium=referral&amp;utm_campaign=image&amp;utm_content=9853953%22%3ePixabay%3c/a%3e"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s://pixabay.com/users/maklay62-182851/" TargetMode="Externa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8" Type="http://schemas.openxmlformats.org/officeDocument/2006/relationships/hyperlink" Target="https://iep.utm.edu/experience-machine/" TargetMode="External"/><Relationship Id="rId3" Type="http://schemas.openxmlformats.org/officeDocument/2006/relationships/hyperlink" Target="https://view.officeapps.live.com/op/view.aspx?src=https%3A%2F%2Feducation.nsw.gov.au%2Fcontent%2Fdam%2Fmain-education%2Fdocuments%2Fteaching-and-learning%2Fcurriculum%2Felective-courses%2Fphilosophy-s5-course-document.docx&amp;wdOrigin=BROWSELINK" TargetMode="External"/><Relationship Id="rId7" Type="http://schemas.openxmlformats.org/officeDocument/2006/relationships/hyperlink" Target="https://www.boredpanda.com/shadows-not-like-objects/" TargetMode="External"/><Relationship Id="rId2" Type="http://schemas.openxmlformats.org/officeDocument/2006/relationships/notesSlide" Target="../notesSlides/notesSlide128.xml"/><Relationship Id="rId1" Type="http://schemas.openxmlformats.org/officeDocument/2006/relationships/slideLayout" Target="../slideLayouts/slideLayout10.xml"/><Relationship Id="rId6" Type="http://schemas.openxmlformats.org/officeDocument/2006/relationships/hyperlink" Target="https://sofoarchon.com/heaven-and-hell-the-parable-of-the-long-spoons/" TargetMode="External"/><Relationship Id="rId11" Type="http://schemas.openxmlformats.org/officeDocument/2006/relationships/hyperlink" Target="https://www.youtube.com/watch?v=1A_CAkYt3GY" TargetMode="External"/><Relationship Id="rId5" Type="http://schemas.openxmlformats.org/officeDocument/2006/relationships/hyperlink" Target="https://www.aitsl.edu.au/teach/improve-practice/feedback#:~:text=FEEDBACK-,Factsheet,-A%20quick%20guide" TargetMode="External"/><Relationship Id="rId10" Type="http://schemas.openxmlformats.org/officeDocument/2006/relationships/hyperlink" Target="https://education.nsw.gov.au/about-us/education-data-and-research/what-works-best/what-works-best-2025-evidence-guide-for-excellent-schools" TargetMode="External"/><Relationship Id="rId4" Type="http://schemas.openxmlformats.org/officeDocument/2006/relationships/hyperlink" Target="https://www.aitsl.edu.au/docs/default-source/feedback/aitsl-learning-intentions-and-success-criteria-strategy.pdf?sfvrsn=382dec3c_2#:~:text=Learning%20Intentions%20are%20descriptions%20of,providing%20feedback%20and%20assessing%20achievement." TargetMode="External"/><Relationship Id="rId9" Type="http://schemas.openxmlformats.org/officeDocument/2006/relationships/hyperlink" Target="https://education.nsw.gov.au/about-us/education-data-and-research/what-works-best" TargetMode="External"/></Relationships>
</file>

<file path=ppt/slides/_rels/slide142.xml.rels><?xml version="1.0" encoding="UTF-8" standalone="yes"?>
<Relationships xmlns="http://schemas.openxmlformats.org/package/2006/relationships"><Relationship Id="rId8" Type="http://schemas.openxmlformats.org/officeDocument/2006/relationships/hyperlink" Target="https://www.litcharts.com/literary-devices-and-terms/allegory" TargetMode="External"/><Relationship Id="rId13" Type="http://schemas.openxmlformats.org/officeDocument/2006/relationships/hyperlink" Target="https://eric.ed.gov/?id=EJ971753" TargetMode="External"/><Relationship Id="rId3" Type="http://schemas.openxmlformats.org/officeDocument/2006/relationships/hyperlink" Target="https://www.wired.com/2010/09/kill-whitey-its-the-right-thing-to-do/" TargetMode="External"/><Relationship Id="rId7" Type="http://schemas.openxmlformats.org/officeDocument/2006/relationships/hyperlink" Target="https://www.youtube.com/watch?v=ixIoDYVfKA0" TargetMode="External"/><Relationship Id="rId12" Type="http://schemas.openxmlformats.org/officeDocument/2006/relationships/hyperlink" Target="https://educationstandards.nsw.edu.au/wps/portal/nesa/k-10/understanding-the-curriculum/programming" TargetMode="External"/><Relationship Id="rId2" Type="http://schemas.openxmlformats.org/officeDocument/2006/relationships/hyperlink" Target="https://www.youtube.com/watch?v=trqDnLNRuSc" TargetMode="External"/><Relationship Id="rId1" Type="http://schemas.openxmlformats.org/officeDocument/2006/relationships/slideLayout" Target="../slideLayouts/slideLayout4.xml"/><Relationship Id="rId6" Type="http://schemas.openxmlformats.org/officeDocument/2006/relationships/hyperlink" Target="https://ed.ted.com/lessons/the-ethical-dilemma-of-self-driving-cars-patrick-lin/digdeeper" TargetMode="External"/><Relationship Id="rId11" Type="http://schemas.openxmlformats.org/officeDocument/2006/relationships/hyperlink" Target="https://educationstandards.nsw.edu.au/wps/portal/nesa/teacher-accreditation/meeting-requirements/the-standards/proficient-teacher" TargetMode="External"/><Relationship Id="rId5" Type="http://schemas.openxmlformats.org/officeDocument/2006/relationships/hyperlink" Target="https://www.space.com/grandfather-paradox.html" TargetMode="External"/><Relationship Id="rId10" Type="http://schemas.openxmlformats.org/officeDocument/2006/relationships/hyperlink" Target="https://educationstandards.nsw.edu.au/wps/portal/nesa/k-10/understanding-the-curriculum/programming/advice-on-units" TargetMode="External"/><Relationship Id="rId4" Type="http://schemas.openxmlformats.org/officeDocument/2006/relationships/hyperlink" Target="https://www.youtube.com/watch?v=ldoh71uNZmk" TargetMode="External"/><Relationship Id="rId9" Type="http://schemas.openxmlformats.org/officeDocument/2006/relationships/hyperlink" Target="https://www.youtube.com/watch?v=yg16u_bzjPE&amp;t=2s" TargetMode="External"/></Relationships>
</file>

<file path=ppt/slides/_rels/slide143.xml.rels><?xml version="1.0" encoding="UTF-8" standalone="yes"?>
<Relationships xmlns="http://schemas.openxmlformats.org/package/2006/relationships"><Relationship Id="rId8" Type="http://schemas.openxmlformats.org/officeDocument/2006/relationships/hyperlink" Target="https://www.researchgate.net/publication/258423377_Assessment_The_bridge_between_teaching_and_learning" TargetMode="External"/><Relationship Id="rId3" Type="http://schemas.openxmlformats.org/officeDocument/2006/relationships/hyperlink" Target="https://education.nsw.gov.au/teaching-and-learning/curriculum/explicit-teaching/explicit-teaching-strategies/using-effective-questioning" TargetMode="External"/><Relationship Id="rId7" Type="http://schemas.openxmlformats.org/officeDocument/2006/relationships/hyperlink" Target="https://www.youtube.com/watch?v=wFt_VGG0kJU" TargetMode="External"/><Relationship Id="rId2" Type="http://schemas.openxmlformats.org/officeDocument/2006/relationships/hyperlink" Target="https://www.youtube.com/watch?v=voAEJNWoFyA&amp;t=4s" TargetMode="External"/><Relationship Id="rId1" Type="http://schemas.openxmlformats.org/officeDocument/2006/relationships/slideLayout" Target="../slideLayouts/slideLayout4.xml"/><Relationship Id="rId6" Type="http://schemas.openxmlformats.org/officeDocument/2006/relationships/hyperlink" Target="https://www.philosophy-foundation.org/enquiries/view/the-butterfly-dream" TargetMode="External"/><Relationship Id="rId11" Type="http://schemas.openxmlformats.org/officeDocument/2006/relationships/hyperlink" Target="https://doi.org/10.3389/fpsyg.2019.03087" TargetMode="External"/><Relationship Id="rId5" Type="http://schemas.openxmlformats.org/officeDocument/2006/relationships/hyperlink" Target="https://www.youtube.com/watch?v=xOULKUK07kU" TargetMode="External"/><Relationship Id="rId10" Type="http://schemas.openxmlformats.org/officeDocument/2006/relationships/hyperlink" Target="https://www.youtube.com/watch?v=Ccwmn5T3-54" TargetMode="External"/><Relationship Id="rId4" Type="http://schemas.openxmlformats.org/officeDocument/2006/relationships/hyperlink" Target="https://soulsalt.com/how-to-form-a-personal-philosophy/" TargetMode="External"/><Relationship Id="rId9" Type="http://schemas.openxmlformats.org/officeDocument/2006/relationships/hyperlink" Target="https://www.youtube.com/watch?v=dYAoiLhOuao&amp;t=1s"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hyperlink" Target="https://pixabay.com/?utm_source=link-attribution&amp;utm_medium=referral&amp;utm_campaign=image&amp;utm_content=7898127" TargetMode="External"/><Relationship Id="rId2" Type="http://schemas.openxmlformats.org/officeDocument/2006/relationships/slideLayout" Target="../slideLayouts/slideLayout5.xml"/><Relationship Id="rId1" Type="http://schemas.openxmlformats.org/officeDocument/2006/relationships/video" Target="https://www.youtube.com/embed/Ccwmn5T3-54?feature=oembed" TargetMode="External"/><Relationship Id="rId6" Type="http://schemas.openxmlformats.org/officeDocument/2006/relationships/hyperlink" Target="https://pixabay.com/users/mokhaladmusavi-22227492/?utm_source=link-attribution&amp;utm_medium=referral&amp;utm_campaign=image&amp;utm_content=7898127" TargetMode="Externa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3.%20Design/Image%20by%20%3Ca%20href=%22https:/pixabay.com/users/jillwellington-334088?utm_source=link-attribution&amp;utm_medium=referral&amp;utm_campaign=image&amp;utm_content=2295436%22%3eJill%20Wellington%3c/a%3e%20from%20%3ca%20href=%22https://pixabay.com//?utm_source=link-attribution&amp;utm_medium=referral&amp;utm_campaign=image&amp;utm_content=2295436%22%3ePixabay%3c/a%3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video" Target="https://www.youtube.com/embed/yg16u_bzjPE?start=2&amp;feature=oembed" TargetMode="Externa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video" Target="https://www.youtube.com/embed/yg16u_bzjPE?start=2&amp;feature=oembed" TargetMode="Externa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27.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hyperlink" Target="../../3.%20Design/-%20https:/x.com/TreeCanada/status/968614307175989248/photo/1"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hyperlink" Target="../../3.%20Design/-%20https:/x.com/TreeCanada/status/968614307175989248/photo/1"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31.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ixIoDYVfKA0"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33.svg"/><Relationship Id="rId4" Type="http://schemas.openxmlformats.org/officeDocument/2006/relationships/hyperlink" Target="https://ed.ted.com/lessons/the-ethical-dilemma-of-self-driving-cars-patrick-lin/think"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video" Target="https://www.youtube.com/embed/ixIoDYVfKA0?feature=oembed" TargetMode="External"/><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2.xml"/><Relationship Id="rId1" Type="http://schemas.openxmlformats.org/officeDocument/2006/relationships/video" Target="https://www.youtube.com/embed/trqDnLNRuSc?feature=oembed" TargetMode="External"/><Relationship Id="rId4" Type="http://schemas.openxmlformats.org/officeDocument/2006/relationships/image" Target="../media/image35.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www.litcharts.com/literary-devices-and-terms/allegory" TargetMode="External"/><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hyperlink" Target="../../3.%20Design/Image%20by%20%3Ca%20href=%22https:/pixabay.com/users/chaitran2018-11985891?utm_source=link-attribution&amp;utm_medium=referral&amp;utm_campaign=image&amp;utm_content=8869310%22%3eChaitran2018%3c/a%3e%20from%20%3ca%20href=%22https://pixabay.com//?utm_source=link-attribution&amp;utm_medium=referral&amp;utm_campaign=image&amp;utm_content=8869310%22%3ePixabay%3c/a%3e" TargetMode="External"/><Relationship Id="rId4" Type="http://schemas.openxmlformats.org/officeDocument/2006/relationships/image" Target="../media/image36.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38.sv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hyperlink" Target="https://pixabay.com/users/chenspec-%207784448/"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ideo" Target="https://www.youtube.com/embed/1A_CAkYt3GY?feature=oembed" TargetMode="Externa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hyperlink" Target="https://pixabay.com/?utm_source=link-attribution&amp;utm_medium=referral&amp;utm_campaign=image&amp;utm_content=9972461" TargetMode="External"/><Relationship Id="rId4" Type="http://schemas.openxmlformats.org/officeDocument/2006/relationships/hyperlink" Target="https://pixabay.com/users/whyxing-53310747/?utm_source=link-attribution&amp;utm_medium=referral&amp;utm_campaign=image&amp;utm_content=9972461"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hyperlink" Target="https://pixabay.com/photos/iceland-horse-pony-wild-landscape-242076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5.xml"/><Relationship Id="rId1" Type="http://schemas.openxmlformats.org/officeDocument/2006/relationships/slideLayout" Target="../slideLayouts/slideLayout5.xml"/><Relationship Id="rId5" Type="http://schemas.openxmlformats.org/officeDocument/2006/relationships/hyperlink" Target="https://pixabay.com/?utm_source=link-attribution&amp;utm_medium=referral&amp;utm_campaign=image&amp;utm_content=7412527" TargetMode="External"/><Relationship Id="rId4" Type="http://schemas.openxmlformats.org/officeDocument/2006/relationships/hyperlink" Target="https://pixabay.com/users/andsproject-26081561/?utm_source=link-attribution&amp;utm_medium=referral&amp;utm_campaign=image&amp;utm_content=7412527"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hyperlink" Target="../../3.%20Design/Image%20by%20%3Ca%20href=%22https:/pixabay.com/users/wpaczocha-2056006?utm_source=link-attribution&amp;utm_medium=referral&amp;utm_campaign=image&amp;utm_content=1568024%22%3eWi%20Pa%3c/a%3e%20from%20%3ca%20href=%22https://pixabay.com//?utm_source=link-attribution&amp;utm_medium=referral&amp;utm_campaign=image&amp;utm_content=1568024%22%3ePixabay%3c/a%3e"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7.xml"/><Relationship Id="rId1" Type="http://schemas.openxmlformats.org/officeDocument/2006/relationships/slideLayout" Target="../slideLayouts/slideLayout6.xml"/><Relationship Id="rId5" Type="http://schemas.openxmlformats.org/officeDocument/2006/relationships/hyperlink" Target="https://pixabay.com/?utm_source=link-attribution&amp;utm_medium=referral&amp;utm_campaign=image&amp;utm_content=8605076" TargetMode="External"/><Relationship Id="rId4" Type="http://schemas.openxmlformats.org/officeDocument/2006/relationships/hyperlink" Target="https://pixabay.com/users/aristal-41051691/?utm_source=link-attribution&amp;utm_medium=referral&amp;utm_campaign=image&amp;utm_content=8605076"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8.xml"/><Relationship Id="rId1" Type="http://schemas.openxmlformats.org/officeDocument/2006/relationships/slideLayout" Target="../slideLayouts/slideLayout5.xml"/><Relationship Id="rId5" Type="http://schemas.openxmlformats.org/officeDocument/2006/relationships/hyperlink" Target="https://pixabay.com/?utm_source=link-attribution&amp;utm_medium=referral&amp;utm_campaign=image&amp;utm_content=7638469" TargetMode="External"/><Relationship Id="rId4" Type="http://schemas.openxmlformats.org/officeDocument/2006/relationships/hyperlink" Target="https://pixabay.com/users/bongbabyhousevn-15950077/?utm_source=link-attribution&amp;utm_medium=referral&amp;utm_campaign=image&amp;utm_content=7638469" TargetMode="Externa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hyperlink" Target="https://www.boredpanda.com/shadows-not-like-objects/"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4.xml"/><Relationship Id="rId1" Type="http://schemas.openxmlformats.org/officeDocument/2006/relationships/video" Target="https://www.youtube.com/embed/xOULKUK07kU?feature=oembed" TargetMode="External"/><Relationship Id="rId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dirty="0">
                <a:latin typeface="+mn-lt"/>
                <a:ea typeface="+mn-lt"/>
                <a:cs typeface="+mn-lt"/>
              </a:rPr>
              <a:t>This resource is not a teaching and learning program. It should be used in conjunction with the Philosophy Core 1 – Introduction to philosophy program of learning.</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spcAft>
                <a:spcPts val="1200"/>
              </a:spcAft>
              <a:buFont typeface="+mj-lt"/>
              <a:buAutoNum type="arabicPeriod"/>
            </a:pPr>
            <a:r>
              <a:rPr lang="en-AU" dirty="0">
                <a:solidFill>
                  <a:srgbClr val="22272B"/>
                </a:solidFill>
                <a:latin typeface="+mn-lt"/>
              </a:rPr>
              <a:t>Upload the file into Google Drive and open it.</a:t>
            </a:r>
          </a:p>
          <a:p>
            <a:pPr marL="913765" lvl="1" indent="-457200">
              <a:lnSpc>
                <a:spcPct val="150000"/>
              </a:lnSpc>
              <a:spcAft>
                <a:spcPts val="1200"/>
              </a:spcAft>
              <a:buFont typeface="+mj-lt"/>
              <a:buAutoNum type="arabicPeriod"/>
            </a:pPr>
            <a:r>
              <a:rPr lang="en-AU" dirty="0">
                <a:solidFill>
                  <a:srgbClr val="22272B"/>
                </a:solidFill>
                <a:latin typeface="+mn-lt"/>
              </a:rPr>
              <a:t>Go to File &gt; Save as Google Slides.</a:t>
            </a:r>
          </a:p>
          <a:p>
            <a:pPr marL="456565" lvl="1">
              <a:lnSpc>
                <a:spcPct val="150000"/>
              </a:lnSpc>
              <a:spcAft>
                <a:spcPts val="1200"/>
              </a:spcAft>
            </a:pPr>
            <a:r>
              <a:rPr lang="en-AU"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4D2FD6-E960-37BA-430F-77CC4F9C53CC}"/>
              </a:ext>
            </a:extLst>
          </p:cNvPr>
          <p:cNvSpPr>
            <a:spLocks noGrp="1"/>
          </p:cNvSpPr>
          <p:nvPr>
            <p:ph type="title"/>
          </p:nvPr>
        </p:nvSpPr>
        <p:spPr/>
        <p:txBody>
          <a:bodyPr/>
          <a:lstStyle/>
          <a:p>
            <a:r>
              <a:rPr lang="en-AU"/>
              <a:t>What is an examined life?</a:t>
            </a:r>
          </a:p>
        </p:txBody>
      </p:sp>
      <p:sp>
        <p:nvSpPr>
          <p:cNvPr id="6" name="Text Placeholder 5">
            <a:extLst>
              <a:ext uri="{FF2B5EF4-FFF2-40B4-BE49-F238E27FC236}">
                <a16:creationId xmlns:a16="http://schemas.microsoft.com/office/drawing/2014/main" id="{F7B4CBEA-164A-5A42-1DAD-0B70D19F035C}"/>
              </a:ext>
            </a:extLst>
          </p:cNvPr>
          <p:cNvSpPr>
            <a:spLocks noGrp="1"/>
          </p:cNvSpPr>
          <p:nvPr>
            <p:ph type="body" sz="quarter" idx="18"/>
          </p:nvPr>
        </p:nvSpPr>
        <p:spPr>
          <a:xfrm>
            <a:off x="360000" y="905601"/>
            <a:ext cx="6407150" cy="294189"/>
          </a:xfrm>
        </p:spPr>
        <p:txBody>
          <a:bodyPr/>
          <a:lstStyle/>
          <a:p>
            <a:r>
              <a:rPr lang="en-AU"/>
              <a:t>Reflect on your life</a:t>
            </a:r>
          </a:p>
        </p:txBody>
      </p:sp>
      <p:sp>
        <p:nvSpPr>
          <p:cNvPr id="5" name="Content Placeholder 4">
            <a:extLst>
              <a:ext uri="{FF2B5EF4-FFF2-40B4-BE49-F238E27FC236}">
                <a16:creationId xmlns:a16="http://schemas.microsoft.com/office/drawing/2014/main" id="{029E030B-5EC2-DB72-EBA5-DC42B9681A24}"/>
              </a:ext>
            </a:extLst>
          </p:cNvPr>
          <p:cNvSpPr>
            <a:spLocks noGrp="1"/>
          </p:cNvSpPr>
          <p:nvPr>
            <p:ph sz="quarter" idx="19"/>
          </p:nvPr>
        </p:nvSpPr>
        <p:spPr/>
        <p:txBody>
          <a:bodyPr/>
          <a:lstStyle/>
          <a:p>
            <a:r>
              <a:rPr lang="en-AU" dirty="0"/>
              <a:t>An examined life is a life where you stop and think about your choices, values, and actions</a:t>
            </a:r>
          </a:p>
          <a:p>
            <a:r>
              <a:rPr lang="en-AU" dirty="0"/>
              <a:t>It involves asking questions such as:</a:t>
            </a:r>
          </a:p>
          <a:p>
            <a:pPr marL="342900" indent="-342900">
              <a:buFont typeface="Arial" panose="020B0604020202020204" pitchFamily="34" charset="0"/>
              <a:buChar char="•"/>
            </a:pPr>
            <a:r>
              <a:rPr lang="en-AU" dirty="0"/>
              <a:t>Why do I believe what I believe?</a:t>
            </a:r>
          </a:p>
          <a:p>
            <a:pPr marL="342900" indent="-342900">
              <a:buFont typeface="Arial" panose="020B0604020202020204" pitchFamily="34" charset="0"/>
              <a:buChar char="•"/>
            </a:pPr>
            <a:r>
              <a:rPr lang="en-AU" dirty="0"/>
              <a:t>What kind of person do I want to be?</a:t>
            </a:r>
          </a:p>
          <a:p>
            <a:pPr marL="342900" indent="-342900">
              <a:buFont typeface="Arial" panose="020B0604020202020204" pitchFamily="34" charset="0"/>
              <a:buChar char="•"/>
            </a:pPr>
            <a:r>
              <a:rPr lang="en-AU" dirty="0"/>
              <a:t>What choices make my life meaningful?</a:t>
            </a:r>
          </a:p>
          <a:p>
            <a:pPr marL="342900" indent="-342900">
              <a:buFont typeface="Arial" panose="020B0604020202020204" pitchFamily="34" charset="0"/>
              <a:buChar char="•"/>
            </a:pPr>
            <a:r>
              <a:rPr lang="en-AU" dirty="0"/>
              <a:t>What do I value most and why?</a:t>
            </a:r>
          </a:p>
          <a:p>
            <a:endParaRPr lang="en-AU" dirty="0"/>
          </a:p>
        </p:txBody>
      </p:sp>
      <p:pic>
        <p:nvPicPr>
          <p:cNvPr id="12" name="Picture Placeholder 11">
            <a:extLst>
              <a:ext uri="{FF2B5EF4-FFF2-40B4-BE49-F238E27FC236}">
                <a16:creationId xmlns:a16="http://schemas.microsoft.com/office/drawing/2014/main" id="{C9CB0177-5DDD-C70D-ED67-A4E9C4038DEE}"/>
              </a:ext>
              <a:ext uri="{C183D7F6-B498-43B3-948B-1728B52AA6E4}">
                <adec:decorative xmlns:adec="http://schemas.microsoft.com/office/drawing/2017/decorative" val="1"/>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a:xfrm>
            <a:off x="6324599" y="1562470"/>
            <a:ext cx="5507038" cy="4814518"/>
          </a:xfrm>
        </p:spPr>
      </p:pic>
      <p:sp>
        <p:nvSpPr>
          <p:cNvPr id="13" name="TextBox 12">
            <a:extLst>
              <a:ext uri="{FF2B5EF4-FFF2-40B4-BE49-F238E27FC236}">
                <a16:creationId xmlns:a16="http://schemas.microsoft.com/office/drawing/2014/main" id="{3D427188-C3E1-FAD6-4FF3-2126CD9F3A6F}"/>
              </a:ext>
            </a:extLst>
          </p:cNvPr>
          <p:cNvSpPr txBox="1"/>
          <p:nvPr/>
        </p:nvSpPr>
        <p:spPr>
          <a:xfrm>
            <a:off x="6324599" y="6426000"/>
            <a:ext cx="3959525" cy="180000"/>
          </a:xfrm>
          <a:prstGeom prst="rect">
            <a:avLst/>
          </a:prstGeom>
          <a:noFill/>
        </p:spPr>
        <p:txBody>
          <a:bodyPr wrap="square" lIns="0" tIns="0" rIns="0" bIns="0" rtlCol="0">
            <a:noAutofit/>
          </a:bodyPr>
          <a:lstStyle/>
          <a:p>
            <a:pPr algn="l"/>
            <a:r>
              <a:rPr lang="en-AU" sz="1200" dirty="0">
                <a:hlinkClick r:id="rId4"/>
              </a:rPr>
              <a:t>Image : gerault- pixabay</a:t>
            </a:r>
            <a:endParaRPr lang="en-AU" sz="1200" dirty="0"/>
          </a:p>
        </p:txBody>
      </p:sp>
      <p:sp>
        <p:nvSpPr>
          <p:cNvPr id="2" name="Slide Number Placeholder 1">
            <a:extLst>
              <a:ext uri="{FF2B5EF4-FFF2-40B4-BE49-F238E27FC236}">
                <a16:creationId xmlns:a16="http://schemas.microsoft.com/office/drawing/2014/main" id="{1B8A4A34-B0E6-0C24-CE1B-5ECFE1E6EB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327770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2D143D-C879-877C-0DF3-262B0197AE79}"/>
              </a:ext>
            </a:extLst>
          </p:cNvPr>
          <p:cNvSpPr>
            <a:spLocks noGrp="1"/>
          </p:cNvSpPr>
          <p:nvPr>
            <p:ph type="title"/>
          </p:nvPr>
        </p:nvSpPr>
        <p:spPr/>
        <p:txBody>
          <a:bodyPr/>
          <a:lstStyle/>
          <a:p>
            <a:r>
              <a:rPr lang="en-AU"/>
              <a:t>Comprehension </a:t>
            </a:r>
          </a:p>
        </p:txBody>
      </p:sp>
      <p:sp>
        <p:nvSpPr>
          <p:cNvPr id="4" name="Text Placeholder 3">
            <a:extLst>
              <a:ext uri="{FF2B5EF4-FFF2-40B4-BE49-F238E27FC236}">
                <a16:creationId xmlns:a16="http://schemas.microsoft.com/office/drawing/2014/main" id="{375C5496-5FB2-A7CD-999E-990A4F37F1F6}"/>
              </a:ext>
            </a:extLst>
          </p:cNvPr>
          <p:cNvSpPr>
            <a:spLocks noGrp="1"/>
          </p:cNvSpPr>
          <p:nvPr>
            <p:ph type="body" sz="quarter" idx="18"/>
          </p:nvPr>
        </p:nvSpPr>
        <p:spPr/>
        <p:txBody>
          <a:bodyPr/>
          <a:lstStyle/>
          <a:p>
            <a:r>
              <a:rPr lang="en-AU"/>
              <a:t>How well did you understand? </a:t>
            </a:r>
          </a:p>
        </p:txBody>
      </p:sp>
      <p:sp>
        <p:nvSpPr>
          <p:cNvPr id="5" name="Text Placeholder 4">
            <a:extLst>
              <a:ext uri="{FF2B5EF4-FFF2-40B4-BE49-F238E27FC236}">
                <a16:creationId xmlns:a16="http://schemas.microsoft.com/office/drawing/2014/main" id="{07BE5FED-2C7D-F0AE-17BA-F1566B5294F5}"/>
              </a:ext>
            </a:extLst>
          </p:cNvPr>
          <p:cNvSpPr>
            <a:spLocks noGrp="1"/>
          </p:cNvSpPr>
          <p:nvPr>
            <p:ph type="body" sz="quarter" idx="17"/>
          </p:nvPr>
        </p:nvSpPr>
        <p:spPr/>
        <p:txBody>
          <a:bodyPr vert="horz" lIns="0" tIns="0" rIns="0" bIns="0" rtlCol="0" anchor="t">
            <a:noAutofit/>
          </a:bodyPr>
          <a:lstStyle/>
          <a:p>
            <a:r>
              <a:rPr lang="en-AU"/>
              <a:t>You will now answer some questions in your books.</a:t>
            </a:r>
          </a:p>
          <a:p>
            <a:r>
              <a:rPr lang="en-AU">
                <a:latin typeface="Arial"/>
                <a:cs typeface="Arial"/>
              </a:rPr>
              <a:t>You will answer questions covering the following:</a:t>
            </a:r>
          </a:p>
          <a:p>
            <a:pPr marL="342900" indent="-342900">
              <a:buFont typeface="Arial" panose="020B0604020202020204" pitchFamily="34" charset="0"/>
              <a:buChar char="•"/>
            </a:pPr>
            <a:r>
              <a:rPr lang="en-AU">
                <a:latin typeface="Arial"/>
                <a:cs typeface="Arial"/>
              </a:rPr>
              <a:t>What happened? (</a:t>
            </a:r>
            <a:r>
              <a:rPr lang="en-AU">
                <a:solidFill>
                  <a:schemeClr val="accent2"/>
                </a:solidFill>
                <a:latin typeface="Arial"/>
                <a:cs typeface="Arial"/>
              </a:rPr>
              <a:t>Recall</a:t>
            </a:r>
            <a:r>
              <a:rPr lang="en-AU">
                <a:latin typeface="Arial"/>
                <a:cs typeface="Arial"/>
              </a:rPr>
              <a:t> the literal events in the allegory)</a:t>
            </a:r>
            <a:endParaRPr lang="en-AU"/>
          </a:p>
          <a:p>
            <a:pPr marL="342900" indent="-342900">
              <a:buFont typeface="Arial" panose="020B0604020202020204" pitchFamily="34" charset="0"/>
              <a:buChar char="•"/>
            </a:pPr>
            <a:r>
              <a:rPr lang="en-AU">
                <a:latin typeface="Arial"/>
                <a:cs typeface="Arial"/>
              </a:rPr>
              <a:t>What does it mean? (</a:t>
            </a:r>
            <a:r>
              <a:rPr lang="en-AU">
                <a:solidFill>
                  <a:schemeClr val="accent2"/>
                </a:solidFill>
                <a:latin typeface="Arial"/>
                <a:cs typeface="Arial"/>
              </a:rPr>
              <a:t>Analyse</a:t>
            </a:r>
            <a:r>
              <a:rPr lang="en-AU">
                <a:latin typeface="Arial"/>
                <a:cs typeface="Arial"/>
              </a:rPr>
              <a:t> the symbolism and ideas in the allegory)</a:t>
            </a:r>
            <a:endParaRPr lang="en-AU"/>
          </a:p>
          <a:p>
            <a:pPr marL="342900" indent="-342900">
              <a:buFont typeface="Arial" panose="020B0604020202020204" pitchFamily="34" charset="0"/>
              <a:buChar char="•"/>
            </a:pPr>
            <a:r>
              <a:rPr lang="en-AU">
                <a:latin typeface="Arial"/>
                <a:cs typeface="Arial"/>
              </a:rPr>
              <a:t>Why tell this story? (</a:t>
            </a:r>
            <a:r>
              <a:rPr lang="en-AU">
                <a:solidFill>
                  <a:schemeClr val="accent2"/>
                </a:solidFill>
                <a:latin typeface="Arial"/>
                <a:cs typeface="Arial"/>
              </a:rPr>
              <a:t>Interpret</a:t>
            </a:r>
            <a:r>
              <a:rPr lang="en-AU">
                <a:latin typeface="Arial"/>
                <a:cs typeface="Arial"/>
              </a:rPr>
              <a:t> the purpose of the allegory)</a:t>
            </a:r>
            <a:endParaRPr lang="en-AU"/>
          </a:p>
        </p:txBody>
      </p:sp>
      <p:sp>
        <p:nvSpPr>
          <p:cNvPr id="2" name="Slide Number Placeholder 1">
            <a:extLst>
              <a:ext uri="{FF2B5EF4-FFF2-40B4-BE49-F238E27FC236}">
                <a16:creationId xmlns:a16="http://schemas.microsoft.com/office/drawing/2014/main" id="{D1FF8735-8D91-2591-29ED-B5F60F5F758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52311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122E3-3FEE-F48E-4274-2E63740A8A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64C263-1861-86FE-EDA7-A7D98D6CBF43}"/>
              </a:ext>
            </a:extLst>
          </p:cNvPr>
          <p:cNvSpPr>
            <a:spLocks noGrp="1"/>
          </p:cNvSpPr>
          <p:nvPr>
            <p:ph type="ctrTitle"/>
          </p:nvPr>
        </p:nvSpPr>
        <p:spPr>
          <a:xfrm>
            <a:off x="540000" y="4067881"/>
            <a:ext cx="11652000" cy="800681"/>
          </a:xfrm>
        </p:spPr>
        <p:txBody>
          <a:bodyPr/>
          <a:lstStyle/>
          <a:p>
            <a:r>
              <a:rPr lang="en-AU" dirty="0"/>
              <a:t>Lessons 12–14</a:t>
            </a:r>
            <a:br>
              <a:rPr lang="en-AU" dirty="0"/>
            </a:br>
            <a:r>
              <a:rPr lang="en-AU" sz="3600" dirty="0">
                <a:solidFill>
                  <a:schemeClr val="accent4"/>
                </a:solidFill>
              </a:rPr>
              <a:t>Contemporary connections </a:t>
            </a:r>
          </a:p>
        </p:txBody>
      </p:sp>
    </p:spTree>
    <p:extLst>
      <p:ext uri="{BB962C8B-B14F-4D97-AF65-F5344CB8AC3E}">
        <p14:creationId xmlns:p14="http://schemas.microsoft.com/office/powerpoint/2010/main" val="204653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15400-884D-5D8C-9E0C-4ACD176A57A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3A49CC-08DF-B015-47AE-EC35874476CB}"/>
              </a:ext>
            </a:extLst>
          </p:cNvPr>
          <p:cNvSpPr>
            <a:spLocks noGrp="1"/>
          </p:cNvSpPr>
          <p:nvPr>
            <p:ph type="title"/>
          </p:nvPr>
        </p:nvSpPr>
        <p:spPr/>
        <p:txBody>
          <a:bodyPr/>
          <a:lstStyle/>
          <a:p>
            <a:r>
              <a:rPr lang="en-AU" dirty="0">
                <a:latin typeface="+mj-lt"/>
              </a:rPr>
              <a:t>Learning intentions and success criteria (9)</a:t>
            </a:r>
          </a:p>
        </p:txBody>
      </p:sp>
      <p:sp>
        <p:nvSpPr>
          <p:cNvPr id="3" name="TextBox 2">
            <a:extLst>
              <a:ext uri="{FF2B5EF4-FFF2-40B4-BE49-F238E27FC236}">
                <a16:creationId xmlns:a16="http://schemas.microsoft.com/office/drawing/2014/main" id="{FE995B1B-B2AE-7F8E-9286-498D0F86BE5D}"/>
              </a:ext>
            </a:extLst>
          </p:cNvPr>
          <p:cNvSpPr txBox="1"/>
          <p:nvPr/>
        </p:nvSpPr>
        <p:spPr>
          <a:xfrm>
            <a:off x="359998" y="1731864"/>
            <a:ext cx="11303000" cy="286681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nSpc>
                <a:spcPct val="150000"/>
              </a:lnSpc>
              <a:spcAft>
                <a:spcPts val="1200"/>
              </a:spcAft>
              <a:defRPr/>
            </a:pPr>
            <a:r>
              <a:rPr lang="en-AU" sz="2000" b="1">
                <a:solidFill>
                  <a:srgbClr val="002664"/>
                </a:solidFill>
                <a:cs typeface="Arial"/>
              </a:rPr>
              <a:t>We are learning to</a:t>
            </a:r>
            <a:endParaRPr lang="en-AU" sz="2000" b="1">
              <a:solidFill>
                <a:srgbClr val="002664"/>
              </a:solidFill>
              <a:ea typeface="+mn-lt"/>
              <a:cs typeface="Arial"/>
            </a:endParaRPr>
          </a:p>
          <a:p>
            <a:pPr marL="342900" lvl="0" indent="-342900">
              <a:lnSpc>
                <a:spcPct val="150000"/>
              </a:lnSpc>
              <a:spcAft>
                <a:spcPts val="1200"/>
              </a:spcAft>
              <a:buFont typeface="Arial"/>
              <a:buChar char="•"/>
              <a:defRPr/>
            </a:pPr>
            <a:r>
              <a:rPr lang="en-AU" sz="2000">
                <a:solidFill>
                  <a:srgbClr val="22272B"/>
                </a:solidFill>
                <a:cs typeface="Arial"/>
              </a:rPr>
              <a:t>see how Plato’s Allegory of the Cave is used in modern films</a:t>
            </a:r>
          </a:p>
          <a:p>
            <a:pPr marL="342900" lvl="0" indent="-342900">
              <a:lnSpc>
                <a:spcPct val="150000"/>
              </a:lnSpc>
              <a:spcAft>
                <a:spcPts val="1200"/>
              </a:spcAft>
              <a:buFont typeface="Arial"/>
              <a:buChar char="•"/>
              <a:defRPr/>
            </a:pPr>
            <a:r>
              <a:rPr lang="en-AU" sz="2000">
                <a:solidFill>
                  <a:srgbClr val="22272B"/>
                </a:solidFill>
                <a:cs typeface="Arial"/>
              </a:rPr>
              <a:t>apply the Allegory of the Cave to a contemporary context.</a:t>
            </a:r>
          </a:p>
          <a:p>
            <a:pPr lvl="0">
              <a:lnSpc>
                <a:spcPct val="150000"/>
              </a:lnSpc>
              <a:spcAft>
                <a:spcPts val="1200"/>
              </a:spcAft>
              <a:defRPr/>
            </a:pPr>
            <a:r>
              <a:rPr lang="en-AU" sz="2000" b="1">
                <a:solidFill>
                  <a:srgbClr val="002664"/>
                </a:solidFill>
                <a:cs typeface="Arial"/>
              </a:rPr>
              <a:t>We can</a:t>
            </a:r>
            <a:endParaRPr lang="en-US" sz="2000">
              <a:solidFill>
                <a:srgbClr val="002664"/>
              </a:solidFill>
              <a:cs typeface="Arial"/>
            </a:endParaRPr>
          </a:p>
          <a:p>
            <a:pPr marL="342900" lvl="0" indent="-342900">
              <a:lnSpc>
                <a:spcPct val="150000"/>
              </a:lnSpc>
              <a:spcAft>
                <a:spcPts val="1200"/>
              </a:spcAft>
              <a:buFont typeface="Arial"/>
              <a:buChar char="•"/>
              <a:defRPr/>
            </a:pPr>
            <a:r>
              <a:rPr lang="en-AU" sz="2000">
                <a:solidFill>
                  <a:srgbClr val="000000"/>
                </a:solidFill>
                <a:cs typeface="Arial"/>
              </a:rPr>
              <a:t>make connections between Plato’s allegory and modern society.</a:t>
            </a:r>
            <a:endParaRPr lang="en-AU" sz="2000">
              <a:solidFill>
                <a:srgbClr val="22272B"/>
              </a:solidFill>
              <a:cs typeface="Arial"/>
            </a:endParaRPr>
          </a:p>
        </p:txBody>
      </p:sp>
      <p:sp>
        <p:nvSpPr>
          <p:cNvPr id="2" name="Slide Number Placeholder 1">
            <a:extLst>
              <a:ext uri="{FF2B5EF4-FFF2-40B4-BE49-F238E27FC236}">
                <a16:creationId xmlns:a16="http://schemas.microsoft.com/office/drawing/2014/main" id="{17B2600B-E035-2A61-3BE6-9805CA9A420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9631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30999-9C08-21BD-3AF2-7CBF8456E7D2}"/>
              </a:ext>
            </a:extLst>
          </p:cNvPr>
          <p:cNvSpPr>
            <a:spLocks noGrp="1"/>
          </p:cNvSpPr>
          <p:nvPr>
            <p:ph type="title"/>
          </p:nvPr>
        </p:nvSpPr>
        <p:spPr>
          <a:xfrm>
            <a:off x="360000" y="360000"/>
            <a:ext cx="11484000" cy="545601"/>
          </a:xfrm>
        </p:spPr>
        <p:txBody>
          <a:bodyPr/>
          <a:lstStyle/>
          <a:p>
            <a:r>
              <a:rPr lang="en-AU">
                <a:solidFill>
                  <a:srgbClr val="22272B"/>
                </a:solidFill>
              </a:rPr>
              <a:t>Symbol match</a:t>
            </a:r>
            <a:endParaRPr lang="en-US"/>
          </a:p>
        </p:txBody>
      </p:sp>
      <p:graphicFrame>
        <p:nvGraphicFramePr>
          <p:cNvPr id="7" name="Table 6">
            <a:extLst>
              <a:ext uri="{FF2B5EF4-FFF2-40B4-BE49-F238E27FC236}">
                <a16:creationId xmlns:a16="http://schemas.microsoft.com/office/drawing/2014/main" id="{DDC46D67-1134-ED62-89A3-58F9751F3BA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305255024"/>
              </p:ext>
            </p:extLst>
          </p:nvPr>
        </p:nvGraphicFramePr>
        <p:xfrm>
          <a:off x="360000" y="1010779"/>
          <a:ext cx="8128000" cy="5308600"/>
        </p:xfrm>
        <a:graphic>
          <a:graphicData uri="http://schemas.openxmlformats.org/drawingml/2006/table">
            <a:tbl>
              <a:tblPr firstRow="1" bandRow="1">
                <a:tableStyleId>{69012ECD-51FC-41F1-AA8D-1B2483CD663E}</a:tableStyleId>
              </a:tblPr>
              <a:tblGrid>
                <a:gridCol w="4064000">
                  <a:extLst>
                    <a:ext uri="{9D8B030D-6E8A-4147-A177-3AD203B41FA5}">
                      <a16:colId xmlns:a16="http://schemas.microsoft.com/office/drawing/2014/main" val="402593309"/>
                    </a:ext>
                  </a:extLst>
                </a:gridCol>
                <a:gridCol w="4064000">
                  <a:extLst>
                    <a:ext uri="{9D8B030D-6E8A-4147-A177-3AD203B41FA5}">
                      <a16:colId xmlns:a16="http://schemas.microsoft.com/office/drawing/2014/main" val="2523926788"/>
                    </a:ext>
                  </a:extLst>
                </a:gridCol>
              </a:tblGrid>
              <a:tr h="370840">
                <a:tc>
                  <a:txBody>
                    <a:bodyPr/>
                    <a:lstStyle/>
                    <a:p>
                      <a:endParaRPr lang="en-AU"/>
                    </a:p>
                  </a:txBody>
                  <a:tcPr>
                    <a:lnB w="12700" cap="flat" cmpd="sng" algn="ctr">
                      <a:solidFill>
                        <a:schemeClr val="tx1"/>
                      </a:solidFill>
                      <a:prstDash val="solid"/>
                      <a:round/>
                      <a:headEnd type="none" w="med" len="med"/>
                      <a:tailEnd type="none" w="med" len="med"/>
                    </a:lnB>
                  </a:tcPr>
                </a:tc>
                <a:tc>
                  <a:txBody>
                    <a:bodyPr/>
                    <a:lstStyle/>
                    <a:p>
                      <a:endParaRPr lang="en-AU"/>
                    </a:p>
                  </a:txBody>
                  <a:tcPr/>
                </a:tc>
                <a:extLst>
                  <a:ext uri="{0D108BD9-81ED-4DB2-BD59-A6C34878D82A}">
                    <a16:rowId xmlns:a16="http://schemas.microsoft.com/office/drawing/2014/main" val="1897575055"/>
                  </a:ext>
                </a:extLst>
              </a:tr>
              <a:tr h="370840">
                <a:tc>
                  <a:txBody>
                    <a:bodyPr/>
                    <a:lstStyle/>
                    <a:p>
                      <a:endParaRPr lang="en-AU"/>
                    </a:p>
                    <a:p>
                      <a:endParaRPr lang="en-AU"/>
                    </a:p>
                    <a:p>
                      <a:endParaRPr lang="en-AU"/>
                    </a:p>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nSpc>
                          <a:spcPct val="200000"/>
                        </a:lnSpc>
                      </a:pPr>
                      <a:endParaRPr lang="en-AU"/>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313738914"/>
                  </a:ext>
                </a:extLst>
              </a:tr>
              <a:tr h="370840">
                <a:tc>
                  <a:txBody>
                    <a:bodyPr/>
                    <a:lstStyle/>
                    <a:p>
                      <a:endParaRPr lang="en-AU"/>
                    </a:p>
                    <a:p>
                      <a:endParaRPr lang="en-AU"/>
                    </a:p>
                    <a:p>
                      <a:endParaRPr lang="en-AU"/>
                    </a:p>
                    <a:p>
                      <a:endParaRPr lang="en-AU"/>
                    </a:p>
                    <a:p>
                      <a:endParaRPr lang="en-AU"/>
                    </a:p>
                    <a:p>
                      <a:endParaRPr lang="en-AU"/>
                    </a:p>
                    <a:p>
                      <a:pPr algn="ct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AU"/>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37902683"/>
                  </a:ext>
                </a:extLst>
              </a:tr>
              <a:tr h="370840">
                <a:tc>
                  <a:txBody>
                    <a:bodyPr/>
                    <a:lstStyle/>
                    <a:p>
                      <a:endParaRPr lang="en-AU" dirty="0"/>
                    </a:p>
                    <a:p>
                      <a:endParaRPr lang="en-AU" dirty="0"/>
                    </a:p>
                    <a:p>
                      <a:endParaRPr lang="en-AU" dirty="0"/>
                    </a:p>
                    <a:p>
                      <a:endParaRPr lang="en-AU" dirty="0"/>
                    </a:p>
                    <a:p>
                      <a:endParaRPr lang="en-AU" dirty="0"/>
                    </a:p>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AU"/>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61153931"/>
                  </a:ext>
                </a:extLst>
              </a:tr>
            </a:tbl>
          </a:graphicData>
        </a:graphic>
      </p:graphicFrame>
      <p:sp>
        <p:nvSpPr>
          <p:cNvPr id="15" name="TextBox 14">
            <a:extLst>
              <a:ext uri="{FF2B5EF4-FFF2-40B4-BE49-F238E27FC236}">
                <a16:creationId xmlns:a16="http://schemas.microsoft.com/office/drawing/2014/main" id="{43E85E2A-05E7-2836-832F-C1BA4D9C02C1}"/>
              </a:ext>
            </a:extLst>
          </p:cNvPr>
          <p:cNvSpPr txBox="1"/>
          <p:nvPr/>
        </p:nvSpPr>
        <p:spPr>
          <a:xfrm>
            <a:off x="503538" y="1010779"/>
            <a:ext cx="3524765" cy="369332"/>
          </a:xfrm>
          <a:prstGeom prst="rect">
            <a:avLst/>
          </a:prstGeom>
          <a:noFill/>
        </p:spPr>
        <p:txBody>
          <a:bodyPr wrap="square">
            <a:spAutoFit/>
          </a:bodyPr>
          <a:lstStyle/>
          <a:p>
            <a:r>
              <a:rPr kumimoji="0" lang="en-AU" sz="1800" b="1" i="0" u="none" strike="noStrike" kern="1200" cap="none" spc="0" normalizeH="0" baseline="0" noProof="0">
                <a:ln>
                  <a:noFill/>
                </a:ln>
                <a:solidFill>
                  <a:srgbClr val="FFFFFF"/>
                </a:solidFill>
                <a:effectLst/>
                <a:uLnTx/>
                <a:uFillTx/>
                <a:latin typeface="Arial" panose="020B0604020202020204"/>
                <a:ea typeface="+mn-ea"/>
                <a:cs typeface="+mn-cs"/>
              </a:rPr>
              <a:t>Symbol</a:t>
            </a:r>
            <a:endParaRPr lang="en-US"/>
          </a:p>
        </p:txBody>
      </p:sp>
      <p:pic>
        <p:nvPicPr>
          <p:cNvPr id="9" name="Graphic 8" descr="A cave wall stick drawing of a person chasing an animal">
            <a:extLst>
              <a:ext uri="{FF2B5EF4-FFF2-40B4-BE49-F238E27FC236}">
                <a16:creationId xmlns:a16="http://schemas.microsoft.com/office/drawing/2014/main" id="{5ABC7F72-2093-EA7E-0205-328335BD17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49300" y="1509111"/>
            <a:ext cx="914400" cy="914400"/>
          </a:xfrm>
          <a:prstGeom prst="rect">
            <a:avLst/>
          </a:prstGeom>
        </p:spPr>
      </p:pic>
      <p:pic>
        <p:nvPicPr>
          <p:cNvPr id="12" name="Graphic 11" descr="Bonfire outline">
            <a:extLst>
              <a:ext uri="{FF2B5EF4-FFF2-40B4-BE49-F238E27FC236}">
                <a16:creationId xmlns:a16="http://schemas.microsoft.com/office/drawing/2014/main" id="{8730A899-E811-B0C2-3B53-F3D301D8FA5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49300" y="3048009"/>
            <a:ext cx="914400" cy="914400"/>
          </a:xfrm>
          <a:prstGeom prst="rect">
            <a:avLst/>
          </a:prstGeom>
        </p:spPr>
      </p:pic>
      <p:pic>
        <p:nvPicPr>
          <p:cNvPr id="16" name="Graphic 15" descr="A simple drawing of a sun">
            <a:extLst>
              <a:ext uri="{FF2B5EF4-FFF2-40B4-BE49-F238E27FC236}">
                <a16:creationId xmlns:a16="http://schemas.microsoft.com/office/drawing/2014/main" id="{5B19B273-AB9F-36EA-1BA5-220D3A0A1F0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849300" y="4791694"/>
            <a:ext cx="914400" cy="914400"/>
          </a:xfrm>
          <a:prstGeom prst="rect">
            <a:avLst/>
          </a:prstGeom>
        </p:spPr>
      </p:pic>
      <p:sp>
        <p:nvSpPr>
          <p:cNvPr id="17" name="TextBox 16">
            <a:extLst>
              <a:ext uri="{FF2B5EF4-FFF2-40B4-BE49-F238E27FC236}">
                <a16:creationId xmlns:a16="http://schemas.microsoft.com/office/drawing/2014/main" id="{EEF6E581-7F3B-3CB3-4CB5-AD9AD15EEE79}"/>
              </a:ext>
            </a:extLst>
          </p:cNvPr>
          <p:cNvSpPr txBox="1"/>
          <p:nvPr/>
        </p:nvSpPr>
        <p:spPr>
          <a:xfrm>
            <a:off x="4570320" y="1010779"/>
            <a:ext cx="3524765"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Arial" panose="020B0604020202020204"/>
                <a:ea typeface="+mn-ea"/>
                <a:cs typeface="+mn-cs"/>
              </a:rPr>
              <a:t>Possible meaning</a:t>
            </a:r>
          </a:p>
        </p:txBody>
      </p:sp>
      <p:sp>
        <p:nvSpPr>
          <p:cNvPr id="10" name="TextBox 9">
            <a:extLst>
              <a:ext uri="{FF2B5EF4-FFF2-40B4-BE49-F238E27FC236}">
                <a16:creationId xmlns:a16="http://schemas.microsoft.com/office/drawing/2014/main" id="{9675DF84-6759-FD65-19FC-CB2C9B1BBAC6}"/>
              </a:ext>
            </a:extLst>
          </p:cNvPr>
          <p:cNvSpPr txBox="1"/>
          <p:nvPr/>
        </p:nvSpPr>
        <p:spPr>
          <a:xfrm>
            <a:off x="4570320" y="1509111"/>
            <a:ext cx="3796612" cy="3330335"/>
          </a:xfrm>
          <a:prstGeom prst="rect">
            <a:avLst/>
          </a:prstGeom>
          <a:noFill/>
        </p:spPr>
        <p:txBody>
          <a:bodyPr wrap="square">
            <a:spAutoFit/>
          </a:bodyPr>
          <a:lstStyle/>
          <a:p>
            <a:pPr marL="285750" marR="0" lvl="0" indent="-28575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Ignorance / habit / comfort</a:t>
            </a:r>
          </a:p>
          <a:p>
            <a:pPr marL="285750" marR="0" lvl="0" indent="-28575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Illusion or misunderstanding</a:t>
            </a:r>
          </a:p>
          <a:p>
            <a:pPr marL="285750" marR="0" lvl="0" indent="-28575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Partial or incomplete truth</a:t>
            </a:r>
          </a:p>
          <a:p>
            <a:pPr marL="285750" marR="0" lvl="0" indent="-28575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The real world</a:t>
            </a:r>
          </a:p>
          <a:p>
            <a:pPr marL="285750" marR="0" lvl="0" indent="-28575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Knowledge, truth, enlightenment</a:t>
            </a:r>
          </a:p>
          <a:p>
            <a:pPr marL="285750" marR="0" lvl="0" indent="-28575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The philosopher / truth-seeker</a:t>
            </a:r>
          </a:p>
        </p:txBody>
      </p:sp>
      <p:sp>
        <p:nvSpPr>
          <p:cNvPr id="21" name="TextBox 20">
            <a:extLst>
              <a:ext uri="{FF2B5EF4-FFF2-40B4-BE49-F238E27FC236}">
                <a16:creationId xmlns:a16="http://schemas.microsoft.com/office/drawing/2014/main" id="{64B0D024-F9EA-5683-47B0-9627AC382750}"/>
              </a:ext>
            </a:extLst>
          </p:cNvPr>
          <p:cNvSpPr txBox="1"/>
          <p:nvPr/>
        </p:nvSpPr>
        <p:spPr>
          <a:xfrm>
            <a:off x="10294620" y="4752820"/>
            <a:ext cx="1549380" cy="313593"/>
          </a:xfrm>
          <a:prstGeom prst="rect">
            <a:avLst/>
          </a:prstGeom>
          <a:solidFill>
            <a:schemeClr val="accent4"/>
          </a:solid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3 minute dash!</a:t>
            </a:r>
          </a:p>
        </p:txBody>
      </p:sp>
      <p:pic>
        <p:nvPicPr>
          <p:cNvPr id="20" name="Graphic 19" descr="Hourglass 30% outline">
            <a:extLst>
              <a:ext uri="{FF2B5EF4-FFF2-40B4-BE49-F238E27FC236}">
                <a16:creationId xmlns:a16="http://schemas.microsoft.com/office/drawing/2014/main" id="{D0E5FFC0-FA5E-AD27-9324-E19D153DF36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569600" y="5066414"/>
            <a:ext cx="914400" cy="914400"/>
          </a:xfrm>
          <a:prstGeom prst="rect">
            <a:avLst/>
          </a:prstGeom>
        </p:spPr>
      </p:pic>
      <p:sp>
        <p:nvSpPr>
          <p:cNvPr id="4" name="Slide Number Placeholder 3">
            <a:extLst>
              <a:ext uri="{FF2B5EF4-FFF2-40B4-BE49-F238E27FC236}">
                <a16:creationId xmlns:a16="http://schemas.microsoft.com/office/drawing/2014/main" id="{95D12A9B-B8B6-07EE-52D3-CF634D4D805E}"/>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4388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2451184D-197E-BD0F-2BC3-16BA81C4991F}"/>
              </a:ext>
            </a:extLst>
          </p:cNvPr>
          <p:cNvSpPr>
            <a:spLocks noGrp="1"/>
          </p:cNvSpPr>
          <p:nvPr>
            <p:ph type="title"/>
          </p:nvPr>
        </p:nvSpPr>
        <p:spPr>
          <a:xfrm>
            <a:off x="360000" y="360000"/>
            <a:ext cx="11484000" cy="545601"/>
          </a:xfrm>
        </p:spPr>
        <p:txBody>
          <a:bodyPr/>
          <a:lstStyle/>
          <a:p>
            <a:r>
              <a:rPr lang="en-AU"/>
              <a:t>Plato’s allegory in films</a:t>
            </a:r>
            <a:endParaRPr lang="en-US"/>
          </a:p>
        </p:txBody>
      </p:sp>
      <p:sp>
        <p:nvSpPr>
          <p:cNvPr id="15" name="Text Placeholder 3">
            <a:extLst>
              <a:ext uri="{FF2B5EF4-FFF2-40B4-BE49-F238E27FC236}">
                <a16:creationId xmlns:a16="http://schemas.microsoft.com/office/drawing/2014/main" id="{737D5720-405F-4C08-DE5B-09CA192D86DD}"/>
              </a:ext>
            </a:extLst>
          </p:cNvPr>
          <p:cNvSpPr>
            <a:spLocks noGrp="1"/>
          </p:cNvSpPr>
          <p:nvPr>
            <p:ph type="body" sz="quarter" idx="18"/>
          </p:nvPr>
        </p:nvSpPr>
        <p:spPr>
          <a:xfrm>
            <a:off x="359999" y="982520"/>
            <a:ext cx="11483999" cy="310015"/>
          </a:xfrm>
        </p:spPr>
        <p:txBody>
          <a:bodyPr/>
          <a:lstStyle/>
          <a:p>
            <a:r>
              <a:rPr lang="en-AU"/>
              <a:t>Where have we seen the cave before?</a:t>
            </a:r>
            <a:endParaRPr lang="en-US"/>
          </a:p>
        </p:txBody>
      </p:sp>
      <p:sp>
        <p:nvSpPr>
          <p:cNvPr id="17" name="Content Placeholder 4">
            <a:extLst>
              <a:ext uri="{FF2B5EF4-FFF2-40B4-BE49-F238E27FC236}">
                <a16:creationId xmlns:a16="http://schemas.microsoft.com/office/drawing/2014/main" id="{53C071D3-E4A5-3E9E-5D49-0EDF6F882E28}"/>
              </a:ext>
            </a:extLst>
          </p:cNvPr>
          <p:cNvSpPr>
            <a:spLocks noGrp="1"/>
          </p:cNvSpPr>
          <p:nvPr>
            <p:ph sz="quarter" idx="19"/>
          </p:nvPr>
        </p:nvSpPr>
        <p:spPr>
          <a:xfrm>
            <a:off x="360363" y="1562471"/>
            <a:ext cx="5735637" cy="4814518"/>
          </a:xfrm>
        </p:spPr>
        <p:txBody>
          <a:bodyPr vert="horz" lIns="0" tIns="0" rIns="0" bIns="0" rtlCol="0" anchor="t">
            <a:noAutofit/>
          </a:bodyPr>
          <a:lstStyle/>
          <a:p>
            <a:r>
              <a:rPr lang="en-AU"/>
              <a:t>Many films explore similar ideas to Plato’s cave:</a:t>
            </a:r>
            <a:endParaRPr lang="en-US"/>
          </a:p>
          <a:p>
            <a:pPr marL="342900" indent="-342900">
              <a:buFont typeface="Arial" panose="020B0604020202020204" pitchFamily="34" charset="0"/>
              <a:buChar char="•"/>
            </a:pPr>
            <a:r>
              <a:rPr lang="en-AU"/>
              <a:t>Characters often begin with a limited view of the world.</a:t>
            </a:r>
          </a:p>
          <a:p>
            <a:pPr marL="342900" indent="-342900">
              <a:buFont typeface="Arial" panose="020B0604020202020204" pitchFamily="34" charset="0"/>
              <a:buChar char="•"/>
            </a:pPr>
            <a:r>
              <a:rPr lang="en-AU"/>
              <a:t>Something challenges what they believe to be true.</a:t>
            </a:r>
          </a:p>
          <a:p>
            <a:pPr marL="342900" indent="-342900">
              <a:buFont typeface="Arial" panose="020B0604020202020204" pitchFamily="34" charset="0"/>
              <a:buChar char="•"/>
            </a:pPr>
            <a:r>
              <a:rPr lang="en-AU"/>
              <a:t>They move from comfort to confusion to understanding.</a:t>
            </a:r>
          </a:p>
          <a:p>
            <a:r>
              <a:rPr lang="en-AU">
                <a:latin typeface="Arial"/>
                <a:cs typeface="Arial"/>
              </a:rPr>
              <a:t>This journey mirrors the prisoners moving from shadows to real knowledge.</a:t>
            </a:r>
            <a:endParaRPr lang="en-US">
              <a:latin typeface="Arial"/>
              <a:cs typeface="Arial"/>
            </a:endParaRPr>
          </a:p>
        </p:txBody>
      </p:sp>
      <p:pic>
        <p:nvPicPr>
          <p:cNvPr id="8" name="Picture Placeholder 7">
            <a:extLst>
              <a:ext uri="{FF2B5EF4-FFF2-40B4-BE49-F238E27FC236}">
                <a16:creationId xmlns:a16="http://schemas.microsoft.com/office/drawing/2014/main" id="{EEABE116-D8D8-6708-76C8-83DEAD247DC0}"/>
              </a:ext>
              <a:ext uri="{C183D7F6-B498-43B3-948B-1728B52AA6E4}">
                <adec:decorative xmlns:adec="http://schemas.microsoft.com/office/drawing/2017/decorative" val="1"/>
              </a:ext>
            </a:extLst>
          </p:cNvPr>
          <p:cNvPicPr>
            <a:picLocks noGrp="1" noChangeAspect="1"/>
          </p:cNvPicPr>
          <p:nvPr>
            <p:ph type="pic" sz="quarter" idx="20"/>
          </p:nvPr>
        </p:nvPicPr>
        <p:blipFill>
          <a:blip>
            <a:extLst>
              <a:ext uri="{96DAC541-7B7A-43D3-8B79-37D633B846F1}">
                <asvg:svgBlip xmlns:asvg="http://schemas.microsoft.com/office/drawing/2016/SVG/main" r:embed="rId3"/>
              </a:ext>
            </a:extLst>
          </a:blip>
          <a:srcRect t="6284" b="6284"/>
          <a:stretch/>
        </p:blipFill>
        <p:spPr>
          <a:xfrm>
            <a:off x="6337418" y="1562471"/>
            <a:ext cx="5506580" cy="4814518"/>
          </a:xfrm>
        </p:spPr>
      </p:pic>
      <p:sp>
        <p:nvSpPr>
          <p:cNvPr id="2" name="Slide Number Placeholder 1">
            <a:extLst>
              <a:ext uri="{FF2B5EF4-FFF2-40B4-BE49-F238E27FC236}">
                <a16:creationId xmlns:a16="http://schemas.microsoft.com/office/drawing/2014/main" id="{ABB7117B-A043-4809-2B7F-DFEE35CE108F}"/>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104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8717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384DCB-01F7-7AFB-8BB2-D71657D7EF5D}"/>
              </a:ext>
            </a:extLst>
          </p:cNvPr>
          <p:cNvSpPr>
            <a:spLocks noGrp="1"/>
          </p:cNvSpPr>
          <p:nvPr>
            <p:ph type="title"/>
          </p:nvPr>
        </p:nvSpPr>
        <p:spPr>
          <a:xfrm>
            <a:off x="360000" y="360000"/>
            <a:ext cx="11484000" cy="545601"/>
          </a:xfrm>
        </p:spPr>
        <p:txBody>
          <a:bodyPr/>
          <a:lstStyle/>
          <a:p>
            <a:r>
              <a:rPr lang="en-AU"/>
              <a:t>Plato’s cave – contemporary comparison</a:t>
            </a:r>
          </a:p>
        </p:txBody>
      </p:sp>
      <p:sp>
        <p:nvSpPr>
          <p:cNvPr id="8" name="Text Placeholder 7">
            <a:extLst>
              <a:ext uri="{FF2B5EF4-FFF2-40B4-BE49-F238E27FC236}">
                <a16:creationId xmlns:a16="http://schemas.microsoft.com/office/drawing/2014/main" id="{BC9D3347-408D-C809-E6BE-716EBC3C46B2}"/>
              </a:ext>
            </a:extLst>
          </p:cNvPr>
          <p:cNvSpPr>
            <a:spLocks noGrp="1"/>
          </p:cNvSpPr>
          <p:nvPr>
            <p:ph type="body" sz="quarter" idx="18"/>
          </p:nvPr>
        </p:nvSpPr>
        <p:spPr>
          <a:xfrm>
            <a:off x="360000" y="982520"/>
            <a:ext cx="11484000" cy="310015"/>
          </a:xfrm>
        </p:spPr>
        <p:txBody>
          <a:bodyPr/>
          <a:lstStyle/>
          <a:p>
            <a:r>
              <a:rPr lang="en-AU"/>
              <a:t>Text Study</a:t>
            </a:r>
          </a:p>
        </p:txBody>
      </p:sp>
      <p:graphicFrame>
        <p:nvGraphicFramePr>
          <p:cNvPr id="9" name="Table 8">
            <a:extLst>
              <a:ext uri="{FF2B5EF4-FFF2-40B4-BE49-F238E27FC236}">
                <a16:creationId xmlns:a16="http://schemas.microsoft.com/office/drawing/2014/main" id="{18634B74-8037-98FE-E2D2-70145B70E6F5}"/>
              </a:ext>
            </a:extLst>
          </p:cNvPr>
          <p:cNvGraphicFramePr>
            <a:graphicFrameLocks noGrp="1"/>
          </p:cNvGraphicFramePr>
          <p:nvPr>
            <p:extLst>
              <p:ext uri="{D42A27DB-BD31-4B8C-83A1-F6EECF244321}">
                <p14:modId xmlns:p14="http://schemas.microsoft.com/office/powerpoint/2010/main" val="1445733501"/>
              </p:ext>
            </p:extLst>
          </p:nvPr>
        </p:nvGraphicFramePr>
        <p:xfrm>
          <a:off x="360000" y="1606378"/>
          <a:ext cx="11484000" cy="4522687"/>
        </p:xfrm>
        <a:graphic>
          <a:graphicData uri="http://schemas.openxmlformats.org/drawingml/2006/table">
            <a:tbl>
              <a:tblPr firstRow="1" bandRow="1">
                <a:tableStyleId>{69012ECD-51FC-41F1-AA8D-1B2483CD663E}</a:tableStyleId>
              </a:tblPr>
              <a:tblGrid>
                <a:gridCol w="2871000">
                  <a:extLst>
                    <a:ext uri="{9D8B030D-6E8A-4147-A177-3AD203B41FA5}">
                      <a16:colId xmlns:a16="http://schemas.microsoft.com/office/drawing/2014/main" val="4155378525"/>
                    </a:ext>
                  </a:extLst>
                </a:gridCol>
                <a:gridCol w="2871000">
                  <a:extLst>
                    <a:ext uri="{9D8B030D-6E8A-4147-A177-3AD203B41FA5}">
                      <a16:colId xmlns:a16="http://schemas.microsoft.com/office/drawing/2014/main" val="2902124001"/>
                    </a:ext>
                  </a:extLst>
                </a:gridCol>
                <a:gridCol w="2871000">
                  <a:extLst>
                    <a:ext uri="{9D8B030D-6E8A-4147-A177-3AD203B41FA5}">
                      <a16:colId xmlns:a16="http://schemas.microsoft.com/office/drawing/2014/main" val="830575778"/>
                    </a:ext>
                  </a:extLst>
                </a:gridCol>
                <a:gridCol w="2871000">
                  <a:extLst>
                    <a:ext uri="{9D8B030D-6E8A-4147-A177-3AD203B41FA5}">
                      <a16:colId xmlns:a16="http://schemas.microsoft.com/office/drawing/2014/main" val="2127533477"/>
                    </a:ext>
                  </a:extLst>
                </a:gridCol>
              </a:tblGrid>
              <a:tr h="1092165">
                <a:tc>
                  <a:txBody>
                    <a:bodyPr/>
                    <a:lstStyle/>
                    <a:p>
                      <a:pPr>
                        <a:lnSpc>
                          <a:spcPct val="150000"/>
                        </a:lnSpc>
                        <a:spcAft>
                          <a:spcPts val="1200"/>
                        </a:spcAft>
                      </a:pPr>
                      <a:r>
                        <a:rPr lang="en-AU"/>
                        <a:t>Text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AU"/>
                        <a:t>The ‘shadows’ (limited view or illusion)</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AU"/>
                        <a:t>The moment of turning around</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AU"/>
                        <a:t>Enlightenment or deeper truth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2918951"/>
                  </a:ext>
                </a:extLst>
              </a:tr>
              <a:tr h="3430522">
                <a:tc>
                  <a:txBody>
                    <a:bodyPr/>
                    <a:lstStyle/>
                    <a:p>
                      <a:pPr>
                        <a:lnSpc>
                          <a:spcPct val="150000"/>
                        </a:lnSpc>
                        <a:spcAft>
                          <a:spcPts val="1200"/>
                        </a:spcAft>
                      </a:pPr>
                      <a:r>
                        <a:rPr lang="en-AU"/>
                        <a:t>Film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AU"/>
                        <a:t>The main character </a:t>
                      </a:r>
                      <a:r>
                        <a:rPr lang="en-AU" sz="1800" kern="1200">
                          <a:solidFill>
                            <a:schemeClr val="tx1"/>
                          </a:solidFill>
                          <a:effectLst/>
                          <a:latin typeface="+mn-lt"/>
                          <a:ea typeface="+mn-ea"/>
                          <a:cs typeface="+mn-cs"/>
                        </a:rPr>
                        <a:t>accepts the world they live in as it is.</a:t>
                      </a: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AU"/>
                        <a:t>The main character is faced with something that makes them question their understanding of the world they live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AU" dirty="0"/>
                        <a:t>The main character has a new understanding of the reality of the world that they live in.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1018362"/>
                  </a:ext>
                </a:extLst>
              </a:tr>
            </a:tbl>
          </a:graphicData>
        </a:graphic>
      </p:graphicFrame>
      <p:sp>
        <p:nvSpPr>
          <p:cNvPr id="2" name="Slide Number Placeholder 1">
            <a:extLst>
              <a:ext uri="{FF2B5EF4-FFF2-40B4-BE49-F238E27FC236}">
                <a16:creationId xmlns:a16="http://schemas.microsoft.com/office/drawing/2014/main" id="{063A111D-B091-68B0-8321-03B0B6318E3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65310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E0DF0-DC90-BCE1-3FA7-C8C82884B2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565BB-8F45-3072-AF20-1074BBAB9EAF}"/>
              </a:ext>
            </a:extLst>
          </p:cNvPr>
          <p:cNvSpPr>
            <a:spLocks noGrp="1"/>
          </p:cNvSpPr>
          <p:nvPr>
            <p:ph type="ctrTitle"/>
          </p:nvPr>
        </p:nvSpPr>
        <p:spPr>
          <a:xfrm>
            <a:off x="453736" y="3579051"/>
            <a:ext cx="11291998" cy="800681"/>
          </a:xfrm>
        </p:spPr>
        <p:txBody>
          <a:bodyPr/>
          <a:lstStyle/>
          <a:p>
            <a:r>
              <a:rPr lang="en-AU" dirty="0">
                <a:latin typeface="Arial"/>
                <a:cs typeface="Arial"/>
              </a:rPr>
              <a:t>Weeks 6–8</a:t>
            </a:r>
            <a:br>
              <a:rPr lang="en-AU" dirty="0">
                <a:latin typeface="Arial"/>
                <a:cs typeface="Arial"/>
              </a:rPr>
            </a:br>
            <a:r>
              <a:rPr lang="en-AU" sz="3600" dirty="0">
                <a:solidFill>
                  <a:schemeClr val="accent4"/>
                </a:solidFill>
                <a:latin typeface="Arial"/>
                <a:cs typeface="Arial"/>
              </a:rPr>
              <a:t>The history of philosophy and key philosophers</a:t>
            </a:r>
          </a:p>
        </p:txBody>
      </p:sp>
    </p:spTree>
    <p:extLst>
      <p:ext uri="{BB962C8B-B14F-4D97-AF65-F5344CB8AC3E}">
        <p14:creationId xmlns:p14="http://schemas.microsoft.com/office/powerpoint/2010/main" val="32152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070FB-29EC-9877-DACE-2C65B59F99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F9E19F-CF2D-9149-D137-E677A5E2DD9B}"/>
              </a:ext>
            </a:extLst>
          </p:cNvPr>
          <p:cNvSpPr>
            <a:spLocks noGrp="1"/>
          </p:cNvSpPr>
          <p:nvPr>
            <p:ph type="ctrTitle"/>
          </p:nvPr>
        </p:nvSpPr>
        <p:spPr/>
        <p:txBody>
          <a:bodyPr/>
          <a:lstStyle/>
          <a:p>
            <a:r>
              <a:rPr lang="en-AU"/>
              <a:t>Lesson 15</a:t>
            </a:r>
            <a:br>
              <a:rPr lang="en-AU"/>
            </a:br>
            <a:r>
              <a:rPr lang="en-AU" sz="3600">
                <a:solidFill>
                  <a:schemeClr val="accent4"/>
                </a:solidFill>
              </a:rPr>
              <a:t>History of philosophy</a:t>
            </a:r>
          </a:p>
        </p:txBody>
      </p:sp>
    </p:spTree>
    <p:extLst>
      <p:ext uri="{BB962C8B-B14F-4D97-AF65-F5344CB8AC3E}">
        <p14:creationId xmlns:p14="http://schemas.microsoft.com/office/powerpoint/2010/main" val="59794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C9420-3767-8A2C-B172-82F13EB3020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E83BDA1-E862-ABFF-8168-67F24627D08A}"/>
              </a:ext>
            </a:extLst>
          </p:cNvPr>
          <p:cNvSpPr>
            <a:spLocks noGrp="1"/>
          </p:cNvSpPr>
          <p:nvPr>
            <p:ph type="title"/>
          </p:nvPr>
        </p:nvSpPr>
        <p:spPr/>
        <p:txBody>
          <a:bodyPr/>
          <a:lstStyle/>
          <a:p>
            <a:r>
              <a:rPr lang="en-AU" dirty="0">
                <a:latin typeface="+mj-lt"/>
              </a:rPr>
              <a:t>Learning intentions and success criteria (10)</a:t>
            </a:r>
          </a:p>
        </p:txBody>
      </p:sp>
      <p:sp>
        <p:nvSpPr>
          <p:cNvPr id="3" name="TextBox 2">
            <a:extLst>
              <a:ext uri="{FF2B5EF4-FFF2-40B4-BE49-F238E27FC236}">
                <a16:creationId xmlns:a16="http://schemas.microsoft.com/office/drawing/2014/main" id="{E7BD7FDE-1C88-02C6-BD9B-BF7F92BDFBF2}"/>
              </a:ext>
            </a:extLst>
          </p:cNvPr>
          <p:cNvSpPr txBox="1"/>
          <p:nvPr/>
        </p:nvSpPr>
        <p:spPr>
          <a:xfrm>
            <a:off x="359998" y="1731864"/>
            <a:ext cx="11303000" cy="409791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nSpc>
                <a:spcPct val="150000"/>
              </a:lnSpc>
              <a:spcAft>
                <a:spcPts val="1200"/>
              </a:spcAft>
              <a:defRPr/>
            </a:pPr>
            <a:r>
              <a:rPr lang="en-AU" sz="2000" b="1">
                <a:solidFill>
                  <a:srgbClr val="002664"/>
                </a:solidFill>
                <a:cs typeface="Arial"/>
              </a:rPr>
              <a:t>We are learning to</a:t>
            </a:r>
            <a:endParaRPr lang="en-AU" sz="2000" b="1">
              <a:solidFill>
                <a:srgbClr val="002664"/>
              </a:solidFill>
              <a:ea typeface="+mn-lt"/>
              <a:cs typeface="Arial"/>
            </a:endParaRPr>
          </a:p>
          <a:p>
            <a:pPr marL="342900" lvl="0" indent="-342900">
              <a:lnSpc>
                <a:spcPct val="150000"/>
              </a:lnSpc>
              <a:spcAft>
                <a:spcPts val="1200"/>
              </a:spcAft>
              <a:buFont typeface="Arial"/>
              <a:buChar char="•"/>
              <a:defRPr/>
            </a:pPr>
            <a:r>
              <a:rPr lang="en-AU" sz="2000">
                <a:solidFill>
                  <a:srgbClr val="22272B"/>
                </a:solidFill>
                <a:cs typeface="Arial"/>
              </a:rPr>
              <a:t>understand key developments in the history of philosophy </a:t>
            </a:r>
          </a:p>
          <a:p>
            <a:pPr marL="342900" lvl="0" indent="-342900">
              <a:lnSpc>
                <a:spcPct val="150000"/>
              </a:lnSpc>
              <a:spcAft>
                <a:spcPts val="1200"/>
              </a:spcAft>
              <a:buFont typeface="Arial"/>
              <a:buChar char="•"/>
              <a:defRPr/>
            </a:pPr>
            <a:r>
              <a:rPr lang="en-AU" sz="2000">
                <a:solidFill>
                  <a:srgbClr val="22272B"/>
                </a:solidFill>
                <a:cs typeface="Arial"/>
              </a:rPr>
              <a:t>recognise how different thinkers across time and cultures have shaped philosophical ideas.</a:t>
            </a:r>
          </a:p>
          <a:p>
            <a:pPr lvl="0">
              <a:lnSpc>
                <a:spcPct val="150000"/>
              </a:lnSpc>
              <a:spcAft>
                <a:spcPts val="1200"/>
              </a:spcAft>
              <a:defRPr/>
            </a:pPr>
            <a:r>
              <a:rPr lang="en-AU" sz="2000" b="1">
                <a:solidFill>
                  <a:srgbClr val="002664"/>
                </a:solidFill>
                <a:cs typeface="Arial"/>
              </a:rPr>
              <a:t>We can</a:t>
            </a:r>
            <a:endParaRPr lang="en-US" sz="2000">
              <a:solidFill>
                <a:srgbClr val="002664"/>
              </a:solidFill>
              <a:cs typeface="Arial"/>
            </a:endParaRPr>
          </a:p>
          <a:p>
            <a:pPr marL="342900" lvl="0" indent="-342900">
              <a:lnSpc>
                <a:spcPct val="150000"/>
              </a:lnSpc>
              <a:spcAft>
                <a:spcPts val="1200"/>
              </a:spcAft>
              <a:buFont typeface="Arial"/>
              <a:buChar char="•"/>
              <a:defRPr/>
            </a:pPr>
            <a:r>
              <a:rPr lang="en-AU" sz="2000">
                <a:solidFill>
                  <a:srgbClr val="000000"/>
                </a:solidFill>
                <a:cs typeface="Arial"/>
              </a:rPr>
              <a:t>discuss key points in the history of philosophy by referring to major thinkers and traditions</a:t>
            </a:r>
            <a:endParaRPr lang="en-AU" sz="2000">
              <a:solidFill>
                <a:srgbClr val="22272B"/>
              </a:solidFill>
              <a:cs typeface="Arial"/>
            </a:endParaRPr>
          </a:p>
          <a:p>
            <a:pPr marL="342900" lvl="0" indent="-342900">
              <a:lnSpc>
                <a:spcPct val="150000"/>
              </a:lnSpc>
              <a:spcAft>
                <a:spcPts val="1200"/>
              </a:spcAft>
              <a:buFont typeface="Arial"/>
              <a:buChar char="•"/>
              <a:defRPr/>
            </a:pPr>
            <a:r>
              <a:rPr lang="en-AU" sz="2000">
                <a:solidFill>
                  <a:srgbClr val="000000"/>
                </a:solidFill>
                <a:cs typeface="Arial"/>
              </a:rPr>
              <a:t>describe at least one idea from both Western and non-Western philosophers</a:t>
            </a:r>
            <a:endParaRPr lang="en-US" sz="2000">
              <a:solidFill>
                <a:srgbClr val="000000"/>
              </a:solidFill>
              <a:cs typeface="Arial"/>
            </a:endParaRPr>
          </a:p>
          <a:p>
            <a:pPr marL="342900" lvl="0" indent="-342900">
              <a:lnSpc>
                <a:spcPct val="150000"/>
              </a:lnSpc>
              <a:spcAft>
                <a:spcPts val="1200"/>
              </a:spcAft>
              <a:buFont typeface="Arial"/>
              <a:buChar char="•"/>
              <a:defRPr/>
            </a:pPr>
            <a:r>
              <a:rPr lang="en-AU" sz="2000">
                <a:solidFill>
                  <a:srgbClr val="000000"/>
                </a:solidFill>
                <a:cs typeface="Arial"/>
              </a:rPr>
              <a:t>explain how philosophical ideas have changed or developed over time.</a:t>
            </a:r>
            <a:endParaRPr lang="en-US" sz="2000">
              <a:solidFill>
                <a:srgbClr val="000000"/>
              </a:solidFill>
              <a:cs typeface="Arial"/>
            </a:endParaRPr>
          </a:p>
        </p:txBody>
      </p:sp>
      <p:sp>
        <p:nvSpPr>
          <p:cNvPr id="2" name="Slide Number Placeholder 1">
            <a:extLst>
              <a:ext uri="{FF2B5EF4-FFF2-40B4-BE49-F238E27FC236}">
                <a16:creationId xmlns:a16="http://schemas.microsoft.com/office/drawing/2014/main" id="{695D6399-D25D-2535-FED4-3032CC971DB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6235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7879FC-F267-D465-4813-5C2BE8519CAD}"/>
              </a:ext>
            </a:extLst>
          </p:cNvPr>
          <p:cNvSpPr>
            <a:spLocks noGrp="1"/>
          </p:cNvSpPr>
          <p:nvPr>
            <p:ph type="title"/>
          </p:nvPr>
        </p:nvSpPr>
        <p:spPr/>
        <p:txBody>
          <a:bodyPr/>
          <a:lstStyle/>
          <a:p>
            <a:r>
              <a:rPr lang="en-AU"/>
              <a:t>Timeline of thinkers</a:t>
            </a:r>
          </a:p>
        </p:txBody>
      </p:sp>
      <p:sp>
        <p:nvSpPr>
          <p:cNvPr id="4" name="Text Placeholder 3">
            <a:extLst>
              <a:ext uri="{FF2B5EF4-FFF2-40B4-BE49-F238E27FC236}">
                <a16:creationId xmlns:a16="http://schemas.microsoft.com/office/drawing/2014/main" id="{E924F3AF-C2BA-0283-5DBD-DC0C151E8B72}"/>
              </a:ext>
            </a:extLst>
          </p:cNvPr>
          <p:cNvSpPr>
            <a:spLocks noGrp="1"/>
          </p:cNvSpPr>
          <p:nvPr>
            <p:ph type="body" sz="quarter" idx="18"/>
          </p:nvPr>
        </p:nvSpPr>
        <p:spPr/>
        <p:txBody>
          <a:bodyPr/>
          <a:lstStyle/>
          <a:p>
            <a:r>
              <a:rPr lang="en-AU"/>
              <a:t>Philosophers through time</a:t>
            </a:r>
          </a:p>
        </p:txBody>
      </p:sp>
      <p:sp>
        <p:nvSpPr>
          <p:cNvPr id="5" name="Content Placeholder 4">
            <a:extLst>
              <a:ext uri="{FF2B5EF4-FFF2-40B4-BE49-F238E27FC236}">
                <a16:creationId xmlns:a16="http://schemas.microsoft.com/office/drawing/2014/main" id="{C1C8F77E-4588-479B-392A-1462B032075F}"/>
              </a:ext>
            </a:extLst>
          </p:cNvPr>
          <p:cNvSpPr>
            <a:spLocks noGrp="1"/>
          </p:cNvSpPr>
          <p:nvPr>
            <p:ph sz="quarter" idx="19"/>
          </p:nvPr>
        </p:nvSpPr>
        <p:spPr/>
        <p:txBody>
          <a:bodyPr/>
          <a:lstStyle/>
          <a:p>
            <a:r>
              <a:rPr lang="en-AU"/>
              <a:t>You will be given a set of cards.</a:t>
            </a:r>
          </a:p>
          <a:p>
            <a:r>
              <a:rPr lang="en-AU"/>
              <a:t>On each card is a philosopher’s name.</a:t>
            </a:r>
          </a:p>
          <a:p>
            <a:r>
              <a:rPr lang="en-AU"/>
              <a:t>There is also a sentence showing what they believed.</a:t>
            </a:r>
          </a:p>
          <a:p>
            <a:r>
              <a:rPr lang="en-AU"/>
              <a:t>Your task:</a:t>
            </a:r>
          </a:p>
          <a:p>
            <a:r>
              <a:rPr lang="en-AU"/>
              <a:t>Plot them on a timeline.</a:t>
            </a:r>
          </a:p>
          <a:p>
            <a:r>
              <a:rPr lang="en-AU"/>
              <a:t>The timeline begins in the 6</a:t>
            </a:r>
            <a:r>
              <a:rPr lang="en-AU" baseline="30000"/>
              <a:t>th</a:t>
            </a:r>
            <a:r>
              <a:rPr lang="en-AU"/>
              <a:t> century BCE.</a:t>
            </a:r>
          </a:p>
        </p:txBody>
      </p:sp>
      <p:pic>
        <p:nvPicPr>
          <p:cNvPr id="8" name="Picture Placeholder 7">
            <a:extLst>
              <a:ext uri="{FF2B5EF4-FFF2-40B4-BE49-F238E27FC236}">
                <a16:creationId xmlns:a16="http://schemas.microsoft.com/office/drawing/2014/main" id="{6BCC3546-8704-B0E4-EDBB-9E59FFC60778}"/>
              </a:ext>
              <a:ext uri="{C183D7F6-B498-43B3-948B-1728B52AA6E4}">
                <adec:decorative xmlns:adec="http://schemas.microsoft.com/office/drawing/2017/decorative" val="1"/>
              </a:ext>
            </a:extLst>
          </p:cNvPr>
          <p:cNvPicPr>
            <a:picLocks noGrp="1" noChangeAspect="1"/>
          </p:cNvPicPr>
          <p:nvPr>
            <p:ph type="pic" sz="quarter" idx="20"/>
          </p:nvPr>
        </p:nvPicPr>
        <p:blipFill>
          <a:blip>
            <a:extLst>
              <a:ext uri="{96DAC541-7B7A-43D3-8B79-37D633B846F1}">
                <asvg:svgBlip xmlns:asvg="http://schemas.microsoft.com/office/drawing/2016/SVG/main" r:embed="rId3"/>
              </a:ext>
            </a:extLst>
          </a:blip>
          <a:srcRect t="6284" b="6284"/>
          <a:stretch>
            <a:fillRect/>
          </a:stretch>
        </p:blipFill>
        <p:spPr/>
      </p:pic>
      <p:sp>
        <p:nvSpPr>
          <p:cNvPr id="2" name="Slide Number Placeholder 1">
            <a:extLst>
              <a:ext uri="{FF2B5EF4-FFF2-40B4-BE49-F238E27FC236}">
                <a16:creationId xmlns:a16="http://schemas.microsoft.com/office/drawing/2014/main" id="{FC34A7E4-9E75-B055-683D-7BFD81B61B0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4905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776714-F01E-C139-0457-4FD9A202E8AF}"/>
              </a:ext>
            </a:extLst>
          </p:cNvPr>
          <p:cNvSpPr>
            <a:spLocks noGrp="1"/>
          </p:cNvSpPr>
          <p:nvPr>
            <p:ph type="title"/>
          </p:nvPr>
        </p:nvSpPr>
        <p:spPr/>
        <p:txBody>
          <a:bodyPr/>
          <a:lstStyle/>
          <a:p>
            <a:r>
              <a:rPr lang="en-AU"/>
              <a:t>The examined life</a:t>
            </a:r>
          </a:p>
        </p:txBody>
      </p:sp>
      <p:sp>
        <p:nvSpPr>
          <p:cNvPr id="5" name="Content Placeholder 4">
            <a:extLst>
              <a:ext uri="{FF2B5EF4-FFF2-40B4-BE49-F238E27FC236}">
                <a16:creationId xmlns:a16="http://schemas.microsoft.com/office/drawing/2014/main" id="{B25BF3B6-A53D-95C8-A429-D4425258FF4C}"/>
              </a:ext>
            </a:extLst>
          </p:cNvPr>
          <p:cNvSpPr>
            <a:spLocks noGrp="1"/>
          </p:cNvSpPr>
          <p:nvPr>
            <p:ph sz="quarter" idx="19"/>
          </p:nvPr>
        </p:nvSpPr>
        <p:spPr/>
        <p:txBody>
          <a:bodyPr/>
          <a:lstStyle/>
          <a:p>
            <a:r>
              <a:rPr lang="en-AU" sz="2400"/>
              <a:t>Understanding an examined life begins with noticing what you value and why.</a:t>
            </a:r>
          </a:p>
          <a:p>
            <a:endParaRPr lang="en-AU" sz="2400"/>
          </a:p>
          <a:p>
            <a:r>
              <a:rPr lang="en-AU" sz="2400"/>
              <a:t>Before we explore the idea further, think about which everyday experiences matter most to your happiness.</a:t>
            </a:r>
          </a:p>
        </p:txBody>
      </p:sp>
      <p:pic>
        <p:nvPicPr>
          <p:cNvPr id="8" name="Picture Placeholder 7">
            <a:extLst>
              <a:ext uri="{FF2B5EF4-FFF2-40B4-BE49-F238E27FC236}">
                <a16:creationId xmlns:a16="http://schemas.microsoft.com/office/drawing/2014/main" id="{68FE2A5E-13DA-485D-0B9F-B2838477480F}"/>
              </a:ext>
              <a:ext uri="{C183D7F6-B498-43B3-948B-1728B52AA6E4}">
                <adec:decorative xmlns:adec="http://schemas.microsoft.com/office/drawing/2017/decorative" val="1"/>
              </a:ext>
            </a:extLst>
          </p:cNvPr>
          <p:cNvPicPr>
            <a:picLocks noGrp="1" noChangeAspect="1"/>
          </p:cNvPicPr>
          <p:nvPr>
            <p:ph type="pic" sz="quarter" idx="20"/>
          </p:nvPr>
        </p:nvPicPr>
        <p:blipFill>
          <a:blip>
            <a:extLst>
              <a:ext uri="{96DAC541-7B7A-43D3-8B79-37D633B846F1}">
                <asvg:svgBlip xmlns:asvg="http://schemas.microsoft.com/office/drawing/2016/SVG/main" r:embed="rId3"/>
              </a:ext>
            </a:extLst>
          </a:blip>
          <a:srcRect t="6284" b="6284"/>
          <a:stretch>
            <a:fillRect/>
          </a:stretch>
        </p:blipFill>
        <p:spPr>
          <a:xfrm>
            <a:off x="7248127" y="1737839"/>
            <a:ext cx="4732799" cy="4137641"/>
          </a:xfrm>
        </p:spPr>
      </p:pic>
      <p:sp>
        <p:nvSpPr>
          <p:cNvPr id="6" name="Text Placeholder 5">
            <a:extLst>
              <a:ext uri="{FF2B5EF4-FFF2-40B4-BE49-F238E27FC236}">
                <a16:creationId xmlns:a16="http://schemas.microsoft.com/office/drawing/2014/main" id="{06C72440-1FF8-FDFB-BD5F-76E8AA279E30}"/>
              </a:ext>
            </a:extLst>
          </p:cNvPr>
          <p:cNvSpPr>
            <a:spLocks noGrp="1"/>
          </p:cNvSpPr>
          <p:nvPr>
            <p:ph type="body" sz="quarter" idx="18"/>
          </p:nvPr>
        </p:nvSpPr>
        <p:spPr>
          <a:xfrm>
            <a:off x="360000" y="939846"/>
            <a:ext cx="6407150" cy="294189"/>
          </a:xfrm>
        </p:spPr>
        <p:txBody>
          <a:bodyPr/>
          <a:lstStyle/>
          <a:p>
            <a:r>
              <a:rPr lang="en-AU"/>
              <a:t>Connecting the idea to your own life</a:t>
            </a:r>
          </a:p>
        </p:txBody>
      </p:sp>
      <p:sp>
        <p:nvSpPr>
          <p:cNvPr id="2" name="Slide Number Placeholder 1">
            <a:extLst>
              <a:ext uri="{FF2B5EF4-FFF2-40B4-BE49-F238E27FC236}">
                <a16:creationId xmlns:a16="http://schemas.microsoft.com/office/drawing/2014/main" id="{41A92DE4-5578-EA72-0C2C-58A3D23A2CB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81340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EA88E9-B0DA-2BC6-9A30-768F7333161C}"/>
              </a:ext>
            </a:extLst>
          </p:cNvPr>
          <p:cNvSpPr>
            <a:spLocks noGrp="1"/>
          </p:cNvSpPr>
          <p:nvPr>
            <p:ph type="title"/>
          </p:nvPr>
        </p:nvSpPr>
        <p:spPr/>
        <p:txBody>
          <a:bodyPr/>
          <a:lstStyle/>
          <a:p>
            <a:r>
              <a:rPr lang="en-AU"/>
              <a:t>Summary of thinkers</a:t>
            </a:r>
          </a:p>
        </p:txBody>
      </p:sp>
      <p:sp>
        <p:nvSpPr>
          <p:cNvPr id="4" name="Text Placeholder 3">
            <a:extLst>
              <a:ext uri="{FF2B5EF4-FFF2-40B4-BE49-F238E27FC236}">
                <a16:creationId xmlns:a16="http://schemas.microsoft.com/office/drawing/2014/main" id="{4AEDEE78-8372-F809-98FF-EE7737C67668}"/>
              </a:ext>
            </a:extLst>
          </p:cNvPr>
          <p:cNvSpPr>
            <a:spLocks noGrp="1"/>
          </p:cNvSpPr>
          <p:nvPr>
            <p:ph type="body" sz="quarter" idx="18"/>
          </p:nvPr>
        </p:nvSpPr>
        <p:spPr/>
        <p:txBody>
          <a:bodyPr/>
          <a:lstStyle/>
          <a:p>
            <a:r>
              <a:rPr lang="en-AU"/>
              <a:t>Look at the whole timeline</a:t>
            </a:r>
          </a:p>
        </p:txBody>
      </p:sp>
      <p:sp>
        <p:nvSpPr>
          <p:cNvPr id="5" name="Content Placeholder 4">
            <a:extLst>
              <a:ext uri="{FF2B5EF4-FFF2-40B4-BE49-F238E27FC236}">
                <a16:creationId xmlns:a16="http://schemas.microsoft.com/office/drawing/2014/main" id="{48AE4655-3189-3618-D245-083EF8A326BB}"/>
              </a:ext>
            </a:extLst>
          </p:cNvPr>
          <p:cNvSpPr>
            <a:spLocks noGrp="1"/>
          </p:cNvSpPr>
          <p:nvPr>
            <p:ph sz="quarter" idx="19"/>
          </p:nvPr>
        </p:nvSpPr>
        <p:spPr>
          <a:xfrm>
            <a:off x="359999" y="1369454"/>
            <a:ext cx="11483999" cy="4814518"/>
          </a:xfrm>
        </p:spPr>
        <p:txBody>
          <a:bodyPr/>
          <a:lstStyle/>
          <a:p>
            <a:r>
              <a:rPr lang="en-AU"/>
              <a:t>Instructions:</a:t>
            </a:r>
          </a:p>
          <a:p>
            <a:pPr marL="342900" indent="-342900">
              <a:buFont typeface="Arial" panose="020B0604020202020204" pitchFamily="34" charset="0"/>
              <a:buChar char="•"/>
            </a:pPr>
            <a:r>
              <a:rPr lang="en-AU"/>
              <a:t>Choose </a:t>
            </a:r>
            <a:r>
              <a:rPr lang="en-AU" b="1"/>
              <a:t>three</a:t>
            </a:r>
            <a:r>
              <a:rPr lang="en-AU"/>
              <a:t> thinkers from your timeline.</a:t>
            </a:r>
          </a:p>
          <a:p>
            <a:pPr marL="342900" indent="-342900">
              <a:buFont typeface="Arial" panose="020B0604020202020204" pitchFamily="34" charset="0"/>
              <a:buChar char="•"/>
            </a:pPr>
            <a:r>
              <a:rPr lang="en-AU"/>
              <a:t>For </a:t>
            </a:r>
            <a:r>
              <a:rPr lang="en-AU" b="1"/>
              <a:t>each one</a:t>
            </a:r>
            <a:r>
              <a:rPr lang="en-AU"/>
              <a:t>, write one clear sentence explaining a key idea in your own words.</a:t>
            </a:r>
          </a:p>
          <a:p>
            <a:r>
              <a:rPr lang="en-AU"/>
              <a:t>Example scaffold:</a:t>
            </a:r>
          </a:p>
          <a:p>
            <a:pPr marL="342900" lvl="1" indent="-342900">
              <a:spcAft>
                <a:spcPts val="1200"/>
              </a:spcAft>
              <a:buFont typeface="Arial" panose="020B0604020202020204" pitchFamily="34" charset="0"/>
              <a:buChar char="•"/>
            </a:pPr>
            <a:r>
              <a:rPr lang="en-AU" sz="2000"/>
              <a:t>Plato: “True knowledge comes from understanding ideas, not relying on the senses.”</a:t>
            </a:r>
          </a:p>
          <a:p>
            <a:pPr marL="342900" lvl="1" indent="-342900">
              <a:spcAft>
                <a:spcPts val="1200"/>
              </a:spcAft>
              <a:buFont typeface="Arial" panose="020B0604020202020204" pitchFamily="34" charset="0"/>
              <a:buChar char="•"/>
            </a:pPr>
            <a:r>
              <a:rPr lang="en-AU" sz="2000"/>
              <a:t>Aristotle: “We understand the world by studying it directly and finding causes.”</a:t>
            </a:r>
          </a:p>
          <a:p>
            <a:pPr marL="342900" lvl="1" indent="-342900">
              <a:spcAft>
                <a:spcPts val="1200"/>
              </a:spcAft>
              <a:buFont typeface="Arial" panose="020B0604020202020204" pitchFamily="34" charset="0"/>
              <a:buChar char="•"/>
            </a:pPr>
            <a:r>
              <a:rPr lang="en-AU" sz="2000"/>
              <a:t>Descartes: “We can doubt everything except the fact that we are thinking.”</a:t>
            </a:r>
          </a:p>
        </p:txBody>
      </p:sp>
      <p:sp>
        <p:nvSpPr>
          <p:cNvPr id="2" name="Slide Number Placeholder 1">
            <a:extLst>
              <a:ext uri="{FF2B5EF4-FFF2-40B4-BE49-F238E27FC236}">
                <a16:creationId xmlns:a16="http://schemas.microsoft.com/office/drawing/2014/main" id="{108A8AF3-8E2D-0FDF-9DC9-F09BE3270F2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55988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552769-C072-4E24-0282-415FE6B46F1E}"/>
              </a:ext>
            </a:extLst>
          </p:cNvPr>
          <p:cNvSpPr>
            <a:spLocks noGrp="1"/>
          </p:cNvSpPr>
          <p:nvPr>
            <p:ph type="title"/>
          </p:nvPr>
        </p:nvSpPr>
        <p:spPr/>
        <p:txBody>
          <a:bodyPr/>
          <a:lstStyle/>
          <a:p>
            <a:r>
              <a:rPr lang="en-AU">
                <a:latin typeface="+mj-lt"/>
              </a:rPr>
              <a:t>Y chart – philosophical traditions</a:t>
            </a:r>
          </a:p>
        </p:txBody>
      </p:sp>
      <p:grpSp>
        <p:nvGrpSpPr>
          <p:cNvPr id="5" name="Group 4" descr="A large letter Y ">
            <a:extLst>
              <a:ext uri="{FF2B5EF4-FFF2-40B4-BE49-F238E27FC236}">
                <a16:creationId xmlns:a16="http://schemas.microsoft.com/office/drawing/2014/main" id="{AD95A844-D9CC-F2C5-4042-F1F7AC1E7139}"/>
              </a:ext>
              <a:ext uri="{C183D7F6-B498-43B3-948B-1728B52AA6E4}">
                <adec:decorative xmlns:adec="http://schemas.microsoft.com/office/drawing/2017/decorative" val="0"/>
              </a:ext>
            </a:extLst>
          </p:cNvPr>
          <p:cNvGrpSpPr/>
          <p:nvPr/>
        </p:nvGrpSpPr>
        <p:grpSpPr>
          <a:xfrm>
            <a:off x="2607384" y="1584949"/>
            <a:ext cx="6977233" cy="4587504"/>
            <a:chOff x="2595200" y="2198467"/>
            <a:chExt cx="6977233" cy="4587504"/>
          </a:xfrm>
        </p:grpSpPr>
        <p:cxnSp>
          <p:nvCxnSpPr>
            <p:cNvPr id="6" name="Google Shape;84;p15">
              <a:extLst>
                <a:ext uri="{FF2B5EF4-FFF2-40B4-BE49-F238E27FC236}">
                  <a16:creationId xmlns:a16="http://schemas.microsoft.com/office/drawing/2014/main" id="{20CDBC76-88CF-B631-B4EB-4AF80B8B066D}"/>
                </a:ext>
                <a:ext uri="{C183D7F6-B498-43B3-948B-1728B52AA6E4}">
                  <adec:decorative xmlns:adec="http://schemas.microsoft.com/office/drawing/2017/decorative" val="1"/>
                </a:ext>
              </a:extLst>
            </p:cNvPr>
            <p:cNvCxnSpPr/>
            <p:nvPr/>
          </p:nvCxnSpPr>
          <p:spPr>
            <a:xfrm flipH="1">
              <a:off x="6069086" y="3653971"/>
              <a:ext cx="12400" cy="3132000"/>
            </a:xfrm>
            <a:prstGeom prst="straightConnector1">
              <a:avLst/>
            </a:prstGeom>
            <a:noFill/>
            <a:ln w="38100" cap="flat" cmpd="sng">
              <a:solidFill>
                <a:srgbClr val="007A8A"/>
              </a:solidFill>
              <a:prstDash val="solid"/>
              <a:round/>
              <a:headEnd type="none" w="sm" len="sm"/>
              <a:tailEnd type="none" w="sm" len="sm"/>
            </a:ln>
          </p:spPr>
        </p:cxnSp>
        <p:cxnSp>
          <p:nvCxnSpPr>
            <p:cNvPr id="7" name="Google Shape;85;p15">
              <a:extLst>
                <a:ext uri="{FF2B5EF4-FFF2-40B4-BE49-F238E27FC236}">
                  <a16:creationId xmlns:a16="http://schemas.microsoft.com/office/drawing/2014/main" id="{A52083FA-2C84-0A3E-DFBE-451C0A965B17}"/>
                </a:ext>
                <a:ext uri="{C183D7F6-B498-43B3-948B-1728B52AA6E4}">
                  <adec:decorative xmlns:adec="http://schemas.microsoft.com/office/drawing/2017/decorative" val="1"/>
                </a:ext>
              </a:extLst>
            </p:cNvPr>
            <p:cNvCxnSpPr/>
            <p:nvPr/>
          </p:nvCxnSpPr>
          <p:spPr>
            <a:xfrm flipH="1">
              <a:off x="6071633" y="2198467"/>
              <a:ext cx="3500800" cy="1481200"/>
            </a:xfrm>
            <a:prstGeom prst="straightConnector1">
              <a:avLst/>
            </a:prstGeom>
            <a:noFill/>
            <a:ln w="38100" cap="flat" cmpd="sng">
              <a:solidFill>
                <a:srgbClr val="007A8A"/>
              </a:solidFill>
              <a:prstDash val="solid"/>
              <a:round/>
              <a:headEnd type="none" w="sm" len="sm"/>
              <a:tailEnd type="none" w="sm" len="sm"/>
            </a:ln>
          </p:spPr>
        </p:cxnSp>
        <p:cxnSp>
          <p:nvCxnSpPr>
            <p:cNvPr id="8" name="Google Shape;86;p15">
              <a:extLst>
                <a:ext uri="{FF2B5EF4-FFF2-40B4-BE49-F238E27FC236}">
                  <a16:creationId xmlns:a16="http://schemas.microsoft.com/office/drawing/2014/main" id="{C0F6AAA0-094C-0365-0721-6EAF9DD2CD64}"/>
                </a:ext>
                <a:ext uri="{C183D7F6-B498-43B3-948B-1728B52AA6E4}">
                  <adec:decorative xmlns:adec="http://schemas.microsoft.com/office/drawing/2017/decorative" val="1"/>
                </a:ext>
              </a:extLst>
            </p:cNvPr>
            <p:cNvCxnSpPr/>
            <p:nvPr/>
          </p:nvCxnSpPr>
          <p:spPr>
            <a:xfrm>
              <a:off x="2595200" y="2198467"/>
              <a:ext cx="3500800" cy="1481200"/>
            </a:xfrm>
            <a:prstGeom prst="straightConnector1">
              <a:avLst/>
            </a:prstGeom>
            <a:noFill/>
            <a:ln w="38100" cap="flat" cmpd="sng">
              <a:solidFill>
                <a:srgbClr val="007A8A"/>
              </a:solidFill>
              <a:prstDash val="solid"/>
              <a:round/>
              <a:headEnd type="none" w="sm" len="sm"/>
              <a:tailEnd type="none" w="sm" len="sm"/>
            </a:ln>
          </p:spPr>
        </p:cxnSp>
      </p:grpSp>
      <p:sp>
        <p:nvSpPr>
          <p:cNvPr id="9" name="Google Shape;95;p15">
            <a:extLst>
              <a:ext uri="{FF2B5EF4-FFF2-40B4-BE49-F238E27FC236}">
                <a16:creationId xmlns:a16="http://schemas.microsoft.com/office/drawing/2014/main" id="{86BE6A42-35CE-88AA-164E-ADA1FC819A71}"/>
              </a:ext>
            </a:extLst>
          </p:cNvPr>
          <p:cNvSpPr txBox="1"/>
          <p:nvPr/>
        </p:nvSpPr>
        <p:spPr>
          <a:xfrm>
            <a:off x="3688070" y="1112464"/>
            <a:ext cx="4786400" cy="1640566"/>
          </a:xfrm>
          <a:prstGeom prst="rect">
            <a:avLst/>
          </a:prstGeom>
          <a:noFill/>
          <a:ln>
            <a:noFill/>
          </a:ln>
        </p:spPr>
        <p:txBody>
          <a:bodyPr spcFirstLastPara="1" wrap="square" lIns="121900" tIns="121900" rIns="121900" bIns="121900" anchor="t"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000000"/>
                </a:solidFill>
                <a:effectLst/>
                <a:uLnTx/>
                <a:uFillTx/>
                <a:latin typeface="Arial" panose="020B0604020202020204"/>
                <a:ea typeface="Montserrat"/>
                <a:cs typeface="Arial" panose="020B0604020202020204" pitchFamily="34" charset="0"/>
                <a:sym typeface="Montserrat"/>
              </a:rPr>
              <a:t>Differences between thinkers</a:t>
            </a:r>
            <a:endParaRPr kumimoji="0" sz="1600" b="0" i="0" u="none" strike="noStrike" kern="1200" cap="none" spc="0" normalizeH="0" baseline="0" noProof="0">
              <a:ln>
                <a:noFill/>
              </a:ln>
              <a:solidFill>
                <a:srgbClr val="000000"/>
              </a:solidFill>
              <a:effectLst/>
              <a:uLnTx/>
              <a:uFillTx/>
              <a:latin typeface="Arial" panose="020B0604020202020204"/>
              <a:ea typeface="Arial"/>
              <a:cs typeface="Arial" panose="020B0604020202020204" pitchFamily="34" charset="0"/>
              <a:sym typeface="Arial"/>
            </a:endParaRPr>
          </a:p>
        </p:txBody>
      </p:sp>
      <p:sp>
        <p:nvSpPr>
          <p:cNvPr id="10" name="Google Shape;93;p15">
            <a:extLst>
              <a:ext uri="{FF2B5EF4-FFF2-40B4-BE49-F238E27FC236}">
                <a16:creationId xmlns:a16="http://schemas.microsoft.com/office/drawing/2014/main" id="{C8E43B06-6891-5E9A-C278-2A28E53D5F9A}"/>
              </a:ext>
            </a:extLst>
          </p:cNvPr>
          <p:cNvSpPr txBox="1"/>
          <p:nvPr/>
        </p:nvSpPr>
        <p:spPr>
          <a:xfrm>
            <a:off x="844483" y="3091543"/>
            <a:ext cx="3754525" cy="3406457"/>
          </a:xfrm>
          <a:prstGeom prst="rect">
            <a:avLst/>
          </a:prstGeom>
          <a:noFill/>
          <a:ln>
            <a:noFill/>
          </a:ln>
        </p:spPr>
        <p:txBody>
          <a:bodyPr spcFirstLastPara="1" wrap="square" lIns="121900" tIns="121900" rIns="121900" bIns="121900" anchor="t"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Arial" panose="020B0604020202020204"/>
                <a:ea typeface="Montserrat"/>
                <a:cs typeface="Arial" panose="020B0604020202020204" pitchFamily="34" charset="0"/>
                <a:sym typeface="Montserrat"/>
              </a:rPr>
              <a:t>Common themes</a:t>
            </a:r>
            <a:endParaRPr kumimoji="0" sz="16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
                <a:srgbClr val="000000"/>
              </a:buClr>
              <a:buSzPts val="1000"/>
              <a:buFontTx/>
              <a:buNone/>
              <a:tabLst/>
              <a:defRPr/>
            </a:pPr>
            <a:endParaRPr kumimoji="0" sz="1600" b="0" i="0" u="none" strike="noStrike" kern="1200" cap="none" spc="0" normalizeH="0" baseline="0" noProof="0">
              <a:ln>
                <a:noFill/>
              </a:ln>
              <a:solidFill>
                <a:srgbClr val="000000"/>
              </a:solidFill>
              <a:effectLst/>
              <a:uLnTx/>
              <a:uFillTx/>
              <a:latin typeface="Arial" panose="020B0604020202020204"/>
              <a:ea typeface="Montserrat"/>
              <a:cs typeface="Montserrat"/>
              <a:sym typeface="Montserrat"/>
            </a:endParaRPr>
          </a:p>
          <a:p>
            <a:pPr marL="0" marR="0" lvl="0" indent="0" algn="ctr" defTabSz="609585" rtl="0" eaLnBrk="1" fontAlgn="auto" latinLnBrk="0" hangingPunct="1">
              <a:lnSpc>
                <a:spcPct val="100000"/>
              </a:lnSpc>
              <a:spcBef>
                <a:spcPts val="0"/>
              </a:spcBef>
              <a:spcAft>
                <a:spcPts val="0"/>
              </a:spcAft>
              <a:buClr>
                <a:srgbClr val="000000"/>
              </a:buClr>
              <a:buSzPts val="1000"/>
              <a:buFontTx/>
              <a:buNone/>
              <a:tabLst/>
              <a:defRPr/>
            </a:pPr>
            <a:endParaRPr kumimoji="0" sz="1600" b="0" i="0" u="none" strike="noStrike" kern="1200" cap="none" spc="0" normalizeH="0" baseline="0" noProof="0">
              <a:ln>
                <a:noFill/>
              </a:ln>
              <a:solidFill>
                <a:srgbClr val="000000"/>
              </a:solidFill>
              <a:effectLst/>
              <a:uLnTx/>
              <a:uFillTx/>
              <a:latin typeface="Arial" panose="020B0604020202020204"/>
              <a:ea typeface="Montserrat"/>
              <a:cs typeface="Montserrat"/>
              <a:sym typeface="Montserrat"/>
            </a:endParaRPr>
          </a:p>
          <a:p>
            <a:pPr marL="0" marR="0" lvl="0" indent="0" algn="ctr" defTabSz="609585" rtl="0" eaLnBrk="1" fontAlgn="auto" latinLnBrk="0" hangingPunct="1">
              <a:lnSpc>
                <a:spcPct val="100000"/>
              </a:lnSpc>
              <a:spcBef>
                <a:spcPts val="0"/>
              </a:spcBef>
              <a:spcAft>
                <a:spcPts val="0"/>
              </a:spcAft>
              <a:buClr>
                <a:srgbClr val="000000"/>
              </a:buClr>
              <a:buSzPts val="1200"/>
              <a:buFontTx/>
              <a:buNone/>
              <a:tabLst/>
              <a:defRPr/>
            </a:pPr>
            <a:endParaRPr kumimoji="0" sz="1600" b="0" i="0" u="none" strike="noStrike" kern="1200" cap="none" spc="0" normalizeH="0" baseline="0" noProof="0">
              <a:ln>
                <a:noFill/>
              </a:ln>
              <a:solidFill>
                <a:srgbClr val="000000"/>
              </a:solidFill>
              <a:effectLst/>
              <a:uLnTx/>
              <a:uFillTx/>
              <a:latin typeface="Arial" panose="020B0604020202020204"/>
              <a:ea typeface="Montserrat"/>
              <a:cs typeface="Montserrat"/>
              <a:sym typeface="Montserrat"/>
            </a:endParaRPr>
          </a:p>
        </p:txBody>
      </p:sp>
      <p:sp>
        <p:nvSpPr>
          <p:cNvPr id="11" name="Google Shape;93;p15">
            <a:extLst>
              <a:ext uri="{FF2B5EF4-FFF2-40B4-BE49-F238E27FC236}">
                <a16:creationId xmlns:a16="http://schemas.microsoft.com/office/drawing/2014/main" id="{B92FBE1D-DDDC-8DE8-905E-AA11E00FA74C}"/>
              </a:ext>
            </a:extLst>
          </p:cNvPr>
          <p:cNvSpPr txBox="1"/>
          <p:nvPr/>
        </p:nvSpPr>
        <p:spPr>
          <a:xfrm>
            <a:off x="7575932" y="2959894"/>
            <a:ext cx="3754525" cy="3538106"/>
          </a:xfrm>
          <a:prstGeom prst="rect">
            <a:avLst/>
          </a:prstGeom>
          <a:noFill/>
          <a:ln>
            <a:noFill/>
          </a:ln>
        </p:spPr>
        <p:txBody>
          <a:bodyPr spcFirstLastPara="1" wrap="square" lIns="121900" tIns="121900" rIns="121900" bIns="121900" anchor="t"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Arial" panose="020B0604020202020204"/>
                <a:ea typeface="Montserrat"/>
                <a:cs typeface="Arial" panose="020B0604020202020204" pitchFamily="34" charset="0"/>
                <a:sym typeface="Montserrat"/>
              </a:rPr>
              <a:t>Key ideas that stand out to me</a:t>
            </a:r>
            <a:endParaRPr kumimoji="0" sz="16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
                <a:srgbClr val="000000"/>
              </a:buClr>
              <a:buSzPts val="1000"/>
              <a:buFontTx/>
              <a:buNone/>
              <a:tabLst/>
              <a:defRPr/>
            </a:pPr>
            <a:endParaRPr kumimoji="0" sz="1600" b="0" i="0" u="none" strike="noStrike" kern="1200" cap="none" spc="0" normalizeH="0" baseline="0" noProof="0">
              <a:ln>
                <a:noFill/>
              </a:ln>
              <a:solidFill>
                <a:srgbClr val="000000"/>
              </a:solidFill>
              <a:effectLst/>
              <a:uLnTx/>
              <a:uFillTx/>
              <a:latin typeface="Arial" panose="020B0604020202020204"/>
              <a:ea typeface="Montserrat"/>
              <a:cs typeface="Montserrat"/>
              <a:sym typeface="Montserrat"/>
            </a:endParaRPr>
          </a:p>
          <a:p>
            <a:pPr marL="0" marR="0" lvl="0" indent="0" algn="ctr" defTabSz="609585" rtl="0" eaLnBrk="1" fontAlgn="auto" latinLnBrk="0" hangingPunct="1">
              <a:lnSpc>
                <a:spcPct val="100000"/>
              </a:lnSpc>
              <a:spcBef>
                <a:spcPts val="0"/>
              </a:spcBef>
              <a:spcAft>
                <a:spcPts val="0"/>
              </a:spcAft>
              <a:buClr>
                <a:srgbClr val="000000"/>
              </a:buClr>
              <a:buSzPts val="1000"/>
              <a:buFontTx/>
              <a:buNone/>
              <a:tabLst/>
              <a:defRPr/>
            </a:pPr>
            <a:endParaRPr kumimoji="0" sz="1600" b="0" i="0" u="none" strike="noStrike" kern="1200" cap="none" spc="0" normalizeH="0" baseline="0" noProof="0">
              <a:ln>
                <a:noFill/>
              </a:ln>
              <a:solidFill>
                <a:srgbClr val="000000"/>
              </a:solidFill>
              <a:effectLst/>
              <a:uLnTx/>
              <a:uFillTx/>
              <a:latin typeface="Arial" panose="020B0604020202020204"/>
              <a:ea typeface="Montserrat"/>
              <a:cs typeface="Montserrat"/>
              <a:sym typeface="Montserrat"/>
            </a:endParaRPr>
          </a:p>
          <a:p>
            <a:pPr marL="0" marR="0" lvl="0" indent="0" algn="ctr" defTabSz="609585" rtl="0" eaLnBrk="1" fontAlgn="auto" latinLnBrk="0" hangingPunct="1">
              <a:lnSpc>
                <a:spcPct val="100000"/>
              </a:lnSpc>
              <a:spcBef>
                <a:spcPts val="0"/>
              </a:spcBef>
              <a:spcAft>
                <a:spcPts val="0"/>
              </a:spcAft>
              <a:buClr>
                <a:srgbClr val="000000"/>
              </a:buClr>
              <a:buSzPts val="1200"/>
              <a:buFontTx/>
              <a:buNone/>
              <a:tabLst/>
              <a:defRPr/>
            </a:pPr>
            <a:endParaRPr kumimoji="0" sz="1600" b="0" i="0" u="none" strike="noStrike" kern="1200" cap="none" spc="0" normalizeH="0" baseline="0" noProof="0">
              <a:ln>
                <a:noFill/>
              </a:ln>
              <a:solidFill>
                <a:srgbClr val="000000"/>
              </a:solidFill>
              <a:effectLst/>
              <a:uLnTx/>
              <a:uFillTx/>
              <a:latin typeface="Arial" panose="020B0604020202020204"/>
              <a:ea typeface="Montserrat"/>
              <a:cs typeface="Montserrat"/>
              <a:sym typeface="Montserrat"/>
            </a:endParaRPr>
          </a:p>
        </p:txBody>
      </p:sp>
      <p:sp>
        <p:nvSpPr>
          <p:cNvPr id="2" name="Slide Number Placeholder 1">
            <a:extLst>
              <a:ext uri="{FF2B5EF4-FFF2-40B4-BE49-F238E27FC236}">
                <a16:creationId xmlns:a16="http://schemas.microsoft.com/office/drawing/2014/main" id="{0858677E-26AA-AD7C-3537-E8CE0804686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711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A0DD2-9E44-06E0-74ED-3FD0396E96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E5EF8D-A404-46D5-676A-D7E90390859E}"/>
              </a:ext>
            </a:extLst>
          </p:cNvPr>
          <p:cNvSpPr>
            <a:spLocks noGrp="1"/>
          </p:cNvSpPr>
          <p:nvPr>
            <p:ph type="ctrTitle"/>
          </p:nvPr>
        </p:nvSpPr>
        <p:spPr/>
        <p:txBody>
          <a:bodyPr/>
          <a:lstStyle/>
          <a:p>
            <a:r>
              <a:rPr lang="en-AU"/>
              <a:t>Lesson 16 </a:t>
            </a:r>
            <a:br>
              <a:rPr lang="en-AU"/>
            </a:br>
            <a:r>
              <a:rPr lang="en-AU" sz="3600">
                <a:solidFill>
                  <a:schemeClr val="accent4"/>
                </a:solidFill>
              </a:rPr>
              <a:t>Life of Confucius </a:t>
            </a:r>
          </a:p>
        </p:txBody>
      </p:sp>
    </p:spTree>
    <p:extLst>
      <p:ext uri="{BB962C8B-B14F-4D97-AF65-F5344CB8AC3E}">
        <p14:creationId xmlns:p14="http://schemas.microsoft.com/office/powerpoint/2010/main" val="52800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2CE15-7116-BE8D-960C-60C8C3F7EEC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48201F3-C40F-8EFE-223F-775E6F7AFA9D}"/>
              </a:ext>
            </a:extLst>
          </p:cNvPr>
          <p:cNvSpPr>
            <a:spLocks noGrp="1"/>
          </p:cNvSpPr>
          <p:nvPr>
            <p:ph type="title"/>
          </p:nvPr>
        </p:nvSpPr>
        <p:spPr/>
        <p:txBody>
          <a:bodyPr/>
          <a:lstStyle/>
          <a:p>
            <a:r>
              <a:rPr lang="en-AU" dirty="0">
                <a:latin typeface="+mj-lt"/>
              </a:rPr>
              <a:t>Learning intentions and success criteria (11)</a:t>
            </a:r>
          </a:p>
        </p:txBody>
      </p:sp>
      <p:sp>
        <p:nvSpPr>
          <p:cNvPr id="3" name="TextBox 2">
            <a:extLst>
              <a:ext uri="{FF2B5EF4-FFF2-40B4-BE49-F238E27FC236}">
                <a16:creationId xmlns:a16="http://schemas.microsoft.com/office/drawing/2014/main" id="{BEBC4B57-F29C-3C18-0275-8E156DA023E8}"/>
              </a:ext>
            </a:extLst>
          </p:cNvPr>
          <p:cNvSpPr txBox="1"/>
          <p:nvPr/>
        </p:nvSpPr>
        <p:spPr>
          <a:xfrm>
            <a:off x="359998" y="1731864"/>
            <a:ext cx="11303000" cy="34823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nSpc>
                <a:spcPct val="150000"/>
              </a:lnSpc>
              <a:spcAft>
                <a:spcPts val="1200"/>
              </a:spcAft>
              <a:defRPr/>
            </a:pPr>
            <a:r>
              <a:rPr lang="en-AU" sz="2000" b="1">
                <a:solidFill>
                  <a:srgbClr val="002664"/>
                </a:solidFill>
                <a:cs typeface="Arial"/>
              </a:rPr>
              <a:t>We are learning to</a:t>
            </a:r>
            <a:endParaRPr lang="en-AU" sz="2000" b="1">
              <a:solidFill>
                <a:srgbClr val="002664"/>
              </a:solidFill>
              <a:ea typeface="+mn-lt"/>
              <a:cs typeface="Arial"/>
            </a:endParaRPr>
          </a:p>
          <a:p>
            <a:pPr marL="342900" lvl="0" indent="-342900">
              <a:lnSpc>
                <a:spcPct val="150000"/>
              </a:lnSpc>
              <a:spcAft>
                <a:spcPts val="1200"/>
              </a:spcAft>
              <a:buFont typeface="Arial"/>
              <a:buChar char="•"/>
              <a:defRPr/>
            </a:pPr>
            <a:r>
              <a:rPr lang="en-AU" sz="2000">
                <a:solidFill>
                  <a:srgbClr val="22272B"/>
                </a:solidFill>
                <a:cs typeface="Arial"/>
              </a:rPr>
              <a:t>understand how the life of Confucius shaped his philosophical ideas</a:t>
            </a:r>
          </a:p>
          <a:p>
            <a:pPr marL="342900" lvl="0" indent="-342900">
              <a:lnSpc>
                <a:spcPct val="150000"/>
              </a:lnSpc>
              <a:spcAft>
                <a:spcPts val="1200"/>
              </a:spcAft>
              <a:buFont typeface="Arial"/>
              <a:buChar char="•"/>
              <a:defRPr/>
            </a:pPr>
            <a:r>
              <a:rPr lang="en-AU" sz="2000">
                <a:solidFill>
                  <a:srgbClr val="000000"/>
                </a:solidFill>
                <a:cs typeface="Arial"/>
              </a:rPr>
              <a:t>link life experiences to a philosopher’s teachings.</a:t>
            </a:r>
            <a:endParaRPr lang="en-AU" sz="2000">
              <a:solidFill>
                <a:srgbClr val="22272B"/>
              </a:solidFill>
              <a:cs typeface="Arial"/>
            </a:endParaRPr>
          </a:p>
          <a:p>
            <a:pPr lvl="0">
              <a:lnSpc>
                <a:spcPct val="150000"/>
              </a:lnSpc>
              <a:spcAft>
                <a:spcPts val="1200"/>
              </a:spcAft>
              <a:defRPr/>
            </a:pPr>
            <a:r>
              <a:rPr lang="en-AU" sz="2000" b="1">
                <a:solidFill>
                  <a:srgbClr val="002664"/>
                </a:solidFill>
                <a:cs typeface="Arial"/>
              </a:rPr>
              <a:t>We can</a:t>
            </a:r>
            <a:endParaRPr lang="en-US" sz="2000">
              <a:solidFill>
                <a:srgbClr val="002664"/>
              </a:solidFill>
              <a:cs typeface="Arial"/>
            </a:endParaRPr>
          </a:p>
          <a:p>
            <a:pPr marL="171450" lvl="0" indent="-171450">
              <a:lnSpc>
                <a:spcPct val="150000"/>
              </a:lnSpc>
              <a:spcAft>
                <a:spcPts val="1200"/>
              </a:spcAft>
              <a:buFont typeface="Arial"/>
              <a:buChar char="•"/>
              <a:defRPr/>
            </a:pPr>
            <a:r>
              <a:rPr lang="en-AU" sz="2000">
                <a:solidFill>
                  <a:srgbClr val="000000"/>
                </a:solidFill>
                <a:cs typeface="Arial"/>
              </a:rPr>
              <a:t>write a brief explanation of how one event shaped Confucius' thinking</a:t>
            </a:r>
          </a:p>
          <a:p>
            <a:pPr marL="171450" lvl="0" indent="-171450">
              <a:lnSpc>
                <a:spcPct val="150000"/>
              </a:lnSpc>
              <a:spcAft>
                <a:spcPts val="1200"/>
              </a:spcAft>
              <a:buFont typeface="Arial"/>
              <a:buChar char="•"/>
              <a:defRPr/>
            </a:pPr>
            <a:r>
              <a:rPr lang="en-AU" sz="2000">
                <a:solidFill>
                  <a:srgbClr val="000000"/>
                </a:solidFill>
                <a:cs typeface="Arial"/>
              </a:rPr>
              <a:t>participate in discussion linking life experiences to teachings.</a:t>
            </a:r>
          </a:p>
        </p:txBody>
      </p:sp>
      <p:sp>
        <p:nvSpPr>
          <p:cNvPr id="2" name="Slide Number Placeholder 1">
            <a:extLst>
              <a:ext uri="{FF2B5EF4-FFF2-40B4-BE49-F238E27FC236}">
                <a16:creationId xmlns:a16="http://schemas.microsoft.com/office/drawing/2014/main" id="{A011C540-889E-4699-5A85-A2DBE08BBFF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8696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B12504-2E22-BFB4-6D3A-F0E43D87034C}"/>
              </a:ext>
            </a:extLst>
          </p:cNvPr>
          <p:cNvSpPr>
            <a:spLocks noGrp="1"/>
          </p:cNvSpPr>
          <p:nvPr>
            <p:ph type="title"/>
          </p:nvPr>
        </p:nvSpPr>
        <p:spPr/>
        <p:txBody>
          <a:bodyPr/>
          <a:lstStyle/>
          <a:p>
            <a:r>
              <a:rPr lang="en-AU"/>
              <a:t>What shapes a thinker?</a:t>
            </a:r>
          </a:p>
        </p:txBody>
      </p:sp>
      <p:sp>
        <p:nvSpPr>
          <p:cNvPr id="6" name="Text Placeholder 5">
            <a:extLst>
              <a:ext uri="{FF2B5EF4-FFF2-40B4-BE49-F238E27FC236}">
                <a16:creationId xmlns:a16="http://schemas.microsoft.com/office/drawing/2014/main" id="{7AD9215B-526D-6138-E661-A88A48CF0780}"/>
              </a:ext>
            </a:extLst>
          </p:cNvPr>
          <p:cNvSpPr>
            <a:spLocks noGrp="1"/>
          </p:cNvSpPr>
          <p:nvPr>
            <p:ph type="body" sz="quarter" idx="18"/>
          </p:nvPr>
        </p:nvSpPr>
        <p:spPr/>
        <p:txBody>
          <a:bodyPr/>
          <a:lstStyle/>
          <a:p>
            <a:r>
              <a:rPr lang="en-AU"/>
              <a:t>Brainstorm</a:t>
            </a:r>
          </a:p>
        </p:txBody>
      </p:sp>
      <p:sp>
        <p:nvSpPr>
          <p:cNvPr id="7" name="Content Placeholder 6">
            <a:extLst>
              <a:ext uri="{FF2B5EF4-FFF2-40B4-BE49-F238E27FC236}">
                <a16:creationId xmlns:a16="http://schemas.microsoft.com/office/drawing/2014/main" id="{3387D163-EEE6-0434-0617-66FA5C2F7FAF}"/>
              </a:ext>
            </a:extLst>
          </p:cNvPr>
          <p:cNvSpPr>
            <a:spLocks noGrp="1"/>
          </p:cNvSpPr>
          <p:nvPr>
            <p:ph sz="quarter" idx="19"/>
          </p:nvPr>
        </p:nvSpPr>
        <p:spPr>
          <a:xfrm>
            <a:off x="359999" y="1423164"/>
            <a:ext cx="6980601" cy="4814518"/>
          </a:xfrm>
        </p:spPr>
        <p:txBody>
          <a:bodyPr/>
          <a:lstStyle/>
          <a:p>
            <a:r>
              <a:rPr lang="en-AU" sz="1800"/>
              <a:t>Think about the forces that shape a person’s beliefs and values.</a:t>
            </a:r>
          </a:p>
          <a:p>
            <a:r>
              <a:rPr lang="en-AU" sz="1800" b="1"/>
              <a:t>In pairs</a:t>
            </a:r>
            <a:r>
              <a:rPr lang="en-AU" sz="1800"/>
              <a:t>, list as many influences as you can in two minutes.</a:t>
            </a:r>
          </a:p>
          <a:p>
            <a:r>
              <a:rPr lang="en-AU" sz="1800"/>
              <a:t>Consider:</a:t>
            </a:r>
          </a:p>
          <a:p>
            <a:pPr marL="285750" indent="-285750">
              <a:buFont typeface="Arial" panose="020B0604020202020204" pitchFamily="34" charset="0"/>
              <a:buChar char="•"/>
            </a:pPr>
            <a:r>
              <a:rPr lang="en-AU" sz="1800"/>
              <a:t>experiences from childhood</a:t>
            </a:r>
          </a:p>
          <a:p>
            <a:pPr marL="285750" indent="-285750">
              <a:buFont typeface="Arial" panose="020B0604020202020204" pitchFamily="34" charset="0"/>
              <a:buChar char="•"/>
            </a:pPr>
            <a:r>
              <a:rPr lang="en-AU" sz="1800"/>
              <a:t>challenges or hardships</a:t>
            </a:r>
          </a:p>
          <a:p>
            <a:pPr marL="285750" indent="-285750">
              <a:buFont typeface="Arial" panose="020B0604020202020204" pitchFamily="34" charset="0"/>
              <a:buChar char="•"/>
            </a:pPr>
            <a:r>
              <a:rPr lang="en-AU" sz="1800"/>
              <a:t>teachers or mentors</a:t>
            </a:r>
          </a:p>
          <a:p>
            <a:pPr marL="285750" indent="-285750">
              <a:buFont typeface="Arial" panose="020B0604020202020204" pitchFamily="34" charset="0"/>
              <a:buChar char="•"/>
            </a:pPr>
            <a:r>
              <a:rPr lang="en-AU" sz="1800"/>
              <a:t>cultural or family expectations</a:t>
            </a:r>
          </a:p>
          <a:p>
            <a:pPr marL="285750" indent="-285750">
              <a:buFont typeface="Arial" panose="020B0604020202020204" pitchFamily="34" charset="0"/>
              <a:buChar char="•"/>
            </a:pPr>
            <a:r>
              <a:rPr lang="en-AU" sz="1800"/>
              <a:t>political or social events</a:t>
            </a:r>
          </a:p>
          <a:p>
            <a:pPr marL="285750" indent="-285750">
              <a:buFont typeface="Arial" panose="020B0604020202020204" pitchFamily="34" charset="0"/>
              <a:buChar char="•"/>
            </a:pPr>
            <a:r>
              <a:rPr lang="en-AU" sz="1800"/>
              <a:t>personal questions or problems someone wants to solve.</a:t>
            </a:r>
          </a:p>
        </p:txBody>
      </p:sp>
      <p:pic>
        <p:nvPicPr>
          <p:cNvPr id="10" name="Picture Placeholder 9">
            <a:extLst>
              <a:ext uri="{FF2B5EF4-FFF2-40B4-BE49-F238E27FC236}">
                <a16:creationId xmlns:a16="http://schemas.microsoft.com/office/drawing/2014/main" id="{63E9A818-C451-9052-0038-5075FC12892E}"/>
              </a:ext>
              <a:ext uri="{C183D7F6-B498-43B3-948B-1728B52AA6E4}">
                <adec:decorative xmlns:adec="http://schemas.microsoft.com/office/drawing/2017/decorative" val="1"/>
              </a:ext>
            </a:extLst>
          </p:cNvPr>
          <p:cNvPicPr>
            <a:picLocks noGrp="1" noChangeAspect="1"/>
          </p:cNvPicPr>
          <p:nvPr>
            <p:ph type="pic" sz="quarter" idx="20"/>
          </p:nvPr>
        </p:nvPicPr>
        <p:blipFill>
          <a:blip>
            <a:extLst>
              <a:ext uri="{96DAC541-7B7A-43D3-8B79-37D633B846F1}">
                <asvg:svgBlip xmlns:asvg="http://schemas.microsoft.com/office/drawing/2016/SVG/main" r:embed="rId3"/>
              </a:ext>
            </a:extLst>
          </a:blip>
          <a:srcRect t="6284" b="6284"/>
          <a:stretch>
            <a:fillRect/>
          </a:stretch>
        </p:blipFill>
        <p:spPr>
          <a:xfrm>
            <a:off x="6507479" y="500526"/>
            <a:ext cx="5507038" cy="4814518"/>
          </a:xfrm>
        </p:spPr>
      </p:pic>
      <p:pic>
        <p:nvPicPr>
          <p:cNvPr id="12" name="Graphic 11">
            <a:extLst>
              <a:ext uri="{FF2B5EF4-FFF2-40B4-BE49-F238E27FC236}">
                <a16:creationId xmlns:a16="http://schemas.microsoft.com/office/drawing/2014/main" id="{066245D3-CB42-202D-F81D-512ED553EBB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20358" y="5601600"/>
            <a:ext cx="914400" cy="914400"/>
          </a:xfrm>
          <a:prstGeom prst="rect">
            <a:avLst/>
          </a:prstGeom>
        </p:spPr>
      </p:pic>
      <p:sp>
        <p:nvSpPr>
          <p:cNvPr id="13" name="TextBox 12">
            <a:extLst>
              <a:ext uri="{FF2B5EF4-FFF2-40B4-BE49-F238E27FC236}">
                <a16:creationId xmlns:a16="http://schemas.microsoft.com/office/drawing/2014/main" id="{F3FE1594-CC54-0DD1-E7DD-84BB1236EE87}"/>
              </a:ext>
            </a:extLst>
          </p:cNvPr>
          <p:cNvSpPr txBox="1"/>
          <p:nvPr/>
        </p:nvSpPr>
        <p:spPr>
          <a:xfrm>
            <a:off x="8902868" y="5315044"/>
            <a:ext cx="1549380" cy="313593"/>
          </a:xfrm>
          <a:prstGeom prst="rect">
            <a:avLst/>
          </a:prstGeom>
          <a:solidFill>
            <a:schemeClr val="accent4"/>
          </a:solidFill>
        </p:spPr>
        <p:txBody>
          <a:bodyPr wrap="square" lIns="0" tIns="0" rIns="0" bIns="0"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2 minutes</a:t>
            </a:r>
          </a:p>
        </p:txBody>
      </p:sp>
      <p:sp>
        <p:nvSpPr>
          <p:cNvPr id="2" name="Slide Number Placeholder 1">
            <a:extLst>
              <a:ext uri="{FF2B5EF4-FFF2-40B4-BE49-F238E27FC236}">
                <a16:creationId xmlns:a16="http://schemas.microsoft.com/office/drawing/2014/main" id="{16DD6B10-88CE-AA07-5159-057193D0A6C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4310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A06238-2AA8-F61B-A0CA-ADC9F95FD517}"/>
              </a:ext>
            </a:extLst>
          </p:cNvPr>
          <p:cNvSpPr>
            <a:spLocks noGrp="1"/>
          </p:cNvSpPr>
          <p:nvPr>
            <p:ph type="title"/>
          </p:nvPr>
        </p:nvSpPr>
        <p:spPr/>
        <p:txBody>
          <a:bodyPr/>
          <a:lstStyle/>
          <a:p>
            <a:r>
              <a:rPr lang="en-AU" dirty="0">
                <a:latin typeface="Arial"/>
                <a:cs typeface="Arial"/>
              </a:rPr>
              <a:t>Life of Confucius (1)</a:t>
            </a:r>
            <a:endParaRPr lang="en-AU" dirty="0"/>
          </a:p>
        </p:txBody>
      </p:sp>
      <p:sp>
        <p:nvSpPr>
          <p:cNvPr id="4" name="Text Placeholder 3">
            <a:extLst>
              <a:ext uri="{FF2B5EF4-FFF2-40B4-BE49-F238E27FC236}">
                <a16:creationId xmlns:a16="http://schemas.microsoft.com/office/drawing/2014/main" id="{B01F63D3-3BB1-A764-16E4-543E8A145CFD}"/>
              </a:ext>
            </a:extLst>
          </p:cNvPr>
          <p:cNvSpPr>
            <a:spLocks noGrp="1"/>
          </p:cNvSpPr>
          <p:nvPr>
            <p:ph type="body" sz="quarter" idx="18"/>
          </p:nvPr>
        </p:nvSpPr>
        <p:spPr/>
        <p:txBody>
          <a:bodyPr/>
          <a:lstStyle/>
          <a:p>
            <a:r>
              <a:rPr lang="en-AU"/>
              <a:t>Make notes as you watch the Ted-Ed clip </a:t>
            </a:r>
            <a:r>
              <a:rPr lang="en-AU" b="1"/>
              <a:t>on the next slide</a:t>
            </a:r>
            <a:r>
              <a:rPr lang="en-AU" u="sng"/>
              <a:t>:</a:t>
            </a:r>
            <a:endParaRPr lang="en-AU"/>
          </a:p>
        </p:txBody>
      </p:sp>
      <p:sp>
        <p:nvSpPr>
          <p:cNvPr id="5" name="Content Placeholder 4">
            <a:extLst>
              <a:ext uri="{FF2B5EF4-FFF2-40B4-BE49-F238E27FC236}">
                <a16:creationId xmlns:a16="http://schemas.microsoft.com/office/drawing/2014/main" id="{DC0DDFB3-97EC-399A-BA3D-49C8F2724130}"/>
              </a:ext>
            </a:extLst>
          </p:cNvPr>
          <p:cNvSpPr>
            <a:spLocks noGrp="1"/>
          </p:cNvSpPr>
          <p:nvPr>
            <p:ph sz="quarter" idx="19"/>
          </p:nvPr>
        </p:nvSpPr>
        <p:spPr>
          <a:xfrm>
            <a:off x="360363" y="1562471"/>
            <a:ext cx="11272837" cy="4814518"/>
          </a:xfrm>
        </p:spPr>
        <p:txBody>
          <a:bodyPr/>
          <a:lstStyle/>
          <a:p>
            <a:pPr>
              <a:buNone/>
            </a:pPr>
            <a:r>
              <a:rPr lang="en-AU" sz="1800"/>
              <a:t>Write short notes only; you will discuss them afterwards. Your notes should cover:</a:t>
            </a:r>
          </a:p>
          <a:p>
            <a:pPr marL="342900" indent="-342900">
              <a:buAutoNum type="arabicPeriod"/>
            </a:pPr>
            <a:r>
              <a:rPr lang="en-AU" sz="1800" b="1"/>
              <a:t>Key events</a:t>
            </a:r>
          </a:p>
          <a:p>
            <a:r>
              <a:rPr lang="en-AU" sz="1800"/>
              <a:t>Note two or three important events from Confucius’ life that stand out to you.</a:t>
            </a:r>
          </a:p>
          <a:p>
            <a:pPr>
              <a:buNone/>
            </a:pPr>
            <a:r>
              <a:rPr lang="en-AU" sz="1800" b="1"/>
              <a:t>2. Turning points</a:t>
            </a:r>
          </a:p>
          <a:p>
            <a:pPr>
              <a:buNone/>
            </a:pPr>
            <a:r>
              <a:rPr lang="en-AU" sz="1800"/>
              <a:t>Choose one event and explain why it might have pushed Confucius toward becoming a philosopher.</a:t>
            </a:r>
            <a:br>
              <a:rPr lang="en-AU" sz="1800"/>
            </a:br>
            <a:r>
              <a:rPr lang="en-AU" sz="1800"/>
              <a:t>Think about hardship, responsibility, learning or social change.</a:t>
            </a:r>
          </a:p>
          <a:p>
            <a:pPr>
              <a:buNone/>
            </a:pPr>
            <a:r>
              <a:rPr lang="en-AU" sz="1800" b="1"/>
              <a:t>3. Influences on ideas</a:t>
            </a:r>
            <a:br>
              <a:rPr lang="en-AU" sz="1800"/>
            </a:br>
            <a:r>
              <a:rPr lang="en-AU" sz="1800"/>
              <a:t>Identify one Confucian idea from the video and connect it to something from his life.</a:t>
            </a:r>
            <a:br>
              <a:rPr lang="en-AU" sz="1800"/>
            </a:br>
            <a:r>
              <a:rPr lang="en-AU" sz="1800"/>
              <a:t>For example, how might his experiences shape his beliefs about respect, harmony or moral behaviour?</a:t>
            </a:r>
          </a:p>
          <a:p>
            <a:endParaRPr lang="en-AU"/>
          </a:p>
        </p:txBody>
      </p:sp>
      <p:sp>
        <p:nvSpPr>
          <p:cNvPr id="2" name="Slide Number Placeholder 1">
            <a:extLst>
              <a:ext uri="{FF2B5EF4-FFF2-40B4-BE49-F238E27FC236}">
                <a16:creationId xmlns:a16="http://schemas.microsoft.com/office/drawing/2014/main" id="{425F96EE-284C-B3BB-78F4-8B072969D2E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5084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BEB3CB-7D47-1749-EC40-20CF855D77C5}"/>
              </a:ext>
            </a:extLst>
          </p:cNvPr>
          <p:cNvSpPr>
            <a:spLocks noGrp="1"/>
          </p:cNvSpPr>
          <p:nvPr>
            <p:ph type="title"/>
          </p:nvPr>
        </p:nvSpPr>
        <p:spPr/>
        <p:txBody>
          <a:bodyPr/>
          <a:lstStyle/>
          <a:p>
            <a:r>
              <a:rPr lang="en-AU" dirty="0"/>
              <a:t>Who was Confucius? – Bryan W. Van Norden</a:t>
            </a:r>
            <a:br>
              <a:rPr lang="en-AU" b="1" dirty="0"/>
            </a:br>
            <a:endParaRPr lang="en-AU" dirty="0"/>
          </a:p>
        </p:txBody>
      </p:sp>
      <p:sp>
        <p:nvSpPr>
          <p:cNvPr id="5" name="Text Placeholder 4">
            <a:extLst>
              <a:ext uri="{FF2B5EF4-FFF2-40B4-BE49-F238E27FC236}">
                <a16:creationId xmlns:a16="http://schemas.microsoft.com/office/drawing/2014/main" id="{BDCC9E20-4632-0B0A-15CF-E12B63D7C057}"/>
              </a:ext>
            </a:extLst>
          </p:cNvPr>
          <p:cNvSpPr>
            <a:spLocks noGrp="1"/>
          </p:cNvSpPr>
          <p:nvPr>
            <p:ph type="body" sz="quarter" idx="18"/>
          </p:nvPr>
        </p:nvSpPr>
        <p:spPr/>
        <p:txBody>
          <a:bodyPr/>
          <a:lstStyle/>
          <a:p>
            <a:r>
              <a:rPr lang="en-AU" err="1"/>
              <a:t>TedEd</a:t>
            </a:r>
            <a:endParaRPr lang="en-AU"/>
          </a:p>
        </p:txBody>
      </p:sp>
      <p:pic>
        <p:nvPicPr>
          <p:cNvPr id="3" name="Online Media 2" title="Who was Confucius? - Bryan W. Van Norden">
            <a:hlinkClick r:id="rId4"/>
            <a:extLst>
              <a:ext uri="{FF2B5EF4-FFF2-40B4-BE49-F238E27FC236}">
                <a16:creationId xmlns:a16="http://schemas.microsoft.com/office/drawing/2014/main" id="{0CD4DAFA-C929-515A-483A-06CD218E1AF7}"/>
              </a:ext>
            </a:extLst>
          </p:cNvPr>
          <p:cNvPicPr>
            <a:picLocks noRot="1" noChangeAspect="1"/>
          </p:cNvPicPr>
          <p:nvPr>
            <a:videoFile r:link="rId1"/>
          </p:nvPr>
        </p:nvPicPr>
        <p:blipFill>
          <a:blip r:embed="rId5"/>
          <a:stretch>
            <a:fillRect/>
          </a:stretch>
        </p:blipFill>
        <p:spPr>
          <a:xfrm>
            <a:off x="360000" y="1369454"/>
            <a:ext cx="9077072" cy="5128546"/>
          </a:xfrm>
          <a:prstGeom prst="rect">
            <a:avLst/>
          </a:prstGeom>
        </p:spPr>
      </p:pic>
      <p:sp>
        <p:nvSpPr>
          <p:cNvPr id="2" name="Slide Number Placeholder 1">
            <a:extLst>
              <a:ext uri="{FF2B5EF4-FFF2-40B4-BE49-F238E27FC236}">
                <a16:creationId xmlns:a16="http://schemas.microsoft.com/office/drawing/2014/main" id="{3F23E6DC-8500-22BE-7978-9FA5C399FBB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4305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1D319-C0F7-DB4B-35C7-3884174072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0BF2C5-2C51-7E46-4407-064DF15C1171}"/>
              </a:ext>
            </a:extLst>
          </p:cNvPr>
          <p:cNvSpPr>
            <a:spLocks noGrp="1"/>
          </p:cNvSpPr>
          <p:nvPr>
            <p:ph type="title"/>
          </p:nvPr>
        </p:nvSpPr>
        <p:spPr/>
        <p:txBody>
          <a:bodyPr/>
          <a:lstStyle/>
          <a:p>
            <a:r>
              <a:rPr lang="en-AU" dirty="0">
                <a:latin typeface="Arial"/>
                <a:cs typeface="Arial"/>
              </a:rPr>
              <a:t>Life of Confucius (2)</a:t>
            </a:r>
            <a:endParaRPr lang="en-AU" dirty="0"/>
          </a:p>
        </p:txBody>
      </p:sp>
      <p:sp>
        <p:nvSpPr>
          <p:cNvPr id="4" name="Text Placeholder 3">
            <a:extLst>
              <a:ext uri="{FF2B5EF4-FFF2-40B4-BE49-F238E27FC236}">
                <a16:creationId xmlns:a16="http://schemas.microsoft.com/office/drawing/2014/main" id="{A301DB30-FB4A-EBBF-3605-D47D3DC4AE3D}"/>
              </a:ext>
            </a:extLst>
          </p:cNvPr>
          <p:cNvSpPr>
            <a:spLocks noGrp="1"/>
          </p:cNvSpPr>
          <p:nvPr>
            <p:ph type="body" sz="quarter" idx="18"/>
          </p:nvPr>
        </p:nvSpPr>
        <p:spPr/>
        <p:txBody>
          <a:bodyPr/>
          <a:lstStyle/>
          <a:p>
            <a:r>
              <a:rPr lang="en-AU"/>
              <a:t>Now that you have seen the TED-Ed clip, complete the three prompts below.</a:t>
            </a:r>
          </a:p>
        </p:txBody>
      </p:sp>
      <p:sp>
        <p:nvSpPr>
          <p:cNvPr id="5" name="Content Placeholder 4">
            <a:extLst>
              <a:ext uri="{FF2B5EF4-FFF2-40B4-BE49-F238E27FC236}">
                <a16:creationId xmlns:a16="http://schemas.microsoft.com/office/drawing/2014/main" id="{4472F3EB-22EE-0A2E-BA78-6C28A083CACE}"/>
              </a:ext>
            </a:extLst>
          </p:cNvPr>
          <p:cNvSpPr>
            <a:spLocks noGrp="1"/>
          </p:cNvSpPr>
          <p:nvPr>
            <p:ph sz="quarter" idx="19"/>
          </p:nvPr>
        </p:nvSpPr>
        <p:spPr>
          <a:xfrm>
            <a:off x="360363" y="1562471"/>
            <a:ext cx="11272837" cy="4814518"/>
          </a:xfrm>
        </p:spPr>
        <p:txBody>
          <a:bodyPr/>
          <a:lstStyle/>
          <a:p>
            <a:pPr>
              <a:buNone/>
            </a:pPr>
            <a:r>
              <a:rPr lang="en-AU" sz="1800"/>
              <a:t>Write short notes only; you will discuss them afterwards.</a:t>
            </a:r>
          </a:p>
          <a:p>
            <a:pPr>
              <a:buNone/>
            </a:pPr>
            <a:r>
              <a:rPr lang="en-AU" sz="1800" b="1"/>
              <a:t>1. Key events</a:t>
            </a:r>
            <a:br>
              <a:rPr lang="en-AU" sz="1800"/>
            </a:br>
            <a:r>
              <a:rPr lang="en-AU" sz="1800"/>
              <a:t>Note 2 or 3 important events from Confucius’ life that stand out to you.</a:t>
            </a:r>
          </a:p>
          <a:p>
            <a:pPr>
              <a:buNone/>
            </a:pPr>
            <a:r>
              <a:rPr lang="en-AU" sz="1800" b="1"/>
              <a:t>2. Turning points</a:t>
            </a:r>
            <a:br>
              <a:rPr lang="en-AU" sz="1800"/>
            </a:br>
            <a:r>
              <a:rPr lang="en-AU" sz="1800"/>
              <a:t>Choose one event and explain why it might have pushed Confucius toward becoming a philosopher.</a:t>
            </a:r>
            <a:br>
              <a:rPr lang="en-AU" sz="1800"/>
            </a:br>
            <a:r>
              <a:rPr lang="en-AU" sz="1800"/>
              <a:t>Think about hardship, responsibility, learning or social change.</a:t>
            </a:r>
          </a:p>
          <a:p>
            <a:pPr>
              <a:buNone/>
            </a:pPr>
            <a:r>
              <a:rPr lang="en-AU" sz="1800" b="1"/>
              <a:t>3. Influences on ideas</a:t>
            </a:r>
            <a:br>
              <a:rPr lang="en-AU" sz="1800"/>
            </a:br>
            <a:r>
              <a:rPr lang="en-AU" sz="1800"/>
              <a:t>Identify one Confucian idea from the video and connect it to something from his life.</a:t>
            </a:r>
            <a:br>
              <a:rPr lang="en-AU" sz="1800"/>
            </a:br>
            <a:r>
              <a:rPr lang="en-AU" sz="1800"/>
              <a:t>For example, how might his experiences shape his beliefs about respect, harmony or moral behaviour?</a:t>
            </a:r>
          </a:p>
          <a:p>
            <a:endParaRPr lang="en-AU"/>
          </a:p>
        </p:txBody>
      </p:sp>
      <p:sp>
        <p:nvSpPr>
          <p:cNvPr id="2" name="Slide Number Placeholder 1">
            <a:extLst>
              <a:ext uri="{FF2B5EF4-FFF2-40B4-BE49-F238E27FC236}">
                <a16:creationId xmlns:a16="http://schemas.microsoft.com/office/drawing/2014/main" id="{3667236A-E3CF-817A-BB06-F6A1BE11DD7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318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E087D-9FA3-2708-ED0E-B4B87D204C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A8896-0952-5EAE-E2CC-4C7FB1BC1A68}"/>
              </a:ext>
            </a:extLst>
          </p:cNvPr>
          <p:cNvSpPr>
            <a:spLocks noGrp="1"/>
          </p:cNvSpPr>
          <p:nvPr>
            <p:ph type="ctrTitle"/>
          </p:nvPr>
        </p:nvSpPr>
        <p:spPr/>
        <p:txBody>
          <a:bodyPr/>
          <a:lstStyle/>
          <a:p>
            <a:r>
              <a:rPr lang="en-AU"/>
              <a:t>Lesson 17</a:t>
            </a:r>
            <a:br>
              <a:rPr lang="en-AU"/>
            </a:br>
            <a:r>
              <a:rPr lang="en-AU" sz="3600">
                <a:solidFill>
                  <a:schemeClr val="accent4"/>
                </a:solidFill>
              </a:rPr>
              <a:t>The 5 constant virtues</a:t>
            </a:r>
          </a:p>
        </p:txBody>
      </p:sp>
    </p:spTree>
    <p:extLst>
      <p:ext uri="{BB962C8B-B14F-4D97-AF65-F5344CB8AC3E}">
        <p14:creationId xmlns:p14="http://schemas.microsoft.com/office/powerpoint/2010/main" val="110242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AB366-2A2E-65A4-72BE-499D0C883E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850D422-E17F-6863-0BC4-261ECCD97EE4}"/>
              </a:ext>
            </a:extLst>
          </p:cNvPr>
          <p:cNvSpPr>
            <a:spLocks noGrp="1"/>
          </p:cNvSpPr>
          <p:nvPr>
            <p:ph type="title"/>
          </p:nvPr>
        </p:nvSpPr>
        <p:spPr/>
        <p:txBody>
          <a:bodyPr/>
          <a:lstStyle/>
          <a:p>
            <a:r>
              <a:rPr lang="en-AU" dirty="0">
                <a:latin typeface="+mj-lt"/>
              </a:rPr>
              <a:t>Learning intentions and success criteria (12)</a:t>
            </a:r>
          </a:p>
        </p:txBody>
      </p:sp>
      <p:sp>
        <p:nvSpPr>
          <p:cNvPr id="3" name="TextBox 2">
            <a:extLst>
              <a:ext uri="{FF2B5EF4-FFF2-40B4-BE49-F238E27FC236}">
                <a16:creationId xmlns:a16="http://schemas.microsoft.com/office/drawing/2014/main" id="{FA6CDE4D-7DB5-7E0E-1C4D-49B3DC23ED32}"/>
              </a:ext>
            </a:extLst>
          </p:cNvPr>
          <p:cNvSpPr txBox="1"/>
          <p:nvPr/>
        </p:nvSpPr>
        <p:spPr>
          <a:xfrm>
            <a:off x="359998" y="1731864"/>
            <a:ext cx="11303000" cy="471347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nSpc>
                <a:spcPct val="150000"/>
              </a:lnSpc>
              <a:spcAft>
                <a:spcPts val="1200"/>
              </a:spcAft>
              <a:defRPr/>
            </a:pPr>
            <a:r>
              <a:rPr lang="en-AU" sz="2000" b="1">
                <a:solidFill>
                  <a:srgbClr val="002664"/>
                </a:solidFill>
                <a:cs typeface="Arial"/>
              </a:rPr>
              <a:t>We are learning to</a:t>
            </a:r>
            <a:endParaRPr lang="en-AU" sz="2000" b="1">
              <a:solidFill>
                <a:srgbClr val="002664"/>
              </a:solidFill>
              <a:ea typeface="+mn-lt"/>
              <a:cs typeface="Arial"/>
            </a:endParaRPr>
          </a:p>
          <a:p>
            <a:pPr marL="342900" lvl="0" indent="-342900">
              <a:lnSpc>
                <a:spcPct val="150000"/>
              </a:lnSpc>
              <a:spcAft>
                <a:spcPts val="1200"/>
              </a:spcAft>
              <a:buFont typeface="Arial"/>
              <a:buChar char="•"/>
              <a:defRPr/>
            </a:pPr>
            <a:r>
              <a:rPr lang="en-AU" sz="2000">
                <a:solidFill>
                  <a:srgbClr val="22272B"/>
                </a:solidFill>
                <a:cs typeface="Arial"/>
              </a:rPr>
              <a:t>understand the key ideas within Confucius’ teachings</a:t>
            </a:r>
          </a:p>
          <a:p>
            <a:pPr marL="342900" lvl="0" indent="-342900">
              <a:lnSpc>
                <a:spcPct val="150000"/>
              </a:lnSpc>
              <a:spcAft>
                <a:spcPts val="1200"/>
              </a:spcAft>
              <a:buFont typeface="Arial"/>
              <a:buChar char="•"/>
              <a:defRPr/>
            </a:pPr>
            <a:r>
              <a:rPr lang="en-AU" sz="2000">
                <a:solidFill>
                  <a:srgbClr val="22272B"/>
                </a:solidFill>
                <a:cs typeface="Arial"/>
              </a:rPr>
              <a:t>understand the 5 constant virtues of Confucius.</a:t>
            </a:r>
          </a:p>
          <a:p>
            <a:pPr lvl="0">
              <a:lnSpc>
                <a:spcPct val="150000"/>
              </a:lnSpc>
              <a:spcAft>
                <a:spcPts val="1200"/>
              </a:spcAft>
              <a:defRPr/>
            </a:pPr>
            <a:r>
              <a:rPr lang="en-AU" sz="2000" b="1">
                <a:solidFill>
                  <a:srgbClr val="002664"/>
                </a:solidFill>
                <a:cs typeface="Arial"/>
              </a:rPr>
              <a:t>We can</a:t>
            </a:r>
            <a:endParaRPr lang="en-US" sz="2000">
              <a:solidFill>
                <a:srgbClr val="002664"/>
              </a:solidFill>
              <a:cs typeface="Arial"/>
            </a:endParaRPr>
          </a:p>
          <a:p>
            <a:pPr marL="342900" lvl="0" indent="-342900">
              <a:lnSpc>
                <a:spcPct val="150000"/>
              </a:lnSpc>
              <a:spcAft>
                <a:spcPts val="1200"/>
              </a:spcAft>
              <a:buFont typeface="Arial"/>
              <a:buChar char="•"/>
              <a:defRPr/>
            </a:pPr>
            <a:r>
              <a:rPr lang="en-AU" sz="2000">
                <a:solidFill>
                  <a:srgbClr val="000000"/>
                </a:solidFill>
                <a:cs typeface="Arial"/>
              </a:rPr>
              <a:t>identify and name the 5 constant virtues in Confucian philosophy</a:t>
            </a:r>
          </a:p>
          <a:p>
            <a:pPr marL="342900" lvl="0" indent="-342900">
              <a:lnSpc>
                <a:spcPct val="150000"/>
              </a:lnSpc>
              <a:spcAft>
                <a:spcPts val="1200"/>
              </a:spcAft>
              <a:buFont typeface="Arial"/>
              <a:buChar char="•"/>
              <a:defRPr/>
            </a:pPr>
            <a:r>
              <a:rPr lang="en-AU" sz="2000">
                <a:solidFill>
                  <a:srgbClr val="000000"/>
                </a:solidFill>
                <a:cs typeface="Arial"/>
              </a:rPr>
              <a:t>explain in my own words what each virtue means</a:t>
            </a:r>
          </a:p>
          <a:p>
            <a:pPr marL="342900" lvl="0" indent="-342900">
              <a:lnSpc>
                <a:spcPct val="150000"/>
              </a:lnSpc>
              <a:spcAft>
                <a:spcPts val="1200"/>
              </a:spcAft>
              <a:buFont typeface="Arial"/>
              <a:buChar char="•"/>
              <a:defRPr/>
            </a:pPr>
            <a:r>
              <a:rPr lang="en-AU" sz="2000">
                <a:solidFill>
                  <a:srgbClr val="000000"/>
                </a:solidFill>
                <a:cs typeface="Arial"/>
              </a:rPr>
              <a:t>give a real-life example of how a person might show one of the virtues</a:t>
            </a:r>
          </a:p>
          <a:p>
            <a:pPr marL="342900" lvl="0" indent="-342900">
              <a:lnSpc>
                <a:spcPct val="150000"/>
              </a:lnSpc>
              <a:spcAft>
                <a:spcPts val="1200"/>
              </a:spcAft>
              <a:buFont typeface="Arial"/>
              <a:buChar char="•"/>
              <a:defRPr/>
            </a:pPr>
            <a:r>
              <a:rPr lang="en-AU" sz="2000">
                <a:solidFill>
                  <a:srgbClr val="000000"/>
                </a:solidFill>
                <a:cs typeface="Arial"/>
              </a:rPr>
              <a:t>describe how Confucius’ ideas promote harmony, respect and moral behaviour.</a:t>
            </a:r>
          </a:p>
        </p:txBody>
      </p:sp>
      <p:sp>
        <p:nvSpPr>
          <p:cNvPr id="2" name="Slide Number Placeholder 1">
            <a:extLst>
              <a:ext uri="{FF2B5EF4-FFF2-40B4-BE49-F238E27FC236}">
                <a16:creationId xmlns:a16="http://schemas.microsoft.com/office/drawing/2014/main" id="{656D63DC-09F7-53D0-1FA4-46CF2C09659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8630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8CA179-3A9C-DD3B-5E2D-25BE67DDB3C9}"/>
              </a:ext>
            </a:extLst>
          </p:cNvPr>
          <p:cNvSpPr>
            <a:spLocks noGrp="1"/>
          </p:cNvSpPr>
          <p:nvPr>
            <p:ph type="title"/>
          </p:nvPr>
        </p:nvSpPr>
        <p:spPr/>
        <p:txBody>
          <a:bodyPr/>
          <a:lstStyle/>
          <a:p>
            <a:r>
              <a:rPr lang="en-US">
                <a:latin typeface="Arial"/>
                <a:cs typeface="Arial"/>
              </a:rPr>
              <a:t>Activity 1 – What matters most to you?</a:t>
            </a:r>
          </a:p>
        </p:txBody>
      </p:sp>
      <p:sp>
        <p:nvSpPr>
          <p:cNvPr id="4" name="Text Placeholder 3">
            <a:extLst>
              <a:ext uri="{FF2B5EF4-FFF2-40B4-BE49-F238E27FC236}">
                <a16:creationId xmlns:a16="http://schemas.microsoft.com/office/drawing/2014/main" id="{783CBF55-7241-BFBE-7EB8-562F0173E69A}"/>
              </a:ext>
            </a:extLst>
          </p:cNvPr>
          <p:cNvSpPr>
            <a:spLocks noGrp="1"/>
          </p:cNvSpPr>
          <p:nvPr>
            <p:ph type="body" sz="quarter" idx="18"/>
          </p:nvPr>
        </p:nvSpPr>
        <p:spPr/>
        <p:txBody>
          <a:bodyPr/>
          <a:lstStyle/>
          <a:p>
            <a:r>
              <a:rPr lang="en-US">
                <a:latin typeface="Arial"/>
                <a:cs typeface="Arial"/>
              </a:rPr>
              <a:t>Rank these from </a:t>
            </a:r>
            <a:r>
              <a:rPr lang="en-US" b="1">
                <a:latin typeface="Arial"/>
                <a:cs typeface="Arial"/>
              </a:rPr>
              <a:t>1 (most important)</a:t>
            </a:r>
            <a:r>
              <a:rPr lang="en-US">
                <a:latin typeface="Arial"/>
                <a:cs typeface="Arial"/>
              </a:rPr>
              <a:t> to </a:t>
            </a:r>
            <a:r>
              <a:rPr lang="en-US" b="1">
                <a:latin typeface="Arial"/>
                <a:cs typeface="Arial"/>
              </a:rPr>
              <a:t>8 (least important)</a:t>
            </a:r>
            <a:r>
              <a:rPr lang="en-US">
                <a:latin typeface="Arial"/>
                <a:cs typeface="Arial"/>
              </a:rPr>
              <a:t> for your own happiness:</a:t>
            </a:r>
          </a:p>
        </p:txBody>
      </p:sp>
      <p:sp>
        <p:nvSpPr>
          <p:cNvPr id="5" name="Content Placeholder 4">
            <a:extLst>
              <a:ext uri="{FF2B5EF4-FFF2-40B4-BE49-F238E27FC236}">
                <a16:creationId xmlns:a16="http://schemas.microsoft.com/office/drawing/2014/main" id="{11344B1D-0752-9183-D25C-8BA128BB74A9}"/>
              </a:ext>
            </a:extLst>
          </p:cNvPr>
          <p:cNvSpPr>
            <a:spLocks noGrp="1"/>
          </p:cNvSpPr>
          <p:nvPr>
            <p:ph sz="quarter" idx="19"/>
          </p:nvPr>
        </p:nvSpPr>
        <p:spPr/>
        <p:txBody>
          <a:bodyPr vert="horz" lIns="0" tIns="0" rIns="0" bIns="0" rtlCol="0" anchor="t">
            <a:noAutofit/>
          </a:bodyPr>
          <a:lstStyle/>
          <a:p>
            <a:pPr marL="342900" indent="-342900">
              <a:buChar char="•"/>
            </a:pPr>
            <a:r>
              <a:rPr lang="en-US">
                <a:latin typeface="Arial"/>
                <a:cs typeface="Arial"/>
              </a:rPr>
              <a:t>Eating your </a:t>
            </a:r>
            <a:r>
              <a:rPr lang="en-US" err="1">
                <a:latin typeface="Arial"/>
                <a:cs typeface="Arial"/>
              </a:rPr>
              <a:t>favourite</a:t>
            </a:r>
            <a:r>
              <a:rPr lang="en-US">
                <a:latin typeface="Arial"/>
                <a:cs typeface="Arial"/>
              </a:rPr>
              <a:t> food</a:t>
            </a:r>
          </a:p>
          <a:p>
            <a:pPr marL="342900" indent="-342900">
              <a:buChar char="•"/>
            </a:pPr>
            <a:r>
              <a:rPr lang="en-US"/>
              <a:t>Playing a game</a:t>
            </a:r>
          </a:p>
          <a:p>
            <a:pPr marL="342900" indent="-342900">
              <a:buChar char="•"/>
            </a:pPr>
            <a:r>
              <a:rPr lang="en-US"/>
              <a:t>Reading a book</a:t>
            </a:r>
          </a:p>
          <a:p>
            <a:pPr marL="342900" indent="-342900">
              <a:buChar char="•"/>
            </a:pPr>
            <a:r>
              <a:rPr lang="en-US"/>
              <a:t>Sitting in a dentist’s chair</a:t>
            </a:r>
          </a:p>
          <a:p>
            <a:pPr marL="342900" indent="-342900">
              <a:buChar char="•"/>
            </a:pPr>
            <a:r>
              <a:rPr lang="en-US"/>
              <a:t>Listening to or playing music</a:t>
            </a:r>
          </a:p>
          <a:p>
            <a:pPr marL="342900" indent="-342900">
              <a:buChar char="•"/>
            </a:pPr>
            <a:r>
              <a:rPr lang="en-US"/>
              <a:t>Having fun with friends</a:t>
            </a:r>
          </a:p>
          <a:p>
            <a:pPr marL="342900" indent="-342900">
              <a:buChar char="•"/>
            </a:pPr>
            <a:r>
              <a:rPr lang="en-US"/>
              <a:t>Helping someone who needs support</a:t>
            </a:r>
          </a:p>
          <a:p>
            <a:pPr marL="342900" indent="-342900">
              <a:buChar char="•"/>
            </a:pPr>
            <a:r>
              <a:rPr lang="en-US"/>
              <a:t>Thinking or reflecting</a:t>
            </a:r>
          </a:p>
          <a:p>
            <a:endParaRPr lang="en-US"/>
          </a:p>
        </p:txBody>
      </p:sp>
      <p:pic>
        <p:nvPicPr>
          <p:cNvPr id="9" name="Picture Placeholder 8">
            <a:extLst>
              <a:ext uri="{FF2B5EF4-FFF2-40B4-BE49-F238E27FC236}">
                <a16:creationId xmlns:a16="http://schemas.microsoft.com/office/drawing/2014/main" id="{D77A8F01-8763-AEF5-FF88-E7A9E4026DD6}"/>
              </a:ext>
              <a:ext uri="{C183D7F6-B498-43B3-948B-1728B52AA6E4}">
                <adec:decorative xmlns:adec="http://schemas.microsoft.com/office/drawing/2017/decorative" val="1"/>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E2A31F51-7936-D799-2902-D4EC98917C51}"/>
              </a:ext>
            </a:extLst>
          </p:cNvPr>
          <p:cNvSpPr txBox="1"/>
          <p:nvPr/>
        </p:nvSpPr>
        <p:spPr>
          <a:xfrm>
            <a:off x="6324599" y="6475077"/>
            <a:ext cx="2262909" cy="130923"/>
          </a:xfrm>
          <a:prstGeom prst="rect">
            <a:avLst/>
          </a:prstGeom>
          <a:noFill/>
        </p:spPr>
        <p:txBody>
          <a:bodyPr wrap="square" lIns="0" tIns="0" rIns="0" bIns="0" rtlCol="0">
            <a:noAutofit/>
          </a:bodyPr>
          <a:lstStyle/>
          <a:p>
            <a:pPr algn="l"/>
            <a:r>
              <a:rPr lang="en-AU" sz="1200" dirty="0">
                <a:hlinkClick r:id="rId4"/>
              </a:rPr>
              <a:t>Image: Pixabay Saydung</a:t>
            </a:r>
            <a:endParaRPr lang="en-AU" sz="1200" dirty="0"/>
          </a:p>
        </p:txBody>
      </p:sp>
      <p:sp>
        <p:nvSpPr>
          <p:cNvPr id="2" name="Slide Number Placeholder 1">
            <a:extLst>
              <a:ext uri="{FF2B5EF4-FFF2-40B4-BE49-F238E27FC236}">
                <a16:creationId xmlns:a16="http://schemas.microsoft.com/office/drawing/2014/main" id="{56C05162-D8C7-1EE3-1CD0-9F9B1FBF280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27259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EE880-BD1C-E5B0-3A16-F93FA3172284}"/>
              </a:ext>
            </a:extLst>
          </p:cNvPr>
          <p:cNvSpPr>
            <a:spLocks noGrp="1"/>
          </p:cNvSpPr>
          <p:nvPr>
            <p:ph type="title"/>
          </p:nvPr>
        </p:nvSpPr>
        <p:spPr/>
        <p:txBody>
          <a:bodyPr/>
          <a:lstStyle/>
          <a:p>
            <a:r>
              <a:rPr lang="en-AU"/>
              <a:t>The 5 constant virtues of Confucius</a:t>
            </a:r>
          </a:p>
        </p:txBody>
      </p:sp>
      <p:sp>
        <p:nvSpPr>
          <p:cNvPr id="4" name="Text Placeholder 3">
            <a:extLst>
              <a:ext uri="{FF2B5EF4-FFF2-40B4-BE49-F238E27FC236}">
                <a16:creationId xmlns:a16="http://schemas.microsoft.com/office/drawing/2014/main" id="{5C63FCF9-D879-E45D-133E-033558BBC089}"/>
              </a:ext>
            </a:extLst>
          </p:cNvPr>
          <p:cNvSpPr>
            <a:spLocks noGrp="1"/>
          </p:cNvSpPr>
          <p:nvPr>
            <p:ph type="body" sz="quarter" idx="18"/>
          </p:nvPr>
        </p:nvSpPr>
        <p:spPr/>
        <p:txBody>
          <a:bodyPr/>
          <a:lstStyle/>
          <a:p>
            <a:r>
              <a:rPr lang="en-AU"/>
              <a:t>An introduction</a:t>
            </a:r>
          </a:p>
        </p:txBody>
      </p:sp>
      <p:sp>
        <p:nvSpPr>
          <p:cNvPr id="5" name="Content Placeholder 4">
            <a:extLst>
              <a:ext uri="{FF2B5EF4-FFF2-40B4-BE49-F238E27FC236}">
                <a16:creationId xmlns:a16="http://schemas.microsoft.com/office/drawing/2014/main" id="{83B2881D-E49D-123B-6425-73578E872DB7}"/>
              </a:ext>
            </a:extLst>
          </p:cNvPr>
          <p:cNvSpPr>
            <a:spLocks noGrp="1"/>
          </p:cNvSpPr>
          <p:nvPr>
            <p:ph sz="quarter" idx="19"/>
          </p:nvPr>
        </p:nvSpPr>
        <p:spPr/>
        <p:txBody>
          <a:bodyPr/>
          <a:lstStyle/>
          <a:p>
            <a:r>
              <a:rPr lang="it-IT"/>
              <a:t>Ren </a:t>
            </a:r>
            <a:r>
              <a:rPr lang="en-AU"/>
              <a:t>–</a:t>
            </a:r>
            <a:r>
              <a:rPr lang="it-IT"/>
              <a:t> </a:t>
            </a:r>
            <a:r>
              <a:rPr lang="en-AU"/>
              <a:t>humaneness, compassion</a:t>
            </a:r>
            <a:endParaRPr lang="it-IT"/>
          </a:p>
          <a:p>
            <a:r>
              <a:rPr lang="it-IT"/>
              <a:t>Yi </a:t>
            </a:r>
            <a:r>
              <a:rPr lang="en-AU"/>
              <a:t>– righteousness, doing what is right</a:t>
            </a:r>
            <a:endParaRPr lang="it-IT"/>
          </a:p>
          <a:p>
            <a:r>
              <a:rPr lang="it-IT"/>
              <a:t>Li </a:t>
            </a:r>
            <a:r>
              <a:rPr lang="en-AU"/>
              <a:t>– respect, proper behaviour, social harmony</a:t>
            </a:r>
            <a:endParaRPr lang="it-IT"/>
          </a:p>
          <a:p>
            <a:r>
              <a:rPr lang="it-IT"/>
              <a:t>Zhi </a:t>
            </a:r>
            <a:r>
              <a:rPr lang="en-AU"/>
              <a:t>– wisdom, good judgement</a:t>
            </a:r>
            <a:endParaRPr lang="it-IT"/>
          </a:p>
          <a:p>
            <a:r>
              <a:rPr lang="it-IT"/>
              <a:t>Xin </a:t>
            </a:r>
            <a:r>
              <a:rPr lang="en-AU"/>
              <a:t>– trustworthiness, honesty</a:t>
            </a:r>
          </a:p>
        </p:txBody>
      </p:sp>
      <p:graphicFrame>
        <p:nvGraphicFramePr>
          <p:cNvPr id="7" name="Picture Placeholder 6">
            <a:extLst>
              <a:ext uri="{FF2B5EF4-FFF2-40B4-BE49-F238E27FC236}">
                <a16:creationId xmlns:a16="http://schemas.microsoft.com/office/drawing/2014/main" id="{4FBA8966-CC93-C535-5819-8CC3C0AAE433}"/>
              </a:ext>
            </a:extLst>
          </p:cNvPr>
          <p:cNvGraphicFramePr>
            <a:graphicFrameLocks noGrp="1"/>
          </p:cNvGraphicFramePr>
          <p:nvPr>
            <p:ph type="pic" sz="quarter" idx="20"/>
            <p:extLst>
              <p:ext uri="{D42A27DB-BD31-4B8C-83A1-F6EECF244321}">
                <p14:modId xmlns:p14="http://schemas.microsoft.com/office/powerpoint/2010/main" val="360835420"/>
              </p:ext>
            </p:extLst>
          </p:nvPr>
        </p:nvGraphicFramePr>
        <p:xfrm>
          <a:off x="6388443" y="1562471"/>
          <a:ext cx="5443194" cy="4215354"/>
        </p:xfrm>
        <a:graphic>
          <a:graphicData uri="http://schemas.openxmlformats.org/drawingml/2006/table">
            <a:tbl>
              <a:tblPr firstRow="1" bandRow="1">
                <a:tableStyleId>{69012ECD-51FC-41F1-AA8D-1B2483CD663E}</a:tableStyleId>
              </a:tblPr>
              <a:tblGrid>
                <a:gridCol w="2721597">
                  <a:extLst>
                    <a:ext uri="{9D8B030D-6E8A-4147-A177-3AD203B41FA5}">
                      <a16:colId xmlns:a16="http://schemas.microsoft.com/office/drawing/2014/main" val="4183939845"/>
                    </a:ext>
                  </a:extLst>
                </a:gridCol>
                <a:gridCol w="2721597">
                  <a:extLst>
                    <a:ext uri="{9D8B030D-6E8A-4147-A177-3AD203B41FA5}">
                      <a16:colId xmlns:a16="http://schemas.microsoft.com/office/drawing/2014/main" val="923024650"/>
                    </a:ext>
                  </a:extLst>
                </a:gridCol>
              </a:tblGrid>
              <a:tr h="539015">
                <a:tc>
                  <a:txBody>
                    <a:bodyPr/>
                    <a:lstStyle/>
                    <a:p>
                      <a:pPr>
                        <a:lnSpc>
                          <a:spcPct val="150000"/>
                        </a:lnSpc>
                        <a:spcAft>
                          <a:spcPts val="1200"/>
                        </a:spcAft>
                      </a:pPr>
                      <a:r>
                        <a:rPr lang="en-AU">
                          <a:solidFill>
                            <a:sysClr val="windowText" lastClr="000000"/>
                          </a:solidFill>
                        </a:rPr>
                        <a:t>Virtue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a:txBody>
                    <a:bodyPr/>
                    <a:lstStyle/>
                    <a:p>
                      <a:pPr>
                        <a:lnSpc>
                          <a:spcPct val="150000"/>
                        </a:lnSpc>
                        <a:spcAft>
                          <a:spcPts val="1200"/>
                        </a:spcAft>
                      </a:pPr>
                      <a:r>
                        <a:rPr lang="en-AU">
                          <a:solidFill>
                            <a:sysClr val="windowText" lastClr="000000"/>
                          </a:solidFill>
                        </a:rPr>
                        <a:t>Pronunciation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val="1319310465"/>
                  </a:ext>
                </a:extLst>
              </a:tr>
              <a:tr h="1029647">
                <a:tc>
                  <a:txBody>
                    <a:bodyPr/>
                    <a:lstStyle/>
                    <a:p>
                      <a:pPr>
                        <a:lnSpc>
                          <a:spcPct val="150000"/>
                        </a:lnSpc>
                        <a:spcAft>
                          <a:spcPts val="1200"/>
                        </a:spcAft>
                      </a:pPr>
                      <a:r>
                        <a:rPr lang="en-AU"/>
                        <a:t>Ren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AU" i="1"/>
                        <a:t>ren</a:t>
                      </a:r>
                      <a:r>
                        <a:rPr lang="en-AU"/>
                        <a:t> (sounds like the English word ‘wren’)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5421"/>
                  </a:ext>
                </a:extLst>
              </a:tr>
              <a:tr h="539015">
                <a:tc>
                  <a:txBody>
                    <a:bodyPr/>
                    <a:lstStyle/>
                    <a:p>
                      <a:pPr>
                        <a:lnSpc>
                          <a:spcPct val="150000"/>
                        </a:lnSpc>
                        <a:spcAft>
                          <a:spcPts val="1200"/>
                        </a:spcAft>
                      </a:pPr>
                      <a:r>
                        <a:rPr lang="en-AU"/>
                        <a:t>Yi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AU" err="1"/>
                        <a:t>yee</a:t>
                      </a: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0100381"/>
                  </a:ext>
                </a:extLst>
              </a:tr>
              <a:tr h="539015">
                <a:tc>
                  <a:txBody>
                    <a:bodyPr/>
                    <a:lstStyle/>
                    <a:p>
                      <a:pPr>
                        <a:lnSpc>
                          <a:spcPct val="150000"/>
                        </a:lnSpc>
                        <a:spcAft>
                          <a:spcPts val="1200"/>
                        </a:spcAft>
                      </a:pPr>
                      <a:r>
                        <a:rPr lang="en-AU"/>
                        <a:t>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AU"/>
                        <a:t>lee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7134768"/>
                  </a:ext>
                </a:extLst>
              </a:tr>
              <a:tr h="1029647">
                <a:tc>
                  <a:txBody>
                    <a:bodyPr/>
                    <a:lstStyle/>
                    <a:p>
                      <a:pPr>
                        <a:lnSpc>
                          <a:spcPct val="150000"/>
                        </a:lnSpc>
                        <a:spcAft>
                          <a:spcPts val="1200"/>
                        </a:spcAft>
                      </a:pPr>
                      <a:r>
                        <a:rPr lang="en-AU"/>
                        <a:t>Zhi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AU"/>
                        <a:t>Zhir (the ‘</a:t>
                      </a:r>
                      <a:r>
                        <a:rPr lang="en-AU" err="1"/>
                        <a:t>zh</a:t>
                      </a:r>
                      <a:r>
                        <a:rPr lang="en-AU"/>
                        <a:t>’ sounds like the ‘s’ in measure)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0986667"/>
                  </a:ext>
                </a:extLst>
              </a:tr>
              <a:tr h="539015">
                <a:tc>
                  <a:txBody>
                    <a:bodyPr/>
                    <a:lstStyle/>
                    <a:p>
                      <a:pPr>
                        <a:lnSpc>
                          <a:spcPct val="150000"/>
                        </a:lnSpc>
                        <a:spcAft>
                          <a:spcPts val="1200"/>
                        </a:spcAft>
                      </a:pPr>
                      <a:r>
                        <a:rPr lang="en-AU"/>
                        <a:t>Xin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AU" dirty="0"/>
                        <a:t>Shin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6986796"/>
                  </a:ext>
                </a:extLst>
              </a:tr>
            </a:tbl>
          </a:graphicData>
        </a:graphic>
      </p:graphicFrame>
      <p:sp>
        <p:nvSpPr>
          <p:cNvPr id="2" name="Slide Number Placeholder 1">
            <a:extLst>
              <a:ext uri="{FF2B5EF4-FFF2-40B4-BE49-F238E27FC236}">
                <a16:creationId xmlns:a16="http://schemas.microsoft.com/office/drawing/2014/main" id="{14E97C26-3ACF-E39F-5D33-10398A5B389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843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A558C8-AC1C-9504-DB3A-E3093D14F940}"/>
              </a:ext>
            </a:extLst>
          </p:cNvPr>
          <p:cNvSpPr>
            <a:spLocks noGrp="1"/>
          </p:cNvSpPr>
          <p:nvPr>
            <p:ph type="title"/>
          </p:nvPr>
        </p:nvSpPr>
        <p:spPr/>
        <p:txBody>
          <a:bodyPr/>
          <a:lstStyle/>
          <a:p>
            <a:r>
              <a:rPr lang="en-AU"/>
              <a:t>The 5 virtues</a:t>
            </a:r>
          </a:p>
        </p:txBody>
      </p:sp>
      <p:pic>
        <p:nvPicPr>
          <p:cNvPr id="3" name="Online Media 2" title="Transform Your Life: What Can We Learn from Confucius Today?">
            <a:hlinkClick r:id="rId4"/>
            <a:extLst>
              <a:ext uri="{FF2B5EF4-FFF2-40B4-BE49-F238E27FC236}">
                <a16:creationId xmlns:a16="http://schemas.microsoft.com/office/drawing/2014/main" id="{7A9BD330-04D5-2A96-08B9-688ACEE84257}"/>
              </a:ext>
            </a:extLst>
          </p:cNvPr>
          <p:cNvPicPr>
            <a:picLocks noRot="1" noChangeAspect="1"/>
          </p:cNvPicPr>
          <p:nvPr>
            <a:videoFile r:link="rId1"/>
          </p:nvPr>
        </p:nvPicPr>
        <p:blipFill>
          <a:blip r:embed="rId5"/>
          <a:stretch>
            <a:fillRect/>
          </a:stretch>
        </p:blipFill>
        <p:spPr>
          <a:xfrm>
            <a:off x="940909" y="942554"/>
            <a:ext cx="10183091" cy="5753446"/>
          </a:xfrm>
          <a:prstGeom prst="rect">
            <a:avLst/>
          </a:prstGeom>
        </p:spPr>
      </p:pic>
      <p:sp>
        <p:nvSpPr>
          <p:cNvPr id="2" name="Slide Number Placeholder 1">
            <a:extLst>
              <a:ext uri="{FF2B5EF4-FFF2-40B4-BE49-F238E27FC236}">
                <a16:creationId xmlns:a16="http://schemas.microsoft.com/office/drawing/2014/main" id="{7E5EDC60-D21D-0854-FF0D-37F08CDC066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0719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3C5058-E582-040F-6FF3-52CF4C12BF7B}"/>
              </a:ext>
            </a:extLst>
          </p:cNvPr>
          <p:cNvSpPr>
            <a:spLocks noGrp="1"/>
          </p:cNvSpPr>
          <p:nvPr>
            <p:ph type="title"/>
          </p:nvPr>
        </p:nvSpPr>
        <p:spPr/>
        <p:txBody>
          <a:bodyPr/>
          <a:lstStyle/>
          <a:p>
            <a:r>
              <a:rPr lang="en-AU"/>
              <a:t>Confucius carousel – the virtues in action</a:t>
            </a:r>
            <a:br>
              <a:rPr lang="en-AU"/>
            </a:br>
            <a:endParaRPr lang="en-AU"/>
          </a:p>
        </p:txBody>
      </p:sp>
      <p:sp>
        <p:nvSpPr>
          <p:cNvPr id="5" name="Content Placeholder 4">
            <a:extLst>
              <a:ext uri="{FF2B5EF4-FFF2-40B4-BE49-F238E27FC236}">
                <a16:creationId xmlns:a16="http://schemas.microsoft.com/office/drawing/2014/main" id="{99DB29EB-1F21-7EC6-A0D7-9AFDFF1DBADE}"/>
              </a:ext>
            </a:extLst>
          </p:cNvPr>
          <p:cNvSpPr>
            <a:spLocks noGrp="1"/>
          </p:cNvSpPr>
          <p:nvPr>
            <p:ph sz="quarter" idx="19"/>
          </p:nvPr>
        </p:nvSpPr>
        <p:spPr>
          <a:xfrm>
            <a:off x="360000" y="1177399"/>
            <a:ext cx="6497637" cy="5007535"/>
          </a:xfrm>
        </p:spPr>
        <p:txBody>
          <a:bodyPr/>
          <a:lstStyle/>
          <a:p>
            <a:r>
              <a:rPr lang="en-AU"/>
              <a:t>You will break into 5 groups</a:t>
            </a:r>
          </a:p>
          <a:p>
            <a:r>
              <a:rPr lang="en-AU"/>
              <a:t>Each group is assigned:</a:t>
            </a:r>
          </a:p>
          <a:p>
            <a:pPr marL="342900" lvl="1" indent="-342900">
              <a:buFont typeface="Arial" panose="020B0604020202020204" pitchFamily="34" charset="0"/>
              <a:buChar char="•"/>
            </a:pPr>
            <a:r>
              <a:rPr lang="en-AU" sz="2000"/>
              <a:t>a virtue</a:t>
            </a:r>
          </a:p>
          <a:p>
            <a:pPr marL="342900" lvl="1" indent="-342900">
              <a:buFont typeface="Arial" panose="020B0604020202020204" pitchFamily="34" charset="0"/>
              <a:buChar char="•"/>
            </a:pPr>
            <a:r>
              <a:rPr lang="en-AU" sz="2000"/>
              <a:t>a scenario </a:t>
            </a:r>
          </a:p>
          <a:p>
            <a:pPr marL="342900" lvl="1" indent="-342900">
              <a:buFont typeface="Arial" panose="020B0604020202020204" pitchFamily="34" charset="0"/>
              <a:buChar char="•"/>
            </a:pPr>
            <a:r>
              <a:rPr lang="en-AU" sz="2000"/>
              <a:t>a question applying the scenario.</a:t>
            </a:r>
          </a:p>
          <a:p>
            <a:pPr lvl="1"/>
            <a:r>
              <a:rPr lang="en-AU" sz="2000" b="1"/>
              <a:t>You will need to present your virtue to the class</a:t>
            </a:r>
          </a:p>
          <a:p>
            <a:pPr marL="342900" lvl="1" indent="-342900">
              <a:buFont typeface="Arial" panose="020B0604020202020204" pitchFamily="34" charset="0"/>
              <a:buChar char="•"/>
            </a:pPr>
            <a:r>
              <a:rPr lang="en-AU" sz="2000"/>
              <a:t>Nominate a scribe (someone to write)</a:t>
            </a:r>
          </a:p>
          <a:p>
            <a:pPr marL="342900" lvl="1" indent="-342900">
              <a:buFont typeface="Arial" panose="020B0604020202020204" pitchFamily="34" charset="0"/>
              <a:buChar char="•"/>
            </a:pPr>
            <a:r>
              <a:rPr lang="en-AU" sz="2000"/>
              <a:t>Decide who will speak to the class</a:t>
            </a:r>
          </a:p>
          <a:p>
            <a:pPr marL="342900" lvl="1" indent="-342900">
              <a:buFont typeface="Arial" panose="020B0604020202020204" pitchFamily="34" charset="0"/>
              <a:buChar char="•"/>
            </a:pPr>
            <a:r>
              <a:rPr lang="en-AU" sz="2000">
                <a:solidFill>
                  <a:srgbClr val="FF0000"/>
                </a:solidFill>
              </a:rPr>
              <a:t>Decide quickly – you have philosophy work to do</a:t>
            </a:r>
          </a:p>
          <a:p>
            <a:pPr marL="342900" lvl="1" indent="-342900">
              <a:buFont typeface="Arial" panose="020B0604020202020204" pitchFamily="34" charset="0"/>
              <a:buChar char="•"/>
            </a:pPr>
            <a:endParaRPr lang="en-AU"/>
          </a:p>
          <a:p>
            <a:pPr marL="342900" lvl="1" indent="-342900">
              <a:buFont typeface="Arial" panose="020B0604020202020204" pitchFamily="34" charset="0"/>
              <a:buChar char="•"/>
            </a:pPr>
            <a:endParaRPr lang="en-AU"/>
          </a:p>
          <a:p>
            <a:pPr marL="342900" indent="-342900">
              <a:buFont typeface="Arial" panose="020B0604020202020204" pitchFamily="34" charset="0"/>
              <a:buChar char="•"/>
            </a:pPr>
            <a:endParaRPr lang="en-AU"/>
          </a:p>
        </p:txBody>
      </p:sp>
      <p:pic>
        <p:nvPicPr>
          <p:cNvPr id="8" name="Picture 7">
            <a:extLst>
              <a:ext uri="{FF2B5EF4-FFF2-40B4-BE49-F238E27FC236}">
                <a16:creationId xmlns:a16="http://schemas.microsoft.com/office/drawing/2014/main" id="{9CD1DDFA-FA13-F007-0118-65E0B373BF8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4833" y="1177399"/>
            <a:ext cx="4519167" cy="3011601"/>
          </a:xfrm>
          <a:prstGeom prst="rect">
            <a:avLst/>
          </a:prstGeom>
        </p:spPr>
      </p:pic>
      <p:sp>
        <p:nvSpPr>
          <p:cNvPr id="9" name="TextBox 8">
            <a:extLst>
              <a:ext uri="{FF2B5EF4-FFF2-40B4-BE49-F238E27FC236}">
                <a16:creationId xmlns:a16="http://schemas.microsoft.com/office/drawing/2014/main" id="{0B68A9B2-7B89-8577-21AD-137B02928F68}"/>
              </a:ext>
            </a:extLst>
          </p:cNvPr>
          <p:cNvSpPr txBox="1"/>
          <p:nvPr/>
        </p:nvSpPr>
        <p:spPr>
          <a:xfrm>
            <a:off x="7324833" y="4396400"/>
            <a:ext cx="2978234" cy="406400"/>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22272B"/>
                </a:solidFill>
                <a:effectLst/>
                <a:uLnTx/>
                <a:uFillTx/>
                <a:latin typeface="Arial" panose="020B0604020202020204"/>
                <a:ea typeface="+mn-ea"/>
                <a:cs typeface="+mn-cs"/>
              </a:rPr>
              <a:t>Image by </a:t>
            </a:r>
            <a:r>
              <a:rPr kumimoji="0" lang="en-AU" sz="1200" b="0" i="0" u="sng" strike="noStrike" kern="1200" cap="none" spc="0" normalizeH="0" baseline="0" noProof="0">
                <a:ln>
                  <a:noFill/>
                </a:ln>
                <a:solidFill>
                  <a:srgbClr val="22272B"/>
                </a:solidFill>
                <a:effectLst/>
                <a:uLnTx/>
                <a:uFillTx/>
                <a:latin typeface="Arial" panose="020B0604020202020204"/>
                <a:ea typeface="+mn-ea"/>
                <a:cs typeface="+mn-cs"/>
                <a:hlinkClick r:id="rId4"/>
              </a:rPr>
              <a:t>Peggy und Marco Lachmann-Anke</a:t>
            </a:r>
            <a:r>
              <a:rPr kumimoji="0" lang="en-AU" sz="1200" b="0" i="0" u="none" strike="noStrike" kern="1200" cap="none" spc="0" normalizeH="0" baseline="0" noProof="0">
                <a:ln>
                  <a:noFill/>
                </a:ln>
                <a:solidFill>
                  <a:srgbClr val="22272B"/>
                </a:solidFill>
                <a:effectLst/>
                <a:uLnTx/>
                <a:uFillTx/>
                <a:latin typeface="Arial" panose="020B0604020202020204"/>
                <a:ea typeface="+mn-ea"/>
                <a:cs typeface="+mn-cs"/>
              </a:rPr>
              <a:t> from </a:t>
            </a:r>
            <a:r>
              <a:rPr kumimoji="0" lang="en-AU" sz="1200" b="0" i="0" u="sng" strike="noStrike" kern="1200" cap="none" spc="0" normalizeH="0" baseline="0" noProof="0" err="1">
                <a:ln>
                  <a:noFill/>
                </a:ln>
                <a:solidFill>
                  <a:srgbClr val="22272B"/>
                </a:solidFill>
                <a:effectLst/>
                <a:uLnTx/>
                <a:uFillTx/>
                <a:latin typeface="Arial" panose="020B0604020202020204"/>
                <a:ea typeface="+mn-ea"/>
                <a:cs typeface="+mn-cs"/>
                <a:hlinkClick r:id="rId5"/>
              </a:rPr>
              <a:t>Pixabay</a:t>
            </a:r>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CA18A4AB-D671-70CD-6D85-A4007B940F0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7747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B65017-7F8D-488D-DFC5-2D3D7E180436}"/>
              </a:ext>
            </a:extLst>
          </p:cNvPr>
          <p:cNvSpPr>
            <a:spLocks noGrp="1"/>
          </p:cNvSpPr>
          <p:nvPr>
            <p:ph type="title"/>
          </p:nvPr>
        </p:nvSpPr>
        <p:spPr/>
        <p:txBody>
          <a:bodyPr/>
          <a:lstStyle/>
          <a:p>
            <a:r>
              <a:rPr lang="en-AU"/>
              <a:t>Group sharing</a:t>
            </a:r>
          </a:p>
        </p:txBody>
      </p:sp>
      <p:sp>
        <p:nvSpPr>
          <p:cNvPr id="4" name="Text Placeholder 3">
            <a:extLst>
              <a:ext uri="{FF2B5EF4-FFF2-40B4-BE49-F238E27FC236}">
                <a16:creationId xmlns:a16="http://schemas.microsoft.com/office/drawing/2014/main" id="{BE305886-7050-A777-4BB4-E37A39796BCD}"/>
              </a:ext>
            </a:extLst>
          </p:cNvPr>
          <p:cNvSpPr>
            <a:spLocks noGrp="1"/>
          </p:cNvSpPr>
          <p:nvPr>
            <p:ph type="body" sz="quarter" idx="18"/>
          </p:nvPr>
        </p:nvSpPr>
        <p:spPr/>
        <p:txBody>
          <a:bodyPr/>
          <a:lstStyle/>
          <a:p>
            <a:r>
              <a:rPr lang="en-AU"/>
              <a:t>Present your virtue</a:t>
            </a:r>
          </a:p>
        </p:txBody>
      </p:sp>
      <p:sp>
        <p:nvSpPr>
          <p:cNvPr id="5" name="Content Placeholder 4">
            <a:extLst>
              <a:ext uri="{FF2B5EF4-FFF2-40B4-BE49-F238E27FC236}">
                <a16:creationId xmlns:a16="http://schemas.microsoft.com/office/drawing/2014/main" id="{FDD22C9F-C325-B1E9-BDF1-D4E6474DAFCE}"/>
              </a:ext>
            </a:extLst>
          </p:cNvPr>
          <p:cNvSpPr>
            <a:spLocks noGrp="1"/>
          </p:cNvSpPr>
          <p:nvPr>
            <p:ph sz="quarter" idx="19"/>
          </p:nvPr>
        </p:nvSpPr>
        <p:spPr>
          <a:xfrm>
            <a:off x="360363" y="1562471"/>
            <a:ext cx="7208837" cy="4814518"/>
          </a:xfrm>
        </p:spPr>
        <p:txBody>
          <a:bodyPr/>
          <a:lstStyle/>
          <a:p>
            <a:pPr>
              <a:spcAft>
                <a:spcPts val="2400"/>
              </a:spcAft>
            </a:pPr>
            <a:r>
              <a:rPr lang="en-AU"/>
              <a:t>Each group presents:</a:t>
            </a:r>
          </a:p>
          <a:p>
            <a:pPr marL="342900" indent="-342900">
              <a:spcAft>
                <a:spcPts val="2400"/>
              </a:spcAft>
              <a:buFont typeface="Arial" panose="020B0604020202020204" pitchFamily="34" charset="0"/>
              <a:buChar char="•"/>
            </a:pPr>
            <a:r>
              <a:rPr lang="en-AU"/>
              <a:t>their virtue</a:t>
            </a:r>
          </a:p>
          <a:p>
            <a:pPr marL="342900" indent="-342900">
              <a:spcAft>
                <a:spcPts val="2400"/>
              </a:spcAft>
              <a:buFont typeface="Arial" panose="020B0604020202020204" pitchFamily="34" charset="0"/>
              <a:buChar char="•"/>
            </a:pPr>
            <a:r>
              <a:rPr lang="en-AU"/>
              <a:t>the real-life scenario</a:t>
            </a:r>
          </a:p>
          <a:p>
            <a:pPr marL="342900" indent="-342900">
              <a:spcAft>
                <a:spcPts val="2400"/>
              </a:spcAft>
              <a:buFont typeface="Arial" panose="020B0604020202020204" pitchFamily="34" charset="0"/>
              <a:buChar char="•"/>
            </a:pPr>
            <a:r>
              <a:rPr lang="en-AU"/>
              <a:t>how a person guided by that virtue would act</a:t>
            </a:r>
          </a:p>
          <a:p>
            <a:pPr marL="342900" indent="-342900">
              <a:spcAft>
                <a:spcPts val="2400"/>
              </a:spcAft>
              <a:buFont typeface="Arial" panose="020B0604020202020204" pitchFamily="34" charset="0"/>
              <a:buChar char="•"/>
            </a:pPr>
            <a:r>
              <a:rPr lang="en-AU"/>
              <a:t>one insight about why this virtue matters today.</a:t>
            </a:r>
          </a:p>
          <a:p>
            <a:pPr>
              <a:spcAft>
                <a:spcPts val="2400"/>
              </a:spcAft>
            </a:pPr>
            <a:r>
              <a:rPr lang="en-AU"/>
              <a:t>Can you see a connection between virtues?</a:t>
            </a:r>
          </a:p>
        </p:txBody>
      </p:sp>
      <p:sp>
        <p:nvSpPr>
          <p:cNvPr id="2" name="Slide Number Placeholder 1">
            <a:extLst>
              <a:ext uri="{FF2B5EF4-FFF2-40B4-BE49-F238E27FC236}">
                <a16:creationId xmlns:a16="http://schemas.microsoft.com/office/drawing/2014/main" id="{3B045CBC-B373-8277-2902-357FF3E131B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8713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F8AEE7-FAF0-0FC6-E361-5E8F04015EB8}"/>
              </a:ext>
            </a:extLst>
          </p:cNvPr>
          <p:cNvSpPr>
            <a:spLocks noGrp="1"/>
          </p:cNvSpPr>
          <p:nvPr>
            <p:ph type="title"/>
          </p:nvPr>
        </p:nvSpPr>
        <p:spPr/>
        <p:txBody>
          <a:bodyPr/>
          <a:lstStyle/>
          <a:p>
            <a:r>
              <a:rPr lang="en-AU"/>
              <a:t>Individual reflection</a:t>
            </a:r>
          </a:p>
        </p:txBody>
      </p:sp>
      <p:sp>
        <p:nvSpPr>
          <p:cNvPr id="4" name="Text Placeholder 3">
            <a:extLst>
              <a:ext uri="{FF2B5EF4-FFF2-40B4-BE49-F238E27FC236}">
                <a16:creationId xmlns:a16="http://schemas.microsoft.com/office/drawing/2014/main" id="{12ADF2B5-706C-667D-8F16-78A65833B436}"/>
              </a:ext>
            </a:extLst>
          </p:cNvPr>
          <p:cNvSpPr>
            <a:spLocks noGrp="1"/>
          </p:cNvSpPr>
          <p:nvPr>
            <p:ph type="body" sz="quarter" idx="18"/>
          </p:nvPr>
        </p:nvSpPr>
        <p:spPr/>
        <p:txBody>
          <a:bodyPr/>
          <a:lstStyle/>
          <a:p>
            <a:r>
              <a:rPr lang="en-AU"/>
              <a:t>Apply the virtues</a:t>
            </a:r>
          </a:p>
        </p:txBody>
      </p:sp>
      <p:sp>
        <p:nvSpPr>
          <p:cNvPr id="5" name="Content Placeholder 4">
            <a:extLst>
              <a:ext uri="{FF2B5EF4-FFF2-40B4-BE49-F238E27FC236}">
                <a16:creationId xmlns:a16="http://schemas.microsoft.com/office/drawing/2014/main" id="{8DCE566C-D4E8-CBBE-2C83-B8AF0E181D82}"/>
              </a:ext>
            </a:extLst>
          </p:cNvPr>
          <p:cNvSpPr>
            <a:spLocks noGrp="1"/>
          </p:cNvSpPr>
          <p:nvPr>
            <p:ph sz="quarter" idx="19"/>
          </p:nvPr>
        </p:nvSpPr>
        <p:spPr/>
        <p:txBody>
          <a:bodyPr vert="horz" lIns="0" tIns="0" rIns="0" bIns="0" rtlCol="0" anchor="t">
            <a:noAutofit/>
          </a:bodyPr>
          <a:lstStyle/>
          <a:p>
            <a:r>
              <a:rPr lang="en-AU"/>
              <a:t>Choose one virtue you have heard about today</a:t>
            </a:r>
            <a:endParaRPr lang="en-US"/>
          </a:p>
          <a:p>
            <a:r>
              <a:rPr lang="en-AU"/>
              <a:t>Answer these questions individually:</a:t>
            </a:r>
          </a:p>
          <a:p>
            <a:pPr marL="457200" lvl="0" indent="-457200">
              <a:buFont typeface="+mj-lt"/>
              <a:buAutoNum type="arabicPeriod"/>
            </a:pPr>
            <a:r>
              <a:rPr lang="en-AU"/>
              <a:t>What does this virtue mean in simple terms?</a:t>
            </a:r>
          </a:p>
          <a:p>
            <a:pPr marL="457200" lvl="0" indent="-457200">
              <a:buFont typeface="+mj-lt"/>
              <a:buAutoNum type="arabicPeriod"/>
            </a:pPr>
            <a:r>
              <a:rPr lang="en-AU"/>
              <a:t>Where have I seen someone practise it recently?</a:t>
            </a:r>
          </a:p>
          <a:p>
            <a:pPr marL="457200" lvl="0" indent="-457200">
              <a:buFont typeface="+mj-lt"/>
              <a:buAutoNum type="arabicPeriod"/>
            </a:pPr>
            <a:r>
              <a:rPr lang="en-AU">
                <a:latin typeface="Arial"/>
                <a:cs typeface="Arial"/>
              </a:rPr>
              <a:t>How could practising this virtue improve a group, family, team or society?</a:t>
            </a:r>
          </a:p>
        </p:txBody>
      </p:sp>
      <p:pic>
        <p:nvPicPr>
          <p:cNvPr id="8" name="Picture Placeholder 7">
            <a:extLst>
              <a:ext uri="{FF2B5EF4-FFF2-40B4-BE49-F238E27FC236}">
                <a16:creationId xmlns:a16="http://schemas.microsoft.com/office/drawing/2014/main" id="{2D13EE4E-B427-F0F2-F36A-F13BC29DF449}"/>
              </a:ext>
              <a:ext uri="{C183D7F6-B498-43B3-948B-1728B52AA6E4}">
                <adec:decorative xmlns:adec="http://schemas.microsoft.com/office/drawing/2017/decorative" val="1"/>
              </a:ext>
            </a:extLst>
          </p:cNvPr>
          <p:cNvPicPr>
            <a:picLocks noGrp="1" noChangeAspect="1"/>
          </p:cNvPicPr>
          <p:nvPr>
            <p:ph type="pic" sz="quarter" idx="20"/>
          </p:nvPr>
        </p:nvPicPr>
        <p:blipFill>
          <a:blip>
            <a:extLst>
              <a:ext uri="{96DAC541-7B7A-43D3-8B79-37D633B846F1}">
                <asvg:svgBlip xmlns:asvg="http://schemas.microsoft.com/office/drawing/2016/SVG/main" r:embed="rId3"/>
              </a:ext>
            </a:extLst>
          </a:blip>
          <a:srcRect t="6284" b="6284"/>
          <a:stretch>
            <a:fillRect/>
          </a:stretch>
        </p:blipFill>
        <p:spPr>
          <a:xfrm>
            <a:off x="6910605" y="1562470"/>
            <a:ext cx="4933393" cy="4313010"/>
          </a:xfrm>
        </p:spPr>
      </p:pic>
      <p:sp>
        <p:nvSpPr>
          <p:cNvPr id="2" name="Slide Number Placeholder 1">
            <a:extLst>
              <a:ext uri="{FF2B5EF4-FFF2-40B4-BE49-F238E27FC236}">
                <a16:creationId xmlns:a16="http://schemas.microsoft.com/office/drawing/2014/main" id="{DF41D193-B759-8AE7-F302-E023FDE1025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8680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E9021A-E6FD-5114-AEFA-7F16117233A7}"/>
              </a:ext>
            </a:extLst>
          </p:cNvPr>
          <p:cNvSpPr>
            <a:spLocks noGrp="1"/>
          </p:cNvSpPr>
          <p:nvPr>
            <p:ph type="title"/>
          </p:nvPr>
        </p:nvSpPr>
        <p:spPr/>
        <p:txBody>
          <a:bodyPr/>
          <a:lstStyle/>
          <a:p>
            <a:r>
              <a:rPr lang="en-AU"/>
              <a:t>Exit ticket</a:t>
            </a:r>
          </a:p>
        </p:txBody>
      </p:sp>
      <p:sp>
        <p:nvSpPr>
          <p:cNvPr id="4" name="Text Placeholder 3">
            <a:extLst>
              <a:ext uri="{FF2B5EF4-FFF2-40B4-BE49-F238E27FC236}">
                <a16:creationId xmlns:a16="http://schemas.microsoft.com/office/drawing/2014/main" id="{6B654D35-6260-2193-175A-0B2466DBE0E4}"/>
              </a:ext>
            </a:extLst>
          </p:cNvPr>
          <p:cNvSpPr>
            <a:spLocks noGrp="1"/>
          </p:cNvSpPr>
          <p:nvPr>
            <p:ph type="body" sz="quarter" idx="18"/>
          </p:nvPr>
        </p:nvSpPr>
        <p:spPr/>
        <p:txBody>
          <a:bodyPr/>
          <a:lstStyle/>
          <a:p>
            <a:r>
              <a:rPr lang="en-AU"/>
              <a:t>What does society need?</a:t>
            </a:r>
          </a:p>
        </p:txBody>
      </p:sp>
      <p:sp>
        <p:nvSpPr>
          <p:cNvPr id="5" name="Content Placeholder 4">
            <a:extLst>
              <a:ext uri="{FF2B5EF4-FFF2-40B4-BE49-F238E27FC236}">
                <a16:creationId xmlns:a16="http://schemas.microsoft.com/office/drawing/2014/main" id="{F8738154-B41C-8324-ED6C-4F938F964043}"/>
              </a:ext>
            </a:extLst>
          </p:cNvPr>
          <p:cNvSpPr>
            <a:spLocks noGrp="1"/>
          </p:cNvSpPr>
          <p:nvPr>
            <p:ph sz="quarter" idx="19"/>
          </p:nvPr>
        </p:nvSpPr>
        <p:spPr/>
        <p:txBody>
          <a:bodyPr/>
          <a:lstStyle/>
          <a:p>
            <a:pPr>
              <a:spcAft>
                <a:spcPts val="2400"/>
              </a:spcAft>
            </a:pPr>
            <a:r>
              <a:rPr lang="en-AU"/>
              <a:t>On a sticky note, write one sentence explaining:</a:t>
            </a:r>
          </a:p>
          <a:p>
            <a:pPr marL="342900" indent="-342900">
              <a:spcAft>
                <a:spcPts val="2400"/>
              </a:spcAft>
              <a:buFont typeface="Arial" panose="020B0604020202020204" pitchFamily="34" charset="0"/>
              <a:buChar char="•"/>
            </a:pPr>
            <a:r>
              <a:rPr lang="en-AU"/>
              <a:t>which virtue you think society needs most today </a:t>
            </a:r>
          </a:p>
          <a:p>
            <a:pPr marL="342900" indent="-342900">
              <a:spcAft>
                <a:spcPts val="2400"/>
              </a:spcAft>
              <a:buFont typeface="Arial" panose="020B0604020202020204" pitchFamily="34" charset="0"/>
              <a:buChar char="•"/>
            </a:pPr>
            <a:r>
              <a:rPr lang="en-AU"/>
              <a:t>why you think this virtue is needed?</a:t>
            </a:r>
          </a:p>
          <a:p>
            <a:pPr>
              <a:spcAft>
                <a:spcPts val="2400"/>
              </a:spcAft>
            </a:pPr>
            <a:r>
              <a:rPr lang="en-AU"/>
              <a:t>You will ‘post’ this on your way out of class today. </a:t>
            </a:r>
          </a:p>
        </p:txBody>
      </p:sp>
      <p:pic>
        <p:nvPicPr>
          <p:cNvPr id="11" name="Graphic 10">
            <a:extLst>
              <a:ext uri="{FF2B5EF4-FFF2-40B4-BE49-F238E27FC236}">
                <a16:creationId xmlns:a16="http://schemas.microsoft.com/office/drawing/2014/main" id="{383B50E7-4E1D-101D-85E8-743CCA0175F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12439" y="1659273"/>
            <a:ext cx="2895600" cy="2895600"/>
          </a:xfrm>
          <a:prstGeom prst="rect">
            <a:avLst/>
          </a:prstGeom>
        </p:spPr>
      </p:pic>
      <p:sp>
        <p:nvSpPr>
          <p:cNvPr id="2" name="Slide Number Placeholder 1">
            <a:extLst>
              <a:ext uri="{FF2B5EF4-FFF2-40B4-BE49-F238E27FC236}">
                <a16:creationId xmlns:a16="http://schemas.microsoft.com/office/drawing/2014/main" id="{B52A6BF6-437E-7140-69A3-FD199A66E15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2025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38F6F-2958-429D-EEEB-A1021A74AE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EE0D14-2821-88E3-43A5-B03A2A3D0E5C}"/>
              </a:ext>
            </a:extLst>
          </p:cNvPr>
          <p:cNvSpPr>
            <a:spLocks noGrp="1"/>
          </p:cNvSpPr>
          <p:nvPr>
            <p:ph type="ctrTitle"/>
          </p:nvPr>
        </p:nvSpPr>
        <p:spPr/>
        <p:txBody>
          <a:bodyPr/>
          <a:lstStyle/>
          <a:p>
            <a:r>
              <a:rPr lang="en-AU" dirty="0"/>
              <a:t>Lesson 18–21</a:t>
            </a:r>
            <a:br>
              <a:rPr lang="en-AU" dirty="0"/>
            </a:br>
            <a:r>
              <a:rPr lang="en-AU" sz="3600" dirty="0">
                <a:solidFill>
                  <a:schemeClr val="accent4"/>
                </a:solidFill>
              </a:rPr>
              <a:t>Choose your philosopher*</a:t>
            </a:r>
          </a:p>
        </p:txBody>
      </p:sp>
      <p:sp>
        <p:nvSpPr>
          <p:cNvPr id="3" name="TextBox 2">
            <a:extLst>
              <a:ext uri="{FF2B5EF4-FFF2-40B4-BE49-F238E27FC236}">
                <a16:creationId xmlns:a16="http://schemas.microsoft.com/office/drawing/2014/main" id="{AECBA35B-4A04-4392-B3F9-34C073BE6A73}"/>
              </a:ext>
            </a:extLst>
          </p:cNvPr>
          <p:cNvSpPr txBox="1"/>
          <p:nvPr/>
        </p:nvSpPr>
        <p:spPr>
          <a:xfrm>
            <a:off x="8115300" y="6275070"/>
            <a:ext cx="4389120" cy="800681"/>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dirty="0">
                <a:ln>
                  <a:noFill/>
                </a:ln>
                <a:solidFill>
                  <a:srgbClr val="FFFFFF"/>
                </a:solidFill>
                <a:effectLst/>
                <a:uLnTx/>
                <a:uFillTx/>
                <a:latin typeface="Arial" panose="020B0604020202020204"/>
                <a:ea typeface="+mn-ea"/>
                <a:cs typeface="+mn-cs"/>
              </a:rPr>
              <a:t>*But first let’s check for understanding</a:t>
            </a:r>
          </a:p>
        </p:txBody>
      </p:sp>
    </p:spTree>
    <p:extLst>
      <p:ext uri="{BB962C8B-B14F-4D97-AF65-F5344CB8AC3E}">
        <p14:creationId xmlns:p14="http://schemas.microsoft.com/office/powerpoint/2010/main" val="60577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22EEA-6DE4-945A-62EF-42BE7ECD5CF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2363745-5C57-A2F3-3AAD-17BF11C9423C}"/>
              </a:ext>
            </a:extLst>
          </p:cNvPr>
          <p:cNvSpPr>
            <a:spLocks noGrp="1"/>
          </p:cNvSpPr>
          <p:nvPr>
            <p:ph type="title"/>
          </p:nvPr>
        </p:nvSpPr>
        <p:spPr/>
        <p:txBody>
          <a:bodyPr/>
          <a:lstStyle/>
          <a:p>
            <a:r>
              <a:rPr lang="en-AU" dirty="0">
                <a:latin typeface="+mj-lt"/>
              </a:rPr>
              <a:t>Learning intentions and success criteria (13)</a:t>
            </a:r>
          </a:p>
        </p:txBody>
      </p:sp>
      <p:sp>
        <p:nvSpPr>
          <p:cNvPr id="3" name="TextBox 2">
            <a:extLst>
              <a:ext uri="{FF2B5EF4-FFF2-40B4-BE49-F238E27FC236}">
                <a16:creationId xmlns:a16="http://schemas.microsoft.com/office/drawing/2014/main" id="{B2571DCD-AE77-1665-BC28-4B02BD9ECDDD}"/>
              </a:ext>
            </a:extLst>
          </p:cNvPr>
          <p:cNvSpPr txBox="1"/>
          <p:nvPr/>
        </p:nvSpPr>
        <p:spPr>
          <a:xfrm>
            <a:off x="359998" y="1731864"/>
            <a:ext cx="11303000" cy="47094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nSpc>
                <a:spcPct val="150000"/>
              </a:lnSpc>
              <a:spcAft>
                <a:spcPts val="600"/>
              </a:spcAft>
              <a:defRPr/>
            </a:pPr>
            <a:r>
              <a:rPr lang="en-AU" sz="1600" b="1">
                <a:solidFill>
                  <a:srgbClr val="002664"/>
                </a:solidFill>
                <a:cs typeface="Arial"/>
              </a:rPr>
              <a:t>We are learning to</a:t>
            </a:r>
            <a:endParaRPr lang="en-AU" sz="1600" b="1">
              <a:solidFill>
                <a:srgbClr val="002664"/>
              </a:solidFill>
              <a:ea typeface="+mn-lt"/>
              <a:cs typeface="Arial"/>
            </a:endParaRPr>
          </a:p>
          <a:p>
            <a:pPr marL="342900" lvl="0" indent="-342900">
              <a:lnSpc>
                <a:spcPct val="150000"/>
              </a:lnSpc>
              <a:spcAft>
                <a:spcPts val="600"/>
              </a:spcAft>
              <a:buFont typeface="Arial"/>
              <a:buChar char="•"/>
              <a:defRPr/>
            </a:pPr>
            <a:r>
              <a:rPr lang="en-AU" sz="1600">
                <a:solidFill>
                  <a:srgbClr val="22272B"/>
                </a:solidFill>
                <a:cs typeface="Arial"/>
              </a:rPr>
              <a:t>use effective research techniques to develop understanding and insights into a chosen philosopher, their lives and their thinking</a:t>
            </a:r>
            <a:endParaRPr lang="en-US" sz="1600">
              <a:solidFill>
                <a:srgbClr val="22272B"/>
              </a:solidFill>
              <a:cs typeface="Arial"/>
            </a:endParaRPr>
          </a:p>
          <a:p>
            <a:pPr marL="342900" lvl="0" indent="-342900">
              <a:lnSpc>
                <a:spcPct val="150000"/>
              </a:lnSpc>
              <a:spcAft>
                <a:spcPts val="600"/>
              </a:spcAft>
              <a:buFont typeface="Arial"/>
              <a:buChar char="•"/>
              <a:defRPr/>
            </a:pPr>
            <a:r>
              <a:rPr lang="en-AU" sz="1600">
                <a:solidFill>
                  <a:srgbClr val="22272B"/>
                </a:solidFill>
                <a:cs typeface="Arial"/>
              </a:rPr>
              <a:t>connect Philosophical ideas to our own lives</a:t>
            </a:r>
            <a:endParaRPr lang="en-US" sz="1600">
              <a:solidFill>
                <a:srgbClr val="22272B"/>
              </a:solidFill>
              <a:cs typeface="Arial"/>
            </a:endParaRPr>
          </a:p>
          <a:p>
            <a:pPr marL="342900" lvl="0" indent="-342900">
              <a:lnSpc>
                <a:spcPct val="150000"/>
              </a:lnSpc>
              <a:spcAft>
                <a:spcPts val="600"/>
              </a:spcAft>
              <a:buFont typeface="Arial"/>
              <a:buChar char="•"/>
              <a:defRPr/>
            </a:pPr>
            <a:r>
              <a:rPr lang="en-AU" sz="1600">
                <a:solidFill>
                  <a:srgbClr val="22272B"/>
                </a:solidFill>
                <a:cs typeface="Arial"/>
              </a:rPr>
              <a:t>apply a philosopher’s thinking to a philosophical conundrum or thought experiment</a:t>
            </a:r>
          </a:p>
          <a:p>
            <a:pPr marL="342900" lvl="0" indent="-342900">
              <a:lnSpc>
                <a:spcPct val="150000"/>
              </a:lnSpc>
              <a:spcAft>
                <a:spcPts val="600"/>
              </a:spcAft>
              <a:buFont typeface="Arial"/>
              <a:buChar char="•"/>
              <a:defRPr/>
            </a:pPr>
            <a:r>
              <a:rPr lang="en-AU" sz="1600">
                <a:solidFill>
                  <a:srgbClr val="22272B"/>
                </a:solidFill>
                <a:cs typeface="Arial"/>
              </a:rPr>
              <a:t>communicate ideas effectively in written, spoken and multimodal forms.</a:t>
            </a:r>
          </a:p>
          <a:p>
            <a:pPr lvl="0">
              <a:lnSpc>
                <a:spcPct val="150000"/>
              </a:lnSpc>
              <a:spcAft>
                <a:spcPts val="600"/>
              </a:spcAft>
              <a:defRPr/>
            </a:pPr>
            <a:r>
              <a:rPr lang="en-AU" sz="1600" b="1">
                <a:solidFill>
                  <a:srgbClr val="002664"/>
                </a:solidFill>
                <a:cs typeface="Arial"/>
              </a:rPr>
              <a:t>We can</a:t>
            </a:r>
            <a:endParaRPr lang="en-US" sz="1600">
              <a:solidFill>
                <a:srgbClr val="002664"/>
              </a:solidFill>
              <a:cs typeface="Arial"/>
            </a:endParaRPr>
          </a:p>
          <a:p>
            <a:pPr marL="342900" lvl="0" indent="-342900">
              <a:lnSpc>
                <a:spcPct val="150000"/>
              </a:lnSpc>
              <a:spcAft>
                <a:spcPts val="600"/>
              </a:spcAft>
              <a:buFont typeface="Arial"/>
              <a:buChar char="•"/>
              <a:defRPr/>
            </a:pPr>
            <a:r>
              <a:rPr lang="en-AU" sz="1600">
                <a:solidFill>
                  <a:srgbClr val="000000"/>
                </a:solidFill>
                <a:cs typeface="Arial"/>
              </a:rPr>
              <a:t>use questioning to guide my research of a chosen philosopher</a:t>
            </a:r>
            <a:endParaRPr lang="en-US" sz="1600">
              <a:solidFill>
                <a:srgbClr val="000000"/>
              </a:solidFill>
              <a:cs typeface="Arial"/>
            </a:endParaRPr>
          </a:p>
          <a:p>
            <a:pPr marL="342900" lvl="0" indent="-342900">
              <a:lnSpc>
                <a:spcPct val="150000"/>
              </a:lnSpc>
              <a:spcAft>
                <a:spcPts val="600"/>
              </a:spcAft>
              <a:buFont typeface="Arial"/>
              <a:buChar char="•"/>
              <a:defRPr/>
            </a:pPr>
            <a:r>
              <a:rPr lang="en-AU" sz="1600">
                <a:solidFill>
                  <a:srgbClr val="000000"/>
                </a:solidFill>
                <a:cs typeface="Arial"/>
              </a:rPr>
              <a:t>make connections between philosophical thinking and my own life</a:t>
            </a:r>
            <a:endParaRPr lang="en-US" sz="1600">
              <a:solidFill>
                <a:srgbClr val="000000"/>
              </a:solidFill>
              <a:cs typeface="Arial"/>
            </a:endParaRPr>
          </a:p>
          <a:p>
            <a:pPr marL="342900" lvl="0" indent="-342900">
              <a:lnSpc>
                <a:spcPct val="150000"/>
              </a:lnSpc>
              <a:spcAft>
                <a:spcPts val="600"/>
              </a:spcAft>
              <a:buFont typeface="Arial"/>
              <a:buChar char="•"/>
              <a:defRPr/>
            </a:pPr>
            <a:r>
              <a:rPr lang="en-AU" sz="1600">
                <a:solidFill>
                  <a:srgbClr val="000000"/>
                </a:solidFill>
                <a:cs typeface="Arial"/>
              </a:rPr>
              <a:t>address philosophical conundrums or thought experiments by applying philosophical thinking</a:t>
            </a:r>
            <a:endParaRPr lang="en-US" sz="1600">
              <a:solidFill>
                <a:srgbClr val="000000"/>
              </a:solidFill>
              <a:cs typeface="Arial"/>
            </a:endParaRPr>
          </a:p>
          <a:p>
            <a:pPr marL="342900" lvl="0" indent="-342900">
              <a:lnSpc>
                <a:spcPct val="150000"/>
              </a:lnSpc>
              <a:spcAft>
                <a:spcPts val="600"/>
              </a:spcAft>
              <a:buFont typeface="Arial"/>
              <a:buChar char="•"/>
              <a:defRPr/>
            </a:pPr>
            <a:r>
              <a:rPr lang="en-AU" sz="1600">
                <a:solidFill>
                  <a:srgbClr val="000000"/>
                </a:solidFill>
                <a:cs typeface="Arial"/>
              </a:rPr>
              <a:t>structure ideas and effectively communicate them. </a:t>
            </a:r>
            <a:endParaRPr lang="en-US" sz="1600">
              <a:solidFill>
                <a:srgbClr val="000000"/>
              </a:solidFill>
              <a:cs typeface="Arial"/>
            </a:endParaRPr>
          </a:p>
        </p:txBody>
      </p:sp>
      <p:sp>
        <p:nvSpPr>
          <p:cNvPr id="2" name="Slide Number Placeholder 1">
            <a:extLst>
              <a:ext uri="{FF2B5EF4-FFF2-40B4-BE49-F238E27FC236}">
                <a16:creationId xmlns:a16="http://schemas.microsoft.com/office/drawing/2014/main" id="{63526729-172B-D2CB-F23A-63EC13D1F6A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8384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772E7-656D-E47A-5EB6-69062B9A5360}"/>
              </a:ext>
            </a:extLst>
          </p:cNvPr>
          <p:cNvSpPr>
            <a:spLocks noGrp="1"/>
          </p:cNvSpPr>
          <p:nvPr>
            <p:ph type="title"/>
          </p:nvPr>
        </p:nvSpPr>
        <p:spPr>
          <a:xfrm>
            <a:off x="360000" y="360000"/>
            <a:ext cx="9094800" cy="545601"/>
          </a:xfrm>
        </p:spPr>
        <p:txBody>
          <a:bodyPr/>
          <a:lstStyle/>
          <a:p>
            <a:r>
              <a:rPr lang="en-AU" dirty="0"/>
              <a:t>Let’s review – Confucius in the headlines</a:t>
            </a:r>
          </a:p>
        </p:txBody>
      </p:sp>
      <p:sp>
        <p:nvSpPr>
          <p:cNvPr id="4" name="Text Placeholder 3">
            <a:extLst>
              <a:ext uri="{FF2B5EF4-FFF2-40B4-BE49-F238E27FC236}">
                <a16:creationId xmlns:a16="http://schemas.microsoft.com/office/drawing/2014/main" id="{E4FCA690-E777-9EBC-C92B-AFBA39E2C18D}"/>
              </a:ext>
            </a:extLst>
          </p:cNvPr>
          <p:cNvSpPr>
            <a:spLocks noGrp="1"/>
          </p:cNvSpPr>
          <p:nvPr>
            <p:ph type="body" sz="quarter" idx="17"/>
          </p:nvPr>
        </p:nvSpPr>
        <p:spPr>
          <a:xfrm>
            <a:off x="354000" y="929580"/>
            <a:ext cx="9094800" cy="1233264"/>
          </a:xfrm>
        </p:spPr>
        <p:txBody>
          <a:bodyPr/>
          <a:lstStyle/>
          <a:p>
            <a:r>
              <a:rPr lang="en-AU" dirty="0"/>
              <a:t>Which of these headlines do you think Confucius would care about? </a:t>
            </a:r>
          </a:p>
          <a:p>
            <a:r>
              <a:rPr lang="en-AU" dirty="0"/>
              <a:t>Why do you think so? </a:t>
            </a:r>
          </a:p>
          <a:p>
            <a:r>
              <a:rPr lang="en-AU" dirty="0"/>
              <a:t>Discuss with a partner for 5 minutes</a:t>
            </a:r>
          </a:p>
        </p:txBody>
      </p:sp>
      <p:grpSp>
        <p:nvGrpSpPr>
          <p:cNvPr id="5" name="Group 4">
            <a:extLst>
              <a:ext uri="{FF2B5EF4-FFF2-40B4-BE49-F238E27FC236}">
                <a16:creationId xmlns:a16="http://schemas.microsoft.com/office/drawing/2014/main" id="{0ECC365B-DD79-00E1-6CE9-DFB9BB9F578D}"/>
              </a:ext>
              <a:ext uri="{C183D7F6-B498-43B3-948B-1728B52AA6E4}">
                <adec:decorative xmlns:adec="http://schemas.microsoft.com/office/drawing/2017/decorative" val="1"/>
              </a:ext>
            </a:extLst>
          </p:cNvPr>
          <p:cNvGrpSpPr/>
          <p:nvPr/>
        </p:nvGrpSpPr>
        <p:grpSpPr>
          <a:xfrm>
            <a:off x="9715500" y="721700"/>
            <a:ext cx="2116500" cy="1227994"/>
            <a:chOff x="9715500" y="721700"/>
            <a:chExt cx="2116500" cy="1227994"/>
          </a:xfrm>
        </p:grpSpPr>
        <p:sp>
          <p:nvSpPr>
            <p:cNvPr id="14" name="TextBox 13">
              <a:extLst>
                <a:ext uri="{FF2B5EF4-FFF2-40B4-BE49-F238E27FC236}">
                  <a16:creationId xmlns:a16="http://schemas.microsoft.com/office/drawing/2014/main" id="{791AE12D-1FA4-BBAB-A272-DED43274294E}"/>
                </a:ext>
              </a:extLst>
            </p:cNvPr>
            <p:cNvSpPr txBox="1"/>
            <p:nvPr/>
          </p:nvSpPr>
          <p:spPr>
            <a:xfrm>
              <a:off x="9715500" y="721700"/>
              <a:ext cx="2116500" cy="313593"/>
            </a:xfrm>
            <a:prstGeom prst="rect">
              <a:avLst/>
            </a:prstGeom>
            <a:solidFill>
              <a:schemeClr val="accent4"/>
            </a:solid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5 min turn and talk</a:t>
              </a:r>
            </a:p>
          </p:txBody>
        </p:sp>
        <p:pic>
          <p:nvPicPr>
            <p:cNvPr id="13" name="Graphic 12">
              <a:extLst>
                <a:ext uri="{FF2B5EF4-FFF2-40B4-BE49-F238E27FC236}">
                  <a16:creationId xmlns:a16="http://schemas.microsoft.com/office/drawing/2014/main" id="{588D1D95-9536-D419-8DAC-4C7D236E97F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75290" y="1035294"/>
              <a:ext cx="914400" cy="914400"/>
            </a:xfrm>
            <a:prstGeom prst="rect">
              <a:avLst/>
            </a:prstGeom>
          </p:spPr>
        </p:pic>
      </p:grpSp>
      <p:sp>
        <p:nvSpPr>
          <p:cNvPr id="6" name="TextBox 5">
            <a:extLst>
              <a:ext uri="{FF2B5EF4-FFF2-40B4-BE49-F238E27FC236}">
                <a16:creationId xmlns:a16="http://schemas.microsoft.com/office/drawing/2014/main" id="{582D7F2E-D1AA-2B44-2737-7F337AA8CBAD}"/>
              </a:ext>
            </a:extLst>
          </p:cNvPr>
          <p:cNvSpPr txBox="1"/>
          <p:nvPr/>
        </p:nvSpPr>
        <p:spPr>
          <a:xfrm>
            <a:off x="354000" y="2857912"/>
            <a:ext cx="5040000" cy="1080000"/>
          </a:xfrm>
          <a:custGeom>
            <a:avLst/>
            <a:gdLst>
              <a:gd name="csX0" fmla="*/ 0 w 5040000"/>
              <a:gd name="csY0" fmla="*/ 0 h 1080000"/>
              <a:gd name="csX1" fmla="*/ 509600 w 5040000"/>
              <a:gd name="csY1" fmla="*/ 0 h 1080000"/>
              <a:gd name="csX2" fmla="*/ 968800 w 5040000"/>
              <a:gd name="csY2" fmla="*/ 0 h 1080000"/>
              <a:gd name="csX3" fmla="*/ 1377600 w 5040000"/>
              <a:gd name="csY3" fmla="*/ 0 h 1080000"/>
              <a:gd name="csX4" fmla="*/ 1887200 w 5040000"/>
              <a:gd name="csY4" fmla="*/ 0 h 1080000"/>
              <a:gd name="csX5" fmla="*/ 2396800 w 5040000"/>
              <a:gd name="csY5" fmla="*/ 0 h 1080000"/>
              <a:gd name="csX6" fmla="*/ 3007200 w 5040000"/>
              <a:gd name="csY6" fmla="*/ 0 h 1080000"/>
              <a:gd name="csX7" fmla="*/ 3617600 w 5040000"/>
              <a:gd name="csY7" fmla="*/ 0 h 1080000"/>
              <a:gd name="csX8" fmla="*/ 4026400 w 5040000"/>
              <a:gd name="csY8" fmla="*/ 0 h 1080000"/>
              <a:gd name="csX9" fmla="*/ 4536000 w 5040000"/>
              <a:gd name="csY9" fmla="*/ 0 h 1080000"/>
              <a:gd name="csX10" fmla="*/ 5040000 w 5040000"/>
              <a:gd name="csY10" fmla="*/ 0 h 1080000"/>
              <a:gd name="csX11" fmla="*/ 5040000 w 5040000"/>
              <a:gd name="csY11" fmla="*/ 518400 h 1080000"/>
              <a:gd name="csX12" fmla="*/ 5040000 w 5040000"/>
              <a:gd name="csY12" fmla="*/ 1080000 h 1080000"/>
              <a:gd name="csX13" fmla="*/ 4379200 w 5040000"/>
              <a:gd name="csY13" fmla="*/ 1080000 h 1080000"/>
              <a:gd name="csX14" fmla="*/ 3920000 w 5040000"/>
              <a:gd name="csY14" fmla="*/ 1080000 h 1080000"/>
              <a:gd name="csX15" fmla="*/ 3309600 w 5040000"/>
              <a:gd name="csY15" fmla="*/ 1080000 h 1080000"/>
              <a:gd name="csX16" fmla="*/ 2699200 w 5040000"/>
              <a:gd name="csY16" fmla="*/ 1080000 h 1080000"/>
              <a:gd name="csX17" fmla="*/ 2240000 w 5040000"/>
              <a:gd name="csY17" fmla="*/ 1080000 h 1080000"/>
              <a:gd name="csX18" fmla="*/ 1680000 w 5040000"/>
              <a:gd name="csY18" fmla="*/ 1080000 h 1080000"/>
              <a:gd name="csX19" fmla="*/ 1019200 w 5040000"/>
              <a:gd name="csY19" fmla="*/ 1080000 h 1080000"/>
              <a:gd name="csX20" fmla="*/ 0 w 5040000"/>
              <a:gd name="csY20" fmla="*/ 1080000 h 1080000"/>
              <a:gd name="csX21" fmla="*/ 0 w 5040000"/>
              <a:gd name="csY21" fmla="*/ 529200 h 1080000"/>
              <a:gd name="csX22" fmla="*/ 0 w 5040000"/>
              <a:gd name="csY22" fmla="*/ 0 h 108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040000" h="1080000" fill="none" extrusionOk="0">
                <a:moveTo>
                  <a:pt x="0" y="0"/>
                </a:moveTo>
                <a:cubicBezTo>
                  <a:pt x="254110" y="-48146"/>
                  <a:pt x="378044" y="49118"/>
                  <a:pt x="509600" y="0"/>
                </a:cubicBezTo>
                <a:cubicBezTo>
                  <a:pt x="641156" y="-49118"/>
                  <a:pt x="821698" y="8387"/>
                  <a:pt x="968800" y="0"/>
                </a:cubicBezTo>
                <a:cubicBezTo>
                  <a:pt x="1115902" y="-8387"/>
                  <a:pt x="1210390" y="2900"/>
                  <a:pt x="1377600" y="0"/>
                </a:cubicBezTo>
                <a:cubicBezTo>
                  <a:pt x="1544810" y="-2900"/>
                  <a:pt x="1645350" y="28557"/>
                  <a:pt x="1887200" y="0"/>
                </a:cubicBezTo>
                <a:cubicBezTo>
                  <a:pt x="2129050" y="-28557"/>
                  <a:pt x="2191161" y="54222"/>
                  <a:pt x="2396800" y="0"/>
                </a:cubicBezTo>
                <a:cubicBezTo>
                  <a:pt x="2602439" y="-54222"/>
                  <a:pt x="2863691" y="33153"/>
                  <a:pt x="3007200" y="0"/>
                </a:cubicBezTo>
                <a:cubicBezTo>
                  <a:pt x="3150709" y="-33153"/>
                  <a:pt x="3338885" y="23195"/>
                  <a:pt x="3617600" y="0"/>
                </a:cubicBezTo>
                <a:cubicBezTo>
                  <a:pt x="3896315" y="-23195"/>
                  <a:pt x="3912370" y="15189"/>
                  <a:pt x="4026400" y="0"/>
                </a:cubicBezTo>
                <a:cubicBezTo>
                  <a:pt x="4140430" y="-15189"/>
                  <a:pt x="4348503" y="37799"/>
                  <a:pt x="4536000" y="0"/>
                </a:cubicBezTo>
                <a:cubicBezTo>
                  <a:pt x="4723497" y="-37799"/>
                  <a:pt x="4921254" y="54715"/>
                  <a:pt x="5040000" y="0"/>
                </a:cubicBezTo>
                <a:cubicBezTo>
                  <a:pt x="5096987" y="256527"/>
                  <a:pt x="5014349" y="327379"/>
                  <a:pt x="5040000" y="518400"/>
                </a:cubicBezTo>
                <a:cubicBezTo>
                  <a:pt x="5065651" y="709421"/>
                  <a:pt x="4982866" y="832197"/>
                  <a:pt x="5040000" y="1080000"/>
                </a:cubicBezTo>
                <a:cubicBezTo>
                  <a:pt x="4740162" y="1096184"/>
                  <a:pt x="4597723" y="1058245"/>
                  <a:pt x="4379200" y="1080000"/>
                </a:cubicBezTo>
                <a:cubicBezTo>
                  <a:pt x="4160677" y="1101755"/>
                  <a:pt x="4025226" y="1049489"/>
                  <a:pt x="3920000" y="1080000"/>
                </a:cubicBezTo>
                <a:cubicBezTo>
                  <a:pt x="3814774" y="1110511"/>
                  <a:pt x="3564357" y="1074000"/>
                  <a:pt x="3309600" y="1080000"/>
                </a:cubicBezTo>
                <a:cubicBezTo>
                  <a:pt x="3054843" y="1086000"/>
                  <a:pt x="2915206" y="1055703"/>
                  <a:pt x="2699200" y="1080000"/>
                </a:cubicBezTo>
                <a:cubicBezTo>
                  <a:pt x="2483194" y="1104297"/>
                  <a:pt x="2353826" y="1059287"/>
                  <a:pt x="2240000" y="1080000"/>
                </a:cubicBezTo>
                <a:cubicBezTo>
                  <a:pt x="2126174" y="1100713"/>
                  <a:pt x="1813048" y="1072674"/>
                  <a:pt x="1680000" y="1080000"/>
                </a:cubicBezTo>
                <a:cubicBezTo>
                  <a:pt x="1546952" y="1087326"/>
                  <a:pt x="1167354" y="1067980"/>
                  <a:pt x="1019200" y="1080000"/>
                </a:cubicBezTo>
                <a:cubicBezTo>
                  <a:pt x="871046" y="1092020"/>
                  <a:pt x="417598" y="1000918"/>
                  <a:pt x="0" y="1080000"/>
                </a:cubicBezTo>
                <a:cubicBezTo>
                  <a:pt x="-11540" y="881017"/>
                  <a:pt x="33987" y="709534"/>
                  <a:pt x="0" y="529200"/>
                </a:cubicBezTo>
                <a:cubicBezTo>
                  <a:pt x="-33987" y="348866"/>
                  <a:pt x="25952" y="246005"/>
                  <a:pt x="0" y="0"/>
                </a:cubicBezTo>
                <a:close/>
              </a:path>
              <a:path w="5040000" h="1080000" stroke="0" extrusionOk="0">
                <a:moveTo>
                  <a:pt x="0" y="0"/>
                </a:moveTo>
                <a:cubicBezTo>
                  <a:pt x="160034" y="-45117"/>
                  <a:pt x="337877" y="26319"/>
                  <a:pt x="509600" y="0"/>
                </a:cubicBezTo>
                <a:cubicBezTo>
                  <a:pt x="681323" y="-26319"/>
                  <a:pt x="899946" y="34901"/>
                  <a:pt x="1120000" y="0"/>
                </a:cubicBezTo>
                <a:cubicBezTo>
                  <a:pt x="1340054" y="-34901"/>
                  <a:pt x="1640665" y="38248"/>
                  <a:pt x="1780800" y="0"/>
                </a:cubicBezTo>
                <a:cubicBezTo>
                  <a:pt x="1920935" y="-38248"/>
                  <a:pt x="2066420" y="30404"/>
                  <a:pt x="2290400" y="0"/>
                </a:cubicBezTo>
                <a:cubicBezTo>
                  <a:pt x="2514380" y="-30404"/>
                  <a:pt x="2574191" y="35850"/>
                  <a:pt x="2699200" y="0"/>
                </a:cubicBezTo>
                <a:cubicBezTo>
                  <a:pt x="2824209" y="-35850"/>
                  <a:pt x="2991511" y="2484"/>
                  <a:pt x="3108000" y="0"/>
                </a:cubicBezTo>
                <a:cubicBezTo>
                  <a:pt x="3224489" y="-2484"/>
                  <a:pt x="3488811" y="45257"/>
                  <a:pt x="3768800" y="0"/>
                </a:cubicBezTo>
                <a:cubicBezTo>
                  <a:pt x="4048789" y="-45257"/>
                  <a:pt x="4119891" y="47750"/>
                  <a:pt x="4228000" y="0"/>
                </a:cubicBezTo>
                <a:cubicBezTo>
                  <a:pt x="4336109" y="-47750"/>
                  <a:pt x="4845969" y="14509"/>
                  <a:pt x="5040000" y="0"/>
                </a:cubicBezTo>
                <a:cubicBezTo>
                  <a:pt x="5073648" y="202214"/>
                  <a:pt x="4993037" y="365099"/>
                  <a:pt x="5040000" y="561600"/>
                </a:cubicBezTo>
                <a:cubicBezTo>
                  <a:pt x="5086963" y="758101"/>
                  <a:pt x="5012082" y="917036"/>
                  <a:pt x="5040000" y="1080000"/>
                </a:cubicBezTo>
                <a:cubicBezTo>
                  <a:pt x="4904277" y="1081263"/>
                  <a:pt x="4741421" y="1036231"/>
                  <a:pt x="4631200" y="1080000"/>
                </a:cubicBezTo>
                <a:cubicBezTo>
                  <a:pt x="4520979" y="1123769"/>
                  <a:pt x="4258369" y="1053459"/>
                  <a:pt x="4121600" y="1080000"/>
                </a:cubicBezTo>
                <a:cubicBezTo>
                  <a:pt x="3984831" y="1106541"/>
                  <a:pt x="3825405" y="1048078"/>
                  <a:pt x="3662400" y="1080000"/>
                </a:cubicBezTo>
                <a:cubicBezTo>
                  <a:pt x="3499395" y="1111922"/>
                  <a:pt x="3241600" y="1021399"/>
                  <a:pt x="3102400" y="1080000"/>
                </a:cubicBezTo>
                <a:cubicBezTo>
                  <a:pt x="2963200" y="1138601"/>
                  <a:pt x="2847799" y="1057284"/>
                  <a:pt x="2643200" y="1080000"/>
                </a:cubicBezTo>
                <a:cubicBezTo>
                  <a:pt x="2438601" y="1102716"/>
                  <a:pt x="2381647" y="1037627"/>
                  <a:pt x="2234400" y="1080000"/>
                </a:cubicBezTo>
                <a:cubicBezTo>
                  <a:pt x="2087153" y="1122373"/>
                  <a:pt x="1841755" y="1004936"/>
                  <a:pt x="1573600" y="1080000"/>
                </a:cubicBezTo>
                <a:cubicBezTo>
                  <a:pt x="1305445" y="1155064"/>
                  <a:pt x="1356923" y="1069575"/>
                  <a:pt x="1164800" y="1080000"/>
                </a:cubicBezTo>
                <a:cubicBezTo>
                  <a:pt x="972677" y="1090425"/>
                  <a:pt x="720164" y="1053512"/>
                  <a:pt x="504000" y="1080000"/>
                </a:cubicBezTo>
                <a:cubicBezTo>
                  <a:pt x="287836" y="1106488"/>
                  <a:pt x="178337" y="1021709"/>
                  <a:pt x="0" y="1080000"/>
                </a:cubicBezTo>
                <a:cubicBezTo>
                  <a:pt x="-6996" y="821623"/>
                  <a:pt x="19187" y="738333"/>
                  <a:pt x="0" y="529200"/>
                </a:cubicBezTo>
                <a:cubicBezTo>
                  <a:pt x="-19187" y="320067"/>
                  <a:pt x="53250" y="262772"/>
                  <a:pt x="0" y="0"/>
                </a:cubicBezTo>
                <a:close/>
              </a:path>
            </a:pathLst>
          </a:custGeom>
          <a:solidFill>
            <a:schemeClr val="accent6"/>
          </a:solidFill>
          <a:ln>
            <a:solidFill>
              <a:schemeClr val="tx1"/>
            </a:solidFill>
            <a:extLst>
              <a:ext uri="{C807C97D-BFC1-408E-A445-0C87EB9F89A2}">
                <ask:lineSketchStyleProps xmlns:ask="http://schemas.microsoft.com/office/drawing/2018/sketchyshapes" sd="1209995910">
                  <a:prstGeom prst="rect">
                    <a:avLst/>
                  </a:prstGeom>
                  <ask:type>
                    <ask:lineSketchScribble/>
                  </ask:type>
                </ask:lineSketchStyleProps>
              </a:ext>
            </a:extLst>
          </a:ln>
        </p:spPr>
        <p:txBody>
          <a:bodyPr wrap="square" lIns="0" tIns="0" rIns="0" bIns="0" rtlCol="0" anchor="ctr" anchorCtr="1">
            <a:noAutofit/>
          </a:bodyPr>
          <a:lstStyle/>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1" u="none" strike="noStrike" kern="1200" cap="none" spc="0" normalizeH="0" baseline="0" noProof="0">
                <a:ln>
                  <a:noFill/>
                </a:ln>
                <a:solidFill>
                  <a:srgbClr val="22272B"/>
                </a:solidFill>
                <a:effectLst/>
                <a:uLnTx/>
                <a:uFillTx/>
                <a:latin typeface="Arial" panose="020B0604020202020204"/>
                <a:ea typeface="+mn-ea"/>
                <a:cs typeface="+mn-cs"/>
              </a:rPr>
              <a:t>Teens call for kinder behaviour after surge in hurtful comments on social media</a:t>
            </a:r>
          </a:p>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0" u="none" strike="noStrike" kern="1200" cap="none" spc="0" normalizeH="0" baseline="0" noProof="0">
                <a:ln>
                  <a:noFill/>
                </a:ln>
                <a:solidFill>
                  <a:srgbClr val="22272B"/>
                </a:solidFill>
                <a:effectLst/>
                <a:uLnTx/>
                <a:uFillTx/>
                <a:latin typeface="Arial" panose="020B0604020202020204"/>
                <a:ea typeface="+mn-ea"/>
                <a:cs typeface="+mn-cs"/>
              </a:rPr>
              <a:t>(Respect online)</a:t>
            </a:r>
          </a:p>
        </p:txBody>
      </p:sp>
      <p:sp>
        <p:nvSpPr>
          <p:cNvPr id="9" name="TextBox 8">
            <a:extLst>
              <a:ext uri="{FF2B5EF4-FFF2-40B4-BE49-F238E27FC236}">
                <a16:creationId xmlns:a16="http://schemas.microsoft.com/office/drawing/2014/main" id="{4A06B408-A837-54FA-5922-914EA328E834}"/>
              </a:ext>
            </a:extLst>
          </p:cNvPr>
          <p:cNvSpPr txBox="1"/>
          <p:nvPr/>
        </p:nvSpPr>
        <p:spPr>
          <a:xfrm>
            <a:off x="6945627" y="2850224"/>
            <a:ext cx="5040000" cy="1080000"/>
          </a:xfrm>
          <a:custGeom>
            <a:avLst/>
            <a:gdLst>
              <a:gd name="csX0" fmla="*/ 0 w 5040000"/>
              <a:gd name="csY0" fmla="*/ 0 h 1080000"/>
              <a:gd name="csX1" fmla="*/ 509600 w 5040000"/>
              <a:gd name="csY1" fmla="*/ 0 h 1080000"/>
              <a:gd name="csX2" fmla="*/ 968800 w 5040000"/>
              <a:gd name="csY2" fmla="*/ 0 h 1080000"/>
              <a:gd name="csX3" fmla="*/ 1377600 w 5040000"/>
              <a:gd name="csY3" fmla="*/ 0 h 1080000"/>
              <a:gd name="csX4" fmla="*/ 1887200 w 5040000"/>
              <a:gd name="csY4" fmla="*/ 0 h 1080000"/>
              <a:gd name="csX5" fmla="*/ 2396800 w 5040000"/>
              <a:gd name="csY5" fmla="*/ 0 h 1080000"/>
              <a:gd name="csX6" fmla="*/ 3007200 w 5040000"/>
              <a:gd name="csY6" fmla="*/ 0 h 1080000"/>
              <a:gd name="csX7" fmla="*/ 3617600 w 5040000"/>
              <a:gd name="csY7" fmla="*/ 0 h 1080000"/>
              <a:gd name="csX8" fmla="*/ 4026400 w 5040000"/>
              <a:gd name="csY8" fmla="*/ 0 h 1080000"/>
              <a:gd name="csX9" fmla="*/ 4536000 w 5040000"/>
              <a:gd name="csY9" fmla="*/ 0 h 1080000"/>
              <a:gd name="csX10" fmla="*/ 5040000 w 5040000"/>
              <a:gd name="csY10" fmla="*/ 0 h 1080000"/>
              <a:gd name="csX11" fmla="*/ 5040000 w 5040000"/>
              <a:gd name="csY11" fmla="*/ 518400 h 1080000"/>
              <a:gd name="csX12" fmla="*/ 5040000 w 5040000"/>
              <a:gd name="csY12" fmla="*/ 1080000 h 1080000"/>
              <a:gd name="csX13" fmla="*/ 4379200 w 5040000"/>
              <a:gd name="csY13" fmla="*/ 1080000 h 1080000"/>
              <a:gd name="csX14" fmla="*/ 3920000 w 5040000"/>
              <a:gd name="csY14" fmla="*/ 1080000 h 1080000"/>
              <a:gd name="csX15" fmla="*/ 3309600 w 5040000"/>
              <a:gd name="csY15" fmla="*/ 1080000 h 1080000"/>
              <a:gd name="csX16" fmla="*/ 2699200 w 5040000"/>
              <a:gd name="csY16" fmla="*/ 1080000 h 1080000"/>
              <a:gd name="csX17" fmla="*/ 2240000 w 5040000"/>
              <a:gd name="csY17" fmla="*/ 1080000 h 1080000"/>
              <a:gd name="csX18" fmla="*/ 1680000 w 5040000"/>
              <a:gd name="csY18" fmla="*/ 1080000 h 1080000"/>
              <a:gd name="csX19" fmla="*/ 1019200 w 5040000"/>
              <a:gd name="csY19" fmla="*/ 1080000 h 1080000"/>
              <a:gd name="csX20" fmla="*/ 0 w 5040000"/>
              <a:gd name="csY20" fmla="*/ 1080000 h 1080000"/>
              <a:gd name="csX21" fmla="*/ 0 w 5040000"/>
              <a:gd name="csY21" fmla="*/ 529200 h 1080000"/>
              <a:gd name="csX22" fmla="*/ 0 w 5040000"/>
              <a:gd name="csY22" fmla="*/ 0 h 108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040000" h="1080000" fill="none" extrusionOk="0">
                <a:moveTo>
                  <a:pt x="0" y="0"/>
                </a:moveTo>
                <a:cubicBezTo>
                  <a:pt x="254110" y="-48146"/>
                  <a:pt x="378044" y="49118"/>
                  <a:pt x="509600" y="0"/>
                </a:cubicBezTo>
                <a:cubicBezTo>
                  <a:pt x="641156" y="-49118"/>
                  <a:pt x="821698" y="8387"/>
                  <a:pt x="968800" y="0"/>
                </a:cubicBezTo>
                <a:cubicBezTo>
                  <a:pt x="1115902" y="-8387"/>
                  <a:pt x="1210390" y="2900"/>
                  <a:pt x="1377600" y="0"/>
                </a:cubicBezTo>
                <a:cubicBezTo>
                  <a:pt x="1544810" y="-2900"/>
                  <a:pt x="1645350" y="28557"/>
                  <a:pt x="1887200" y="0"/>
                </a:cubicBezTo>
                <a:cubicBezTo>
                  <a:pt x="2129050" y="-28557"/>
                  <a:pt x="2191161" y="54222"/>
                  <a:pt x="2396800" y="0"/>
                </a:cubicBezTo>
                <a:cubicBezTo>
                  <a:pt x="2602439" y="-54222"/>
                  <a:pt x="2863691" y="33153"/>
                  <a:pt x="3007200" y="0"/>
                </a:cubicBezTo>
                <a:cubicBezTo>
                  <a:pt x="3150709" y="-33153"/>
                  <a:pt x="3338885" y="23195"/>
                  <a:pt x="3617600" y="0"/>
                </a:cubicBezTo>
                <a:cubicBezTo>
                  <a:pt x="3896315" y="-23195"/>
                  <a:pt x="3912370" y="15189"/>
                  <a:pt x="4026400" y="0"/>
                </a:cubicBezTo>
                <a:cubicBezTo>
                  <a:pt x="4140430" y="-15189"/>
                  <a:pt x="4348503" y="37799"/>
                  <a:pt x="4536000" y="0"/>
                </a:cubicBezTo>
                <a:cubicBezTo>
                  <a:pt x="4723497" y="-37799"/>
                  <a:pt x="4921254" y="54715"/>
                  <a:pt x="5040000" y="0"/>
                </a:cubicBezTo>
                <a:cubicBezTo>
                  <a:pt x="5096987" y="256527"/>
                  <a:pt x="5014349" y="327379"/>
                  <a:pt x="5040000" y="518400"/>
                </a:cubicBezTo>
                <a:cubicBezTo>
                  <a:pt x="5065651" y="709421"/>
                  <a:pt x="4982866" y="832197"/>
                  <a:pt x="5040000" y="1080000"/>
                </a:cubicBezTo>
                <a:cubicBezTo>
                  <a:pt x="4740162" y="1096184"/>
                  <a:pt x="4597723" y="1058245"/>
                  <a:pt x="4379200" y="1080000"/>
                </a:cubicBezTo>
                <a:cubicBezTo>
                  <a:pt x="4160677" y="1101755"/>
                  <a:pt x="4025226" y="1049489"/>
                  <a:pt x="3920000" y="1080000"/>
                </a:cubicBezTo>
                <a:cubicBezTo>
                  <a:pt x="3814774" y="1110511"/>
                  <a:pt x="3564357" y="1074000"/>
                  <a:pt x="3309600" y="1080000"/>
                </a:cubicBezTo>
                <a:cubicBezTo>
                  <a:pt x="3054843" y="1086000"/>
                  <a:pt x="2915206" y="1055703"/>
                  <a:pt x="2699200" y="1080000"/>
                </a:cubicBezTo>
                <a:cubicBezTo>
                  <a:pt x="2483194" y="1104297"/>
                  <a:pt x="2353826" y="1059287"/>
                  <a:pt x="2240000" y="1080000"/>
                </a:cubicBezTo>
                <a:cubicBezTo>
                  <a:pt x="2126174" y="1100713"/>
                  <a:pt x="1813048" y="1072674"/>
                  <a:pt x="1680000" y="1080000"/>
                </a:cubicBezTo>
                <a:cubicBezTo>
                  <a:pt x="1546952" y="1087326"/>
                  <a:pt x="1167354" y="1067980"/>
                  <a:pt x="1019200" y="1080000"/>
                </a:cubicBezTo>
                <a:cubicBezTo>
                  <a:pt x="871046" y="1092020"/>
                  <a:pt x="417598" y="1000918"/>
                  <a:pt x="0" y="1080000"/>
                </a:cubicBezTo>
                <a:cubicBezTo>
                  <a:pt x="-11540" y="881017"/>
                  <a:pt x="33987" y="709534"/>
                  <a:pt x="0" y="529200"/>
                </a:cubicBezTo>
                <a:cubicBezTo>
                  <a:pt x="-33987" y="348866"/>
                  <a:pt x="25952" y="246005"/>
                  <a:pt x="0" y="0"/>
                </a:cubicBezTo>
                <a:close/>
              </a:path>
              <a:path w="5040000" h="1080000" stroke="0" extrusionOk="0">
                <a:moveTo>
                  <a:pt x="0" y="0"/>
                </a:moveTo>
                <a:cubicBezTo>
                  <a:pt x="160034" y="-45117"/>
                  <a:pt x="337877" y="26319"/>
                  <a:pt x="509600" y="0"/>
                </a:cubicBezTo>
                <a:cubicBezTo>
                  <a:pt x="681323" y="-26319"/>
                  <a:pt x="899946" y="34901"/>
                  <a:pt x="1120000" y="0"/>
                </a:cubicBezTo>
                <a:cubicBezTo>
                  <a:pt x="1340054" y="-34901"/>
                  <a:pt x="1640665" y="38248"/>
                  <a:pt x="1780800" y="0"/>
                </a:cubicBezTo>
                <a:cubicBezTo>
                  <a:pt x="1920935" y="-38248"/>
                  <a:pt x="2066420" y="30404"/>
                  <a:pt x="2290400" y="0"/>
                </a:cubicBezTo>
                <a:cubicBezTo>
                  <a:pt x="2514380" y="-30404"/>
                  <a:pt x="2574191" y="35850"/>
                  <a:pt x="2699200" y="0"/>
                </a:cubicBezTo>
                <a:cubicBezTo>
                  <a:pt x="2824209" y="-35850"/>
                  <a:pt x="2991511" y="2484"/>
                  <a:pt x="3108000" y="0"/>
                </a:cubicBezTo>
                <a:cubicBezTo>
                  <a:pt x="3224489" y="-2484"/>
                  <a:pt x="3488811" y="45257"/>
                  <a:pt x="3768800" y="0"/>
                </a:cubicBezTo>
                <a:cubicBezTo>
                  <a:pt x="4048789" y="-45257"/>
                  <a:pt x="4119891" y="47750"/>
                  <a:pt x="4228000" y="0"/>
                </a:cubicBezTo>
                <a:cubicBezTo>
                  <a:pt x="4336109" y="-47750"/>
                  <a:pt x="4845969" y="14509"/>
                  <a:pt x="5040000" y="0"/>
                </a:cubicBezTo>
                <a:cubicBezTo>
                  <a:pt x="5073648" y="202214"/>
                  <a:pt x="4993037" y="365099"/>
                  <a:pt x="5040000" y="561600"/>
                </a:cubicBezTo>
                <a:cubicBezTo>
                  <a:pt x="5086963" y="758101"/>
                  <a:pt x="5012082" y="917036"/>
                  <a:pt x="5040000" y="1080000"/>
                </a:cubicBezTo>
                <a:cubicBezTo>
                  <a:pt x="4904277" y="1081263"/>
                  <a:pt x="4741421" y="1036231"/>
                  <a:pt x="4631200" y="1080000"/>
                </a:cubicBezTo>
                <a:cubicBezTo>
                  <a:pt x="4520979" y="1123769"/>
                  <a:pt x="4258369" y="1053459"/>
                  <a:pt x="4121600" y="1080000"/>
                </a:cubicBezTo>
                <a:cubicBezTo>
                  <a:pt x="3984831" y="1106541"/>
                  <a:pt x="3825405" y="1048078"/>
                  <a:pt x="3662400" y="1080000"/>
                </a:cubicBezTo>
                <a:cubicBezTo>
                  <a:pt x="3499395" y="1111922"/>
                  <a:pt x="3241600" y="1021399"/>
                  <a:pt x="3102400" y="1080000"/>
                </a:cubicBezTo>
                <a:cubicBezTo>
                  <a:pt x="2963200" y="1138601"/>
                  <a:pt x="2847799" y="1057284"/>
                  <a:pt x="2643200" y="1080000"/>
                </a:cubicBezTo>
                <a:cubicBezTo>
                  <a:pt x="2438601" y="1102716"/>
                  <a:pt x="2381647" y="1037627"/>
                  <a:pt x="2234400" y="1080000"/>
                </a:cubicBezTo>
                <a:cubicBezTo>
                  <a:pt x="2087153" y="1122373"/>
                  <a:pt x="1841755" y="1004936"/>
                  <a:pt x="1573600" y="1080000"/>
                </a:cubicBezTo>
                <a:cubicBezTo>
                  <a:pt x="1305445" y="1155064"/>
                  <a:pt x="1356923" y="1069575"/>
                  <a:pt x="1164800" y="1080000"/>
                </a:cubicBezTo>
                <a:cubicBezTo>
                  <a:pt x="972677" y="1090425"/>
                  <a:pt x="720164" y="1053512"/>
                  <a:pt x="504000" y="1080000"/>
                </a:cubicBezTo>
                <a:cubicBezTo>
                  <a:pt x="287836" y="1106488"/>
                  <a:pt x="178337" y="1021709"/>
                  <a:pt x="0" y="1080000"/>
                </a:cubicBezTo>
                <a:cubicBezTo>
                  <a:pt x="-6996" y="821623"/>
                  <a:pt x="19187" y="738333"/>
                  <a:pt x="0" y="529200"/>
                </a:cubicBezTo>
                <a:cubicBezTo>
                  <a:pt x="-19187" y="320067"/>
                  <a:pt x="53250" y="262772"/>
                  <a:pt x="0" y="0"/>
                </a:cubicBezTo>
                <a:close/>
              </a:path>
            </a:pathLst>
          </a:custGeom>
          <a:solidFill>
            <a:srgbClr val="EDF9E0"/>
          </a:solidFill>
          <a:ln>
            <a:solidFill>
              <a:schemeClr val="tx1"/>
            </a:solidFill>
            <a:extLst>
              <a:ext uri="{C807C97D-BFC1-408E-A445-0C87EB9F89A2}">
                <ask:lineSketchStyleProps xmlns:ask="http://schemas.microsoft.com/office/drawing/2018/sketchyshapes" sd="1209995910">
                  <a:prstGeom prst="rect">
                    <a:avLst/>
                  </a:prstGeom>
                  <ask:type>
                    <ask:lineSketchScribble/>
                  </ask:type>
                </ask:lineSketchStyleProps>
              </a:ext>
            </a:extLst>
          </a:ln>
        </p:spPr>
        <p:txBody>
          <a:bodyPr wrap="square" lIns="0" tIns="0" rIns="0" bIns="0" rtlCol="0" anchor="ctr" anchorCtr="1">
            <a:noAutofit/>
          </a:bodyPr>
          <a:lstStyle/>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1" u="none" strike="noStrike" kern="1200" cap="none" spc="0" normalizeH="0" baseline="0" noProof="0" dirty="0">
                <a:ln>
                  <a:noFill/>
                </a:ln>
                <a:solidFill>
                  <a:srgbClr val="22272B"/>
                </a:solidFill>
                <a:effectLst/>
                <a:uLnTx/>
                <a:uFillTx/>
                <a:latin typeface="Arial" panose="020B0604020202020204"/>
                <a:ea typeface="+mn-ea"/>
                <a:cs typeface="+mn-cs"/>
              </a:rPr>
              <a:t>Major organisation under fire after leaders ignore staff concerns</a:t>
            </a:r>
          </a:p>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0" u="none" strike="noStrike" kern="1200" cap="none" spc="0" normalizeH="0" baseline="0" noProof="0" dirty="0">
                <a:ln>
                  <a:noFill/>
                </a:ln>
                <a:solidFill>
                  <a:srgbClr val="22272B"/>
                </a:solidFill>
                <a:effectLst/>
                <a:uLnTx/>
                <a:uFillTx/>
                <a:latin typeface="Arial" panose="020B0604020202020204"/>
                <a:ea typeface="+mn-ea"/>
                <a:cs typeface="+mn-cs"/>
              </a:rPr>
              <a:t>(Leadership)</a:t>
            </a:r>
          </a:p>
        </p:txBody>
      </p:sp>
      <p:sp>
        <p:nvSpPr>
          <p:cNvPr id="7" name="TextBox 6">
            <a:extLst>
              <a:ext uri="{FF2B5EF4-FFF2-40B4-BE49-F238E27FC236}">
                <a16:creationId xmlns:a16="http://schemas.microsoft.com/office/drawing/2014/main" id="{9479F9BA-EAF0-7752-A9C3-AD4F19F4801B}"/>
              </a:ext>
            </a:extLst>
          </p:cNvPr>
          <p:cNvSpPr txBox="1"/>
          <p:nvPr/>
        </p:nvSpPr>
        <p:spPr>
          <a:xfrm>
            <a:off x="3576000" y="4087811"/>
            <a:ext cx="5040000" cy="1080000"/>
          </a:xfrm>
          <a:custGeom>
            <a:avLst/>
            <a:gdLst>
              <a:gd name="csX0" fmla="*/ 0 w 5040000"/>
              <a:gd name="csY0" fmla="*/ 0 h 1080000"/>
              <a:gd name="csX1" fmla="*/ 509600 w 5040000"/>
              <a:gd name="csY1" fmla="*/ 0 h 1080000"/>
              <a:gd name="csX2" fmla="*/ 968800 w 5040000"/>
              <a:gd name="csY2" fmla="*/ 0 h 1080000"/>
              <a:gd name="csX3" fmla="*/ 1377600 w 5040000"/>
              <a:gd name="csY3" fmla="*/ 0 h 1080000"/>
              <a:gd name="csX4" fmla="*/ 1887200 w 5040000"/>
              <a:gd name="csY4" fmla="*/ 0 h 1080000"/>
              <a:gd name="csX5" fmla="*/ 2396800 w 5040000"/>
              <a:gd name="csY5" fmla="*/ 0 h 1080000"/>
              <a:gd name="csX6" fmla="*/ 3007200 w 5040000"/>
              <a:gd name="csY6" fmla="*/ 0 h 1080000"/>
              <a:gd name="csX7" fmla="*/ 3617600 w 5040000"/>
              <a:gd name="csY7" fmla="*/ 0 h 1080000"/>
              <a:gd name="csX8" fmla="*/ 4026400 w 5040000"/>
              <a:gd name="csY8" fmla="*/ 0 h 1080000"/>
              <a:gd name="csX9" fmla="*/ 4536000 w 5040000"/>
              <a:gd name="csY9" fmla="*/ 0 h 1080000"/>
              <a:gd name="csX10" fmla="*/ 5040000 w 5040000"/>
              <a:gd name="csY10" fmla="*/ 0 h 1080000"/>
              <a:gd name="csX11" fmla="*/ 5040000 w 5040000"/>
              <a:gd name="csY11" fmla="*/ 518400 h 1080000"/>
              <a:gd name="csX12" fmla="*/ 5040000 w 5040000"/>
              <a:gd name="csY12" fmla="*/ 1080000 h 1080000"/>
              <a:gd name="csX13" fmla="*/ 4379200 w 5040000"/>
              <a:gd name="csY13" fmla="*/ 1080000 h 1080000"/>
              <a:gd name="csX14" fmla="*/ 3920000 w 5040000"/>
              <a:gd name="csY14" fmla="*/ 1080000 h 1080000"/>
              <a:gd name="csX15" fmla="*/ 3309600 w 5040000"/>
              <a:gd name="csY15" fmla="*/ 1080000 h 1080000"/>
              <a:gd name="csX16" fmla="*/ 2699200 w 5040000"/>
              <a:gd name="csY16" fmla="*/ 1080000 h 1080000"/>
              <a:gd name="csX17" fmla="*/ 2240000 w 5040000"/>
              <a:gd name="csY17" fmla="*/ 1080000 h 1080000"/>
              <a:gd name="csX18" fmla="*/ 1680000 w 5040000"/>
              <a:gd name="csY18" fmla="*/ 1080000 h 1080000"/>
              <a:gd name="csX19" fmla="*/ 1019200 w 5040000"/>
              <a:gd name="csY19" fmla="*/ 1080000 h 1080000"/>
              <a:gd name="csX20" fmla="*/ 0 w 5040000"/>
              <a:gd name="csY20" fmla="*/ 1080000 h 1080000"/>
              <a:gd name="csX21" fmla="*/ 0 w 5040000"/>
              <a:gd name="csY21" fmla="*/ 529200 h 1080000"/>
              <a:gd name="csX22" fmla="*/ 0 w 5040000"/>
              <a:gd name="csY22" fmla="*/ 0 h 108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040000" h="1080000" fill="none" extrusionOk="0">
                <a:moveTo>
                  <a:pt x="0" y="0"/>
                </a:moveTo>
                <a:cubicBezTo>
                  <a:pt x="254110" y="-48146"/>
                  <a:pt x="378044" y="49118"/>
                  <a:pt x="509600" y="0"/>
                </a:cubicBezTo>
                <a:cubicBezTo>
                  <a:pt x="641156" y="-49118"/>
                  <a:pt x="821698" y="8387"/>
                  <a:pt x="968800" y="0"/>
                </a:cubicBezTo>
                <a:cubicBezTo>
                  <a:pt x="1115902" y="-8387"/>
                  <a:pt x="1210390" y="2900"/>
                  <a:pt x="1377600" y="0"/>
                </a:cubicBezTo>
                <a:cubicBezTo>
                  <a:pt x="1544810" y="-2900"/>
                  <a:pt x="1645350" y="28557"/>
                  <a:pt x="1887200" y="0"/>
                </a:cubicBezTo>
                <a:cubicBezTo>
                  <a:pt x="2129050" y="-28557"/>
                  <a:pt x="2191161" y="54222"/>
                  <a:pt x="2396800" y="0"/>
                </a:cubicBezTo>
                <a:cubicBezTo>
                  <a:pt x="2602439" y="-54222"/>
                  <a:pt x="2863691" y="33153"/>
                  <a:pt x="3007200" y="0"/>
                </a:cubicBezTo>
                <a:cubicBezTo>
                  <a:pt x="3150709" y="-33153"/>
                  <a:pt x="3338885" y="23195"/>
                  <a:pt x="3617600" y="0"/>
                </a:cubicBezTo>
                <a:cubicBezTo>
                  <a:pt x="3896315" y="-23195"/>
                  <a:pt x="3912370" y="15189"/>
                  <a:pt x="4026400" y="0"/>
                </a:cubicBezTo>
                <a:cubicBezTo>
                  <a:pt x="4140430" y="-15189"/>
                  <a:pt x="4348503" y="37799"/>
                  <a:pt x="4536000" y="0"/>
                </a:cubicBezTo>
                <a:cubicBezTo>
                  <a:pt x="4723497" y="-37799"/>
                  <a:pt x="4921254" y="54715"/>
                  <a:pt x="5040000" y="0"/>
                </a:cubicBezTo>
                <a:cubicBezTo>
                  <a:pt x="5096987" y="256527"/>
                  <a:pt x="5014349" y="327379"/>
                  <a:pt x="5040000" y="518400"/>
                </a:cubicBezTo>
                <a:cubicBezTo>
                  <a:pt x="5065651" y="709421"/>
                  <a:pt x="4982866" y="832197"/>
                  <a:pt x="5040000" y="1080000"/>
                </a:cubicBezTo>
                <a:cubicBezTo>
                  <a:pt x="4740162" y="1096184"/>
                  <a:pt x="4597723" y="1058245"/>
                  <a:pt x="4379200" y="1080000"/>
                </a:cubicBezTo>
                <a:cubicBezTo>
                  <a:pt x="4160677" y="1101755"/>
                  <a:pt x="4025226" y="1049489"/>
                  <a:pt x="3920000" y="1080000"/>
                </a:cubicBezTo>
                <a:cubicBezTo>
                  <a:pt x="3814774" y="1110511"/>
                  <a:pt x="3564357" y="1074000"/>
                  <a:pt x="3309600" y="1080000"/>
                </a:cubicBezTo>
                <a:cubicBezTo>
                  <a:pt x="3054843" y="1086000"/>
                  <a:pt x="2915206" y="1055703"/>
                  <a:pt x="2699200" y="1080000"/>
                </a:cubicBezTo>
                <a:cubicBezTo>
                  <a:pt x="2483194" y="1104297"/>
                  <a:pt x="2353826" y="1059287"/>
                  <a:pt x="2240000" y="1080000"/>
                </a:cubicBezTo>
                <a:cubicBezTo>
                  <a:pt x="2126174" y="1100713"/>
                  <a:pt x="1813048" y="1072674"/>
                  <a:pt x="1680000" y="1080000"/>
                </a:cubicBezTo>
                <a:cubicBezTo>
                  <a:pt x="1546952" y="1087326"/>
                  <a:pt x="1167354" y="1067980"/>
                  <a:pt x="1019200" y="1080000"/>
                </a:cubicBezTo>
                <a:cubicBezTo>
                  <a:pt x="871046" y="1092020"/>
                  <a:pt x="417598" y="1000918"/>
                  <a:pt x="0" y="1080000"/>
                </a:cubicBezTo>
                <a:cubicBezTo>
                  <a:pt x="-11540" y="881017"/>
                  <a:pt x="33987" y="709534"/>
                  <a:pt x="0" y="529200"/>
                </a:cubicBezTo>
                <a:cubicBezTo>
                  <a:pt x="-33987" y="348866"/>
                  <a:pt x="25952" y="246005"/>
                  <a:pt x="0" y="0"/>
                </a:cubicBezTo>
                <a:close/>
              </a:path>
              <a:path w="5040000" h="1080000" stroke="0" extrusionOk="0">
                <a:moveTo>
                  <a:pt x="0" y="0"/>
                </a:moveTo>
                <a:cubicBezTo>
                  <a:pt x="160034" y="-45117"/>
                  <a:pt x="337877" y="26319"/>
                  <a:pt x="509600" y="0"/>
                </a:cubicBezTo>
                <a:cubicBezTo>
                  <a:pt x="681323" y="-26319"/>
                  <a:pt x="899946" y="34901"/>
                  <a:pt x="1120000" y="0"/>
                </a:cubicBezTo>
                <a:cubicBezTo>
                  <a:pt x="1340054" y="-34901"/>
                  <a:pt x="1640665" y="38248"/>
                  <a:pt x="1780800" y="0"/>
                </a:cubicBezTo>
                <a:cubicBezTo>
                  <a:pt x="1920935" y="-38248"/>
                  <a:pt x="2066420" y="30404"/>
                  <a:pt x="2290400" y="0"/>
                </a:cubicBezTo>
                <a:cubicBezTo>
                  <a:pt x="2514380" y="-30404"/>
                  <a:pt x="2574191" y="35850"/>
                  <a:pt x="2699200" y="0"/>
                </a:cubicBezTo>
                <a:cubicBezTo>
                  <a:pt x="2824209" y="-35850"/>
                  <a:pt x="2991511" y="2484"/>
                  <a:pt x="3108000" y="0"/>
                </a:cubicBezTo>
                <a:cubicBezTo>
                  <a:pt x="3224489" y="-2484"/>
                  <a:pt x="3488811" y="45257"/>
                  <a:pt x="3768800" y="0"/>
                </a:cubicBezTo>
                <a:cubicBezTo>
                  <a:pt x="4048789" y="-45257"/>
                  <a:pt x="4119891" y="47750"/>
                  <a:pt x="4228000" y="0"/>
                </a:cubicBezTo>
                <a:cubicBezTo>
                  <a:pt x="4336109" y="-47750"/>
                  <a:pt x="4845969" y="14509"/>
                  <a:pt x="5040000" y="0"/>
                </a:cubicBezTo>
                <a:cubicBezTo>
                  <a:pt x="5073648" y="202214"/>
                  <a:pt x="4993037" y="365099"/>
                  <a:pt x="5040000" y="561600"/>
                </a:cubicBezTo>
                <a:cubicBezTo>
                  <a:pt x="5086963" y="758101"/>
                  <a:pt x="5012082" y="917036"/>
                  <a:pt x="5040000" y="1080000"/>
                </a:cubicBezTo>
                <a:cubicBezTo>
                  <a:pt x="4904277" y="1081263"/>
                  <a:pt x="4741421" y="1036231"/>
                  <a:pt x="4631200" y="1080000"/>
                </a:cubicBezTo>
                <a:cubicBezTo>
                  <a:pt x="4520979" y="1123769"/>
                  <a:pt x="4258369" y="1053459"/>
                  <a:pt x="4121600" y="1080000"/>
                </a:cubicBezTo>
                <a:cubicBezTo>
                  <a:pt x="3984831" y="1106541"/>
                  <a:pt x="3825405" y="1048078"/>
                  <a:pt x="3662400" y="1080000"/>
                </a:cubicBezTo>
                <a:cubicBezTo>
                  <a:pt x="3499395" y="1111922"/>
                  <a:pt x="3241600" y="1021399"/>
                  <a:pt x="3102400" y="1080000"/>
                </a:cubicBezTo>
                <a:cubicBezTo>
                  <a:pt x="2963200" y="1138601"/>
                  <a:pt x="2847799" y="1057284"/>
                  <a:pt x="2643200" y="1080000"/>
                </a:cubicBezTo>
                <a:cubicBezTo>
                  <a:pt x="2438601" y="1102716"/>
                  <a:pt x="2381647" y="1037627"/>
                  <a:pt x="2234400" y="1080000"/>
                </a:cubicBezTo>
                <a:cubicBezTo>
                  <a:pt x="2087153" y="1122373"/>
                  <a:pt x="1841755" y="1004936"/>
                  <a:pt x="1573600" y="1080000"/>
                </a:cubicBezTo>
                <a:cubicBezTo>
                  <a:pt x="1305445" y="1155064"/>
                  <a:pt x="1356923" y="1069575"/>
                  <a:pt x="1164800" y="1080000"/>
                </a:cubicBezTo>
                <a:cubicBezTo>
                  <a:pt x="972677" y="1090425"/>
                  <a:pt x="720164" y="1053512"/>
                  <a:pt x="504000" y="1080000"/>
                </a:cubicBezTo>
                <a:cubicBezTo>
                  <a:pt x="287836" y="1106488"/>
                  <a:pt x="178337" y="1021709"/>
                  <a:pt x="0" y="1080000"/>
                </a:cubicBezTo>
                <a:cubicBezTo>
                  <a:pt x="-6996" y="821623"/>
                  <a:pt x="19187" y="738333"/>
                  <a:pt x="0" y="529200"/>
                </a:cubicBezTo>
                <a:cubicBezTo>
                  <a:pt x="-19187" y="320067"/>
                  <a:pt x="53250" y="262772"/>
                  <a:pt x="0" y="0"/>
                </a:cubicBezTo>
                <a:close/>
              </a:path>
            </a:pathLst>
          </a:custGeom>
          <a:solidFill>
            <a:schemeClr val="accent3">
              <a:lumMod val="20000"/>
              <a:lumOff val="80000"/>
            </a:schemeClr>
          </a:solidFill>
          <a:ln>
            <a:solidFill>
              <a:schemeClr val="tx1"/>
            </a:solidFill>
            <a:extLst>
              <a:ext uri="{C807C97D-BFC1-408E-A445-0C87EB9F89A2}">
                <ask:lineSketchStyleProps xmlns:ask="http://schemas.microsoft.com/office/drawing/2018/sketchyshapes" sd="1209995910">
                  <a:prstGeom prst="rect">
                    <a:avLst/>
                  </a:prstGeom>
                  <ask:type>
                    <ask:lineSketchScribble/>
                  </ask:type>
                </ask:lineSketchStyleProps>
              </a:ext>
            </a:extLst>
          </a:ln>
        </p:spPr>
        <p:txBody>
          <a:bodyPr wrap="square" lIns="0" tIns="0" rIns="0" bIns="0" rtlCol="0" anchor="ctr" anchorCtr="1">
            <a:noAutofit/>
          </a:bodyPr>
          <a:lstStyle/>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1" u="none" strike="noStrike" kern="1200" cap="none" spc="0" normalizeH="0" baseline="0" noProof="0">
                <a:ln>
                  <a:noFill/>
                </a:ln>
                <a:solidFill>
                  <a:srgbClr val="22272B"/>
                </a:solidFill>
                <a:effectLst/>
                <a:uLnTx/>
                <a:uFillTx/>
                <a:latin typeface="Arial" panose="020B0604020202020204"/>
                <a:ea typeface="+mn-ea"/>
                <a:cs typeface="+mn-cs"/>
              </a:rPr>
              <a:t>Public loses confidence as key figure admits to misleading statements</a:t>
            </a:r>
          </a:p>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0" u="none" strike="noStrike" kern="1200" cap="none" spc="0" normalizeH="0" baseline="0" noProof="0">
                <a:ln>
                  <a:noFill/>
                </a:ln>
                <a:solidFill>
                  <a:srgbClr val="22272B"/>
                </a:solidFill>
                <a:effectLst/>
                <a:uLnTx/>
                <a:uFillTx/>
                <a:latin typeface="Arial" panose="020B0604020202020204"/>
                <a:ea typeface="+mn-ea"/>
                <a:cs typeface="+mn-cs"/>
              </a:rPr>
              <a:t>(Trust and honesty)</a:t>
            </a:r>
          </a:p>
        </p:txBody>
      </p:sp>
      <p:sp>
        <p:nvSpPr>
          <p:cNvPr id="10" name="TextBox 9">
            <a:extLst>
              <a:ext uri="{FF2B5EF4-FFF2-40B4-BE49-F238E27FC236}">
                <a16:creationId xmlns:a16="http://schemas.microsoft.com/office/drawing/2014/main" id="{F3B2AB1F-B3DA-43EA-C03B-DCFBF29FB720}"/>
              </a:ext>
            </a:extLst>
          </p:cNvPr>
          <p:cNvSpPr txBox="1"/>
          <p:nvPr/>
        </p:nvSpPr>
        <p:spPr>
          <a:xfrm>
            <a:off x="354000" y="5388420"/>
            <a:ext cx="5040000" cy="1080000"/>
          </a:xfrm>
          <a:custGeom>
            <a:avLst/>
            <a:gdLst>
              <a:gd name="csX0" fmla="*/ 0 w 5040000"/>
              <a:gd name="csY0" fmla="*/ 0 h 1080000"/>
              <a:gd name="csX1" fmla="*/ 509600 w 5040000"/>
              <a:gd name="csY1" fmla="*/ 0 h 1080000"/>
              <a:gd name="csX2" fmla="*/ 968800 w 5040000"/>
              <a:gd name="csY2" fmla="*/ 0 h 1080000"/>
              <a:gd name="csX3" fmla="*/ 1377600 w 5040000"/>
              <a:gd name="csY3" fmla="*/ 0 h 1080000"/>
              <a:gd name="csX4" fmla="*/ 1887200 w 5040000"/>
              <a:gd name="csY4" fmla="*/ 0 h 1080000"/>
              <a:gd name="csX5" fmla="*/ 2396800 w 5040000"/>
              <a:gd name="csY5" fmla="*/ 0 h 1080000"/>
              <a:gd name="csX6" fmla="*/ 3007200 w 5040000"/>
              <a:gd name="csY6" fmla="*/ 0 h 1080000"/>
              <a:gd name="csX7" fmla="*/ 3617600 w 5040000"/>
              <a:gd name="csY7" fmla="*/ 0 h 1080000"/>
              <a:gd name="csX8" fmla="*/ 4026400 w 5040000"/>
              <a:gd name="csY8" fmla="*/ 0 h 1080000"/>
              <a:gd name="csX9" fmla="*/ 4536000 w 5040000"/>
              <a:gd name="csY9" fmla="*/ 0 h 1080000"/>
              <a:gd name="csX10" fmla="*/ 5040000 w 5040000"/>
              <a:gd name="csY10" fmla="*/ 0 h 1080000"/>
              <a:gd name="csX11" fmla="*/ 5040000 w 5040000"/>
              <a:gd name="csY11" fmla="*/ 518400 h 1080000"/>
              <a:gd name="csX12" fmla="*/ 5040000 w 5040000"/>
              <a:gd name="csY12" fmla="*/ 1080000 h 1080000"/>
              <a:gd name="csX13" fmla="*/ 4379200 w 5040000"/>
              <a:gd name="csY13" fmla="*/ 1080000 h 1080000"/>
              <a:gd name="csX14" fmla="*/ 3920000 w 5040000"/>
              <a:gd name="csY14" fmla="*/ 1080000 h 1080000"/>
              <a:gd name="csX15" fmla="*/ 3309600 w 5040000"/>
              <a:gd name="csY15" fmla="*/ 1080000 h 1080000"/>
              <a:gd name="csX16" fmla="*/ 2699200 w 5040000"/>
              <a:gd name="csY16" fmla="*/ 1080000 h 1080000"/>
              <a:gd name="csX17" fmla="*/ 2240000 w 5040000"/>
              <a:gd name="csY17" fmla="*/ 1080000 h 1080000"/>
              <a:gd name="csX18" fmla="*/ 1680000 w 5040000"/>
              <a:gd name="csY18" fmla="*/ 1080000 h 1080000"/>
              <a:gd name="csX19" fmla="*/ 1019200 w 5040000"/>
              <a:gd name="csY19" fmla="*/ 1080000 h 1080000"/>
              <a:gd name="csX20" fmla="*/ 0 w 5040000"/>
              <a:gd name="csY20" fmla="*/ 1080000 h 1080000"/>
              <a:gd name="csX21" fmla="*/ 0 w 5040000"/>
              <a:gd name="csY21" fmla="*/ 529200 h 1080000"/>
              <a:gd name="csX22" fmla="*/ 0 w 5040000"/>
              <a:gd name="csY22" fmla="*/ 0 h 108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040000" h="1080000" fill="none" extrusionOk="0">
                <a:moveTo>
                  <a:pt x="0" y="0"/>
                </a:moveTo>
                <a:cubicBezTo>
                  <a:pt x="254110" y="-48146"/>
                  <a:pt x="378044" y="49118"/>
                  <a:pt x="509600" y="0"/>
                </a:cubicBezTo>
                <a:cubicBezTo>
                  <a:pt x="641156" y="-49118"/>
                  <a:pt x="821698" y="8387"/>
                  <a:pt x="968800" y="0"/>
                </a:cubicBezTo>
                <a:cubicBezTo>
                  <a:pt x="1115902" y="-8387"/>
                  <a:pt x="1210390" y="2900"/>
                  <a:pt x="1377600" y="0"/>
                </a:cubicBezTo>
                <a:cubicBezTo>
                  <a:pt x="1544810" y="-2900"/>
                  <a:pt x="1645350" y="28557"/>
                  <a:pt x="1887200" y="0"/>
                </a:cubicBezTo>
                <a:cubicBezTo>
                  <a:pt x="2129050" y="-28557"/>
                  <a:pt x="2191161" y="54222"/>
                  <a:pt x="2396800" y="0"/>
                </a:cubicBezTo>
                <a:cubicBezTo>
                  <a:pt x="2602439" y="-54222"/>
                  <a:pt x="2863691" y="33153"/>
                  <a:pt x="3007200" y="0"/>
                </a:cubicBezTo>
                <a:cubicBezTo>
                  <a:pt x="3150709" y="-33153"/>
                  <a:pt x="3338885" y="23195"/>
                  <a:pt x="3617600" y="0"/>
                </a:cubicBezTo>
                <a:cubicBezTo>
                  <a:pt x="3896315" y="-23195"/>
                  <a:pt x="3912370" y="15189"/>
                  <a:pt x="4026400" y="0"/>
                </a:cubicBezTo>
                <a:cubicBezTo>
                  <a:pt x="4140430" y="-15189"/>
                  <a:pt x="4348503" y="37799"/>
                  <a:pt x="4536000" y="0"/>
                </a:cubicBezTo>
                <a:cubicBezTo>
                  <a:pt x="4723497" y="-37799"/>
                  <a:pt x="4921254" y="54715"/>
                  <a:pt x="5040000" y="0"/>
                </a:cubicBezTo>
                <a:cubicBezTo>
                  <a:pt x="5096987" y="256527"/>
                  <a:pt x="5014349" y="327379"/>
                  <a:pt x="5040000" y="518400"/>
                </a:cubicBezTo>
                <a:cubicBezTo>
                  <a:pt x="5065651" y="709421"/>
                  <a:pt x="4982866" y="832197"/>
                  <a:pt x="5040000" y="1080000"/>
                </a:cubicBezTo>
                <a:cubicBezTo>
                  <a:pt x="4740162" y="1096184"/>
                  <a:pt x="4597723" y="1058245"/>
                  <a:pt x="4379200" y="1080000"/>
                </a:cubicBezTo>
                <a:cubicBezTo>
                  <a:pt x="4160677" y="1101755"/>
                  <a:pt x="4025226" y="1049489"/>
                  <a:pt x="3920000" y="1080000"/>
                </a:cubicBezTo>
                <a:cubicBezTo>
                  <a:pt x="3814774" y="1110511"/>
                  <a:pt x="3564357" y="1074000"/>
                  <a:pt x="3309600" y="1080000"/>
                </a:cubicBezTo>
                <a:cubicBezTo>
                  <a:pt x="3054843" y="1086000"/>
                  <a:pt x="2915206" y="1055703"/>
                  <a:pt x="2699200" y="1080000"/>
                </a:cubicBezTo>
                <a:cubicBezTo>
                  <a:pt x="2483194" y="1104297"/>
                  <a:pt x="2353826" y="1059287"/>
                  <a:pt x="2240000" y="1080000"/>
                </a:cubicBezTo>
                <a:cubicBezTo>
                  <a:pt x="2126174" y="1100713"/>
                  <a:pt x="1813048" y="1072674"/>
                  <a:pt x="1680000" y="1080000"/>
                </a:cubicBezTo>
                <a:cubicBezTo>
                  <a:pt x="1546952" y="1087326"/>
                  <a:pt x="1167354" y="1067980"/>
                  <a:pt x="1019200" y="1080000"/>
                </a:cubicBezTo>
                <a:cubicBezTo>
                  <a:pt x="871046" y="1092020"/>
                  <a:pt x="417598" y="1000918"/>
                  <a:pt x="0" y="1080000"/>
                </a:cubicBezTo>
                <a:cubicBezTo>
                  <a:pt x="-11540" y="881017"/>
                  <a:pt x="33987" y="709534"/>
                  <a:pt x="0" y="529200"/>
                </a:cubicBezTo>
                <a:cubicBezTo>
                  <a:pt x="-33987" y="348866"/>
                  <a:pt x="25952" y="246005"/>
                  <a:pt x="0" y="0"/>
                </a:cubicBezTo>
                <a:close/>
              </a:path>
              <a:path w="5040000" h="1080000" stroke="0" extrusionOk="0">
                <a:moveTo>
                  <a:pt x="0" y="0"/>
                </a:moveTo>
                <a:cubicBezTo>
                  <a:pt x="160034" y="-45117"/>
                  <a:pt x="337877" y="26319"/>
                  <a:pt x="509600" y="0"/>
                </a:cubicBezTo>
                <a:cubicBezTo>
                  <a:pt x="681323" y="-26319"/>
                  <a:pt x="899946" y="34901"/>
                  <a:pt x="1120000" y="0"/>
                </a:cubicBezTo>
                <a:cubicBezTo>
                  <a:pt x="1340054" y="-34901"/>
                  <a:pt x="1640665" y="38248"/>
                  <a:pt x="1780800" y="0"/>
                </a:cubicBezTo>
                <a:cubicBezTo>
                  <a:pt x="1920935" y="-38248"/>
                  <a:pt x="2066420" y="30404"/>
                  <a:pt x="2290400" y="0"/>
                </a:cubicBezTo>
                <a:cubicBezTo>
                  <a:pt x="2514380" y="-30404"/>
                  <a:pt x="2574191" y="35850"/>
                  <a:pt x="2699200" y="0"/>
                </a:cubicBezTo>
                <a:cubicBezTo>
                  <a:pt x="2824209" y="-35850"/>
                  <a:pt x="2991511" y="2484"/>
                  <a:pt x="3108000" y="0"/>
                </a:cubicBezTo>
                <a:cubicBezTo>
                  <a:pt x="3224489" y="-2484"/>
                  <a:pt x="3488811" y="45257"/>
                  <a:pt x="3768800" y="0"/>
                </a:cubicBezTo>
                <a:cubicBezTo>
                  <a:pt x="4048789" y="-45257"/>
                  <a:pt x="4119891" y="47750"/>
                  <a:pt x="4228000" y="0"/>
                </a:cubicBezTo>
                <a:cubicBezTo>
                  <a:pt x="4336109" y="-47750"/>
                  <a:pt x="4845969" y="14509"/>
                  <a:pt x="5040000" y="0"/>
                </a:cubicBezTo>
                <a:cubicBezTo>
                  <a:pt x="5073648" y="202214"/>
                  <a:pt x="4993037" y="365099"/>
                  <a:pt x="5040000" y="561600"/>
                </a:cubicBezTo>
                <a:cubicBezTo>
                  <a:pt x="5086963" y="758101"/>
                  <a:pt x="5012082" y="917036"/>
                  <a:pt x="5040000" y="1080000"/>
                </a:cubicBezTo>
                <a:cubicBezTo>
                  <a:pt x="4904277" y="1081263"/>
                  <a:pt x="4741421" y="1036231"/>
                  <a:pt x="4631200" y="1080000"/>
                </a:cubicBezTo>
                <a:cubicBezTo>
                  <a:pt x="4520979" y="1123769"/>
                  <a:pt x="4258369" y="1053459"/>
                  <a:pt x="4121600" y="1080000"/>
                </a:cubicBezTo>
                <a:cubicBezTo>
                  <a:pt x="3984831" y="1106541"/>
                  <a:pt x="3825405" y="1048078"/>
                  <a:pt x="3662400" y="1080000"/>
                </a:cubicBezTo>
                <a:cubicBezTo>
                  <a:pt x="3499395" y="1111922"/>
                  <a:pt x="3241600" y="1021399"/>
                  <a:pt x="3102400" y="1080000"/>
                </a:cubicBezTo>
                <a:cubicBezTo>
                  <a:pt x="2963200" y="1138601"/>
                  <a:pt x="2847799" y="1057284"/>
                  <a:pt x="2643200" y="1080000"/>
                </a:cubicBezTo>
                <a:cubicBezTo>
                  <a:pt x="2438601" y="1102716"/>
                  <a:pt x="2381647" y="1037627"/>
                  <a:pt x="2234400" y="1080000"/>
                </a:cubicBezTo>
                <a:cubicBezTo>
                  <a:pt x="2087153" y="1122373"/>
                  <a:pt x="1841755" y="1004936"/>
                  <a:pt x="1573600" y="1080000"/>
                </a:cubicBezTo>
                <a:cubicBezTo>
                  <a:pt x="1305445" y="1155064"/>
                  <a:pt x="1356923" y="1069575"/>
                  <a:pt x="1164800" y="1080000"/>
                </a:cubicBezTo>
                <a:cubicBezTo>
                  <a:pt x="972677" y="1090425"/>
                  <a:pt x="720164" y="1053512"/>
                  <a:pt x="504000" y="1080000"/>
                </a:cubicBezTo>
                <a:cubicBezTo>
                  <a:pt x="287836" y="1106488"/>
                  <a:pt x="178337" y="1021709"/>
                  <a:pt x="0" y="1080000"/>
                </a:cubicBezTo>
                <a:cubicBezTo>
                  <a:pt x="-6996" y="821623"/>
                  <a:pt x="19187" y="738333"/>
                  <a:pt x="0" y="529200"/>
                </a:cubicBezTo>
                <a:cubicBezTo>
                  <a:pt x="-19187" y="320067"/>
                  <a:pt x="53250" y="262772"/>
                  <a:pt x="0" y="0"/>
                </a:cubicBezTo>
                <a:close/>
              </a:path>
            </a:pathLst>
          </a:custGeom>
          <a:solidFill>
            <a:srgbClr val="00FFFF"/>
          </a:solidFill>
          <a:ln>
            <a:solidFill>
              <a:schemeClr val="tx1"/>
            </a:solidFill>
            <a:extLst>
              <a:ext uri="{C807C97D-BFC1-408E-A445-0C87EB9F89A2}">
                <ask:lineSketchStyleProps xmlns:ask="http://schemas.microsoft.com/office/drawing/2018/sketchyshapes" sd="1209995910">
                  <a:prstGeom prst="rect">
                    <a:avLst/>
                  </a:prstGeom>
                  <ask:type>
                    <ask:lineSketchScribble/>
                  </ask:type>
                </ask:lineSketchStyleProps>
              </a:ext>
            </a:extLst>
          </a:ln>
        </p:spPr>
        <p:txBody>
          <a:bodyPr wrap="square" lIns="0" tIns="0" rIns="0" bIns="0" rtlCol="0" anchor="ctr" anchorCtr="1">
            <a:noAutofit/>
          </a:bodyPr>
          <a:lstStyle/>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1" u="none" strike="noStrike" kern="1200" cap="none" spc="0" normalizeH="0" baseline="0" noProof="0">
                <a:ln>
                  <a:noFill/>
                </a:ln>
                <a:solidFill>
                  <a:srgbClr val="22272B"/>
                </a:solidFill>
                <a:effectLst/>
                <a:uLnTx/>
                <a:uFillTx/>
                <a:latin typeface="Arial" panose="020B0604020202020204"/>
                <a:ea typeface="+mn-ea"/>
                <a:cs typeface="+mn-cs"/>
              </a:rPr>
              <a:t>Local groups join forces to reduce tensions and rebuild community connections</a:t>
            </a:r>
          </a:p>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0" u="none" strike="noStrike" kern="1200" cap="none" spc="0" normalizeH="0" baseline="0" noProof="0">
                <a:ln>
                  <a:noFill/>
                </a:ln>
                <a:solidFill>
                  <a:srgbClr val="22272B"/>
                </a:solidFill>
                <a:effectLst/>
                <a:uLnTx/>
                <a:uFillTx/>
                <a:latin typeface="Arial" panose="020B0604020202020204"/>
                <a:ea typeface="+mn-ea"/>
                <a:cs typeface="+mn-cs"/>
              </a:rPr>
              <a:t>(Community harmony)</a:t>
            </a:r>
          </a:p>
        </p:txBody>
      </p:sp>
      <p:sp>
        <p:nvSpPr>
          <p:cNvPr id="8" name="TextBox 7">
            <a:extLst>
              <a:ext uri="{FF2B5EF4-FFF2-40B4-BE49-F238E27FC236}">
                <a16:creationId xmlns:a16="http://schemas.microsoft.com/office/drawing/2014/main" id="{1CE0FC99-580B-FCC7-F60B-91E11CC50882}"/>
              </a:ext>
            </a:extLst>
          </p:cNvPr>
          <p:cNvSpPr txBox="1"/>
          <p:nvPr/>
        </p:nvSpPr>
        <p:spPr>
          <a:xfrm>
            <a:off x="6945627" y="5388420"/>
            <a:ext cx="5040000" cy="1080000"/>
          </a:xfrm>
          <a:custGeom>
            <a:avLst/>
            <a:gdLst>
              <a:gd name="csX0" fmla="*/ 0 w 5040000"/>
              <a:gd name="csY0" fmla="*/ 0 h 1080000"/>
              <a:gd name="csX1" fmla="*/ 509600 w 5040000"/>
              <a:gd name="csY1" fmla="*/ 0 h 1080000"/>
              <a:gd name="csX2" fmla="*/ 968800 w 5040000"/>
              <a:gd name="csY2" fmla="*/ 0 h 1080000"/>
              <a:gd name="csX3" fmla="*/ 1377600 w 5040000"/>
              <a:gd name="csY3" fmla="*/ 0 h 1080000"/>
              <a:gd name="csX4" fmla="*/ 1887200 w 5040000"/>
              <a:gd name="csY4" fmla="*/ 0 h 1080000"/>
              <a:gd name="csX5" fmla="*/ 2396800 w 5040000"/>
              <a:gd name="csY5" fmla="*/ 0 h 1080000"/>
              <a:gd name="csX6" fmla="*/ 3007200 w 5040000"/>
              <a:gd name="csY6" fmla="*/ 0 h 1080000"/>
              <a:gd name="csX7" fmla="*/ 3617600 w 5040000"/>
              <a:gd name="csY7" fmla="*/ 0 h 1080000"/>
              <a:gd name="csX8" fmla="*/ 4026400 w 5040000"/>
              <a:gd name="csY8" fmla="*/ 0 h 1080000"/>
              <a:gd name="csX9" fmla="*/ 4536000 w 5040000"/>
              <a:gd name="csY9" fmla="*/ 0 h 1080000"/>
              <a:gd name="csX10" fmla="*/ 5040000 w 5040000"/>
              <a:gd name="csY10" fmla="*/ 0 h 1080000"/>
              <a:gd name="csX11" fmla="*/ 5040000 w 5040000"/>
              <a:gd name="csY11" fmla="*/ 518400 h 1080000"/>
              <a:gd name="csX12" fmla="*/ 5040000 w 5040000"/>
              <a:gd name="csY12" fmla="*/ 1080000 h 1080000"/>
              <a:gd name="csX13" fmla="*/ 4379200 w 5040000"/>
              <a:gd name="csY13" fmla="*/ 1080000 h 1080000"/>
              <a:gd name="csX14" fmla="*/ 3920000 w 5040000"/>
              <a:gd name="csY14" fmla="*/ 1080000 h 1080000"/>
              <a:gd name="csX15" fmla="*/ 3309600 w 5040000"/>
              <a:gd name="csY15" fmla="*/ 1080000 h 1080000"/>
              <a:gd name="csX16" fmla="*/ 2699200 w 5040000"/>
              <a:gd name="csY16" fmla="*/ 1080000 h 1080000"/>
              <a:gd name="csX17" fmla="*/ 2240000 w 5040000"/>
              <a:gd name="csY17" fmla="*/ 1080000 h 1080000"/>
              <a:gd name="csX18" fmla="*/ 1680000 w 5040000"/>
              <a:gd name="csY18" fmla="*/ 1080000 h 1080000"/>
              <a:gd name="csX19" fmla="*/ 1019200 w 5040000"/>
              <a:gd name="csY19" fmla="*/ 1080000 h 1080000"/>
              <a:gd name="csX20" fmla="*/ 0 w 5040000"/>
              <a:gd name="csY20" fmla="*/ 1080000 h 1080000"/>
              <a:gd name="csX21" fmla="*/ 0 w 5040000"/>
              <a:gd name="csY21" fmla="*/ 529200 h 1080000"/>
              <a:gd name="csX22" fmla="*/ 0 w 5040000"/>
              <a:gd name="csY22" fmla="*/ 0 h 108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040000" h="1080000" fill="none" extrusionOk="0">
                <a:moveTo>
                  <a:pt x="0" y="0"/>
                </a:moveTo>
                <a:cubicBezTo>
                  <a:pt x="254110" y="-48146"/>
                  <a:pt x="378044" y="49118"/>
                  <a:pt x="509600" y="0"/>
                </a:cubicBezTo>
                <a:cubicBezTo>
                  <a:pt x="641156" y="-49118"/>
                  <a:pt x="821698" y="8387"/>
                  <a:pt x="968800" y="0"/>
                </a:cubicBezTo>
                <a:cubicBezTo>
                  <a:pt x="1115902" y="-8387"/>
                  <a:pt x="1210390" y="2900"/>
                  <a:pt x="1377600" y="0"/>
                </a:cubicBezTo>
                <a:cubicBezTo>
                  <a:pt x="1544810" y="-2900"/>
                  <a:pt x="1645350" y="28557"/>
                  <a:pt x="1887200" y="0"/>
                </a:cubicBezTo>
                <a:cubicBezTo>
                  <a:pt x="2129050" y="-28557"/>
                  <a:pt x="2191161" y="54222"/>
                  <a:pt x="2396800" y="0"/>
                </a:cubicBezTo>
                <a:cubicBezTo>
                  <a:pt x="2602439" y="-54222"/>
                  <a:pt x="2863691" y="33153"/>
                  <a:pt x="3007200" y="0"/>
                </a:cubicBezTo>
                <a:cubicBezTo>
                  <a:pt x="3150709" y="-33153"/>
                  <a:pt x="3338885" y="23195"/>
                  <a:pt x="3617600" y="0"/>
                </a:cubicBezTo>
                <a:cubicBezTo>
                  <a:pt x="3896315" y="-23195"/>
                  <a:pt x="3912370" y="15189"/>
                  <a:pt x="4026400" y="0"/>
                </a:cubicBezTo>
                <a:cubicBezTo>
                  <a:pt x="4140430" y="-15189"/>
                  <a:pt x="4348503" y="37799"/>
                  <a:pt x="4536000" y="0"/>
                </a:cubicBezTo>
                <a:cubicBezTo>
                  <a:pt x="4723497" y="-37799"/>
                  <a:pt x="4921254" y="54715"/>
                  <a:pt x="5040000" y="0"/>
                </a:cubicBezTo>
                <a:cubicBezTo>
                  <a:pt x="5096987" y="256527"/>
                  <a:pt x="5014349" y="327379"/>
                  <a:pt x="5040000" y="518400"/>
                </a:cubicBezTo>
                <a:cubicBezTo>
                  <a:pt x="5065651" y="709421"/>
                  <a:pt x="4982866" y="832197"/>
                  <a:pt x="5040000" y="1080000"/>
                </a:cubicBezTo>
                <a:cubicBezTo>
                  <a:pt x="4740162" y="1096184"/>
                  <a:pt x="4597723" y="1058245"/>
                  <a:pt x="4379200" y="1080000"/>
                </a:cubicBezTo>
                <a:cubicBezTo>
                  <a:pt x="4160677" y="1101755"/>
                  <a:pt x="4025226" y="1049489"/>
                  <a:pt x="3920000" y="1080000"/>
                </a:cubicBezTo>
                <a:cubicBezTo>
                  <a:pt x="3814774" y="1110511"/>
                  <a:pt x="3564357" y="1074000"/>
                  <a:pt x="3309600" y="1080000"/>
                </a:cubicBezTo>
                <a:cubicBezTo>
                  <a:pt x="3054843" y="1086000"/>
                  <a:pt x="2915206" y="1055703"/>
                  <a:pt x="2699200" y="1080000"/>
                </a:cubicBezTo>
                <a:cubicBezTo>
                  <a:pt x="2483194" y="1104297"/>
                  <a:pt x="2353826" y="1059287"/>
                  <a:pt x="2240000" y="1080000"/>
                </a:cubicBezTo>
                <a:cubicBezTo>
                  <a:pt x="2126174" y="1100713"/>
                  <a:pt x="1813048" y="1072674"/>
                  <a:pt x="1680000" y="1080000"/>
                </a:cubicBezTo>
                <a:cubicBezTo>
                  <a:pt x="1546952" y="1087326"/>
                  <a:pt x="1167354" y="1067980"/>
                  <a:pt x="1019200" y="1080000"/>
                </a:cubicBezTo>
                <a:cubicBezTo>
                  <a:pt x="871046" y="1092020"/>
                  <a:pt x="417598" y="1000918"/>
                  <a:pt x="0" y="1080000"/>
                </a:cubicBezTo>
                <a:cubicBezTo>
                  <a:pt x="-11540" y="881017"/>
                  <a:pt x="33987" y="709534"/>
                  <a:pt x="0" y="529200"/>
                </a:cubicBezTo>
                <a:cubicBezTo>
                  <a:pt x="-33987" y="348866"/>
                  <a:pt x="25952" y="246005"/>
                  <a:pt x="0" y="0"/>
                </a:cubicBezTo>
                <a:close/>
              </a:path>
              <a:path w="5040000" h="1080000" stroke="0" extrusionOk="0">
                <a:moveTo>
                  <a:pt x="0" y="0"/>
                </a:moveTo>
                <a:cubicBezTo>
                  <a:pt x="160034" y="-45117"/>
                  <a:pt x="337877" y="26319"/>
                  <a:pt x="509600" y="0"/>
                </a:cubicBezTo>
                <a:cubicBezTo>
                  <a:pt x="681323" y="-26319"/>
                  <a:pt x="899946" y="34901"/>
                  <a:pt x="1120000" y="0"/>
                </a:cubicBezTo>
                <a:cubicBezTo>
                  <a:pt x="1340054" y="-34901"/>
                  <a:pt x="1640665" y="38248"/>
                  <a:pt x="1780800" y="0"/>
                </a:cubicBezTo>
                <a:cubicBezTo>
                  <a:pt x="1920935" y="-38248"/>
                  <a:pt x="2066420" y="30404"/>
                  <a:pt x="2290400" y="0"/>
                </a:cubicBezTo>
                <a:cubicBezTo>
                  <a:pt x="2514380" y="-30404"/>
                  <a:pt x="2574191" y="35850"/>
                  <a:pt x="2699200" y="0"/>
                </a:cubicBezTo>
                <a:cubicBezTo>
                  <a:pt x="2824209" y="-35850"/>
                  <a:pt x="2991511" y="2484"/>
                  <a:pt x="3108000" y="0"/>
                </a:cubicBezTo>
                <a:cubicBezTo>
                  <a:pt x="3224489" y="-2484"/>
                  <a:pt x="3488811" y="45257"/>
                  <a:pt x="3768800" y="0"/>
                </a:cubicBezTo>
                <a:cubicBezTo>
                  <a:pt x="4048789" y="-45257"/>
                  <a:pt x="4119891" y="47750"/>
                  <a:pt x="4228000" y="0"/>
                </a:cubicBezTo>
                <a:cubicBezTo>
                  <a:pt x="4336109" y="-47750"/>
                  <a:pt x="4845969" y="14509"/>
                  <a:pt x="5040000" y="0"/>
                </a:cubicBezTo>
                <a:cubicBezTo>
                  <a:pt x="5073648" y="202214"/>
                  <a:pt x="4993037" y="365099"/>
                  <a:pt x="5040000" y="561600"/>
                </a:cubicBezTo>
                <a:cubicBezTo>
                  <a:pt x="5086963" y="758101"/>
                  <a:pt x="5012082" y="917036"/>
                  <a:pt x="5040000" y="1080000"/>
                </a:cubicBezTo>
                <a:cubicBezTo>
                  <a:pt x="4904277" y="1081263"/>
                  <a:pt x="4741421" y="1036231"/>
                  <a:pt x="4631200" y="1080000"/>
                </a:cubicBezTo>
                <a:cubicBezTo>
                  <a:pt x="4520979" y="1123769"/>
                  <a:pt x="4258369" y="1053459"/>
                  <a:pt x="4121600" y="1080000"/>
                </a:cubicBezTo>
                <a:cubicBezTo>
                  <a:pt x="3984831" y="1106541"/>
                  <a:pt x="3825405" y="1048078"/>
                  <a:pt x="3662400" y="1080000"/>
                </a:cubicBezTo>
                <a:cubicBezTo>
                  <a:pt x="3499395" y="1111922"/>
                  <a:pt x="3241600" y="1021399"/>
                  <a:pt x="3102400" y="1080000"/>
                </a:cubicBezTo>
                <a:cubicBezTo>
                  <a:pt x="2963200" y="1138601"/>
                  <a:pt x="2847799" y="1057284"/>
                  <a:pt x="2643200" y="1080000"/>
                </a:cubicBezTo>
                <a:cubicBezTo>
                  <a:pt x="2438601" y="1102716"/>
                  <a:pt x="2381647" y="1037627"/>
                  <a:pt x="2234400" y="1080000"/>
                </a:cubicBezTo>
                <a:cubicBezTo>
                  <a:pt x="2087153" y="1122373"/>
                  <a:pt x="1841755" y="1004936"/>
                  <a:pt x="1573600" y="1080000"/>
                </a:cubicBezTo>
                <a:cubicBezTo>
                  <a:pt x="1305445" y="1155064"/>
                  <a:pt x="1356923" y="1069575"/>
                  <a:pt x="1164800" y="1080000"/>
                </a:cubicBezTo>
                <a:cubicBezTo>
                  <a:pt x="972677" y="1090425"/>
                  <a:pt x="720164" y="1053512"/>
                  <a:pt x="504000" y="1080000"/>
                </a:cubicBezTo>
                <a:cubicBezTo>
                  <a:pt x="287836" y="1106488"/>
                  <a:pt x="178337" y="1021709"/>
                  <a:pt x="0" y="1080000"/>
                </a:cubicBezTo>
                <a:cubicBezTo>
                  <a:pt x="-6996" y="821623"/>
                  <a:pt x="19187" y="738333"/>
                  <a:pt x="0" y="529200"/>
                </a:cubicBezTo>
                <a:cubicBezTo>
                  <a:pt x="-19187" y="320067"/>
                  <a:pt x="53250" y="262772"/>
                  <a:pt x="0" y="0"/>
                </a:cubicBezTo>
                <a:close/>
              </a:path>
            </a:pathLst>
          </a:custGeom>
          <a:solidFill>
            <a:schemeClr val="accent6">
              <a:lumMod val="75000"/>
            </a:schemeClr>
          </a:solidFill>
          <a:ln>
            <a:solidFill>
              <a:schemeClr val="tx1"/>
            </a:solidFill>
            <a:extLst>
              <a:ext uri="{C807C97D-BFC1-408E-A445-0C87EB9F89A2}">
                <ask:lineSketchStyleProps xmlns:ask="http://schemas.microsoft.com/office/drawing/2018/sketchyshapes" sd="1209995910">
                  <a:prstGeom prst="rect">
                    <a:avLst/>
                  </a:prstGeom>
                  <ask:type>
                    <ask:lineSketchScribble/>
                  </ask:type>
                </ask:lineSketchStyleProps>
              </a:ext>
            </a:extLst>
          </a:ln>
        </p:spPr>
        <p:txBody>
          <a:bodyPr wrap="square" lIns="0" tIns="0" rIns="0" bIns="0" rtlCol="0" anchor="ctr" anchorCtr="1">
            <a:noAutofit/>
          </a:bodyPr>
          <a:lstStyle/>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1" u="none" strike="noStrike" kern="1200" cap="none" spc="0" normalizeH="0" baseline="0" noProof="0">
                <a:ln>
                  <a:noFill/>
                </a:ln>
                <a:solidFill>
                  <a:srgbClr val="22272B"/>
                </a:solidFill>
                <a:effectLst/>
                <a:uLnTx/>
                <a:uFillTx/>
                <a:latin typeface="Arial" panose="020B0604020202020204"/>
                <a:ea typeface="+mn-ea"/>
                <a:cs typeface="+mn-cs"/>
              </a:rPr>
              <a:t>New survey shows rising family stress as households struggle with communication and responsibility</a:t>
            </a:r>
          </a:p>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0" u="none" strike="noStrike" kern="1200" cap="none" spc="0" normalizeH="0" baseline="0" noProof="0">
                <a:ln>
                  <a:noFill/>
                </a:ln>
                <a:solidFill>
                  <a:srgbClr val="22272B"/>
                </a:solidFill>
                <a:effectLst/>
                <a:uLnTx/>
                <a:uFillTx/>
                <a:latin typeface="Arial" panose="020B0604020202020204"/>
                <a:ea typeface="+mn-ea"/>
                <a:cs typeface="+mn-cs"/>
              </a:rPr>
              <a:t>(Family conflict)</a:t>
            </a:r>
          </a:p>
        </p:txBody>
      </p:sp>
      <p:sp>
        <p:nvSpPr>
          <p:cNvPr id="2" name="Slide Number Placeholder 1">
            <a:extLst>
              <a:ext uri="{FF2B5EF4-FFF2-40B4-BE49-F238E27FC236}">
                <a16:creationId xmlns:a16="http://schemas.microsoft.com/office/drawing/2014/main" id="{B1386672-942A-1877-AF46-02319CE2D698}"/>
              </a:ext>
            </a:extLst>
          </p:cNvPr>
          <p:cNvSpPr>
            <a:spLocks noGrp="1"/>
          </p:cNvSpPr>
          <p:nvPr>
            <p:ph type="sldNum" sz="quarter" idx="12"/>
          </p:nvPr>
        </p:nvSpPr>
        <p:spPr/>
        <p:txBody>
          <a:bodyPr/>
          <a:lstStyle/>
          <a:p>
            <a:fld id="{10A01DC5-1685-4615-8240-15192985C6A2}" type="slidenum">
              <a:rPr lang="en-AU" smtClean="0"/>
              <a:t>128</a:t>
            </a:fld>
            <a:endParaRPr lang="en-US"/>
          </a:p>
        </p:txBody>
      </p:sp>
    </p:spTree>
    <p:extLst>
      <p:ext uri="{BB962C8B-B14F-4D97-AF65-F5344CB8AC3E}">
        <p14:creationId xmlns:p14="http://schemas.microsoft.com/office/powerpoint/2010/main" val="141480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F8373-21C7-1082-7A86-A94A034377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E63A89C-59FA-8F1C-6D3F-DCD517A294B1}"/>
              </a:ext>
            </a:extLst>
          </p:cNvPr>
          <p:cNvSpPr>
            <a:spLocks noGrp="1"/>
          </p:cNvSpPr>
          <p:nvPr>
            <p:ph type="title"/>
          </p:nvPr>
        </p:nvSpPr>
        <p:spPr>
          <a:xfrm>
            <a:off x="360000" y="360000"/>
            <a:ext cx="9795840" cy="545601"/>
          </a:xfrm>
        </p:spPr>
        <p:txBody>
          <a:bodyPr/>
          <a:lstStyle/>
          <a:p>
            <a:r>
              <a:rPr lang="en-AU" dirty="0"/>
              <a:t>Check for understanding (4)</a:t>
            </a:r>
          </a:p>
        </p:txBody>
      </p:sp>
      <p:sp>
        <p:nvSpPr>
          <p:cNvPr id="4" name="Text Placeholder 3">
            <a:extLst>
              <a:ext uri="{FF2B5EF4-FFF2-40B4-BE49-F238E27FC236}">
                <a16:creationId xmlns:a16="http://schemas.microsoft.com/office/drawing/2014/main" id="{852439AE-D945-B68F-E48C-9B2F117D74B1}"/>
              </a:ext>
            </a:extLst>
          </p:cNvPr>
          <p:cNvSpPr>
            <a:spLocks noGrp="1"/>
          </p:cNvSpPr>
          <p:nvPr>
            <p:ph type="body" sz="quarter" idx="17"/>
          </p:nvPr>
        </p:nvSpPr>
        <p:spPr>
          <a:xfrm>
            <a:off x="354000" y="929580"/>
            <a:ext cx="9795840" cy="1233264"/>
          </a:xfrm>
        </p:spPr>
        <p:txBody>
          <a:bodyPr/>
          <a:lstStyle/>
          <a:p>
            <a:r>
              <a:rPr lang="en-AU" dirty="0"/>
              <a:t>As I point to each headline, use your fingers to indicate which virtue it connects with</a:t>
            </a:r>
          </a:p>
          <a:p>
            <a:r>
              <a:rPr lang="en-AU" b="1" dirty="0"/>
              <a:t>Example</a:t>
            </a:r>
            <a:r>
              <a:rPr lang="en-AU" dirty="0"/>
              <a:t>: 3 fingers held up means you vote the headline = Li </a:t>
            </a:r>
          </a:p>
        </p:txBody>
      </p:sp>
      <p:sp>
        <p:nvSpPr>
          <p:cNvPr id="2" name="TextBox 1">
            <a:extLst>
              <a:ext uri="{FF2B5EF4-FFF2-40B4-BE49-F238E27FC236}">
                <a16:creationId xmlns:a16="http://schemas.microsoft.com/office/drawing/2014/main" id="{D0A5E574-E105-CC23-BF41-42DE20966EEF}"/>
              </a:ext>
            </a:extLst>
          </p:cNvPr>
          <p:cNvSpPr txBox="1"/>
          <p:nvPr/>
        </p:nvSpPr>
        <p:spPr>
          <a:xfrm>
            <a:off x="10441032" y="453120"/>
            <a:ext cx="1512825" cy="2036281"/>
          </a:xfrm>
          <a:prstGeom prst="rect">
            <a:avLst/>
          </a:prstGeom>
          <a:noFill/>
          <a:ln w="28575">
            <a:solidFill>
              <a:schemeClr val="tx2"/>
            </a:solidFill>
          </a:ln>
        </p:spPr>
        <p:txBody>
          <a:bodyPr wrap="square" lIns="0" tIns="0" rIns="0" bIns="0" rtlCol="0" anchor="ctr" anchorCtr="1">
            <a:noAutofit/>
          </a:bodyPr>
          <a:lstStyle/>
          <a:p>
            <a:pPr marL="0" marR="0" lvl="0" indent="0" algn="l" defTabSz="609585" rtl="0" eaLnBrk="1" fontAlgn="auto" latinLnBrk="0" hangingPunct="1">
              <a:lnSpc>
                <a:spcPct val="114000"/>
              </a:lnSpc>
              <a:spcBef>
                <a:spcPts val="0"/>
              </a:spcBef>
              <a:spcAft>
                <a:spcPts val="600"/>
              </a:spcAft>
              <a:buClrTx/>
              <a:buSzTx/>
              <a:buFontTx/>
              <a:buNone/>
              <a:tabLst/>
              <a:defRPr/>
            </a:pPr>
            <a:r>
              <a:rPr kumimoji="0" lang="it-IT" sz="1800" b="0" i="0" u="none" strike="noStrike" kern="1200" cap="none" spc="0" normalizeH="0" baseline="0" noProof="0">
                <a:ln>
                  <a:noFill/>
                </a:ln>
                <a:solidFill>
                  <a:srgbClr val="22272B"/>
                </a:solidFill>
                <a:effectLst/>
                <a:uLnTx/>
                <a:uFillTx/>
                <a:latin typeface="Arial" panose="020B0604020202020204"/>
                <a:ea typeface="+mn-ea"/>
                <a:cs typeface="+mn-cs"/>
              </a:rPr>
              <a:t>1= Ren</a:t>
            </a:r>
          </a:p>
          <a:p>
            <a:pPr marL="0" marR="0" lvl="0" indent="0" algn="l" defTabSz="609585" rtl="0" eaLnBrk="1" fontAlgn="auto" latinLnBrk="0" hangingPunct="1">
              <a:lnSpc>
                <a:spcPct val="114000"/>
              </a:lnSpc>
              <a:spcBef>
                <a:spcPts val="0"/>
              </a:spcBef>
              <a:spcAft>
                <a:spcPts val="600"/>
              </a:spcAft>
              <a:buClrTx/>
              <a:buSzTx/>
              <a:buFontTx/>
              <a:buNone/>
              <a:tabLst/>
              <a:defRPr/>
            </a:pPr>
            <a:r>
              <a:rPr kumimoji="0" lang="it-IT" sz="1800" b="0" i="0" u="none" strike="noStrike" kern="1200" cap="none" spc="0" normalizeH="0" baseline="0" noProof="0">
                <a:ln>
                  <a:noFill/>
                </a:ln>
                <a:solidFill>
                  <a:srgbClr val="22272B"/>
                </a:solidFill>
                <a:effectLst/>
                <a:uLnTx/>
                <a:uFillTx/>
                <a:latin typeface="Arial" panose="020B0604020202020204"/>
                <a:ea typeface="+mn-ea"/>
                <a:cs typeface="+mn-cs"/>
              </a:rPr>
              <a:t>2 =Yi</a:t>
            </a:r>
          </a:p>
          <a:p>
            <a:pPr marL="0" marR="0" lvl="0" indent="0" algn="l" defTabSz="609585" rtl="0" eaLnBrk="1" fontAlgn="auto" latinLnBrk="0" hangingPunct="1">
              <a:lnSpc>
                <a:spcPct val="114000"/>
              </a:lnSpc>
              <a:spcBef>
                <a:spcPts val="0"/>
              </a:spcBef>
              <a:spcAft>
                <a:spcPts val="600"/>
              </a:spcAft>
              <a:buClrTx/>
              <a:buSzTx/>
              <a:buFontTx/>
              <a:buNone/>
              <a:tabLst/>
              <a:defRPr/>
            </a:pPr>
            <a:r>
              <a:rPr kumimoji="0" lang="it-IT" sz="1800" b="0" i="0" u="none" strike="noStrike" kern="1200" cap="none" spc="0" normalizeH="0" baseline="0" noProof="0">
                <a:ln>
                  <a:noFill/>
                </a:ln>
                <a:solidFill>
                  <a:srgbClr val="22272B"/>
                </a:solidFill>
                <a:effectLst/>
                <a:uLnTx/>
                <a:uFillTx/>
                <a:latin typeface="Arial" panose="020B0604020202020204"/>
                <a:ea typeface="+mn-ea"/>
                <a:cs typeface="+mn-cs"/>
              </a:rPr>
              <a:t>3= Li</a:t>
            </a:r>
          </a:p>
          <a:p>
            <a:pPr marL="0" marR="0" lvl="0" indent="0" algn="l" defTabSz="609585" rtl="0" eaLnBrk="1" fontAlgn="auto" latinLnBrk="0" hangingPunct="1">
              <a:lnSpc>
                <a:spcPct val="114000"/>
              </a:lnSpc>
              <a:spcBef>
                <a:spcPts val="0"/>
              </a:spcBef>
              <a:spcAft>
                <a:spcPts val="600"/>
              </a:spcAft>
              <a:buClrTx/>
              <a:buSzTx/>
              <a:buFontTx/>
              <a:buNone/>
              <a:tabLst/>
              <a:defRPr/>
            </a:pPr>
            <a:r>
              <a:rPr kumimoji="0" lang="it-IT" sz="1800" b="0" i="0" u="none" strike="noStrike" kern="1200" cap="none" spc="0" normalizeH="0" baseline="0" noProof="0">
                <a:ln>
                  <a:noFill/>
                </a:ln>
                <a:solidFill>
                  <a:srgbClr val="22272B"/>
                </a:solidFill>
                <a:effectLst/>
                <a:uLnTx/>
                <a:uFillTx/>
                <a:latin typeface="Arial" panose="020B0604020202020204"/>
                <a:ea typeface="+mn-ea"/>
                <a:cs typeface="+mn-cs"/>
              </a:rPr>
              <a:t>4 =Zhi</a:t>
            </a:r>
          </a:p>
          <a:p>
            <a:pPr marL="0" marR="0" lvl="0" indent="0" algn="l" defTabSz="609585" rtl="0" eaLnBrk="1" fontAlgn="auto" latinLnBrk="0" hangingPunct="1">
              <a:lnSpc>
                <a:spcPct val="114000"/>
              </a:lnSpc>
              <a:spcBef>
                <a:spcPts val="0"/>
              </a:spcBef>
              <a:spcAft>
                <a:spcPts val="600"/>
              </a:spcAft>
              <a:buClrTx/>
              <a:buSzTx/>
              <a:buFontTx/>
              <a:buNone/>
              <a:tabLst/>
              <a:defRPr/>
            </a:pPr>
            <a:r>
              <a:rPr kumimoji="0" lang="it-IT" sz="1800" b="0" i="0" u="none" strike="noStrike" kern="1200" cap="none" spc="0" normalizeH="0" baseline="0" noProof="0">
                <a:ln>
                  <a:noFill/>
                </a:ln>
                <a:solidFill>
                  <a:srgbClr val="22272B"/>
                </a:solidFill>
                <a:effectLst/>
                <a:uLnTx/>
                <a:uFillTx/>
                <a:latin typeface="Arial" panose="020B0604020202020204"/>
                <a:ea typeface="+mn-ea"/>
                <a:cs typeface="+mn-cs"/>
              </a:rPr>
              <a:t>5 =Xin</a:t>
            </a:r>
            <a:endParaRPr kumimoji="0" lang="en-AU" sz="18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D0E55EC-D8D3-1E99-CA33-5F07D7CD6B70}"/>
              </a:ext>
            </a:extLst>
          </p:cNvPr>
          <p:cNvSpPr txBox="1"/>
          <p:nvPr/>
        </p:nvSpPr>
        <p:spPr>
          <a:xfrm>
            <a:off x="354000" y="2857912"/>
            <a:ext cx="5040000" cy="1080000"/>
          </a:xfrm>
          <a:custGeom>
            <a:avLst/>
            <a:gdLst>
              <a:gd name="csX0" fmla="*/ 0 w 5040000"/>
              <a:gd name="csY0" fmla="*/ 0 h 1080000"/>
              <a:gd name="csX1" fmla="*/ 509600 w 5040000"/>
              <a:gd name="csY1" fmla="*/ 0 h 1080000"/>
              <a:gd name="csX2" fmla="*/ 968800 w 5040000"/>
              <a:gd name="csY2" fmla="*/ 0 h 1080000"/>
              <a:gd name="csX3" fmla="*/ 1377600 w 5040000"/>
              <a:gd name="csY3" fmla="*/ 0 h 1080000"/>
              <a:gd name="csX4" fmla="*/ 1887200 w 5040000"/>
              <a:gd name="csY4" fmla="*/ 0 h 1080000"/>
              <a:gd name="csX5" fmla="*/ 2396800 w 5040000"/>
              <a:gd name="csY5" fmla="*/ 0 h 1080000"/>
              <a:gd name="csX6" fmla="*/ 3007200 w 5040000"/>
              <a:gd name="csY6" fmla="*/ 0 h 1080000"/>
              <a:gd name="csX7" fmla="*/ 3617600 w 5040000"/>
              <a:gd name="csY7" fmla="*/ 0 h 1080000"/>
              <a:gd name="csX8" fmla="*/ 4026400 w 5040000"/>
              <a:gd name="csY8" fmla="*/ 0 h 1080000"/>
              <a:gd name="csX9" fmla="*/ 4536000 w 5040000"/>
              <a:gd name="csY9" fmla="*/ 0 h 1080000"/>
              <a:gd name="csX10" fmla="*/ 5040000 w 5040000"/>
              <a:gd name="csY10" fmla="*/ 0 h 1080000"/>
              <a:gd name="csX11" fmla="*/ 5040000 w 5040000"/>
              <a:gd name="csY11" fmla="*/ 518400 h 1080000"/>
              <a:gd name="csX12" fmla="*/ 5040000 w 5040000"/>
              <a:gd name="csY12" fmla="*/ 1080000 h 1080000"/>
              <a:gd name="csX13" fmla="*/ 4379200 w 5040000"/>
              <a:gd name="csY13" fmla="*/ 1080000 h 1080000"/>
              <a:gd name="csX14" fmla="*/ 3920000 w 5040000"/>
              <a:gd name="csY14" fmla="*/ 1080000 h 1080000"/>
              <a:gd name="csX15" fmla="*/ 3309600 w 5040000"/>
              <a:gd name="csY15" fmla="*/ 1080000 h 1080000"/>
              <a:gd name="csX16" fmla="*/ 2699200 w 5040000"/>
              <a:gd name="csY16" fmla="*/ 1080000 h 1080000"/>
              <a:gd name="csX17" fmla="*/ 2240000 w 5040000"/>
              <a:gd name="csY17" fmla="*/ 1080000 h 1080000"/>
              <a:gd name="csX18" fmla="*/ 1680000 w 5040000"/>
              <a:gd name="csY18" fmla="*/ 1080000 h 1080000"/>
              <a:gd name="csX19" fmla="*/ 1019200 w 5040000"/>
              <a:gd name="csY19" fmla="*/ 1080000 h 1080000"/>
              <a:gd name="csX20" fmla="*/ 0 w 5040000"/>
              <a:gd name="csY20" fmla="*/ 1080000 h 1080000"/>
              <a:gd name="csX21" fmla="*/ 0 w 5040000"/>
              <a:gd name="csY21" fmla="*/ 529200 h 1080000"/>
              <a:gd name="csX22" fmla="*/ 0 w 5040000"/>
              <a:gd name="csY22" fmla="*/ 0 h 108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040000" h="1080000" fill="none" extrusionOk="0">
                <a:moveTo>
                  <a:pt x="0" y="0"/>
                </a:moveTo>
                <a:cubicBezTo>
                  <a:pt x="254110" y="-48146"/>
                  <a:pt x="378044" y="49118"/>
                  <a:pt x="509600" y="0"/>
                </a:cubicBezTo>
                <a:cubicBezTo>
                  <a:pt x="641156" y="-49118"/>
                  <a:pt x="821698" y="8387"/>
                  <a:pt x="968800" y="0"/>
                </a:cubicBezTo>
                <a:cubicBezTo>
                  <a:pt x="1115902" y="-8387"/>
                  <a:pt x="1210390" y="2900"/>
                  <a:pt x="1377600" y="0"/>
                </a:cubicBezTo>
                <a:cubicBezTo>
                  <a:pt x="1544810" y="-2900"/>
                  <a:pt x="1645350" y="28557"/>
                  <a:pt x="1887200" y="0"/>
                </a:cubicBezTo>
                <a:cubicBezTo>
                  <a:pt x="2129050" y="-28557"/>
                  <a:pt x="2191161" y="54222"/>
                  <a:pt x="2396800" y="0"/>
                </a:cubicBezTo>
                <a:cubicBezTo>
                  <a:pt x="2602439" y="-54222"/>
                  <a:pt x="2863691" y="33153"/>
                  <a:pt x="3007200" y="0"/>
                </a:cubicBezTo>
                <a:cubicBezTo>
                  <a:pt x="3150709" y="-33153"/>
                  <a:pt x="3338885" y="23195"/>
                  <a:pt x="3617600" y="0"/>
                </a:cubicBezTo>
                <a:cubicBezTo>
                  <a:pt x="3896315" y="-23195"/>
                  <a:pt x="3912370" y="15189"/>
                  <a:pt x="4026400" y="0"/>
                </a:cubicBezTo>
                <a:cubicBezTo>
                  <a:pt x="4140430" y="-15189"/>
                  <a:pt x="4348503" y="37799"/>
                  <a:pt x="4536000" y="0"/>
                </a:cubicBezTo>
                <a:cubicBezTo>
                  <a:pt x="4723497" y="-37799"/>
                  <a:pt x="4921254" y="54715"/>
                  <a:pt x="5040000" y="0"/>
                </a:cubicBezTo>
                <a:cubicBezTo>
                  <a:pt x="5096987" y="256527"/>
                  <a:pt x="5014349" y="327379"/>
                  <a:pt x="5040000" y="518400"/>
                </a:cubicBezTo>
                <a:cubicBezTo>
                  <a:pt x="5065651" y="709421"/>
                  <a:pt x="4982866" y="832197"/>
                  <a:pt x="5040000" y="1080000"/>
                </a:cubicBezTo>
                <a:cubicBezTo>
                  <a:pt x="4740162" y="1096184"/>
                  <a:pt x="4597723" y="1058245"/>
                  <a:pt x="4379200" y="1080000"/>
                </a:cubicBezTo>
                <a:cubicBezTo>
                  <a:pt x="4160677" y="1101755"/>
                  <a:pt x="4025226" y="1049489"/>
                  <a:pt x="3920000" y="1080000"/>
                </a:cubicBezTo>
                <a:cubicBezTo>
                  <a:pt x="3814774" y="1110511"/>
                  <a:pt x="3564357" y="1074000"/>
                  <a:pt x="3309600" y="1080000"/>
                </a:cubicBezTo>
                <a:cubicBezTo>
                  <a:pt x="3054843" y="1086000"/>
                  <a:pt x="2915206" y="1055703"/>
                  <a:pt x="2699200" y="1080000"/>
                </a:cubicBezTo>
                <a:cubicBezTo>
                  <a:pt x="2483194" y="1104297"/>
                  <a:pt x="2353826" y="1059287"/>
                  <a:pt x="2240000" y="1080000"/>
                </a:cubicBezTo>
                <a:cubicBezTo>
                  <a:pt x="2126174" y="1100713"/>
                  <a:pt x="1813048" y="1072674"/>
                  <a:pt x="1680000" y="1080000"/>
                </a:cubicBezTo>
                <a:cubicBezTo>
                  <a:pt x="1546952" y="1087326"/>
                  <a:pt x="1167354" y="1067980"/>
                  <a:pt x="1019200" y="1080000"/>
                </a:cubicBezTo>
                <a:cubicBezTo>
                  <a:pt x="871046" y="1092020"/>
                  <a:pt x="417598" y="1000918"/>
                  <a:pt x="0" y="1080000"/>
                </a:cubicBezTo>
                <a:cubicBezTo>
                  <a:pt x="-11540" y="881017"/>
                  <a:pt x="33987" y="709534"/>
                  <a:pt x="0" y="529200"/>
                </a:cubicBezTo>
                <a:cubicBezTo>
                  <a:pt x="-33987" y="348866"/>
                  <a:pt x="25952" y="246005"/>
                  <a:pt x="0" y="0"/>
                </a:cubicBezTo>
                <a:close/>
              </a:path>
              <a:path w="5040000" h="1080000" stroke="0" extrusionOk="0">
                <a:moveTo>
                  <a:pt x="0" y="0"/>
                </a:moveTo>
                <a:cubicBezTo>
                  <a:pt x="160034" y="-45117"/>
                  <a:pt x="337877" y="26319"/>
                  <a:pt x="509600" y="0"/>
                </a:cubicBezTo>
                <a:cubicBezTo>
                  <a:pt x="681323" y="-26319"/>
                  <a:pt x="899946" y="34901"/>
                  <a:pt x="1120000" y="0"/>
                </a:cubicBezTo>
                <a:cubicBezTo>
                  <a:pt x="1340054" y="-34901"/>
                  <a:pt x="1640665" y="38248"/>
                  <a:pt x="1780800" y="0"/>
                </a:cubicBezTo>
                <a:cubicBezTo>
                  <a:pt x="1920935" y="-38248"/>
                  <a:pt x="2066420" y="30404"/>
                  <a:pt x="2290400" y="0"/>
                </a:cubicBezTo>
                <a:cubicBezTo>
                  <a:pt x="2514380" y="-30404"/>
                  <a:pt x="2574191" y="35850"/>
                  <a:pt x="2699200" y="0"/>
                </a:cubicBezTo>
                <a:cubicBezTo>
                  <a:pt x="2824209" y="-35850"/>
                  <a:pt x="2991511" y="2484"/>
                  <a:pt x="3108000" y="0"/>
                </a:cubicBezTo>
                <a:cubicBezTo>
                  <a:pt x="3224489" y="-2484"/>
                  <a:pt x="3488811" y="45257"/>
                  <a:pt x="3768800" y="0"/>
                </a:cubicBezTo>
                <a:cubicBezTo>
                  <a:pt x="4048789" y="-45257"/>
                  <a:pt x="4119891" y="47750"/>
                  <a:pt x="4228000" y="0"/>
                </a:cubicBezTo>
                <a:cubicBezTo>
                  <a:pt x="4336109" y="-47750"/>
                  <a:pt x="4845969" y="14509"/>
                  <a:pt x="5040000" y="0"/>
                </a:cubicBezTo>
                <a:cubicBezTo>
                  <a:pt x="5073648" y="202214"/>
                  <a:pt x="4993037" y="365099"/>
                  <a:pt x="5040000" y="561600"/>
                </a:cubicBezTo>
                <a:cubicBezTo>
                  <a:pt x="5086963" y="758101"/>
                  <a:pt x="5012082" y="917036"/>
                  <a:pt x="5040000" y="1080000"/>
                </a:cubicBezTo>
                <a:cubicBezTo>
                  <a:pt x="4904277" y="1081263"/>
                  <a:pt x="4741421" y="1036231"/>
                  <a:pt x="4631200" y="1080000"/>
                </a:cubicBezTo>
                <a:cubicBezTo>
                  <a:pt x="4520979" y="1123769"/>
                  <a:pt x="4258369" y="1053459"/>
                  <a:pt x="4121600" y="1080000"/>
                </a:cubicBezTo>
                <a:cubicBezTo>
                  <a:pt x="3984831" y="1106541"/>
                  <a:pt x="3825405" y="1048078"/>
                  <a:pt x="3662400" y="1080000"/>
                </a:cubicBezTo>
                <a:cubicBezTo>
                  <a:pt x="3499395" y="1111922"/>
                  <a:pt x="3241600" y="1021399"/>
                  <a:pt x="3102400" y="1080000"/>
                </a:cubicBezTo>
                <a:cubicBezTo>
                  <a:pt x="2963200" y="1138601"/>
                  <a:pt x="2847799" y="1057284"/>
                  <a:pt x="2643200" y="1080000"/>
                </a:cubicBezTo>
                <a:cubicBezTo>
                  <a:pt x="2438601" y="1102716"/>
                  <a:pt x="2381647" y="1037627"/>
                  <a:pt x="2234400" y="1080000"/>
                </a:cubicBezTo>
                <a:cubicBezTo>
                  <a:pt x="2087153" y="1122373"/>
                  <a:pt x="1841755" y="1004936"/>
                  <a:pt x="1573600" y="1080000"/>
                </a:cubicBezTo>
                <a:cubicBezTo>
                  <a:pt x="1305445" y="1155064"/>
                  <a:pt x="1356923" y="1069575"/>
                  <a:pt x="1164800" y="1080000"/>
                </a:cubicBezTo>
                <a:cubicBezTo>
                  <a:pt x="972677" y="1090425"/>
                  <a:pt x="720164" y="1053512"/>
                  <a:pt x="504000" y="1080000"/>
                </a:cubicBezTo>
                <a:cubicBezTo>
                  <a:pt x="287836" y="1106488"/>
                  <a:pt x="178337" y="1021709"/>
                  <a:pt x="0" y="1080000"/>
                </a:cubicBezTo>
                <a:cubicBezTo>
                  <a:pt x="-6996" y="821623"/>
                  <a:pt x="19187" y="738333"/>
                  <a:pt x="0" y="529200"/>
                </a:cubicBezTo>
                <a:cubicBezTo>
                  <a:pt x="-19187" y="320067"/>
                  <a:pt x="53250" y="262772"/>
                  <a:pt x="0" y="0"/>
                </a:cubicBezTo>
                <a:close/>
              </a:path>
            </a:pathLst>
          </a:custGeom>
          <a:solidFill>
            <a:schemeClr val="accent6"/>
          </a:solidFill>
          <a:ln>
            <a:solidFill>
              <a:schemeClr val="tx1"/>
            </a:solidFill>
            <a:extLst>
              <a:ext uri="{C807C97D-BFC1-408E-A445-0C87EB9F89A2}">
                <ask:lineSketchStyleProps xmlns:ask="http://schemas.microsoft.com/office/drawing/2018/sketchyshapes" sd="1209995910">
                  <a:prstGeom prst="rect">
                    <a:avLst/>
                  </a:prstGeom>
                  <ask:type>
                    <ask:lineSketchScribble/>
                  </ask:type>
                </ask:lineSketchStyleProps>
              </a:ext>
            </a:extLst>
          </a:ln>
        </p:spPr>
        <p:txBody>
          <a:bodyPr wrap="square" lIns="0" tIns="0" rIns="0" bIns="0" rtlCol="0" anchor="ctr" anchorCtr="1">
            <a:noAutofit/>
          </a:bodyPr>
          <a:lstStyle/>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1" u="none" strike="noStrike" kern="1200" cap="none" spc="0" normalizeH="0" baseline="0" noProof="0" dirty="0">
                <a:ln>
                  <a:noFill/>
                </a:ln>
                <a:solidFill>
                  <a:srgbClr val="22272B"/>
                </a:solidFill>
                <a:effectLst/>
                <a:uLnTx/>
                <a:uFillTx/>
                <a:latin typeface="Arial" panose="020B0604020202020204"/>
                <a:ea typeface="+mn-ea"/>
                <a:cs typeface="+mn-cs"/>
              </a:rPr>
              <a:t>Teens call for kinder behaviour after surge in hurtful comments on social media</a:t>
            </a:r>
          </a:p>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0" u="none" strike="noStrike" kern="1200" cap="none" spc="0" normalizeH="0" baseline="0" noProof="0" dirty="0">
                <a:ln>
                  <a:noFill/>
                </a:ln>
                <a:solidFill>
                  <a:srgbClr val="22272B"/>
                </a:solidFill>
                <a:effectLst/>
                <a:uLnTx/>
                <a:uFillTx/>
                <a:latin typeface="Arial" panose="020B0604020202020204"/>
                <a:ea typeface="+mn-ea"/>
                <a:cs typeface="+mn-cs"/>
              </a:rPr>
              <a:t>(Respect online)</a:t>
            </a:r>
          </a:p>
        </p:txBody>
      </p:sp>
      <p:sp>
        <p:nvSpPr>
          <p:cNvPr id="13" name="TextBox 12">
            <a:extLst>
              <a:ext uri="{FF2B5EF4-FFF2-40B4-BE49-F238E27FC236}">
                <a16:creationId xmlns:a16="http://schemas.microsoft.com/office/drawing/2014/main" id="{807448A5-C25C-8D6F-9609-5D002654814F}"/>
              </a:ext>
            </a:extLst>
          </p:cNvPr>
          <p:cNvSpPr txBox="1"/>
          <p:nvPr/>
        </p:nvSpPr>
        <p:spPr>
          <a:xfrm>
            <a:off x="6945627" y="2850224"/>
            <a:ext cx="5040000" cy="1080000"/>
          </a:xfrm>
          <a:custGeom>
            <a:avLst/>
            <a:gdLst>
              <a:gd name="csX0" fmla="*/ 0 w 5040000"/>
              <a:gd name="csY0" fmla="*/ 0 h 1080000"/>
              <a:gd name="csX1" fmla="*/ 509600 w 5040000"/>
              <a:gd name="csY1" fmla="*/ 0 h 1080000"/>
              <a:gd name="csX2" fmla="*/ 968800 w 5040000"/>
              <a:gd name="csY2" fmla="*/ 0 h 1080000"/>
              <a:gd name="csX3" fmla="*/ 1377600 w 5040000"/>
              <a:gd name="csY3" fmla="*/ 0 h 1080000"/>
              <a:gd name="csX4" fmla="*/ 1887200 w 5040000"/>
              <a:gd name="csY4" fmla="*/ 0 h 1080000"/>
              <a:gd name="csX5" fmla="*/ 2396800 w 5040000"/>
              <a:gd name="csY5" fmla="*/ 0 h 1080000"/>
              <a:gd name="csX6" fmla="*/ 3007200 w 5040000"/>
              <a:gd name="csY6" fmla="*/ 0 h 1080000"/>
              <a:gd name="csX7" fmla="*/ 3617600 w 5040000"/>
              <a:gd name="csY7" fmla="*/ 0 h 1080000"/>
              <a:gd name="csX8" fmla="*/ 4026400 w 5040000"/>
              <a:gd name="csY8" fmla="*/ 0 h 1080000"/>
              <a:gd name="csX9" fmla="*/ 4536000 w 5040000"/>
              <a:gd name="csY9" fmla="*/ 0 h 1080000"/>
              <a:gd name="csX10" fmla="*/ 5040000 w 5040000"/>
              <a:gd name="csY10" fmla="*/ 0 h 1080000"/>
              <a:gd name="csX11" fmla="*/ 5040000 w 5040000"/>
              <a:gd name="csY11" fmla="*/ 518400 h 1080000"/>
              <a:gd name="csX12" fmla="*/ 5040000 w 5040000"/>
              <a:gd name="csY12" fmla="*/ 1080000 h 1080000"/>
              <a:gd name="csX13" fmla="*/ 4379200 w 5040000"/>
              <a:gd name="csY13" fmla="*/ 1080000 h 1080000"/>
              <a:gd name="csX14" fmla="*/ 3920000 w 5040000"/>
              <a:gd name="csY14" fmla="*/ 1080000 h 1080000"/>
              <a:gd name="csX15" fmla="*/ 3309600 w 5040000"/>
              <a:gd name="csY15" fmla="*/ 1080000 h 1080000"/>
              <a:gd name="csX16" fmla="*/ 2699200 w 5040000"/>
              <a:gd name="csY16" fmla="*/ 1080000 h 1080000"/>
              <a:gd name="csX17" fmla="*/ 2240000 w 5040000"/>
              <a:gd name="csY17" fmla="*/ 1080000 h 1080000"/>
              <a:gd name="csX18" fmla="*/ 1680000 w 5040000"/>
              <a:gd name="csY18" fmla="*/ 1080000 h 1080000"/>
              <a:gd name="csX19" fmla="*/ 1019200 w 5040000"/>
              <a:gd name="csY19" fmla="*/ 1080000 h 1080000"/>
              <a:gd name="csX20" fmla="*/ 0 w 5040000"/>
              <a:gd name="csY20" fmla="*/ 1080000 h 1080000"/>
              <a:gd name="csX21" fmla="*/ 0 w 5040000"/>
              <a:gd name="csY21" fmla="*/ 529200 h 1080000"/>
              <a:gd name="csX22" fmla="*/ 0 w 5040000"/>
              <a:gd name="csY22" fmla="*/ 0 h 108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040000" h="1080000" fill="none" extrusionOk="0">
                <a:moveTo>
                  <a:pt x="0" y="0"/>
                </a:moveTo>
                <a:cubicBezTo>
                  <a:pt x="254110" y="-48146"/>
                  <a:pt x="378044" y="49118"/>
                  <a:pt x="509600" y="0"/>
                </a:cubicBezTo>
                <a:cubicBezTo>
                  <a:pt x="641156" y="-49118"/>
                  <a:pt x="821698" y="8387"/>
                  <a:pt x="968800" y="0"/>
                </a:cubicBezTo>
                <a:cubicBezTo>
                  <a:pt x="1115902" y="-8387"/>
                  <a:pt x="1210390" y="2900"/>
                  <a:pt x="1377600" y="0"/>
                </a:cubicBezTo>
                <a:cubicBezTo>
                  <a:pt x="1544810" y="-2900"/>
                  <a:pt x="1645350" y="28557"/>
                  <a:pt x="1887200" y="0"/>
                </a:cubicBezTo>
                <a:cubicBezTo>
                  <a:pt x="2129050" y="-28557"/>
                  <a:pt x="2191161" y="54222"/>
                  <a:pt x="2396800" y="0"/>
                </a:cubicBezTo>
                <a:cubicBezTo>
                  <a:pt x="2602439" y="-54222"/>
                  <a:pt x="2863691" y="33153"/>
                  <a:pt x="3007200" y="0"/>
                </a:cubicBezTo>
                <a:cubicBezTo>
                  <a:pt x="3150709" y="-33153"/>
                  <a:pt x="3338885" y="23195"/>
                  <a:pt x="3617600" y="0"/>
                </a:cubicBezTo>
                <a:cubicBezTo>
                  <a:pt x="3896315" y="-23195"/>
                  <a:pt x="3912370" y="15189"/>
                  <a:pt x="4026400" y="0"/>
                </a:cubicBezTo>
                <a:cubicBezTo>
                  <a:pt x="4140430" y="-15189"/>
                  <a:pt x="4348503" y="37799"/>
                  <a:pt x="4536000" y="0"/>
                </a:cubicBezTo>
                <a:cubicBezTo>
                  <a:pt x="4723497" y="-37799"/>
                  <a:pt x="4921254" y="54715"/>
                  <a:pt x="5040000" y="0"/>
                </a:cubicBezTo>
                <a:cubicBezTo>
                  <a:pt x="5096987" y="256527"/>
                  <a:pt x="5014349" y="327379"/>
                  <a:pt x="5040000" y="518400"/>
                </a:cubicBezTo>
                <a:cubicBezTo>
                  <a:pt x="5065651" y="709421"/>
                  <a:pt x="4982866" y="832197"/>
                  <a:pt x="5040000" y="1080000"/>
                </a:cubicBezTo>
                <a:cubicBezTo>
                  <a:pt x="4740162" y="1096184"/>
                  <a:pt x="4597723" y="1058245"/>
                  <a:pt x="4379200" y="1080000"/>
                </a:cubicBezTo>
                <a:cubicBezTo>
                  <a:pt x="4160677" y="1101755"/>
                  <a:pt x="4025226" y="1049489"/>
                  <a:pt x="3920000" y="1080000"/>
                </a:cubicBezTo>
                <a:cubicBezTo>
                  <a:pt x="3814774" y="1110511"/>
                  <a:pt x="3564357" y="1074000"/>
                  <a:pt x="3309600" y="1080000"/>
                </a:cubicBezTo>
                <a:cubicBezTo>
                  <a:pt x="3054843" y="1086000"/>
                  <a:pt x="2915206" y="1055703"/>
                  <a:pt x="2699200" y="1080000"/>
                </a:cubicBezTo>
                <a:cubicBezTo>
                  <a:pt x="2483194" y="1104297"/>
                  <a:pt x="2353826" y="1059287"/>
                  <a:pt x="2240000" y="1080000"/>
                </a:cubicBezTo>
                <a:cubicBezTo>
                  <a:pt x="2126174" y="1100713"/>
                  <a:pt x="1813048" y="1072674"/>
                  <a:pt x="1680000" y="1080000"/>
                </a:cubicBezTo>
                <a:cubicBezTo>
                  <a:pt x="1546952" y="1087326"/>
                  <a:pt x="1167354" y="1067980"/>
                  <a:pt x="1019200" y="1080000"/>
                </a:cubicBezTo>
                <a:cubicBezTo>
                  <a:pt x="871046" y="1092020"/>
                  <a:pt x="417598" y="1000918"/>
                  <a:pt x="0" y="1080000"/>
                </a:cubicBezTo>
                <a:cubicBezTo>
                  <a:pt x="-11540" y="881017"/>
                  <a:pt x="33987" y="709534"/>
                  <a:pt x="0" y="529200"/>
                </a:cubicBezTo>
                <a:cubicBezTo>
                  <a:pt x="-33987" y="348866"/>
                  <a:pt x="25952" y="246005"/>
                  <a:pt x="0" y="0"/>
                </a:cubicBezTo>
                <a:close/>
              </a:path>
              <a:path w="5040000" h="1080000" stroke="0" extrusionOk="0">
                <a:moveTo>
                  <a:pt x="0" y="0"/>
                </a:moveTo>
                <a:cubicBezTo>
                  <a:pt x="160034" y="-45117"/>
                  <a:pt x="337877" y="26319"/>
                  <a:pt x="509600" y="0"/>
                </a:cubicBezTo>
                <a:cubicBezTo>
                  <a:pt x="681323" y="-26319"/>
                  <a:pt x="899946" y="34901"/>
                  <a:pt x="1120000" y="0"/>
                </a:cubicBezTo>
                <a:cubicBezTo>
                  <a:pt x="1340054" y="-34901"/>
                  <a:pt x="1640665" y="38248"/>
                  <a:pt x="1780800" y="0"/>
                </a:cubicBezTo>
                <a:cubicBezTo>
                  <a:pt x="1920935" y="-38248"/>
                  <a:pt x="2066420" y="30404"/>
                  <a:pt x="2290400" y="0"/>
                </a:cubicBezTo>
                <a:cubicBezTo>
                  <a:pt x="2514380" y="-30404"/>
                  <a:pt x="2574191" y="35850"/>
                  <a:pt x="2699200" y="0"/>
                </a:cubicBezTo>
                <a:cubicBezTo>
                  <a:pt x="2824209" y="-35850"/>
                  <a:pt x="2991511" y="2484"/>
                  <a:pt x="3108000" y="0"/>
                </a:cubicBezTo>
                <a:cubicBezTo>
                  <a:pt x="3224489" y="-2484"/>
                  <a:pt x="3488811" y="45257"/>
                  <a:pt x="3768800" y="0"/>
                </a:cubicBezTo>
                <a:cubicBezTo>
                  <a:pt x="4048789" y="-45257"/>
                  <a:pt x="4119891" y="47750"/>
                  <a:pt x="4228000" y="0"/>
                </a:cubicBezTo>
                <a:cubicBezTo>
                  <a:pt x="4336109" y="-47750"/>
                  <a:pt x="4845969" y="14509"/>
                  <a:pt x="5040000" y="0"/>
                </a:cubicBezTo>
                <a:cubicBezTo>
                  <a:pt x="5073648" y="202214"/>
                  <a:pt x="4993037" y="365099"/>
                  <a:pt x="5040000" y="561600"/>
                </a:cubicBezTo>
                <a:cubicBezTo>
                  <a:pt x="5086963" y="758101"/>
                  <a:pt x="5012082" y="917036"/>
                  <a:pt x="5040000" y="1080000"/>
                </a:cubicBezTo>
                <a:cubicBezTo>
                  <a:pt x="4904277" y="1081263"/>
                  <a:pt x="4741421" y="1036231"/>
                  <a:pt x="4631200" y="1080000"/>
                </a:cubicBezTo>
                <a:cubicBezTo>
                  <a:pt x="4520979" y="1123769"/>
                  <a:pt x="4258369" y="1053459"/>
                  <a:pt x="4121600" y="1080000"/>
                </a:cubicBezTo>
                <a:cubicBezTo>
                  <a:pt x="3984831" y="1106541"/>
                  <a:pt x="3825405" y="1048078"/>
                  <a:pt x="3662400" y="1080000"/>
                </a:cubicBezTo>
                <a:cubicBezTo>
                  <a:pt x="3499395" y="1111922"/>
                  <a:pt x="3241600" y="1021399"/>
                  <a:pt x="3102400" y="1080000"/>
                </a:cubicBezTo>
                <a:cubicBezTo>
                  <a:pt x="2963200" y="1138601"/>
                  <a:pt x="2847799" y="1057284"/>
                  <a:pt x="2643200" y="1080000"/>
                </a:cubicBezTo>
                <a:cubicBezTo>
                  <a:pt x="2438601" y="1102716"/>
                  <a:pt x="2381647" y="1037627"/>
                  <a:pt x="2234400" y="1080000"/>
                </a:cubicBezTo>
                <a:cubicBezTo>
                  <a:pt x="2087153" y="1122373"/>
                  <a:pt x="1841755" y="1004936"/>
                  <a:pt x="1573600" y="1080000"/>
                </a:cubicBezTo>
                <a:cubicBezTo>
                  <a:pt x="1305445" y="1155064"/>
                  <a:pt x="1356923" y="1069575"/>
                  <a:pt x="1164800" y="1080000"/>
                </a:cubicBezTo>
                <a:cubicBezTo>
                  <a:pt x="972677" y="1090425"/>
                  <a:pt x="720164" y="1053512"/>
                  <a:pt x="504000" y="1080000"/>
                </a:cubicBezTo>
                <a:cubicBezTo>
                  <a:pt x="287836" y="1106488"/>
                  <a:pt x="178337" y="1021709"/>
                  <a:pt x="0" y="1080000"/>
                </a:cubicBezTo>
                <a:cubicBezTo>
                  <a:pt x="-6996" y="821623"/>
                  <a:pt x="19187" y="738333"/>
                  <a:pt x="0" y="529200"/>
                </a:cubicBezTo>
                <a:cubicBezTo>
                  <a:pt x="-19187" y="320067"/>
                  <a:pt x="53250" y="262772"/>
                  <a:pt x="0" y="0"/>
                </a:cubicBezTo>
                <a:close/>
              </a:path>
            </a:pathLst>
          </a:custGeom>
          <a:solidFill>
            <a:srgbClr val="EDF9E0"/>
          </a:solidFill>
          <a:ln>
            <a:solidFill>
              <a:schemeClr val="tx1"/>
            </a:solidFill>
            <a:extLst>
              <a:ext uri="{C807C97D-BFC1-408E-A445-0C87EB9F89A2}">
                <ask:lineSketchStyleProps xmlns:ask="http://schemas.microsoft.com/office/drawing/2018/sketchyshapes" sd="1209995910">
                  <a:prstGeom prst="rect">
                    <a:avLst/>
                  </a:prstGeom>
                  <ask:type>
                    <ask:lineSketchScribble/>
                  </ask:type>
                </ask:lineSketchStyleProps>
              </a:ext>
            </a:extLst>
          </a:ln>
        </p:spPr>
        <p:txBody>
          <a:bodyPr wrap="square" lIns="0" tIns="0" rIns="0" bIns="0" rtlCol="0" anchor="ctr" anchorCtr="1">
            <a:noAutofit/>
          </a:bodyPr>
          <a:lstStyle/>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1" u="none" strike="noStrike" kern="1200" cap="none" spc="0" normalizeH="0" baseline="0" noProof="0" dirty="0">
                <a:ln>
                  <a:noFill/>
                </a:ln>
                <a:solidFill>
                  <a:srgbClr val="22272B"/>
                </a:solidFill>
                <a:effectLst/>
                <a:uLnTx/>
                <a:uFillTx/>
                <a:latin typeface="Arial" panose="020B0604020202020204"/>
                <a:ea typeface="+mn-ea"/>
                <a:cs typeface="+mn-cs"/>
              </a:rPr>
              <a:t>Major organisation under fire after leaders ignore staff concerns</a:t>
            </a:r>
          </a:p>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0" u="none" strike="noStrike" kern="1200" cap="none" spc="0" normalizeH="0" baseline="0" noProof="0" dirty="0">
                <a:ln>
                  <a:noFill/>
                </a:ln>
                <a:solidFill>
                  <a:srgbClr val="22272B"/>
                </a:solidFill>
                <a:effectLst/>
                <a:uLnTx/>
                <a:uFillTx/>
                <a:latin typeface="Arial" panose="020B0604020202020204"/>
                <a:ea typeface="+mn-ea"/>
                <a:cs typeface="+mn-cs"/>
              </a:rPr>
              <a:t>(Leadership)</a:t>
            </a:r>
          </a:p>
        </p:txBody>
      </p:sp>
      <p:sp>
        <p:nvSpPr>
          <p:cNvPr id="11" name="TextBox 10">
            <a:extLst>
              <a:ext uri="{FF2B5EF4-FFF2-40B4-BE49-F238E27FC236}">
                <a16:creationId xmlns:a16="http://schemas.microsoft.com/office/drawing/2014/main" id="{780239EB-A30E-C5D6-D384-E6799589FF05}"/>
              </a:ext>
            </a:extLst>
          </p:cNvPr>
          <p:cNvSpPr txBox="1"/>
          <p:nvPr/>
        </p:nvSpPr>
        <p:spPr>
          <a:xfrm>
            <a:off x="3576000" y="4087811"/>
            <a:ext cx="5040000" cy="1080000"/>
          </a:xfrm>
          <a:custGeom>
            <a:avLst/>
            <a:gdLst>
              <a:gd name="csX0" fmla="*/ 0 w 5040000"/>
              <a:gd name="csY0" fmla="*/ 0 h 1080000"/>
              <a:gd name="csX1" fmla="*/ 509600 w 5040000"/>
              <a:gd name="csY1" fmla="*/ 0 h 1080000"/>
              <a:gd name="csX2" fmla="*/ 968800 w 5040000"/>
              <a:gd name="csY2" fmla="*/ 0 h 1080000"/>
              <a:gd name="csX3" fmla="*/ 1377600 w 5040000"/>
              <a:gd name="csY3" fmla="*/ 0 h 1080000"/>
              <a:gd name="csX4" fmla="*/ 1887200 w 5040000"/>
              <a:gd name="csY4" fmla="*/ 0 h 1080000"/>
              <a:gd name="csX5" fmla="*/ 2396800 w 5040000"/>
              <a:gd name="csY5" fmla="*/ 0 h 1080000"/>
              <a:gd name="csX6" fmla="*/ 3007200 w 5040000"/>
              <a:gd name="csY6" fmla="*/ 0 h 1080000"/>
              <a:gd name="csX7" fmla="*/ 3617600 w 5040000"/>
              <a:gd name="csY7" fmla="*/ 0 h 1080000"/>
              <a:gd name="csX8" fmla="*/ 4026400 w 5040000"/>
              <a:gd name="csY8" fmla="*/ 0 h 1080000"/>
              <a:gd name="csX9" fmla="*/ 4536000 w 5040000"/>
              <a:gd name="csY9" fmla="*/ 0 h 1080000"/>
              <a:gd name="csX10" fmla="*/ 5040000 w 5040000"/>
              <a:gd name="csY10" fmla="*/ 0 h 1080000"/>
              <a:gd name="csX11" fmla="*/ 5040000 w 5040000"/>
              <a:gd name="csY11" fmla="*/ 518400 h 1080000"/>
              <a:gd name="csX12" fmla="*/ 5040000 w 5040000"/>
              <a:gd name="csY12" fmla="*/ 1080000 h 1080000"/>
              <a:gd name="csX13" fmla="*/ 4379200 w 5040000"/>
              <a:gd name="csY13" fmla="*/ 1080000 h 1080000"/>
              <a:gd name="csX14" fmla="*/ 3920000 w 5040000"/>
              <a:gd name="csY14" fmla="*/ 1080000 h 1080000"/>
              <a:gd name="csX15" fmla="*/ 3309600 w 5040000"/>
              <a:gd name="csY15" fmla="*/ 1080000 h 1080000"/>
              <a:gd name="csX16" fmla="*/ 2699200 w 5040000"/>
              <a:gd name="csY16" fmla="*/ 1080000 h 1080000"/>
              <a:gd name="csX17" fmla="*/ 2240000 w 5040000"/>
              <a:gd name="csY17" fmla="*/ 1080000 h 1080000"/>
              <a:gd name="csX18" fmla="*/ 1680000 w 5040000"/>
              <a:gd name="csY18" fmla="*/ 1080000 h 1080000"/>
              <a:gd name="csX19" fmla="*/ 1019200 w 5040000"/>
              <a:gd name="csY19" fmla="*/ 1080000 h 1080000"/>
              <a:gd name="csX20" fmla="*/ 0 w 5040000"/>
              <a:gd name="csY20" fmla="*/ 1080000 h 1080000"/>
              <a:gd name="csX21" fmla="*/ 0 w 5040000"/>
              <a:gd name="csY21" fmla="*/ 529200 h 1080000"/>
              <a:gd name="csX22" fmla="*/ 0 w 5040000"/>
              <a:gd name="csY22" fmla="*/ 0 h 108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040000" h="1080000" fill="none" extrusionOk="0">
                <a:moveTo>
                  <a:pt x="0" y="0"/>
                </a:moveTo>
                <a:cubicBezTo>
                  <a:pt x="254110" y="-48146"/>
                  <a:pt x="378044" y="49118"/>
                  <a:pt x="509600" y="0"/>
                </a:cubicBezTo>
                <a:cubicBezTo>
                  <a:pt x="641156" y="-49118"/>
                  <a:pt x="821698" y="8387"/>
                  <a:pt x="968800" y="0"/>
                </a:cubicBezTo>
                <a:cubicBezTo>
                  <a:pt x="1115902" y="-8387"/>
                  <a:pt x="1210390" y="2900"/>
                  <a:pt x="1377600" y="0"/>
                </a:cubicBezTo>
                <a:cubicBezTo>
                  <a:pt x="1544810" y="-2900"/>
                  <a:pt x="1645350" y="28557"/>
                  <a:pt x="1887200" y="0"/>
                </a:cubicBezTo>
                <a:cubicBezTo>
                  <a:pt x="2129050" y="-28557"/>
                  <a:pt x="2191161" y="54222"/>
                  <a:pt x="2396800" y="0"/>
                </a:cubicBezTo>
                <a:cubicBezTo>
                  <a:pt x="2602439" y="-54222"/>
                  <a:pt x="2863691" y="33153"/>
                  <a:pt x="3007200" y="0"/>
                </a:cubicBezTo>
                <a:cubicBezTo>
                  <a:pt x="3150709" y="-33153"/>
                  <a:pt x="3338885" y="23195"/>
                  <a:pt x="3617600" y="0"/>
                </a:cubicBezTo>
                <a:cubicBezTo>
                  <a:pt x="3896315" y="-23195"/>
                  <a:pt x="3912370" y="15189"/>
                  <a:pt x="4026400" y="0"/>
                </a:cubicBezTo>
                <a:cubicBezTo>
                  <a:pt x="4140430" y="-15189"/>
                  <a:pt x="4348503" y="37799"/>
                  <a:pt x="4536000" y="0"/>
                </a:cubicBezTo>
                <a:cubicBezTo>
                  <a:pt x="4723497" y="-37799"/>
                  <a:pt x="4921254" y="54715"/>
                  <a:pt x="5040000" y="0"/>
                </a:cubicBezTo>
                <a:cubicBezTo>
                  <a:pt x="5096987" y="256527"/>
                  <a:pt x="5014349" y="327379"/>
                  <a:pt x="5040000" y="518400"/>
                </a:cubicBezTo>
                <a:cubicBezTo>
                  <a:pt x="5065651" y="709421"/>
                  <a:pt x="4982866" y="832197"/>
                  <a:pt x="5040000" y="1080000"/>
                </a:cubicBezTo>
                <a:cubicBezTo>
                  <a:pt x="4740162" y="1096184"/>
                  <a:pt x="4597723" y="1058245"/>
                  <a:pt x="4379200" y="1080000"/>
                </a:cubicBezTo>
                <a:cubicBezTo>
                  <a:pt x="4160677" y="1101755"/>
                  <a:pt x="4025226" y="1049489"/>
                  <a:pt x="3920000" y="1080000"/>
                </a:cubicBezTo>
                <a:cubicBezTo>
                  <a:pt x="3814774" y="1110511"/>
                  <a:pt x="3564357" y="1074000"/>
                  <a:pt x="3309600" y="1080000"/>
                </a:cubicBezTo>
                <a:cubicBezTo>
                  <a:pt x="3054843" y="1086000"/>
                  <a:pt x="2915206" y="1055703"/>
                  <a:pt x="2699200" y="1080000"/>
                </a:cubicBezTo>
                <a:cubicBezTo>
                  <a:pt x="2483194" y="1104297"/>
                  <a:pt x="2353826" y="1059287"/>
                  <a:pt x="2240000" y="1080000"/>
                </a:cubicBezTo>
                <a:cubicBezTo>
                  <a:pt x="2126174" y="1100713"/>
                  <a:pt x="1813048" y="1072674"/>
                  <a:pt x="1680000" y="1080000"/>
                </a:cubicBezTo>
                <a:cubicBezTo>
                  <a:pt x="1546952" y="1087326"/>
                  <a:pt x="1167354" y="1067980"/>
                  <a:pt x="1019200" y="1080000"/>
                </a:cubicBezTo>
                <a:cubicBezTo>
                  <a:pt x="871046" y="1092020"/>
                  <a:pt x="417598" y="1000918"/>
                  <a:pt x="0" y="1080000"/>
                </a:cubicBezTo>
                <a:cubicBezTo>
                  <a:pt x="-11540" y="881017"/>
                  <a:pt x="33987" y="709534"/>
                  <a:pt x="0" y="529200"/>
                </a:cubicBezTo>
                <a:cubicBezTo>
                  <a:pt x="-33987" y="348866"/>
                  <a:pt x="25952" y="246005"/>
                  <a:pt x="0" y="0"/>
                </a:cubicBezTo>
                <a:close/>
              </a:path>
              <a:path w="5040000" h="1080000" stroke="0" extrusionOk="0">
                <a:moveTo>
                  <a:pt x="0" y="0"/>
                </a:moveTo>
                <a:cubicBezTo>
                  <a:pt x="160034" y="-45117"/>
                  <a:pt x="337877" y="26319"/>
                  <a:pt x="509600" y="0"/>
                </a:cubicBezTo>
                <a:cubicBezTo>
                  <a:pt x="681323" y="-26319"/>
                  <a:pt x="899946" y="34901"/>
                  <a:pt x="1120000" y="0"/>
                </a:cubicBezTo>
                <a:cubicBezTo>
                  <a:pt x="1340054" y="-34901"/>
                  <a:pt x="1640665" y="38248"/>
                  <a:pt x="1780800" y="0"/>
                </a:cubicBezTo>
                <a:cubicBezTo>
                  <a:pt x="1920935" y="-38248"/>
                  <a:pt x="2066420" y="30404"/>
                  <a:pt x="2290400" y="0"/>
                </a:cubicBezTo>
                <a:cubicBezTo>
                  <a:pt x="2514380" y="-30404"/>
                  <a:pt x="2574191" y="35850"/>
                  <a:pt x="2699200" y="0"/>
                </a:cubicBezTo>
                <a:cubicBezTo>
                  <a:pt x="2824209" y="-35850"/>
                  <a:pt x="2991511" y="2484"/>
                  <a:pt x="3108000" y="0"/>
                </a:cubicBezTo>
                <a:cubicBezTo>
                  <a:pt x="3224489" y="-2484"/>
                  <a:pt x="3488811" y="45257"/>
                  <a:pt x="3768800" y="0"/>
                </a:cubicBezTo>
                <a:cubicBezTo>
                  <a:pt x="4048789" y="-45257"/>
                  <a:pt x="4119891" y="47750"/>
                  <a:pt x="4228000" y="0"/>
                </a:cubicBezTo>
                <a:cubicBezTo>
                  <a:pt x="4336109" y="-47750"/>
                  <a:pt x="4845969" y="14509"/>
                  <a:pt x="5040000" y="0"/>
                </a:cubicBezTo>
                <a:cubicBezTo>
                  <a:pt x="5073648" y="202214"/>
                  <a:pt x="4993037" y="365099"/>
                  <a:pt x="5040000" y="561600"/>
                </a:cubicBezTo>
                <a:cubicBezTo>
                  <a:pt x="5086963" y="758101"/>
                  <a:pt x="5012082" y="917036"/>
                  <a:pt x="5040000" y="1080000"/>
                </a:cubicBezTo>
                <a:cubicBezTo>
                  <a:pt x="4904277" y="1081263"/>
                  <a:pt x="4741421" y="1036231"/>
                  <a:pt x="4631200" y="1080000"/>
                </a:cubicBezTo>
                <a:cubicBezTo>
                  <a:pt x="4520979" y="1123769"/>
                  <a:pt x="4258369" y="1053459"/>
                  <a:pt x="4121600" y="1080000"/>
                </a:cubicBezTo>
                <a:cubicBezTo>
                  <a:pt x="3984831" y="1106541"/>
                  <a:pt x="3825405" y="1048078"/>
                  <a:pt x="3662400" y="1080000"/>
                </a:cubicBezTo>
                <a:cubicBezTo>
                  <a:pt x="3499395" y="1111922"/>
                  <a:pt x="3241600" y="1021399"/>
                  <a:pt x="3102400" y="1080000"/>
                </a:cubicBezTo>
                <a:cubicBezTo>
                  <a:pt x="2963200" y="1138601"/>
                  <a:pt x="2847799" y="1057284"/>
                  <a:pt x="2643200" y="1080000"/>
                </a:cubicBezTo>
                <a:cubicBezTo>
                  <a:pt x="2438601" y="1102716"/>
                  <a:pt x="2381647" y="1037627"/>
                  <a:pt x="2234400" y="1080000"/>
                </a:cubicBezTo>
                <a:cubicBezTo>
                  <a:pt x="2087153" y="1122373"/>
                  <a:pt x="1841755" y="1004936"/>
                  <a:pt x="1573600" y="1080000"/>
                </a:cubicBezTo>
                <a:cubicBezTo>
                  <a:pt x="1305445" y="1155064"/>
                  <a:pt x="1356923" y="1069575"/>
                  <a:pt x="1164800" y="1080000"/>
                </a:cubicBezTo>
                <a:cubicBezTo>
                  <a:pt x="972677" y="1090425"/>
                  <a:pt x="720164" y="1053512"/>
                  <a:pt x="504000" y="1080000"/>
                </a:cubicBezTo>
                <a:cubicBezTo>
                  <a:pt x="287836" y="1106488"/>
                  <a:pt x="178337" y="1021709"/>
                  <a:pt x="0" y="1080000"/>
                </a:cubicBezTo>
                <a:cubicBezTo>
                  <a:pt x="-6996" y="821623"/>
                  <a:pt x="19187" y="738333"/>
                  <a:pt x="0" y="529200"/>
                </a:cubicBezTo>
                <a:cubicBezTo>
                  <a:pt x="-19187" y="320067"/>
                  <a:pt x="53250" y="262772"/>
                  <a:pt x="0" y="0"/>
                </a:cubicBezTo>
                <a:close/>
              </a:path>
            </a:pathLst>
          </a:custGeom>
          <a:solidFill>
            <a:schemeClr val="accent3">
              <a:lumMod val="20000"/>
              <a:lumOff val="80000"/>
            </a:schemeClr>
          </a:solidFill>
          <a:ln>
            <a:solidFill>
              <a:schemeClr val="tx1"/>
            </a:solidFill>
            <a:extLst>
              <a:ext uri="{C807C97D-BFC1-408E-A445-0C87EB9F89A2}">
                <ask:lineSketchStyleProps xmlns:ask="http://schemas.microsoft.com/office/drawing/2018/sketchyshapes" sd="1209995910">
                  <a:prstGeom prst="rect">
                    <a:avLst/>
                  </a:prstGeom>
                  <ask:type>
                    <ask:lineSketchScribble/>
                  </ask:type>
                </ask:lineSketchStyleProps>
              </a:ext>
            </a:extLst>
          </a:ln>
        </p:spPr>
        <p:txBody>
          <a:bodyPr wrap="square" lIns="0" tIns="0" rIns="0" bIns="0" rtlCol="0" anchor="ctr" anchorCtr="1">
            <a:noAutofit/>
          </a:bodyPr>
          <a:lstStyle/>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1" u="none" strike="noStrike" kern="1200" cap="none" spc="0" normalizeH="0" baseline="0" noProof="0">
                <a:ln>
                  <a:noFill/>
                </a:ln>
                <a:solidFill>
                  <a:srgbClr val="22272B"/>
                </a:solidFill>
                <a:effectLst/>
                <a:uLnTx/>
                <a:uFillTx/>
                <a:latin typeface="Arial" panose="020B0604020202020204"/>
                <a:ea typeface="+mn-ea"/>
                <a:cs typeface="+mn-cs"/>
              </a:rPr>
              <a:t>Public loses confidence as key figure admits to misleading statements</a:t>
            </a:r>
          </a:p>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0" u="none" strike="noStrike" kern="1200" cap="none" spc="0" normalizeH="0" baseline="0" noProof="0">
                <a:ln>
                  <a:noFill/>
                </a:ln>
                <a:solidFill>
                  <a:srgbClr val="22272B"/>
                </a:solidFill>
                <a:effectLst/>
                <a:uLnTx/>
                <a:uFillTx/>
                <a:latin typeface="Arial" panose="020B0604020202020204"/>
                <a:ea typeface="+mn-ea"/>
                <a:cs typeface="+mn-cs"/>
              </a:rPr>
              <a:t>(Trust and honesty)</a:t>
            </a:r>
          </a:p>
        </p:txBody>
      </p:sp>
      <p:sp>
        <p:nvSpPr>
          <p:cNvPr id="14" name="TextBox 13">
            <a:extLst>
              <a:ext uri="{FF2B5EF4-FFF2-40B4-BE49-F238E27FC236}">
                <a16:creationId xmlns:a16="http://schemas.microsoft.com/office/drawing/2014/main" id="{CF1826AC-E741-57F0-8239-EEE3A47F5083}"/>
              </a:ext>
            </a:extLst>
          </p:cNvPr>
          <p:cNvSpPr txBox="1"/>
          <p:nvPr/>
        </p:nvSpPr>
        <p:spPr>
          <a:xfrm>
            <a:off x="354000" y="5388420"/>
            <a:ext cx="5040000" cy="1080000"/>
          </a:xfrm>
          <a:custGeom>
            <a:avLst/>
            <a:gdLst>
              <a:gd name="csX0" fmla="*/ 0 w 5040000"/>
              <a:gd name="csY0" fmla="*/ 0 h 1080000"/>
              <a:gd name="csX1" fmla="*/ 509600 w 5040000"/>
              <a:gd name="csY1" fmla="*/ 0 h 1080000"/>
              <a:gd name="csX2" fmla="*/ 968800 w 5040000"/>
              <a:gd name="csY2" fmla="*/ 0 h 1080000"/>
              <a:gd name="csX3" fmla="*/ 1377600 w 5040000"/>
              <a:gd name="csY3" fmla="*/ 0 h 1080000"/>
              <a:gd name="csX4" fmla="*/ 1887200 w 5040000"/>
              <a:gd name="csY4" fmla="*/ 0 h 1080000"/>
              <a:gd name="csX5" fmla="*/ 2396800 w 5040000"/>
              <a:gd name="csY5" fmla="*/ 0 h 1080000"/>
              <a:gd name="csX6" fmla="*/ 3007200 w 5040000"/>
              <a:gd name="csY6" fmla="*/ 0 h 1080000"/>
              <a:gd name="csX7" fmla="*/ 3617600 w 5040000"/>
              <a:gd name="csY7" fmla="*/ 0 h 1080000"/>
              <a:gd name="csX8" fmla="*/ 4026400 w 5040000"/>
              <a:gd name="csY8" fmla="*/ 0 h 1080000"/>
              <a:gd name="csX9" fmla="*/ 4536000 w 5040000"/>
              <a:gd name="csY9" fmla="*/ 0 h 1080000"/>
              <a:gd name="csX10" fmla="*/ 5040000 w 5040000"/>
              <a:gd name="csY10" fmla="*/ 0 h 1080000"/>
              <a:gd name="csX11" fmla="*/ 5040000 w 5040000"/>
              <a:gd name="csY11" fmla="*/ 518400 h 1080000"/>
              <a:gd name="csX12" fmla="*/ 5040000 w 5040000"/>
              <a:gd name="csY12" fmla="*/ 1080000 h 1080000"/>
              <a:gd name="csX13" fmla="*/ 4379200 w 5040000"/>
              <a:gd name="csY13" fmla="*/ 1080000 h 1080000"/>
              <a:gd name="csX14" fmla="*/ 3920000 w 5040000"/>
              <a:gd name="csY14" fmla="*/ 1080000 h 1080000"/>
              <a:gd name="csX15" fmla="*/ 3309600 w 5040000"/>
              <a:gd name="csY15" fmla="*/ 1080000 h 1080000"/>
              <a:gd name="csX16" fmla="*/ 2699200 w 5040000"/>
              <a:gd name="csY16" fmla="*/ 1080000 h 1080000"/>
              <a:gd name="csX17" fmla="*/ 2240000 w 5040000"/>
              <a:gd name="csY17" fmla="*/ 1080000 h 1080000"/>
              <a:gd name="csX18" fmla="*/ 1680000 w 5040000"/>
              <a:gd name="csY18" fmla="*/ 1080000 h 1080000"/>
              <a:gd name="csX19" fmla="*/ 1019200 w 5040000"/>
              <a:gd name="csY19" fmla="*/ 1080000 h 1080000"/>
              <a:gd name="csX20" fmla="*/ 0 w 5040000"/>
              <a:gd name="csY20" fmla="*/ 1080000 h 1080000"/>
              <a:gd name="csX21" fmla="*/ 0 w 5040000"/>
              <a:gd name="csY21" fmla="*/ 529200 h 1080000"/>
              <a:gd name="csX22" fmla="*/ 0 w 5040000"/>
              <a:gd name="csY22" fmla="*/ 0 h 108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040000" h="1080000" fill="none" extrusionOk="0">
                <a:moveTo>
                  <a:pt x="0" y="0"/>
                </a:moveTo>
                <a:cubicBezTo>
                  <a:pt x="254110" y="-48146"/>
                  <a:pt x="378044" y="49118"/>
                  <a:pt x="509600" y="0"/>
                </a:cubicBezTo>
                <a:cubicBezTo>
                  <a:pt x="641156" y="-49118"/>
                  <a:pt x="821698" y="8387"/>
                  <a:pt x="968800" y="0"/>
                </a:cubicBezTo>
                <a:cubicBezTo>
                  <a:pt x="1115902" y="-8387"/>
                  <a:pt x="1210390" y="2900"/>
                  <a:pt x="1377600" y="0"/>
                </a:cubicBezTo>
                <a:cubicBezTo>
                  <a:pt x="1544810" y="-2900"/>
                  <a:pt x="1645350" y="28557"/>
                  <a:pt x="1887200" y="0"/>
                </a:cubicBezTo>
                <a:cubicBezTo>
                  <a:pt x="2129050" y="-28557"/>
                  <a:pt x="2191161" y="54222"/>
                  <a:pt x="2396800" y="0"/>
                </a:cubicBezTo>
                <a:cubicBezTo>
                  <a:pt x="2602439" y="-54222"/>
                  <a:pt x="2863691" y="33153"/>
                  <a:pt x="3007200" y="0"/>
                </a:cubicBezTo>
                <a:cubicBezTo>
                  <a:pt x="3150709" y="-33153"/>
                  <a:pt x="3338885" y="23195"/>
                  <a:pt x="3617600" y="0"/>
                </a:cubicBezTo>
                <a:cubicBezTo>
                  <a:pt x="3896315" y="-23195"/>
                  <a:pt x="3912370" y="15189"/>
                  <a:pt x="4026400" y="0"/>
                </a:cubicBezTo>
                <a:cubicBezTo>
                  <a:pt x="4140430" y="-15189"/>
                  <a:pt x="4348503" y="37799"/>
                  <a:pt x="4536000" y="0"/>
                </a:cubicBezTo>
                <a:cubicBezTo>
                  <a:pt x="4723497" y="-37799"/>
                  <a:pt x="4921254" y="54715"/>
                  <a:pt x="5040000" y="0"/>
                </a:cubicBezTo>
                <a:cubicBezTo>
                  <a:pt x="5096987" y="256527"/>
                  <a:pt x="5014349" y="327379"/>
                  <a:pt x="5040000" y="518400"/>
                </a:cubicBezTo>
                <a:cubicBezTo>
                  <a:pt x="5065651" y="709421"/>
                  <a:pt x="4982866" y="832197"/>
                  <a:pt x="5040000" y="1080000"/>
                </a:cubicBezTo>
                <a:cubicBezTo>
                  <a:pt x="4740162" y="1096184"/>
                  <a:pt x="4597723" y="1058245"/>
                  <a:pt x="4379200" y="1080000"/>
                </a:cubicBezTo>
                <a:cubicBezTo>
                  <a:pt x="4160677" y="1101755"/>
                  <a:pt x="4025226" y="1049489"/>
                  <a:pt x="3920000" y="1080000"/>
                </a:cubicBezTo>
                <a:cubicBezTo>
                  <a:pt x="3814774" y="1110511"/>
                  <a:pt x="3564357" y="1074000"/>
                  <a:pt x="3309600" y="1080000"/>
                </a:cubicBezTo>
                <a:cubicBezTo>
                  <a:pt x="3054843" y="1086000"/>
                  <a:pt x="2915206" y="1055703"/>
                  <a:pt x="2699200" y="1080000"/>
                </a:cubicBezTo>
                <a:cubicBezTo>
                  <a:pt x="2483194" y="1104297"/>
                  <a:pt x="2353826" y="1059287"/>
                  <a:pt x="2240000" y="1080000"/>
                </a:cubicBezTo>
                <a:cubicBezTo>
                  <a:pt x="2126174" y="1100713"/>
                  <a:pt x="1813048" y="1072674"/>
                  <a:pt x="1680000" y="1080000"/>
                </a:cubicBezTo>
                <a:cubicBezTo>
                  <a:pt x="1546952" y="1087326"/>
                  <a:pt x="1167354" y="1067980"/>
                  <a:pt x="1019200" y="1080000"/>
                </a:cubicBezTo>
                <a:cubicBezTo>
                  <a:pt x="871046" y="1092020"/>
                  <a:pt x="417598" y="1000918"/>
                  <a:pt x="0" y="1080000"/>
                </a:cubicBezTo>
                <a:cubicBezTo>
                  <a:pt x="-11540" y="881017"/>
                  <a:pt x="33987" y="709534"/>
                  <a:pt x="0" y="529200"/>
                </a:cubicBezTo>
                <a:cubicBezTo>
                  <a:pt x="-33987" y="348866"/>
                  <a:pt x="25952" y="246005"/>
                  <a:pt x="0" y="0"/>
                </a:cubicBezTo>
                <a:close/>
              </a:path>
              <a:path w="5040000" h="1080000" stroke="0" extrusionOk="0">
                <a:moveTo>
                  <a:pt x="0" y="0"/>
                </a:moveTo>
                <a:cubicBezTo>
                  <a:pt x="160034" y="-45117"/>
                  <a:pt x="337877" y="26319"/>
                  <a:pt x="509600" y="0"/>
                </a:cubicBezTo>
                <a:cubicBezTo>
                  <a:pt x="681323" y="-26319"/>
                  <a:pt x="899946" y="34901"/>
                  <a:pt x="1120000" y="0"/>
                </a:cubicBezTo>
                <a:cubicBezTo>
                  <a:pt x="1340054" y="-34901"/>
                  <a:pt x="1640665" y="38248"/>
                  <a:pt x="1780800" y="0"/>
                </a:cubicBezTo>
                <a:cubicBezTo>
                  <a:pt x="1920935" y="-38248"/>
                  <a:pt x="2066420" y="30404"/>
                  <a:pt x="2290400" y="0"/>
                </a:cubicBezTo>
                <a:cubicBezTo>
                  <a:pt x="2514380" y="-30404"/>
                  <a:pt x="2574191" y="35850"/>
                  <a:pt x="2699200" y="0"/>
                </a:cubicBezTo>
                <a:cubicBezTo>
                  <a:pt x="2824209" y="-35850"/>
                  <a:pt x="2991511" y="2484"/>
                  <a:pt x="3108000" y="0"/>
                </a:cubicBezTo>
                <a:cubicBezTo>
                  <a:pt x="3224489" y="-2484"/>
                  <a:pt x="3488811" y="45257"/>
                  <a:pt x="3768800" y="0"/>
                </a:cubicBezTo>
                <a:cubicBezTo>
                  <a:pt x="4048789" y="-45257"/>
                  <a:pt x="4119891" y="47750"/>
                  <a:pt x="4228000" y="0"/>
                </a:cubicBezTo>
                <a:cubicBezTo>
                  <a:pt x="4336109" y="-47750"/>
                  <a:pt x="4845969" y="14509"/>
                  <a:pt x="5040000" y="0"/>
                </a:cubicBezTo>
                <a:cubicBezTo>
                  <a:pt x="5073648" y="202214"/>
                  <a:pt x="4993037" y="365099"/>
                  <a:pt x="5040000" y="561600"/>
                </a:cubicBezTo>
                <a:cubicBezTo>
                  <a:pt x="5086963" y="758101"/>
                  <a:pt x="5012082" y="917036"/>
                  <a:pt x="5040000" y="1080000"/>
                </a:cubicBezTo>
                <a:cubicBezTo>
                  <a:pt x="4904277" y="1081263"/>
                  <a:pt x="4741421" y="1036231"/>
                  <a:pt x="4631200" y="1080000"/>
                </a:cubicBezTo>
                <a:cubicBezTo>
                  <a:pt x="4520979" y="1123769"/>
                  <a:pt x="4258369" y="1053459"/>
                  <a:pt x="4121600" y="1080000"/>
                </a:cubicBezTo>
                <a:cubicBezTo>
                  <a:pt x="3984831" y="1106541"/>
                  <a:pt x="3825405" y="1048078"/>
                  <a:pt x="3662400" y="1080000"/>
                </a:cubicBezTo>
                <a:cubicBezTo>
                  <a:pt x="3499395" y="1111922"/>
                  <a:pt x="3241600" y="1021399"/>
                  <a:pt x="3102400" y="1080000"/>
                </a:cubicBezTo>
                <a:cubicBezTo>
                  <a:pt x="2963200" y="1138601"/>
                  <a:pt x="2847799" y="1057284"/>
                  <a:pt x="2643200" y="1080000"/>
                </a:cubicBezTo>
                <a:cubicBezTo>
                  <a:pt x="2438601" y="1102716"/>
                  <a:pt x="2381647" y="1037627"/>
                  <a:pt x="2234400" y="1080000"/>
                </a:cubicBezTo>
                <a:cubicBezTo>
                  <a:pt x="2087153" y="1122373"/>
                  <a:pt x="1841755" y="1004936"/>
                  <a:pt x="1573600" y="1080000"/>
                </a:cubicBezTo>
                <a:cubicBezTo>
                  <a:pt x="1305445" y="1155064"/>
                  <a:pt x="1356923" y="1069575"/>
                  <a:pt x="1164800" y="1080000"/>
                </a:cubicBezTo>
                <a:cubicBezTo>
                  <a:pt x="972677" y="1090425"/>
                  <a:pt x="720164" y="1053512"/>
                  <a:pt x="504000" y="1080000"/>
                </a:cubicBezTo>
                <a:cubicBezTo>
                  <a:pt x="287836" y="1106488"/>
                  <a:pt x="178337" y="1021709"/>
                  <a:pt x="0" y="1080000"/>
                </a:cubicBezTo>
                <a:cubicBezTo>
                  <a:pt x="-6996" y="821623"/>
                  <a:pt x="19187" y="738333"/>
                  <a:pt x="0" y="529200"/>
                </a:cubicBezTo>
                <a:cubicBezTo>
                  <a:pt x="-19187" y="320067"/>
                  <a:pt x="53250" y="262772"/>
                  <a:pt x="0" y="0"/>
                </a:cubicBezTo>
                <a:close/>
              </a:path>
            </a:pathLst>
          </a:custGeom>
          <a:solidFill>
            <a:srgbClr val="00FFFF"/>
          </a:solidFill>
          <a:ln>
            <a:solidFill>
              <a:schemeClr val="tx1"/>
            </a:solidFill>
            <a:extLst>
              <a:ext uri="{C807C97D-BFC1-408E-A445-0C87EB9F89A2}">
                <ask:lineSketchStyleProps xmlns:ask="http://schemas.microsoft.com/office/drawing/2018/sketchyshapes" sd="1209995910">
                  <a:prstGeom prst="rect">
                    <a:avLst/>
                  </a:prstGeom>
                  <ask:type>
                    <ask:lineSketchScribble/>
                  </ask:type>
                </ask:lineSketchStyleProps>
              </a:ext>
            </a:extLst>
          </a:ln>
        </p:spPr>
        <p:txBody>
          <a:bodyPr wrap="square" lIns="0" tIns="0" rIns="0" bIns="0" rtlCol="0" anchor="ctr" anchorCtr="1">
            <a:noAutofit/>
          </a:bodyPr>
          <a:lstStyle/>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1" u="none" strike="noStrike" kern="1200" cap="none" spc="0" normalizeH="0" baseline="0" noProof="0">
                <a:ln>
                  <a:noFill/>
                </a:ln>
                <a:solidFill>
                  <a:srgbClr val="22272B"/>
                </a:solidFill>
                <a:effectLst/>
                <a:uLnTx/>
                <a:uFillTx/>
                <a:latin typeface="Arial" panose="020B0604020202020204"/>
                <a:ea typeface="+mn-ea"/>
                <a:cs typeface="+mn-cs"/>
              </a:rPr>
              <a:t>Local groups join forces to reduce tensions and rebuild community connections</a:t>
            </a:r>
          </a:p>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0" u="none" strike="noStrike" kern="1200" cap="none" spc="0" normalizeH="0" baseline="0" noProof="0">
                <a:ln>
                  <a:noFill/>
                </a:ln>
                <a:solidFill>
                  <a:srgbClr val="22272B"/>
                </a:solidFill>
                <a:effectLst/>
                <a:uLnTx/>
                <a:uFillTx/>
                <a:latin typeface="Arial" panose="020B0604020202020204"/>
                <a:ea typeface="+mn-ea"/>
                <a:cs typeface="+mn-cs"/>
              </a:rPr>
              <a:t>(Community harmony)</a:t>
            </a:r>
          </a:p>
        </p:txBody>
      </p:sp>
      <p:sp>
        <p:nvSpPr>
          <p:cNvPr id="12" name="TextBox 11">
            <a:extLst>
              <a:ext uri="{FF2B5EF4-FFF2-40B4-BE49-F238E27FC236}">
                <a16:creationId xmlns:a16="http://schemas.microsoft.com/office/drawing/2014/main" id="{50B24E24-8DFF-4F11-A2DF-0F26D121B792}"/>
              </a:ext>
            </a:extLst>
          </p:cNvPr>
          <p:cNvSpPr txBox="1"/>
          <p:nvPr/>
        </p:nvSpPr>
        <p:spPr>
          <a:xfrm>
            <a:off x="6945627" y="5388420"/>
            <a:ext cx="5040000" cy="1080000"/>
          </a:xfrm>
          <a:custGeom>
            <a:avLst/>
            <a:gdLst>
              <a:gd name="csX0" fmla="*/ 0 w 5040000"/>
              <a:gd name="csY0" fmla="*/ 0 h 1080000"/>
              <a:gd name="csX1" fmla="*/ 509600 w 5040000"/>
              <a:gd name="csY1" fmla="*/ 0 h 1080000"/>
              <a:gd name="csX2" fmla="*/ 968800 w 5040000"/>
              <a:gd name="csY2" fmla="*/ 0 h 1080000"/>
              <a:gd name="csX3" fmla="*/ 1377600 w 5040000"/>
              <a:gd name="csY3" fmla="*/ 0 h 1080000"/>
              <a:gd name="csX4" fmla="*/ 1887200 w 5040000"/>
              <a:gd name="csY4" fmla="*/ 0 h 1080000"/>
              <a:gd name="csX5" fmla="*/ 2396800 w 5040000"/>
              <a:gd name="csY5" fmla="*/ 0 h 1080000"/>
              <a:gd name="csX6" fmla="*/ 3007200 w 5040000"/>
              <a:gd name="csY6" fmla="*/ 0 h 1080000"/>
              <a:gd name="csX7" fmla="*/ 3617600 w 5040000"/>
              <a:gd name="csY7" fmla="*/ 0 h 1080000"/>
              <a:gd name="csX8" fmla="*/ 4026400 w 5040000"/>
              <a:gd name="csY8" fmla="*/ 0 h 1080000"/>
              <a:gd name="csX9" fmla="*/ 4536000 w 5040000"/>
              <a:gd name="csY9" fmla="*/ 0 h 1080000"/>
              <a:gd name="csX10" fmla="*/ 5040000 w 5040000"/>
              <a:gd name="csY10" fmla="*/ 0 h 1080000"/>
              <a:gd name="csX11" fmla="*/ 5040000 w 5040000"/>
              <a:gd name="csY11" fmla="*/ 518400 h 1080000"/>
              <a:gd name="csX12" fmla="*/ 5040000 w 5040000"/>
              <a:gd name="csY12" fmla="*/ 1080000 h 1080000"/>
              <a:gd name="csX13" fmla="*/ 4379200 w 5040000"/>
              <a:gd name="csY13" fmla="*/ 1080000 h 1080000"/>
              <a:gd name="csX14" fmla="*/ 3920000 w 5040000"/>
              <a:gd name="csY14" fmla="*/ 1080000 h 1080000"/>
              <a:gd name="csX15" fmla="*/ 3309600 w 5040000"/>
              <a:gd name="csY15" fmla="*/ 1080000 h 1080000"/>
              <a:gd name="csX16" fmla="*/ 2699200 w 5040000"/>
              <a:gd name="csY16" fmla="*/ 1080000 h 1080000"/>
              <a:gd name="csX17" fmla="*/ 2240000 w 5040000"/>
              <a:gd name="csY17" fmla="*/ 1080000 h 1080000"/>
              <a:gd name="csX18" fmla="*/ 1680000 w 5040000"/>
              <a:gd name="csY18" fmla="*/ 1080000 h 1080000"/>
              <a:gd name="csX19" fmla="*/ 1019200 w 5040000"/>
              <a:gd name="csY19" fmla="*/ 1080000 h 1080000"/>
              <a:gd name="csX20" fmla="*/ 0 w 5040000"/>
              <a:gd name="csY20" fmla="*/ 1080000 h 1080000"/>
              <a:gd name="csX21" fmla="*/ 0 w 5040000"/>
              <a:gd name="csY21" fmla="*/ 529200 h 1080000"/>
              <a:gd name="csX22" fmla="*/ 0 w 5040000"/>
              <a:gd name="csY22" fmla="*/ 0 h 108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040000" h="1080000" fill="none" extrusionOk="0">
                <a:moveTo>
                  <a:pt x="0" y="0"/>
                </a:moveTo>
                <a:cubicBezTo>
                  <a:pt x="254110" y="-48146"/>
                  <a:pt x="378044" y="49118"/>
                  <a:pt x="509600" y="0"/>
                </a:cubicBezTo>
                <a:cubicBezTo>
                  <a:pt x="641156" y="-49118"/>
                  <a:pt x="821698" y="8387"/>
                  <a:pt x="968800" y="0"/>
                </a:cubicBezTo>
                <a:cubicBezTo>
                  <a:pt x="1115902" y="-8387"/>
                  <a:pt x="1210390" y="2900"/>
                  <a:pt x="1377600" y="0"/>
                </a:cubicBezTo>
                <a:cubicBezTo>
                  <a:pt x="1544810" y="-2900"/>
                  <a:pt x="1645350" y="28557"/>
                  <a:pt x="1887200" y="0"/>
                </a:cubicBezTo>
                <a:cubicBezTo>
                  <a:pt x="2129050" y="-28557"/>
                  <a:pt x="2191161" y="54222"/>
                  <a:pt x="2396800" y="0"/>
                </a:cubicBezTo>
                <a:cubicBezTo>
                  <a:pt x="2602439" y="-54222"/>
                  <a:pt x="2863691" y="33153"/>
                  <a:pt x="3007200" y="0"/>
                </a:cubicBezTo>
                <a:cubicBezTo>
                  <a:pt x="3150709" y="-33153"/>
                  <a:pt x="3338885" y="23195"/>
                  <a:pt x="3617600" y="0"/>
                </a:cubicBezTo>
                <a:cubicBezTo>
                  <a:pt x="3896315" y="-23195"/>
                  <a:pt x="3912370" y="15189"/>
                  <a:pt x="4026400" y="0"/>
                </a:cubicBezTo>
                <a:cubicBezTo>
                  <a:pt x="4140430" y="-15189"/>
                  <a:pt x="4348503" y="37799"/>
                  <a:pt x="4536000" y="0"/>
                </a:cubicBezTo>
                <a:cubicBezTo>
                  <a:pt x="4723497" y="-37799"/>
                  <a:pt x="4921254" y="54715"/>
                  <a:pt x="5040000" y="0"/>
                </a:cubicBezTo>
                <a:cubicBezTo>
                  <a:pt x="5096987" y="256527"/>
                  <a:pt x="5014349" y="327379"/>
                  <a:pt x="5040000" y="518400"/>
                </a:cubicBezTo>
                <a:cubicBezTo>
                  <a:pt x="5065651" y="709421"/>
                  <a:pt x="4982866" y="832197"/>
                  <a:pt x="5040000" y="1080000"/>
                </a:cubicBezTo>
                <a:cubicBezTo>
                  <a:pt x="4740162" y="1096184"/>
                  <a:pt x="4597723" y="1058245"/>
                  <a:pt x="4379200" y="1080000"/>
                </a:cubicBezTo>
                <a:cubicBezTo>
                  <a:pt x="4160677" y="1101755"/>
                  <a:pt x="4025226" y="1049489"/>
                  <a:pt x="3920000" y="1080000"/>
                </a:cubicBezTo>
                <a:cubicBezTo>
                  <a:pt x="3814774" y="1110511"/>
                  <a:pt x="3564357" y="1074000"/>
                  <a:pt x="3309600" y="1080000"/>
                </a:cubicBezTo>
                <a:cubicBezTo>
                  <a:pt x="3054843" y="1086000"/>
                  <a:pt x="2915206" y="1055703"/>
                  <a:pt x="2699200" y="1080000"/>
                </a:cubicBezTo>
                <a:cubicBezTo>
                  <a:pt x="2483194" y="1104297"/>
                  <a:pt x="2353826" y="1059287"/>
                  <a:pt x="2240000" y="1080000"/>
                </a:cubicBezTo>
                <a:cubicBezTo>
                  <a:pt x="2126174" y="1100713"/>
                  <a:pt x="1813048" y="1072674"/>
                  <a:pt x="1680000" y="1080000"/>
                </a:cubicBezTo>
                <a:cubicBezTo>
                  <a:pt x="1546952" y="1087326"/>
                  <a:pt x="1167354" y="1067980"/>
                  <a:pt x="1019200" y="1080000"/>
                </a:cubicBezTo>
                <a:cubicBezTo>
                  <a:pt x="871046" y="1092020"/>
                  <a:pt x="417598" y="1000918"/>
                  <a:pt x="0" y="1080000"/>
                </a:cubicBezTo>
                <a:cubicBezTo>
                  <a:pt x="-11540" y="881017"/>
                  <a:pt x="33987" y="709534"/>
                  <a:pt x="0" y="529200"/>
                </a:cubicBezTo>
                <a:cubicBezTo>
                  <a:pt x="-33987" y="348866"/>
                  <a:pt x="25952" y="246005"/>
                  <a:pt x="0" y="0"/>
                </a:cubicBezTo>
                <a:close/>
              </a:path>
              <a:path w="5040000" h="1080000" stroke="0" extrusionOk="0">
                <a:moveTo>
                  <a:pt x="0" y="0"/>
                </a:moveTo>
                <a:cubicBezTo>
                  <a:pt x="160034" y="-45117"/>
                  <a:pt x="337877" y="26319"/>
                  <a:pt x="509600" y="0"/>
                </a:cubicBezTo>
                <a:cubicBezTo>
                  <a:pt x="681323" y="-26319"/>
                  <a:pt x="899946" y="34901"/>
                  <a:pt x="1120000" y="0"/>
                </a:cubicBezTo>
                <a:cubicBezTo>
                  <a:pt x="1340054" y="-34901"/>
                  <a:pt x="1640665" y="38248"/>
                  <a:pt x="1780800" y="0"/>
                </a:cubicBezTo>
                <a:cubicBezTo>
                  <a:pt x="1920935" y="-38248"/>
                  <a:pt x="2066420" y="30404"/>
                  <a:pt x="2290400" y="0"/>
                </a:cubicBezTo>
                <a:cubicBezTo>
                  <a:pt x="2514380" y="-30404"/>
                  <a:pt x="2574191" y="35850"/>
                  <a:pt x="2699200" y="0"/>
                </a:cubicBezTo>
                <a:cubicBezTo>
                  <a:pt x="2824209" y="-35850"/>
                  <a:pt x="2991511" y="2484"/>
                  <a:pt x="3108000" y="0"/>
                </a:cubicBezTo>
                <a:cubicBezTo>
                  <a:pt x="3224489" y="-2484"/>
                  <a:pt x="3488811" y="45257"/>
                  <a:pt x="3768800" y="0"/>
                </a:cubicBezTo>
                <a:cubicBezTo>
                  <a:pt x="4048789" y="-45257"/>
                  <a:pt x="4119891" y="47750"/>
                  <a:pt x="4228000" y="0"/>
                </a:cubicBezTo>
                <a:cubicBezTo>
                  <a:pt x="4336109" y="-47750"/>
                  <a:pt x="4845969" y="14509"/>
                  <a:pt x="5040000" y="0"/>
                </a:cubicBezTo>
                <a:cubicBezTo>
                  <a:pt x="5073648" y="202214"/>
                  <a:pt x="4993037" y="365099"/>
                  <a:pt x="5040000" y="561600"/>
                </a:cubicBezTo>
                <a:cubicBezTo>
                  <a:pt x="5086963" y="758101"/>
                  <a:pt x="5012082" y="917036"/>
                  <a:pt x="5040000" y="1080000"/>
                </a:cubicBezTo>
                <a:cubicBezTo>
                  <a:pt x="4904277" y="1081263"/>
                  <a:pt x="4741421" y="1036231"/>
                  <a:pt x="4631200" y="1080000"/>
                </a:cubicBezTo>
                <a:cubicBezTo>
                  <a:pt x="4520979" y="1123769"/>
                  <a:pt x="4258369" y="1053459"/>
                  <a:pt x="4121600" y="1080000"/>
                </a:cubicBezTo>
                <a:cubicBezTo>
                  <a:pt x="3984831" y="1106541"/>
                  <a:pt x="3825405" y="1048078"/>
                  <a:pt x="3662400" y="1080000"/>
                </a:cubicBezTo>
                <a:cubicBezTo>
                  <a:pt x="3499395" y="1111922"/>
                  <a:pt x="3241600" y="1021399"/>
                  <a:pt x="3102400" y="1080000"/>
                </a:cubicBezTo>
                <a:cubicBezTo>
                  <a:pt x="2963200" y="1138601"/>
                  <a:pt x="2847799" y="1057284"/>
                  <a:pt x="2643200" y="1080000"/>
                </a:cubicBezTo>
                <a:cubicBezTo>
                  <a:pt x="2438601" y="1102716"/>
                  <a:pt x="2381647" y="1037627"/>
                  <a:pt x="2234400" y="1080000"/>
                </a:cubicBezTo>
                <a:cubicBezTo>
                  <a:pt x="2087153" y="1122373"/>
                  <a:pt x="1841755" y="1004936"/>
                  <a:pt x="1573600" y="1080000"/>
                </a:cubicBezTo>
                <a:cubicBezTo>
                  <a:pt x="1305445" y="1155064"/>
                  <a:pt x="1356923" y="1069575"/>
                  <a:pt x="1164800" y="1080000"/>
                </a:cubicBezTo>
                <a:cubicBezTo>
                  <a:pt x="972677" y="1090425"/>
                  <a:pt x="720164" y="1053512"/>
                  <a:pt x="504000" y="1080000"/>
                </a:cubicBezTo>
                <a:cubicBezTo>
                  <a:pt x="287836" y="1106488"/>
                  <a:pt x="178337" y="1021709"/>
                  <a:pt x="0" y="1080000"/>
                </a:cubicBezTo>
                <a:cubicBezTo>
                  <a:pt x="-6996" y="821623"/>
                  <a:pt x="19187" y="738333"/>
                  <a:pt x="0" y="529200"/>
                </a:cubicBezTo>
                <a:cubicBezTo>
                  <a:pt x="-19187" y="320067"/>
                  <a:pt x="53250" y="262772"/>
                  <a:pt x="0" y="0"/>
                </a:cubicBezTo>
                <a:close/>
              </a:path>
            </a:pathLst>
          </a:custGeom>
          <a:solidFill>
            <a:schemeClr val="accent6">
              <a:lumMod val="75000"/>
            </a:schemeClr>
          </a:solidFill>
          <a:ln>
            <a:solidFill>
              <a:schemeClr val="tx1"/>
            </a:solidFill>
            <a:extLst>
              <a:ext uri="{C807C97D-BFC1-408E-A445-0C87EB9F89A2}">
                <ask:lineSketchStyleProps xmlns:ask="http://schemas.microsoft.com/office/drawing/2018/sketchyshapes" sd="1209995910">
                  <a:prstGeom prst="rect">
                    <a:avLst/>
                  </a:prstGeom>
                  <ask:type>
                    <ask:lineSketchScribble/>
                  </ask:type>
                </ask:lineSketchStyleProps>
              </a:ext>
            </a:extLst>
          </a:ln>
        </p:spPr>
        <p:txBody>
          <a:bodyPr wrap="square" lIns="0" tIns="0" rIns="0" bIns="0" rtlCol="0" anchor="ctr" anchorCtr="1">
            <a:noAutofit/>
          </a:bodyPr>
          <a:lstStyle/>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1" u="none" strike="noStrike" kern="1200" cap="none" spc="0" normalizeH="0" baseline="0" noProof="0">
                <a:ln>
                  <a:noFill/>
                </a:ln>
                <a:solidFill>
                  <a:srgbClr val="22272B"/>
                </a:solidFill>
                <a:effectLst/>
                <a:uLnTx/>
                <a:uFillTx/>
                <a:latin typeface="Arial" panose="020B0604020202020204"/>
                <a:ea typeface="+mn-ea"/>
                <a:cs typeface="+mn-cs"/>
              </a:rPr>
              <a:t>New survey shows rising family stress as households struggle with communication and responsibility</a:t>
            </a:r>
          </a:p>
          <a:p>
            <a:pPr marL="0" marR="0" lvl="0" indent="0" algn="l" defTabSz="609585" rtl="0" eaLnBrk="1" fontAlgn="auto" latinLnBrk="0" hangingPunct="1">
              <a:lnSpc>
                <a:spcPct val="114000"/>
              </a:lnSpc>
              <a:spcBef>
                <a:spcPts val="0"/>
              </a:spcBef>
              <a:spcAft>
                <a:spcPts val="600"/>
              </a:spcAft>
              <a:buClrTx/>
              <a:buSzTx/>
              <a:buFontTx/>
              <a:buNone/>
              <a:tabLst/>
              <a:defRPr/>
            </a:pPr>
            <a:r>
              <a:rPr kumimoji="0" lang="en-AU" sz="1600" b="0" i="0" u="none" strike="noStrike" kern="1200" cap="none" spc="0" normalizeH="0" baseline="0" noProof="0">
                <a:ln>
                  <a:noFill/>
                </a:ln>
                <a:solidFill>
                  <a:srgbClr val="22272B"/>
                </a:solidFill>
                <a:effectLst/>
                <a:uLnTx/>
                <a:uFillTx/>
                <a:latin typeface="Arial" panose="020B0604020202020204"/>
                <a:ea typeface="+mn-ea"/>
                <a:cs typeface="+mn-cs"/>
              </a:rPr>
              <a:t>(Family conflict)</a:t>
            </a:r>
          </a:p>
        </p:txBody>
      </p:sp>
      <p:sp>
        <p:nvSpPr>
          <p:cNvPr id="6" name="Slide Number Placeholder 5">
            <a:extLst>
              <a:ext uri="{FF2B5EF4-FFF2-40B4-BE49-F238E27FC236}">
                <a16:creationId xmlns:a16="http://schemas.microsoft.com/office/drawing/2014/main" id="{860DEADF-42E8-BD0F-79FA-B2B5C66D7CCC}"/>
              </a:ext>
            </a:extLst>
          </p:cNvPr>
          <p:cNvSpPr>
            <a:spLocks noGrp="1"/>
          </p:cNvSpPr>
          <p:nvPr>
            <p:ph type="sldNum" sz="quarter" idx="12"/>
          </p:nvPr>
        </p:nvSpPr>
        <p:spPr/>
        <p:txBody>
          <a:bodyPr/>
          <a:lstStyle/>
          <a:p>
            <a:fld id="{10A01DC5-1685-4615-8240-15192985C6A2}" type="slidenum">
              <a:rPr lang="en-AU" smtClean="0"/>
              <a:t>129</a:t>
            </a:fld>
            <a:endParaRPr lang="en-US"/>
          </a:p>
        </p:txBody>
      </p:sp>
    </p:spTree>
    <p:extLst>
      <p:ext uri="{BB962C8B-B14F-4D97-AF65-F5344CB8AC3E}">
        <p14:creationId xmlns:p14="http://schemas.microsoft.com/office/powerpoint/2010/main" val="61822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81F8B7-E542-9FAD-FBCD-A2D2A774BC28}"/>
              </a:ext>
            </a:extLst>
          </p:cNvPr>
          <p:cNvSpPr>
            <a:spLocks noGrp="1"/>
          </p:cNvSpPr>
          <p:nvPr>
            <p:ph type="title"/>
          </p:nvPr>
        </p:nvSpPr>
        <p:spPr/>
        <p:txBody>
          <a:bodyPr/>
          <a:lstStyle/>
          <a:p>
            <a:r>
              <a:rPr lang="en-AU"/>
              <a:t>Sharing ideas – Class activity</a:t>
            </a:r>
          </a:p>
        </p:txBody>
      </p:sp>
      <p:sp>
        <p:nvSpPr>
          <p:cNvPr id="4" name="Text Placeholder 3">
            <a:extLst>
              <a:ext uri="{FF2B5EF4-FFF2-40B4-BE49-F238E27FC236}">
                <a16:creationId xmlns:a16="http://schemas.microsoft.com/office/drawing/2014/main" id="{54578305-76D0-E83C-2041-E4CA7291CD8D}"/>
              </a:ext>
            </a:extLst>
          </p:cNvPr>
          <p:cNvSpPr>
            <a:spLocks noGrp="1"/>
          </p:cNvSpPr>
          <p:nvPr>
            <p:ph type="body" sz="quarter" idx="18"/>
          </p:nvPr>
        </p:nvSpPr>
        <p:spPr/>
        <p:txBody>
          <a:bodyPr/>
          <a:lstStyle/>
          <a:p>
            <a:r>
              <a:rPr lang="en-AU"/>
              <a:t>Whole class responses</a:t>
            </a:r>
          </a:p>
        </p:txBody>
      </p:sp>
      <p:pic>
        <p:nvPicPr>
          <p:cNvPr id="10" name="Picture Placeholder 9">
            <a:extLst>
              <a:ext uri="{FF2B5EF4-FFF2-40B4-BE49-F238E27FC236}">
                <a16:creationId xmlns:a16="http://schemas.microsoft.com/office/drawing/2014/main" id="{11B833A5-FC56-43B2-4353-2D2332B68D63}"/>
              </a:ext>
              <a:ext uri="{C183D7F6-B498-43B3-948B-1728B52AA6E4}">
                <adec:decorative xmlns:adec="http://schemas.microsoft.com/office/drawing/2017/decorative" val="1"/>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a:xfrm>
            <a:off x="3460247" y="1683482"/>
            <a:ext cx="5271506" cy="4608605"/>
          </a:xfrm>
        </p:spPr>
      </p:pic>
      <p:sp>
        <p:nvSpPr>
          <p:cNvPr id="13" name="TextBox 12">
            <a:extLst>
              <a:ext uri="{FF2B5EF4-FFF2-40B4-BE49-F238E27FC236}">
                <a16:creationId xmlns:a16="http://schemas.microsoft.com/office/drawing/2014/main" id="{9BE80CB8-D60F-DFB9-4206-3DB5739CA4AC}"/>
              </a:ext>
            </a:extLst>
          </p:cNvPr>
          <p:cNvSpPr txBox="1"/>
          <p:nvPr/>
        </p:nvSpPr>
        <p:spPr>
          <a:xfrm>
            <a:off x="3460247" y="6498000"/>
            <a:ext cx="2797049" cy="198000"/>
          </a:xfrm>
          <a:prstGeom prst="rect">
            <a:avLst/>
          </a:prstGeom>
          <a:noFill/>
        </p:spPr>
        <p:txBody>
          <a:bodyPr wrap="square" lIns="0" tIns="0" rIns="0" bIns="0" rtlCol="0">
            <a:noAutofit/>
          </a:bodyPr>
          <a:lstStyle/>
          <a:p>
            <a:pPr algn="l"/>
            <a:r>
              <a:rPr lang="en-AU" sz="1200" dirty="0">
                <a:hlinkClick r:id="rId4"/>
              </a:rPr>
              <a:t>Pixabay</a:t>
            </a:r>
            <a:r>
              <a:rPr lang="en-AU" sz="1200" dirty="0"/>
              <a:t> – </a:t>
            </a:r>
            <a:r>
              <a:rPr lang="en-AU" sz="1200" dirty="0" err="1"/>
              <a:t>Gerault</a:t>
            </a:r>
            <a:endParaRPr lang="en-AU" sz="1200" dirty="0"/>
          </a:p>
        </p:txBody>
      </p:sp>
      <p:sp>
        <p:nvSpPr>
          <p:cNvPr id="2" name="Slide Number Placeholder 1">
            <a:extLst>
              <a:ext uri="{FF2B5EF4-FFF2-40B4-BE49-F238E27FC236}">
                <a16:creationId xmlns:a16="http://schemas.microsoft.com/office/drawing/2014/main" id="{0962684B-29B8-EE36-2FC5-EDC160681978}"/>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406802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03B1B4-E963-02D1-B1AF-3153985BA49D}"/>
              </a:ext>
            </a:extLst>
          </p:cNvPr>
          <p:cNvSpPr>
            <a:spLocks noGrp="1"/>
          </p:cNvSpPr>
          <p:nvPr>
            <p:ph type="title"/>
          </p:nvPr>
        </p:nvSpPr>
        <p:spPr/>
        <p:txBody>
          <a:bodyPr/>
          <a:lstStyle/>
          <a:p>
            <a:r>
              <a:rPr lang="en-AU"/>
              <a:t>Research task</a:t>
            </a:r>
          </a:p>
        </p:txBody>
      </p:sp>
      <p:sp>
        <p:nvSpPr>
          <p:cNvPr id="4" name="Text Placeholder 3">
            <a:extLst>
              <a:ext uri="{FF2B5EF4-FFF2-40B4-BE49-F238E27FC236}">
                <a16:creationId xmlns:a16="http://schemas.microsoft.com/office/drawing/2014/main" id="{908DF9F5-8D78-5DD2-4AE4-0B3A766EF72D}"/>
              </a:ext>
            </a:extLst>
          </p:cNvPr>
          <p:cNvSpPr>
            <a:spLocks noGrp="1"/>
          </p:cNvSpPr>
          <p:nvPr>
            <p:ph type="body" sz="quarter" idx="18"/>
          </p:nvPr>
        </p:nvSpPr>
        <p:spPr/>
        <p:txBody>
          <a:bodyPr/>
          <a:lstStyle/>
          <a:p>
            <a:r>
              <a:rPr lang="en-AU"/>
              <a:t>Choose ONE philosopher from the cards </a:t>
            </a:r>
          </a:p>
        </p:txBody>
      </p:sp>
      <p:sp>
        <p:nvSpPr>
          <p:cNvPr id="5" name="Text Placeholder 4">
            <a:extLst>
              <a:ext uri="{FF2B5EF4-FFF2-40B4-BE49-F238E27FC236}">
                <a16:creationId xmlns:a16="http://schemas.microsoft.com/office/drawing/2014/main" id="{EC1C9F9B-DEFB-4100-6243-FE84A9FFB49F}"/>
              </a:ext>
            </a:extLst>
          </p:cNvPr>
          <p:cNvSpPr>
            <a:spLocks noGrp="1"/>
          </p:cNvSpPr>
          <p:nvPr>
            <p:ph type="body" sz="quarter" idx="17"/>
          </p:nvPr>
        </p:nvSpPr>
        <p:spPr>
          <a:xfrm>
            <a:off x="360000" y="1400581"/>
            <a:ext cx="11484000" cy="4807835"/>
          </a:xfrm>
        </p:spPr>
        <p:txBody>
          <a:bodyPr/>
          <a:lstStyle/>
          <a:p>
            <a:r>
              <a:rPr lang="en-AU" sz="1800"/>
              <a:t>Use library resources and the technology available to answer the following questions in your book/digital platform (Google slides/doc/OneNote) :</a:t>
            </a:r>
          </a:p>
          <a:p>
            <a:pPr marL="457200" indent="-457200">
              <a:buFont typeface="+mj-lt"/>
              <a:buAutoNum type="arabicPeriod"/>
            </a:pPr>
            <a:r>
              <a:rPr lang="en-AU" sz="1800"/>
              <a:t>Who is my philosopher?</a:t>
            </a:r>
          </a:p>
          <a:p>
            <a:pPr marL="457200" indent="-457200">
              <a:buFont typeface="+mj-lt"/>
              <a:buAutoNum type="arabicPeriod"/>
            </a:pPr>
            <a:r>
              <a:rPr lang="en-AU" sz="1800"/>
              <a:t>What are their key ideas?</a:t>
            </a:r>
          </a:p>
          <a:p>
            <a:pPr marL="457200" indent="-457200">
              <a:buFont typeface="+mj-lt"/>
              <a:buAutoNum type="arabicPeriod"/>
            </a:pPr>
            <a:r>
              <a:rPr lang="en-AU" sz="1800"/>
              <a:t>What do they believe about:</a:t>
            </a:r>
            <a:br>
              <a:rPr lang="en-AU" sz="1800"/>
            </a:br>
            <a:r>
              <a:rPr lang="en-AU" sz="1800"/>
              <a:t>– reality</a:t>
            </a:r>
            <a:br>
              <a:rPr lang="en-AU" sz="1800"/>
            </a:br>
            <a:r>
              <a:rPr lang="en-AU" sz="1800"/>
              <a:t>– knowledge</a:t>
            </a:r>
            <a:br>
              <a:rPr lang="en-AU" sz="1800"/>
            </a:br>
            <a:r>
              <a:rPr lang="en-AU" sz="1800"/>
              <a:t>– ethics</a:t>
            </a:r>
            <a:br>
              <a:rPr lang="en-AU" sz="1800"/>
            </a:br>
            <a:r>
              <a:rPr lang="en-AU" sz="1800"/>
              <a:t>– society?</a:t>
            </a:r>
          </a:p>
          <a:p>
            <a:pPr marL="457200" indent="-457200">
              <a:buFont typeface="+mj-lt"/>
              <a:buAutoNum type="arabicPeriod"/>
            </a:pPr>
            <a:r>
              <a:rPr lang="en-AU" sz="1800"/>
              <a:t>Which branch of Philosophy do you think they belong to?</a:t>
            </a:r>
          </a:p>
        </p:txBody>
      </p:sp>
      <p:sp>
        <p:nvSpPr>
          <p:cNvPr id="6" name="TextBox 5">
            <a:extLst>
              <a:ext uri="{FF2B5EF4-FFF2-40B4-BE49-F238E27FC236}">
                <a16:creationId xmlns:a16="http://schemas.microsoft.com/office/drawing/2014/main" id="{E7A18576-852D-5CFF-3DAB-8FC6C25BC22B}"/>
              </a:ext>
            </a:extLst>
          </p:cNvPr>
          <p:cNvSpPr txBox="1"/>
          <p:nvPr/>
        </p:nvSpPr>
        <p:spPr>
          <a:xfrm>
            <a:off x="8009209" y="4219501"/>
            <a:ext cx="3544584" cy="1988915"/>
          </a:xfrm>
          <a:custGeom>
            <a:avLst/>
            <a:gdLst>
              <a:gd name="csX0" fmla="*/ 0 w 3544584"/>
              <a:gd name="csY0" fmla="*/ 0 h 1988915"/>
              <a:gd name="csX1" fmla="*/ 3544584 w 3544584"/>
              <a:gd name="csY1" fmla="*/ 0 h 1988915"/>
              <a:gd name="csX2" fmla="*/ 3544584 w 3544584"/>
              <a:gd name="csY2" fmla="*/ 1988915 h 1988915"/>
              <a:gd name="csX3" fmla="*/ 0 w 3544584"/>
              <a:gd name="csY3" fmla="*/ 1988915 h 1988915"/>
              <a:gd name="csX4" fmla="*/ 0 w 3544584"/>
              <a:gd name="csY4" fmla="*/ 0 h 1988915"/>
            </a:gdLst>
            <a:ahLst/>
            <a:cxnLst>
              <a:cxn ang="0">
                <a:pos x="csX0" y="csY0"/>
              </a:cxn>
              <a:cxn ang="0">
                <a:pos x="csX1" y="csY1"/>
              </a:cxn>
              <a:cxn ang="0">
                <a:pos x="csX2" y="csY2"/>
              </a:cxn>
              <a:cxn ang="0">
                <a:pos x="csX3" y="csY3"/>
              </a:cxn>
              <a:cxn ang="0">
                <a:pos x="csX4" y="csY4"/>
              </a:cxn>
            </a:cxnLst>
            <a:rect l="l" t="t" r="r" b="b"/>
            <a:pathLst>
              <a:path w="3544584" h="1988915" extrusionOk="0">
                <a:moveTo>
                  <a:pt x="0" y="0"/>
                </a:moveTo>
                <a:cubicBezTo>
                  <a:pt x="1569465" y="74212"/>
                  <a:pt x="3017495" y="126207"/>
                  <a:pt x="3544584" y="0"/>
                </a:cubicBezTo>
                <a:cubicBezTo>
                  <a:pt x="3708508" y="339320"/>
                  <a:pt x="3600509" y="1419094"/>
                  <a:pt x="3544584" y="1988915"/>
                </a:cubicBezTo>
                <a:cubicBezTo>
                  <a:pt x="1909689" y="2125030"/>
                  <a:pt x="1435759" y="2109691"/>
                  <a:pt x="0" y="1988915"/>
                </a:cubicBezTo>
                <a:cubicBezTo>
                  <a:pt x="-114207" y="1163907"/>
                  <a:pt x="26770" y="678214"/>
                  <a:pt x="0" y="0"/>
                </a:cubicBezTo>
                <a:close/>
              </a:path>
            </a:pathLst>
          </a:custGeom>
          <a:noFill/>
          <a:ln>
            <a:solidFill>
              <a:schemeClr val="tx2"/>
            </a:solidFill>
            <a:extLst>
              <a:ext uri="{C807C97D-BFC1-408E-A445-0C87EB9F89A2}">
                <ask:lineSketchStyleProps xmlns:ask="http://schemas.microsoft.com/office/drawing/2018/sketchyshapes" sd="2525193642">
                  <a:prstGeom prst="rect">
                    <a:avLst/>
                  </a:prstGeom>
                  <ask:type>
                    <ask:lineSketchCurved/>
                  </ask:type>
                </ask:lineSketchStyleProps>
              </a:ext>
            </a:extLst>
          </a:ln>
        </p:spPr>
        <p:txBody>
          <a:bodyPr wrap="square" lIns="0" tIns="0" rIns="0" bIns="0" rtlCol="0" anchor="ctr" anchorCtr="1">
            <a:no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600" b="1" i="0" u="none" strike="noStrike" kern="1200" cap="none" spc="0" normalizeH="0" baseline="0" noProof="0">
                <a:ln>
                  <a:noFill/>
                </a:ln>
                <a:solidFill>
                  <a:srgbClr val="22272B"/>
                </a:solidFill>
                <a:effectLst/>
                <a:uLnTx/>
                <a:uFillTx/>
                <a:latin typeface="Arial" panose="020B0604020202020204"/>
                <a:ea typeface="+mn-ea"/>
                <a:cs typeface="+mn-cs"/>
              </a:rPr>
              <a:t>Ethics</a:t>
            </a:r>
            <a:r>
              <a:rPr kumimoji="0" lang="en-AU" sz="1600" b="0" i="0" u="none" strike="noStrike" kern="1200" cap="none" spc="0" normalizeH="0" baseline="0" noProof="0">
                <a:ln>
                  <a:noFill/>
                </a:ln>
                <a:solidFill>
                  <a:srgbClr val="22272B"/>
                </a:solidFill>
                <a:effectLst/>
                <a:uLnTx/>
                <a:uFillTx/>
                <a:latin typeface="Arial" panose="020B0604020202020204"/>
                <a:ea typeface="+mn-ea"/>
                <a:cs typeface="+mn-cs"/>
              </a:rPr>
              <a:t>: right and wrong</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600" b="1" i="0" u="none" strike="noStrike" kern="1200" cap="none" spc="0" normalizeH="0" baseline="0" noProof="0">
                <a:ln>
                  <a:noFill/>
                </a:ln>
                <a:solidFill>
                  <a:srgbClr val="22272B"/>
                </a:solidFill>
                <a:effectLst/>
                <a:uLnTx/>
                <a:uFillTx/>
                <a:latin typeface="Arial" panose="020B0604020202020204"/>
                <a:ea typeface="+mn-ea"/>
                <a:cs typeface="+mn-cs"/>
              </a:rPr>
              <a:t>Aesthetics</a:t>
            </a:r>
            <a:r>
              <a:rPr kumimoji="0" lang="en-AU" sz="1600" b="0" i="0" u="none" strike="noStrike" kern="1200" cap="none" spc="0" normalizeH="0" baseline="0" noProof="0">
                <a:ln>
                  <a:noFill/>
                </a:ln>
                <a:solidFill>
                  <a:srgbClr val="22272B"/>
                </a:solidFill>
                <a:effectLst/>
                <a:uLnTx/>
                <a:uFillTx/>
                <a:latin typeface="Arial" panose="020B0604020202020204"/>
                <a:ea typeface="+mn-ea"/>
                <a:cs typeface="+mn-cs"/>
              </a:rPr>
              <a:t>: beauty and art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600" b="1" i="0" u="none" strike="noStrike" kern="1200" cap="none" spc="0" normalizeH="0" baseline="0" noProof="0">
                <a:ln>
                  <a:noFill/>
                </a:ln>
                <a:solidFill>
                  <a:srgbClr val="22272B"/>
                </a:solidFill>
                <a:effectLst/>
                <a:uLnTx/>
                <a:uFillTx/>
                <a:latin typeface="Arial" panose="020B0604020202020204"/>
                <a:ea typeface="+mn-ea"/>
                <a:cs typeface="+mn-cs"/>
              </a:rPr>
              <a:t>Epistemology: </a:t>
            </a:r>
            <a:r>
              <a:rPr kumimoji="0" lang="en-AU" sz="1600" b="0" i="0" u="none" strike="noStrike" kern="1200" cap="none" spc="0" normalizeH="0" baseline="0" noProof="0">
                <a:ln>
                  <a:noFill/>
                </a:ln>
                <a:solidFill>
                  <a:srgbClr val="22272B"/>
                </a:solidFill>
                <a:effectLst/>
                <a:uLnTx/>
                <a:uFillTx/>
                <a:latin typeface="Arial" panose="020B0604020202020204"/>
                <a:ea typeface="+mn-ea"/>
                <a:cs typeface="+mn-cs"/>
              </a:rPr>
              <a:t>knowledge and truth</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600" b="1" i="0" u="none" strike="noStrike" kern="1200" cap="none" spc="0" normalizeH="0" baseline="0" noProof="0">
                <a:ln>
                  <a:noFill/>
                </a:ln>
                <a:solidFill>
                  <a:srgbClr val="22272B"/>
                </a:solidFill>
                <a:effectLst/>
                <a:uLnTx/>
                <a:uFillTx/>
                <a:latin typeface="Arial" panose="020B0604020202020204"/>
                <a:ea typeface="+mn-ea"/>
                <a:cs typeface="+mn-cs"/>
              </a:rPr>
              <a:t>Metaphysics: </a:t>
            </a:r>
            <a:r>
              <a:rPr kumimoji="0" lang="en-AU" sz="1600" b="0" i="0" u="none" strike="noStrike" kern="1200" cap="none" spc="0" normalizeH="0" baseline="0" noProof="0">
                <a:ln>
                  <a:noFill/>
                </a:ln>
                <a:solidFill>
                  <a:srgbClr val="22272B"/>
                </a:solidFill>
                <a:effectLst/>
                <a:uLnTx/>
                <a:uFillTx/>
                <a:latin typeface="Arial" panose="020B0604020202020204"/>
                <a:ea typeface="+mn-ea"/>
                <a:cs typeface="+mn-cs"/>
              </a:rPr>
              <a:t>reality and existence</a:t>
            </a:r>
          </a:p>
        </p:txBody>
      </p:sp>
      <p:sp>
        <p:nvSpPr>
          <p:cNvPr id="7" name="Arrow: Right 6">
            <a:extLst>
              <a:ext uri="{FF2B5EF4-FFF2-40B4-BE49-F238E27FC236}">
                <a16:creationId xmlns:a16="http://schemas.microsoft.com/office/drawing/2014/main" id="{C4745997-CC1B-E18A-DCEC-97CD092659B3}"/>
              </a:ext>
              <a:ext uri="{C183D7F6-B498-43B3-948B-1728B52AA6E4}">
                <adec:decorative xmlns:adec="http://schemas.microsoft.com/office/drawing/2017/decorative" val="1"/>
              </a:ext>
            </a:extLst>
          </p:cNvPr>
          <p:cNvSpPr/>
          <p:nvPr/>
        </p:nvSpPr>
        <p:spPr>
          <a:xfrm>
            <a:off x="6734088" y="5831377"/>
            <a:ext cx="984915" cy="190584"/>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BEA30789-D457-0B57-37CA-EC6DE4E1257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8048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6AA165A-CD90-F34E-0039-A063E4E85474}"/>
              </a:ext>
              <a:ext uri="{C183D7F6-B498-43B3-948B-1728B52AA6E4}">
                <adec:decorative xmlns:adec="http://schemas.microsoft.com/office/drawing/2017/decorative" val="1"/>
              </a:ext>
            </a:extLst>
          </p:cNvPr>
          <p:cNvPicPr>
            <a:picLocks noGrp="1" noChangeAspect="1"/>
          </p:cNvPicPr>
          <p:nvPr>
            <p:ph type="pic" sz="quarter" idx="13"/>
          </p:nvPr>
        </p:nvPicPr>
        <p:blipFill>
          <a:blip>
            <a:extLst>
              <a:ext uri="{96DAC541-7B7A-43D3-8B79-37D633B846F1}">
                <asvg:svgBlip xmlns:asvg="http://schemas.microsoft.com/office/drawing/2016/SVG/main" r:embed="rId3"/>
              </a:ext>
            </a:extLst>
          </a:blip>
          <a:srcRect l="13252" r="13252"/>
          <a:stretch>
            <a:fillRect/>
          </a:stretch>
        </p:blipFill>
        <p:spPr/>
      </p:pic>
      <p:sp>
        <p:nvSpPr>
          <p:cNvPr id="3" name="Title 2">
            <a:extLst>
              <a:ext uri="{FF2B5EF4-FFF2-40B4-BE49-F238E27FC236}">
                <a16:creationId xmlns:a16="http://schemas.microsoft.com/office/drawing/2014/main" id="{788F737B-22E3-78ED-2B01-E25A46E5F168}"/>
              </a:ext>
            </a:extLst>
          </p:cNvPr>
          <p:cNvSpPr>
            <a:spLocks noGrp="1"/>
          </p:cNvSpPr>
          <p:nvPr>
            <p:ph type="title"/>
          </p:nvPr>
        </p:nvSpPr>
        <p:spPr/>
        <p:txBody>
          <a:bodyPr/>
          <a:lstStyle/>
          <a:p>
            <a:r>
              <a:rPr lang="en-AU"/>
              <a:t>Check-in</a:t>
            </a:r>
          </a:p>
        </p:txBody>
      </p:sp>
      <p:sp>
        <p:nvSpPr>
          <p:cNvPr id="5" name="Text Placeholder 4">
            <a:extLst>
              <a:ext uri="{FF2B5EF4-FFF2-40B4-BE49-F238E27FC236}">
                <a16:creationId xmlns:a16="http://schemas.microsoft.com/office/drawing/2014/main" id="{A4804FFC-2A3B-70CD-C342-11641E2DDBA3}"/>
              </a:ext>
            </a:extLst>
          </p:cNvPr>
          <p:cNvSpPr>
            <a:spLocks noGrp="1"/>
          </p:cNvSpPr>
          <p:nvPr>
            <p:ph type="body" sz="quarter" idx="17"/>
          </p:nvPr>
        </p:nvSpPr>
        <p:spPr/>
        <p:txBody>
          <a:bodyPr/>
          <a:lstStyle/>
          <a:p>
            <a:r>
              <a:rPr lang="en-AU"/>
              <a:t>If I could summarise my philosopher in one sentence it would be:</a:t>
            </a:r>
            <a:br>
              <a:rPr lang="en-AU"/>
            </a:br>
            <a:r>
              <a:rPr lang="en-AU"/>
              <a:t>‘My philosopher believes that…’</a:t>
            </a:r>
          </a:p>
          <a:p>
            <a:endParaRPr lang="en-AU"/>
          </a:p>
        </p:txBody>
      </p:sp>
      <p:sp>
        <p:nvSpPr>
          <p:cNvPr id="7" name="Text Placeholder 6">
            <a:extLst>
              <a:ext uri="{FF2B5EF4-FFF2-40B4-BE49-F238E27FC236}">
                <a16:creationId xmlns:a16="http://schemas.microsoft.com/office/drawing/2014/main" id="{743C793D-FC19-F49D-0961-BC527ED49C3F}"/>
              </a:ext>
            </a:extLst>
          </p:cNvPr>
          <p:cNvSpPr>
            <a:spLocks noGrp="1"/>
          </p:cNvSpPr>
          <p:nvPr>
            <p:ph type="body" sz="quarter" idx="18"/>
          </p:nvPr>
        </p:nvSpPr>
        <p:spPr/>
        <p:txBody>
          <a:bodyPr/>
          <a:lstStyle/>
          <a:p>
            <a:r>
              <a:rPr lang="en-AU"/>
              <a:t>My philosopher</a:t>
            </a:r>
          </a:p>
        </p:txBody>
      </p:sp>
      <p:sp>
        <p:nvSpPr>
          <p:cNvPr id="2" name="Slide Number Placeholder 1">
            <a:extLst>
              <a:ext uri="{FF2B5EF4-FFF2-40B4-BE49-F238E27FC236}">
                <a16:creationId xmlns:a16="http://schemas.microsoft.com/office/drawing/2014/main" id="{F085FC52-8FAB-EC4F-EC8F-D7F617E792EE}"/>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7996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CBC650-F167-F148-EA48-8052035190D0}"/>
              </a:ext>
            </a:extLst>
          </p:cNvPr>
          <p:cNvSpPr>
            <a:spLocks noGrp="1"/>
          </p:cNvSpPr>
          <p:nvPr>
            <p:ph type="title"/>
          </p:nvPr>
        </p:nvSpPr>
        <p:spPr/>
        <p:txBody>
          <a:bodyPr/>
          <a:lstStyle/>
          <a:p>
            <a:r>
              <a:rPr lang="en-AU"/>
              <a:t>Apply the ideas</a:t>
            </a:r>
          </a:p>
        </p:txBody>
      </p:sp>
      <p:sp>
        <p:nvSpPr>
          <p:cNvPr id="9" name="Text Placeholder 8">
            <a:extLst>
              <a:ext uri="{FF2B5EF4-FFF2-40B4-BE49-F238E27FC236}">
                <a16:creationId xmlns:a16="http://schemas.microsoft.com/office/drawing/2014/main" id="{B1E5B030-B37C-D4F2-52AF-0E5DA34B0770}"/>
              </a:ext>
            </a:extLst>
          </p:cNvPr>
          <p:cNvSpPr>
            <a:spLocks noGrp="1"/>
          </p:cNvSpPr>
          <p:nvPr>
            <p:ph type="body" sz="quarter" idx="18"/>
          </p:nvPr>
        </p:nvSpPr>
        <p:spPr/>
        <p:txBody>
          <a:bodyPr/>
          <a:lstStyle/>
          <a:p>
            <a:r>
              <a:rPr lang="en-AU"/>
              <a:t>This one is a challenge for beginning philosophers</a:t>
            </a:r>
          </a:p>
        </p:txBody>
      </p:sp>
      <p:sp>
        <p:nvSpPr>
          <p:cNvPr id="8" name="Text Placeholder 7">
            <a:extLst>
              <a:ext uri="{FF2B5EF4-FFF2-40B4-BE49-F238E27FC236}">
                <a16:creationId xmlns:a16="http://schemas.microsoft.com/office/drawing/2014/main" id="{3DBE5F36-7C7A-AFFF-0C61-4E40734D433B}"/>
              </a:ext>
            </a:extLst>
          </p:cNvPr>
          <p:cNvSpPr>
            <a:spLocks noGrp="1"/>
          </p:cNvSpPr>
          <p:nvPr>
            <p:ph type="body" sz="quarter" idx="17"/>
          </p:nvPr>
        </p:nvSpPr>
        <p:spPr/>
        <p:txBody>
          <a:bodyPr/>
          <a:lstStyle/>
          <a:p>
            <a:pPr>
              <a:spcAft>
                <a:spcPts val="2400"/>
              </a:spcAft>
            </a:pPr>
            <a:r>
              <a:rPr lang="en-AU"/>
              <a:t>Choose ONE thought experiment you have done in class.</a:t>
            </a:r>
          </a:p>
          <a:p>
            <a:pPr marL="457200" indent="-457200">
              <a:spcAft>
                <a:spcPts val="2400"/>
              </a:spcAft>
              <a:buFont typeface="Arial" panose="020B0604020202020204" pitchFamily="34" charset="0"/>
              <a:buChar char="•"/>
            </a:pPr>
            <a:r>
              <a:rPr lang="en-AU"/>
              <a:t>Ship of Theseus = identity</a:t>
            </a:r>
          </a:p>
          <a:p>
            <a:pPr marL="457200" indent="-457200">
              <a:spcAft>
                <a:spcPts val="2400"/>
              </a:spcAft>
              <a:buFont typeface="Arial" panose="020B0604020202020204" pitchFamily="34" charset="0"/>
              <a:buChar char="•"/>
            </a:pPr>
            <a:r>
              <a:rPr lang="en-AU"/>
              <a:t>Trolley Problem = ethics/choices</a:t>
            </a:r>
          </a:p>
          <a:p>
            <a:pPr marL="457200" indent="-457200">
              <a:spcAft>
                <a:spcPts val="2400"/>
              </a:spcAft>
              <a:buFont typeface="Arial" panose="020B0604020202020204" pitchFamily="34" charset="0"/>
              <a:buChar char="•"/>
            </a:pPr>
            <a:r>
              <a:rPr lang="en-AU"/>
              <a:t>Plato’s Cave = truth and perception</a:t>
            </a:r>
          </a:p>
        </p:txBody>
      </p:sp>
      <p:sp>
        <p:nvSpPr>
          <p:cNvPr id="4" name="Slide Number Placeholder 3">
            <a:extLst>
              <a:ext uri="{FF2B5EF4-FFF2-40B4-BE49-F238E27FC236}">
                <a16:creationId xmlns:a16="http://schemas.microsoft.com/office/drawing/2014/main" id="{8BF954BB-BD5F-F862-18CD-D553D881292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316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DAAC4D-EBA5-01A7-8784-19F80C3D5B48}"/>
              </a:ext>
            </a:extLst>
          </p:cNvPr>
          <p:cNvSpPr>
            <a:spLocks noGrp="1"/>
          </p:cNvSpPr>
          <p:nvPr>
            <p:ph type="title"/>
          </p:nvPr>
        </p:nvSpPr>
        <p:spPr/>
        <p:txBody>
          <a:bodyPr/>
          <a:lstStyle/>
          <a:p>
            <a:r>
              <a:rPr lang="en-AU"/>
              <a:t>My philosopher would think…</a:t>
            </a:r>
          </a:p>
        </p:txBody>
      </p:sp>
      <p:sp>
        <p:nvSpPr>
          <p:cNvPr id="4" name="Text Placeholder 3">
            <a:extLst>
              <a:ext uri="{FF2B5EF4-FFF2-40B4-BE49-F238E27FC236}">
                <a16:creationId xmlns:a16="http://schemas.microsoft.com/office/drawing/2014/main" id="{41CF9E1A-414F-9B83-D174-23B105344531}"/>
              </a:ext>
            </a:extLst>
          </p:cNvPr>
          <p:cNvSpPr>
            <a:spLocks noGrp="1"/>
          </p:cNvSpPr>
          <p:nvPr>
            <p:ph type="body" sz="quarter" idx="18"/>
          </p:nvPr>
        </p:nvSpPr>
        <p:spPr/>
        <p:txBody>
          <a:bodyPr/>
          <a:lstStyle/>
          <a:p>
            <a:r>
              <a:rPr lang="en-AU"/>
              <a:t>Applying their ideas</a:t>
            </a:r>
          </a:p>
        </p:txBody>
      </p:sp>
      <p:sp>
        <p:nvSpPr>
          <p:cNvPr id="5" name="Text Placeholder 4">
            <a:extLst>
              <a:ext uri="{FF2B5EF4-FFF2-40B4-BE49-F238E27FC236}">
                <a16:creationId xmlns:a16="http://schemas.microsoft.com/office/drawing/2014/main" id="{F5B7748C-FD49-C261-C86F-16CC2A8DD5A4}"/>
              </a:ext>
            </a:extLst>
          </p:cNvPr>
          <p:cNvSpPr>
            <a:spLocks noGrp="1"/>
          </p:cNvSpPr>
          <p:nvPr>
            <p:ph type="body" sz="quarter" idx="17"/>
          </p:nvPr>
        </p:nvSpPr>
        <p:spPr/>
        <p:txBody>
          <a:bodyPr/>
          <a:lstStyle/>
          <a:p>
            <a:r>
              <a:rPr lang="en-AU" sz="1800" b="1"/>
              <a:t>How would your chosen philosopher interpret and respond to this allegory or thought experiment?</a:t>
            </a:r>
          </a:p>
          <a:p>
            <a:r>
              <a:rPr lang="en-AU" sz="1800"/>
              <a:t>You must use your philosopher’s actual ideas.</a:t>
            </a:r>
          </a:p>
          <a:p>
            <a:r>
              <a:rPr lang="en-AU" sz="1800"/>
              <a:t>Think about: </a:t>
            </a:r>
          </a:p>
          <a:p>
            <a:pPr marL="342900" indent="-342900">
              <a:buFont typeface="Arial" panose="020B0604020202020204" pitchFamily="34" charset="0"/>
              <a:buChar char="•"/>
            </a:pPr>
            <a:r>
              <a:rPr lang="en-AU" sz="1800"/>
              <a:t>What principles or values would guide their judgment?</a:t>
            </a:r>
          </a:p>
          <a:p>
            <a:pPr marL="342900" indent="-342900">
              <a:buFont typeface="Arial" panose="020B0604020202020204" pitchFamily="34" charset="0"/>
              <a:buChar char="•"/>
            </a:pPr>
            <a:r>
              <a:rPr lang="en-AU" sz="1800"/>
              <a:t>Would they approve/disapprove of the actions?</a:t>
            </a:r>
          </a:p>
          <a:p>
            <a:pPr marL="342900" indent="-342900">
              <a:buFont typeface="Arial" panose="020B0604020202020204" pitchFamily="34" charset="0"/>
              <a:buChar char="•"/>
            </a:pPr>
            <a:r>
              <a:rPr lang="en-AU" sz="1800"/>
              <a:t>How do their ideas help explain the problem?</a:t>
            </a:r>
          </a:p>
          <a:p>
            <a:pPr marL="342900" indent="-342900">
              <a:buFont typeface="Arial" panose="020B0604020202020204" pitchFamily="34" charset="0"/>
              <a:buChar char="•"/>
            </a:pPr>
            <a:r>
              <a:rPr lang="en-AU" sz="1800"/>
              <a:t>What would they consider the real issue?</a:t>
            </a:r>
          </a:p>
          <a:p>
            <a:pPr marL="342900" indent="-342900">
              <a:buFont typeface="Arial" panose="020B0604020202020204" pitchFamily="34" charset="0"/>
              <a:buChar char="•"/>
            </a:pPr>
            <a:r>
              <a:rPr lang="en-AU" sz="1800"/>
              <a:t>How might their cultural background affect their view?</a:t>
            </a:r>
          </a:p>
          <a:p>
            <a:endParaRPr lang="en-AU"/>
          </a:p>
        </p:txBody>
      </p:sp>
      <p:sp>
        <p:nvSpPr>
          <p:cNvPr id="2" name="Slide Number Placeholder 1">
            <a:extLst>
              <a:ext uri="{FF2B5EF4-FFF2-40B4-BE49-F238E27FC236}">
                <a16:creationId xmlns:a16="http://schemas.microsoft.com/office/drawing/2014/main" id="{2A5E2FAD-9CC8-04FD-46F5-392A90FE59A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6830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EDEAC-67FA-E285-88BD-BAC4D4F251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F86537-3321-0BA3-1C51-86F4804B20E6}"/>
              </a:ext>
            </a:extLst>
          </p:cNvPr>
          <p:cNvSpPr>
            <a:spLocks noGrp="1"/>
          </p:cNvSpPr>
          <p:nvPr>
            <p:ph type="ctrTitle"/>
          </p:nvPr>
        </p:nvSpPr>
        <p:spPr/>
        <p:txBody>
          <a:bodyPr/>
          <a:lstStyle/>
          <a:p>
            <a:r>
              <a:rPr lang="en-AU" dirty="0"/>
              <a:t>Lesson 21–22</a:t>
            </a:r>
            <a:br>
              <a:rPr lang="en-AU" dirty="0"/>
            </a:br>
            <a:r>
              <a:rPr lang="en-AU" sz="3600" dirty="0">
                <a:solidFill>
                  <a:schemeClr val="accent4"/>
                </a:solidFill>
              </a:rPr>
              <a:t>Personal philosophy</a:t>
            </a:r>
          </a:p>
        </p:txBody>
      </p:sp>
    </p:spTree>
    <p:extLst>
      <p:ext uri="{BB962C8B-B14F-4D97-AF65-F5344CB8AC3E}">
        <p14:creationId xmlns:p14="http://schemas.microsoft.com/office/powerpoint/2010/main" val="252360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25557-25B3-0204-648B-1769B92B8F5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7CBF6FB-4ABF-55C5-ED0E-E1DBDBD5EEBA}"/>
              </a:ext>
            </a:extLst>
          </p:cNvPr>
          <p:cNvSpPr>
            <a:spLocks noGrp="1"/>
          </p:cNvSpPr>
          <p:nvPr>
            <p:ph type="title"/>
          </p:nvPr>
        </p:nvSpPr>
        <p:spPr/>
        <p:txBody>
          <a:bodyPr/>
          <a:lstStyle/>
          <a:p>
            <a:r>
              <a:rPr lang="en-AU" dirty="0">
                <a:latin typeface="+mj-lt"/>
              </a:rPr>
              <a:t>Learning intentions and success criteria (14)</a:t>
            </a:r>
          </a:p>
        </p:txBody>
      </p:sp>
      <p:sp>
        <p:nvSpPr>
          <p:cNvPr id="3" name="TextBox 2">
            <a:extLst>
              <a:ext uri="{FF2B5EF4-FFF2-40B4-BE49-F238E27FC236}">
                <a16:creationId xmlns:a16="http://schemas.microsoft.com/office/drawing/2014/main" id="{2AE7FD32-CBFE-C7F1-CF18-A8CC8A0F6762}"/>
              </a:ext>
            </a:extLst>
          </p:cNvPr>
          <p:cNvSpPr txBox="1"/>
          <p:nvPr/>
        </p:nvSpPr>
        <p:spPr>
          <a:xfrm>
            <a:off x="359998" y="1731864"/>
            <a:ext cx="11303000" cy="471347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nSpc>
                <a:spcPct val="150000"/>
              </a:lnSpc>
              <a:spcAft>
                <a:spcPts val="1200"/>
              </a:spcAft>
              <a:defRPr/>
            </a:pPr>
            <a:r>
              <a:rPr lang="en-AU" sz="2000" b="1">
                <a:solidFill>
                  <a:srgbClr val="002664"/>
                </a:solidFill>
                <a:cs typeface="Arial"/>
              </a:rPr>
              <a:t>We are learning to</a:t>
            </a:r>
            <a:endParaRPr lang="en-AU" sz="2000" b="1">
              <a:solidFill>
                <a:srgbClr val="002664"/>
              </a:solidFill>
              <a:ea typeface="+mn-lt"/>
              <a:cs typeface="Arial"/>
            </a:endParaRPr>
          </a:p>
          <a:p>
            <a:pPr marL="342900" lvl="0" indent="-342900">
              <a:lnSpc>
                <a:spcPct val="150000"/>
              </a:lnSpc>
              <a:spcAft>
                <a:spcPts val="1200"/>
              </a:spcAft>
              <a:buFont typeface="Arial"/>
              <a:buChar char="•"/>
              <a:defRPr/>
            </a:pPr>
            <a:r>
              <a:rPr lang="en-AU" sz="2000">
                <a:solidFill>
                  <a:srgbClr val="22272B"/>
                </a:solidFill>
                <a:cs typeface="Arial"/>
              </a:rPr>
              <a:t>reflect on how our personal philosophy has developed throughout the course</a:t>
            </a:r>
          </a:p>
          <a:p>
            <a:pPr marL="342900" lvl="0" indent="-342900">
              <a:lnSpc>
                <a:spcPct val="150000"/>
              </a:lnSpc>
              <a:spcAft>
                <a:spcPts val="1200"/>
              </a:spcAft>
              <a:buFont typeface="Arial"/>
              <a:buChar char="•"/>
              <a:defRPr/>
            </a:pPr>
            <a:r>
              <a:rPr lang="en-AU" sz="2000">
                <a:solidFill>
                  <a:srgbClr val="22272B"/>
                </a:solidFill>
                <a:cs typeface="Arial"/>
              </a:rPr>
              <a:t>compare our original beliefs with ideas from philosophers we have studied</a:t>
            </a:r>
          </a:p>
          <a:p>
            <a:pPr marL="342900" lvl="0" indent="-342900">
              <a:lnSpc>
                <a:spcPct val="150000"/>
              </a:lnSpc>
              <a:spcAft>
                <a:spcPts val="1200"/>
              </a:spcAft>
              <a:buFont typeface="Arial"/>
              <a:buChar char="•"/>
              <a:defRPr/>
            </a:pPr>
            <a:r>
              <a:rPr lang="en-AU" sz="2000">
                <a:solidFill>
                  <a:srgbClr val="22272B"/>
                </a:solidFill>
                <a:cs typeface="Arial"/>
              </a:rPr>
              <a:t>refine and rewrite a personal philosophy using new insights.</a:t>
            </a:r>
          </a:p>
          <a:p>
            <a:pPr lvl="0">
              <a:lnSpc>
                <a:spcPct val="150000"/>
              </a:lnSpc>
              <a:spcAft>
                <a:spcPts val="1200"/>
              </a:spcAft>
              <a:defRPr/>
            </a:pPr>
            <a:r>
              <a:rPr lang="en-AU" sz="2000" b="1">
                <a:solidFill>
                  <a:srgbClr val="002664"/>
                </a:solidFill>
                <a:cs typeface="Arial"/>
              </a:rPr>
              <a:t>We can</a:t>
            </a:r>
            <a:endParaRPr lang="en-US" sz="2000">
              <a:solidFill>
                <a:srgbClr val="002664"/>
              </a:solidFill>
              <a:cs typeface="Arial"/>
            </a:endParaRPr>
          </a:p>
          <a:p>
            <a:pPr marL="342900" lvl="0" indent="-342900">
              <a:lnSpc>
                <a:spcPct val="150000"/>
              </a:lnSpc>
              <a:spcAft>
                <a:spcPts val="1200"/>
              </a:spcAft>
              <a:buFont typeface="Arial"/>
              <a:buChar char="•"/>
              <a:defRPr/>
            </a:pPr>
            <a:r>
              <a:rPr lang="en-AU" sz="2000">
                <a:solidFill>
                  <a:srgbClr val="000000"/>
                </a:solidFill>
                <a:cs typeface="Arial"/>
              </a:rPr>
              <a:t>identify the values and beliefs that have remained the same and those that have changed</a:t>
            </a:r>
          </a:p>
          <a:p>
            <a:pPr marL="342900" lvl="0" indent="-342900">
              <a:lnSpc>
                <a:spcPct val="150000"/>
              </a:lnSpc>
              <a:spcAft>
                <a:spcPts val="1200"/>
              </a:spcAft>
              <a:buFont typeface="Arial"/>
              <a:buChar char="•"/>
              <a:defRPr/>
            </a:pPr>
            <a:r>
              <a:rPr lang="en-AU" sz="2000">
                <a:solidFill>
                  <a:srgbClr val="000000"/>
                </a:solidFill>
                <a:cs typeface="Arial"/>
              </a:rPr>
              <a:t>make clear connections between my thinking and the ideas of at least one philosopher</a:t>
            </a:r>
          </a:p>
          <a:p>
            <a:pPr marL="342900" lvl="0" indent="-342900">
              <a:lnSpc>
                <a:spcPct val="150000"/>
              </a:lnSpc>
              <a:spcAft>
                <a:spcPts val="1200"/>
              </a:spcAft>
              <a:buFont typeface="Arial"/>
              <a:buChar char="•"/>
              <a:defRPr/>
            </a:pPr>
            <a:r>
              <a:rPr lang="en-AU" sz="2000">
                <a:solidFill>
                  <a:srgbClr val="000000"/>
                </a:solidFill>
                <a:cs typeface="Arial"/>
              </a:rPr>
              <a:t>revise my personal philosophy to show deeper understanding and personal growth.</a:t>
            </a:r>
          </a:p>
        </p:txBody>
      </p:sp>
      <p:sp>
        <p:nvSpPr>
          <p:cNvPr id="2" name="Slide Number Placeholder 1">
            <a:extLst>
              <a:ext uri="{FF2B5EF4-FFF2-40B4-BE49-F238E27FC236}">
                <a16:creationId xmlns:a16="http://schemas.microsoft.com/office/drawing/2014/main" id="{0396EDF2-C1C3-4B4C-ACDE-91BAEC50738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6662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83557-C6FD-2520-CBF0-70701B151DB8}"/>
              </a:ext>
            </a:extLst>
          </p:cNvPr>
          <p:cNvSpPr>
            <a:spLocks noGrp="1"/>
          </p:cNvSpPr>
          <p:nvPr>
            <p:ph type="title"/>
          </p:nvPr>
        </p:nvSpPr>
        <p:spPr/>
        <p:txBody>
          <a:bodyPr/>
          <a:lstStyle/>
          <a:p>
            <a:r>
              <a:rPr lang="en-AU"/>
              <a:t>Revisiting our personal philosophy</a:t>
            </a:r>
          </a:p>
        </p:txBody>
      </p:sp>
      <p:sp>
        <p:nvSpPr>
          <p:cNvPr id="4" name="Text Placeholder 3">
            <a:extLst>
              <a:ext uri="{FF2B5EF4-FFF2-40B4-BE49-F238E27FC236}">
                <a16:creationId xmlns:a16="http://schemas.microsoft.com/office/drawing/2014/main" id="{30BEA133-639E-467A-FB97-2AADAFC00063}"/>
              </a:ext>
            </a:extLst>
          </p:cNvPr>
          <p:cNvSpPr>
            <a:spLocks noGrp="1"/>
          </p:cNvSpPr>
          <p:nvPr>
            <p:ph type="body" sz="quarter" idx="18"/>
          </p:nvPr>
        </p:nvSpPr>
        <p:spPr/>
        <p:txBody>
          <a:bodyPr/>
          <a:lstStyle/>
          <a:p>
            <a:r>
              <a:rPr lang="en-AU"/>
              <a:t>How has your thinking changed?</a:t>
            </a:r>
          </a:p>
        </p:txBody>
      </p:sp>
      <p:sp>
        <p:nvSpPr>
          <p:cNvPr id="5" name="Text Placeholder 4">
            <a:extLst>
              <a:ext uri="{FF2B5EF4-FFF2-40B4-BE49-F238E27FC236}">
                <a16:creationId xmlns:a16="http://schemas.microsoft.com/office/drawing/2014/main" id="{2B9558EE-851A-195A-F701-2684275D9485}"/>
              </a:ext>
            </a:extLst>
          </p:cNvPr>
          <p:cNvSpPr>
            <a:spLocks noGrp="1"/>
          </p:cNvSpPr>
          <p:nvPr>
            <p:ph type="body" sz="quarter" idx="17"/>
          </p:nvPr>
        </p:nvSpPr>
        <p:spPr/>
        <p:txBody>
          <a:bodyPr/>
          <a:lstStyle/>
          <a:p>
            <a:pPr>
              <a:spcAft>
                <a:spcPts val="2400"/>
              </a:spcAft>
            </a:pPr>
            <a:r>
              <a:rPr lang="en-AU"/>
              <a:t>Go back to your </a:t>
            </a:r>
            <a:r>
              <a:rPr lang="en-AU" i="1"/>
              <a:t>original </a:t>
            </a:r>
            <a:r>
              <a:rPr lang="en-AU"/>
              <a:t>personal philosophy from the start of this course</a:t>
            </a:r>
          </a:p>
          <a:p>
            <a:pPr>
              <a:spcAft>
                <a:spcPts val="2400"/>
              </a:spcAft>
            </a:pPr>
            <a:r>
              <a:rPr lang="en-AU" b="1"/>
              <a:t>Annotate with three highlighter colours</a:t>
            </a:r>
            <a:br>
              <a:rPr lang="en-AU"/>
            </a:br>
            <a:r>
              <a:rPr lang="en-AU">
                <a:highlight>
                  <a:srgbClr val="FFFF00"/>
                </a:highlight>
              </a:rPr>
              <a:t>Colour 1 </a:t>
            </a:r>
            <a:r>
              <a:rPr lang="en-AU"/>
              <a:t>– </a:t>
            </a:r>
            <a:r>
              <a:rPr lang="en-AU" i="1"/>
              <a:t>Still true for me</a:t>
            </a:r>
            <a:br>
              <a:rPr lang="en-AU"/>
            </a:br>
            <a:r>
              <a:rPr lang="en-AU">
                <a:highlight>
                  <a:srgbClr val="00FFFF"/>
                </a:highlight>
              </a:rPr>
              <a:t>Colour 2 </a:t>
            </a:r>
            <a:r>
              <a:rPr lang="en-AU"/>
              <a:t>– </a:t>
            </a:r>
            <a:r>
              <a:rPr lang="en-AU" i="1"/>
              <a:t>Now unsure about this</a:t>
            </a:r>
            <a:br>
              <a:rPr lang="en-AU"/>
            </a:br>
            <a:r>
              <a:rPr lang="en-AU">
                <a:highlight>
                  <a:srgbClr val="00FF00"/>
                </a:highlight>
              </a:rPr>
              <a:t>Colour 3 </a:t>
            </a:r>
            <a:r>
              <a:rPr lang="en-AU"/>
              <a:t>– </a:t>
            </a:r>
            <a:r>
              <a:rPr lang="en-AU" i="1"/>
              <a:t>My learning changed my mind on this</a:t>
            </a:r>
            <a:endParaRPr lang="en-AU"/>
          </a:p>
        </p:txBody>
      </p:sp>
      <p:sp>
        <p:nvSpPr>
          <p:cNvPr id="2" name="Slide Number Placeholder 1">
            <a:extLst>
              <a:ext uri="{FF2B5EF4-FFF2-40B4-BE49-F238E27FC236}">
                <a16:creationId xmlns:a16="http://schemas.microsoft.com/office/drawing/2014/main" id="{3C5DFA63-83C9-7A78-802E-1E21FB00CA8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4937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8C6229-B775-8A79-33F8-ACA905C3094E}"/>
              </a:ext>
            </a:extLst>
          </p:cNvPr>
          <p:cNvSpPr>
            <a:spLocks noGrp="1"/>
          </p:cNvSpPr>
          <p:nvPr>
            <p:ph type="title"/>
          </p:nvPr>
        </p:nvSpPr>
        <p:spPr/>
        <p:txBody>
          <a:bodyPr/>
          <a:lstStyle/>
          <a:p>
            <a:r>
              <a:rPr lang="en-AU">
                <a:latin typeface="Arial"/>
                <a:cs typeface="Arial"/>
              </a:rPr>
              <a:t>Reflection questions</a:t>
            </a:r>
            <a:endParaRPr lang="en-AU"/>
          </a:p>
        </p:txBody>
      </p:sp>
      <p:sp>
        <p:nvSpPr>
          <p:cNvPr id="4" name="Text Placeholder 3">
            <a:extLst>
              <a:ext uri="{FF2B5EF4-FFF2-40B4-BE49-F238E27FC236}">
                <a16:creationId xmlns:a16="http://schemas.microsoft.com/office/drawing/2014/main" id="{F84B0856-9D59-AD28-FA9D-EB4529978273}"/>
              </a:ext>
            </a:extLst>
          </p:cNvPr>
          <p:cNvSpPr>
            <a:spLocks noGrp="1"/>
          </p:cNvSpPr>
          <p:nvPr>
            <p:ph type="body" sz="quarter" idx="18"/>
          </p:nvPr>
        </p:nvSpPr>
        <p:spPr/>
        <p:txBody>
          <a:bodyPr/>
          <a:lstStyle/>
          <a:p>
            <a:r>
              <a:rPr lang="en-AU">
                <a:latin typeface="Arial"/>
                <a:cs typeface="Arial"/>
              </a:rPr>
              <a:t>Answer the following in full sentences</a:t>
            </a:r>
            <a:endParaRPr lang="en-AU"/>
          </a:p>
        </p:txBody>
      </p:sp>
      <p:sp>
        <p:nvSpPr>
          <p:cNvPr id="5" name="Text Placeholder 4">
            <a:extLst>
              <a:ext uri="{FF2B5EF4-FFF2-40B4-BE49-F238E27FC236}">
                <a16:creationId xmlns:a16="http://schemas.microsoft.com/office/drawing/2014/main" id="{3D65D347-9710-4F45-D74A-1634C8F22B4E}"/>
              </a:ext>
            </a:extLst>
          </p:cNvPr>
          <p:cNvSpPr>
            <a:spLocks noGrp="1"/>
          </p:cNvSpPr>
          <p:nvPr>
            <p:ph type="body" sz="quarter" idx="17"/>
          </p:nvPr>
        </p:nvSpPr>
        <p:spPr/>
        <p:txBody>
          <a:bodyPr vert="horz" lIns="0" tIns="0" rIns="0" bIns="0" rtlCol="0" anchor="t">
            <a:noAutofit/>
          </a:bodyPr>
          <a:lstStyle/>
          <a:p>
            <a:pPr marL="457200" indent="-457200">
              <a:spcAft>
                <a:spcPts val="2400"/>
              </a:spcAft>
              <a:buFont typeface="+mj-lt"/>
              <a:buAutoNum type="arabicPeriod"/>
            </a:pPr>
            <a:r>
              <a:rPr lang="en-AU">
                <a:solidFill>
                  <a:srgbClr val="000000"/>
                </a:solidFill>
                <a:latin typeface="Arial"/>
                <a:cs typeface="Arial"/>
              </a:rPr>
              <a:t>Which philosopher influenced you the most? How?</a:t>
            </a:r>
            <a:endParaRPr lang="en-US">
              <a:solidFill>
                <a:srgbClr val="22272B"/>
              </a:solidFill>
            </a:endParaRPr>
          </a:p>
          <a:p>
            <a:pPr marL="457200" indent="-457200">
              <a:spcAft>
                <a:spcPts val="2400"/>
              </a:spcAft>
              <a:buFont typeface="+mj-lt"/>
              <a:buAutoNum type="arabicPeriod"/>
            </a:pPr>
            <a:r>
              <a:rPr lang="en-AU">
                <a:solidFill>
                  <a:srgbClr val="000000"/>
                </a:solidFill>
                <a:latin typeface="Arial"/>
                <a:cs typeface="Arial"/>
              </a:rPr>
              <a:t>What idea challenged your original beliefs?</a:t>
            </a:r>
            <a:endParaRPr lang="en-US">
              <a:solidFill>
                <a:srgbClr val="22272B"/>
              </a:solidFill>
            </a:endParaRPr>
          </a:p>
          <a:p>
            <a:pPr marL="457200" indent="-457200">
              <a:spcAft>
                <a:spcPts val="2400"/>
              </a:spcAft>
              <a:buFont typeface="+mj-lt"/>
              <a:buAutoNum type="arabicPeriod"/>
            </a:pPr>
            <a:r>
              <a:rPr lang="en-AU">
                <a:solidFill>
                  <a:srgbClr val="000000"/>
                </a:solidFill>
                <a:latin typeface="Arial"/>
                <a:cs typeface="Arial"/>
              </a:rPr>
              <a:t>What idea reinforced something you already thought?</a:t>
            </a:r>
            <a:endParaRPr lang="en-US">
              <a:solidFill>
                <a:srgbClr val="22272B"/>
              </a:solidFill>
            </a:endParaRPr>
          </a:p>
          <a:p>
            <a:pPr marL="457200" indent="-457200">
              <a:spcAft>
                <a:spcPts val="2400"/>
              </a:spcAft>
              <a:buFont typeface="+mj-lt"/>
              <a:buAutoNum type="arabicPeriod"/>
            </a:pPr>
            <a:r>
              <a:rPr lang="en-AU">
                <a:solidFill>
                  <a:srgbClr val="000000"/>
                </a:solidFill>
                <a:latin typeface="Arial"/>
                <a:cs typeface="Arial"/>
              </a:rPr>
              <a:t>What is one idea you now reject?</a:t>
            </a:r>
            <a:endParaRPr lang="en-US"/>
          </a:p>
        </p:txBody>
      </p:sp>
      <p:sp>
        <p:nvSpPr>
          <p:cNvPr id="2" name="Slide Number Placeholder 1">
            <a:extLst>
              <a:ext uri="{FF2B5EF4-FFF2-40B4-BE49-F238E27FC236}">
                <a16:creationId xmlns:a16="http://schemas.microsoft.com/office/drawing/2014/main" id="{50624B37-796F-C7ED-2BF1-983EFD02A93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98227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AE2DE-1AF8-5C0B-CACC-0154CAFCCF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24A7110-9C19-E354-9F53-F90FA72CA37B}"/>
              </a:ext>
            </a:extLst>
          </p:cNvPr>
          <p:cNvSpPr>
            <a:spLocks noGrp="1"/>
          </p:cNvSpPr>
          <p:nvPr>
            <p:ph type="title"/>
          </p:nvPr>
        </p:nvSpPr>
        <p:spPr/>
        <p:txBody>
          <a:bodyPr/>
          <a:lstStyle/>
          <a:p>
            <a:r>
              <a:rPr lang="en-AU"/>
              <a:t>Strengthening your personal philosophy</a:t>
            </a:r>
          </a:p>
        </p:txBody>
      </p:sp>
      <p:sp>
        <p:nvSpPr>
          <p:cNvPr id="4" name="Text Placeholder 3">
            <a:extLst>
              <a:ext uri="{FF2B5EF4-FFF2-40B4-BE49-F238E27FC236}">
                <a16:creationId xmlns:a16="http://schemas.microsoft.com/office/drawing/2014/main" id="{6698056A-1A79-D3C0-DD4A-8E1570E1B480}"/>
              </a:ext>
            </a:extLst>
          </p:cNvPr>
          <p:cNvSpPr>
            <a:spLocks noGrp="1"/>
          </p:cNvSpPr>
          <p:nvPr>
            <p:ph type="body" sz="quarter" idx="18"/>
          </p:nvPr>
        </p:nvSpPr>
        <p:spPr/>
        <p:txBody>
          <a:bodyPr/>
          <a:lstStyle/>
          <a:p>
            <a:r>
              <a:rPr lang="en-AU" dirty="0"/>
              <a:t>Rewrite you’re your 100-word philosophy</a:t>
            </a:r>
          </a:p>
        </p:txBody>
      </p:sp>
      <p:sp>
        <p:nvSpPr>
          <p:cNvPr id="5" name="Text Placeholder 4">
            <a:extLst>
              <a:ext uri="{FF2B5EF4-FFF2-40B4-BE49-F238E27FC236}">
                <a16:creationId xmlns:a16="http://schemas.microsoft.com/office/drawing/2014/main" id="{DECC3A8F-D21F-CCDA-3F19-701FCB9906D1}"/>
              </a:ext>
            </a:extLst>
          </p:cNvPr>
          <p:cNvSpPr>
            <a:spLocks noGrp="1"/>
          </p:cNvSpPr>
          <p:nvPr>
            <p:ph type="body" sz="quarter" idx="17"/>
          </p:nvPr>
        </p:nvSpPr>
        <p:spPr/>
        <p:txBody>
          <a:bodyPr/>
          <a:lstStyle/>
          <a:p>
            <a:r>
              <a:rPr lang="en-AU"/>
              <a:t>New version must include: </a:t>
            </a:r>
          </a:p>
          <a:p>
            <a:pPr marL="342900" indent="-342900">
              <a:buFont typeface="Arial" panose="020B0604020202020204" pitchFamily="34" charset="0"/>
              <a:buChar char="•"/>
            </a:pPr>
            <a:r>
              <a:rPr lang="en-AU"/>
              <a:t>one idea kept </a:t>
            </a:r>
          </a:p>
          <a:p>
            <a:pPr marL="342900" indent="-342900">
              <a:buFont typeface="Arial" panose="020B0604020202020204" pitchFamily="34" charset="0"/>
              <a:buChar char="•"/>
            </a:pPr>
            <a:r>
              <a:rPr lang="en-AU"/>
              <a:t>one idea changed </a:t>
            </a:r>
          </a:p>
          <a:p>
            <a:pPr marL="342900" indent="-342900">
              <a:buFont typeface="Arial" panose="020B0604020202020204" pitchFamily="34" charset="0"/>
              <a:buChar char="•"/>
            </a:pPr>
            <a:r>
              <a:rPr lang="en-AU"/>
              <a:t>one idea informed by a philosopher studied</a:t>
            </a:r>
          </a:p>
        </p:txBody>
      </p:sp>
      <p:sp>
        <p:nvSpPr>
          <p:cNvPr id="2" name="Slide Number Placeholder 1">
            <a:extLst>
              <a:ext uri="{FF2B5EF4-FFF2-40B4-BE49-F238E27FC236}">
                <a16:creationId xmlns:a16="http://schemas.microsoft.com/office/drawing/2014/main" id="{A7754163-AD40-CF34-E975-1DCF785DE2A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9220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256373-1504-C50E-7847-FB956DF26BA1}"/>
              </a:ext>
            </a:extLst>
          </p:cNvPr>
          <p:cNvSpPr>
            <a:spLocks noGrp="1"/>
          </p:cNvSpPr>
          <p:nvPr>
            <p:ph type="title"/>
          </p:nvPr>
        </p:nvSpPr>
        <p:spPr/>
        <p:txBody>
          <a:bodyPr/>
          <a:lstStyle/>
          <a:p>
            <a:r>
              <a:rPr lang="en-AU"/>
              <a:t>My philosopher and me</a:t>
            </a:r>
          </a:p>
        </p:txBody>
      </p:sp>
      <p:sp>
        <p:nvSpPr>
          <p:cNvPr id="4" name="Text Placeholder 3">
            <a:extLst>
              <a:ext uri="{FF2B5EF4-FFF2-40B4-BE49-F238E27FC236}">
                <a16:creationId xmlns:a16="http://schemas.microsoft.com/office/drawing/2014/main" id="{06A65E06-867B-6336-1AE7-90CA5D749CC9}"/>
              </a:ext>
            </a:extLst>
          </p:cNvPr>
          <p:cNvSpPr>
            <a:spLocks noGrp="1"/>
          </p:cNvSpPr>
          <p:nvPr>
            <p:ph type="body" sz="quarter" idx="18"/>
          </p:nvPr>
        </p:nvSpPr>
        <p:spPr/>
        <p:txBody>
          <a:bodyPr/>
          <a:lstStyle/>
          <a:p>
            <a:r>
              <a:rPr lang="en-AU"/>
              <a:t>A comparative task</a:t>
            </a:r>
          </a:p>
        </p:txBody>
      </p:sp>
      <p:sp>
        <p:nvSpPr>
          <p:cNvPr id="5" name="Text Placeholder 4">
            <a:extLst>
              <a:ext uri="{FF2B5EF4-FFF2-40B4-BE49-F238E27FC236}">
                <a16:creationId xmlns:a16="http://schemas.microsoft.com/office/drawing/2014/main" id="{14364EFE-6293-71B2-8CF1-ED8BCCAED239}"/>
              </a:ext>
            </a:extLst>
          </p:cNvPr>
          <p:cNvSpPr>
            <a:spLocks noGrp="1"/>
          </p:cNvSpPr>
          <p:nvPr>
            <p:ph type="body" sz="quarter" idx="17"/>
          </p:nvPr>
        </p:nvSpPr>
        <p:spPr/>
        <p:txBody>
          <a:bodyPr vert="horz" lIns="0" tIns="0" rIns="0" bIns="0" rtlCol="0" anchor="t">
            <a:noAutofit/>
          </a:bodyPr>
          <a:lstStyle/>
          <a:p>
            <a:pPr marL="457200" indent="-457200">
              <a:spcAft>
                <a:spcPts val="2400"/>
              </a:spcAft>
              <a:buAutoNum type="arabicPeriod"/>
            </a:pPr>
            <a:r>
              <a:rPr lang="en-AU">
                <a:latin typeface="Arial"/>
                <a:cs typeface="Arial"/>
              </a:rPr>
              <a:t>Choose one philosopher from the course:  </a:t>
            </a:r>
            <a:br>
              <a:rPr lang="en-AU"/>
            </a:br>
            <a:r>
              <a:rPr lang="en-AU">
                <a:latin typeface="Arial"/>
                <a:cs typeface="Arial"/>
              </a:rPr>
              <a:t>Plato, Confucius, Zhuangzi, Laozi, Arendt, de Beauvoir, etc. </a:t>
            </a:r>
          </a:p>
          <a:p>
            <a:pPr marL="457200" indent="-457200">
              <a:spcAft>
                <a:spcPts val="2400"/>
              </a:spcAft>
              <a:buAutoNum type="arabicPeriod"/>
            </a:pPr>
            <a:r>
              <a:rPr lang="en-AU">
                <a:latin typeface="Arial"/>
                <a:cs typeface="Arial"/>
              </a:rPr>
              <a:t>Let’s align our perspectives – answer all the questions provided to you. </a:t>
            </a:r>
          </a:p>
          <a:p>
            <a:pPr marL="457200" indent="-457200">
              <a:spcAft>
                <a:spcPts val="2400"/>
              </a:spcAft>
              <a:buAutoNum type="arabicPeriod"/>
            </a:pPr>
            <a:r>
              <a:rPr lang="en-AU">
                <a:latin typeface="Arial"/>
                <a:cs typeface="Arial"/>
              </a:rPr>
              <a:t>Think about how your thinking has been extended or challenged during this course.</a:t>
            </a:r>
          </a:p>
        </p:txBody>
      </p:sp>
      <p:sp>
        <p:nvSpPr>
          <p:cNvPr id="2" name="Slide Number Placeholder 1">
            <a:extLst>
              <a:ext uri="{FF2B5EF4-FFF2-40B4-BE49-F238E27FC236}">
                <a16:creationId xmlns:a16="http://schemas.microsoft.com/office/drawing/2014/main" id="{1A85C145-B457-F9EA-C35C-93C73B250D0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7231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651C88-9829-3332-A958-FFD21EB89396}"/>
              </a:ext>
            </a:extLst>
          </p:cNvPr>
          <p:cNvSpPr>
            <a:spLocks noGrp="1"/>
          </p:cNvSpPr>
          <p:nvPr>
            <p:ph type="title"/>
          </p:nvPr>
        </p:nvSpPr>
        <p:spPr/>
        <p:txBody>
          <a:bodyPr/>
          <a:lstStyle/>
          <a:p>
            <a:r>
              <a:rPr lang="en-AU"/>
              <a:t>Meet Socrates</a:t>
            </a:r>
          </a:p>
        </p:txBody>
      </p:sp>
      <p:sp>
        <p:nvSpPr>
          <p:cNvPr id="5" name="Content Placeholder 4">
            <a:extLst>
              <a:ext uri="{FF2B5EF4-FFF2-40B4-BE49-F238E27FC236}">
                <a16:creationId xmlns:a16="http://schemas.microsoft.com/office/drawing/2014/main" id="{3CB112E9-3B77-1D79-1F41-4A179E4316BE}"/>
              </a:ext>
            </a:extLst>
          </p:cNvPr>
          <p:cNvSpPr>
            <a:spLocks noGrp="1"/>
          </p:cNvSpPr>
          <p:nvPr>
            <p:ph sz="quarter" idx="19"/>
          </p:nvPr>
        </p:nvSpPr>
        <p:spPr>
          <a:xfrm>
            <a:off x="360000" y="1021741"/>
            <a:ext cx="5735637" cy="4814518"/>
          </a:xfrm>
        </p:spPr>
        <p:txBody>
          <a:bodyPr/>
          <a:lstStyle/>
          <a:p>
            <a:r>
              <a:rPr lang="en-AU"/>
              <a:t>Socrates lived a long time ago in ancient Greece, but people still study him because he asked questions that help us understand ourselves.</a:t>
            </a:r>
          </a:p>
          <a:p>
            <a:r>
              <a:rPr lang="en-AU"/>
              <a:t>Just like you started thinking today about what matters to you, Socrates asked people to stop and reflect on their beliefs and choices.</a:t>
            </a:r>
          </a:p>
          <a:p>
            <a:r>
              <a:rPr lang="en-AU"/>
              <a:t>He walked around asking people questions like:</a:t>
            </a:r>
          </a:p>
          <a:p>
            <a:pPr marL="342900" indent="-342900">
              <a:buFont typeface="Arial" panose="020B0604020202020204" pitchFamily="34" charset="0"/>
              <a:buChar char="•"/>
            </a:pPr>
            <a:r>
              <a:rPr lang="en-AU"/>
              <a:t>Why do you believe that?</a:t>
            </a:r>
          </a:p>
          <a:p>
            <a:pPr marL="342900" indent="-342900">
              <a:buFont typeface="Arial" panose="020B0604020202020204" pitchFamily="34" charset="0"/>
              <a:buChar char="•"/>
            </a:pPr>
            <a:r>
              <a:rPr lang="en-AU"/>
              <a:t>How do you know that’s true?</a:t>
            </a:r>
          </a:p>
          <a:p>
            <a:pPr marL="342900" indent="-342900">
              <a:buFont typeface="Arial" panose="020B0604020202020204" pitchFamily="34" charset="0"/>
              <a:buChar char="•"/>
            </a:pPr>
            <a:r>
              <a:rPr lang="en-AU"/>
              <a:t>What kind of person do you want to be?</a:t>
            </a:r>
          </a:p>
        </p:txBody>
      </p:sp>
      <p:pic>
        <p:nvPicPr>
          <p:cNvPr id="10" name="Picture Placeholder 9">
            <a:extLst>
              <a:ext uri="{FF2B5EF4-FFF2-40B4-BE49-F238E27FC236}">
                <a16:creationId xmlns:a16="http://schemas.microsoft.com/office/drawing/2014/main" id="{C037072E-4BE6-CC05-E74D-A7208D7227E9}"/>
              </a:ext>
              <a:ext uri="{C183D7F6-B498-43B3-948B-1728B52AA6E4}">
                <adec:decorative xmlns:adec="http://schemas.microsoft.com/office/drawing/2017/decorative" val="1"/>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bwMode="auto">
          <a:xfrm>
            <a:off x="6608181" y="1562470"/>
            <a:ext cx="5223455" cy="4566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D52FAF97-9B49-6A70-FD20-60ED65B74D71}"/>
              </a:ext>
            </a:extLst>
          </p:cNvPr>
          <p:cNvSpPr txBox="1"/>
          <p:nvPr/>
        </p:nvSpPr>
        <p:spPr>
          <a:xfrm>
            <a:off x="6608181" y="6202867"/>
            <a:ext cx="4777273" cy="342000"/>
          </a:xfrm>
          <a:prstGeom prst="rect">
            <a:avLst/>
          </a:prstGeom>
          <a:noFill/>
        </p:spPr>
        <p:txBody>
          <a:bodyPr wrap="square" lIns="0" tIns="0" rIns="0" bIns="0" rtlCol="0">
            <a:noAutofit/>
          </a:bodyPr>
          <a:lstStyle/>
          <a:p>
            <a:pPr algn="l"/>
            <a:r>
              <a:rPr lang="en-AU" sz="1200">
                <a:hlinkClick r:id="rId4"/>
              </a:rPr>
              <a:t>Image : Maklay62 </a:t>
            </a:r>
            <a:r>
              <a:rPr lang="en-AU" sz="1200" err="1">
                <a:hlinkClick r:id="rId4"/>
              </a:rPr>
              <a:t>Pixabay</a:t>
            </a:r>
            <a:endParaRPr lang="en-AU" sz="1200"/>
          </a:p>
        </p:txBody>
      </p:sp>
      <p:sp>
        <p:nvSpPr>
          <p:cNvPr id="2" name="Slide Number Placeholder 1">
            <a:extLst>
              <a:ext uri="{FF2B5EF4-FFF2-40B4-BE49-F238E27FC236}">
                <a16:creationId xmlns:a16="http://schemas.microsoft.com/office/drawing/2014/main" id="{8B0F6139-A86F-53E1-5A92-086CFF0B86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341218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89929-DEE2-1823-9BEB-55FADF97B1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9D4D8C-1CE0-CECD-C596-3B7E8CA3D526}"/>
              </a:ext>
            </a:extLst>
          </p:cNvPr>
          <p:cNvSpPr>
            <a:spLocks noGrp="1"/>
          </p:cNvSpPr>
          <p:nvPr>
            <p:ph type="title"/>
          </p:nvPr>
        </p:nvSpPr>
        <p:spPr/>
        <p:txBody>
          <a:bodyPr/>
          <a:lstStyle/>
          <a:p>
            <a:r>
              <a:rPr lang="en-AU">
                <a:latin typeface="+mj-lt"/>
              </a:rPr>
              <a:t>KWLH – </a:t>
            </a:r>
            <a:r>
              <a:rPr lang="en-AU"/>
              <a:t>Let’s revisit</a:t>
            </a:r>
            <a:endParaRPr lang="en-AU">
              <a:latin typeface="+mj-lt"/>
            </a:endParaRPr>
          </a:p>
        </p:txBody>
      </p:sp>
      <p:graphicFrame>
        <p:nvGraphicFramePr>
          <p:cNvPr id="5" name="Table 4">
            <a:extLst>
              <a:ext uri="{FF2B5EF4-FFF2-40B4-BE49-F238E27FC236}">
                <a16:creationId xmlns:a16="http://schemas.microsoft.com/office/drawing/2014/main" id="{458C0A48-ECB5-8DBB-3AD0-B90A0AA819D7}"/>
              </a:ext>
            </a:extLst>
          </p:cNvPr>
          <p:cNvGraphicFramePr>
            <a:graphicFrameLocks noGrp="1"/>
          </p:cNvGraphicFramePr>
          <p:nvPr/>
        </p:nvGraphicFramePr>
        <p:xfrm>
          <a:off x="360000" y="1157699"/>
          <a:ext cx="11484000" cy="5138169"/>
        </p:xfrm>
        <a:graphic>
          <a:graphicData uri="http://schemas.openxmlformats.org/drawingml/2006/table">
            <a:tbl>
              <a:tblPr firstRow="1" bandRow="1">
                <a:tableStyleId>{69012ECD-51FC-41F1-AA8D-1B2483CD663E}</a:tableStyleId>
              </a:tblPr>
              <a:tblGrid>
                <a:gridCol w="2871000">
                  <a:extLst>
                    <a:ext uri="{9D8B030D-6E8A-4147-A177-3AD203B41FA5}">
                      <a16:colId xmlns:a16="http://schemas.microsoft.com/office/drawing/2014/main" val="2532441079"/>
                    </a:ext>
                  </a:extLst>
                </a:gridCol>
                <a:gridCol w="2871000">
                  <a:extLst>
                    <a:ext uri="{9D8B030D-6E8A-4147-A177-3AD203B41FA5}">
                      <a16:colId xmlns:a16="http://schemas.microsoft.com/office/drawing/2014/main" val="1591521973"/>
                    </a:ext>
                  </a:extLst>
                </a:gridCol>
                <a:gridCol w="2871000">
                  <a:extLst>
                    <a:ext uri="{9D8B030D-6E8A-4147-A177-3AD203B41FA5}">
                      <a16:colId xmlns:a16="http://schemas.microsoft.com/office/drawing/2014/main" val="1336148547"/>
                    </a:ext>
                  </a:extLst>
                </a:gridCol>
                <a:gridCol w="2871000">
                  <a:extLst>
                    <a:ext uri="{9D8B030D-6E8A-4147-A177-3AD203B41FA5}">
                      <a16:colId xmlns:a16="http://schemas.microsoft.com/office/drawing/2014/main" val="3447590477"/>
                    </a:ext>
                  </a:extLst>
                </a:gridCol>
              </a:tblGrid>
              <a:tr h="1381705">
                <a:tc>
                  <a:txBody>
                    <a:bodyPr/>
                    <a:lstStyle/>
                    <a:p>
                      <a:pPr marL="1258888" marR="0" lvl="0" indent="0" algn="l" defTabSz="914377" rtl="0" eaLnBrk="1" fontAlgn="auto" latinLnBrk="0" hangingPunct="1">
                        <a:lnSpc>
                          <a:spcPct val="120000"/>
                        </a:lnSpc>
                        <a:spcBef>
                          <a:spcPts val="600"/>
                        </a:spcBef>
                        <a:spcAft>
                          <a:spcPts val="0"/>
                        </a:spcAft>
                        <a:buClrTx/>
                        <a:buSzTx/>
                        <a:buFontTx/>
                        <a:buNone/>
                        <a:tabLst/>
                        <a:defRPr/>
                      </a:pPr>
                      <a:br>
                        <a:rPr lang="en-AU" sz="1800" b="1" dirty="0">
                          <a:solidFill>
                            <a:schemeClr val="bg1"/>
                          </a:solidFill>
                          <a:latin typeface="Arial" panose="020B0604020202020204" pitchFamily="34" charset="0"/>
                          <a:cs typeface="Arial" panose="020B0604020202020204" pitchFamily="34" charset="0"/>
                        </a:rPr>
                      </a:br>
                      <a:r>
                        <a:rPr lang="en-AU" sz="1800" b="1" dirty="0">
                          <a:solidFill>
                            <a:schemeClr val="bg1"/>
                          </a:solidFill>
                          <a:latin typeface="Arial" panose="020B0604020202020204" pitchFamily="34" charset="0"/>
                          <a:cs typeface="Arial" panose="020B0604020202020204" pitchFamily="34" charset="0"/>
                        </a:rPr>
                        <a:t>What do I know?</a:t>
                      </a:r>
                    </a:p>
                    <a:p>
                      <a:pPr>
                        <a:lnSpc>
                          <a:spcPct val="120000"/>
                        </a:lnSpc>
                      </a:pPr>
                      <a:endParaRPr lang="en-AU" dirty="0">
                        <a:solidFill>
                          <a:schemeClr val="bg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4BB47"/>
                    </a:solidFill>
                  </a:tcPr>
                </a:tc>
                <a:tc>
                  <a:txBody>
                    <a:bodyPr/>
                    <a:lstStyle/>
                    <a:p>
                      <a:pPr marL="1431925" marR="0" lvl="0" indent="-1431925" algn="l" defTabSz="914377" rtl="0" eaLnBrk="1" fontAlgn="auto" latinLnBrk="0" hangingPunct="1">
                        <a:lnSpc>
                          <a:spcPct val="120000"/>
                        </a:lnSpc>
                        <a:spcBef>
                          <a:spcPts val="0"/>
                        </a:spcBef>
                        <a:spcAft>
                          <a:spcPts val="0"/>
                        </a:spcAft>
                        <a:buClrTx/>
                        <a:buSzTx/>
                        <a:buFontTx/>
                        <a:buNone/>
                        <a:tabLst/>
                        <a:defRPr/>
                      </a:pPr>
                      <a:br>
                        <a:rPr lang="en-AU" sz="1000" b="1" dirty="0">
                          <a:solidFill>
                            <a:schemeClr val="bg1"/>
                          </a:solidFill>
                          <a:latin typeface="Arial" panose="020B0604020202020204" pitchFamily="34" charset="0"/>
                          <a:cs typeface="Arial" panose="020B0604020202020204" pitchFamily="34" charset="0"/>
                        </a:rPr>
                      </a:br>
                      <a:r>
                        <a:rPr lang="en-AU" sz="1800" b="1" dirty="0">
                          <a:solidFill>
                            <a:schemeClr val="bg1"/>
                          </a:solidFill>
                          <a:latin typeface="Arial" panose="020B0604020202020204" pitchFamily="34" charset="0"/>
                          <a:cs typeface="Arial" panose="020B0604020202020204" pitchFamily="34" charset="0"/>
                        </a:rPr>
                        <a:t>What do I want to know?</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CC2"/>
                    </a:solidFill>
                  </a:tcPr>
                </a:tc>
                <a:tc>
                  <a:txBody>
                    <a:bodyPr/>
                    <a:lstStyle/>
                    <a:p>
                      <a:pPr marL="1079500" indent="82550">
                        <a:lnSpc>
                          <a:spcPct val="120000"/>
                        </a:lnSpc>
                      </a:pPr>
                      <a:br>
                        <a:rPr lang="en-AU" sz="1800" b="1">
                          <a:solidFill>
                            <a:schemeClr val="bg1"/>
                          </a:solidFill>
                          <a:latin typeface="Arial" panose="020B0604020202020204" pitchFamily="34" charset="0"/>
                          <a:cs typeface="Arial" panose="020B0604020202020204" pitchFamily="34" charset="0"/>
                        </a:rPr>
                      </a:br>
                      <a:r>
                        <a:rPr lang="en-AU" sz="1800" b="1">
                          <a:solidFill>
                            <a:schemeClr val="bg1"/>
                          </a:solidFill>
                          <a:latin typeface="Arial" panose="020B0604020202020204" pitchFamily="34" charset="0"/>
                          <a:cs typeface="Arial" panose="020B0604020202020204" pitchFamily="34" charset="0"/>
                        </a:rPr>
                        <a:t>What have I learned?</a:t>
                      </a:r>
                      <a:endParaRPr lang="en-AU">
                        <a:solidFill>
                          <a:schemeClr val="bg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1458"/>
                    </a:solidFill>
                  </a:tcPr>
                </a:tc>
                <a:tc>
                  <a:txBody>
                    <a:bodyPr/>
                    <a:lstStyle/>
                    <a:p>
                      <a:pPr marL="1162050" indent="0">
                        <a:lnSpc>
                          <a:spcPct val="120000"/>
                        </a:lnSpc>
                      </a:pPr>
                      <a:endParaRPr lang="en-AU" sz="1800" b="1" dirty="0">
                        <a:solidFill>
                          <a:schemeClr val="bg1"/>
                        </a:solidFill>
                        <a:latin typeface="Arial" panose="020B0604020202020204" pitchFamily="34" charset="0"/>
                        <a:cs typeface="Arial" panose="020B0604020202020204" pitchFamily="34" charset="0"/>
                      </a:endParaRPr>
                    </a:p>
                    <a:p>
                      <a:pPr marL="1162050" indent="0">
                        <a:lnSpc>
                          <a:spcPct val="120000"/>
                        </a:lnSpc>
                      </a:pPr>
                      <a:r>
                        <a:rPr lang="en-AU" sz="1800" b="1" dirty="0">
                          <a:solidFill>
                            <a:schemeClr val="bg1"/>
                          </a:solidFill>
                          <a:latin typeface="Arial" panose="020B0604020202020204" pitchFamily="34" charset="0"/>
                          <a:cs typeface="Arial" panose="020B0604020202020204" pitchFamily="34" charset="0"/>
                        </a:rPr>
                        <a:t>How can I learn more?</a:t>
                      </a:r>
                      <a:endParaRPr lang="en-AU" b="1" dirty="0">
                        <a:solidFill>
                          <a:schemeClr val="bg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9B0C"/>
                    </a:solidFill>
                  </a:tcPr>
                </a:tc>
                <a:extLst>
                  <a:ext uri="{0D108BD9-81ED-4DB2-BD59-A6C34878D82A}">
                    <a16:rowId xmlns:a16="http://schemas.microsoft.com/office/drawing/2014/main" val="1970206506"/>
                  </a:ext>
                </a:extLst>
              </a:tr>
              <a:tr h="3756464">
                <a:tc>
                  <a:txBody>
                    <a:bodyPr/>
                    <a:lstStyle/>
                    <a:p>
                      <a:pPr marL="285750" indent="-285750">
                        <a:lnSpc>
                          <a:spcPct val="130000"/>
                        </a:lnSpc>
                        <a:spcAft>
                          <a:spcPts val="600"/>
                        </a:spcAft>
                        <a:buFont typeface="Arial" panose="020B0604020202020204" pitchFamily="34" charset="0"/>
                        <a:buChar char="•"/>
                      </a:pPr>
                      <a:endParaRPr lang="en-AU">
                        <a:latin typeface="+mn-lt"/>
                        <a:cs typeface="Arial" panose="020B0604020202020204" pitchFamily="34" charset="0"/>
                      </a:endParaRPr>
                    </a:p>
                    <a:p>
                      <a:pPr>
                        <a:lnSpc>
                          <a:spcPct val="130000"/>
                        </a:lnSpc>
                        <a:spcAft>
                          <a:spcPts val="600"/>
                        </a:spcAft>
                      </a:pPr>
                      <a:endParaRPr lang="en-AU">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DF9E0"/>
                    </a:solidFill>
                  </a:tcPr>
                </a:tc>
                <a:tc>
                  <a:txBody>
                    <a:bodyPr/>
                    <a:lstStyle/>
                    <a:p>
                      <a:pPr marL="285750" indent="-285750">
                        <a:lnSpc>
                          <a:spcPct val="130000"/>
                        </a:lnSpc>
                        <a:spcAft>
                          <a:spcPts val="600"/>
                        </a:spcAft>
                        <a:buFont typeface="Arial" panose="020B0604020202020204" pitchFamily="34" charset="0"/>
                        <a:buChar char="•"/>
                      </a:pPr>
                      <a:endParaRPr lang="en-AU">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5F7FC"/>
                    </a:solidFill>
                  </a:tcPr>
                </a:tc>
                <a:tc>
                  <a:txBody>
                    <a:bodyPr/>
                    <a:lstStyle/>
                    <a:p>
                      <a:pPr marL="285750" indent="-285750">
                        <a:lnSpc>
                          <a:spcPct val="130000"/>
                        </a:lnSpc>
                        <a:spcAft>
                          <a:spcPts val="600"/>
                        </a:spcAft>
                        <a:buFont typeface="Arial" panose="020B0604020202020204" pitchFamily="34" charset="0"/>
                        <a:buChar char="•"/>
                      </a:pPr>
                      <a:endParaRPr lang="en-AU">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DBE7"/>
                    </a:solidFill>
                  </a:tcPr>
                </a:tc>
                <a:tc>
                  <a:txBody>
                    <a:bodyPr/>
                    <a:lstStyle/>
                    <a:p>
                      <a:pPr marL="285750" indent="-285750">
                        <a:lnSpc>
                          <a:spcPct val="130000"/>
                        </a:lnSpc>
                        <a:spcAft>
                          <a:spcPts val="600"/>
                        </a:spcAft>
                        <a:buFont typeface="Arial" panose="020B0604020202020204" pitchFamily="34" charset="0"/>
                        <a:buChar char="•"/>
                      </a:pPr>
                      <a:endParaRPr lang="en-AU" dirty="0">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6C2">
                        <a:alpha val="60000"/>
                      </a:srgbClr>
                    </a:solidFill>
                  </a:tcPr>
                </a:tc>
                <a:extLst>
                  <a:ext uri="{0D108BD9-81ED-4DB2-BD59-A6C34878D82A}">
                    <a16:rowId xmlns:a16="http://schemas.microsoft.com/office/drawing/2014/main" val="2347067268"/>
                  </a:ext>
                </a:extLst>
              </a:tr>
            </a:tbl>
          </a:graphicData>
        </a:graphic>
      </p:graphicFrame>
      <p:grpSp>
        <p:nvGrpSpPr>
          <p:cNvPr id="4" name="Group 3">
            <a:extLst>
              <a:ext uri="{FF2B5EF4-FFF2-40B4-BE49-F238E27FC236}">
                <a16:creationId xmlns:a16="http://schemas.microsoft.com/office/drawing/2014/main" id="{08961C8A-DE82-DEC6-08C9-BBD35484E646}"/>
              </a:ext>
              <a:ext uri="{C183D7F6-B498-43B3-948B-1728B52AA6E4}">
                <adec:decorative xmlns:adec="http://schemas.microsoft.com/office/drawing/2017/decorative" val="1"/>
              </a:ext>
            </a:extLst>
          </p:cNvPr>
          <p:cNvGrpSpPr/>
          <p:nvPr/>
        </p:nvGrpSpPr>
        <p:grpSpPr>
          <a:xfrm>
            <a:off x="509665" y="1313647"/>
            <a:ext cx="2578309" cy="1054799"/>
            <a:chOff x="509665" y="1313647"/>
            <a:chExt cx="2578309" cy="1054799"/>
          </a:xfrm>
        </p:grpSpPr>
        <p:sp>
          <p:nvSpPr>
            <p:cNvPr id="30" name="Rectangle 29">
              <a:extLst>
                <a:ext uri="{FF2B5EF4-FFF2-40B4-BE49-F238E27FC236}">
                  <a16:creationId xmlns:a16="http://schemas.microsoft.com/office/drawing/2014/main" id="{46E00DF6-8A54-4260-4E11-B7A2B72FDA35}"/>
                </a:ext>
              </a:extLst>
            </p:cNvPr>
            <p:cNvSpPr/>
            <p:nvPr/>
          </p:nvSpPr>
          <p:spPr>
            <a:xfrm>
              <a:off x="509665" y="1313647"/>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404D66C1-91F2-0056-951B-0EC602D6A805}"/>
                </a:ext>
              </a:extLst>
            </p:cNvPr>
            <p:cNvSpPr txBox="1"/>
            <p:nvPr/>
          </p:nvSpPr>
          <p:spPr>
            <a:xfrm>
              <a:off x="689978" y="1328637"/>
              <a:ext cx="2217682" cy="98488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427B2D"/>
                  </a:solidFill>
                  <a:effectLst/>
                  <a:uLnTx/>
                  <a:uFillTx/>
                  <a:latin typeface="Arial" panose="020B0604020202020204"/>
                  <a:ea typeface="+mn-ea"/>
                  <a:cs typeface="Arial" panose="020B0604020202020204" pitchFamily="34" charset="0"/>
                </a:rPr>
                <a:t>K</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What do I know?</a:t>
              </a:r>
            </a:p>
          </p:txBody>
        </p:sp>
      </p:grpSp>
      <p:grpSp>
        <p:nvGrpSpPr>
          <p:cNvPr id="32" name="Group 31">
            <a:extLst>
              <a:ext uri="{FF2B5EF4-FFF2-40B4-BE49-F238E27FC236}">
                <a16:creationId xmlns:a16="http://schemas.microsoft.com/office/drawing/2014/main" id="{FE05DFFC-8715-3F22-9B28-89D22701B630}"/>
              </a:ext>
              <a:ext uri="{C183D7F6-B498-43B3-948B-1728B52AA6E4}">
                <adec:decorative xmlns:adec="http://schemas.microsoft.com/office/drawing/2017/decorative" val="1"/>
              </a:ext>
            </a:extLst>
          </p:cNvPr>
          <p:cNvGrpSpPr/>
          <p:nvPr/>
        </p:nvGrpSpPr>
        <p:grpSpPr>
          <a:xfrm>
            <a:off x="3382759" y="1313647"/>
            <a:ext cx="2578310" cy="1054799"/>
            <a:chOff x="517159" y="2719615"/>
            <a:chExt cx="2578310" cy="1054799"/>
          </a:xfrm>
        </p:grpSpPr>
        <p:sp>
          <p:nvSpPr>
            <p:cNvPr id="33" name="Rectangle 32">
              <a:extLst>
                <a:ext uri="{FF2B5EF4-FFF2-40B4-BE49-F238E27FC236}">
                  <a16:creationId xmlns:a16="http://schemas.microsoft.com/office/drawing/2014/main" id="{2888930C-69A3-1937-52FA-4B1F515E625E}"/>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A8EBDAC6-C539-3BC5-1FC0-09022C1A181E}"/>
                </a:ext>
              </a:extLst>
            </p:cNvPr>
            <p:cNvSpPr txBox="1"/>
            <p:nvPr/>
          </p:nvSpPr>
          <p:spPr>
            <a:xfrm>
              <a:off x="517159" y="2734605"/>
              <a:ext cx="2553384" cy="954107"/>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7A8A"/>
                  </a:solidFill>
                  <a:effectLst/>
                  <a:uLnTx/>
                  <a:uFillTx/>
                  <a:latin typeface="Arial" panose="020B0604020202020204"/>
                  <a:ea typeface="+mn-ea"/>
                  <a:cs typeface="Arial" panose="020B0604020202020204" pitchFamily="34" charset="0"/>
                </a:rPr>
                <a:t>W</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What do I want to know?</a:t>
              </a:r>
            </a:p>
          </p:txBody>
        </p:sp>
      </p:grpSp>
      <p:grpSp>
        <p:nvGrpSpPr>
          <p:cNvPr id="35" name="Group 34">
            <a:extLst>
              <a:ext uri="{FF2B5EF4-FFF2-40B4-BE49-F238E27FC236}">
                <a16:creationId xmlns:a16="http://schemas.microsoft.com/office/drawing/2014/main" id="{61B13A80-E3E1-525A-4232-2A5418DA2E64}"/>
              </a:ext>
              <a:ext uri="{C183D7F6-B498-43B3-948B-1728B52AA6E4}">
                <adec:decorative xmlns:adec="http://schemas.microsoft.com/office/drawing/2017/decorative" val="1"/>
              </a:ext>
            </a:extLst>
          </p:cNvPr>
          <p:cNvGrpSpPr/>
          <p:nvPr/>
        </p:nvGrpSpPr>
        <p:grpSpPr>
          <a:xfrm>
            <a:off x="6248359" y="1313647"/>
            <a:ext cx="2578311" cy="1054799"/>
            <a:chOff x="517158" y="2719615"/>
            <a:chExt cx="2578311" cy="1054799"/>
          </a:xfrm>
        </p:grpSpPr>
        <p:sp>
          <p:nvSpPr>
            <p:cNvPr id="36" name="Rectangle 35">
              <a:extLst>
                <a:ext uri="{FF2B5EF4-FFF2-40B4-BE49-F238E27FC236}">
                  <a16:creationId xmlns:a16="http://schemas.microsoft.com/office/drawing/2014/main" id="{A7FDAF49-D1CD-2DEE-E487-3F4E0ED9EFCE}"/>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0E27FA13-A134-0331-4838-EC94B721E1B1}"/>
                </a:ext>
              </a:extLst>
            </p:cNvPr>
            <p:cNvSpPr txBox="1"/>
            <p:nvPr/>
          </p:nvSpPr>
          <p:spPr>
            <a:xfrm>
              <a:off x="517158" y="2734605"/>
              <a:ext cx="2578309" cy="98488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B51458"/>
                  </a:solidFill>
                  <a:effectLst/>
                  <a:uLnTx/>
                  <a:uFillTx/>
                  <a:latin typeface="Arial" panose="020B0604020202020204"/>
                  <a:ea typeface="+mn-ea"/>
                  <a:cs typeface="Arial" panose="020B0604020202020204" pitchFamily="34" charset="0"/>
                </a:rPr>
                <a:t>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What have I learned?</a:t>
              </a:r>
            </a:p>
          </p:txBody>
        </p:sp>
      </p:grpSp>
      <p:grpSp>
        <p:nvGrpSpPr>
          <p:cNvPr id="38" name="Group 37">
            <a:extLst>
              <a:ext uri="{FF2B5EF4-FFF2-40B4-BE49-F238E27FC236}">
                <a16:creationId xmlns:a16="http://schemas.microsoft.com/office/drawing/2014/main" id="{417F4BDE-BBE2-90BF-F5C6-3F875F9A32A2}"/>
              </a:ext>
              <a:ext uri="{C183D7F6-B498-43B3-948B-1728B52AA6E4}">
                <adec:decorative xmlns:adec="http://schemas.microsoft.com/office/drawing/2017/decorative" val="1"/>
              </a:ext>
            </a:extLst>
          </p:cNvPr>
          <p:cNvGrpSpPr/>
          <p:nvPr/>
        </p:nvGrpSpPr>
        <p:grpSpPr>
          <a:xfrm>
            <a:off x="9128949" y="1313647"/>
            <a:ext cx="2578312" cy="1054799"/>
            <a:chOff x="517157" y="2719615"/>
            <a:chExt cx="2578312" cy="1054799"/>
          </a:xfrm>
        </p:grpSpPr>
        <p:sp>
          <p:nvSpPr>
            <p:cNvPr id="39" name="Rectangle 38">
              <a:extLst>
                <a:ext uri="{FF2B5EF4-FFF2-40B4-BE49-F238E27FC236}">
                  <a16:creationId xmlns:a16="http://schemas.microsoft.com/office/drawing/2014/main" id="{87D20810-A348-7264-630F-8A7159F9089E}"/>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8CB8155C-BB2B-E5B9-41C4-E16466F94EF2}"/>
                </a:ext>
              </a:extLst>
            </p:cNvPr>
            <p:cNvSpPr txBox="1"/>
            <p:nvPr/>
          </p:nvSpPr>
          <p:spPr>
            <a:xfrm>
              <a:off x="517157" y="2734605"/>
              <a:ext cx="2553384" cy="98488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9B6808"/>
                  </a:solidFill>
                  <a:effectLst/>
                  <a:uLnTx/>
                  <a:uFillTx/>
                  <a:latin typeface="Arial" panose="020B0604020202020204"/>
                  <a:ea typeface="+mn-ea"/>
                  <a:cs typeface="Arial" panose="020B0604020202020204" pitchFamily="34" charset="0"/>
                </a:rPr>
                <a:t>H</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How can I learn more?</a:t>
              </a:r>
            </a:p>
          </p:txBody>
        </p:sp>
      </p:grpSp>
      <p:sp>
        <p:nvSpPr>
          <p:cNvPr id="2" name="Slide Number Placeholder 1">
            <a:extLst>
              <a:ext uri="{FF2B5EF4-FFF2-40B4-BE49-F238E27FC236}">
                <a16:creationId xmlns:a16="http://schemas.microsoft.com/office/drawing/2014/main" id="{F1E1BF18-9729-8AD7-5B1B-0A563D6BDD29}"/>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1156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latin typeface="+mj-lt"/>
              </a:rPr>
              <a:t>References (1)</a:t>
            </a:r>
          </a:p>
        </p:txBody>
      </p:sp>
      <p:sp>
        <p:nvSpPr>
          <p:cNvPr id="10" name="TextBox 9">
            <a:extLst>
              <a:ext uri="{FF2B5EF4-FFF2-40B4-BE49-F238E27FC236}">
                <a16:creationId xmlns:a16="http://schemas.microsoft.com/office/drawing/2014/main" id="{AD9FF668-E404-6830-DDD5-B05F3EED6BE1}"/>
              </a:ext>
            </a:extLst>
          </p:cNvPr>
          <p:cNvSpPr txBox="1"/>
          <p:nvPr/>
        </p:nvSpPr>
        <p:spPr>
          <a:xfrm>
            <a:off x="276000" y="1602637"/>
            <a:ext cx="11640000" cy="914400"/>
          </a:xfrm>
          <a:prstGeom prst="rect">
            <a:avLst/>
          </a:prstGeom>
          <a:noFill/>
        </p:spPr>
        <p:txBody>
          <a:bodyPr wrap="none" lIns="0" tIns="0" rIns="0" bIns="0" rtlCol="0">
            <a:noAutofit/>
          </a:bodyPr>
          <a:lstStyle/>
          <a:p>
            <a:pPr>
              <a:lnSpc>
                <a:spcPct val="150000"/>
              </a:lnSpc>
              <a:spcAft>
                <a:spcPts val="1200"/>
              </a:spcAft>
            </a:pPr>
            <a:r>
              <a:rPr lang="en-AU" sz="1800">
                <a:solidFill>
                  <a:schemeClr val="bg1"/>
                </a:solidFill>
              </a:rPr>
              <a:t>Outcomes referred to in this document are from the </a:t>
            </a:r>
            <a:r>
              <a:rPr lang="en-AU" sz="1800">
                <a:solidFill>
                  <a:schemeClr val="accent4"/>
                </a:solidFill>
                <a:hlinkClick r:id="rId3">
                  <a:extLst>
                    <a:ext uri="{A12FA001-AC4F-418D-AE19-62706E023703}">
                      <ahyp:hlinkClr xmlns:ahyp="http://schemas.microsoft.com/office/drawing/2018/hyperlinkcolor" val="tx"/>
                    </a:ext>
                  </a:extLst>
                </a:hlinkClick>
              </a:rPr>
              <a:t>Philosophy course document</a:t>
            </a:r>
            <a:r>
              <a:rPr lang="en-AU" sz="1800">
                <a:solidFill>
                  <a:schemeClr val="bg1"/>
                </a:solidFill>
              </a:rPr>
              <a:t> © NSW Department of Education </a:t>
            </a:r>
          </a:p>
          <a:p>
            <a:pPr>
              <a:lnSpc>
                <a:spcPct val="150000"/>
              </a:lnSpc>
              <a:spcAft>
                <a:spcPts val="1200"/>
              </a:spcAft>
            </a:pPr>
            <a:r>
              <a:rPr lang="en-AU" sz="1800">
                <a:solidFill>
                  <a:schemeClr val="bg1"/>
                </a:solidFill>
              </a:rPr>
              <a:t>for and on behalf of the Crown in the State of New South Wales (2022).</a:t>
            </a:r>
            <a:endParaRPr lang="en-AU" sz="1800"/>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192000" y="3340201"/>
            <a:ext cx="11808000" cy="3080350"/>
          </a:xfrm>
        </p:spPr>
        <p:txBody>
          <a:bodyPr/>
          <a:lstStyle/>
          <a:p>
            <a:pPr>
              <a:spcAft>
                <a:spcPts val="600"/>
              </a:spcAft>
            </a:pPr>
            <a:r>
              <a:rPr lang="en-AU"/>
              <a:t>AITSL (Australian Institute for Teaching and School Leadership Limited) (n.d.) </a:t>
            </a:r>
            <a:r>
              <a:rPr lang="en-AU" i="1" u="sng">
                <a:hlinkClick r:id="rId4"/>
              </a:rPr>
              <a:t>Learning intentions and success criteria</a:t>
            </a:r>
            <a:r>
              <a:rPr lang="en-AU" u="sng">
                <a:hlinkClick r:id="rId4"/>
              </a:rPr>
              <a:t> [PDF 251 KB]</a:t>
            </a:r>
            <a:r>
              <a:rPr lang="en-AU"/>
              <a:t>, AITSL, accessed [17 March 2026].</a:t>
            </a:r>
          </a:p>
          <a:p>
            <a:pPr>
              <a:spcAft>
                <a:spcPts val="600"/>
              </a:spcAft>
            </a:pPr>
            <a:r>
              <a:rPr lang="en-AU"/>
              <a:t>AITSL (2017) ‘</a:t>
            </a:r>
            <a:r>
              <a:rPr lang="en-AU" u="sng">
                <a:hlinkClick r:id="rId5"/>
              </a:rPr>
              <a:t>Feedback Factsheet</a:t>
            </a:r>
            <a:r>
              <a:rPr lang="en-AU"/>
              <a:t>’, AITSL, accessed [17 March 2026].</a:t>
            </a:r>
          </a:p>
          <a:p>
            <a:pPr>
              <a:spcAft>
                <a:spcPts val="600"/>
              </a:spcAft>
            </a:pPr>
            <a:r>
              <a:rPr lang="en-AU"/>
              <a:t>Archon S (n.d.) </a:t>
            </a:r>
            <a:r>
              <a:rPr lang="en-AU" u="sng">
                <a:hlinkClick r:id="rId6"/>
              </a:rPr>
              <a:t>'Heaven and hell: the parable of the long spoons'</a:t>
            </a:r>
            <a:r>
              <a:rPr lang="en-AU"/>
              <a:t>, </a:t>
            </a:r>
            <a:r>
              <a:rPr lang="en-AU" i="1"/>
              <a:t>Sofo Archon, </a:t>
            </a:r>
            <a:r>
              <a:rPr lang="en-AU"/>
              <a:t>accessed [17 March 2026].</a:t>
            </a:r>
          </a:p>
          <a:p>
            <a:pPr>
              <a:spcAft>
                <a:spcPts val="600"/>
              </a:spcAft>
            </a:pPr>
            <a:r>
              <a:rPr lang="en-AU"/>
              <a:t>Bern M (26 June 2017) </a:t>
            </a:r>
            <a:r>
              <a:rPr lang="en-AU" u="sng">
                <a:hlinkClick r:id="rId7"/>
              </a:rPr>
              <a:t>'184 incredible shadows that will make you look twice'</a:t>
            </a:r>
            <a:r>
              <a:rPr lang="en-AU"/>
              <a:t>, </a:t>
            </a:r>
            <a:r>
              <a:rPr lang="en-AU" i="1" err="1"/>
              <a:t>boredpanda</a:t>
            </a:r>
            <a:r>
              <a:rPr lang="en-AU" i="1"/>
              <a:t>,</a:t>
            </a:r>
            <a:r>
              <a:rPr lang="en-AU"/>
              <a:t> accessed [17 March 2026].</a:t>
            </a:r>
          </a:p>
          <a:p>
            <a:pPr>
              <a:spcAft>
                <a:spcPts val="600"/>
              </a:spcAft>
            </a:pPr>
            <a:r>
              <a:rPr lang="en-AU"/>
              <a:t>Brookhart S (2011) </a:t>
            </a:r>
            <a:r>
              <a:rPr lang="en-AU" i="1"/>
              <a:t>How to Assess Higher-Order Thinking Skills in Your Classroom</a:t>
            </a:r>
            <a:r>
              <a:rPr lang="en-AU"/>
              <a:t>, Hawker Brownlow Education, Victoria.</a:t>
            </a:r>
          </a:p>
          <a:p>
            <a:pPr>
              <a:spcAft>
                <a:spcPts val="600"/>
              </a:spcAft>
            </a:pPr>
            <a:r>
              <a:rPr lang="en-AU" err="1"/>
              <a:t>Buscicchi</a:t>
            </a:r>
            <a:r>
              <a:rPr lang="en-AU"/>
              <a:t> L (n.d.) </a:t>
            </a:r>
            <a:r>
              <a:rPr lang="en-AU" u="sng">
                <a:hlinkClick r:id="rId8"/>
              </a:rPr>
              <a:t>The experience machine</a:t>
            </a:r>
            <a:r>
              <a:rPr lang="en-AU"/>
              <a:t>, </a:t>
            </a:r>
            <a:r>
              <a:rPr lang="en-AU" i="1"/>
              <a:t>Internet encyclopedia of Philosophy</a:t>
            </a:r>
            <a:r>
              <a:rPr lang="en-AU"/>
              <a:t>, accessed 17 March 2026</a:t>
            </a:r>
          </a:p>
          <a:p>
            <a:pPr>
              <a:spcAft>
                <a:spcPts val="600"/>
              </a:spcAft>
            </a:pPr>
            <a:r>
              <a:rPr lang="en-AU"/>
              <a:t>CESE (Centre for Education Statistics and Evaluation) (2025) </a:t>
            </a:r>
            <a:r>
              <a:rPr lang="en-AU" i="1" u="sng">
                <a:hlinkClick r:id="rId9" tooltip="https://education.nsw.gov.au/about-us/educational-data/cese/publications/research-reports/what-works-best-2020-update"/>
              </a:rPr>
              <a:t>What works best: 2025 update</a:t>
            </a:r>
            <a:r>
              <a:rPr lang="en-AU"/>
              <a:t>, NSW Department of Education, accessed [17 March 2026].</a:t>
            </a:r>
          </a:p>
          <a:p>
            <a:pPr>
              <a:spcAft>
                <a:spcPts val="600"/>
              </a:spcAft>
            </a:pPr>
            <a:r>
              <a:rPr lang="en-AU"/>
              <a:t>CESE (2025) </a:t>
            </a:r>
            <a:r>
              <a:rPr lang="en-AU" i="1" u="sng">
                <a:hlinkClick r:id="rId10" tooltip="https://education.nsw.gov.au/about-us/educational-data/cese/publications/practical-guides-for-educators-/what-works-best-in-practice"/>
              </a:rPr>
              <a:t>What works best 2025 - Evidence guide for excellent schools</a:t>
            </a:r>
            <a:r>
              <a:rPr lang="en-AU"/>
              <a:t>, NSW Department of Education, accessed [17 March 2026].</a:t>
            </a:r>
          </a:p>
          <a:p>
            <a:pPr>
              <a:spcAft>
                <a:spcPts val="600"/>
              </a:spcAft>
            </a:pPr>
            <a:r>
              <a:rPr lang="en-AU" err="1"/>
              <a:t>CrashCourse</a:t>
            </a:r>
            <a:r>
              <a:rPr lang="en-AU"/>
              <a:t> (9 February 2016) </a:t>
            </a:r>
            <a:r>
              <a:rPr lang="en-AU" u="sng">
                <a:hlinkClick r:id="rId11"/>
              </a:rPr>
              <a:t>'What is philosophy: crash course Philosophy #1' [video]</a:t>
            </a:r>
            <a:r>
              <a:rPr lang="en-AU"/>
              <a:t>, </a:t>
            </a:r>
            <a:r>
              <a:rPr lang="en-AU" i="1"/>
              <a:t>Crash Course, </a:t>
            </a:r>
            <a:r>
              <a:rPr lang="en-AU"/>
              <a:t>YouTube, accessed [17 March 2026].</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4635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38793E-ABC7-1974-11FB-713AD050E71D}"/>
              </a:ext>
            </a:extLst>
          </p:cNvPr>
          <p:cNvSpPr>
            <a:spLocks noGrp="1"/>
          </p:cNvSpPr>
          <p:nvPr>
            <p:ph type="title"/>
          </p:nvPr>
        </p:nvSpPr>
        <p:spPr/>
        <p:txBody>
          <a:bodyPr/>
          <a:lstStyle/>
          <a:p>
            <a:r>
              <a:rPr lang="en-US"/>
              <a:t>References (2)</a:t>
            </a:r>
          </a:p>
        </p:txBody>
      </p:sp>
      <p:sp>
        <p:nvSpPr>
          <p:cNvPr id="7" name="Text Placeholder 6">
            <a:extLst>
              <a:ext uri="{FF2B5EF4-FFF2-40B4-BE49-F238E27FC236}">
                <a16:creationId xmlns:a16="http://schemas.microsoft.com/office/drawing/2014/main" id="{52B0E13E-C945-1A26-A7E8-A3BAE0164BEB}"/>
              </a:ext>
            </a:extLst>
          </p:cNvPr>
          <p:cNvSpPr>
            <a:spLocks noGrp="1"/>
          </p:cNvSpPr>
          <p:nvPr>
            <p:ph type="body" sz="quarter" idx="17"/>
          </p:nvPr>
        </p:nvSpPr>
        <p:spPr>
          <a:xfrm>
            <a:off x="360000" y="1306883"/>
            <a:ext cx="11484000" cy="4807835"/>
          </a:xfrm>
        </p:spPr>
        <p:txBody>
          <a:bodyPr/>
          <a:lstStyle/>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err="1">
                <a:ln>
                  <a:noFill/>
                </a:ln>
                <a:solidFill>
                  <a:srgbClr val="22272B"/>
                </a:solidFill>
                <a:effectLst/>
                <a:uLnTx/>
                <a:uFillTx/>
                <a:latin typeface="Arial" panose="020B0604020202020204" pitchFamily="34" charset="0"/>
                <a:ea typeface="+mn-ea"/>
                <a:cs typeface="Arial" panose="020B0604020202020204" pitchFamily="34" charset="0"/>
              </a:rPr>
              <a:t>CrashCourse</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 (28 June 2016) </a:t>
            </a:r>
            <a:r>
              <a:rPr kumimoji="0" lang="en-AU" sz="1200" b="0" i="0" u="sng"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hlinkClick r:id="rId2"/>
              </a:rPr>
              <a:t>'Personal identity: crash course philosophy #19' [video]</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 </a:t>
            </a:r>
            <a:r>
              <a:rPr kumimoji="0" lang="en-AU" sz="1200" b="0" i="1"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Crash Course, </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YouTube, accessed [17 March 2026].</a:t>
            </a: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Dobbs D (15 Sep, 2010) </a:t>
            </a:r>
            <a:r>
              <a:rPr kumimoji="0" lang="en-AU" sz="1200" b="0" i="0" u="sng"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hlinkClick r:id="rId3"/>
              </a:rPr>
              <a:t>'</a:t>
            </a:r>
            <a:r>
              <a:rPr kumimoji="0" lang="en-AU" sz="1200" b="0" i="1" u="sng"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hlinkClick r:id="rId3"/>
              </a:rPr>
              <a:t>Kill Whitey.</a:t>
            </a:r>
            <a:r>
              <a:rPr kumimoji="0" lang="en-AU" sz="1200" b="0" i="0" u="sng"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hlinkClick r:id="rId3"/>
              </a:rPr>
              <a:t> </a:t>
            </a:r>
            <a:r>
              <a:rPr kumimoji="0" lang="en-AU" sz="1200" b="0" i="1" u="sng"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hlinkClick r:id="rId3"/>
              </a:rPr>
              <a:t>It's the right thing to do</a:t>
            </a:r>
            <a:r>
              <a:rPr kumimoji="0" lang="en-AU" sz="1200" b="0" i="0" u="sng"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hlinkClick r:id="rId3"/>
              </a:rPr>
              <a:t>'</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 </a:t>
            </a:r>
            <a:r>
              <a:rPr kumimoji="0" lang="en-AU" sz="1200" b="0" i="1"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Wired</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 accessed [17 March 2026].</a:t>
            </a: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Ilhan, A (7 March 2021) </a:t>
            </a:r>
            <a:r>
              <a:rPr kumimoji="0" lang="en-AU" sz="1200" b="0" i="0" u="sng"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hlinkClick r:id="rId4"/>
              </a:rPr>
              <a:t>'Ship of Theseus - WandaVision (vision and white vision)' [video]</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 </a:t>
            </a:r>
            <a:r>
              <a:rPr kumimoji="0" lang="en-AU" sz="1200" b="0" i="1"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Abdullah Ilhan, </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YouTube</a:t>
            </a:r>
            <a:r>
              <a:rPr kumimoji="0" lang="en-AU" sz="1200" b="0" i="1"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 </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accessed [17 March 2026].</a:t>
            </a: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Lea R (30 December 2022) ‘</a:t>
            </a:r>
            <a:r>
              <a:rPr kumimoji="0" lang="en-AU" sz="1200" b="0" i="0" u="sng"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hlinkClick r:id="rId5"/>
              </a:rPr>
              <a:t>What is the grandfather paradox?</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 </a:t>
            </a:r>
            <a:r>
              <a:rPr kumimoji="0" lang="en-AU" sz="1200" b="0" i="1" u="none" strike="noStrike" kern="1200" cap="none" spc="0" normalizeH="0" baseline="0" noProof="0" err="1">
                <a:ln>
                  <a:noFill/>
                </a:ln>
                <a:solidFill>
                  <a:srgbClr val="22272B"/>
                </a:solidFill>
                <a:effectLst/>
                <a:uLnTx/>
                <a:uFillTx/>
                <a:latin typeface="Arial" panose="020B0604020202020204" pitchFamily="34" charset="0"/>
                <a:ea typeface="+mn-ea"/>
                <a:cs typeface="Arial" panose="020B0604020202020204" pitchFamily="34" charset="0"/>
              </a:rPr>
              <a:t>Space.com</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 accessed [Day Month Year].</a:t>
            </a: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Lin P (9 December 2015) </a:t>
            </a:r>
            <a:r>
              <a:rPr kumimoji="0" lang="en-AU" sz="1200" b="0" i="0" u="sng"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hlinkClick r:id="rId6"/>
              </a:rPr>
              <a:t>'The ethical dilemma of self-driving cars'</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 </a:t>
            </a:r>
            <a:r>
              <a:rPr kumimoji="0" lang="en-AU" sz="1200" b="0" i="1" u="none" strike="noStrike" kern="1200" cap="none" spc="0" normalizeH="0" baseline="0" noProof="0" err="1">
                <a:ln>
                  <a:noFill/>
                </a:ln>
                <a:solidFill>
                  <a:srgbClr val="22272B"/>
                </a:solidFill>
                <a:effectLst/>
                <a:uLnTx/>
                <a:uFillTx/>
                <a:latin typeface="Arial" panose="020B0604020202020204" pitchFamily="34" charset="0"/>
                <a:ea typeface="+mn-ea"/>
                <a:cs typeface="Arial" panose="020B0604020202020204" pitchFamily="34" charset="0"/>
              </a:rPr>
              <a:t>TEDEd</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 accessed [17 March 2026].</a:t>
            </a: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Lin P (9 December 2015) </a:t>
            </a:r>
            <a:r>
              <a:rPr kumimoji="0" lang="en-AU" sz="1200" b="0" i="0" u="sng"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hlinkClick r:id="rId7"/>
              </a:rPr>
              <a:t>'The ethical dilemma of self-driving cars - Patrick Lin' [video]</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 </a:t>
            </a:r>
            <a:r>
              <a:rPr kumimoji="0" lang="en-AU" sz="1200" b="0" i="1" u="none" strike="noStrike" kern="1200" cap="none" spc="0" normalizeH="0" baseline="0" noProof="0" err="1">
                <a:ln>
                  <a:noFill/>
                </a:ln>
                <a:solidFill>
                  <a:srgbClr val="22272B"/>
                </a:solidFill>
                <a:effectLst/>
                <a:uLnTx/>
                <a:uFillTx/>
                <a:latin typeface="Arial" panose="020B0604020202020204" pitchFamily="34" charset="0"/>
                <a:ea typeface="+mn-ea"/>
                <a:cs typeface="Arial" panose="020B0604020202020204" pitchFamily="34" charset="0"/>
              </a:rPr>
              <a:t>TEDEd</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 YouTube, accessed [17 March 2026].</a:t>
            </a: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err="1">
                <a:ln>
                  <a:noFill/>
                </a:ln>
                <a:solidFill>
                  <a:srgbClr val="22272B"/>
                </a:solidFill>
                <a:effectLst/>
                <a:uLnTx/>
                <a:uFillTx/>
                <a:latin typeface="Arial" panose="020B0604020202020204" pitchFamily="34" charset="0"/>
                <a:ea typeface="+mn-ea"/>
                <a:cs typeface="Arial" panose="020B0604020202020204" pitchFamily="34" charset="0"/>
              </a:rPr>
              <a:t>LitCharts</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 (2026) </a:t>
            </a:r>
            <a:r>
              <a:rPr kumimoji="0" lang="en-AU" sz="1200" b="0" i="0" u="sng"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hlinkClick r:id="rId8"/>
              </a:rPr>
              <a:t>'Allegory'</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 </a:t>
            </a:r>
            <a:r>
              <a:rPr kumimoji="0" lang="en-AU" sz="1200" b="0" i="1" u="none" strike="noStrike" kern="1200" cap="none" spc="0" normalizeH="0" baseline="0" noProof="0" err="1">
                <a:ln>
                  <a:noFill/>
                </a:ln>
                <a:solidFill>
                  <a:srgbClr val="22272B"/>
                </a:solidFill>
                <a:effectLst/>
                <a:uLnTx/>
                <a:uFillTx/>
                <a:latin typeface="Arial" panose="020B0604020202020204" pitchFamily="34" charset="0"/>
                <a:ea typeface="+mn-ea"/>
                <a:cs typeface="Arial" panose="020B0604020202020204" pitchFamily="34" charset="0"/>
              </a:rPr>
              <a:t>LitCharts</a:t>
            </a:r>
            <a:r>
              <a:rPr kumimoji="0" lang="en-AU" sz="1200" b="0" i="1"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 accessed [17 March 2026].</a:t>
            </a:r>
            <a:r>
              <a:rPr kumimoji="0" lang="en-AU" sz="1200" b="0" i="1"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 </a:t>
            </a: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Lord P and Miller C (directors) (2014) </a:t>
            </a:r>
            <a:r>
              <a:rPr kumimoji="0" lang="en-AU" sz="1200" b="0" i="1"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The Lego Movie</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 [motion picture], Warner Bros., Village Roadshow Pictures, </a:t>
            </a:r>
            <a:r>
              <a:rPr kumimoji="0" lang="en-AU" sz="1200" b="0" i="0" u="none" strike="noStrike" kern="1200" cap="none" spc="0" normalizeH="0" baseline="0" noProof="0" err="1">
                <a:ln>
                  <a:noFill/>
                </a:ln>
                <a:solidFill>
                  <a:srgbClr val="22272B"/>
                </a:solidFill>
                <a:effectLst/>
                <a:uLnTx/>
                <a:uFillTx/>
                <a:latin typeface="Arial" panose="020B0604020202020204" pitchFamily="34" charset="0"/>
                <a:ea typeface="+mn-ea"/>
                <a:cs typeface="Arial" panose="020B0604020202020204" pitchFamily="34" charset="0"/>
              </a:rPr>
              <a:t>RatPac</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-Dune Entertainment, Lego System A/S, Lin Pictures, Vertigo Entertainment and Warner Bros. Pictures Animation, United States of America.</a:t>
            </a:r>
          </a:p>
          <a:p>
            <a:pPr>
              <a:spcAft>
                <a:spcPts val="600"/>
              </a:spcAft>
            </a:pPr>
            <a:r>
              <a:rPr lang="en-AU" sz="1200"/>
              <a:t>Nelsen E (13 January 2017) </a:t>
            </a:r>
            <a:r>
              <a:rPr lang="en-AU" sz="1200" u="sng">
                <a:hlinkClick r:id="rId9"/>
              </a:rPr>
              <a:t>'Would you sacrifice one person to save five? - Eleanor Nelson' [video]</a:t>
            </a:r>
            <a:r>
              <a:rPr lang="en-AU" sz="1200"/>
              <a:t>, </a:t>
            </a:r>
            <a:r>
              <a:rPr lang="en-AU" sz="1200" i="1" err="1"/>
              <a:t>TEDEd</a:t>
            </a:r>
            <a:r>
              <a:rPr lang="en-AU" sz="1200"/>
              <a:t>, YouTube, accessed [17 March 2026].</a:t>
            </a:r>
          </a:p>
          <a:p>
            <a:pPr>
              <a:spcAft>
                <a:spcPts val="600"/>
              </a:spcAft>
            </a:pPr>
            <a:r>
              <a:rPr lang="en-AU" sz="1200"/>
              <a:t>NESA (NSW Education Standards Authority) (2022) ‘</a:t>
            </a:r>
            <a:r>
              <a:rPr lang="en-AU" sz="1200" u="sng">
                <a:hlinkClick r:id="rId10"/>
              </a:rPr>
              <a:t>Advice on units</a:t>
            </a:r>
            <a:r>
              <a:rPr lang="en-AU" sz="1200"/>
              <a:t>’, </a:t>
            </a:r>
            <a:r>
              <a:rPr lang="en-AU" sz="1200" i="1"/>
              <a:t>Programming,</a:t>
            </a:r>
            <a:r>
              <a:rPr lang="en-AU" sz="1200"/>
              <a:t> NESA website, accessed [17 March 2026].</a:t>
            </a:r>
          </a:p>
          <a:p>
            <a:pPr>
              <a:spcAft>
                <a:spcPts val="600"/>
              </a:spcAft>
            </a:pPr>
            <a:r>
              <a:rPr lang="en-AU" sz="1200"/>
              <a:t>NESA (NSW Education Standards Authority) (2022) ‘</a:t>
            </a:r>
            <a:r>
              <a:rPr lang="en-AU" sz="1200" u="sng">
                <a:hlinkClick r:id="rId11"/>
              </a:rPr>
              <a:t>Proficient Teacher: Standard descriptors</a:t>
            </a:r>
            <a:r>
              <a:rPr lang="en-AU" sz="1200"/>
              <a:t>’, </a:t>
            </a:r>
            <a:r>
              <a:rPr lang="en-AU" sz="1200" i="1"/>
              <a:t>The Standards</a:t>
            </a:r>
            <a:r>
              <a:rPr lang="en-AU" sz="1200"/>
              <a:t>, NESA website, accessed [17 March 2026].</a:t>
            </a:r>
          </a:p>
          <a:p>
            <a:pPr>
              <a:spcAft>
                <a:spcPts val="600"/>
              </a:spcAft>
            </a:pPr>
            <a:r>
              <a:rPr lang="en-AU" sz="1200"/>
              <a:t>NESA (NSW Education Standards Authority) (2022) ‘</a:t>
            </a:r>
            <a:r>
              <a:rPr lang="en-AU" sz="1200" u="sng">
                <a:hlinkClick r:id="rId12"/>
              </a:rPr>
              <a:t>Programming</a:t>
            </a:r>
            <a:r>
              <a:rPr lang="en-AU" sz="1200"/>
              <a:t>’, </a:t>
            </a:r>
            <a:r>
              <a:rPr lang="en-AU" sz="1200" i="1"/>
              <a:t>Understanding the curriculum</a:t>
            </a:r>
            <a:r>
              <a:rPr lang="en-AU" sz="1200"/>
              <a:t>, NESA website, accessed [17 March 2026].</a:t>
            </a:r>
          </a:p>
          <a:p>
            <a:pPr>
              <a:spcAft>
                <a:spcPts val="600"/>
              </a:spcAft>
            </a:pPr>
            <a:r>
              <a:rPr lang="en-AU" sz="1200" err="1"/>
              <a:t>Rosenshine</a:t>
            </a:r>
            <a:r>
              <a:rPr lang="en-AU" sz="1200"/>
              <a:t> B (2012) ‘</a:t>
            </a:r>
            <a:r>
              <a:rPr lang="en-AU" sz="1200" u="sng">
                <a:hlinkClick r:id="rId13"/>
              </a:rPr>
              <a:t>Principles of Instruction: Research-Based Strategies That All Teachers Should Know</a:t>
            </a:r>
            <a:r>
              <a:rPr lang="en-AU" sz="1200" u="sng"/>
              <a:t>’</a:t>
            </a:r>
            <a:r>
              <a:rPr lang="en-AU" sz="1200"/>
              <a:t>, </a:t>
            </a:r>
            <a:r>
              <a:rPr lang="en-AU" sz="1200" i="1"/>
              <a:t>American Educator</a:t>
            </a:r>
            <a:r>
              <a:rPr lang="en-AU" sz="1200"/>
              <a:t>, 36(1):12–19 accessed [17 March 2026].</a:t>
            </a:r>
          </a:p>
        </p:txBody>
      </p:sp>
      <p:sp>
        <p:nvSpPr>
          <p:cNvPr id="2" name="Slide Number Placeholder 1">
            <a:extLst>
              <a:ext uri="{FF2B5EF4-FFF2-40B4-BE49-F238E27FC236}">
                <a16:creationId xmlns:a16="http://schemas.microsoft.com/office/drawing/2014/main" id="{34E0EF2F-D2F1-B040-4C06-367E5DA125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142</a:t>
            </a:fld>
            <a:endParaRPr lang="en-AU"/>
          </a:p>
        </p:txBody>
      </p:sp>
    </p:spTree>
    <p:extLst>
      <p:ext uri="{BB962C8B-B14F-4D97-AF65-F5344CB8AC3E}">
        <p14:creationId xmlns:p14="http://schemas.microsoft.com/office/powerpoint/2010/main" val="289635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E5976A52-8187-D30E-3B23-532190F86CD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CC2129B-150D-D9C5-DA49-26B759A04953}"/>
              </a:ext>
            </a:extLst>
          </p:cNvPr>
          <p:cNvSpPr>
            <a:spLocks noGrp="1"/>
          </p:cNvSpPr>
          <p:nvPr>
            <p:ph type="title"/>
          </p:nvPr>
        </p:nvSpPr>
        <p:spPr/>
        <p:txBody>
          <a:bodyPr/>
          <a:lstStyle/>
          <a:p>
            <a:r>
              <a:rPr lang="en-US"/>
              <a:t>References (3)</a:t>
            </a:r>
          </a:p>
        </p:txBody>
      </p:sp>
      <p:sp>
        <p:nvSpPr>
          <p:cNvPr id="7" name="Text Placeholder 6">
            <a:extLst>
              <a:ext uri="{FF2B5EF4-FFF2-40B4-BE49-F238E27FC236}">
                <a16:creationId xmlns:a16="http://schemas.microsoft.com/office/drawing/2014/main" id="{DB00B1F4-56F4-5DD4-EC7F-FDB41CB47BD0}"/>
              </a:ext>
            </a:extLst>
          </p:cNvPr>
          <p:cNvSpPr>
            <a:spLocks noGrp="1"/>
          </p:cNvSpPr>
          <p:nvPr>
            <p:ph type="body" sz="quarter" idx="17"/>
          </p:nvPr>
        </p:nvSpPr>
        <p:spPr>
          <a:xfrm>
            <a:off x="360000" y="1306883"/>
            <a:ext cx="11484000" cy="4807835"/>
          </a:xfrm>
        </p:spPr>
        <p:txBody>
          <a:bodyPr/>
          <a:lstStyle/>
          <a:p>
            <a:pPr>
              <a:spcAft>
                <a:spcPts val="600"/>
              </a:spcAft>
            </a:pPr>
            <a:r>
              <a:rPr lang="en-AU" sz="1200"/>
              <a:t>Sages of the Ages (12 November 2023) </a:t>
            </a:r>
            <a:r>
              <a:rPr lang="en-AU" sz="1200" u="sng">
                <a:hlinkClick r:id="rId2"/>
              </a:rPr>
              <a:t>'Transform your life: what can we learn from Confucius today?' [video]</a:t>
            </a:r>
            <a:r>
              <a:rPr lang="en-AU" sz="1200"/>
              <a:t>, </a:t>
            </a:r>
            <a:r>
              <a:rPr lang="en-AU" sz="1200" i="1"/>
              <a:t>Sages of the Ages</a:t>
            </a:r>
            <a:r>
              <a:rPr lang="en-AU" sz="1200"/>
              <a:t>, YouTube, accessed [17 March 2026].</a:t>
            </a:r>
          </a:p>
          <a:p>
            <a:pPr>
              <a:spcAft>
                <a:spcPts val="600"/>
              </a:spcAft>
            </a:pPr>
            <a:r>
              <a:rPr lang="en-AU" sz="1200"/>
              <a:t>State of NSW (Department of Education) (16 January 2026) </a:t>
            </a:r>
            <a:r>
              <a:rPr lang="en-AU" sz="1200" u="sng">
                <a:hlinkClick r:id="rId3"/>
              </a:rPr>
              <a:t>'Using effective questioning'</a:t>
            </a:r>
            <a:r>
              <a:rPr lang="en-AU" sz="1200"/>
              <a:t>, NSW Department of Education, accessed [17 March 2026].</a:t>
            </a:r>
          </a:p>
          <a:p>
            <a:pPr>
              <a:spcAft>
                <a:spcPts val="600"/>
              </a:spcAft>
            </a:pPr>
            <a:r>
              <a:rPr lang="en-AU" sz="1200"/>
              <a:t>Soul Salt (31 May 2022) </a:t>
            </a:r>
            <a:r>
              <a:rPr lang="en-AU" sz="1200" u="sng">
                <a:hlinkClick r:id="rId4"/>
              </a:rPr>
              <a:t>'How to form a personal philosophy: 7 questions to ask yourself'</a:t>
            </a:r>
            <a:r>
              <a:rPr lang="en-AU" sz="1200"/>
              <a:t>, </a:t>
            </a:r>
            <a:r>
              <a:rPr lang="en-AU" sz="1200" i="1"/>
              <a:t>Soul Salt</a:t>
            </a:r>
            <a:r>
              <a:rPr lang="en-AU" sz="1200"/>
              <a:t>, accessed [17 March 2026].</a:t>
            </a:r>
          </a:p>
          <a:p>
            <a:pPr>
              <a:spcAft>
                <a:spcPts val="600"/>
              </a:spcAft>
            </a:pPr>
            <a:r>
              <a:rPr lang="en-AU" sz="1200" err="1"/>
              <a:t>StudioBinder</a:t>
            </a:r>
            <a:r>
              <a:rPr lang="en-AU" sz="1200"/>
              <a:t> (16 May 2022) </a:t>
            </a:r>
            <a:r>
              <a:rPr lang="en-AU" sz="1200" u="sng">
                <a:hlinkClick r:id="rId5"/>
              </a:rPr>
              <a:t>'Plato's allegory of the cave - a storyteller's guide to using the allegory' [video]</a:t>
            </a:r>
            <a:r>
              <a:rPr lang="en-AU" sz="1200"/>
              <a:t>, </a:t>
            </a:r>
            <a:r>
              <a:rPr lang="en-AU" sz="1200" i="1" err="1"/>
              <a:t>StudioBinder</a:t>
            </a:r>
            <a:r>
              <a:rPr lang="en-AU" sz="1200" i="1"/>
              <a:t>, </a:t>
            </a:r>
            <a:r>
              <a:rPr lang="en-AU" sz="1200"/>
              <a:t>YouTube, accessed [17 March 2026].</a:t>
            </a:r>
          </a:p>
          <a:p>
            <a:pPr>
              <a:spcAft>
                <a:spcPts val="600"/>
              </a:spcAft>
            </a:pPr>
            <a:r>
              <a:rPr lang="en-AU" sz="1200"/>
              <a:t>The philosophy foundation (2026) </a:t>
            </a:r>
            <a:r>
              <a:rPr lang="en-AU" sz="1200" u="sng">
                <a:hlinkClick r:id="rId6"/>
              </a:rPr>
              <a:t>The butterfly dream</a:t>
            </a:r>
            <a:r>
              <a:rPr lang="en-AU" sz="1200"/>
              <a:t>, </a:t>
            </a:r>
            <a:r>
              <a:rPr lang="en-AU" sz="1200" i="1"/>
              <a:t>The philosophy foundation</a:t>
            </a:r>
            <a:r>
              <a:rPr lang="en-AU" sz="1200"/>
              <a:t>, accessed [17 March 2026].</a:t>
            </a:r>
          </a:p>
          <a:p>
            <a:pPr>
              <a:spcAft>
                <a:spcPts val="600"/>
              </a:spcAft>
            </a:pPr>
            <a:r>
              <a:rPr lang="en-AU" sz="1200"/>
              <a:t>Van Norden BW (28 October 2015) </a:t>
            </a:r>
            <a:r>
              <a:rPr lang="en-AU" sz="1200" u="sng">
                <a:hlinkClick r:id="rId7"/>
              </a:rPr>
              <a:t>Who was Confucius? - Bryan W. Van Norden' [video]</a:t>
            </a:r>
            <a:r>
              <a:rPr lang="en-AU" sz="1200"/>
              <a:t>, </a:t>
            </a:r>
            <a:r>
              <a:rPr lang="en-AU" sz="1200" i="1" err="1"/>
              <a:t>TEDEd</a:t>
            </a:r>
            <a:r>
              <a:rPr lang="en-AU" sz="1200"/>
              <a:t>, YouTube, accessed [17 March 2026]. </a:t>
            </a:r>
          </a:p>
          <a:p>
            <a:pPr>
              <a:spcAft>
                <a:spcPts val="600"/>
              </a:spcAft>
            </a:pPr>
            <a:r>
              <a:rPr lang="en-AU" sz="1200"/>
              <a:t>Wiliam D (2013) ‘</a:t>
            </a:r>
            <a:r>
              <a:rPr lang="en-AU" sz="1200" u="sng">
                <a:hlinkClick r:id="rId8"/>
              </a:rPr>
              <a:t>Assessment: The bridge between teaching and learning</a:t>
            </a:r>
            <a:r>
              <a:rPr lang="en-AU" sz="1200"/>
              <a:t>’, </a:t>
            </a:r>
            <a:r>
              <a:rPr lang="en-AU" sz="1200" i="1"/>
              <a:t>Voices from the Middle</a:t>
            </a:r>
            <a:r>
              <a:rPr lang="en-AU" sz="1200"/>
              <a:t>, 21(2):15–20, accessed [17 March 2026].</a:t>
            </a:r>
          </a:p>
          <a:p>
            <a:pPr>
              <a:spcAft>
                <a:spcPts val="600"/>
              </a:spcAft>
            </a:pPr>
            <a:r>
              <a:rPr lang="en-AU" sz="1200"/>
              <a:t>Wiliam D (2017) </a:t>
            </a:r>
            <a:r>
              <a:rPr lang="en-AU" sz="1200" i="1"/>
              <a:t>Embedded Formative Assessment</a:t>
            </a:r>
            <a:r>
              <a:rPr lang="en-AU" sz="1200"/>
              <a:t>, 2nd </a:t>
            </a:r>
            <a:r>
              <a:rPr lang="en-AU" sz="1200" err="1"/>
              <a:t>edn</a:t>
            </a:r>
            <a:r>
              <a:rPr lang="en-AU" sz="1200"/>
              <a:t>, Solution Tree Press, Bloomington, IN.</a:t>
            </a:r>
          </a:p>
          <a:p>
            <a:pPr>
              <a:spcAft>
                <a:spcPts val="600"/>
              </a:spcAft>
            </a:pPr>
            <a:r>
              <a:rPr lang="en-AU" sz="1200"/>
              <a:t>Wireless Philosophy (19 July 2013) </a:t>
            </a:r>
            <a:r>
              <a:rPr lang="en-AU" sz="1200" u="sng">
                <a:hlinkClick r:id="rId9"/>
              </a:rPr>
              <a:t>'Philosophy - metaphysics: ship of Theseus' [video]</a:t>
            </a:r>
            <a:r>
              <a:rPr lang="en-AU" sz="1200"/>
              <a:t> </a:t>
            </a:r>
            <a:r>
              <a:rPr lang="en-AU" sz="1200" i="1"/>
              <a:t>Wireless Philosophy</a:t>
            </a:r>
            <a:r>
              <a:rPr lang="en-AU" sz="1200"/>
              <a:t>, YouTube, accessed [17 March 2026].</a:t>
            </a:r>
          </a:p>
          <a:p>
            <a:pPr>
              <a:spcAft>
                <a:spcPts val="600"/>
              </a:spcAft>
            </a:pPr>
            <a:r>
              <a:rPr lang="en-AU" sz="1200"/>
              <a:t>Wireless Philosophy (11 November 2017) </a:t>
            </a:r>
            <a:r>
              <a:rPr lang="en-AU" sz="1200" u="sng">
                <a:hlinkClick r:id="rId10"/>
              </a:rPr>
              <a:t>'The examined life: know thyself #1' [video]</a:t>
            </a:r>
            <a:r>
              <a:rPr lang="en-AU" sz="1200"/>
              <a:t>, </a:t>
            </a:r>
            <a:r>
              <a:rPr lang="en-AU" sz="1200" i="1"/>
              <a:t>Wireless Philosophy</a:t>
            </a:r>
            <a:r>
              <a:rPr lang="en-AU" sz="1200"/>
              <a:t>, YouTube, accessed [17 March 2026].</a:t>
            </a:r>
          </a:p>
          <a:p>
            <a:pPr>
              <a:spcAft>
                <a:spcPts val="600"/>
              </a:spcAft>
            </a:pPr>
            <a:r>
              <a:rPr lang="en-AU" sz="1200"/>
              <a:t>Wisniewski B, Zierer K and Hattie J (2020) ‘</a:t>
            </a:r>
            <a:r>
              <a:rPr lang="en-AU" sz="1200" u="sng">
                <a:hlinkClick r:id="rId11"/>
              </a:rPr>
              <a:t>The Power of Feedback Revisited: A Meta-Analysis of Educational Feedback Research</a:t>
            </a:r>
            <a:r>
              <a:rPr lang="en-AU" sz="1200"/>
              <a:t>’, </a:t>
            </a:r>
            <a:r>
              <a:rPr lang="en-AU" sz="1200" i="1"/>
              <a:t>Frontiers In Psychology</a:t>
            </a:r>
            <a:r>
              <a:rPr lang="en-AU" sz="1200"/>
              <a:t>, 10:3087, doi:10.3389/fpsyg.2019.03087, accessed [17 March 2026].</a:t>
            </a:r>
          </a:p>
        </p:txBody>
      </p:sp>
      <p:sp>
        <p:nvSpPr>
          <p:cNvPr id="2" name="Slide Number Placeholder 1">
            <a:extLst>
              <a:ext uri="{FF2B5EF4-FFF2-40B4-BE49-F238E27FC236}">
                <a16:creationId xmlns:a16="http://schemas.microsoft.com/office/drawing/2014/main" id="{E1C676A6-30E3-E7E0-F741-4BCD197340F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143</a:t>
            </a:fld>
            <a:endParaRPr lang="en-AU"/>
          </a:p>
        </p:txBody>
      </p:sp>
    </p:spTree>
    <p:extLst>
      <p:ext uri="{BB962C8B-B14F-4D97-AF65-F5344CB8AC3E}">
        <p14:creationId xmlns:p14="http://schemas.microsoft.com/office/powerpoint/2010/main" val="92202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2026</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panose="020B0604020202020204"/>
                <a:ea typeface="+mn-ea"/>
                <a:cs typeface="+mn-cs"/>
              </a:rPr>
              <a:t>The copyright material published in this resource is subject to the </a:t>
            </a:r>
            <a:r>
              <a:rPr kumimoji="0" lang="en-AU" sz="1200" b="0" i="1" u="none" strike="noStrike" kern="1200" cap="none" spc="0" normalizeH="0" baseline="0" noProof="0">
                <a:ln>
                  <a:noFill/>
                </a:ln>
                <a:solidFill>
                  <a:srgbClr val="FFFFFF"/>
                </a:solidFill>
                <a:effectLst/>
                <a:uLnTx/>
                <a:uFillTx/>
                <a:latin typeface="Arial" panose="020B0604020202020204"/>
                <a:ea typeface="+mn-ea"/>
                <a:cs typeface="+mn-cs"/>
              </a:rPr>
              <a:t>Copyright Act 1968</a:t>
            </a:r>
            <a:r>
              <a:rPr kumimoji="0" lang="en-AU" sz="12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AU" sz="1200" b="0" i="0" u="none" strike="noStrike" kern="1200" cap="none" spc="0" normalizeH="0" baseline="0" noProof="0" err="1">
                <a:ln>
                  <a:noFill/>
                </a:ln>
                <a:solidFill>
                  <a:srgbClr val="FFFFFF"/>
                </a:solidFill>
                <a:effectLst/>
                <a:uLnTx/>
                <a:uFillTx/>
                <a:latin typeface="Arial" panose="020B0604020202020204"/>
                <a:ea typeface="+mn-ea"/>
                <a:cs typeface="+mn-cs"/>
              </a:rPr>
              <a:t>Cth</a:t>
            </a:r>
            <a:r>
              <a:rPr kumimoji="0" lang="en-AU" sz="1200" b="0" i="0" u="none" strike="noStrike" kern="1200" cap="none" spc="0" normalizeH="0" baseline="0" noProof="0">
                <a:ln>
                  <a:noFill/>
                </a:ln>
                <a:solidFill>
                  <a:srgbClr val="FFFFFF"/>
                </a:solidFill>
                <a:effectLst/>
                <a:uLnTx/>
                <a:uFillTx/>
                <a:latin typeface="Arial" panose="020B0604020202020204"/>
                <a:ea typeface="+mn-ea"/>
                <a:cs typeface="+mn-cs"/>
              </a:rPr>
              <a:t>) and is owned by the NSW Department of Education or, where indicated, by a party other than the NSW Department of Education (third-party material).</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panose="020B0604020202020204"/>
                <a:ea typeface="+mn-ea"/>
                <a:cs typeface="+mn-cs"/>
              </a:rPr>
              <a:t>Copyright material available in this resource and owned by the NSW Department of Education is licensed under a </a:t>
            </a:r>
            <a:r>
              <a:rPr kumimoji="0" lang="en-AU" sz="1200" b="0" i="0" u="none" strike="noStrike" kern="1200" cap="none" spc="0" normalizeH="0" baseline="0" noProof="0">
                <a:ln>
                  <a:noFill/>
                </a:ln>
                <a:solidFill>
                  <a:srgbClr val="CBEDFD"/>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Creative Commons Attribution 4.0 International (CC BY 4.0) license</a:t>
            </a:r>
            <a:r>
              <a:rPr kumimoji="0" lang="en-AU" sz="1200" b="0" i="0" u="none" strike="noStrike" kern="1200" cap="none" spc="0" normalizeH="0" baseline="0" noProof="0">
                <a:ln>
                  <a:noFill/>
                </a:ln>
                <a:solidFill>
                  <a:srgbClr val="FFFFFF"/>
                </a:solidFill>
                <a:effectLst/>
                <a:uLnTx/>
                <a:uFillTx/>
                <a:latin typeface="Arial" panose="020B0604020202020204"/>
                <a:ea typeface="+mn-ea"/>
                <a:cs typeface="+mn-cs"/>
              </a:rPr>
              <a: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panose="020B0604020202020204"/>
                <a:ea typeface="+mn-ea"/>
                <a:cs typeface="+mn-cs"/>
              </a:rPr>
              <a:t>This license allows you to share and adapt the material for any purpose, even commercially.</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panose="020B0604020202020204"/>
                <a:ea typeface="+mn-ea"/>
                <a:cs typeface="+mn-cs"/>
              </a:rPr>
              <a:t>Attribution should be given to © State of New South Wales (Department of Education), 2026.</a:t>
            </a: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panose="020B0604020202020204"/>
                <a:ea typeface="+mn-ea"/>
                <a:cs typeface="+mn-cs"/>
              </a:rPr>
              <a:t>Material in this resource not available under a Creative Commons license:</a:t>
            </a:r>
          </a:p>
          <a:p>
            <a:pPr marL="171450" marR="0" lvl="0" indent="-1714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FFFFFF"/>
                </a:solidFill>
                <a:effectLst/>
                <a:uLnTx/>
                <a:uFillTx/>
                <a:latin typeface="Arial" panose="020B0604020202020204"/>
                <a:ea typeface="+mn-ea"/>
                <a:cs typeface="+mn-cs"/>
              </a:rPr>
              <a:t>the NSW Department of Education logo, other logos and trademark-protected material</a:t>
            </a:r>
          </a:p>
          <a:p>
            <a:pPr marL="171450" marR="0" lvl="0" indent="-1714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FFFFFF"/>
                </a:solidFill>
                <a:effectLst/>
                <a:uLnTx/>
                <a:uFillTx/>
                <a:latin typeface="Arial" panose="020B0604020202020204"/>
                <a:ea typeface="+mn-ea"/>
                <a:cs typeface="+mn-cs"/>
              </a:rPr>
              <a:t>Material owned by a third party that has been reproduced with permission. You will need to obtain permission from the third party to reuse its material. </a:t>
            </a:r>
          </a:p>
          <a:p>
            <a:pPr marL="0" marR="0" lvl="0" indent="0" algn="l" defTabSz="609585" rtl="0" eaLnBrk="1" fontAlgn="auto" latinLnBrk="0" hangingPunct="1">
              <a:lnSpc>
                <a:spcPct val="150000"/>
              </a:lnSpc>
              <a:spcBef>
                <a:spcPts val="1200"/>
              </a:spcBef>
              <a:spcAft>
                <a:spcPts val="600"/>
              </a:spcAft>
              <a:buClrTx/>
              <a:buSzTx/>
              <a:buFontTx/>
              <a:buNone/>
              <a:tabLst/>
              <a:defRPr/>
            </a:pPr>
            <a:r>
              <a:rPr kumimoji="0" lang="en-AU" sz="1200" b="1" i="0" u="none" strike="noStrike" kern="1200" cap="none" spc="0" normalizeH="0" baseline="0" noProof="0">
                <a:ln>
                  <a:noFill/>
                </a:ln>
                <a:solidFill>
                  <a:srgbClr val="FFFFFF"/>
                </a:solidFill>
                <a:effectLst/>
                <a:uLnTx/>
                <a:uFillTx/>
                <a:latin typeface="Arial" panose="020B0604020202020204"/>
                <a:ea typeface="+mn-ea"/>
                <a:cs typeface="+mn-cs"/>
              </a:rPr>
              <a:t>Links to third-party material and websites</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panose="020B0604020202020204"/>
                <a:ea typeface="+mn-ea"/>
                <a:cs typeface="+mn-cs"/>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panose="020B0604020202020204"/>
                <a:ea typeface="+mn-ea"/>
                <a:cs typeface="+mn-cs"/>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kumimoji="0" lang="en-AU" sz="1200" b="0" i="1" u="none" strike="noStrike" kern="1200" cap="none" spc="0" normalizeH="0" baseline="0" noProof="0">
                <a:ln>
                  <a:noFill/>
                </a:ln>
                <a:solidFill>
                  <a:srgbClr val="FFFFFF"/>
                </a:solidFill>
                <a:effectLst/>
                <a:uLnTx/>
                <a:uFillTx/>
                <a:latin typeface="Arial" panose="020B0604020202020204"/>
                <a:ea typeface="+mn-ea"/>
                <a:cs typeface="+mn-cs"/>
              </a:rPr>
              <a:t>Copyright Act 1968 </a:t>
            </a:r>
            <a:r>
              <a:rPr kumimoji="0" lang="en-AU" sz="1200" b="0" i="0" u="none" strike="noStrike" kern="1200" cap="none" spc="0" normalizeH="0" baseline="0" noProof="0">
                <a:ln>
                  <a:noFill/>
                </a:ln>
                <a:solidFill>
                  <a:srgbClr val="FFFFFF"/>
                </a:solidFill>
                <a:effectLst/>
                <a:uLnTx/>
                <a:uFillTx/>
                <a:latin typeface="Arial" panose="020B0604020202020204"/>
                <a:ea typeface="+mn-ea"/>
                <a:cs typeface="+mn-cs"/>
              </a:rPr>
              <a:t>(</a:t>
            </a:r>
            <a:r>
              <a:rPr kumimoji="0" lang="en-AU" sz="1200" b="0" i="0" u="none" strike="noStrike" kern="1200" cap="none" spc="0" normalizeH="0" baseline="0" noProof="0" err="1">
                <a:ln>
                  <a:noFill/>
                </a:ln>
                <a:solidFill>
                  <a:srgbClr val="FFFFFF"/>
                </a:solidFill>
                <a:effectLst/>
                <a:uLnTx/>
                <a:uFillTx/>
                <a:latin typeface="Arial" panose="020B0604020202020204"/>
                <a:ea typeface="+mn-ea"/>
                <a:cs typeface="+mn-cs"/>
              </a:rPr>
              <a:t>Cth</a:t>
            </a:r>
            <a:r>
              <a:rPr kumimoji="0" lang="en-AU" sz="1200" b="0" i="0" u="none" strike="noStrike" kern="1200" cap="none" spc="0" normalizeH="0" baseline="0" noProof="0">
                <a:ln>
                  <a:noFill/>
                </a:ln>
                <a:solidFill>
                  <a:srgbClr val="FFFFFF"/>
                </a:solidFill>
                <a:effectLst/>
                <a:uLnTx/>
                <a:uFillTx/>
                <a:latin typeface="Arial" panose="020B0604020202020204"/>
                <a:ea typeface="+mn-ea"/>
                <a:cs typeface="+mn-cs"/>
              </a:rPr>
              <a:t>). The department accepts no responsibility for content on third-party websites. </a:t>
            </a:r>
          </a:p>
        </p:txBody>
      </p:sp>
      <p:sp>
        <p:nvSpPr>
          <p:cNvPr id="2" name="Slide Number Placeholder 1">
            <a:extLst>
              <a:ext uri="{FF2B5EF4-FFF2-40B4-BE49-F238E27FC236}">
                <a16:creationId xmlns:a16="http://schemas.microsoft.com/office/drawing/2014/main" id="{B6CB9BBF-B8BB-959E-1C2B-7460EF59E239}"/>
              </a:ext>
            </a:extLst>
          </p:cNvPr>
          <p:cNvSpPr>
            <a:spLocks noGrp="1"/>
          </p:cNvSpPr>
          <p:nvPr>
            <p:ph type="sldNum" sz="quarter" idx="12"/>
          </p:nvPr>
        </p:nvSpPr>
        <p:spPr/>
        <p:txBody>
          <a:bodyPr/>
          <a:lstStyle/>
          <a:p>
            <a:fld id="{10A01DC5-1685-4615-8240-15192985C6A2}" type="slidenum">
              <a:rPr lang="en-AU" smtClean="0"/>
              <a:pPr/>
              <a:t>144</a:t>
            </a:fld>
            <a:endParaRPr lang="en-US"/>
          </a:p>
        </p:txBody>
      </p:sp>
    </p:spTree>
    <p:extLst>
      <p:ext uri="{BB962C8B-B14F-4D97-AF65-F5344CB8AC3E}">
        <p14:creationId xmlns:p14="http://schemas.microsoft.com/office/powerpoint/2010/main" val="79761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FE6D72-69A6-1968-5281-F6B5B17FA703}"/>
              </a:ext>
            </a:extLst>
          </p:cNvPr>
          <p:cNvSpPr>
            <a:spLocks noGrp="1"/>
          </p:cNvSpPr>
          <p:nvPr>
            <p:ph type="title"/>
          </p:nvPr>
        </p:nvSpPr>
        <p:spPr/>
        <p:txBody>
          <a:bodyPr/>
          <a:lstStyle/>
          <a:p>
            <a:r>
              <a:rPr lang="en-AU" dirty="0"/>
              <a:t>The Examined Life – Know thyself</a:t>
            </a:r>
          </a:p>
        </p:txBody>
      </p:sp>
      <p:sp>
        <p:nvSpPr>
          <p:cNvPr id="4" name="Text Placeholder 3">
            <a:extLst>
              <a:ext uri="{FF2B5EF4-FFF2-40B4-BE49-F238E27FC236}">
                <a16:creationId xmlns:a16="http://schemas.microsoft.com/office/drawing/2014/main" id="{33AE81C6-21D2-5ABC-D5C7-6AD03AF8BFC8}"/>
              </a:ext>
            </a:extLst>
          </p:cNvPr>
          <p:cNvSpPr>
            <a:spLocks noGrp="1"/>
          </p:cNvSpPr>
          <p:nvPr>
            <p:ph type="body" sz="quarter" idx="18"/>
          </p:nvPr>
        </p:nvSpPr>
        <p:spPr>
          <a:xfrm>
            <a:off x="360001" y="929686"/>
            <a:ext cx="11483999" cy="310015"/>
          </a:xfrm>
        </p:spPr>
        <p:txBody>
          <a:bodyPr/>
          <a:lstStyle/>
          <a:p>
            <a:r>
              <a:rPr lang="en-AU"/>
              <a:t>Socrates believed real wisdom begins when we examine our own lives. </a:t>
            </a:r>
          </a:p>
        </p:txBody>
      </p:sp>
      <p:sp>
        <p:nvSpPr>
          <p:cNvPr id="5" name="Content Placeholder 4">
            <a:extLst>
              <a:ext uri="{FF2B5EF4-FFF2-40B4-BE49-F238E27FC236}">
                <a16:creationId xmlns:a16="http://schemas.microsoft.com/office/drawing/2014/main" id="{13157F46-8D72-3011-3511-43E63FBF77C3}"/>
              </a:ext>
            </a:extLst>
          </p:cNvPr>
          <p:cNvSpPr>
            <a:spLocks noGrp="1"/>
          </p:cNvSpPr>
          <p:nvPr>
            <p:ph sz="quarter" idx="19"/>
          </p:nvPr>
        </p:nvSpPr>
        <p:spPr/>
        <p:txBody>
          <a:bodyPr/>
          <a:lstStyle/>
          <a:p>
            <a:r>
              <a:rPr lang="en-AU"/>
              <a:t>This video explains what that means</a:t>
            </a:r>
          </a:p>
          <a:p>
            <a:r>
              <a:rPr lang="en-AU"/>
              <a:t>Watch closely for what the video says an examined life involves… and why it matters.</a:t>
            </a:r>
          </a:p>
          <a:p>
            <a:endParaRPr lang="en-AU">
              <a:effectLst/>
              <a:latin typeface="Arial" panose="020B0604020202020204" pitchFamily="34" charset="0"/>
              <a:ea typeface="Calibri" panose="020F0502020204030204" pitchFamily="34" charset="0"/>
            </a:endParaRPr>
          </a:p>
          <a:p>
            <a:endParaRPr lang="en-AU">
              <a:ea typeface="Calibri" panose="020F0502020204030204" pitchFamily="34" charset="0"/>
            </a:endParaRPr>
          </a:p>
        </p:txBody>
      </p:sp>
      <p:pic>
        <p:nvPicPr>
          <p:cNvPr id="6" name="Online Media 5" title="The Examined Life: Know Thyself #1 | WIRELESS PHILOSOPHY">
            <a:hlinkClick r:id="" action="ppaction://media"/>
            <a:extLst>
              <a:ext uri="{FF2B5EF4-FFF2-40B4-BE49-F238E27FC236}">
                <a16:creationId xmlns:a16="http://schemas.microsoft.com/office/drawing/2014/main" id="{C2ECD8DA-D22E-290F-8FCD-03DB87CE0866}"/>
              </a:ext>
            </a:extLst>
          </p:cNvPr>
          <p:cNvPicPr>
            <a:picLocks noRot="1" noChangeAspect="1"/>
          </p:cNvPicPr>
          <p:nvPr>
            <a:videoFile r:link="rId1"/>
          </p:nvPr>
        </p:nvPicPr>
        <p:blipFill>
          <a:blip r:embed="rId4"/>
          <a:stretch>
            <a:fillRect/>
          </a:stretch>
        </p:blipFill>
        <p:spPr>
          <a:xfrm>
            <a:off x="1098621" y="3519582"/>
            <a:ext cx="3810000" cy="2152650"/>
          </a:xfrm>
          <a:prstGeom prst="rect">
            <a:avLst/>
          </a:prstGeom>
        </p:spPr>
      </p:pic>
      <p:pic>
        <p:nvPicPr>
          <p:cNvPr id="8" name="Picture Placeholder 7">
            <a:extLst>
              <a:ext uri="{FF2B5EF4-FFF2-40B4-BE49-F238E27FC236}">
                <a16:creationId xmlns:a16="http://schemas.microsoft.com/office/drawing/2014/main" id="{663A2B05-C96F-EBC0-4095-898870CD8EDD}"/>
              </a:ext>
              <a:ext uri="{C183D7F6-B498-43B3-948B-1728B52AA6E4}">
                <adec:decorative xmlns:adec="http://schemas.microsoft.com/office/drawing/2017/decorative" val="1"/>
              </a:ext>
            </a:extLst>
          </p:cNvPr>
          <p:cNvPicPr>
            <a:picLocks noGrp="1" noChangeAspect="1"/>
          </p:cNvPicPr>
          <p:nvPr>
            <p:ph type="pic" sz="quarter" idx="20"/>
          </p:nvPr>
        </p:nvPicPr>
        <p:blipFill>
          <a:blip r:embed="rId5" cstate="screen">
            <a:extLst>
              <a:ext uri="{28A0092B-C50C-407E-A947-70E740481C1C}">
                <a14:useLocalDpi xmlns:a14="http://schemas.microsoft.com/office/drawing/2010/main"/>
              </a:ext>
            </a:extLst>
          </a:blip>
          <a:srcRect/>
          <a:stretch>
            <a:fillRect/>
          </a:stretch>
        </p:blipFill>
        <p:spPr>
          <a:xfrm>
            <a:off x="6324599" y="1562470"/>
            <a:ext cx="5507038" cy="4814518"/>
          </a:xfrm>
        </p:spPr>
      </p:pic>
      <p:sp>
        <p:nvSpPr>
          <p:cNvPr id="9" name="TextBox 8">
            <a:extLst>
              <a:ext uri="{FF2B5EF4-FFF2-40B4-BE49-F238E27FC236}">
                <a16:creationId xmlns:a16="http://schemas.microsoft.com/office/drawing/2014/main" id="{8A411691-3102-365A-AE94-FF40F387E532}"/>
              </a:ext>
            </a:extLst>
          </p:cNvPr>
          <p:cNvSpPr txBox="1"/>
          <p:nvPr/>
        </p:nvSpPr>
        <p:spPr>
          <a:xfrm>
            <a:off x="6324599" y="6491915"/>
            <a:ext cx="3759200" cy="310015"/>
          </a:xfrm>
          <a:prstGeom prst="rect">
            <a:avLst/>
          </a:prstGeom>
          <a:noFill/>
        </p:spPr>
        <p:txBody>
          <a:bodyPr wrap="square" lIns="0" tIns="0" rIns="0" bIns="0" rtlCol="0">
            <a:noAutofit/>
          </a:bodyPr>
          <a:lstStyle/>
          <a:p>
            <a:r>
              <a:rPr lang="en-AU" sz="1100"/>
              <a:t>Image by </a:t>
            </a:r>
            <a:r>
              <a:rPr lang="en-AU" sz="1100" u="sng" err="1">
                <a:hlinkClick r:id="rId6"/>
              </a:rPr>
              <a:t>mokhalad</a:t>
            </a:r>
            <a:r>
              <a:rPr lang="en-AU" sz="1100" u="sng">
                <a:hlinkClick r:id="rId6"/>
              </a:rPr>
              <a:t> </a:t>
            </a:r>
            <a:r>
              <a:rPr lang="en-AU" sz="1100" u="sng" err="1">
                <a:hlinkClick r:id="rId6"/>
              </a:rPr>
              <a:t>musavi</a:t>
            </a:r>
            <a:r>
              <a:rPr lang="en-AU" sz="1100"/>
              <a:t> from </a:t>
            </a:r>
            <a:r>
              <a:rPr lang="en-AU" sz="1100" u="sng" err="1">
                <a:hlinkClick r:id="rId7"/>
              </a:rPr>
              <a:t>Pixabay</a:t>
            </a:r>
            <a:endParaRPr lang="en-AU" sz="1000"/>
          </a:p>
        </p:txBody>
      </p:sp>
      <p:sp>
        <p:nvSpPr>
          <p:cNvPr id="2" name="Slide Number Placeholder 1">
            <a:extLst>
              <a:ext uri="{FF2B5EF4-FFF2-40B4-BE49-F238E27FC236}">
                <a16:creationId xmlns:a16="http://schemas.microsoft.com/office/drawing/2014/main" id="{99C0BE1A-A00A-0047-E7CC-F8C5060B3C2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291131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80597-5357-3983-DEDF-60BE83768379}"/>
              </a:ext>
            </a:extLst>
          </p:cNvPr>
          <p:cNvSpPr>
            <a:spLocks noGrp="1"/>
          </p:cNvSpPr>
          <p:nvPr>
            <p:ph type="title"/>
          </p:nvPr>
        </p:nvSpPr>
        <p:spPr/>
        <p:txBody>
          <a:bodyPr/>
          <a:lstStyle/>
          <a:p>
            <a:r>
              <a:rPr lang="en-AU"/>
              <a:t>Activity 2 – after watching the clip</a:t>
            </a:r>
          </a:p>
        </p:txBody>
      </p:sp>
      <p:sp>
        <p:nvSpPr>
          <p:cNvPr id="4" name="Text Placeholder 3">
            <a:extLst>
              <a:ext uri="{FF2B5EF4-FFF2-40B4-BE49-F238E27FC236}">
                <a16:creationId xmlns:a16="http://schemas.microsoft.com/office/drawing/2014/main" id="{E0C05F94-6F27-3B27-FB19-1BAD8E16541C}"/>
              </a:ext>
            </a:extLst>
          </p:cNvPr>
          <p:cNvSpPr>
            <a:spLocks noGrp="1"/>
          </p:cNvSpPr>
          <p:nvPr>
            <p:ph type="body" sz="quarter" idx="18"/>
          </p:nvPr>
        </p:nvSpPr>
        <p:spPr/>
        <p:txBody>
          <a:bodyPr/>
          <a:lstStyle/>
          <a:p>
            <a:r>
              <a:rPr lang="en-AU"/>
              <a:t>Explain it to a ten-year-old</a:t>
            </a:r>
          </a:p>
        </p:txBody>
      </p:sp>
      <p:sp>
        <p:nvSpPr>
          <p:cNvPr id="5" name="Content Placeholder 4">
            <a:extLst>
              <a:ext uri="{FF2B5EF4-FFF2-40B4-BE49-F238E27FC236}">
                <a16:creationId xmlns:a16="http://schemas.microsoft.com/office/drawing/2014/main" id="{BBBF99DB-E2E1-76FA-6F71-4C4AA64E6721}"/>
              </a:ext>
            </a:extLst>
          </p:cNvPr>
          <p:cNvSpPr>
            <a:spLocks noGrp="1"/>
          </p:cNvSpPr>
          <p:nvPr>
            <p:ph sz="quarter" idx="19"/>
          </p:nvPr>
        </p:nvSpPr>
        <p:spPr>
          <a:xfrm>
            <a:off x="360363" y="1562471"/>
            <a:ext cx="9401154" cy="4814517"/>
          </a:xfrm>
        </p:spPr>
        <p:txBody>
          <a:bodyPr/>
          <a:lstStyle/>
          <a:p>
            <a:r>
              <a:rPr lang="en-AU" b="1"/>
              <a:t>How would you explain the concept of ‘an examined life’ to a 10-year-old?</a:t>
            </a:r>
          </a:p>
          <a:p>
            <a:r>
              <a:rPr lang="en-AU"/>
              <a:t>Work with a partner to  create a simple explanation</a:t>
            </a:r>
          </a:p>
          <a:p>
            <a:r>
              <a:rPr lang="en-AU"/>
              <a:t>You could :</a:t>
            </a:r>
          </a:p>
          <a:p>
            <a:pPr marL="342900" indent="-342900">
              <a:buFont typeface="Arial" panose="020B0604020202020204" pitchFamily="34" charset="0"/>
              <a:buChar char="•"/>
            </a:pPr>
            <a:r>
              <a:rPr lang="en-AU"/>
              <a:t>draw it</a:t>
            </a:r>
          </a:p>
          <a:p>
            <a:pPr marL="342900" indent="-342900">
              <a:buFont typeface="Arial" panose="020B0604020202020204" pitchFamily="34" charset="0"/>
              <a:buChar char="•"/>
            </a:pPr>
            <a:r>
              <a:rPr lang="en-AU"/>
              <a:t>write dot points</a:t>
            </a:r>
          </a:p>
          <a:p>
            <a:pPr marL="342900" indent="-342900">
              <a:buFont typeface="Arial" panose="020B0604020202020204" pitchFamily="34" charset="0"/>
              <a:buChar char="•"/>
            </a:pPr>
            <a:r>
              <a:rPr lang="en-AU"/>
              <a:t>make a flow chart.</a:t>
            </a:r>
          </a:p>
          <a:p>
            <a:r>
              <a:rPr lang="en-AU"/>
              <a:t>Use whatever would make it clear to a 10-year-old. </a:t>
            </a:r>
          </a:p>
        </p:txBody>
      </p:sp>
      <p:pic>
        <p:nvPicPr>
          <p:cNvPr id="12" name="Picture Placeholder 11">
            <a:extLst>
              <a:ext uri="{FF2B5EF4-FFF2-40B4-BE49-F238E27FC236}">
                <a16:creationId xmlns:a16="http://schemas.microsoft.com/office/drawing/2014/main" id="{3D5C23B0-6E8F-023C-AA3A-B21CE273779D}"/>
              </a:ext>
              <a:ext uri="{C183D7F6-B498-43B3-948B-1728B52AA6E4}">
                <adec:decorative xmlns:adec="http://schemas.microsoft.com/office/drawing/2017/decorative" val="1"/>
              </a:ext>
            </a:extLst>
          </p:cNvPr>
          <p:cNvPicPr>
            <a:picLocks noGrp="1" noChangeAspect="1"/>
          </p:cNvPicPr>
          <p:nvPr>
            <p:ph type="pic" sz="quarter" idx="20"/>
          </p:nvPr>
        </p:nvPicPr>
        <p:blipFill>
          <a:blip>
            <a:extLst>
              <a:ext uri="{96DAC541-7B7A-43D3-8B79-37D633B846F1}">
                <asvg:svgBlip xmlns:asvg="http://schemas.microsoft.com/office/drawing/2016/SVG/main" r:embed="rId3"/>
              </a:ext>
            </a:extLst>
          </a:blip>
          <a:srcRect t="6284" b="6284"/>
          <a:stretch>
            <a:fillRect/>
          </a:stretch>
        </p:blipFill>
        <p:spPr>
          <a:xfrm>
            <a:off x="7854509" y="1683482"/>
            <a:ext cx="4982968" cy="4814518"/>
          </a:xfrm>
        </p:spPr>
      </p:pic>
      <p:sp>
        <p:nvSpPr>
          <p:cNvPr id="2" name="Slide Number Placeholder 1">
            <a:extLst>
              <a:ext uri="{FF2B5EF4-FFF2-40B4-BE49-F238E27FC236}">
                <a16:creationId xmlns:a16="http://schemas.microsoft.com/office/drawing/2014/main" id="{4033FFCF-D08F-A8D3-15F9-D5EBB8CB3F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159625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10502A-CC65-2418-6297-AD6476C07471}"/>
              </a:ext>
            </a:extLst>
          </p:cNvPr>
          <p:cNvSpPr>
            <a:spLocks noGrp="1"/>
          </p:cNvSpPr>
          <p:nvPr>
            <p:ph type="title"/>
          </p:nvPr>
        </p:nvSpPr>
        <p:spPr/>
        <p:txBody>
          <a:bodyPr/>
          <a:lstStyle/>
          <a:p>
            <a:r>
              <a:rPr lang="en-AU" dirty="0"/>
              <a:t>Check for understanding (1)</a:t>
            </a:r>
          </a:p>
        </p:txBody>
      </p:sp>
      <p:sp>
        <p:nvSpPr>
          <p:cNvPr id="4" name="Text Placeholder 3">
            <a:extLst>
              <a:ext uri="{FF2B5EF4-FFF2-40B4-BE49-F238E27FC236}">
                <a16:creationId xmlns:a16="http://schemas.microsoft.com/office/drawing/2014/main" id="{A036B260-3DEB-647C-F6AE-3D71E0F6B72E}"/>
              </a:ext>
            </a:extLst>
          </p:cNvPr>
          <p:cNvSpPr>
            <a:spLocks noGrp="1"/>
          </p:cNvSpPr>
          <p:nvPr>
            <p:ph type="body" sz="quarter" idx="18"/>
          </p:nvPr>
        </p:nvSpPr>
        <p:spPr/>
        <p:txBody>
          <a:bodyPr/>
          <a:lstStyle/>
          <a:p>
            <a:r>
              <a:rPr lang="en-AU"/>
              <a:t>Thumb votes</a:t>
            </a:r>
          </a:p>
        </p:txBody>
      </p:sp>
      <p:sp>
        <p:nvSpPr>
          <p:cNvPr id="5" name="Content Placeholder 4">
            <a:extLst>
              <a:ext uri="{FF2B5EF4-FFF2-40B4-BE49-F238E27FC236}">
                <a16:creationId xmlns:a16="http://schemas.microsoft.com/office/drawing/2014/main" id="{1977721A-0BF2-430A-A272-FF2C4DE313F3}"/>
              </a:ext>
            </a:extLst>
          </p:cNvPr>
          <p:cNvSpPr>
            <a:spLocks noGrp="1"/>
          </p:cNvSpPr>
          <p:nvPr>
            <p:ph sz="quarter" idx="19"/>
          </p:nvPr>
        </p:nvSpPr>
        <p:spPr/>
        <p:txBody>
          <a:bodyPr/>
          <a:lstStyle/>
          <a:p>
            <a:r>
              <a:rPr lang="en-AU" sz="2400"/>
              <a:t>I understand and could explain the concept of an examined life:</a:t>
            </a:r>
          </a:p>
          <a:p>
            <a:pPr marL="342900" indent="-342900">
              <a:buFont typeface="Arial" panose="020B0604020202020204" pitchFamily="34" charset="0"/>
              <a:buChar char="•"/>
            </a:pPr>
            <a:r>
              <a:rPr lang="en-AU"/>
              <a:t>A thumbs up if you feel confident</a:t>
            </a:r>
          </a:p>
          <a:p>
            <a:pPr marL="342900" indent="-342900">
              <a:buFont typeface="Arial" panose="020B0604020202020204" pitchFamily="34" charset="0"/>
              <a:buChar char="•"/>
            </a:pPr>
            <a:r>
              <a:rPr lang="en-AU"/>
              <a:t>Sideways if you’re  unsure</a:t>
            </a:r>
          </a:p>
          <a:p>
            <a:pPr marL="342900" indent="-342900">
              <a:buFont typeface="Arial" panose="020B0604020202020204" pitchFamily="34" charset="0"/>
              <a:buChar char="•"/>
            </a:pPr>
            <a:r>
              <a:rPr lang="en-AU"/>
              <a:t>Down if you’re confused</a:t>
            </a:r>
          </a:p>
        </p:txBody>
      </p:sp>
      <p:pic>
        <p:nvPicPr>
          <p:cNvPr id="9" name="Picture Placeholder 8" descr="Thumbs up sign outline">
            <a:extLst>
              <a:ext uri="{FF2B5EF4-FFF2-40B4-BE49-F238E27FC236}">
                <a16:creationId xmlns:a16="http://schemas.microsoft.com/office/drawing/2014/main" id="{864BE4C5-1484-EDFF-A189-59F61BDEC69A}"/>
              </a:ext>
            </a:extLst>
          </p:cNvPr>
          <p:cNvPicPr>
            <a:picLocks noGrp="1" noChangeAspect="1"/>
          </p:cNvPicPr>
          <p:nvPr>
            <p:ph type="pic" sz="quarter" idx="20"/>
          </p:nvPr>
        </p:nvPicPr>
        <p:blipFill>
          <a:blip>
            <a:extLst>
              <a:ext uri="{96DAC541-7B7A-43D3-8B79-37D633B846F1}">
                <asvg:svgBlip xmlns:asvg="http://schemas.microsoft.com/office/drawing/2016/SVG/main" r:embed="rId3"/>
              </a:ext>
            </a:extLst>
          </a:blip>
          <a:srcRect t="6284" b="6284"/>
          <a:stretch>
            <a:fillRect/>
          </a:stretch>
        </p:blipFill>
        <p:spPr>
          <a:xfrm>
            <a:off x="7834233" y="1562470"/>
            <a:ext cx="3997403" cy="3494722"/>
          </a:xfrm>
        </p:spPr>
      </p:pic>
      <p:sp>
        <p:nvSpPr>
          <p:cNvPr id="2" name="Slide Number Placeholder 1">
            <a:extLst>
              <a:ext uri="{FF2B5EF4-FFF2-40B4-BE49-F238E27FC236}">
                <a16:creationId xmlns:a16="http://schemas.microsoft.com/office/drawing/2014/main" id="{2DB2BE9F-B3E4-2559-D65C-63B96B4242A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173585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34F7B-79B1-68FF-099B-D30359DE742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4BD384E-CB11-F11E-4234-4D86744B28DA}"/>
              </a:ext>
            </a:extLst>
          </p:cNvPr>
          <p:cNvSpPr>
            <a:spLocks noGrp="1"/>
          </p:cNvSpPr>
          <p:nvPr>
            <p:ph type="ctrTitle"/>
          </p:nvPr>
        </p:nvSpPr>
        <p:spPr/>
        <p:txBody>
          <a:bodyPr/>
          <a:lstStyle/>
          <a:p>
            <a:r>
              <a:rPr lang="en-AU">
                <a:latin typeface="+mj-lt"/>
                <a:cs typeface="Arial"/>
              </a:rPr>
              <a:t>Lesson 4</a:t>
            </a:r>
            <a:br>
              <a:rPr lang="en-AU">
                <a:latin typeface="+mj-lt"/>
                <a:cs typeface="Arial"/>
              </a:rPr>
            </a:br>
            <a:r>
              <a:rPr lang="en-AU" sz="3600">
                <a:solidFill>
                  <a:schemeClr val="accent4"/>
                </a:solidFill>
                <a:latin typeface="+mj-lt"/>
                <a:cs typeface="Arial"/>
              </a:rPr>
              <a:t>Branches of Philosophy</a:t>
            </a:r>
            <a:endParaRPr lang="en-AU" sz="3600">
              <a:solidFill>
                <a:schemeClr val="accent4"/>
              </a:solidFill>
              <a:latin typeface="+mj-lt"/>
            </a:endParaRPr>
          </a:p>
        </p:txBody>
      </p:sp>
    </p:spTree>
    <p:extLst>
      <p:ext uri="{BB962C8B-B14F-4D97-AF65-F5344CB8AC3E}">
        <p14:creationId xmlns:p14="http://schemas.microsoft.com/office/powerpoint/2010/main" val="98193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8C148-474E-EE3A-69BD-0BBD2892305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2BC5B16-F53E-1248-78AD-368A789C9DD3}"/>
              </a:ext>
            </a:extLst>
          </p:cNvPr>
          <p:cNvSpPr>
            <a:spLocks noGrp="1"/>
          </p:cNvSpPr>
          <p:nvPr>
            <p:ph type="title"/>
          </p:nvPr>
        </p:nvSpPr>
        <p:spPr/>
        <p:txBody>
          <a:bodyPr/>
          <a:lstStyle/>
          <a:p>
            <a:r>
              <a:rPr lang="en-AU" dirty="0">
                <a:latin typeface="+mj-lt"/>
              </a:rPr>
              <a:t>Learning intentions and success criteria (2)</a:t>
            </a:r>
          </a:p>
        </p:txBody>
      </p:sp>
      <p:sp>
        <p:nvSpPr>
          <p:cNvPr id="3" name="TextBox 2">
            <a:extLst>
              <a:ext uri="{FF2B5EF4-FFF2-40B4-BE49-F238E27FC236}">
                <a16:creationId xmlns:a16="http://schemas.microsoft.com/office/drawing/2014/main" id="{557A5CBE-5D9F-8F41-C2E0-F23780812E18}"/>
              </a:ext>
            </a:extLst>
          </p:cNvPr>
          <p:cNvSpPr txBox="1"/>
          <p:nvPr/>
        </p:nvSpPr>
        <p:spPr>
          <a:xfrm>
            <a:off x="370416" y="1894417"/>
            <a:ext cx="11303000" cy="30977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2000">
                <a:latin typeface="+mj-lt"/>
                <a:cs typeface="Arial"/>
              </a:rPr>
              <a:t> describe the main branches of Philosophy and what each one focuses on</a:t>
            </a:r>
          </a:p>
          <a:p>
            <a:pPr marL="342900" indent="-342900">
              <a:lnSpc>
                <a:spcPct val="150000"/>
              </a:lnSpc>
              <a:spcAft>
                <a:spcPts val="600"/>
              </a:spcAft>
              <a:buFont typeface="Arial" panose="020B0604020202020204" pitchFamily="34" charset="0"/>
              <a:buChar char="•"/>
            </a:pPr>
            <a:r>
              <a:rPr lang="en-AU" sz="2000">
                <a:latin typeface="+mj-lt"/>
                <a:cs typeface="Arial"/>
              </a:rPr>
              <a:t> understand why philosophical thinking is organised into different areas of study.</a:t>
            </a:r>
          </a:p>
          <a:p>
            <a:pPr marL="342900" indent="-342900">
              <a:lnSpc>
                <a:spcPct val="150000"/>
              </a:lnSpc>
              <a:spcAft>
                <a:spcPts val="600"/>
              </a:spcAft>
              <a:buFont typeface="Arial" panose="020B0604020202020204" pitchFamily="34" charset="0"/>
              <a:buChar char="•"/>
            </a:pPr>
            <a:r>
              <a:rPr lang="en-AU" sz="2000" b="1">
                <a:solidFill>
                  <a:schemeClr val="accent1"/>
                </a:solidFill>
                <a:latin typeface="+mj-lt"/>
                <a:cs typeface="Arial" panose="020B0604020202020204" pitchFamily="34" charset="0"/>
              </a:rPr>
              <a:t>We can</a:t>
            </a:r>
            <a:endParaRPr lang="en-US" sz="2000">
              <a:solidFill>
                <a:schemeClr val="accent1"/>
              </a:solidFill>
              <a:latin typeface="+mj-lt"/>
              <a:cs typeface="Arial" panose="020B0604020202020204" pitchFamily="34" charset="0"/>
            </a:endParaRPr>
          </a:p>
          <a:p>
            <a:pPr marL="342900" indent="-342900">
              <a:lnSpc>
                <a:spcPct val="150000"/>
              </a:lnSpc>
              <a:spcAft>
                <a:spcPts val="600"/>
              </a:spcAft>
              <a:buFont typeface="Arial"/>
              <a:buChar char="•"/>
            </a:pPr>
            <a:r>
              <a:rPr lang="en-AU" sz="2000">
                <a:latin typeface="+mj-lt"/>
                <a:cs typeface="Arial" panose="020B0604020202020204" pitchFamily="34" charset="0"/>
              </a:rPr>
              <a:t>list the main branches of philosophy</a:t>
            </a:r>
          </a:p>
          <a:p>
            <a:pPr marL="342900" indent="-342900">
              <a:lnSpc>
                <a:spcPct val="150000"/>
              </a:lnSpc>
              <a:spcAft>
                <a:spcPts val="600"/>
              </a:spcAft>
              <a:buFont typeface="Arial"/>
              <a:buChar char="•"/>
            </a:pPr>
            <a:r>
              <a:rPr lang="en-AU" sz="2000">
                <a:latin typeface="+mj-lt"/>
                <a:cs typeface="Arial" panose="020B0604020202020204" pitchFamily="34" charset="0"/>
              </a:rPr>
              <a:t>describe what each branch focuses on.</a:t>
            </a:r>
          </a:p>
        </p:txBody>
      </p:sp>
      <p:sp>
        <p:nvSpPr>
          <p:cNvPr id="2" name="Slide Number Placeholder 1">
            <a:extLst>
              <a:ext uri="{FF2B5EF4-FFF2-40B4-BE49-F238E27FC236}">
                <a16:creationId xmlns:a16="http://schemas.microsoft.com/office/drawing/2014/main" id="{3D626F5C-B0B5-7610-D5DE-DE06D84D150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19</a:t>
            </a:fld>
            <a:endParaRPr lang="en-AU"/>
          </a:p>
        </p:txBody>
      </p:sp>
    </p:spTree>
    <p:extLst>
      <p:ext uri="{BB962C8B-B14F-4D97-AF65-F5344CB8AC3E}">
        <p14:creationId xmlns:p14="http://schemas.microsoft.com/office/powerpoint/2010/main" val="3831024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latin typeface="+mj-lt"/>
                <a:ea typeface="Times New Roman" panose="02020603050405020304" pitchFamily="18" charset="0"/>
              </a:rPr>
              <a:t>Philosophy Core 1</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mj-lt"/>
              </a:rPr>
              <a:t>Stage 5</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a:latin typeface="+mj-lt"/>
              </a:rPr>
              <a:t>Introduction to philosophy </a:t>
            </a:r>
          </a:p>
        </p:txBody>
      </p:sp>
      <p:pic>
        <p:nvPicPr>
          <p:cNvPr id="5" name="Picture Placeholder 4">
            <a:extLst>
              <a:ext uri="{FF2B5EF4-FFF2-40B4-BE49-F238E27FC236}">
                <a16:creationId xmlns:a16="http://schemas.microsoft.com/office/drawing/2014/main" id="{5A3B5A81-82C1-75D9-92F7-C959C64EFB28}"/>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7128000" y="0"/>
            <a:ext cx="5039681" cy="6833681"/>
          </a:xfrm>
        </p:spPr>
      </p:pic>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AE36D56-9316-37A4-321B-3D7DDA8FC02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0" y="909000"/>
            <a:ext cx="5040000" cy="5040000"/>
          </a:xfrm>
          <a:prstGeom prst="rect">
            <a:avLst/>
          </a:prstGeom>
        </p:spPr>
      </p:pic>
      <p:sp>
        <p:nvSpPr>
          <p:cNvPr id="21" name="Title 2">
            <a:extLst>
              <a:ext uri="{FF2B5EF4-FFF2-40B4-BE49-F238E27FC236}">
                <a16:creationId xmlns:a16="http://schemas.microsoft.com/office/drawing/2014/main" id="{F4235F65-2626-6A8C-7865-17877E04EC9B}"/>
              </a:ext>
            </a:extLst>
          </p:cNvPr>
          <p:cNvSpPr>
            <a:spLocks noGrp="1"/>
          </p:cNvSpPr>
          <p:nvPr>
            <p:ph type="title"/>
          </p:nvPr>
        </p:nvSpPr>
        <p:spPr>
          <a:xfrm>
            <a:off x="5400000" y="360000"/>
            <a:ext cx="6407150" cy="554400"/>
          </a:xfrm>
        </p:spPr>
        <p:txBody>
          <a:bodyPr/>
          <a:lstStyle/>
          <a:p>
            <a:r>
              <a:rPr lang="en-US"/>
              <a:t>Branches of Philosophy</a:t>
            </a:r>
          </a:p>
        </p:txBody>
      </p:sp>
      <p:sp>
        <p:nvSpPr>
          <p:cNvPr id="2" name="Slide Number Placeholder 1">
            <a:extLst>
              <a:ext uri="{FF2B5EF4-FFF2-40B4-BE49-F238E27FC236}">
                <a16:creationId xmlns:a16="http://schemas.microsoft.com/office/drawing/2014/main" id="{9DF11597-123E-8640-F3F4-8737F1B297B5}"/>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20</a:t>
            </a:fld>
            <a:endParaRPr lang="en-AU"/>
          </a:p>
        </p:txBody>
      </p:sp>
      <p:sp>
        <p:nvSpPr>
          <p:cNvPr id="14" name="Text Placeholder 4">
            <a:extLst>
              <a:ext uri="{FF2B5EF4-FFF2-40B4-BE49-F238E27FC236}">
                <a16:creationId xmlns:a16="http://schemas.microsoft.com/office/drawing/2014/main" id="{5F61E1D5-732E-3E8C-23E0-05DD0A7CE818}"/>
              </a:ext>
            </a:extLst>
          </p:cNvPr>
          <p:cNvSpPr>
            <a:spLocks noGrp="1"/>
          </p:cNvSpPr>
          <p:nvPr>
            <p:ph type="body" sz="quarter" idx="17"/>
          </p:nvPr>
        </p:nvSpPr>
        <p:spPr>
          <a:xfrm>
            <a:off x="5400675" y="1800000"/>
            <a:ext cx="6407150" cy="4536000"/>
          </a:xfrm>
        </p:spPr>
        <p:txBody>
          <a:bodyPr>
            <a:normAutofit/>
          </a:bodyPr>
          <a:lstStyle/>
          <a:p>
            <a:r>
              <a:rPr lang="en-AU" b="1"/>
              <a:t>Ethics: </a:t>
            </a:r>
            <a:r>
              <a:rPr lang="en-AU"/>
              <a:t>right and wrong</a:t>
            </a:r>
          </a:p>
          <a:p>
            <a:r>
              <a:rPr lang="en-AU" b="1"/>
              <a:t>Aesthetics: </a:t>
            </a:r>
            <a:r>
              <a:rPr lang="en-AU"/>
              <a:t>beauty and art</a:t>
            </a:r>
          </a:p>
          <a:p>
            <a:r>
              <a:rPr lang="en-AU" b="1"/>
              <a:t>Epistemology</a:t>
            </a:r>
            <a:r>
              <a:rPr lang="en-AU"/>
              <a:t>: knowledge and truth</a:t>
            </a:r>
          </a:p>
          <a:p>
            <a:r>
              <a:rPr lang="en-AU" b="1"/>
              <a:t>Metaphysics</a:t>
            </a:r>
            <a:r>
              <a:rPr lang="en-AU"/>
              <a:t>: reality and existence</a:t>
            </a:r>
          </a:p>
        </p:txBody>
      </p:sp>
      <p:sp>
        <p:nvSpPr>
          <p:cNvPr id="3" name="Text Placeholder 5">
            <a:extLst>
              <a:ext uri="{FF2B5EF4-FFF2-40B4-BE49-F238E27FC236}">
                <a16:creationId xmlns:a16="http://schemas.microsoft.com/office/drawing/2014/main" id="{B796B520-97B8-5844-9059-202400CD742D}"/>
              </a:ext>
            </a:extLst>
          </p:cNvPr>
          <p:cNvSpPr>
            <a:spLocks noGrp="1"/>
          </p:cNvSpPr>
          <p:nvPr>
            <p:ph type="body" sz="quarter" idx="18"/>
          </p:nvPr>
        </p:nvSpPr>
        <p:spPr>
          <a:xfrm>
            <a:off x="5399998" y="982520"/>
            <a:ext cx="6407150" cy="294189"/>
          </a:xfrm>
        </p:spPr>
        <p:txBody>
          <a:bodyPr/>
          <a:lstStyle/>
          <a:p>
            <a:r>
              <a:rPr lang="en-AU"/>
              <a:t>Classifying philosophical questions</a:t>
            </a:r>
          </a:p>
        </p:txBody>
      </p:sp>
    </p:spTree>
    <p:extLst>
      <p:ext uri="{BB962C8B-B14F-4D97-AF65-F5344CB8AC3E}">
        <p14:creationId xmlns:p14="http://schemas.microsoft.com/office/powerpoint/2010/main" val="11546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519A94-2586-D251-33E2-9518311C2B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21</a:t>
            </a:fld>
            <a:endParaRPr lang="en-AU"/>
          </a:p>
        </p:txBody>
      </p:sp>
      <p:sp>
        <p:nvSpPr>
          <p:cNvPr id="3" name="Title 2">
            <a:extLst>
              <a:ext uri="{FF2B5EF4-FFF2-40B4-BE49-F238E27FC236}">
                <a16:creationId xmlns:a16="http://schemas.microsoft.com/office/drawing/2014/main" id="{7A182AA1-0446-026E-1731-9C0E15314E9D}"/>
              </a:ext>
            </a:extLst>
          </p:cNvPr>
          <p:cNvSpPr>
            <a:spLocks noGrp="1"/>
          </p:cNvSpPr>
          <p:nvPr>
            <p:ph type="title"/>
          </p:nvPr>
        </p:nvSpPr>
        <p:spPr/>
        <p:txBody>
          <a:bodyPr/>
          <a:lstStyle/>
          <a:p>
            <a:r>
              <a:rPr lang="en-AU"/>
              <a:t>Metaphysics ​</a:t>
            </a:r>
          </a:p>
        </p:txBody>
      </p:sp>
      <p:sp>
        <p:nvSpPr>
          <p:cNvPr id="6" name="Text Placeholder 5">
            <a:extLst>
              <a:ext uri="{FF2B5EF4-FFF2-40B4-BE49-F238E27FC236}">
                <a16:creationId xmlns:a16="http://schemas.microsoft.com/office/drawing/2014/main" id="{AC76FB80-7FF3-EF90-0E71-A5B232FE10C8}"/>
              </a:ext>
            </a:extLst>
          </p:cNvPr>
          <p:cNvSpPr>
            <a:spLocks noGrp="1"/>
          </p:cNvSpPr>
          <p:nvPr>
            <p:ph type="body" sz="quarter" idx="18"/>
          </p:nvPr>
        </p:nvSpPr>
        <p:spPr/>
        <p:txBody>
          <a:bodyPr/>
          <a:lstStyle/>
          <a:p>
            <a:r>
              <a:rPr lang="en-AU"/>
              <a:t>The </a:t>
            </a:r>
            <a:r>
              <a:rPr lang="en-AU" b="1"/>
              <a:t>big questions </a:t>
            </a:r>
            <a:r>
              <a:rPr lang="en-AU"/>
              <a:t>branch of Philosophy</a:t>
            </a:r>
          </a:p>
        </p:txBody>
      </p:sp>
      <p:sp>
        <p:nvSpPr>
          <p:cNvPr id="5" name="Text Placeholder 4">
            <a:extLst>
              <a:ext uri="{FF2B5EF4-FFF2-40B4-BE49-F238E27FC236}">
                <a16:creationId xmlns:a16="http://schemas.microsoft.com/office/drawing/2014/main" id="{51472E74-4864-61B4-F0EA-2A478AB0470A}"/>
              </a:ext>
            </a:extLst>
          </p:cNvPr>
          <p:cNvSpPr>
            <a:spLocks noGrp="1"/>
          </p:cNvSpPr>
          <p:nvPr>
            <p:ph type="body" sz="quarter" idx="17"/>
          </p:nvPr>
        </p:nvSpPr>
        <p:spPr/>
        <p:txBody>
          <a:bodyPr/>
          <a:lstStyle/>
          <a:p>
            <a:pPr>
              <a:spcAft>
                <a:spcPts val="600"/>
              </a:spcAft>
              <a:buNone/>
            </a:pPr>
            <a:r>
              <a:rPr lang="en-AU" sz="1800"/>
              <a:t>Metaphysics looks at the biggest questions humans can ask.</a:t>
            </a:r>
            <a:br>
              <a:rPr lang="en-AU" sz="1800"/>
            </a:br>
            <a:r>
              <a:rPr lang="en-AU" sz="1800"/>
              <a:t>It explores what is real, what exists, and what might exist beyond what we can see.</a:t>
            </a:r>
          </a:p>
          <a:p>
            <a:pPr>
              <a:spcAft>
                <a:spcPts val="600"/>
              </a:spcAft>
            </a:pPr>
            <a:r>
              <a:rPr lang="en-AU" sz="1800"/>
              <a:t>It asks questions like:</a:t>
            </a:r>
          </a:p>
          <a:p>
            <a:pPr marL="342900" indent="-342900">
              <a:spcAft>
                <a:spcPts val="600"/>
              </a:spcAft>
              <a:buFont typeface="Arial" panose="020B0604020202020204" pitchFamily="34" charset="0"/>
              <a:buChar char="•"/>
            </a:pPr>
            <a:r>
              <a:rPr lang="en-AU" sz="1800"/>
              <a:t>What is real?</a:t>
            </a:r>
          </a:p>
          <a:p>
            <a:pPr marL="342900" indent="-342900">
              <a:spcAft>
                <a:spcPts val="600"/>
              </a:spcAft>
              <a:buFont typeface="Arial" panose="020B0604020202020204" pitchFamily="34" charset="0"/>
              <a:buChar char="•"/>
            </a:pPr>
            <a:r>
              <a:rPr lang="en-AU" sz="1800"/>
              <a:t>Does God exist?</a:t>
            </a:r>
          </a:p>
          <a:p>
            <a:pPr marL="342900" indent="-342900">
              <a:spcAft>
                <a:spcPts val="600"/>
              </a:spcAft>
              <a:buFont typeface="Arial" panose="020B0604020202020204" pitchFamily="34" charset="0"/>
              <a:buChar char="•"/>
            </a:pPr>
            <a:r>
              <a:rPr lang="en-AU" sz="1800"/>
              <a:t>Do we have a soul?</a:t>
            </a:r>
          </a:p>
          <a:p>
            <a:pPr marL="342900" indent="-342900">
              <a:spcAft>
                <a:spcPts val="600"/>
              </a:spcAft>
              <a:buFont typeface="Arial" panose="020B0604020202020204" pitchFamily="34" charset="0"/>
              <a:buChar char="•"/>
            </a:pPr>
            <a:r>
              <a:rPr lang="en-AU" sz="1800"/>
              <a:t>Are spirits or angels real?</a:t>
            </a:r>
          </a:p>
          <a:p>
            <a:pPr marL="342900" indent="-342900">
              <a:spcAft>
                <a:spcPts val="600"/>
              </a:spcAft>
              <a:buFont typeface="Arial" panose="020B0604020202020204" pitchFamily="34" charset="0"/>
              <a:buChar char="•"/>
            </a:pPr>
            <a:r>
              <a:rPr lang="en-AU" sz="1800"/>
              <a:t>Do we truly have free will or is everything already determined?</a:t>
            </a:r>
          </a:p>
        </p:txBody>
      </p:sp>
    </p:spTree>
    <p:extLst>
      <p:ext uri="{BB962C8B-B14F-4D97-AF65-F5344CB8AC3E}">
        <p14:creationId xmlns:p14="http://schemas.microsoft.com/office/powerpoint/2010/main" val="296366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85A708-486E-604D-DC48-5C6BECAFEE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22</a:t>
            </a:fld>
            <a:endParaRPr lang="en-AU"/>
          </a:p>
        </p:txBody>
      </p:sp>
      <p:sp>
        <p:nvSpPr>
          <p:cNvPr id="3" name="Title 2">
            <a:extLst>
              <a:ext uri="{FF2B5EF4-FFF2-40B4-BE49-F238E27FC236}">
                <a16:creationId xmlns:a16="http://schemas.microsoft.com/office/drawing/2014/main" id="{823286EA-E8D5-FE00-557B-D23DBC2CE562}"/>
              </a:ext>
            </a:extLst>
          </p:cNvPr>
          <p:cNvSpPr>
            <a:spLocks noGrp="1"/>
          </p:cNvSpPr>
          <p:nvPr>
            <p:ph type="title"/>
          </p:nvPr>
        </p:nvSpPr>
        <p:spPr/>
        <p:txBody>
          <a:bodyPr/>
          <a:lstStyle/>
          <a:p>
            <a:r>
              <a:rPr lang="en-AU"/>
              <a:t>Epistemology</a:t>
            </a:r>
          </a:p>
        </p:txBody>
      </p:sp>
      <p:sp>
        <p:nvSpPr>
          <p:cNvPr id="6" name="Text Placeholder 5">
            <a:extLst>
              <a:ext uri="{FF2B5EF4-FFF2-40B4-BE49-F238E27FC236}">
                <a16:creationId xmlns:a16="http://schemas.microsoft.com/office/drawing/2014/main" id="{900495EE-9E79-7752-0C0C-21DF9C033D16}"/>
              </a:ext>
            </a:extLst>
          </p:cNvPr>
          <p:cNvSpPr>
            <a:spLocks noGrp="1"/>
          </p:cNvSpPr>
          <p:nvPr>
            <p:ph type="body" sz="quarter" idx="18"/>
          </p:nvPr>
        </p:nvSpPr>
        <p:spPr/>
        <p:txBody>
          <a:bodyPr/>
          <a:lstStyle/>
          <a:p>
            <a:r>
              <a:rPr lang="en-AU"/>
              <a:t>The “how we know things” branch of Philosophy</a:t>
            </a:r>
          </a:p>
        </p:txBody>
      </p:sp>
      <p:sp>
        <p:nvSpPr>
          <p:cNvPr id="5" name="Text Placeholder 4">
            <a:extLst>
              <a:ext uri="{FF2B5EF4-FFF2-40B4-BE49-F238E27FC236}">
                <a16:creationId xmlns:a16="http://schemas.microsoft.com/office/drawing/2014/main" id="{5D44EA7F-702C-367B-69D7-78469BABDF67}"/>
              </a:ext>
            </a:extLst>
          </p:cNvPr>
          <p:cNvSpPr>
            <a:spLocks noGrp="1"/>
          </p:cNvSpPr>
          <p:nvPr>
            <p:ph type="body" sz="quarter" idx="17"/>
          </p:nvPr>
        </p:nvSpPr>
        <p:spPr/>
        <p:txBody>
          <a:bodyPr/>
          <a:lstStyle/>
          <a:p>
            <a:pPr>
              <a:buNone/>
            </a:pPr>
            <a:r>
              <a:rPr lang="en-AU"/>
              <a:t>It looks at what counts as knowledge, where knowledge comes from, and how we can tell if a belief is trustworthy.</a:t>
            </a:r>
          </a:p>
          <a:p>
            <a:pPr>
              <a:buNone/>
            </a:pPr>
            <a:r>
              <a:rPr lang="en-AU"/>
              <a:t>It asks questions like:</a:t>
            </a:r>
          </a:p>
          <a:p>
            <a:pPr marL="342900" indent="-342900">
              <a:buFont typeface="Arial" panose="020B0604020202020204" pitchFamily="34" charset="0"/>
              <a:buChar char="•"/>
            </a:pPr>
            <a:r>
              <a:rPr lang="en-AU"/>
              <a:t>What does it mean to </a:t>
            </a:r>
            <a:r>
              <a:rPr lang="en-AU" i="1"/>
              <a:t>know</a:t>
            </a:r>
            <a:r>
              <a:rPr lang="en-AU"/>
              <a:t> something?</a:t>
            </a:r>
          </a:p>
          <a:p>
            <a:pPr marL="342900" indent="-342900">
              <a:buFont typeface="Arial" panose="020B0604020202020204" pitchFamily="34" charset="0"/>
              <a:buChar char="•"/>
            </a:pPr>
            <a:r>
              <a:rPr lang="en-AU"/>
              <a:t>How do we know whether a belief is true?</a:t>
            </a:r>
          </a:p>
          <a:p>
            <a:pPr marL="342900" indent="-342900">
              <a:buFont typeface="Arial" panose="020B0604020202020204" pitchFamily="34" charset="0"/>
              <a:buChar char="•"/>
            </a:pPr>
            <a:r>
              <a:rPr lang="en-AU"/>
              <a:t>Where does knowledge come from – experience, reason, or something else?</a:t>
            </a:r>
          </a:p>
          <a:p>
            <a:pPr marL="342900" indent="-342900">
              <a:buFont typeface="Arial" panose="020B0604020202020204" pitchFamily="34" charset="0"/>
              <a:buChar char="•"/>
            </a:pPr>
            <a:r>
              <a:rPr lang="en-AU"/>
              <a:t>Are there limits to what humans can know?</a:t>
            </a:r>
          </a:p>
          <a:p>
            <a:endParaRPr lang="en-AU"/>
          </a:p>
        </p:txBody>
      </p:sp>
    </p:spTree>
    <p:extLst>
      <p:ext uri="{BB962C8B-B14F-4D97-AF65-F5344CB8AC3E}">
        <p14:creationId xmlns:p14="http://schemas.microsoft.com/office/powerpoint/2010/main" val="429338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9C2BB72-F479-3006-D537-6C1053BCCBCE}"/>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E4CFE9D8-1475-4C45-D3BC-4F402979E058}"/>
              </a:ext>
            </a:extLst>
          </p:cNvPr>
          <p:cNvSpPr>
            <a:spLocks noGrp="1"/>
          </p:cNvSpPr>
          <p:nvPr>
            <p:ph type="title"/>
          </p:nvPr>
        </p:nvSpPr>
        <p:spPr>
          <a:xfrm>
            <a:off x="5436850" y="257629"/>
            <a:ext cx="6407150" cy="554400"/>
          </a:xfrm>
        </p:spPr>
        <p:txBody>
          <a:bodyPr/>
          <a:lstStyle/>
          <a:p>
            <a:r>
              <a:rPr lang="en-AU"/>
              <a:t>Ethics</a:t>
            </a:r>
          </a:p>
        </p:txBody>
      </p:sp>
      <p:sp>
        <p:nvSpPr>
          <p:cNvPr id="5" name="Text Placeholder 4">
            <a:extLst>
              <a:ext uri="{FF2B5EF4-FFF2-40B4-BE49-F238E27FC236}">
                <a16:creationId xmlns:a16="http://schemas.microsoft.com/office/drawing/2014/main" id="{8F04F945-24DA-F88D-3E8D-101023AF5F34}"/>
              </a:ext>
            </a:extLst>
          </p:cNvPr>
          <p:cNvSpPr>
            <a:spLocks noGrp="1"/>
          </p:cNvSpPr>
          <p:nvPr>
            <p:ph type="body" sz="quarter" idx="17"/>
          </p:nvPr>
        </p:nvSpPr>
        <p:spPr>
          <a:xfrm>
            <a:off x="5538450" y="1460489"/>
            <a:ext cx="6407150" cy="4761322"/>
          </a:xfrm>
        </p:spPr>
        <p:txBody>
          <a:bodyPr/>
          <a:lstStyle/>
          <a:p>
            <a:pPr>
              <a:buNone/>
            </a:pPr>
            <a:r>
              <a:rPr lang="en-AU"/>
              <a:t>Ethics is the branch of Philosophy that explores what is right, what is wrong, and why our choices matter.</a:t>
            </a:r>
            <a:br>
              <a:rPr lang="en-AU"/>
            </a:br>
            <a:r>
              <a:rPr lang="en-AU"/>
              <a:t>It looks at what makes an action good or bad, and how people should behave.</a:t>
            </a:r>
          </a:p>
          <a:p>
            <a:pPr>
              <a:buNone/>
            </a:pPr>
            <a:r>
              <a:rPr lang="en-AU"/>
              <a:t>Ethics asks:</a:t>
            </a:r>
          </a:p>
          <a:p>
            <a:pPr marL="342900" indent="-342900">
              <a:buFont typeface="Arial" panose="020B0604020202020204" pitchFamily="34" charset="0"/>
              <a:buChar char="•"/>
            </a:pPr>
            <a:r>
              <a:rPr lang="en-AU"/>
              <a:t>What makes a person morally good?</a:t>
            </a:r>
          </a:p>
          <a:p>
            <a:pPr marL="342900" indent="-342900">
              <a:buFont typeface="Arial" panose="020B0604020202020204" pitchFamily="34" charset="0"/>
              <a:buChar char="•"/>
            </a:pPr>
            <a:r>
              <a:rPr lang="en-AU"/>
              <a:t>Should everyone be treated the same way?</a:t>
            </a:r>
          </a:p>
          <a:p>
            <a:pPr marL="342900" indent="-342900">
              <a:buFont typeface="Arial" panose="020B0604020202020204" pitchFamily="34" charset="0"/>
              <a:buChar char="•"/>
            </a:pPr>
            <a:r>
              <a:rPr lang="en-AU"/>
              <a:t>What responsibilities do we have to help others?</a:t>
            </a:r>
          </a:p>
          <a:p>
            <a:pPr marL="342900" indent="-342900">
              <a:buFont typeface="Arial" panose="020B0604020202020204" pitchFamily="34" charset="0"/>
              <a:buChar char="•"/>
            </a:pPr>
            <a:r>
              <a:rPr lang="en-AU"/>
              <a:t>How do we decide what is fair or unfair?</a:t>
            </a:r>
          </a:p>
          <a:p>
            <a:endParaRPr lang="en-AU"/>
          </a:p>
        </p:txBody>
      </p:sp>
      <p:sp>
        <p:nvSpPr>
          <p:cNvPr id="6" name="Text Placeholder 5">
            <a:extLst>
              <a:ext uri="{FF2B5EF4-FFF2-40B4-BE49-F238E27FC236}">
                <a16:creationId xmlns:a16="http://schemas.microsoft.com/office/drawing/2014/main" id="{D1586499-E12B-2238-FBA6-1AA0DA4BF808}"/>
              </a:ext>
            </a:extLst>
          </p:cNvPr>
          <p:cNvSpPr>
            <a:spLocks noGrp="1"/>
          </p:cNvSpPr>
          <p:nvPr>
            <p:ph type="body" sz="quarter" idx="18"/>
          </p:nvPr>
        </p:nvSpPr>
        <p:spPr>
          <a:xfrm>
            <a:off x="5399998" y="812029"/>
            <a:ext cx="6407150" cy="294189"/>
          </a:xfrm>
        </p:spPr>
        <p:txBody>
          <a:bodyPr/>
          <a:lstStyle/>
          <a:p>
            <a:r>
              <a:rPr lang="en-AU"/>
              <a:t>The ‘right or wrong’ branch</a:t>
            </a:r>
          </a:p>
        </p:txBody>
      </p:sp>
      <p:sp>
        <p:nvSpPr>
          <p:cNvPr id="4" name="Slide Number Placeholder 3">
            <a:extLst>
              <a:ext uri="{FF2B5EF4-FFF2-40B4-BE49-F238E27FC236}">
                <a16:creationId xmlns:a16="http://schemas.microsoft.com/office/drawing/2014/main" id="{EFC369A0-09E1-F78B-5BBB-D5D403D5C73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23</a:t>
            </a:fld>
            <a:endParaRPr lang="en-AU"/>
          </a:p>
        </p:txBody>
      </p:sp>
    </p:spTree>
    <p:extLst>
      <p:ext uri="{BB962C8B-B14F-4D97-AF65-F5344CB8AC3E}">
        <p14:creationId xmlns:p14="http://schemas.microsoft.com/office/powerpoint/2010/main" val="46215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F056C9-2E57-759B-1D2C-CC525F36F470}"/>
              </a:ext>
            </a:extLst>
          </p:cNvPr>
          <p:cNvSpPr>
            <a:spLocks noGrp="1"/>
          </p:cNvSpPr>
          <p:nvPr>
            <p:ph type="title"/>
          </p:nvPr>
        </p:nvSpPr>
        <p:spPr/>
        <p:txBody>
          <a:bodyPr/>
          <a:lstStyle/>
          <a:p>
            <a:r>
              <a:rPr lang="en-AU"/>
              <a:t>Aesthetics</a:t>
            </a:r>
          </a:p>
        </p:txBody>
      </p:sp>
      <p:sp>
        <p:nvSpPr>
          <p:cNvPr id="6" name="Text Placeholder 5">
            <a:extLst>
              <a:ext uri="{FF2B5EF4-FFF2-40B4-BE49-F238E27FC236}">
                <a16:creationId xmlns:a16="http://schemas.microsoft.com/office/drawing/2014/main" id="{27C22907-8D4E-69C5-D974-EE1F0BC5B619}"/>
              </a:ext>
            </a:extLst>
          </p:cNvPr>
          <p:cNvSpPr>
            <a:spLocks noGrp="1"/>
          </p:cNvSpPr>
          <p:nvPr>
            <p:ph type="body" sz="quarter" idx="18"/>
          </p:nvPr>
        </p:nvSpPr>
        <p:spPr/>
        <p:txBody>
          <a:bodyPr/>
          <a:lstStyle/>
          <a:p>
            <a:r>
              <a:rPr lang="en-AU"/>
              <a:t>The ‘beauty’ branch</a:t>
            </a:r>
          </a:p>
        </p:txBody>
      </p:sp>
      <p:sp>
        <p:nvSpPr>
          <p:cNvPr id="5" name="Text Placeholder 4">
            <a:extLst>
              <a:ext uri="{FF2B5EF4-FFF2-40B4-BE49-F238E27FC236}">
                <a16:creationId xmlns:a16="http://schemas.microsoft.com/office/drawing/2014/main" id="{D1155114-EBD5-1241-3CC8-BA51B4A6372C}"/>
              </a:ext>
            </a:extLst>
          </p:cNvPr>
          <p:cNvSpPr>
            <a:spLocks noGrp="1"/>
          </p:cNvSpPr>
          <p:nvPr>
            <p:ph type="body" sz="quarter" idx="17"/>
          </p:nvPr>
        </p:nvSpPr>
        <p:spPr>
          <a:xfrm>
            <a:off x="5399998" y="1647300"/>
            <a:ext cx="6407150" cy="4536000"/>
          </a:xfrm>
        </p:spPr>
        <p:txBody>
          <a:bodyPr/>
          <a:lstStyle/>
          <a:p>
            <a:r>
              <a:rPr lang="en-AU"/>
              <a:t>Aesthetics is the branch of Philosophy that explores art, beauty, and how we judge things as “good” or “pleasing.”</a:t>
            </a:r>
          </a:p>
          <a:p>
            <a:r>
              <a:rPr lang="en-AU"/>
              <a:t>Questions aesthetics asks:</a:t>
            </a:r>
          </a:p>
          <a:p>
            <a:pPr marL="342900" indent="-342900">
              <a:buFont typeface="Arial" panose="020B0604020202020204" pitchFamily="34" charset="0"/>
              <a:buChar char="•"/>
            </a:pPr>
            <a:r>
              <a:rPr lang="en-AU"/>
              <a:t>What is art?</a:t>
            </a:r>
          </a:p>
          <a:p>
            <a:pPr marL="342900" indent="-342900">
              <a:buFont typeface="Arial" panose="020B0604020202020204" pitchFamily="34" charset="0"/>
              <a:buChar char="•"/>
            </a:pPr>
            <a:r>
              <a:rPr lang="en-AU"/>
              <a:t>Why do people find different things beautiful?</a:t>
            </a:r>
          </a:p>
          <a:p>
            <a:pPr marL="342900" indent="-342900">
              <a:buFont typeface="Arial" panose="020B0604020202020204" pitchFamily="34" charset="0"/>
              <a:buChar char="•"/>
            </a:pPr>
            <a:r>
              <a:rPr lang="en-AU"/>
              <a:t>Can we judge art objectively, or is it all personal taste?</a:t>
            </a:r>
          </a:p>
          <a:p>
            <a:pPr marL="342900" indent="-342900">
              <a:buFont typeface="Arial" panose="020B0604020202020204" pitchFamily="34" charset="0"/>
              <a:buChar char="•"/>
            </a:pPr>
            <a:r>
              <a:rPr lang="en-AU"/>
              <a:t>Is beauty really 'in the eye of the beholder’?</a:t>
            </a:r>
          </a:p>
        </p:txBody>
      </p:sp>
      <p:pic>
        <p:nvPicPr>
          <p:cNvPr id="8" name="Picture Placeholder 7">
            <a:extLst>
              <a:ext uri="{FF2B5EF4-FFF2-40B4-BE49-F238E27FC236}">
                <a16:creationId xmlns:a16="http://schemas.microsoft.com/office/drawing/2014/main" id="{B4F3CE47-446D-6952-4E7B-A292449AA819}"/>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b="7407"/>
          <a:stretch>
            <a:fillRect/>
          </a:stretch>
        </p:blipFill>
        <p:spPr>
          <a:xfrm>
            <a:off x="0" y="0"/>
            <a:ext cx="5040000" cy="6350000"/>
          </a:xfrm>
        </p:spPr>
      </p:pic>
      <p:sp>
        <p:nvSpPr>
          <p:cNvPr id="9" name="TextBox 8">
            <a:extLst>
              <a:ext uri="{FF2B5EF4-FFF2-40B4-BE49-F238E27FC236}">
                <a16:creationId xmlns:a16="http://schemas.microsoft.com/office/drawing/2014/main" id="{3DD791DE-0003-7082-5709-CAF11DDCE3E6}"/>
              </a:ext>
            </a:extLst>
          </p:cNvPr>
          <p:cNvSpPr txBox="1"/>
          <p:nvPr/>
        </p:nvSpPr>
        <p:spPr>
          <a:xfrm>
            <a:off x="213360" y="6498000"/>
            <a:ext cx="2181902" cy="198000"/>
          </a:xfrm>
          <a:prstGeom prst="rect">
            <a:avLst/>
          </a:prstGeom>
          <a:noFill/>
        </p:spPr>
        <p:txBody>
          <a:bodyPr wrap="square" lIns="0" tIns="0" rIns="0" bIns="0" rtlCol="0">
            <a:noAutofit/>
          </a:bodyPr>
          <a:lstStyle/>
          <a:p>
            <a:pPr algn="l"/>
            <a:r>
              <a:rPr lang="en-AU" sz="1200" dirty="0">
                <a:hlinkClick r:id="rId4"/>
              </a:rPr>
              <a:t>Pixabay JillWellington</a:t>
            </a:r>
            <a:endParaRPr lang="en-AU" sz="1200" dirty="0"/>
          </a:p>
        </p:txBody>
      </p:sp>
      <p:sp>
        <p:nvSpPr>
          <p:cNvPr id="4" name="Slide Number Placeholder 3">
            <a:extLst>
              <a:ext uri="{FF2B5EF4-FFF2-40B4-BE49-F238E27FC236}">
                <a16:creationId xmlns:a16="http://schemas.microsoft.com/office/drawing/2014/main" id="{38B9BA4A-0558-DDB0-6F18-48E6D89BD413}"/>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24</a:t>
            </a:fld>
            <a:endParaRPr lang="en-AU"/>
          </a:p>
        </p:txBody>
      </p:sp>
    </p:spTree>
    <p:extLst>
      <p:ext uri="{BB962C8B-B14F-4D97-AF65-F5344CB8AC3E}">
        <p14:creationId xmlns:p14="http://schemas.microsoft.com/office/powerpoint/2010/main" val="342026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65E80C-500D-0360-F861-57F965D6855F}"/>
              </a:ext>
            </a:extLst>
          </p:cNvPr>
          <p:cNvSpPr>
            <a:spLocks noGrp="1"/>
          </p:cNvSpPr>
          <p:nvPr>
            <p:ph type="title"/>
          </p:nvPr>
        </p:nvSpPr>
        <p:spPr/>
        <p:txBody>
          <a:bodyPr/>
          <a:lstStyle/>
          <a:p>
            <a:r>
              <a:rPr lang="en-AU"/>
              <a:t>Which branch</a:t>
            </a:r>
          </a:p>
        </p:txBody>
      </p:sp>
      <p:sp>
        <p:nvSpPr>
          <p:cNvPr id="9" name="Text Placeholder 8">
            <a:extLst>
              <a:ext uri="{FF2B5EF4-FFF2-40B4-BE49-F238E27FC236}">
                <a16:creationId xmlns:a16="http://schemas.microsoft.com/office/drawing/2014/main" id="{D90AD1B3-786B-2B7E-4528-CCC61FAA9BC4}"/>
              </a:ext>
            </a:extLst>
          </p:cNvPr>
          <p:cNvSpPr>
            <a:spLocks noGrp="1"/>
          </p:cNvSpPr>
          <p:nvPr>
            <p:ph type="body" sz="quarter" idx="18"/>
          </p:nvPr>
        </p:nvSpPr>
        <p:spPr/>
        <p:txBody>
          <a:bodyPr/>
          <a:lstStyle/>
          <a:p>
            <a:r>
              <a:rPr lang="en-AU"/>
              <a:t>Which branch would each question belong to?</a:t>
            </a:r>
          </a:p>
        </p:txBody>
      </p:sp>
      <p:sp>
        <p:nvSpPr>
          <p:cNvPr id="8" name="Text Placeholder 7">
            <a:extLst>
              <a:ext uri="{FF2B5EF4-FFF2-40B4-BE49-F238E27FC236}">
                <a16:creationId xmlns:a16="http://schemas.microsoft.com/office/drawing/2014/main" id="{954A61B5-62EA-2633-148B-8974E6F56F99}"/>
              </a:ext>
            </a:extLst>
          </p:cNvPr>
          <p:cNvSpPr>
            <a:spLocks noGrp="1"/>
          </p:cNvSpPr>
          <p:nvPr>
            <p:ph type="body" sz="quarter" idx="17"/>
          </p:nvPr>
        </p:nvSpPr>
        <p:spPr>
          <a:xfrm>
            <a:off x="359999" y="1500350"/>
            <a:ext cx="10257726" cy="4807835"/>
          </a:xfrm>
        </p:spPr>
        <p:txBody>
          <a:bodyPr/>
          <a:lstStyle/>
          <a:p>
            <a:pPr marL="457200" indent="-457200">
              <a:buAutoNum type="arabicPeriod"/>
            </a:pPr>
            <a:r>
              <a:rPr lang="en-AU"/>
              <a:t>Is it ever acceptable to lie to protect someone’s feelings?</a:t>
            </a:r>
          </a:p>
          <a:p>
            <a:pPr marL="457200" indent="-457200">
              <a:buAutoNum type="arabicPeriod"/>
            </a:pPr>
            <a:r>
              <a:rPr lang="en-AU"/>
              <a:t> What makes something beautiful?</a:t>
            </a:r>
          </a:p>
          <a:p>
            <a:pPr marL="457200" indent="-457200">
              <a:buAutoNum type="arabicPeriod"/>
            </a:pPr>
            <a:r>
              <a:rPr lang="en-AU"/>
              <a:t> How do we know if our memories are accurate?</a:t>
            </a:r>
          </a:p>
          <a:p>
            <a:pPr marL="457200" indent="-457200">
              <a:buAutoNum type="arabicPeriod"/>
            </a:pPr>
            <a:r>
              <a:rPr lang="en-AU"/>
              <a:t>Do we have free will, or is everything already determined?</a:t>
            </a:r>
          </a:p>
          <a:p>
            <a:pPr marL="457200" indent="-457200">
              <a:buAutoNum type="arabicPeriod"/>
            </a:pPr>
            <a:r>
              <a:rPr lang="en-AU"/>
              <a:t>What makes a piece of music meaningful?</a:t>
            </a:r>
          </a:p>
          <a:p>
            <a:pPr marL="457200" indent="-457200">
              <a:buAutoNum type="arabicPeriod"/>
            </a:pPr>
            <a:r>
              <a:rPr lang="en-AU"/>
              <a:t>How can we tell if a belief is true?</a:t>
            </a:r>
          </a:p>
          <a:p>
            <a:pPr marL="457200" indent="-457200">
              <a:buAutoNum type="arabicPeriod"/>
            </a:pPr>
            <a:r>
              <a:rPr lang="en-AU"/>
              <a:t>What is the difference between right and wrong?</a:t>
            </a:r>
          </a:p>
          <a:p>
            <a:pPr marL="457200" indent="-457200">
              <a:buAutoNum type="arabicPeriod"/>
            </a:pPr>
            <a:r>
              <a:rPr lang="en-AU"/>
              <a:t>Does the universe have a purpose?</a:t>
            </a:r>
          </a:p>
        </p:txBody>
      </p:sp>
      <p:sp>
        <p:nvSpPr>
          <p:cNvPr id="4" name="Slide Number Placeholder 3">
            <a:extLst>
              <a:ext uri="{FF2B5EF4-FFF2-40B4-BE49-F238E27FC236}">
                <a16:creationId xmlns:a16="http://schemas.microsoft.com/office/drawing/2014/main" id="{535B85EB-8BF8-592E-BF4E-E086D216116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25</a:t>
            </a:fld>
            <a:endParaRPr lang="en-AU"/>
          </a:p>
        </p:txBody>
      </p:sp>
    </p:spTree>
    <p:extLst>
      <p:ext uri="{BB962C8B-B14F-4D97-AF65-F5344CB8AC3E}">
        <p14:creationId xmlns:p14="http://schemas.microsoft.com/office/powerpoint/2010/main" val="161820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D232DA-15B6-28C0-F17F-EB6259660BD9}"/>
              </a:ext>
            </a:extLst>
          </p:cNvPr>
          <p:cNvSpPr>
            <a:spLocks noGrp="1"/>
          </p:cNvSpPr>
          <p:nvPr>
            <p:ph type="title"/>
          </p:nvPr>
        </p:nvSpPr>
        <p:spPr>
          <a:xfrm>
            <a:off x="360000" y="257482"/>
            <a:ext cx="11484000" cy="545601"/>
          </a:xfrm>
        </p:spPr>
        <p:txBody>
          <a:bodyPr/>
          <a:lstStyle/>
          <a:p>
            <a:r>
              <a:rPr lang="en-AU"/>
              <a:t>4 branches of Philosophy</a:t>
            </a:r>
          </a:p>
        </p:txBody>
      </p:sp>
      <p:sp>
        <p:nvSpPr>
          <p:cNvPr id="7" name="Text Placeholder 3">
            <a:extLst>
              <a:ext uri="{FF2B5EF4-FFF2-40B4-BE49-F238E27FC236}">
                <a16:creationId xmlns:a16="http://schemas.microsoft.com/office/drawing/2014/main" id="{A0FBCB08-E4C9-7AC5-23F2-F788021C3F4C}"/>
              </a:ext>
            </a:extLst>
          </p:cNvPr>
          <p:cNvSpPr>
            <a:spLocks noGrp="1"/>
          </p:cNvSpPr>
          <p:nvPr>
            <p:ph type="body" sz="quarter" idx="18"/>
          </p:nvPr>
        </p:nvSpPr>
        <p:spPr>
          <a:xfrm>
            <a:off x="360000" y="740925"/>
            <a:ext cx="11496000" cy="315532"/>
          </a:xfrm>
        </p:spPr>
        <p:txBody>
          <a:bodyPr/>
          <a:lstStyle/>
          <a:p>
            <a:r>
              <a:rPr lang="en-AU"/>
              <a:t>Build the branches</a:t>
            </a:r>
          </a:p>
        </p:txBody>
      </p:sp>
      <p:graphicFrame>
        <p:nvGraphicFramePr>
          <p:cNvPr id="6" name="Table 5">
            <a:extLst>
              <a:ext uri="{FF2B5EF4-FFF2-40B4-BE49-F238E27FC236}">
                <a16:creationId xmlns:a16="http://schemas.microsoft.com/office/drawing/2014/main" id="{2A92B8DB-1D3A-779B-88D4-6FFEF8ACDFC7}"/>
              </a:ext>
            </a:extLst>
          </p:cNvPr>
          <p:cNvGraphicFramePr>
            <a:graphicFrameLocks noGrp="1"/>
          </p:cNvGraphicFramePr>
          <p:nvPr>
            <p:extLst>
              <p:ext uri="{D42A27DB-BD31-4B8C-83A1-F6EECF244321}">
                <p14:modId xmlns:p14="http://schemas.microsoft.com/office/powerpoint/2010/main" val="2192086323"/>
              </p:ext>
            </p:extLst>
          </p:nvPr>
        </p:nvGraphicFramePr>
        <p:xfrm>
          <a:off x="330240" y="1183144"/>
          <a:ext cx="11531520" cy="5206168"/>
        </p:xfrm>
        <a:graphic>
          <a:graphicData uri="http://schemas.openxmlformats.org/drawingml/2006/table">
            <a:tbl>
              <a:tblPr firstRow="1"/>
              <a:tblGrid>
                <a:gridCol w="2882880">
                  <a:extLst>
                    <a:ext uri="{9D8B030D-6E8A-4147-A177-3AD203B41FA5}">
                      <a16:colId xmlns:a16="http://schemas.microsoft.com/office/drawing/2014/main" val="1167487491"/>
                    </a:ext>
                  </a:extLst>
                </a:gridCol>
                <a:gridCol w="2882880">
                  <a:extLst>
                    <a:ext uri="{9D8B030D-6E8A-4147-A177-3AD203B41FA5}">
                      <a16:colId xmlns:a16="http://schemas.microsoft.com/office/drawing/2014/main" val="2326515749"/>
                    </a:ext>
                  </a:extLst>
                </a:gridCol>
                <a:gridCol w="2882880">
                  <a:extLst>
                    <a:ext uri="{9D8B030D-6E8A-4147-A177-3AD203B41FA5}">
                      <a16:colId xmlns:a16="http://schemas.microsoft.com/office/drawing/2014/main" val="1407575827"/>
                    </a:ext>
                  </a:extLst>
                </a:gridCol>
                <a:gridCol w="2882880">
                  <a:extLst>
                    <a:ext uri="{9D8B030D-6E8A-4147-A177-3AD203B41FA5}">
                      <a16:colId xmlns:a16="http://schemas.microsoft.com/office/drawing/2014/main" val="1930937835"/>
                    </a:ext>
                  </a:extLst>
                </a:gridCol>
              </a:tblGrid>
              <a:tr h="765996">
                <a:tc>
                  <a:txBody>
                    <a:bodyPr/>
                    <a:lstStyle/>
                    <a:p>
                      <a:pPr>
                        <a:buNone/>
                      </a:pPr>
                      <a:r>
                        <a:rPr lang="en-AU" sz="1800" b="1"/>
                        <a:t>Branch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AU" sz="1800" b="1"/>
                        <a:t>What it focuses 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AU" sz="1800" b="1"/>
                        <a:t>Example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AU" sz="1800" b="1" dirty="0"/>
                        <a:t>Symbol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5003290"/>
                  </a:ext>
                </a:extLst>
              </a:tr>
              <a:tr h="1240684">
                <a:tc>
                  <a:txBody>
                    <a:bodyPr/>
                    <a:lstStyle/>
                    <a:p>
                      <a:pPr>
                        <a:buNone/>
                      </a:pPr>
                      <a:r>
                        <a:rPr lang="en-AU" sz="1800"/>
                        <a:t>Ethics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AU" sz="1800"/>
                        <a:t>Right and wrong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AU" sz="1800"/>
                        <a:t>Is it ever acceptable to lie?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AU"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9464281"/>
                  </a:ext>
                </a:extLst>
              </a:tr>
              <a:tr h="1204555">
                <a:tc>
                  <a:txBody>
                    <a:bodyPr/>
                    <a:lstStyle/>
                    <a:p>
                      <a:pPr>
                        <a:buNone/>
                      </a:pPr>
                      <a:r>
                        <a:rPr lang="en-AU" sz="1800"/>
                        <a:t>Aesthetics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AU" sz="1800"/>
                        <a:t>Beauty and 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AU" sz="1800"/>
                        <a:t>What makes a painting beautiful?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AU" sz="540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3097908"/>
                  </a:ext>
                </a:extLst>
              </a:tr>
              <a:tr h="1228937">
                <a:tc>
                  <a:txBody>
                    <a:bodyPr/>
                    <a:lstStyle/>
                    <a:p>
                      <a:pPr>
                        <a:buNone/>
                      </a:pPr>
                      <a:r>
                        <a:rPr lang="en-AU" sz="1800"/>
                        <a:t>Epistemology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AU" sz="1800"/>
                        <a:t>Knowledge and truth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AU" sz="1800"/>
                        <a:t>How do we know anything for sure?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AU"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8044340"/>
                  </a:ext>
                </a:extLst>
              </a:tr>
              <a:tr h="765996">
                <a:tc>
                  <a:txBody>
                    <a:bodyPr/>
                    <a:lstStyle/>
                    <a:p>
                      <a:pPr>
                        <a:buNone/>
                      </a:pPr>
                      <a:r>
                        <a:rPr lang="en-AU" sz="1800"/>
                        <a:t>Metaphysics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AU" sz="1800"/>
                        <a:t>Reality and existence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AU" sz="1800"/>
                        <a:t>Do we have free will?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AU"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3145531"/>
                  </a:ext>
                </a:extLst>
              </a:tr>
            </a:tbl>
          </a:graphicData>
        </a:graphic>
      </p:graphicFrame>
      <p:pic>
        <p:nvPicPr>
          <p:cNvPr id="9" name="Picture 8">
            <a:extLst>
              <a:ext uri="{FF2B5EF4-FFF2-40B4-BE49-F238E27FC236}">
                <a16:creationId xmlns:a16="http://schemas.microsoft.com/office/drawing/2014/main" id="{C97F2783-C96D-4F6F-5528-8726A660BC00}"/>
              </a:ext>
              <a:ext uri="{C183D7F6-B498-43B3-948B-1728B52AA6E4}">
                <adec:decorative xmlns:adec="http://schemas.microsoft.com/office/drawing/2017/decorative" val="1"/>
              </a:ext>
            </a:extLst>
          </p:cNvPr>
          <p:cNvPicPr>
            <a:picLocks noChangeAspect="1"/>
          </p:cNvPicPr>
          <p:nvPr/>
        </p:nvPicPr>
        <p:blipFill>
          <a:blip r:embed="rId3"/>
          <a:srcRect r="71462" b="43647"/>
          <a:stretch>
            <a:fillRect/>
          </a:stretch>
        </p:blipFill>
        <p:spPr>
          <a:xfrm>
            <a:off x="9518650" y="3252991"/>
            <a:ext cx="1728918" cy="1066474"/>
          </a:xfrm>
          <a:prstGeom prst="rect">
            <a:avLst/>
          </a:prstGeom>
        </p:spPr>
      </p:pic>
      <p:sp>
        <p:nvSpPr>
          <p:cNvPr id="2" name="Slide Number Placeholder 1">
            <a:extLst>
              <a:ext uri="{FF2B5EF4-FFF2-40B4-BE49-F238E27FC236}">
                <a16:creationId xmlns:a16="http://schemas.microsoft.com/office/drawing/2014/main" id="{0E806427-A2C7-1912-BAAA-17E97CDFC78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6824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BB8CEF-EB54-51AE-9CF2-D9B6C9994C97}"/>
              </a:ext>
            </a:extLst>
          </p:cNvPr>
          <p:cNvSpPr>
            <a:spLocks noGrp="1"/>
          </p:cNvSpPr>
          <p:nvPr>
            <p:ph type="title"/>
          </p:nvPr>
        </p:nvSpPr>
        <p:spPr/>
        <p:txBody>
          <a:bodyPr/>
          <a:lstStyle/>
          <a:p>
            <a:r>
              <a:rPr lang="en-AU">
                <a:latin typeface="Arial"/>
                <a:cs typeface="Arial"/>
              </a:rPr>
              <a:t>Activity – build my branch</a:t>
            </a:r>
          </a:p>
        </p:txBody>
      </p:sp>
      <p:sp>
        <p:nvSpPr>
          <p:cNvPr id="4" name="Text Placeholder 3">
            <a:extLst>
              <a:ext uri="{FF2B5EF4-FFF2-40B4-BE49-F238E27FC236}">
                <a16:creationId xmlns:a16="http://schemas.microsoft.com/office/drawing/2014/main" id="{668486CB-BC13-8F36-4BB8-275AEBDDEA7C}"/>
              </a:ext>
            </a:extLst>
          </p:cNvPr>
          <p:cNvSpPr>
            <a:spLocks noGrp="1"/>
          </p:cNvSpPr>
          <p:nvPr>
            <p:ph type="body" sz="quarter" idx="18"/>
          </p:nvPr>
        </p:nvSpPr>
        <p:spPr>
          <a:xfrm>
            <a:off x="359999" y="1054645"/>
            <a:ext cx="11471637" cy="237890"/>
          </a:xfrm>
        </p:spPr>
        <p:txBody>
          <a:bodyPr/>
          <a:lstStyle/>
          <a:p>
            <a:r>
              <a:rPr lang="en-AU"/>
              <a:t>Mini research task</a:t>
            </a:r>
          </a:p>
        </p:txBody>
      </p:sp>
      <p:sp>
        <p:nvSpPr>
          <p:cNvPr id="5" name="Content Placeholder 4">
            <a:extLst>
              <a:ext uri="{FF2B5EF4-FFF2-40B4-BE49-F238E27FC236}">
                <a16:creationId xmlns:a16="http://schemas.microsoft.com/office/drawing/2014/main" id="{CC453189-4A0A-505F-06C3-66D620C0B09E}"/>
              </a:ext>
            </a:extLst>
          </p:cNvPr>
          <p:cNvSpPr>
            <a:spLocks noGrp="1"/>
          </p:cNvSpPr>
          <p:nvPr>
            <p:ph sz="quarter" idx="19"/>
          </p:nvPr>
        </p:nvSpPr>
        <p:spPr>
          <a:xfrm>
            <a:off x="359999" y="1369454"/>
            <a:ext cx="7363911" cy="4814518"/>
          </a:xfrm>
        </p:spPr>
        <p:txBody>
          <a:bodyPr/>
          <a:lstStyle/>
          <a:p>
            <a:pPr>
              <a:buNone/>
            </a:pPr>
            <a:r>
              <a:rPr lang="en-AU"/>
              <a:t>Choose one branch of Philosophy (ethics, aesthetics, epistemology, or metaphysics) and answer the three questions:</a:t>
            </a:r>
            <a:endParaRPr lang="en-AU" b="1"/>
          </a:p>
          <a:p>
            <a:pPr marL="457200" indent="-457200">
              <a:buFont typeface="+mj-lt"/>
              <a:buAutoNum type="arabicPeriod"/>
            </a:pPr>
            <a:r>
              <a:rPr lang="en-AU"/>
              <a:t>What is this branch about?</a:t>
            </a:r>
          </a:p>
          <a:p>
            <a:pPr marL="457200" indent="-457200">
              <a:buFont typeface="+mj-lt"/>
              <a:buAutoNum type="arabicPeriod"/>
            </a:pPr>
            <a:r>
              <a:rPr lang="en-AU"/>
              <a:t>What is one example question that belongs on this branch?</a:t>
            </a:r>
          </a:p>
          <a:p>
            <a:pPr marL="457200" indent="-457200">
              <a:buFont typeface="+mj-lt"/>
              <a:buAutoNum type="arabicPeriod"/>
            </a:pPr>
            <a:r>
              <a:rPr lang="en-AU"/>
              <a:t>Can you find a key thinker who would fit in this branch? Write a few sentences about them.</a:t>
            </a:r>
          </a:p>
          <a:p>
            <a:r>
              <a:rPr lang="en-AU"/>
              <a:t>Write 1–2 sentences in your own words.</a:t>
            </a:r>
          </a:p>
          <a:p>
            <a:endParaRPr lang="en-AU"/>
          </a:p>
        </p:txBody>
      </p:sp>
      <p:pic>
        <p:nvPicPr>
          <p:cNvPr id="8" name="Picture Placeholder 7">
            <a:extLst>
              <a:ext uri="{FF2B5EF4-FFF2-40B4-BE49-F238E27FC236}">
                <a16:creationId xmlns:a16="http://schemas.microsoft.com/office/drawing/2014/main" id="{3DB154E1-CBA5-CE19-B564-A99EA18E6A2B}"/>
              </a:ext>
              <a:ext uri="{C183D7F6-B498-43B3-948B-1728B52AA6E4}">
                <adec:decorative xmlns:adec="http://schemas.microsoft.com/office/drawing/2017/decorative" val="1"/>
              </a:ext>
            </a:extLst>
          </p:cNvPr>
          <p:cNvPicPr>
            <a:picLocks noGrp="1" noChangeAspect="1"/>
          </p:cNvPicPr>
          <p:nvPr>
            <p:ph type="pic" sz="quarter" idx="20"/>
          </p:nvPr>
        </p:nvPicPr>
        <p:blipFill>
          <a:blip>
            <a:extLst>
              <a:ext uri="{96DAC541-7B7A-43D3-8B79-37D633B846F1}">
                <asvg:svgBlip xmlns:asvg="http://schemas.microsoft.com/office/drawing/2016/SVG/main" r:embed="rId3"/>
              </a:ext>
            </a:extLst>
          </a:blip>
          <a:srcRect t="6284" b="6284"/>
          <a:stretch>
            <a:fillRect/>
          </a:stretch>
        </p:blipFill>
        <p:spPr>
          <a:xfrm>
            <a:off x="7110374" y="2249432"/>
            <a:ext cx="4721262" cy="4127555"/>
          </a:xfrm>
        </p:spPr>
      </p:pic>
      <p:sp>
        <p:nvSpPr>
          <p:cNvPr id="2" name="Slide Number Placeholder 1">
            <a:extLst>
              <a:ext uri="{FF2B5EF4-FFF2-40B4-BE49-F238E27FC236}">
                <a16:creationId xmlns:a16="http://schemas.microsoft.com/office/drawing/2014/main" id="{00166092-8A2D-6CFF-7D43-4DD28537266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1437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4D309D-7B9D-7F94-182E-A7C31EB761B6}"/>
              </a:ext>
            </a:extLst>
          </p:cNvPr>
          <p:cNvSpPr>
            <a:spLocks noGrp="1"/>
          </p:cNvSpPr>
          <p:nvPr>
            <p:ph type="title"/>
          </p:nvPr>
        </p:nvSpPr>
        <p:spPr/>
        <p:txBody>
          <a:bodyPr/>
          <a:lstStyle/>
          <a:p>
            <a:r>
              <a:rPr lang="en-AU" dirty="0">
                <a:latin typeface="Arial"/>
                <a:cs typeface="Arial"/>
              </a:rPr>
              <a:t>Exit ticket – branches of Philosophy</a:t>
            </a:r>
          </a:p>
        </p:txBody>
      </p:sp>
      <p:sp>
        <p:nvSpPr>
          <p:cNvPr id="4" name="Text Placeholder 3">
            <a:extLst>
              <a:ext uri="{FF2B5EF4-FFF2-40B4-BE49-F238E27FC236}">
                <a16:creationId xmlns:a16="http://schemas.microsoft.com/office/drawing/2014/main" id="{744D86E9-B883-FEA8-805F-831AB0D1BA5A}"/>
              </a:ext>
            </a:extLst>
          </p:cNvPr>
          <p:cNvSpPr>
            <a:spLocks noGrp="1"/>
          </p:cNvSpPr>
          <p:nvPr>
            <p:ph type="body" sz="quarter" idx="18"/>
          </p:nvPr>
        </p:nvSpPr>
        <p:spPr/>
        <p:txBody>
          <a:bodyPr/>
          <a:lstStyle/>
          <a:p>
            <a:r>
              <a:rPr lang="en-AU" sz="2400" dirty="0"/>
              <a:t>Check for understanding </a:t>
            </a:r>
          </a:p>
        </p:txBody>
      </p:sp>
      <p:sp>
        <p:nvSpPr>
          <p:cNvPr id="5" name="Content Placeholder 4">
            <a:extLst>
              <a:ext uri="{FF2B5EF4-FFF2-40B4-BE49-F238E27FC236}">
                <a16:creationId xmlns:a16="http://schemas.microsoft.com/office/drawing/2014/main" id="{C60F2337-D878-D21A-D012-2BED7A16A8D3}"/>
              </a:ext>
            </a:extLst>
          </p:cNvPr>
          <p:cNvSpPr>
            <a:spLocks noGrp="1"/>
          </p:cNvSpPr>
          <p:nvPr>
            <p:ph sz="quarter" idx="19"/>
          </p:nvPr>
        </p:nvSpPr>
        <p:spPr/>
        <p:txBody>
          <a:bodyPr vert="horz" lIns="0" tIns="0" rIns="0" bIns="0" rtlCol="0" anchor="t">
            <a:noAutofit/>
          </a:bodyPr>
          <a:lstStyle/>
          <a:p>
            <a:pPr>
              <a:buNone/>
            </a:pPr>
            <a:r>
              <a:rPr lang="en-AU"/>
              <a:t>On a piece of paper, write your answer to these questions:</a:t>
            </a:r>
          </a:p>
          <a:p>
            <a:pPr marL="457200" indent="-457200">
              <a:buFont typeface="+mj-lt"/>
              <a:buAutoNum type="arabicPeriod"/>
            </a:pPr>
            <a:r>
              <a:rPr lang="en-AU">
                <a:latin typeface="Arial"/>
                <a:cs typeface="Arial"/>
              </a:rPr>
              <a:t>Which branch did you choose?</a:t>
            </a:r>
          </a:p>
          <a:p>
            <a:pPr marL="457200" indent="-457200">
              <a:buFont typeface="+mj-lt"/>
              <a:buAutoNum type="arabicPeriod"/>
            </a:pPr>
            <a:r>
              <a:rPr lang="en-AU">
                <a:latin typeface="Arial"/>
                <a:cs typeface="Arial"/>
              </a:rPr>
              <a:t>Name one philosopher connected to that branch.</a:t>
            </a:r>
          </a:p>
          <a:p>
            <a:pPr marL="457200" indent="-457200">
              <a:buFont typeface="+mj-lt"/>
              <a:buAutoNum type="arabicPeriod"/>
            </a:pPr>
            <a:r>
              <a:rPr lang="en-AU">
                <a:latin typeface="Arial"/>
                <a:cs typeface="Arial"/>
              </a:rPr>
              <a:t>In one sentence explain why this branch interests you?</a:t>
            </a:r>
          </a:p>
          <a:p>
            <a:r>
              <a:rPr lang="en-AU"/>
              <a:t>Hand it in before you leave.</a:t>
            </a:r>
          </a:p>
          <a:p>
            <a:endParaRPr lang="en-AU"/>
          </a:p>
        </p:txBody>
      </p:sp>
      <p:pic>
        <p:nvPicPr>
          <p:cNvPr id="8" name="Picture Placeholder 7">
            <a:extLst>
              <a:ext uri="{FF2B5EF4-FFF2-40B4-BE49-F238E27FC236}">
                <a16:creationId xmlns:a16="http://schemas.microsoft.com/office/drawing/2014/main" id="{60540924-503E-0264-2609-E35CAA49863E}"/>
              </a:ext>
              <a:ext uri="{C183D7F6-B498-43B3-948B-1728B52AA6E4}">
                <adec:decorative xmlns:adec="http://schemas.microsoft.com/office/drawing/2017/decorative" val="1"/>
              </a:ext>
            </a:extLst>
          </p:cNvPr>
          <p:cNvPicPr>
            <a:picLocks noGrp="1" noChangeAspect="1"/>
          </p:cNvPicPr>
          <p:nvPr>
            <p:ph type="pic" sz="quarter" idx="20"/>
          </p:nvPr>
        </p:nvPicPr>
        <p:blipFill>
          <a:blip>
            <a:extLst>
              <a:ext uri="{96DAC541-7B7A-43D3-8B79-37D633B846F1}">
                <asvg:svgBlip xmlns:asvg="http://schemas.microsoft.com/office/drawing/2016/SVG/main" r:embed="rId3"/>
              </a:ext>
            </a:extLst>
          </a:blip>
          <a:srcRect t="6284" b="6284"/>
          <a:stretch>
            <a:fillRect/>
          </a:stretch>
        </p:blipFill>
        <p:spPr>
          <a:xfrm>
            <a:off x="6740325" y="1567340"/>
            <a:ext cx="3840481" cy="3357534"/>
          </a:xfrm>
        </p:spPr>
      </p:pic>
      <p:sp>
        <p:nvSpPr>
          <p:cNvPr id="2" name="Slide Number Placeholder 1">
            <a:extLst>
              <a:ext uri="{FF2B5EF4-FFF2-40B4-BE49-F238E27FC236}">
                <a16:creationId xmlns:a16="http://schemas.microsoft.com/office/drawing/2014/main" id="{3DC7C0F3-B0FD-B6DF-C885-615D09C13B2E}"/>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0813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983C4-F087-1BD4-4787-FE812EC7717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6CECA4E-0E17-43C6-F7A4-5E058C002689}"/>
              </a:ext>
            </a:extLst>
          </p:cNvPr>
          <p:cNvSpPr>
            <a:spLocks noGrp="1"/>
          </p:cNvSpPr>
          <p:nvPr>
            <p:ph type="ctrTitle"/>
          </p:nvPr>
        </p:nvSpPr>
        <p:spPr/>
        <p:txBody>
          <a:bodyPr/>
          <a:lstStyle/>
          <a:p>
            <a:r>
              <a:rPr lang="en-AU">
                <a:latin typeface="+mj-lt"/>
                <a:cs typeface="Arial"/>
              </a:rPr>
              <a:t>Lesson 5</a:t>
            </a:r>
            <a:br>
              <a:rPr lang="en-AU">
                <a:latin typeface="+mj-lt"/>
                <a:cs typeface="Arial"/>
              </a:rPr>
            </a:br>
            <a:r>
              <a:rPr lang="en-AU">
                <a:latin typeface="+mj-lt"/>
                <a:cs typeface="Arial"/>
              </a:rPr>
              <a:t>Why is Philosophy important?</a:t>
            </a:r>
          </a:p>
        </p:txBody>
      </p:sp>
    </p:spTree>
    <p:extLst>
      <p:ext uri="{BB962C8B-B14F-4D97-AF65-F5344CB8AC3E}">
        <p14:creationId xmlns:p14="http://schemas.microsoft.com/office/powerpoint/2010/main" val="375564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E59D7-8BC0-3C2B-C67B-6ECC168B140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7FFE38B-CFA2-3545-AA72-BB8E2DAED871}"/>
              </a:ext>
            </a:extLst>
          </p:cNvPr>
          <p:cNvSpPr>
            <a:spLocks noGrp="1"/>
          </p:cNvSpPr>
          <p:nvPr>
            <p:ph type="ctrTitle"/>
          </p:nvPr>
        </p:nvSpPr>
        <p:spPr/>
        <p:txBody>
          <a:bodyPr/>
          <a:lstStyle/>
          <a:p>
            <a:r>
              <a:rPr lang="en-AU">
                <a:latin typeface="+mj-lt"/>
                <a:cs typeface="Arial"/>
              </a:rPr>
              <a:t>Lessons 1–3</a:t>
            </a:r>
            <a:endParaRPr lang="en-AU">
              <a:latin typeface="+mj-lt"/>
            </a:endParaRPr>
          </a:p>
        </p:txBody>
      </p:sp>
      <p:sp>
        <p:nvSpPr>
          <p:cNvPr id="2" name="Title 6">
            <a:extLst>
              <a:ext uri="{FF2B5EF4-FFF2-40B4-BE49-F238E27FC236}">
                <a16:creationId xmlns:a16="http://schemas.microsoft.com/office/drawing/2014/main" id="{DA8A369B-571D-5222-661D-59FB266DB2FB}"/>
              </a:ext>
            </a:extLst>
          </p:cNvPr>
          <p:cNvSpPr txBox="1">
            <a:spLocks/>
          </p:cNvSpPr>
          <p:nvPr/>
        </p:nvSpPr>
        <p:spPr>
          <a:xfrm>
            <a:off x="540000" y="4868562"/>
            <a:ext cx="11291998" cy="800681"/>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bg1"/>
                </a:solidFill>
                <a:latin typeface="Arial" panose="020B0604020202020204" pitchFamily="34" charset="0"/>
                <a:ea typeface="+mj-ea"/>
                <a:cs typeface="Arial" panose="020B0604020202020204" pitchFamily="34" charset="0"/>
              </a:defRPr>
            </a:lvl1pPr>
          </a:lstStyle>
          <a:p>
            <a:r>
              <a:rPr lang="en-AU" sz="3600">
                <a:solidFill>
                  <a:schemeClr val="accent4"/>
                </a:solidFill>
                <a:cs typeface="Arial"/>
              </a:rPr>
              <a:t>Introduction to Philosophy</a:t>
            </a:r>
            <a:endParaRPr lang="en-AU" sz="3600">
              <a:solidFill>
                <a:schemeClr val="accent4"/>
              </a:solidFill>
              <a:latin typeface="+mj-lt"/>
            </a:endParaRPr>
          </a:p>
        </p:txBody>
      </p:sp>
    </p:spTree>
    <p:extLst>
      <p:ext uri="{BB962C8B-B14F-4D97-AF65-F5344CB8AC3E}">
        <p14:creationId xmlns:p14="http://schemas.microsoft.com/office/powerpoint/2010/main" val="360121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85D71-EAA3-3F17-D89D-76FB7375BFE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8B82E31-7DFB-FFCB-CD2B-16706A477603}"/>
              </a:ext>
            </a:extLst>
          </p:cNvPr>
          <p:cNvSpPr>
            <a:spLocks noGrp="1"/>
          </p:cNvSpPr>
          <p:nvPr>
            <p:ph type="title"/>
          </p:nvPr>
        </p:nvSpPr>
        <p:spPr/>
        <p:txBody>
          <a:bodyPr/>
          <a:lstStyle/>
          <a:p>
            <a:r>
              <a:rPr lang="en-AU" dirty="0">
                <a:latin typeface="+mj-lt"/>
              </a:rPr>
              <a:t>Learning intentions and success criteria (3)</a:t>
            </a:r>
          </a:p>
        </p:txBody>
      </p:sp>
      <p:sp>
        <p:nvSpPr>
          <p:cNvPr id="3" name="TextBox 2">
            <a:extLst>
              <a:ext uri="{FF2B5EF4-FFF2-40B4-BE49-F238E27FC236}">
                <a16:creationId xmlns:a16="http://schemas.microsoft.com/office/drawing/2014/main" id="{8788A355-86E7-043E-4AA2-6B694A2108FE}"/>
              </a:ext>
            </a:extLst>
          </p:cNvPr>
          <p:cNvSpPr txBox="1"/>
          <p:nvPr/>
        </p:nvSpPr>
        <p:spPr>
          <a:xfrm>
            <a:off x="348000" y="1605857"/>
            <a:ext cx="11303000" cy="47961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800" b="1" i="0" u="none" strike="noStrike" kern="1200" cap="none" spc="0" normalizeH="0" baseline="0" noProof="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1800" b="1" i="0" u="none" strike="noStrike" kern="1200" cap="none" spc="0" normalizeH="0" baseline="0" noProof="0">
              <a:ln>
                <a:noFill/>
              </a:ln>
              <a:solidFill>
                <a:srgbClr val="002664"/>
              </a:solidFill>
              <a:effectLst/>
              <a:uLnTx/>
              <a:uFillTx/>
              <a:latin typeface="Arial" panose="020B0604020202020204"/>
              <a:ea typeface="+mn-lt"/>
              <a:cs typeface="Arial" panose="020B0604020202020204" pitchFamily="34" charset="0"/>
            </a:endParaRPr>
          </a:p>
          <a:p>
            <a:pPr marL="342900" marR="0" lvl="0" indent="-34290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explain how </a:t>
            </a:r>
            <a:r>
              <a:rPr lang="en-AU" sz="1800">
                <a:solidFill>
                  <a:srgbClr val="22272B"/>
                </a:solidFill>
                <a:latin typeface="Arial" panose="020B0604020202020204"/>
                <a:cs typeface="Arial" panose="020B0604020202020204" pitchFamily="34" charset="0"/>
              </a:rPr>
              <a:t>p</a:t>
            </a:r>
            <a:r>
              <a:rPr kumimoji="0" lang="en-AU" sz="1800" b="0" i="0" u="none" strike="noStrike" kern="1200" cap="none" spc="0" normalizeH="0" baseline="0" noProof="0" err="1">
                <a:ln>
                  <a:noFill/>
                </a:ln>
                <a:solidFill>
                  <a:srgbClr val="22272B"/>
                </a:solidFill>
                <a:effectLst/>
                <a:uLnTx/>
                <a:uFillTx/>
                <a:latin typeface="Arial" panose="020B0604020202020204"/>
                <a:ea typeface="+mn-ea"/>
                <a:cs typeface="Arial" panose="020B0604020202020204" pitchFamily="34" charset="0"/>
              </a:rPr>
              <a:t>hilosophy</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 can help us think and make decisions in everyday life</a:t>
            </a:r>
          </a:p>
          <a:p>
            <a:pPr marL="342900" marR="0" lvl="0" indent="-34290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 understand what ethics is and how philosophers explore ethical questions</a:t>
            </a:r>
          </a:p>
          <a:p>
            <a:pPr marL="342900" marR="0" lvl="0" indent="-34290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describe key ideas in ethics</a:t>
            </a:r>
          </a:p>
          <a:p>
            <a:pPr marL="342900" marR="0" lvl="0" indent="-34290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 explain why exploring ethical dilemmas is useful in today’s world.</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800" b="1" i="0" u="none" strike="noStrike" kern="1200" cap="none" spc="0" normalizeH="0" baseline="0" noProof="0">
                <a:ln>
                  <a:noFill/>
                </a:ln>
                <a:solidFill>
                  <a:srgbClr val="002664"/>
                </a:solidFill>
                <a:effectLst/>
                <a:uLnTx/>
                <a:uFillTx/>
                <a:latin typeface="Arial" panose="020B0604020202020204"/>
                <a:ea typeface="+mn-ea"/>
                <a:cs typeface="Arial" panose="020B0604020202020204" pitchFamily="34" charset="0"/>
              </a:rPr>
              <a:t>We can</a:t>
            </a:r>
            <a:endParaRPr kumimoji="0" lang="en-US" sz="1800" b="0" i="0" u="none" strike="noStrike" kern="1200" cap="none" spc="0" normalizeH="0" baseline="0" noProof="0">
              <a:ln>
                <a:noFill/>
              </a:ln>
              <a:solidFill>
                <a:srgbClr val="002664"/>
              </a:solidFill>
              <a:effectLst/>
              <a:uLnTx/>
              <a:uFillTx/>
              <a:latin typeface="Arial" panose="020B0604020202020204"/>
              <a:ea typeface="+mn-ea"/>
              <a:cs typeface="Arial" panose="020B0604020202020204" pitchFamily="34" charset="0"/>
            </a:endParaRPr>
          </a:p>
          <a:p>
            <a:pPr marL="342900" marR="0" lvl="0" indent="-342900" algn="l" defTabSz="609585" rtl="0" eaLnBrk="1" fontAlgn="auto" latinLnBrk="0" hangingPunct="1">
              <a:lnSpc>
                <a:spcPct val="150000"/>
              </a:lnSpc>
              <a:spcBef>
                <a:spcPts val="0"/>
              </a:spcBef>
              <a:spcAft>
                <a:spcPts val="600"/>
              </a:spcAft>
              <a:buClrTx/>
              <a:buSzTx/>
              <a:buFont typeface="Arial"/>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describe ethics in our own words</a:t>
            </a:r>
          </a:p>
          <a:p>
            <a:pPr marL="342900" marR="0" lvl="0" indent="-342900" algn="l" defTabSz="609585" rtl="0" eaLnBrk="1" fontAlgn="auto" latinLnBrk="0" hangingPunct="1">
              <a:lnSpc>
                <a:spcPct val="150000"/>
              </a:lnSpc>
              <a:spcBef>
                <a:spcPts val="0"/>
              </a:spcBef>
              <a:spcAft>
                <a:spcPts val="600"/>
              </a:spcAft>
              <a:buClrTx/>
              <a:buSzTx/>
              <a:buFont typeface="Arial"/>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explain how philosophy can help in everyday situations</a:t>
            </a:r>
          </a:p>
          <a:p>
            <a:pPr marL="342900" marR="0" lvl="0" indent="-342900" algn="l" defTabSz="609585" rtl="0" eaLnBrk="1" fontAlgn="auto" latinLnBrk="0" hangingPunct="1">
              <a:lnSpc>
                <a:spcPct val="150000"/>
              </a:lnSpc>
              <a:spcBef>
                <a:spcPts val="0"/>
              </a:spcBef>
              <a:spcAft>
                <a:spcPts val="600"/>
              </a:spcAft>
              <a:buClrTx/>
              <a:buSzTx/>
              <a:buFont typeface="Arial"/>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discuss an ethical dilemma and why it matters</a:t>
            </a:r>
          </a:p>
          <a:p>
            <a:pPr marL="342900" marR="0" lvl="0" indent="-342900" algn="l" defTabSz="609585" rtl="0" eaLnBrk="1" fontAlgn="auto" latinLnBrk="0" hangingPunct="1">
              <a:lnSpc>
                <a:spcPct val="150000"/>
              </a:lnSpc>
              <a:spcBef>
                <a:spcPts val="0"/>
              </a:spcBef>
              <a:spcAft>
                <a:spcPts val="600"/>
              </a:spcAft>
              <a:buClrTx/>
              <a:buSzTx/>
              <a:buFont typeface="Arial"/>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explain how philosophers approach ethical questions.</a:t>
            </a:r>
          </a:p>
        </p:txBody>
      </p:sp>
      <p:sp>
        <p:nvSpPr>
          <p:cNvPr id="2" name="Slide Number Placeholder 1">
            <a:extLst>
              <a:ext uri="{FF2B5EF4-FFF2-40B4-BE49-F238E27FC236}">
                <a16:creationId xmlns:a16="http://schemas.microsoft.com/office/drawing/2014/main" id="{522D330A-EC18-6DBA-B43F-553BEEF5693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29715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F92395F-4819-DCDF-E45A-F1C0B9878EB1}"/>
              </a:ext>
            </a:extLst>
          </p:cNvPr>
          <p:cNvSpPr>
            <a:spLocks noGrp="1"/>
          </p:cNvSpPr>
          <p:nvPr>
            <p:ph type="title"/>
          </p:nvPr>
        </p:nvSpPr>
        <p:spPr>
          <a:xfrm>
            <a:off x="360000" y="360000"/>
            <a:ext cx="11484000" cy="545601"/>
          </a:xfrm>
        </p:spPr>
        <p:txBody>
          <a:bodyPr/>
          <a:lstStyle/>
          <a:p>
            <a:r>
              <a:rPr lang="en-AU"/>
              <a:t>Let’s review</a:t>
            </a:r>
          </a:p>
        </p:txBody>
      </p:sp>
      <p:graphicFrame>
        <p:nvGraphicFramePr>
          <p:cNvPr id="9" name="Table 8">
            <a:extLst>
              <a:ext uri="{FF2B5EF4-FFF2-40B4-BE49-F238E27FC236}">
                <a16:creationId xmlns:a16="http://schemas.microsoft.com/office/drawing/2014/main" id="{89E17790-A954-70E3-B944-F8DCB813D3E5}"/>
              </a:ext>
            </a:extLst>
          </p:cNvPr>
          <p:cNvGraphicFramePr>
            <a:graphicFrameLocks noGrp="1"/>
          </p:cNvGraphicFramePr>
          <p:nvPr>
            <p:extLst>
              <p:ext uri="{D42A27DB-BD31-4B8C-83A1-F6EECF244321}">
                <p14:modId xmlns:p14="http://schemas.microsoft.com/office/powerpoint/2010/main" val="3425881359"/>
              </p:ext>
            </p:extLst>
          </p:nvPr>
        </p:nvGraphicFramePr>
        <p:xfrm>
          <a:off x="360000" y="1369454"/>
          <a:ext cx="8788400" cy="5206445"/>
        </p:xfrm>
        <a:graphic>
          <a:graphicData uri="http://schemas.openxmlformats.org/drawingml/2006/table">
            <a:tbl>
              <a:tblPr firstRow="1" bandRow="1">
                <a:tableStyleId>{69012ECD-51FC-41F1-AA8D-1B2483CD663E}</a:tableStyleId>
              </a:tblPr>
              <a:tblGrid>
                <a:gridCol w="4394200">
                  <a:extLst>
                    <a:ext uri="{9D8B030D-6E8A-4147-A177-3AD203B41FA5}">
                      <a16:colId xmlns:a16="http://schemas.microsoft.com/office/drawing/2014/main" val="1694809463"/>
                    </a:ext>
                  </a:extLst>
                </a:gridCol>
                <a:gridCol w="4394200">
                  <a:extLst>
                    <a:ext uri="{9D8B030D-6E8A-4147-A177-3AD203B41FA5}">
                      <a16:colId xmlns:a16="http://schemas.microsoft.com/office/drawing/2014/main" val="1572203370"/>
                    </a:ext>
                  </a:extLst>
                </a:gridCol>
              </a:tblGrid>
              <a:tr h="1041289">
                <a:tc>
                  <a:txBody>
                    <a:bodyPr/>
                    <a:lstStyle/>
                    <a:p>
                      <a:r>
                        <a:rPr lang="en-AU"/>
                        <a:t>Branch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t>Thinkers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811042"/>
                  </a:ext>
                </a:extLst>
              </a:tr>
              <a:tr h="1041289">
                <a:tc>
                  <a:txBody>
                    <a:bodyPr/>
                    <a:lstStyle/>
                    <a:p>
                      <a:r>
                        <a:rPr lang="en-AU"/>
                        <a:t>Ethics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t>Aristotle, Kant, Bentham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5732617"/>
                  </a:ext>
                </a:extLst>
              </a:tr>
              <a:tr h="1041289">
                <a:tc>
                  <a:txBody>
                    <a:bodyPr/>
                    <a:lstStyle/>
                    <a:p>
                      <a:r>
                        <a:rPr lang="en-AU"/>
                        <a:t>Aesthetics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t>Hume, Tolstoy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22394"/>
                  </a:ext>
                </a:extLst>
              </a:tr>
              <a:tr h="1041289">
                <a:tc>
                  <a:txBody>
                    <a:bodyPr/>
                    <a:lstStyle/>
                    <a:p>
                      <a:r>
                        <a:rPr lang="en-AU"/>
                        <a:t>Epistemology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t>Descartes, Locke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5121916"/>
                  </a:ext>
                </a:extLst>
              </a:tr>
              <a:tr h="1041289">
                <a:tc>
                  <a:txBody>
                    <a:bodyPr/>
                    <a:lstStyle/>
                    <a:p>
                      <a:r>
                        <a:rPr lang="en-AU"/>
                        <a:t>Metaphysics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dirty="0"/>
                        <a:t>Plato, Spinoza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6079607"/>
                  </a:ext>
                </a:extLst>
              </a:tr>
            </a:tbl>
          </a:graphicData>
        </a:graphic>
      </p:graphicFrame>
      <p:sp>
        <p:nvSpPr>
          <p:cNvPr id="2" name="Text Placeholder 5">
            <a:extLst>
              <a:ext uri="{FF2B5EF4-FFF2-40B4-BE49-F238E27FC236}">
                <a16:creationId xmlns:a16="http://schemas.microsoft.com/office/drawing/2014/main" id="{1825A8CB-31D1-0F65-1FCC-358F084E35F6}"/>
              </a:ext>
            </a:extLst>
          </p:cNvPr>
          <p:cNvSpPr>
            <a:spLocks noGrp="1"/>
          </p:cNvSpPr>
          <p:nvPr>
            <p:ph type="body" sz="quarter" idx="18"/>
          </p:nvPr>
        </p:nvSpPr>
        <p:spPr>
          <a:xfrm>
            <a:off x="360000" y="905601"/>
            <a:ext cx="6325837" cy="315244"/>
          </a:xfrm>
        </p:spPr>
        <p:txBody>
          <a:bodyPr/>
          <a:lstStyle/>
          <a:p>
            <a:r>
              <a:rPr lang="en-AU"/>
              <a:t>The key thinkers</a:t>
            </a:r>
          </a:p>
        </p:txBody>
      </p:sp>
      <p:sp>
        <p:nvSpPr>
          <p:cNvPr id="3" name="Slide Number Placeholder 2">
            <a:extLst>
              <a:ext uri="{FF2B5EF4-FFF2-40B4-BE49-F238E27FC236}">
                <a16:creationId xmlns:a16="http://schemas.microsoft.com/office/drawing/2014/main" id="{0F0FDAE4-FF80-307C-0418-32E408D8E34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863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73239C-3CBF-96CF-23E7-54EE6350EF8B}"/>
              </a:ext>
            </a:extLst>
          </p:cNvPr>
          <p:cNvSpPr>
            <a:spLocks noGrp="1"/>
          </p:cNvSpPr>
          <p:nvPr>
            <p:ph type="title"/>
          </p:nvPr>
        </p:nvSpPr>
        <p:spPr/>
        <p:txBody>
          <a:bodyPr/>
          <a:lstStyle/>
          <a:p>
            <a:r>
              <a:rPr lang="en-AU"/>
              <a:t>A question of ethics</a:t>
            </a:r>
          </a:p>
        </p:txBody>
      </p:sp>
      <p:sp>
        <p:nvSpPr>
          <p:cNvPr id="5" name="Text Placeholder 4">
            <a:extLst>
              <a:ext uri="{FF2B5EF4-FFF2-40B4-BE49-F238E27FC236}">
                <a16:creationId xmlns:a16="http://schemas.microsoft.com/office/drawing/2014/main" id="{3F5AF0D6-CE91-B29D-E9C4-BAC1F8BC8C86}"/>
              </a:ext>
            </a:extLst>
          </p:cNvPr>
          <p:cNvSpPr>
            <a:spLocks noGrp="1"/>
          </p:cNvSpPr>
          <p:nvPr>
            <p:ph type="body" sz="quarter" idx="18"/>
          </p:nvPr>
        </p:nvSpPr>
        <p:spPr/>
        <p:txBody>
          <a:bodyPr/>
          <a:lstStyle/>
          <a:p>
            <a:r>
              <a:rPr lang="en-AU"/>
              <a:t>Defining ethics</a:t>
            </a:r>
          </a:p>
        </p:txBody>
      </p:sp>
      <p:sp>
        <p:nvSpPr>
          <p:cNvPr id="4" name="Text Placeholder 3">
            <a:extLst>
              <a:ext uri="{FF2B5EF4-FFF2-40B4-BE49-F238E27FC236}">
                <a16:creationId xmlns:a16="http://schemas.microsoft.com/office/drawing/2014/main" id="{E32FD154-9093-445F-4FCF-0882CCC8ECB4}"/>
              </a:ext>
            </a:extLst>
          </p:cNvPr>
          <p:cNvSpPr>
            <a:spLocks noGrp="1"/>
          </p:cNvSpPr>
          <p:nvPr>
            <p:ph type="body" sz="quarter" idx="17"/>
          </p:nvPr>
        </p:nvSpPr>
        <p:spPr>
          <a:xfrm>
            <a:off x="360000" y="1567085"/>
            <a:ext cx="9183623" cy="3614516"/>
          </a:xfrm>
        </p:spPr>
        <p:txBody>
          <a:bodyPr vert="horz" lIns="0" tIns="0" rIns="0" bIns="0" rtlCol="0" anchor="t">
            <a:noAutofit/>
          </a:bodyPr>
          <a:lstStyle/>
          <a:p>
            <a:pPr>
              <a:spcAft>
                <a:spcPts val="1000"/>
              </a:spcAft>
            </a:pPr>
            <a:r>
              <a:rPr lang="en-AU" sz="1800">
                <a:latin typeface="Arial"/>
                <a:cs typeface="Arial"/>
              </a:rPr>
              <a:t>Ethics is the branch of Philosophy that explores moral choices, values, and how people should behave.</a:t>
            </a:r>
            <a:endParaRPr lang="en-US" sz="1800"/>
          </a:p>
          <a:p>
            <a:pPr algn="ctr">
              <a:spcAft>
                <a:spcPts val="1000"/>
              </a:spcAft>
            </a:pPr>
            <a:r>
              <a:rPr lang="en-AU" sz="1800">
                <a:latin typeface="Arial"/>
                <a:cs typeface="Arial"/>
              </a:rPr>
              <a:t>Or put even more simply</a:t>
            </a:r>
            <a:endParaRPr lang="en-US" sz="1800"/>
          </a:p>
          <a:p>
            <a:pPr>
              <a:spcAft>
                <a:spcPts val="1000"/>
              </a:spcAft>
            </a:pPr>
            <a:r>
              <a:rPr lang="en-AU" sz="1800">
                <a:latin typeface="Arial"/>
                <a:cs typeface="Arial"/>
              </a:rPr>
              <a:t>Ethics is about working out what is right, what is wrong, and why our choices matter.</a:t>
            </a:r>
            <a:endParaRPr lang="en-US" sz="1800"/>
          </a:p>
          <a:p>
            <a:endParaRPr lang="en-AU"/>
          </a:p>
        </p:txBody>
      </p:sp>
      <p:sp>
        <p:nvSpPr>
          <p:cNvPr id="2" name="Slide Number Placeholder 1">
            <a:extLst>
              <a:ext uri="{FF2B5EF4-FFF2-40B4-BE49-F238E27FC236}">
                <a16:creationId xmlns:a16="http://schemas.microsoft.com/office/drawing/2014/main" id="{0D42709C-A03B-D3E7-9017-1432B10623C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55269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12D235-9A7D-232B-870C-99B286DB1E69}"/>
              </a:ext>
            </a:extLst>
          </p:cNvPr>
          <p:cNvSpPr>
            <a:spLocks noGrp="1"/>
          </p:cNvSpPr>
          <p:nvPr>
            <p:ph type="title"/>
          </p:nvPr>
        </p:nvSpPr>
        <p:spPr/>
        <p:txBody>
          <a:bodyPr/>
          <a:lstStyle/>
          <a:p>
            <a:r>
              <a:rPr lang="en-AU"/>
              <a:t>Introducing an ethical dilemma</a:t>
            </a:r>
          </a:p>
        </p:txBody>
      </p:sp>
      <p:sp>
        <p:nvSpPr>
          <p:cNvPr id="4" name="Text Placeholder 3">
            <a:extLst>
              <a:ext uri="{FF2B5EF4-FFF2-40B4-BE49-F238E27FC236}">
                <a16:creationId xmlns:a16="http://schemas.microsoft.com/office/drawing/2014/main" id="{26165319-EBF8-5BCE-6A8E-6C5B8DD34FCF}"/>
              </a:ext>
            </a:extLst>
          </p:cNvPr>
          <p:cNvSpPr>
            <a:spLocks noGrp="1"/>
          </p:cNvSpPr>
          <p:nvPr>
            <p:ph type="body" sz="quarter" idx="18"/>
          </p:nvPr>
        </p:nvSpPr>
        <p:spPr/>
        <p:txBody>
          <a:bodyPr/>
          <a:lstStyle/>
          <a:p>
            <a:r>
              <a:rPr lang="en-AU"/>
              <a:t>The trolley problem</a:t>
            </a:r>
          </a:p>
        </p:txBody>
      </p:sp>
      <p:sp>
        <p:nvSpPr>
          <p:cNvPr id="5" name="Text Placeholder 4">
            <a:extLst>
              <a:ext uri="{FF2B5EF4-FFF2-40B4-BE49-F238E27FC236}">
                <a16:creationId xmlns:a16="http://schemas.microsoft.com/office/drawing/2014/main" id="{FA100AF8-D2CD-3F71-71F1-E40DC8EE58DE}"/>
              </a:ext>
            </a:extLst>
          </p:cNvPr>
          <p:cNvSpPr>
            <a:spLocks noGrp="1"/>
          </p:cNvSpPr>
          <p:nvPr>
            <p:ph type="body" sz="quarter" idx="17"/>
          </p:nvPr>
        </p:nvSpPr>
        <p:spPr>
          <a:xfrm>
            <a:off x="360000" y="1567086"/>
            <a:ext cx="11484000" cy="2996288"/>
          </a:xfrm>
        </p:spPr>
        <p:txBody>
          <a:bodyPr vert="horz" lIns="0" tIns="0" rIns="0" bIns="0" rtlCol="0" anchor="t">
            <a:noAutofit/>
          </a:bodyPr>
          <a:lstStyle/>
          <a:p>
            <a:r>
              <a:rPr lang="en-AU" sz="1800">
                <a:latin typeface="Arial"/>
                <a:cs typeface="Arial"/>
              </a:rPr>
              <a:t>An ethical dilemma is a situation where there are two choices, and neither option feels completely right.</a:t>
            </a:r>
          </a:p>
          <a:p>
            <a:r>
              <a:rPr lang="en-AU" sz="1800">
                <a:latin typeface="Arial"/>
                <a:cs typeface="Arial"/>
              </a:rPr>
              <a:t>The trolley problem is one of the most famous examples.</a:t>
            </a:r>
          </a:p>
          <a:p>
            <a:r>
              <a:rPr lang="en-AU" sz="1800">
                <a:latin typeface="Arial"/>
                <a:cs typeface="Arial"/>
              </a:rPr>
              <a:t>There is no simple answer, which is exactly why philosophers study it.</a:t>
            </a:r>
          </a:p>
        </p:txBody>
      </p:sp>
      <p:sp>
        <p:nvSpPr>
          <p:cNvPr id="2" name="Slide Number Placeholder 1">
            <a:extLst>
              <a:ext uri="{FF2B5EF4-FFF2-40B4-BE49-F238E27FC236}">
                <a16:creationId xmlns:a16="http://schemas.microsoft.com/office/drawing/2014/main" id="{DC00CA91-5530-83CE-5E66-398D2A7F37D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5874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AB6C63-4A55-B0E2-AE07-9D7D597A64FC}"/>
              </a:ext>
            </a:extLst>
          </p:cNvPr>
          <p:cNvSpPr>
            <a:spLocks noGrp="1"/>
          </p:cNvSpPr>
          <p:nvPr>
            <p:ph type="title"/>
          </p:nvPr>
        </p:nvSpPr>
        <p:spPr/>
        <p:txBody>
          <a:bodyPr/>
          <a:lstStyle/>
          <a:p>
            <a:r>
              <a:rPr lang="en-AU"/>
              <a:t>Would you sacrifice one person to save five?	</a:t>
            </a:r>
          </a:p>
        </p:txBody>
      </p:sp>
      <p:sp>
        <p:nvSpPr>
          <p:cNvPr id="7" name="Text Placeholder 6">
            <a:extLst>
              <a:ext uri="{FF2B5EF4-FFF2-40B4-BE49-F238E27FC236}">
                <a16:creationId xmlns:a16="http://schemas.microsoft.com/office/drawing/2014/main" id="{0BA5E947-1C1E-A840-0D0B-244BEDED8C1C}"/>
              </a:ext>
            </a:extLst>
          </p:cNvPr>
          <p:cNvSpPr>
            <a:spLocks noGrp="1"/>
          </p:cNvSpPr>
          <p:nvPr>
            <p:ph type="body" sz="quarter" idx="18"/>
          </p:nvPr>
        </p:nvSpPr>
        <p:spPr/>
        <p:txBody>
          <a:bodyPr/>
          <a:lstStyle/>
          <a:p>
            <a:r>
              <a:rPr lang="en-AU"/>
              <a:t>The trolley problem</a:t>
            </a:r>
          </a:p>
        </p:txBody>
      </p:sp>
      <p:sp>
        <p:nvSpPr>
          <p:cNvPr id="8" name="Content Placeholder 7">
            <a:extLst>
              <a:ext uri="{FF2B5EF4-FFF2-40B4-BE49-F238E27FC236}">
                <a16:creationId xmlns:a16="http://schemas.microsoft.com/office/drawing/2014/main" id="{EA1BCDAE-3C4E-1F16-0ED9-568DE348C4C9}"/>
              </a:ext>
            </a:extLst>
          </p:cNvPr>
          <p:cNvSpPr>
            <a:spLocks noGrp="1"/>
          </p:cNvSpPr>
          <p:nvPr>
            <p:ph sz="quarter" idx="19"/>
          </p:nvPr>
        </p:nvSpPr>
        <p:spPr/>
        <p:txBody>
          <a:bodyPr vert="horz" lIns="0" tIns="0" rIns="0" bIns="0" rtlCol="0" anchor="t">
            <a:noAutofit/>
          </a:bodyPr>
          <a:lstStyle/>
          <a:p>
            <a:r>
              <a:rPr lang="en-AU" sz="1800"/>
              <a:t>You are going to watch a clip that will make you think about this question.</a:t>
            </a:r>
          </a:p>
          <a:p>
            <a:r>
              <a:rPr lang="en-AU" sz="1800">
                <a:latin typeface="Arial"/>
                <a:cs typeface="Arial"/>
              </a:rPr>
              <a:t>For the first viewing, just watch (and think).</a:t>
            </a:r>
          </a:p>
        </p:txBody>
      </p:sp>
      <p:pic>
        <p:nvPicPr>
          <p:cNvPr id="3" name="Online Media 2" title="Would you sacrifice one person to save five? - Eleanor Nelsen">
            <a:hlinkClick r:id="" action="ppaction://noaction"/>
            <a:extLst>
              <a:ext uri="{FF2B5EF4-FFF2-40B4-BE49-F238E27FC236}">
                <a16:creationId xmlns:a16="http://schemas.microsoft.com/office/drawing/2014/main" id="{4CC2D63C-2A3A-1C52-3E5D-F22D9A422859}"/>
              </a:ext>
            </a:extLst>
          </p:cNvPr>
          <p:cNvPicPr>
            <a:picLocks noRot="1" noChangeAspect="1"/>
          </p:cNvPicPr>
          <p:nvPr>
            <a:videoFile r:link="rId1"/>
          </p:nvPr>
        </p:nvPicPr>
        <p:blipFill>
          <a:blip r:embed="rId4"/>
          <a:stretch>
            <a:fillRect/>
          </a:stretch>
        </p:blipFill>
        <p:spPr>
          <a:xfrm>
            <a:off x="6302129" y="1189227"/>
            <a:ext cx="5573819" cy="3179573"/>
          </a:xfrm>
          <a:prstGeom prst="rect">
            <a:avLst/>
          </a:prstGeom>
        </p:spPr>
      </p:pic>
      <p:sp>
        <p:nvSpPr>
          <p:cNvPr id="2" name="Slide Number Placeholder 1">
            <a:extLst>
              <a:ext uri="{FF2B5EF4-FFF2-40B4-BE49-F238E27FC236}">
                <a16:creationId xmlns:a16="http://schemas.microsoft.com/office/drawing/2014/main" id="{5DBCB2D8-7192-0BE5-B726-22205F03A49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766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C62E3E-E4AE-3857-6C93-9899C9344E92}"/>
              </a:ext>
            </a:extLst>
          </p:cNvPr>
          <p:cNvSpPr>
            <a:spLocks noGrp="1"/>
          </p:cNvSpPr>
          <p:nvPr>
            <p:ph type="title"/>
          </p:nvPr>
        </p:nvSpPr>
        <p:spPr/>
        <p:txBody>
          <a:bodyPr/>
          <a:lstStyle/>
          <a:p>
            <a:r>
              <a:rPr lang="en-AU"/>
              <a:t>Second viewing</a:t>
            </a:r>
          </a:p>
        </p:txBody>
      </p:sp>
      <p:sp>
        <p:nvSpPr>
          <p:cNvPr id="4" name="Text Placeholder 3">
            <a:extLst>
              <a:ext uri="{FF2B5EF4-FFF2-40B4-BE49-F238E27FC236}">
                <a16:creationId xmlns:a16="http://schemas.microsoft.com/office/drawing/2014/main" id="{4DD26E3F-9114-0ECA-1464-0FC39A6CCF03}"/>
              </a:ext>
            </a:extLst>
          </p:cNvPr>
          <p:cNvSpPr>
            <a:spLocks noGrp="1"/>
          </p:cNvSpPr>
          <p:nvPr>
            <p:ph type="body" sz="quarter" idx="18"/>
          </p:nvPr>
        </p:nvSpPr>
        <p:spPr/>
        <p:txBody>
          <a:bodyPr/>
          <a:lstStyle/>
          <a:p>
            <a:r>
              <a:rPr lang="en-AU"/>
              <a:t>Activity</a:t>
            </a:r>
          </a:p>
        </p:txBody>
      </p:sp>
      <p:sp>
        <p:nvSpPr>
          <p:cNvPr id="5" name="Content Placeholder 4">
            <a:extLst>
              <a:ext uri="{FF2B5EF4-FFF2-40B4-BE49-F238E27FC236}">
                <a16:creationId xmlns:a16="http://schemas.microsoft.com/office/drawing/2014/main" id="{3614A90E-8E20-1831-F095-6D15082EEFD6}"/>
              </a:ext>
            </a:extLst>
          </p:cNvPr>
          <p:cNvSpPr>
            <a:spLocks noGrp="1"/>
          </p:cNvSpPr>
          <p:nvPr>
            <p:ph sz="quarter" idx="19"/>
          </p:nvPr>
        </p:nvSpPr>
        <p:spPr/>
        <p:txBody>
          <a:bodyPr/>
          <a:lstStyle/>
          <a:p>
            <a:pPr>
              <a:buNone/>
            </a:pPr>
            <a:r>
              <a:rPr lang="en-AU"/>
              <a:t>Draw </a:t>
            </a:r>
            <a:r>
              <a:rPr lang="en-AU" b="1"/>
              <a:t>two columns</a:t>
            </a:r>
            <a:r>
              <a:rPr lang="en-AU"/>
              <a:t> on a half sheet of paper:</a:t>
            </a:r>
          </a:p>
          <a:p>
            <a:pPr>
              <a:buNone/>
            </a:pPr>
            <a:r>
              <a:rPr lang="en-AU" b="1"/>
              <a:t>Column 1:</a:t>
            </a:r>
            <a:r>
              <a:rPr lang="en-AU"/>
              <a:t> Reasons </a:t>
            </a:r>
            <a:r>
              <a:rPr lang="en-AU" i="1"/>
              <a:t>for</a:t>
            </a:r>
            <a:r>
              <a:rPr lang="en-AU"/>
              <a:t> pulling the lever</a:t>
            </a:r>
            <a:br>
              <a:rPr lang="en-AU"/>
            </a:br>
            <a:r>
              <a:rPr lang="en-AU" b="1"/>
              <a:t>Column 2:</a:t>
            </a:r>
            <a:r>
              <a:rPr lang="en-AU"/>
              <a:t> Reasons </a:t>
            </a:r>
            <a:r>
              <a:rPr lang="en-AU" i="1"/>
              <a:t>against</a:t>
            </a:r>
            <a:r>
              <a:rPr lang="en-AU"/>
              <a:t> pulling the lever</a:t>
            </a:r>
          </a:p>
          <a:p>
            <a:pPr>
              <a:buNone/>
            </a:pPr>
            <a:r>
              <a:rPr lang="en-AU" b="1"/>
              <a:t>Task while watching:</a:t>
            </a:r>
            <a:br>
              <a:rPr lang="en-AU"/>
            </a:br>
            <a:r>
              <a:rPr lang="en-AU"/>
              <a:t>Jot down ANY reason you hear in the clip that fits either side.</a:t>
            </a:r>
          </a:p>
          <a:p>
            <a:r>
              <a:rPr lang="en-AU"/>
              <a:t>You could also write down </a:t>
            </a:r>
            <a:r>
              <a:rPr lang="en-AU" b="1"/>
              <a:t>one question you would ask</a:t>
            </a:r>
            <a:r>
              <a:rPr lang="en-AU"/>
              <a:t> about the dilemma – ANY question inspired by the clip.</a:t>
            </a:r>
          </a:p>
        </p:txBody>
      </p:sp>
      <p:pic>
        <p:nvPicPr>
          <p:cNvPr id="9" name="Online Media 8" title="Would you sacrifice one person to save five? - Eleanor Nelsen">
            <a:hlinkClick r:id="" action="ppaction://noaction"/>
            <a:extLst>
              <a:ext uri="{FF2B5EF4-FFF2-40B4-BE49-F238E27FC236}">
                <a16:creationId xmlns:a16="http://schemas.microsoft.com/office/drawing/2014/main" id="{985F4E5B-58A3-7B98-F389-64A24F5E89CA}"/>
              </a:ext>
            </a:extLst>
          </p:cNvPr>
          <p:cNvPicPr>
            <a:picLocks noGrp="1" noRot="1" noChangeAspect="1"/>
          </p:cNvPicPr>
          <p:nvPr>
            <p:ph type="pic" sz="quarter" idx="20"/>
            <a:videoFile r:link="rId1"/>
          </p:nvPr>
        </p:nvPicPr>
        <p:blipFill>
          <a:blip r:embed="rId4"/>
          <a:srcRect l="7109" r="7109"/>
          <a:stretch>
            <a:fillRect/>
          </a:stretch>
        </p:blipFill>
        <p:spPr>
          <a:xfrm>
            <a:off x="6324600" y="2414588"/>
            <a:ext cx="5507038" cy="3109912"/>
          </a:xfrm>
          <a:prstGeom prst="rect">
            <a:avLst/>
          </a:prstGeom>
        </p:spPr>
      </p:pic>
      <p:sp>
        <p:nvSpPr>
          <p:cNvPr id="2" name="Slide Number Placeholder 1">
            <a:extLst>
              <a:ext uri="{FF2B5EF4-FFF2-40B4-BE49-F238E27FC236}">
                <a16:creationId xmlns:a16="http://schemas.microsoft.com/office/drawing/2014/main" id="{76A866DE-438C-744B-2910-94BE8293194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672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3C0291-EFFE-5991-6BBC-531B288DA1B3}"/>
              </a:ext>
            </a:extLst>
          </p:cNvPr>
          <p:cNvSpPr>
            <a:spLocks noGrp="1"/>
          </p:cNvSpPr>
          <p:nvPr>
            <p:ph type="title"/>
          </p:nvPr>
        </p:nvSpPr>
        <p:spPr/>
        <p:txBody>
          <a:bodyPr/>
          <a:lstStyle/>
          <a:p>
            <a:r>
              <a:rPr lang="en-AU"/>
              <a:t>Group work </a:t>
            </a:r>
          </a:p>
        </p:txBody>
      </p:sp>
      <p:sp>
        <p:nvSpPr>
          <p:cNvPr id="4" name="Text Placeholder 3">
            <a:extLst>
              <a:ext uri="{FF2B5EF4-FFF2-40B4-BE49-F238E27FC236}">
                <a16:creationId xmlns:a16="http://schemas.microsoft.com/office/drawing/2014/main" id="{936339B9-A9A9-F1E2-B0B8-62F0B6417ED2}"/>
              </a:ext>
            </a:extLst>
          </p:cNvPr>
          <p:cNvSpPr>
            <a:spLocks noGrp="1"/>
          </p:cNvSpPr>
          <p:nvPr>
            <p:ph type="body" sz="quarter" idx="18"/>
          </p:nvPr>
        </p:nvSpPr>
        <p:spPr/>
        <p:txBody>
          <a:bodyPr/>
          <a:lstStyle/>
          <a:p>
            <a:r>
              <a:rPr lang="en-AU"/>
              <a:t>Ethical reasoning</a:t>
            </a:r>
          </a:p>
        </p:txBody>
      </p:sp>
      <p:sp>
        <p:nvSpPr>
          <p:cNvPr id="5" name="Content Placeholder 4">
            <a:extLst>
              <a:ext uri="{FF2B5EF4-FFF2-40B4-BE49-F238E27FC236}">
                <a16:creationId xmlns:a16="http://schemas.microsoft.com/office/drawing/2014/main" id="{C6F40F78-769D-64C2-2650-90AA613BA4B1}"/>
              </a:ext>
            </a:extLst>
          </p:cNvPr>
          <p:cNvSpPr>
            <a:spLocks noGrp="1"/>
          </p:cNvSpPr>
          <p:nvPr>
            <p:ph sz="quarter" idx="19"/>
          </p:nvPr>
        </p:nvSpPr>
        <p:spPr>
          <a:xfrm>
            <a:off x="360363" y="1562470"/>
            <a:ext cx="5735637" cy="4814518"/>
          </a:xfrm>
        </p:spPr>
        <p:txBody>
          <a:bodyPr/>
          <a:lstStyle/>
          <a:p>
            <a:r>
              <a:rPr lang="en-AU"/>
              <a:t>You now have reasons on both sides. Use these to explain your choice when you talk with your group.</a:t>
            </a:r>
          </a:p>
          <a:p>
            <a:r>
              <a:rPr lang="en-AU"/>
              <a:t>In small groups :</a:t>
            </a:r>
          </a:p>
          <a:p>
            <a:pPr marL="342900" indent="-342900">
              <a:buFont typeface="Arial" panose="020B0604020202020204" pitchFamily="34" charset="0"/>
              <a:buChar char="•"/>
            </a:pPr>
            <a:r>
              <a:rPr lang="en-AU"/>
              <a:t>discuss what each person in their group would do in response to the ‘classic’ trolley problem and justify your choice</a:t>
            </a:r>
          </a:p>
          <a:p>
            <a:r>
              <a:rPr lang="en-AU"/>
              <a:t>We will consolidate our thinking after 15  minutes.</a:t>
            </a:r>
          </a:p>
        </p:txBody>
      </p:sp>
      <p:pic>
        <p:nvPicPr>
          <p:cNvPr id="8" name="Picture Placeholder 7" descr="Group brainstorm outline">
            <a:extLst>
              <a:ext uri="{FF2B5EF4-FFF2-40B4-BE49-F238E27FC236}">
                <a16:creationId xmlns:a16="http://schemas.microsoft.com/office/drawing/2014/main" id="{3CC6369B-759E-1AD8-0785-C8838D03F207}"/>
              </a:ext>
            </a:extLst>
          </p:cNvPr>
          <p:cNvPicPr>
            <a:picLocks noGrp="1" noChangeAspect="1"/>
          </p:cNvPicPr>
          <p:nvPr>
            <p:ph type="pic" sz="quarter" idx="20"/>
          </p:nvPr>
        </p:nvPicPr>
        <p:blipFill>
          <a:blip>
            <a:extLst>
              <a:ext uri="{96DAC541-7B7A-43D3-8B79-37D633B846F1}">
                <asvg:svgBlip xmlns:asvg="http://schemas.microsoft.com/office/drawing/2016/SVG/main" r:embed="rId3"/>
              </a:ext>
            </a:extLst>
          </a:blip>
          <a:srcRect t="6284" b="6284"/>
          <a:stretch>
            <a:fillRect/>
          </a:stretch>
        </p:blipFill>
        <p:spPr>
          <a:xfrm>
            <a:off x="7730078" y="1369454"/>
            <a:ext cx="4262201" cy="3726222"/>
          </a:xfrm>
        </p:spPr>
      </p:pic>
      <p:pic>
        <p:nvPicPr>
          <p:cNvPr id="10" name="Graphic 9" descr="Hourglass 30% outline">
            <a:extLst>
              <a:ext uri="{FF2B5EF4-FFF2-40B4-BE49-F238E27FC236}">
                <a16:creationId xmlns:a16="http://schemas.microsoft.com/office/drawing/2014/main" id="{CE1DDD56-98E0-6AFB-5FBC-4FACB0A88A1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765956" y="5977259"/>
            <a:ext cx="550520" cy="550520"/>
          </a:xfrm>
          <a:prstGeom prst="rect">
            <a:avLst/>
          </a:prstGeom>
        </p:spPr>
      </p:pic>
      <p:sp>
        <p:nvSpPr>
          <p:cNvPr id="11" name="TextBox 10">
            <a:extLst>
              <a:ext uri="{FF2B5EF4-FFF2-40B4-BE49-F238E27FC236}">
                <a16:creationId xmlns:a16="http://schemas.microsoft.com/office/drawing/2014/main" id="{9521122C-BDDC-E9CD-4A6C-105AA6BA525E}"/>
              </a:ext>
            </a:extLst>
          </p:cNvPr>
          <p:cNvSpPr txBox="1"/>
          <p:nvPr/>
        </p:nvSpPr>
        <p:spPr>
          <a:xfrm>
            <a:off x="10316476" y="6174298"/>
            <a:ext cx="1256271" cy="353481"/>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146CFD"/>
                </a:solidFill>
                <a:effectLst/>
                <a:uLnTx/>
                <a:uFillTx/>
                <a:latin typeface="Arial" panose="020B0604020202020204"/>
                <a:ea typeface="+mn-ea"/>
                <a:cs typeface="+mn-cs"/>
              </a:rPr>
              <a:t>15 minutes</a:t>
            </a:r>
          </a:p>
        </p:txBody>
      </p:sp>
      <p:sp>
        <p:nvSpPr>
          <p:cNvPr id="2" name="Slide Number Placeholder 1">
            <a:extLst>
              <a:ext uri="{FF2B5EF4-FFF2-40B4-BE49-F238E27FC236}">
                <a16:creationId xmlns:a16="http://schemas.microsoft.com/office/drawing/2014/main" id="{C7EA357E-5C40-0E38-8E1F-5C4BBCB5DC4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1068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67DF7-6F69-0F2B-23B3-3FED7F3A581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5BE9EA0-F607-635A-45C2-09B2F78656BE}"/>
              </a:ext>
            </a:extLst>
          </p:cNvPr>
          <p:cNvSpPr>
            <a:spLocks noGrp="1"/>
          </p:cNvSpPr>
          <p:nvPr>
            <p:ph type="ctrTitle"/>
          </p:nvPr>
        </p:nvSpPr>
        <p:spPr/>
        <p:txBody>
          <a:bodyPr/>
          <a:lstStyle/>
          <a:p>
            <a:r>
              <a:rPr lang="en-AU">
                <a:latin typeface="+mj-lt"/>
              </a:rPr>
              <a:t>Lesson 6</a:t>
            </a:r>
            <a:br>
              <a:rPr lang="en-AU">
                <a:latin typeface="+mj-lt"/>
              </a:rPr>
            </a:br>
            <a:r>
              <a:rPr lang="en-AU" sz="3600">
                <a:solidFill>
                  <a:schemeClr val="accent4"/>
                </a:solidFill>
                <a:latin typeface="+mj-lt"/>
              </a:rPr>
              <a:t>Exploring perspectives in Philosophy</a:t>
            </a:r>
          </a:p>
        </p:txBody>
      </p:sp>
    </p:spTree>
    <p:extLst>
      <p:ext uri="{BB962C8B-B14F-4D97-AF65-F5344CB8AC3E}">
        <p14:creationId xmlns:p14="http://schemas.microsoft.com/office/powerpoint/2010/main" val="285016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6E97A-6824-D5F7-AEC7-A62BE9C9D7C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5431BAF-58FF-51FC-A81B-2824E4FF8287}"/>
              </a:ext>
            </a:extLst>
          </p:cNvPr>
          <p:cNvSpPr>
            <a:spLocks noGrp="1"/>
          </p:cNvSpPr>
          <p:nvPr>
            <p:ph type="title"/>
          </p:nvPr>
        </p:nvSpPr>
        <p:spPr/>
        <p:txBody>
          <a:bodyPr/>
          <a:lstStyle/>
          <a:p>
            <a:r>
              <a:rPr lang="en-AU" dirty="0">
                <a:latin typeface="+mj-lt"/>
              </a:rPr>
              <a:t>Learning intentions and success criteria (4)</a:t>
            </a:r>
          </a:p>
        </p:txBody>
      </p:sp>
      <p:sp>
        <p:nvSpPr>
          <p:cNvPr id="3" name="TextBox 2">
            <a:extLst>
              <a:ext uri="{FF2B5EF4-FFF2-40B4-BE49-F238E27FC236}">
                <a16:creationId xmlns:a16="http://schemas.microsoft.com/office/drawing/2014/main" id="{4ABBD58F-247A-740B-E750-3490CECEBDC3}"/>
              </a:ext>
            </a:extLst>
          </p:cNvPr>
          <p:cNvSpPr txBox="1"/>
          <p:nvPr/>
        </p:nvSpPr>
        <p:spPr>
          <a:xfrm>
            <a:off x="370416" y="1894417"/>
            <a:ext cx="11303000" cy="41749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2000" b="1" i="0" u="none" strike="noStrike" kern="1200" cap="none" spc="0" normalizeH="0" baseline="0" noProof="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a:ln>
                <a:noFill/>
              </a:ln>
              <a:solidFill>
                <a:srgbClr val="002664"/>
              </a:solidFill>
              <a:effectLst/>
              <a:uLnTx/>
              <a:uFillTx/>
              <a:latin typeface="Arial" panose="020B0604020202020204"/>
              <a:ea typeface="+mn-lt"/>
              <a:cs typeface="Arial" panose="020B0604020202020204" pitchFamily="34" charset="0"/>
            </a:endParaRPr>
          </a:p>
          <a:p>
            <a:pPr marL="342900" marR="0" lvl="0" indent="-34290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explain what a perspective is</a:t>
            </a:r>
          </a:p>
          <a:p>
            <a:pPr marL="342900" marR="0" lvl="0" indent="-34290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understand why people may see the same issue differently</a:t>
            </a:r>
          </a:p>
          <a:p>
            <a:pPr marL="342900" marR="0" lvl="0" indent="-34290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take part in respectful discussions that include a range of viewpoints.</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2000" b="1" i="0" u="none" strike="noStrike" kern="1200" cap="none" spc="0" normalizeH="0" baseline="0" noProof="0">
                <a:ln>
                  <a:noFill/>
                </a:ln>
                <a:solidFill>
                  <a:srgbClr val="002664"/>
                </a:solidFill>
                <a:effectLst/>
                <a:uLnTx/>
                <a:uFillTx/>
                <a:latin typeface="Arial" panose="020B0604020202020204"/>
                <a:ea typeface="+mn-ea"/>
                <a:cs typeface="Arial" panose="020B0604020202020204" pitchFamily="34" charset="0"/>
              </a:rPr>
              <a:t>We can</a:t>
            </a:r>
            <a:endParaRPr kumimoji="0" lang="en-US" sz="2000" b="0" i="0" u="none" strike="noStrike" kern="1200" cap="none" spc="0" normalizeH="0" baseline="0" noProof="0">
              <a:ln>
                <a:noFill/>
              </a:ln>
              <a:solidFill>
                <a:srgbClr val="002664"/>
              </a:solidFill>
              <a:effectLst/>
              <a:uLnTx/>
              <a:uFillTx/>
              <a:latin typeface="Arial" panose="020B0604020202020204"/>
              <a:ea typeface="+mn-ea"/>
              <a:cs typeface="Arial" panose="020B0604020202020204" pitchFamily="34" charset="0"/>
            </a:endParaRPr>
          </a:p>
          <a:p>
            <a:pPr marL="342900" marR="0" lvl="0" indent="-342900" algn="l" defTabSz="609585" rtl="0" eaLnBrk="1" fontAlgn="auto" latinLnBrk="0" hangingPunct="1">
              <a:lnSpc>
                <a:spcPct val="150000"/>
              </a:lnSpc>
              <a:spcBef>
                <a:spcPts val="0"/>
              </a:spcBef>
              <a:spcAft>
                <a:spcPts val="600"/>
              </a:spcAft>
              <a:buClrTx/>
              <a:buSzTx/>
              <a:buFont typeface="Arial"/>
              <a:buChar char="•"/>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describe what a perspective is</a:t>
            </a:r>
          </a:p>
          <a:p>
            <a:pPr marL="342900" marR="0" lvl="0" indent="-342900" algn="l" defTabSz="609585" rtl="0" eaLnBrk="1" fontAlgn="auto" latinLnBrk="0" hangingPunct="1">
              <a:lnSpc>
                <a:spcPct val="150000"/>
              </a:lnSpc>
              <a:spcBef>
                <a:spcPts val="0"/>
              </a:spcBef>
              <a:spcAft>
                <a:spcPts val="600"/>
              </a:spcAft>
              <a:buClrTx/>
              <a:buSzTx/>
              <a:buFont typeface="Arial"/>
              <a:buChar char="•"/>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explain reasons why people hold different perspectives on the same issue</a:t>
            </a:r>
          </a:p>
          <a:p>
            <a:pPr marL="342900" marR="0" lvl="0" indent="-342900" algn="l" defTabSz="609585" rtl="0" eaLnBrk="1" fontAlgn="auto" latinLnBrk="0" hangingPunct="1">
              <a:lnSpc>
                <a:spcPct val="150000"/>
              </a:lnSpc>
              <a:spcBef>
                <a:spcPts val="0"/>
              </a:spcBef>
              <a:spcAft>
                <a:spcPts val="600"/>
              </a:spcAft>
              <a:buClrTx/>
              <a:buSzTx/>
              <a:buFont typeface="Arial"/>
              <a:buChar char="•"/>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discuss a challenging idea respectfully and acknowledge other people’s points of view.</a:t>
            </a:r>
          </a:p>
        </p:txBody>
      </p:sp>
      <p:sp>
        <p:nvSpPr>
          <p:cNvPr id="2" name="Slide Number Placeholder 1">
            <a:extLst>
              <a:ext uri="{FF2B5EF4-FFF2-40B4-BE49-F238E27FC236}">
                <a16:creationId xmlns:a16="http://schemas.microsoft.com/office/drawing/2014/main" id="{1814C473-E3AB-C6C7-CDAE-2546F2FA711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0660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E87105-4330-7999-DAD0-94D81DE3A6FA}"/>
              </a:ext>
            </a:extLst>
          </p:cNvPr>
          <p:cNvSpPr>
            <a:spLocks noGrp="1"/>
          </p:cNvSpPr>
          <p:nvPr>
            <p:ph type="title"/>
          </p:nvPr>
        </p:nvSpPr>
        <p:spPr/>
        <p:txBody>
          <a:bodyPr/>
          <a:lstStyle/>
          <a:p>
            <a:r>
              <a:rPr lang="en-AU" dirty="0"/>
              <a:t>Perspective in Philosophy (1)</a:t>
            </a:r>
          </a:p>
        </p:txBody>
      </p:sp>
      <p:sp>
        <p:nvSpPr>
          <p:cNvPr id="6" name="Text Placeholder 5">
            <a:extLst>
              <a:ext uri="{FF2B5EF4-FFF2-40B4-BE49-F238E27FC236}">
                <a16:creationId xmlns:a16="http://schemas.microsoft.com/office/drawing/2014/main" id="{D5CF1D59-285E-9BD8-896E-8678F374141B}"/>
              </a:ext>
            </a:extLst>
          </p:cNvPr>
          <p:cNvSpPr>
            <a:spLocks noGrp="1"/>
          </p:cNvSpPr>
          <p:nvPr>
            <p:ph type="body" sz="quarter" idx="18"/>
          </p:nvPr>
        </p:nvSpPr>
        <p:spPr/>
        <p:txBody>
          <a:bodyPr/>
          <a:lstStyle/>
          <a:p>
            <a:r>
              <a:rPr lang="en-AU"/>
              <a:t>We are learning to understand what a </a:t>
            </a:r>
            <a:r>
              <a:rPr lang="en-AU" b="1"/>
              <a:t>perspective</a:t>
            </a:r>
            <a:r>
              <a:rPr lang="en-AU"/>
              <a:t> is and why people see the same thing differently.</a:t>
            </a:r>
          </a:p>
        </p:txBody>
      </p:sp>
      <p:sp>
        <p:nvSpPr>
          <p:cNvPr id="5" name="Text Placeholder 4">
            <a:extLst>
              <a:ext uri="{FF2B5EF4-FFF2-40B4-BE49-F238E27FC236}">
                <a16:creationId xmlns:a16="http://schemas.microsoft.com/office/drawing/2014/main" id="{EB4474B6-2098-9864-8D95-BD0F73835C16}"/>
              </a:ext>
            </a:extLst>
          </p:cNvPr>
          <p:cNvSpPr>
            <a:spLocks noGrp="1"/>
          </p:cNvSpPr>
          <p:nvPr>
            <p:ph type="body" sz="quarter" idx="17"/>
          </p:nvPr>
        </p:nvSpPr>
        <p:spPr/>
        <p:txBody>
          <a:bodyPr/>
          <a:lstStyle/>
          <a:p>
            <a:pPr>
              <a:spcAft>
                <a:spcPts val="4800"/>
              </a:spcAft>
            </a:pPr>
            <a:r>
              <a:rPr lang="en-AU" b="1"/>
              <a:t>Key ideas</a:t>
            </a:r>
          </a:p>
          <a:p>
            <a:pPr marL="342900" indent="-342900">
              <a:spcAft>
                <a:spcPts val="4800"/>
              </a:spcAft>
              <a:buFont typeface="Arial" panose="020B0604020202020204" pitchFamily="34" charset="0"/>
              <a:buChar char="•"/>
            </a:pPr>
            <a:r>
              <a:rPr lang="en-AU"/>
              <a:t>Philosophy teaches us to examine the world through different perspectives.</a:t>
            </a:r>
          </a:p>
          <a:p>
            <a:pPr marL="342900" indent="-342900">
              <a:spcAft>
                <a:spcPts val="4800"/>
              </a:spcAft>
              <a:buFont typeface="Arial" panose="020B0604020202020204" pitchFamily="34" charset="0"/>
              <a:buChar char="•"/>
            </a:pPr>
            <a:r>
              <a:rPr lang="en-AU"/>
              <a:t> When we read philosophy, we are introduced to new ways of viewing reality.</a:t>
            </a:r>
          </a:p>
        </p:txBody>
      </p:sp>
      <p:sp>
        <p:nvSpPr>
          <p:cNvPr id="3" name="Slide Number Placeholder 2">
            <a:extLst>
              <a:ext uri="{FF2B5EF4-FFF2-40B4-BE49-F238E27FC236}">
                <a16:creationId xmlns:a16="http://schemas.microsoft.com/office/drawing/2014/main" id="{934B9ADB-BD2F-0780-9F9A-7EEC3A3F562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6379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168A4-6C44-0C6F-267A-92C46123477C}"/>
              </a:ext>
            </a:extLst>
          </p:cNvPr>
          <p:cNvSpPr>
            <a:spLocks noGrp="1"/>
          </p:cNvSpPr>
          <p:nvPr>
            <p:ph type="title"/>
          </p:nvPr>
        </p:nvSpPr>
        <p:spPr/>
        <p:txBody>
          <a:bodyPr/>
          <a:lstStyle/>
          <a:p>
            <a:r>
              <a:rPr lang="en-AU">
                <a:latin typeface="+mj-lt"/>
              </a:rPr>
              <a:t>KWLH</a:t>
            </a:r>
          </a:p>
        </p:txBody>
      </p:sp>
      <p:graphicFrame>
        <p:nvGraphicFramePr>
          <p:cNvPr id="5" name="Table 4">
            <a:extLst>
              <a:ext uri="{FF2B5EF4-FFF2-40B4-BE49-F238E27FC236}">
                <a16:creationId xmlns:a16="http://schemas.microsoft.com/office/drawing/2014/main" id="{86E39943-B3EF-C820-3EDD-673B2FD0EB55}"/>
              </a:ext>
            </a:extLst>
          </p:cNvPr>
          <p:cNvGraphicFramePr>
            <a:graphicFrameLocks noGrp="1"/>
          </p:cNvGraphicFramePr>
          <p:nvPr/>
        </p:nvGraphicFramePr>
        <p:xfrm>
          <a:off x="360000" y="1157699"/>
          <a:ext cx="11484000" cy="5138169"/>
        </p:xfrm>
        <a:graphic>
          <a:graphicData uri="http://schemas.openxmlformats.org/drawingml/2006/table">
            <a:tbl>
              <a:tblPr firstRow="1" bandRow="1">
                <a:tableStyleId>{69012ECD-51FC-41F1-AA8D-1B2483CD663E}</a:tableStyleId>
              </a:tblPr>
              <a:tblGrid>
                <a:gridCol w="2871000">
                  <a:extLst>
                    <a:ext uri="{9D8B030D-6E8A-4147-A177-3AD203B41FA5}">
                      <a16:colId xmlns:a16="http://schemas.microsoft.com/office/drawing/2014/main" val="2532441079"/>
                    </a:ext>
                  </a:extLst>
                </a:gridCol>
                <a:gridCol w="2871000">
                  <a:extLst>
                    <a:ext uri="{9D8B030D-6E8A-4147-A177-3AD203B41FA5}">
                      <a16:colId xmlns:a16="http://schemas.microsoft.com/office/drawing/2014/main" val="1591521973"/>
                    </a:ext>
                  </a:extLst>
                </a:gridCol>
                <a:gridCol w="2871000">
                  <a:extLst>
                    <a:ext uri="{9D8B030D-6E8A-4147-A177-3AD203B41FA5}">
                      <a16:colId xmlns:a16="http://schemas.microsoft.com/office/drawing/2014/main" val="1336148547"/>
                    </a:ext>
                  </a:extLst>
                </a:gridCol>
                <a:gridCol w="2871000">
                  <a:extLst>
                    <a:ext uri="{9D8B030D-6E8A-4147-A177-3AD203B41FA5}">
                      <a16:colId xmlns:a16="http://schemas.microsoft.com/office/drawing/2014/main" val="3447590477"/>
                    </a:ext>
                  </a:extLst>
                </a:gridCol>
              </a:tblGrid>
              <a:tr h="1381705">
                <a:tc>
                  <a:txBody>
                    <a:bodyPr/>
                    <a:lstStyle/>
                    <a:p>
                      <a:pPr marL="1258888" marR="0" lvl="0" indent="0" algn="l" defTabSz="914377" rtl="0" eaLnBrk="1" fontAlgn="auto" latinLnBrk="0" hangingPunct="1">
                        <a:lnSpc>
                          <a:spcPct val="120000"/>
                        </a:lnSpc>
                        <a:spcBef>
                          <a:spcPts val="600"/>
                        </a:spcBef>
                        <a:spcAft>
                          <a:spcPts val="0"/>
                        </a:spcAft>
                        <a:buClrTx/>
                        <a:buSzTx/>
                        <a:buFontTx/>
                        <a:buNone/>
                        <a:tabLst/>
                        <a:defRPr/>
                      </a:pPr>
                      <a:br>
                        <a:rPr lang="en-AU" sz="1800" b="1" dirty="0">
                          <a:solidFill>
                            <a:schemeClr val="bg1"/>
                          </a:solidFill>
                          <a:latin typeface="Arial" panose="020B0604020202020204" pitchFamily="34" charset="0"/>
                          <a:cs typeface="Arial" panose="020B0604020202020204" pitchFamily="34" charset="0"/>
                        </a:rPr>
                      </a:br>
                      <a:r>
                        <a:rPr lang="en-AU" sz="1800" b="1" dirty="0">
                          <a:solidFill>
                            <a:schemeClr val="bg1"/>
                          </a:solidFill>
                          <a:latin typeface="Arial" panose="020B0604020202020204" pitchFamily="34" charset="0"/>
                          <a:cs typeface="Arial" panose="020B0604020202020204" pitchFamily="34" charset="0"/>
                        </a:rPr>
                        <a:t>What do I know?</a:t>
                      </a:r>
                    </a:p>
                    <a:p>
                      <a:pPr>
                        <a:lnSpc>
                          <a:spcPct val="120000"/>
                        </a:lnSpc>
                      </a:pPr>
                      <a:endParaRPr lang="en-AU" dirty="0">
                        <a:solidFill>
                          <a:schemeClr val="bg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4BB47"/>
                    </a:solidFill>
                  </a:tcPr>
                </a:tc>
                <a:tc>
                  <a:txBody>
                    <a:bodyPr/>
                    <a:lstStyle/>
                    <a:p>
                      <a:pPr marL="1431925" marR="0" lvl="0" indent="-1431925" algn="l" defTabSz="914377" rtl="0" eaLnBrk="1" fontAlgn="auto" latinLnBrk="0" hangingPunct="1">
                        <a:lnSpc>
                          <a:spcPct val="120000"/>
                        </a:lnSpc>
                        <a:spcBef>
                          <a:spcPts val="0"/>
                        </a:spcBef>
                        <a:spcAft>
                          <a:spcPts val="0"/>
                        </a:spcAft>
                        <a:buClrTx/>
                        <a:buSzTx/>
                        <a:buFontTx/>
                        <a:buNone/>
                        <a:tabLst/>
                        <a:defRPr/>
                      </a:pPr>
                      <a:br>
                        <a:rPr lang="en-AU" sz="1000" b="1" dirty="0">
                          <a:solidFill>
                            <a:schemeClr val="bg1"/>
                          </a:solidFill>
                          <a:latin typeface="Arial" panose="020B0604020202020204" pitchFamily="34" charset="0"/>
                          <a:cs typeface="Arial" panose="020B0604020202020204" pitchFamily="34" charset="0"/>
                        </a:rPr>
                      </a:br>
                      <a:r>
                        <a:rPr lang="en-AU" sz="1800" b="1" dirty="0">
                          <a:solidFill>
                            <a:schemeClr val="bg1"/>
                          </a:solidFill>
                          <a:latin typeface="Arial" panose="020B0604020202020204" pitchFamily="34" charset="0"/>
                          <a:cs typeface="Arial" panose="020B0604020202020204" pitchFamily="34" charset="0"/>
                        </a:rPr>
                        <a:t>What do I want to know?</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CC2"/>
                    </a:solidFill>
                  </a:tcPr>
                </a:tc>
                <a:tc>
                  <a:txBody>
                    <a:bodyPr/>
                    <a:lstStyle/>
                    <a:p>
                      <a:pPr marL="1079500" indent="82550">
                        <a:lnSpc>
                          <a:spcPct val="120000"/>
                        </a:lnSpc>
                      </a:pPr>
                      <a:br>
                        <a:rPr lang="en-AU" sz="1800" b="1">
                          <a:solidFill>
                            <a:schemeClr val="bg1"/>
                          </a:solidFill>
                          <a:latin typeface="Arial" panose="020B0604020202020204" pitchFamily="34" charset="0"/>
                          <a:cs typeface="Arial" panose="020B0604020202020204" pitchFamily="34" charset="0"/>
                        </a:rPr>
                      </a:br>
                      <a:r>
                        <a:rPr lang="en-AU" sz="1800" b="1">
                          <a:solidFill>
                            <a:schemeClr val="bg1"/>
                          </a:solidFill>
                          <a:latin typeface="Arial" panose="020B0604020202020204" pitchFamily="34" charset="0"/>
                          <a:cs typeface="Arial" panose="020B0604020202020204" pitchFamily="34" charset="0"/>
                        </a:rPr>
                        <a:t>What have I learned?</a:t>
                      </a:r>
                      <a:endParaRPr lang="en-AU">
                        <a:solidFill>
                          <a:schemeClr val="bg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1458"/>
                    </a:solidFill>
                  </a:tcPr>
                </a:tc>
                <a:tc>
                  <a:txBody>
                    <a:bodyPr/>
                    <a:lstStyle/>
                    <a:p>
                      <a:pPr marL="1162050" indent="0">
                        <a:lnSpc>
                          <a:spcPct val="120000"/>
                        </a:lnSpc>
                      </a:pPr>
                      <a:endParaRPr lang="en-AU" sz="1800" b="1" dirty="0">
                        <a:solidFill>
                          <a:schemeClr val="bg1"/>
                        </a:solidFill>
                        <a:latin typeface="Arial" panose="020B0604020202020204" pitchFamily="34" charset="0"/>
                        <a:cs typeface="Arial" panose="020B0604020202020204" pitchFamily="34" charset="0"/>
                      </a:endParaRPr>
                    </a:p>
                    <a:p>
                      <a:pPr marL="1162050" indent="0">
                        <a:lnSpc>
                          <a:spcPct val="120000"/>
                        </a:lnSpc>
                      </a:pPr>
                      <a:r>
                        <a:rPr lang="en-AU" sz="1800" b="1" dirty="0">
                          <a:solidFill>
                            <a:schemeClr val="bg1"/>
                          </a:solidFill>
                          <a:latin typeface="Arial" panose="020B0604020202020204" pitchFamily="34" charset="0"/>
                          <a:cs typeface="Arial" panose="020B0604020202020204" pitchFamily="34" charset="0"/>
                        </a:rPr>
                        <a:t>How can I learn more?</a:t>
                      </a:r>
                      <a:endParaRPr lang="en-AU" b="1" dirty="0">
                        <a:solidFill>
                          <a:schemeClr val="bg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9B0C"/>
                    </a:solidFill>
                  </a:tcPr>
                </a:tc>
                <a:extLst>
                  <a:ext uri="{0D108BD9-81ED-4DB2-BD59-A6C34878D82A}">
                    <a16:rowId xmlns:a16="http://schemas.microsoft.com/office/drawing/2014/main" val="1970206506"/>
                  </a:ext>
                </a:extLst>
              </a:tr>
              <a:tr h="3756464">
                <a:tc>
                  <a:txBody>
                    <a:bodyPr/>
                    <a:lstStyle/>
                    <a:p>
                      <a:pPr marL="285750" indent="-285750">
                        <a:lnSpc>
                          <a:spcPct val="130000"/>
                        </a:lnSpc>
                        <a:spcAft>
                          <a:spcPts val="600"/>
                        </a:spcAft>
                        <a:buFont typeface="Arial" panose="020B0604020202020204" pitchFamily="34" charset="0"/>
                        <a:buChar char="•"/>
                      </a:pPr>
                      <a:endParaRPr lang="en-AU">
                        <a:latin typeface="+mn-lt"/>
                        <a:cs typeface="Arial" panose="020B0604020202020204" pitchFamily="34" charset="0"/>
                      </a:endParaRPr>
                    </a:p>
                    <a:p>
                      <a:pPr>
                        <a:lnSpc>
                          <a:spcPct val="130000"/>
                        </a:lnSpc>
                        <a:spcAft>
                          <a:spcPts val="600"/>
                        </a:spcAft>
                      </a:pPr>
                      <a:endParaRPr lang="en-AU">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DF9E0"/>
                    </a:solidFill>
                  </a:tcPr>
                </a:tc>
                <a:tc>
                  <a:txBody>
                    <a:bodyPr/>
                    <a:lstStyle/>
                    <a:p>
                      <a:pPr marL="285750" indent="-285750">
                        <a:lnSpc>
                          <a:spcPct val="130000"/>
                        </a:lnSpc>
                        <a:spcAft>
                          <a:spcPts val="600"/>
                        </a:spcAft>
                        <a:buFont typeface="Arial" panose="020B0604020202020204" pitchFamily="34" charset="0"/>
                        <a:buChar char="•"/>
                      </a:pPr>
                      <a:endParaRPr lang="en-AU">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5F7FC"/>
                    </a:solidFill>
                  </a:tcPr>
                </a:tc>
                <a:tc>
                  <a:txBody>
                    <a:bodyPr/>
                    <a:lstStyle/>
                    <a:p>
                      <a:pPr marL="285750" indent="-285750">
                        <a:lnSpc>
                          <a:spcPct val="130000"/>
                        </a:lnSpc>
                        <a:spcAft>
                          <a:spcPts val="600"/>
                        </a:spcAft>
                        <a:buFont typeface="Arial" panose="020B0604020202020204" pitchFamily="34" charset="0"/>
                        <a:buChar char="•"/>
                      </a:pPr>
                      <a:endParaRPr lang="en-AU">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DBE7"/>
                    </a:solidFill>
                  </a:tcPr>
                </a:tc>
                <a:tc>
                  <a:txBody>
                    <a:bodyPr/>
                    <a:lstStyle/>
                    <a:p>
                      <a:pPr marL="285750" indent="-285750">
                        <a:lnSpc>
                          <a:spcPct val="130000"/>
                        </a:lnSpc>
                        <a:spcAft>
                          <a:spcPts val="600"/>
                        </a:spcAft>
                        <a:buFont typeface="Arial" panose="020B0604020202020204" pitchFamily="34" charset="0"/>
                        <a:buChar char="•"/>
                      </a:pPr>
                      <a:endParaRPr lang="en-AU" dirty="0">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6C2">
                        <a:alpha val="60000"/>
                      </a:srgbClr>
                    </a:solidFill>
                  </a:tcPr>
                </a:tc>
                <a:extLst>
                  <a:ext uri="{0D108BD9-81ED-4DB2-BD59-A6C34878D82A}">
                    <a16:rowId xmlns:a16="http://schemas.microsoft.com/office/drawing/2014/main" val="2347067268"/>
                  </a:ext>
                </a:extLst>
              </a:tr>
            </a:tbl>
          </a:graphicData>
        </a:graphic>
      </p:graphicFrame>
      <p:grpSp>
        <p:nvGrpSpPr>
          <p:cNvPr id="4" name="Group 3">
            <a:extLst>
              <a:ext uri="{FF2B5EF4-FFF2-40B4-BE49-F238E27FC236}">
                <a16:creationId xmlns:a16="http://schemas.microsoft.com/office/drawing/2014/main" id="{BAEAD5F1-F477-C305-CE5E-FE2932F65EAF}"/>
              </a:ext>
              <a:ext uri="{C183D7F6-B498-43B3-948B-1728B52AA6E4}">
                <adec:decorative xmlns:adec="http://schemas.microsoft.com/office/drawing/2017/decorative" val="1"/>
              </a:ext>
            </a:extLst>
          </p:cNvPr>
          <p:cNvGrpSpPr/>
          <p:nvPr/>
        </p:nvGrpSpPr>
        <p:grpSpPr>
          <a:xfrm>
            <a:off x="509665" y="1313647"/>
            <a:ext cx="2578309" cy="1054799"/>
            <a:chOff x="509665" y="1313647"/>
            <a:chExt cx="2578309" cy="1054799"/>
          </a:xfrm>
        </p:grpSpPr>
        <p:sp>
          <p:nvSpPr>
            <p:cNvPr id="30" name="Rectangle 29">
              <a:extLst>
                <a:ext uri="{FF2B5EF4-FFF2-40B4-BE49-F238E27FC236}">
                  <a16:creationId xmlns:a16="http://schemas.microsoft.com/office/drawing/2014/main" id="{BB8F24BE-6132-D079-5727-8844FD10B04E}"/>
                </a:ext>
              </a:extLst>
            </p:cNvPr>
            <p:cNvSpPr/>
            <p:nvPr/>
          </p:nvSpPr>
          <p:spPr>
            <a:xfrm>
              <a:off x="509665" y="1313647"/>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31" name="TextBox 30">
              <a:extLst>
                <a:ext uri="{FF2B5EF4-FFF2-40B4-BE49-F238E27FC236}">
                  <a16:creationId xmlns:a16="http://schemas.microsoft.com/office/drawing/2014/main" id="{857EB577-9F47-5A60-7638-3298D1D7E3E5}"/>
                </a:ext>
              </a:extLst>
            </p:cNvPr>
            <p:cNvSpPr txBox="1"/>
            <p:nvPr/>
          </p:nvSpPr>
          <p:spPr>
            <a:xfrm>
              <a:off x="689978" y="1328637"/>
              <a:ext cx="2217682" cy="984885"/>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427B2D"/>
                  </a:solidFill>
                  <a:latin typeface="+mj-lt"/>
                  <a:cs typeface="Arial" panose="020B0604020202020204" pitchFamily="34" charset="0"/>
                </a:rPr>
                <a:t>K</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What do I know?</a:t>
              </a:r>
            </a:p>
          </p:txBody>
        </p:sp>
      </p:grpSp>
      <p:grpSp>
        <p:nvGrpSpPr>
          <p:cNvPr id="32" name="Group 31">
            <a:extLst>
              <a:ext uri="{FF2B5EF4-FFF2-40B4-BE49-F238E27FC236}">
                <a16:creationId xmlns:a16="http://schemas.microsoft.com/office/drawing/2014/main" id="{F74FFF39-463B-D802-79A0-4B11886B0289}"/>
              </a:ext>
              <a:ext uri="{C183D7F6-B498-43B3-948B-1728B52AA6E4}">
                <adec:decorative xmlns:adec="http://schemas.microsoft.com/office/drawing/2017/decorative" val="1"/>
              </a:ext>
            </a:extLst>
          </p:cNvPr>
          <p:cNvGrpSpPr/>
          <p:nvPr/>
        </p:nvGrpSpPr>
        <p:grpSpPr>
          <a:xfrm>
            <a:off x="3382759" y="1313647"/>
            <a:ext cx="2578310" cy="1054799"/>
            <a:chOff x="517159" y="2719615"/>
            <a:chExt cx="2578310" cy="1054799"/>
          </a:xfrm>
        </p:grpSpPr>
        <p:sp>
          <p:nvSpPr>
            <p:cNvPr id="33" name="Rectangle 32">
              <a:extLst>
                <a:ext uri="{FF2B5EF4-FFF2-40B4-BE49-F238E27FC236}">
                  <a16:creationId xmlns:a16="http://schemas.microsoft.com/office/drawing/2014/main" id="{0834AB0B-8097-34C2-2A27-761A0B33356B}"/>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34" name="TextBox 33">
              <a:extLst>
                <a:ext uri="{FF2B5EF4-FFF2-40B4-BE49-F238E27FC236}">
                  <a16:creationId xmlns:a16="http://schemas.microsoft.com/office/drawing/2014/main" id="{D2F7C5A2-8491-DB11-23EB-9689B05229A4}"/>
                </a:ext>
              </a:extLst>
            </p:cNvPr>
            <p:cNvSpPr txBox="1"/>
            <p:nvPr/>
          </p:nvSpPr>
          <p:spPr>
            <a:xfrm>
              <a:off x="517159" y="2734605"/>
              <a:ext cx="2553384" cy="954107"/>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007A8A"/>
                  </a:solidFill>
                  <a:latin typeface="+mj-lt"/>
                  <a:cs typeface="Arial" panose="020B0604020202020204" pitchFamily="34" charset="0"/>
                </a:rPr>
                <a:t>W</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What do I want to know?</a:t>
              </a:r>
            </a:p>
          </p:txBody>
        </p:sp>
      </p:grpSp>
      <p:grpSp>
        <p:nvGrpSpPr>
          <p:cNvPr id="35" name="Group 34">
            <a:extLst>
              <a:ext uri="{FF2B5EF4-FFF2-40B4-BE49-F238E27FC236}">
                <a16:creationId xmlns:a16="http://schemas.microsoft.com/office/drawing/2014/main" id="{5451D30D-3115-5415-2953-D77A6FE05ACE}"/>
              </a:ext>
              <a:ext uri="{C183D7F6-B498-43B3-948B-1728B52AA6E4}">
                <adec:decorative xmlns:adec="http://schemas.microsoft.com/office/drawing/2017/decorative" val="1"/>
              </a:ext>
            </a:extLst>
          </p:cNvPr>
          <p:cNvGrpSpPr/>
          <p:nvPr/>
        </p:nvGrpSpPr>
        <p:grpSpPr>
          <a:xfrm>
            <a:off x="6248359" y="1313647"/>
            <a:ext cx="2578311" cy="1054799"/>
            <a:chOff x="517158" y="2719615"/>
            <a:chExt cx="2578311" cy="1054799"/>
          </a:xfrm>
        </p:grpSpPr>
        <p:sp>
          <p:nvSpPr>
            <p:cNvPr id="36" name="Rectangle 35">
              <a:extLst>
                <a:ext uri="{FF2B5EF4-FFF2-40B4-BE49-F238E27FC236}">
                  <a16:creationId xmlns:a16="http://schemas.microsoft.com/office/drawing/2014/main" id="{DB676D73-53EB-7FF3-4371-D62F750F2EE4}"/>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37" name="TextBox 36">
              <a:extLst>
                <a:ext uri="{FF2B5EF4-FFF2-40B4-BE49-F238E27FC236}">
                  <a16:creationId xmlns:a16="http://schemas.microsoft.com/office/drawing/2014/main" id="{A6728759-5C40-23ED-F8D0-8216717A375D}"/>
                </a:ext>
              </a:extLst>
            </p:cNvPr>
            <p:cNvSpPr txBox="1"/>
            <p:nvPr/>
          </p:nvSpPr>
          <p:spPr>
            <a:xfrm>
              <a:off x="517158" y="2734605"/>
              <a:ext cx="2578309" cy="984885"/>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B51458"/>
                  </a:solidFill>
                  <a:latin typeface="+mj-lt"/>
                  <a:cs typeface="Arial" panose="020B0604020202020204" pitchFamily="34" charset="0"/>
                </a:rPr>
                <a:t>L</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What have I learned?</a:t>
              </a:r>
            </a:p>
          </p:txBody>
        </p:sp>
      </p:grpSp>
      <p:grpSp>
        <p:nvGrpSpPr>
          <p:cNvPr id="38" name="Group 37">
            <a:extLst>
              <a:ext uri="{FF2B5EF4-FFF2-40B4-BE49-F238E27FC236}">
                <a16:creationId xmlns:a16="http://schemas.microsoft.com/office/drawing/2014/main" id="{91BC10B3-A5F4-B56B-C7DC-547AFF65FE60}"/>
              </a:ext>
              <a:ext uri="{C183D7F6-B498-43B3-948B-1728B52AA6E4}">
                <adec:decorative xmlns:adec="http://schemas.microsoft.com/office/drawing/2017/decorative" val="1"/>
              </a:ext>
            </a:extLst>
          </p:cNvPr>
          <p:cNvGrpSpPr/>
          <p:nvPr/>
        </p:nvGrpSpPr>
        <p:grpSpPr>
          <a:xfrm>
            <a:off x="9128949" y="1313647"/>
            <a:ext cx="2578312" cy="1054799"/>
            <a:chOff x="517157" y="2719615"/>
            <a:chExt cx="2578312" cy="1054799"/>
          </a:xfrm>
        </p:grpSpPr>
        <p:sp>
          <p:nvSpPr>
            <p:cNvPr id="39" name="Rectangle 38">
              <a:extLst>
                <a:ext uri="{FF2B5EF4-FFF2-40B4-BE49-F238E27FC236}">
                  <a16:creationId xmlns:a16="http://schemas.microsoft.com/office/drawing/2014/main" id="{40958FAF-117C-1FEF-6F51-4BAEA9E863CF}"/>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40" name="TextBox 39">
              <a:extLst>
                <a:ext uri="{FF2B5EF4-FFF2-40B4-BE49-F238E27FC236}">
                  <a16:creationId xmlns:a16="http://schemas.microsoft.com/office/drawing/2014/main" id="{BB6BEC1E-8458-0A31-41BA-A862C2C7216B}"/>
                </a:ext>
              </a:extLst>
            </p:cNvPr>
            <p:cNvSpPr txBox="1"/>
            <p:nvPr/>
          </p:nvSpPr>
          <p:spPr>
            <a:xfrm>
              <a:off x="517157" y="2734605"/>
              <a:ext cx="2553384" cy="984885"/>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9B6808"/>
                  </a:solidFill>
                  <a:latin typeface="+mj-lt"/>
                  <a:cs typeface="Arial" panose="020B0604020202020204" pitchFamily="34" charset="0"/>
                </a:rPr>
                <a:t>H</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How can I learn more?</a:t>
              </a:r>
            </a:p>
          </p:txBody>
        </p:sp>
      </p:grpSp>
      <p:sp>
        <p:nvSpPr>
          <p:cNvPr id="2" name="Slide Number Placeholder 1">
            <a:extLst>
              <a:ext uri="{FF2B5EF4-FFF2-40B4-BE49-F238E27FC236}">
                <a16:creationId xmlns:a16="http://schemas.microsoft.com/office/drawing/2014/main" id="{E1D1367C-FD4C-5770-80F3-171AC75B2B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a:p>
        </p:txBody>
      </p:sp>
    </p:spTree>
    <p:extLst>
      <p:ext uri="{BB962C8B-B14F-4D97-AF65-F5344CB8AC3E}">
        <p14:creationId xmlns:p14="http://schemas.microsoft.com/office/powerpoint/2010/main" val="418365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C6E89-E44E-5479-8824-FF704A7B8B5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CC26723-5C44-CCC8-1B86-AACECE17F12C}"/>
              </a:ext>
            </a:extLst>
          </p:cNvPr>
          <p:cNvSpPr>
            <a:spLocks noGrp="1"/>
          </p:cNvSpPr>
          <p:nvPr>
            <p:ph type="title"/>
          </p:nvPr>
        </p:nvSpPr>
        <p:spPr/>
        <p:txBody>
          <a:bodyPr/>
          <a:lstStyle/>
          <a:p>
            <a:r>
              <a:rPr lang="en-AU" dirty="0"/>
              <a:t>Perspective in Philosophy (2)</a:t>
            </a:r>
          </a:p>
        </p:txBody>
      </p:sp>
      <p:sp>
        <p:nvSpPr>
          <p:cNvPr id="6" name="Text Placeholder 5">
            <a:extLst>
              <a:ext uri="{FF2B5EF4-FFF2-40B4-BE49-F238E27FC236}">
                <a16:creationId xmlns:a16="http://schemas.microsoft.com/office/drawing/2014/main" id="{C1B96020-ECB6-230A-DB94-FF00A6757DFD}"/>
              </a:ext>
            </a:extLst>
          </p:cNvPr>
          <p:cNvSpPr>
            <a:spLocks noGrp="1"/>
          </p:cNvSpPr>
          <p:nvPr>
            <p:ph type="body" sz="quarter" idx="18"/>
          </p:nvPr>
        </p:nvSpPr>
        <p:spPr/>
        <p:txBody>
          <a:bodyPr/>
          <a:lstStyle/>
          <a:p>
            <a:r>
              <a:rPr lang="en-AU"/>
              <a:t>We are learning to understand what a </a:t>
            </a:r>
            <a:r>
              <a:rPr lang="en-AU" b="1"/>
              <a:t>perspective</a:t>
            </a:r>
            <a:r>
              <a:rPr lang="en-AU"/>
              <a:t> is and why people see the same thing differently.</a:t>
            </a:r>
          </a:p>
        </p:txBody>
      </p:sp>
      <p:sp>
        <p:nvSpPr>
          <p:cNvPr id="5" name="Text Placeholder 4">
            <a:extLst>
              <a:ext uri="{FF2B5EF4-FFF2-40B4-BE49-F238E27FC236}">
                <a16:creationId xmlns:a16="http://schemas.microsoft.com/office/drawing/2014/main" id="{1EF0103E-FD38-B672-F739-CCB70AF9CDFB}"/>
              </a:ext>
            </a:extLst>
          </p:cNvPr>
          <p:cNvSpPr>
            <a:spLocks noGrp="1"/>
          </p:cNvSpPr>
          <p:nvPr>
            <p:ph type="body" sz="quarter" idx="17"/>
          </p:nvPr>
        </p:nvSpPr>
        <p:spPr/>
        <p:txBody>
          <a:bodyPr/>
          <a:lstStyle/>
          <a:p>
            <a:pPr>
              <a:spcAft>
                <a:spcPts val="4800"/>
              </a:spcAft>
            </a:pPr>
            <a:r>
              <a:rPr lang="en-AU" b="1"/>
              <a:t>Key ideas</a:t>
            </a:r>
          </a:p>
          <a:p>
            <a:pPr marL="342900" indent="-342900">
              <a:spcAft>
                <a:spcPts val="4800"/>
              </a:spcAft>
              <a:buFont typeface="Arial" panose="020B0604020202020204" pitchFamily="34" charset="0"/>
              <a:buChar char="•"/>
            </a:pPr>
            <a:r>
              <a:rPr lang="en-AU"/>
              <a:t>Philosophers encourage us to look at issues through more than one lens.</a:t>
            </a:r>
          </a:p>
          <a:p>
            <a:pPr marL="342900" indent="-342900">
              <a:spcAft>
                <a:spcPts val="4800"/>
              </a:spcAft>
              <a:buFont typeface="Arial" panose="020B0604020202020204" pitchFamily="34" charset="0"/>
              <a:buChar char="•"/>
            </a:pPr>
            <a:r>
              <a:rPr lang="en-AU"/>
              <a:t>As beginning philosophers, it is important to consider our own views fairly and practise looking at issues from perspectives that differ from our own.</a:t>
            </a:r>
          </a:p>
        </p:txBody>
      </p:sp>
      <p:sp>
        <p:nvSpPr>
          <p:cNvPr id="3" name="Slide Number Placeholder 2">
            <a:extLst>
              <a:ext uri="{FF2B5EF4-FFF2-40B4-BE49-F238E27FC236}">
                <a16:creationId xmlns:a16="http://schemas.microsoft.com/office/drawing/2014/main" id="{136D6607-8410-BCA6-BF85-D9D24D457B7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2467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3548E6-4C0A-A2B2-9630-2AB00631D9A6}"/>
              </a:ext>
            </a:extLst>
          </p:cNvPr>
          <p:cNvSpPr>
            <a:spLocks noGrp="1"/>
          </p:cNvSpPr>
          <p:nvPr>
            <p:ph type="title"/>
          </p:nvPr>
        </p:nvSpPr>
        <p:spPr/>
        <p:txBody>
          <a:bodyPr/>
          <a:lstStyle/>
          <a:p>
            <a:r>
              <a:rPr lang="en-AU"/>
              <a:t>Analysing a perspective cartoon</a:t>
            </a:r>
          </a:p>
        </p:txBody>
      </p:sp>
      <p:sp>
        <p:nvSpPr>
          <p:cNvPr id="4" name="Text Placeholder 3">
            <a:extLst>
              <a:ext uri="{FF2B5EF4-FFF2-40B4-BE49-F238E27FC236}">
                <a16:creationId xmlns:a16="http://schemas.microsoft.com/office/drawing/2014/main" id="{8930AB02-FC59-9389-4E29-A38586916308}"/>
              </a:ext>
            </a:extLst>
          </p:cNvPr>
          <p:cNvSpPr>
            <a:spLocks noGrp="1"/>
          </p:cNvSpPr>
          <p:nvPr>
            <p:ph type="body" sz="quarter" idx="18"/>
          </p:nvPr>
        </p:nvSpPr>
        <p:spPr/>
        <p:txBody>
          <a:bodyPr/>
          <a:lstStyle/>
          <a:p>
            <a:r>
              <a:rPr lang="en-AU"/>
              <a:t>On the next slide you will see a cartoon of several people looking at the same tree.</a:t>
            </a:r>
          </a:p>
        </p:txBody>
      </p:sp>
      <p:sp>
        <p:nvSpPr>
          <p:cNvPr id="5" name="Text Placeholder 4">
            <a:extLst>
              <a:ext uri="{FF2B5EF4-FFF2-40B4-BE49-F238E27FC236}">
                <a16:creationId xmlns:a16="http://schemas.microsoft.com/office/drawing/2014/main" id="{FDA0789B-966E-1729-BA8E-90883466795E}"/>
              </a:ext>
            </a:extLst>
          </p:cNvPr>
          <p:cNvSpPr>
            <a:spLocks noGrp="1"/>
          </p:cNvSpPr>
          <p:nvPr>
            <p:ph type="body" sz="quarter" idx="17"/>
          </p:nvPr>
        </p:nvSpPr>
        <p:spPr/>
        <p:txBody>
          <a:bodyPr/>
          <a:lstStyle/>
          <a:p>
            <a:r>
              <a:rPr lang="en-AU" sz="1800"/>
              <a:t>As you look at it, </a:t>
            </a:r>
            <a:r>
              <a:rPr lang="en-AU" sz="1800" b="1"/>
              <a:t>pay attention to:</a:t>
            </a:r>
          </a:p>
          <a:p>
            <a:pPr marL="457200" indent="-457200">
              <a:buFont typeface="Arial" panose="020B0604020202020204" pitchFamily="34" charset="0"/>
              <a:buChar char="•"/>
            </a:pPr>
            <a:r>
              <a:rPr lang="en-AU" sz="1800"/>
              <a:t>what each person </a:t>
            </a:r>
            <a:r>
              <a:rPr lang="en-AU" sz="1800" i="1"/>
              <a:t>notices</a:t>
            </a:r>
          </a:p>
          <a:p>
            <a:pPr marL="457200" indent="-457200">
              <a:buFont typeface="Arial" panose="020B0604020202020204" pitchFamily="34" charset="0"/>
              <a:buChar char="•"/>
            </a:pPr>
            <a:r>
              <a:rPr lang="en-AU" sz="1800"/>
              <a:t>what each person </a:t>
            </a:r>
            <a:r>
              <a:rPr lang="en-AU" sz="1800" i="1"/>
              <a:t>values</a:t>
            </a:r>
          </a:p>
          <a:p>
            <a:pPr marL="457200" indent="-457200">
              <a:buFont typeface="Arial" panose="020B0604020202020204" pitchFamily="34" charset="0"/>
              <a:buChar char="•"/>
            </a:pPr>
            <a:r>
              <a:rPr lang="en-AU" sz="1800"/>
              <a:t>what each person </a:t>
            </a:r>
            <a:r>
              <a:rPr lang="en-AU" sz="1800" i="1"/>
              <a:t>imagines</a:t>
            </a:r>
            <a:r>
              <a:rPr lang="en-AU" sz="1800"/>
              <a:t> the tree could become</a:t>
            </a:r>
          </a:p>
          <a:p>
            <a:pPr marL="457200" indent="-457200">
              <a:buFont typeface="Arial" panose="020B0604020202020204" pitchFamily="34" charset="0"/>
              <a:buChar char="•"/>
            </a:pPr>
            <a:r>
              <a:rPr lang="en-AU" sz="1800"/>
              <a:t>how their background or needs might shape their viewpoint</a:t>
            </a:r>
          </a:p>
          <a:p>
            <a:pPr marL="457200" indent="-457200">
              <a:buFont typeface="Arial" panose="020B0604020202020204" pitchFamily="34" charset="0"/>
              <a:buChar char="•"/>
            </a:pPr>
            <a:r>
              <a:rPr lang="en-AU" sz="1800"/>
              <a:t>whether any perspective is ‘more right,’ or simply different.</a:t>
            </a:r>
          </a:p>
        </p:txBody>
      </p:sp>
      <p:sp>
        <p:nvSpPr>
          <p:cNvPr id="2" name="Slide Number Placeholder 1">
            <a:extLst>
              <a:ext uri="{FF2B5EF4-FFF2-40B4-BE49-F238E27FC236}">
                <a16:creationId xmlns:a16="http://schemas.microsoft.com/office/drawing/2014/main" id="{ECCA6753-F138-B5A5-95A9-5498273C3C5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1300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4D6EE-F49D-8110-5636-64602F9CF058}"/>
              </a:ext>
            </a:extLst>
          </p:cNvPr>
          <p:cNvSpPr>
            <a:spLocks noGrp="1"/>
          </p:cNvSpPr>
          <p:nvPr>
            <p:ph type="title"/>
          </p:nvPr>
        </p:nvSpPr>
        <p:spPr/>
        <p:txBody>
          <a:bodyPr/>
          <a:lstStyle/>
          <a:p>
            <a:r>
              <a:rPr lang="en-AU"/>
              <a:t>Different perspectives</a:t>
            </a:r>
          </a:p>
        </p:txBody>
      </p:sp>
      <p:pic>
        <p:nvPicPr>
          <p:cNvPr id="6" name="Picture 5" descr="Four-panel cartoon illustrating different perspectives on a tree, showing a man imagining lumber planks, another picturing chopped logs, a third envisioning furniture, and a child simply seeing the tree itself. Each panel highlights varying levels of abstraction and appreciation, with thought bubbles above each character's head depicting their unique viewpoint.">
            <a:extLst>
              <a:ext uri="{FF2B5EF4-FFF2-40B4-BE49-F238E27FC236}">
                <a16:creationId xmlns:a16="http://schemas.microsoft.com/office/drawing/2014/main" id="{331106D3-8545-018F-5CD0-17138810D516}"/>
              </a:ext>
            </a:extLst>
          </p:cNvPr>
          <p:cNvPicPr>
            <a:picLocks noChangeAspect="1"/>
          </p:cNvPicPr>
          <p:nvPr/>
        </p:nvPicPr>
        <p:blipFill>
          <a:blip r:embed="rId3"/>
          <a:stretch>
            <a:fillRect/>
          </a:stretch>
        </p:blipFill>
        <p:spPr>
          <a:xfrm>
            <a:off x="3421740" y="905601"/>
            <a:ext cx="5348520" cy="5424079"/>
          </a:xfrm>
          <a:prstGeom prst="rect">
            <a:avLst/>
          </a:prstGeom>
        </p:spPr>
      </p:pic>
      <p:sp>
        <p:nvSpPr>
          <p:cNvPr id="7" name="TextBox 6">
            <a:extLst>
              <a:ext uri="{FF2B5EF4-FFF2-40B4-BE49-F238E27FC236}">
                <a16:creationId xmlns:a16="http://schemas.microsoft.com/office/drawing/2014/main" id="{C01D0578-D11F-ED0D-5320-68D443DBD35C}"/>
              </a:ext>
            </a:extLst>
          </p:cNvPr>
          <p:cNvSpPr txBox="1"/>
          <p:nvPr/>
        </p:nvSpPr>
        <p:spPr>
          <a:xfrm>
            <a:off x="3421740" y="6408704"/>
            <a:ext cx="2266122" cy="394591"/>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hlinkClick r:id="rId4"/>
              </a:rPr>
              <a:t>TreeCanada</a:t>
            </a:r>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E15A4F4E-2B83-2872-A403-6D27E6D53D9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844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4A3D3FF5-B876-650C-655E-FB6C7CBCC2CF}"/>
              </a:ext>
            </a:extLst>
          </p:cNvPr>
          <p:cNvSpPr>
            <a:spLocks noGrp="1"/>
          </p:cNvSpPr>
          <p:nvPr>
            <p:ph type="title"/>
          </p:nvPr>
        </p:nvSpPr>
        <p:spPr>
          <a:xfrm>
            <a:off x="5400000" y="360000"/>
            <a:ext cx="6407150" cy="554400"/>
          </a:xfrm>
        </p:spPr>
        <p:txBody>
          <a:bodyPr/>
          <a:lstStyle/>
          <a:p>
            <a:r>
              <a:rPr lang="en-US"/>
              <a:t>Perspectives</a:t>
            </a:r>
          </a:p>
        </p:txBody>
      </p:sp>
      <p:sp>
        <p:nvSpPr>
          <p:cNvPr id="12" name="Text Placeholder 5">
            <a:extLst>
              <a:ext uri="{FF2B5EF4-FFF2-40B4-BE49-F238E27FC236}">
                <a16:creationId xmlns:a16="http://schemas.microsoft.com/office/drawing/2014/main" id="{C6C1D7CF-CF28-C440-A60C-E1E70917A1D9}"/>
              </a:ext>
            </a:extLst>
          </p:cNvPr>
          <p:cNvSpPr>
            <a:spLocks noGrp="1"/>
          </p:cNvSpPr>
          <p:nvPr>
            <p:ph type="body" sz="quarter" idx="18"/>
          </p:nvPr>
        </p:nvSpPr>
        <p:spPr>
          <a:xfrm>
            <a:off x="5399998" y="982520"/>
            <a:ext cx="6407150" cy="294189"/>
          </a:xfrm>
        </p:spPr>
        <p:txBody>
          <a:bodyPr/>
          <a:lstStyle/>
          <a:p>
            <a:r>
              <a:rPr lang="en-US"/>
              <a:t>In your books </a:t>
            </a:r>
            <a:r>
              <a:rPr lang="en-AU"/>
              <a:t>–</a:t>
            </a:r>
            <a:r>
              <a:rPr lang="en-US"/>
              <a:t> or digital equivalent, answer: </a:t>
            </a:r>
          </a:p>
        </p:txBody>
      </p:sp>
      <p:sp>
        <p:nvSpPr>
          <p:cNvPr id="10" name="Text Placeholder 4">
            <a:extLst>
              <a:ext uri="{FF2B5EF4-FFF2-40B4-BE49-F238E27FC236}">
                <a16:creationId xmlns:a16="http://schemas.microsoft.com/office/drawing/2014/main" id="{86FD1080-59E8-DF0C-0C8F-973D15F0CA06}"/>
              </a:ext>
            </a:extLst>
          </p:cNvPr>
          <p:cNvSpPr>
            <a:spLocks noGrp="1"/>
          </p:cNvSpPr>
          <p:nvPr>
            <p:ph type="body" sz="quarter" idx="17"/>
          </p:nvPr>
        </p:nvSpPr>
        <p:spPr>
          <a:xfrm>
            <a:off x="5400675" y="1800000"/>
            <a:ext cx="6407150" cy="4536000"/>
          </a:xfrm>
        </p:spPr>
        <p:txBody>
          <a:bodyPr/>
          <a:lstStyle/>
          <a:p>
            <a:pPr marL="457200" indent="-457200">
              <a:buFont typeface="+mj-lt"/>
              <a:buAutoNum type="arabicPeriod"/>
            </a:pPr>
            <a:r>
              <a:rPr lang="en-AU" sz="1800"/>
              <a:t>What are the four different perspectives shown in the cartoon?</a:t>
            </a:r>
          </a:p>
          <a:p>
            <a:pPr marL="457200" indent="-457200">
              <a:buFont typeface="+mj-lt"/>
              <a:buAutoNum type="arabicPeriod"/>
            </a:pPr>
            <a:r>
              <a:rPr lang="en-AU" sz="1800"/>
              <a:t>Why might each person view the tree the way they do? (For example: personal needs, interests, experience, goals).</a:t>
            </a:r>
            <a:endParaRPr lang="en-US" sz="1800"/>
          </a:p>
        </p:txBody>
      </p:sp>
      <p:pic>
        <p:nvPicPr>
          <p:cNvPr id="3" name="Picture 2">
            <a:extLst>
              <a:ext uri="{FF2B5EF4-FFF2-40B4-BE49-F238E27FC236}">
                <a16:creationId xmlns:a16="http://schemas.microsoft.com/office/drawing/2014/main" id="{3157B391-CF54-9771-C811-EE0D0280616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77102"/>
            <a:ext cx="5040000" cy="5103796"/>
          </a:xfrm>
          <a:prstGeom prst="rect">
            <a:avLst/>
          </a:prstGeom>
          <a:noFill/>
        </p:spPr>
      </p:pic>
      <p:sp>
        <p:nvSpPr>
          <p:cNvPr id="4" name="TextBox 3">
            <a:extLst>
              <a:ext uri="{FF2B5EF4-FFF2-40B4-BE49-F238E27FC236}">
                <a16:creationId xmlns:a16="http://schemas.microsoft.com/office/drawing/2014/main" id="{1BDC0FB9-7E5C-941D-DE36-0E0E2E4B6C21}"/>
              </a:ext>
            </a:extLst>
          </p:cNvPr>
          <p:cNvSpPr txBox="1"/>
          <p:nvPr/>
        </p:nvSpPr>
        <p:spPr>
          <a:xfrm>
            <a:off x="253878" y="6408704"/>
            <a:ext cx="2266122" cy="394591"/>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hlinkClick r:id="rId4"/>
              </a:rPr>
              <a:t>TreeCanada</a:t>
            </a:r>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45D22497-0FA5-E718-E454-AB12A5D2B2BC}"/>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2137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2B9833-0516-1F10-9EC6-F6109C743C7C}"/>
              </a:ext>
            </a:extLst>
          </p:cNvPr>
          <p:cNvSpPr>
            <a:spLocks noGrp="1"/>
          </p:cNvSpPr>
          <p:nvPr>
            <p:ph type="title"/>
          </p:nvPr>
        </p:nvSpPr>
        <p:spPr>
          <a:xfrm>
            <a:off x="360000" y="360000"/>
            <a:ext cx="11484000" cy="545601"/>
          </a:xfrm>
        </p:spPr>
        <p:txBody>
          <a:bodyPr anchor="t">
            <a:normAutofit/>
          </a:bodyPr>
          <a:lstStyle/>
          <a:p>
            <a:r>
              <a:rPr lang="en-AU" dirty="0"/>
              <a:t>Check for understanding (2)</a:t>
            </a:r>
          </a:p>
        </p:txBody>
      </p:sp>
      <p:sp>
        <p:nvSpPr>
          <p:cNvPr id="3" name="Rectangle 2">
            <a:extLst>
              <a:ext uri="{FF2B5EF4-FFF2-40B4-BE49-F238E27FC236}">
                <a16:creationId xmlns:a16="http://schemas.microsoft.com/office/drawing/2014/main" id="{BF92A961-15F2-083E-430F-4FA60FF294D4}"/>
              </a:ext>
              <a:ext uri="{C183D7F6-B498-43B3-948B-1728B52AA6E4}">
                <adec:decorative xmlns:adec="http://schemas.microsoft.com/office/drawing/2017/decorative" val="1"/>
              </a:ext>
            </a:extLst>
          </p:cNvPr>
          <p:cNvSpPr/>
          <p:nvPr/>
        </p:nvSpPr>
        <p:spPr>
          <a:xfrm>
            <a:off x="2239429" y="1861870"/>
            <a:ext cx="1944000" cy="194400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6" name="Freeform 5">
            <a:extLst>
              <a:ext uri="{FF2B5EF4-FFF2-40B4-BE49-F238E27FC236}">
                <a16:creationId xmlns:a16="http://schemas.microsoft.com/office/drawing/2014/main" id="{F9130C9A-4524-D0BA-6875-7BD12DF4D3F9}"/>
              </a:ext>
            </a:extLst>
          </p:cNvPr>
          <p:cNvSpPr/>
          <p:nvPr/>
        </p:nvSpPr>
        <p:spPr>
          <a:xfrm>
            <a:off x="1051429" y="4276131"/>
            <a:ext cx="4320000" cy="720000"/>
          </a:xfrm>
          <a:custGeom>
            <a:avLst/>
            <a:gdLst>
              <a:gd name="connsiteX0" fmla="*/ 0 w 4320000"/>
              <a:gd name="connsiteY0" fmla="*/ 0 h 720000"/>
              <a:gd name="connsiteX1" fmla="*/ 4320000 w 4320000"/>
              <a:gd name="connsiteY1" fmla="*/ 0 h 720000"/>
              <a:gd name="connsiteX2" fmla="*/ 4320000 w 4320000"/>
              <a:gd name="connsiteY2" fmla="*/ 720000 h 720000"/>
              <a:gd name="connsiteX3" fmla="*/ 0 w 4320000"/>
              <a:gd name="connsiteY3" fmla="*/ 720000 h 720000"/>
              <a:gd name="connsiteX4" fmla="*/ 0 w 43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20000">
                <a:moveTo>
                  <a:pt x="0" y="0"/>
                </a:moveTo>
                <a:lnTo>
                  <a:pt x="4320000" y="0"/>
                </a:lnTo>
                <a:lnTo>
                  <a:pt x="432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AU" sz="2400" kern="1200"/>
              <a:t>What does </a:t>
            </a:r>
            <a:r>
              <a:rPr lang="en-AU" sz="2400" i="1" kern="1200"/>
              <a:t>perspective</a:t>
            </a:r>
            <a:r>
              <a:rPr lang="en-AU" sz="2400" kern="1200"/>
              <a:t> mean?</a:t>
            </a:r>
            <a:endParaRPr lang="en-US" sz="2400" kern="1200"/>
          </a:p>
        </p:txBody>
      </p:sp>
      <p:cxnSp>
        <p:nvCxnSpPr>
          <p:cNvPr id="13" name="Straight Connector 12">
            <a:extLst>
              <a:ext uri="{FF2B5EF4-FFF2-40B4-BE49-F238E27FC236}">
                <a16:creationId xmlns:a16="http://schemas.microsoft.com/office/drawing/2014/main" id="{E773BF2A-3838-6D88-142D-470E98B27E28}"/>
              </a:ext>
              <a:ext uri="{C183D7F6-B498-43B3-948B-1728B52AA6E4}">
                <adec:decorative xmlns:adec="http://schemas.microsoft.com/office/drawing/2017/decorative" val="1"/>
              </a:ext>
            </a:extLst>
          </p:cNvPr>
          <p:cNvCxnSpPr>
            <a:cxnSpLocks/>
          </p:cNvCxnSpPr>
          <p:nvPr/>
        </p:nvCxnSpPr>
        <p:spPr>
          <a:xfrm>
            <a:off x="6236239" y="1470454"/>
            <a:ext cx="0" cy="3525677"/>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B5A2078-BD54-0239-2357-CEE473EAEDA0}"/>
              </a:ext>
              <a:ext uri="{C183D7F6-B498-43B3-948B-1728B52AA6E4}">
                <adec:decorative xmlns:adec="http://schemas.microsoft.com/office/drawing/2017/decorative" val="1"/>
              </a:ext>
            </a:extLst>
          </p:cNvPr>
          <p:cNvSpPr/>
          <p:nvPr/>
        </p:nvSpPr>
        <p:spPr>
          <a:xfrm>
            <a:off x="8289048" y="1861870"/>
            <a:ext cx="1944000" cy="194400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9" name="Freeform 8">
            <a:extLst>
              <a:ext uri="{FF2B5EF4-FFF2-40B4-BE49-F238E27FC236}">
                <a16:creationId xmlns:a16="http://schemas.microsoft.com/office/drawing/2014/main" id="{C27C971D-FA06-D47B-5674-6EB0E1B8E9CE}"/>
              </a:ext>
            </a:extLst>
          </p:cNvPr>
          <p:cNvSpPr/>
          <p:nvPr/>
        </p:nvSpPr>
        <p:spPr>
          <a:xfrm>
            <a:off x="7381525" y="4276131"/>
            <a:ext cx="3759046" cy="720000"/>
          </a:xfrm>
          <a:custGeom>
            <a:avLst/>
            <a:gdLst>
              <a:gd name="connsiteX0" fmla="*/ 0 w 4320000"/>
              <a:gd name="connsiteY0" fmla="*/ 0 h 720000"/>
              <a:gd name="connsiteX1" fmla="*/ 4320000 w 4320000"/>
              <a:gd name="connsiteY1" fmla="*/ 0 h 720000"/>
              <a:gd name="connsiteX2" fmla="*/ 4320000 w 4320000"/>
              <a:gd name="connsiteY2" fmla="*/ 720000 h 720000"/>
              <a:gd name="connsiteX3" fmla="*/ 0 w 4320000"/>
              <a:gd name="connsiteY3" fmla="*/ 720000 h 720000"/>
              <a:gd name="connsiteX4" fmla="*/ 0 w 43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20000">
                <a:moveTo>
                  <a:pt x="0" y="0"/>
                </a:moveTo>
                <a:lnTo>
                  <a:pt x="4320000" y="0"/>
                </a:lnTo>
                <a:lnTo>
                  <a:pt x="432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1066800">
              <a:lnSpc>
                <a:spcPct val="100000"/>
              </a:lnSpc>
              <a:spcBef>
                <a:spcPct val="0"/>
              </a:spcBef>
              <a:spcAft>
                <a:spcPct val="35000"/>
              </a:spcAft>
              <a:buNone/>
            </a:pPr>
            <a:r>
              <a:rPr lang="en-AU" sz="2400" kern="1200"/>
              <a:t>How would you explain it in your own words?</a:t>
            </a:r>
            <a:endParaRPr lang="en-US" sz="2400" kern="1200"/>
          </a:p>
        </p:txBody>
      </p:sp>
      <p:sp>
        <p:nvSpPr>
          <p:cNvPr id="5" name="TextBox 4">
            <a:extLst>
              <a:ext uri="{FF2B5EF4-FFF2-40B4-BE49-F238E27FC236}">
                <a16:creationId xmlns:a16="http://schemas.microsoft.com/office/drawing/2014/main" id="{9F7F7ADC-6674-FEC9-F7CD-1752B48518A7}"/>
              </a:ext>
            </a:extLst>
          </p:cNvPr>
          <p:cNvSpPr txBox="1"/>
          <p:nvPr/>
        </p:nvSpPr>
        <p:spPr>
          <a:xfrm>
            <a:off x="3123938" y="5391952"/>
            <a:ext cx="6224602" cy="1214048"/>
          </a:xfrm>
          <a:custGeom>
            <a:avLst/>
            <a:gdLst>
              <a:gd name="csX0" fmla="*/ 0 w 6224602"/>
              <a:gd name="csY0" fmla="*/ 0 h 1214048"/>
              <a:gd name="csX1" fmla="*/ 691622 w 6224602"/>
              <a:gd name="csY1" fmla="*/ 0 h 1214048"/>
              <a:gd name="csX2" fmla="*/ 1383245 w 6224602"/>
              <a:gd name="csY2" fmla="*/ 0 h 1214048"/>
              <a:gd name="csX3" fmla="*/ 2074867 w 6224602"/>
              <a:gd name="csY3" fmla="*/ 0 h 1214048"/>
              <a:gd name="csX4" fmla="*/ 2766490 w 6224602"/>
              <a:gd name="csY4" fmla="*/ 0 h 1214048"/>
              <a:gd name="csX5" fmla="*/ 3271374 w 6224602"/>
              <a:gd name="csY5" fmla="*/ 0 h 1214048"/>
              <a:gd name="csX6" fmla="*/ 3838505 w 6224602"/>
              <a:gd name="csY6" fmla="*/ 0 h 1214048"/>
              <a:gd name="csX7" fmla="*/ 4343389 w 6224602"/>
              <a:gd name="csY7" fmla="*/ 0 h 1214048"/>
              <a:gd name="csX8" fmla="*/ 4910519 w 6224602"/>
              <a:gd name="csY8" fmla="*/ 0 h 1214048"/>
              <a:gd name="csX9" fmla="*/ 5539896 w 6224602"/>
              <a:gd name="csY9" fmla="*/ 0 h 1214048"/>
              <a:gd name="csX10" fmla="*/ 6224602 w 6224602"/>
              <a:gd name="csY10" fmla="*/ 0 h 1214048"/>
              <a:gd name="csX11" fmla="*/ 6224602 w 6224602"/>
              <a:gd name="csY11" fmla="*/ 619164 h 1214048"/>
              <a:gd name="csX12" fmla="*/ 6224602 w 6224602"/>
              <a:gd name="csY12" fmla="*/ 1214048 h 1214048"/>
              <a:gd name="csX13" fmla="*/ 5408488 w 6224602"/>
              <a:gd name="csY13" fmla="*/ 1214048 h 1214048"/>
              <a:gd name="csX14" fmla="*/ 4592373 w 6224602"/>
              <a:gd name="csY14" fmla="*/ 1214048 h 1214048"/>
              <a:gd name="csX15" fmla="*/ 3776259 w 6224602"/>
              <a:gd name="csY15" fmla="*/ 1214048 h 1214048"/>
              <a:gd name="csX16" fmla="*/ 3209128 w 6224602"/>
              <a:gd name="csY16" fmla="*/ 1214048 h 1214048"/>
              <a:gd name="csX17" fmla="*/ 2393014 w 6224602"/>
              <a:gd name="csY17" fmla="*/ 1214048 h 1214048"/>
              <a:gd name="csX18" fmla="*/ 1825883 w 6224602"/>
              <a:gd name="csY18" fmla="*/ 1214048 h 1214048"/>
              <a:gd name="csX19" fmla="*/ 1134261 w 6224602"/>
              <a:gd name="csY19" fmla="*/ 1214048 h 1214048"/>
              <a:gd name="csX20" fmla="*/ 0 w 6224602"/>
              <a:gd name="csY20" fmla="*/ 1214048 h 1214048"/>
              <a:gd name="csX21" fmla="*/ 0 w 6224602"/>
              <a:gd name="csY21" fmla="*/ 607024 h 1214048"/>
              <a:gd name="csX22" fmla="*/ 0 w 6224602"/>
              <a:gd name="csY22" fmla="*/ 0 h 12140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6224602" h="1214048" extrusionOk="0">
                <a:moveTo>
                  <a:pt x="0" y="0"/>
                </a:moveTo>
                <a:cubicBezTo>
                  <a:pt x="218877" y="-24233"/>
                  <a:pt x="356624" y="-1162"/>
                  <a:pt x="691622" y="0"/>
                </a:cubicBezTo>
                <a:cubicBezTo>
                  <a:pt x="1026620" y="1162"/>
                  <a:pt x="1154974" y="23560"/>
                  <a:pt x="1383245" y="0"/>
                </a:cubicBezTo>
                <a:cubicBezTo>
                  <a:pt x="1611516" y="-23560"/>
                  <a:pt x="1744143" y="-16665"/>
                  <a:pt x="2074867" y="0"/>
                </a:cubicBezTo>
                <a:cubicBezTo>
                  <a:pt x="2405591" y="16665"/>
                  <a:pt x="2498916" y="-25466"/>
                  <a:pt x="2766490" y="0"/>
                </a:cubicBezTo>
                <a:cubicBezTo>
                  <a:pt x="3034064" y="25466"/>
                  <a:pt x="3098093" y="10219"/>
                  <a:pt x="3271374" y="0"/>
                </a:cubicBezTo>
                <a:cubicBezTo>
                  <a:pt x="3444655" y="-10219"/>
                  <a:pt x="3695748" y="125"/>
                  <a:pt x="3838505" y="0"/>
                </a:cubicBezTo>
                <a:cubicBezTo>
                  <a:pt x="3981262" y="-125"/>
                  <a:pt x="4152625" y="-10805"/>
                  <a:pt x="4343389" y="0"/>
                </a:cubicBezTo>
                <a:cubicBezTo>
                  <a:pt x="4534153" y="10805"/>
                  <a:pt x="4754348" y="4452"/>
                  <a:pt x="4910519" y="0"/>
                </a:cubicBezTo>
                <a:cubicBezTo>
                  <a:pt x="5066690" y="-4452"/>
                  <a:pt x="5238697" y="16599"/>
                  <a:pt x="5539896" y="0"/>
                </a:cubicBezTo>
                <a:cubicBezTo>
                  <a:pt x="5841095" y="-16599"/>
                  <a:pt x="5961777" y="32374"/>
                  <a:pt x="6224602" y="0"/>
                </a:cubicBezTo>
                <a:cubicBezTo>
                  <a:pt x="6198162" y="211179"/>
                  <a:pt x="6199524" y="481572"/>
                  <a:pt x="6224602" y="619164"/>
                </a:cubicBezTo>
                <a:cubicBezTo>
                  <a:pt x="6249680" y="756756"/>
                  <a:pt x="6235935" y="924149"/>
                  <a:pt x="6224602" y="1214048"/>
                </a:cubicBezTo>
                <a:cubicBezTo>
                  <a:pt x="5926927" y="1187244"/>
                  <a:pt x="5637356" y="1239405"/>
                  <a:pt x="5408488" y="1214048"/>
                </a:cubicBezTo>
                <a:cubicBezTo>
                  <a:pt x="5179620" y="1188691"/>
                  <a:pt x="4972085" y="1218096"/>
                  <a:pt x="4592373" y="1214048"/>
                </a:cubicBezTo>
                <a:cubicBezTo>
                  <a:pt x="4212661" y="1210000"/>
                  <a:pt x="4173651" y="1240594"/>
                  <a:pt x="3776259" y="1214048"/>
                </a:cubicBezTo>
                <a:cubicBezTo>
                  <a:pt x="3378867" y="1187502"/>
                  <a:pt x="3327484" y="1238098"/>
                  <a:pt x="3209128" y="1214048"/>
                </a:cubicBezTo>
                <a:cubicBezTo>
                  <a:pt x="3090772" y="1189998"/>
                  <a:pt x="2666857" y="1193746"/>
                  <a:pt x="2393014" y="1214048"/>
                </a:cubicBezTo>
                <a:cubicBezTo>
                  <a:pt x="2119171" y="1234350"/>
                  <a:pt x="1958169" y="1226998"/>
                  <a:pt x="1825883" y="1214048"/>
                </a:cubicBezTo>
                <a:cubicBezTo>
                  <a:pt x="1693597" y="1201098"/>
                  <a:pt x="1407692" y="1193362"/>
                  <a:pt x="1134261" y="1214048"/>
                </a:cubicBezTo>
                <a:cubicBezTo>
                  <a:pt x="860830" y="1234734"/>
                  <a:pt x="366358" y="1171873"/>
                  <a:pt x="0" y="1214048"/>
                </a:cubicBezTo>
                <a:cubicBezTo>
                  <a:pt x="9316" y="942375"/>
                  <a:pt x="-11516" y="789309"/>
                  <a:pt x="0" y="607024"/>
                </a:cubicBezTo>
                <a:cubicBezTo>
                  <a:pt x="11516" y="424739"/>
                  <a:pt x="25525" y="216627"/>
                  <a:pt x="0" y="0"/>
                </a:cubicBezTo>
                <a:close/>
              </a:path>
            </a:pathLst>
          </a:custGeom>
          <a:noFill/>
          <a:ln>
            <a:solidFill>
              <a:schemeClr val="tx1"/>
            </a:solidFill>
            <a:extLst>
              <a:ext uri="{C807C97D-BFC1-408E-A445-0C87EB9F89A2}">
                <ask:lineSketchStyleProps xmlns:ask="http://schemas.microsoft.com/office/drawing/2018/sketchyshapes" sd="226595442">
                  <a:prstGeom prst="rect">
                    <a:avLst/>
                  </a:prstGeom>
                  <ask:type>
                    <ask:lineSketchFreehand/>
                  </ask:type>
                </ask:lineSketchStyleProps>
              </a:ext>
            </a:extLst>
          </a:ln>
        </p:spPr>
        <p:txBody>
          <a:bodyPr wrap="square" lIns="72000" tIns="72000" rIns="72000" bIns="72000" rtlCol="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D7153A"/>
                </a:solidFill>
                <a:effectLst/>
                <a:uLnTx/>
                <a:uFillTx/>
                <a:latin typeface="Arial" panose="020B0604020202020204"/>
                <a:ea typeface="+mn-ea"/>
                <a:cs typeface="+mn-cs"/>
              </a:rPr>
              <a:t>Challenge question – </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give one example of how two people might have different perspectives on the same thing.</a:t>
            </a:r>
          </a:p>
        </p:txBody>
      </p:sp>
      <p:sp>
        <p:nvSpPr>
          <p:cNvPr id="4" name="Slide Number Placeholder 3">
            <a:extLst>
              <a:ext uri="{FF2B5EF4-FFF2-40B4-BE49-F238E27FC236}">
                <a16:creationId xmlns:a16="http://schemas.microsoft.com/office/drawing/2014/main" id="{B16244C1-7ED6-1160-87C3-DF0537C9FA8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4139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4C6A57-3825-71CB-AECA-8F8586EB2D09}"/>
              </a:ext>
            </a:extLst>
          </p:cNvPr>
          <p:cNvSpPr>
            <a:spLocks noGrp="1"/>
          </p:cNvSpPr>
          <p:nvPr>
            <p:ph type="title"/>
          </p:nvPr>
        </p:nvSpPr>
        <p:spPr/>
        <p:txBody>
          <a:bodyPr/>
          <a:lstStyle/>
          <a:p>
            <a:r>
              <a:rPr lang="en-AU"/>
              <a:t>Objectivity is important to Philosophy</a:t>
            </a:r>
          </a:p>
        </p:txBody>
      </p:sp>
      <p:sp>
        <p:nvSpPr>
          <p:cNvPr id="4" name="Text Placeholder 3">
            <a:extLst>
              <a:ext uri="{FF2B5EF4-FFF2-40B4-BE49-F238E27FC236}">
                <a16:creationId xmlns:a16="http://schemas.microsoft.com/office/drawing/2014/main" id="{CA71EEFE-738C-A0A6-3F22-54AAE1028BEF}"/>
              </a:ext>
            </a:extLst>
          </p:cNvPr>
          <p:cNvSpPr>
            <a:spLocks noGrp="1"/>
          </p:cNvSpPr>
          <p:nvPr>
            <p:ph type="body" sz="quarter" idx="18"/>
          </p:nvPr>
        </p:nvSpPr>
        <p:spPr/>
        <p:txBody>
          <a:bodyPr/>
          <a:lstStyle/>
          <a:p>
            <a:r>
              <a:rPr lang="en-AU">
                <a:latin typeface="Arial"/>
                <a:cs typeface="Arial"/>
              </a:rPr>
              <a:t>It helps us reason clearly, test ideas properly and communicate.</a:t>
            </a:r>
          </a:p>
        </p:txBody>
      </p:sp>
      <p:sp>
        <p:nvSpPr>
          <p:cNvPr id="5" name="Text Placeholder 4">
            <a:extLst>
              <a:ext uri="{FF2B5EF4-FFF2-40B4-BE49-F238E27FC236}">
                <a16:creationId xmlns:a16="http://schemas.microsoft.com/office/drawing/2014/main" id="{EB6182FA-78BD-1E0B-3A45-0676C03B8557}"/>
              </a:ext>
            </a:extLst>
          </p:cNvPr>
          <p:cNvSpPr>
            <a:spLocks noGrp="1"/>
          </p:cNvSpPr>
          <p:nvPr>
            <p:ph type="body" sz="quarter" idx="17"/>
          </p:nvPr>
        </p:nvSpPr>
        <p:spPr/>
        <p:txBody>
          <a:bodyPr/>
          <a:lstStyle/>
          <a:p>
            <a:r>
              <a:rPr lang="en-AU" sz="1800"/>
              <a:t>Objectivity means looking at an idea, issue or situation fairly, without letting:</a:t>
            </a:r>
          </a:p>
          <a:p>
            <a:pPr marL="342900" indent="-342900">
              <a:buFont typeface="Arial" panose="020B0604020202020204" pitchFamily="34" charset="0"/>
              <a:buChar char="•"/>
            </a:pPr>
            <a:r>
              <a:rPr lang="en-AU" sz="1800"/>
              <a:t> personal feelings</a:t>
            </a:r>
          </a:p>
          <a:p>
            <a:pPr marL="342900" indent="-342900">
              <a:buFont typeface="Arial" panose="020B0604020202020204" pitchFamily="34" charset="0"/>
              <a:buChar char="•"/>
            </a:pPr>
            <a:r>
              <a:rPr lang="en-AU" sz="1800"/>
              <a:t> preferences </a:t>
            </a:r>
          </a:p>
          <a:p>
            <a:pPr marL="342900" indent="-342900">
              <a:buFont typeface="Arial" panose="020B0604020202020204" pitchFamily="34" charset="0"/>
              <a:buChar char="•"/>
            </a:pPr>
            <a:r>
              <a:rPr lang="en-AU" sz="1800"/>
              <a:t> biases </a:t>
            </a:r>
          </a:p>
          <a:p>
            <a:r>
              <a:rPr lang="en-AU" sz="1800"/>
              <a:t>influence your judgement. It involves focusing on evidence, facts and clear reasoning rather than opinions or emotions.</a:t>
            </a:r>
          </a:p>
          <a:p>
            <a:endParaRPr lang="en-AU" sz="2400"/>
          </a:p>
          <a:p>
            <a:endParaRPr lang="en-AU"/>
          </a:p>
        </p:txBody>
      </p:sp>
      <p:sp>
        <p:nvSpPr>
          <p:cNvPr id="2" name="Slide Number Placeholder 1">
            <a:extLst>
              <a:ext uri="{FF2B5EF4-FFF2-40B4-BE49-F238E27FC236}">
                <a16:creationId xmlns:a16="http://schemas.microsoft.com/office/drawing/2014/main" id="{FF93EC91-E1C7-D3E6-187E-730CDD203A6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89320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B3ECD6-D7B3-2AD5-7F10-86A529B732FC}"/>
              </a:ext>
            </a:extLst>
          </p:cNvPr>
          <p:cNvSpPr>
            <a:spLocks noGrp="1"/>
          </p:cNvSpPr>
          <p:nvPr>
            <p:ph type="title"/>
          </p:nvPr>
        </p:nvSpPr>
        <p:spPr/>
        <p:txBody>
          <a:bodyPr/>
          <a:lstStyle/>
          <a:p>
            <a:r>
              <a:rPr lang="en-AU"/>
              <a:t>Statement sort</a:t>
            </a:r>
          </a:p>
        </p:txBody>
      </p:sp>
      <p:sp>
        <p:nvSpPr>
          <p:cNvPr id="7" name="Text Placeholder 6">
            <a:extLst>
              <a:ext uri="{FF2B5EF4-FFF2-40B4-BE49-F238E27FC236}">
                <a16:creationId xmlns:a16="http://schemas.microsoft.com/office/drawing/2014/main" id="{6DB966EC-34F8-7977-FC79-6F7C99396139}"/>
              </a:ext>
            </a:extLst>
          </p:cNvPr>
          <p:cNvSpPr>
            <a:spLocks noGrp="1"/>
          </p:cNvSpPr>
          <p:nvPr>
            <p:ph type="body" sz="quarter" idx="18"/>
          </p:nvPr>
        </p:nvSpPr>
        <p:spPr/>
        <p:txBody>
          <a:bodyPr/>
          <a:lstStyle/>
          <a:p>
            <a:r>
              <a:rPr lang="en-AU"/>
              <a:t>Objective or not objective?</a:t>
            </a:r>
          </a:p>
        </p:txBody>
      </p:sp>
      <p:sp>
        <p:nvSpPr>
          <p:cNvPr id="8" name="Content Placeholder 7">
            <a:extLst>
              <a:ext uri="{FF2B5EF4-FFF2-40B4-BE49-F238E27FC236}">
                <a16:creationId xmlns:a16="http://schemas.microsoft.com/office/drawing/2014/main" id="{5D346E33-27A9-D087-D6FF-2DD64A504D1C}"/>
              </a:ext>
            </a:extLst>
          </p:cNvPr>
          <p:cNvSpPr>
            <a:spLocks noGrp="1"/>
          </p:cNvSpPr>
          <p:nvPr>
            <p:ph sz="quarter" idx="19"/>
          </p:nvPr>
        </p:nvSpPr>
        <p:spPr>
          <a:xfrm>
            <a:off x="360363" y="1562470"/>
            <a:ext cx="6723626" cy="4953529"/>
          </a:xfrm>
        </p:spPr>
        <p:txBody>
          <a:bodyPr/>
          <a:lstStyle/>
          <a:p>
            <a:pPr marL="457200" indent="-457200">
              <a:buFont typeface="+mj-lt"/>
              <a:buAutoNum type="arabicPeriod"/>
            </a:pPr>
            <a:r>
              <a:rPr lang="en-AU" sz="1800"/>
              <a:t>The tree is approximately five metres tall.</a:t>
            </a:r>
          </a:p>
          <a:p>
            <a:pPr marL="457200" indent="-457200">
              <a:buFont typeface="+mj-lt"/>
              <a:buAutoNum type="arabicPeriod"/>
            </a:pPr>
            <a:r>
              <a:rPr lang="en-AU" sz="1800"/>
              <a:t>The tree is the most beautiful part of the park.</a:t>
            </a:r>
          </a:p>
          <a:p>
            <a:pPr marL="457200" indent="-457200">
              <a:buFont typeface="+mj-lt"/>
              <a:buAutoNum type="arabicPeriod"/>
            </a:pPr>
            <a:r>
              <a:rPr lang="en-AU" sz="1800"/>
              <a:t>The tree has rough bark and green leaves.</a:t>
            </a:r>
          </a:p>
          <a:p>
            <a:pPr marL="457200" indent="-457200">
              <a:buFont typeface="+mj-lt"/>
              <a:buAutoNum type="arabicPeriod"/>
            </a:pPr>
            <a:r>
              <a:rPr lang="en-AU" sz="1800"/>
              <a:t>Cutting down this tree would be a terrible idea.</a:t>
            </a:r>
          </a:p>
          <a:p>
            <a:pPr marL="457200" indent="-457200">
              <a:buFont typeface="+mj-lt"/>
              <a:buAutoNum type="arabicPeriod"/>
            </a:pPr>
            <a:r>
              <a:rPr lang="en-AU" sz="1800"/>
              <a:t>This tree could be used to build furniture.</a:t>
            </a:r>
          </a:p>
          <a:p>
            <a:pPr marL="457200" indent="-457200">
              <a:buFont typeface="+mj-lt"/>
              <a:buAutoNum type="arabicPeriod"/>
            </a:pPr>
            <a:r>
              <a:rPr lang="en-AU" sz="1800"/>
              <a:t>This is my favourite tree in the whole park.</a:t>
            </a:r>
          </a:p>
        </p:txBody>
      </p:sp>
      <p:pic>
        <p:nvPicPr>
          <p:cNvPr id="11" name="Picture Placeholder 10">
            <a:extLst>
              <a:ext uri="{FF2B5EF4-FFF2-40B4-BE49-F238E27FC236}">
                <a16:creationId xmlns:a16="http://schemas.microsoft.com/office/drawing/2014/main" id="{492AACA9-D4CB-28A4-BAB3-B7C076AEF1C3}"/>
              </a:ext>
              <a:ext uri="{C183D7F6-B498-43B3-948B-1728B52AA6E4}">
                <adec:decorative xmlns:adec="http://schemas.microsoft.com/office/drawing/2017/decorative" val="1"/>
              </a:ext>
            </a:extLst>
          </p:cNvPr>
          <p:cNvPicPr>
            <a:picLocks noGrp="1" noChangeAspect="1"/>
          </p:cNvPicPr>
          <p:nvPr>
            <p:ph type="pic" sz="quarter" idx="20"/>
          </p:nvPr>
        </p:nvPicPr>
        <p:blipFill>
          <a:blip>
            <a:extLst>
              <a:ext uri="{96DAC541-7B7A-43D3-8B79-37D633B846F1}">
                <asvg:svgBlip xmlns:asvg="http://schemas.microsoft.com/office/drawing/2016/SVG/main" r:embed="rId3"/>
              </a:ext>
            </a:extLst>
          </a:blip>
          <a:srcRect t="6284" b="6284"/>
          <a:stretch>
            <a:fillRect/>
          </a:stretch>
        </p:blipFill>
        <p:spPr>
          <a:xfrm>
            <a:off x="7083989" y="1291836"/>
            <a:ext cx="4747648" cy="4150623"/>
          </a:xfrm>
        </p:spPr>
      </p:pic>
      <p:sp>
        <p:nvSpPr>
          <p:cNvPr id="2" name="Slide Number Placeholder 1">
            <a:extLst>
              <a:ext uri="{FF2B5EF4-FFF2-40B4-BE49-F238E27FC236}">
                <a16:creationId xmlns:a16="http://schemas.microsoft.com/office/drawing/2014/main" id="{5D3A541F-3112-FBB6-9741-68DF2FEF414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6061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FCFC04-0279-11C6-E957-AE9F086D7B37}"/>
              </a:ext>
            </a:extLst>
          </p:cNvPr>
          <p:cNvSpPr>
            <a:spLocks noGrp="1"/>
          </p:cNvSpPr>
          <p:nvPr>
            <p:ph type="title"/>
          </p:nvPr>
        </p:nvSpPr>
        <p:spPr/>
        <p:txBody>
          <a:bodyPr/>
          <a:lstStyle/>
          <a:p>
            <a:r>
              <a:rPr lang="en-AU"/>
              <a:t>An ethical dilemma</a:t>
            </a:r>
          </a:p>
        </p:txBody>
      </p:sp>
      <p:sp>
        <p:nvSpPr>
          <p:cNvPr id="4" name="Text Placeholder 3">
            <a:extLst>
              <a:ext uri="{FF2B5EF4-FFF2-40B4-BE49-F238E27FC236}">
                <a16:creationId xmlns:a16="http://schemas.microsoft.com/office/drawing/2014/main" id="{B4766135-E687-E345-B9D6-D803DBFB5087}"/>
              </a:ext>
            </a:extLst>
          </p:cNvPr>
          <p:cNvSpPr>
            <a:spLocks noGrp="1"/>
          </p:cNvSpPr>
          <p:nvPr>
            <p:ph type="body" sz="quarter" idx="18"/>
          </p:nvPr>
        </p:nvSpPr>
        <p:spPr/>
        <p:txBody>
          <a:bodyPr/>
          <a:lstStyle/>
          <a:p>
            <a:r>
              <a:rPr lang="en-AU"/>
              <a:t>Case study of self driving cars</a:t>
            </a:r>
          </a:p>
        </p:txBody>
      </p:sp>
      <p:sp>
        <p:nvSpPr>
          <p:cNvPr id="5" name="Content Placeholder 4">
            <a:extLst>
              <a:ext uri="{FF2B5EF4-FFF2-40B4-BE49-F238E27FC236}">
                <a16:creationId xmlns:a16="http://schemas.microsoft.com/office/drawing/2014/main" id="{2D26E811-23E4-B810-6D8C-752D5F7421F8}"/>
              </a:ext>
            </a:extLst>
          </p:cNvPr>
          <p:cNvSpPr>
            <a:spLocks noGrp="1"/>
          </p:cNvSpPr>
          <p:nvPr>
            <p:ph sz="quarter" idx="19"/>
          </p:nvPr>
        </p:nvSpPr>
        <p:spPr>
          <a:xfrm>
            <a:off x="360363" y="1701482"/>
            <a:ext cx="5735637" cy="4814518"/>
          </a:xfrm>
        </p:spPr>
        <p:txBody>
          <a:bodyPr/>
          <a:lstStyle/>
          <a:p>
            <a:pPr marL="342900" indent="-342900">
              <a:spcAft>
                <a:spcPts val="4800"/>
              </a:spcAft>
              <a:buFont typeface="Arial" panose="020B0604020202020204" pitchFamily="34" charset="0"/>
              <a:buChar char="•"/>
            </a:pPr>
            <a:r>
              <a:rPr lang="en-AU"/>
              <a:t>You will watch a clip on the ethical dilemma of self driving cars.</a:t>
            </a:r>
            <a:r>
              <a:rPr lang="en-AU">
                <a:hlinkClick r:id="rId3">
                  <a:extLst>
                    <a:ext uri="{A12FA001-AC4F-418D-AE19-62706E023703}">
                      <ahyp:hlinkClr xmlns:ahyp="http://schemas.microsoft.com/office/drawing/2018/hyperlinkcolor" val="tx"/>
                    </a:ext>
                  </a:extLst>
                </a:hlinkClick>
              </a:rPr>
              <a:t> </a:t>
            </a:r>
            <a:endParaRPr lang="en-AU"/>
          </a:p>
          <a:p>
            <a:pPr marL="342900" indent="-342900">
              <a:spcAft>
                <a:spcPts val="4800"/>
              </a:spcAft>
              <a:buFont typeface="Arial" panose="020B0604020202020204" pitchFamily="34" charset="0"/>
              <a:buChar char="•"/>
            </a:pPr>
            <a:r>
              <a:rPr lang="en-AU"/>
              <a:t>Then you will answer </a:t>
            </a:r>
            <a:r>
              <a:rPr lang="en-AU">
                <a:hlinkClick r:id="rId4"/>
              </a:rPr>
              <a:t>8 multiple choice questions</a:t>
            </a:r>
            <a:r>
              <a:rPr lang="en-AU"/>
              <a:t> to check your understanding.</a:t>
            </a:r>
          </a:p>
        </p:txBody>
      </p:sp>
      <p:pic>
        <p:nvPicPr>
          <p:cNvPr id="8" name="Picture Placeholder 7" descr="Theatre outline">
            <a:extLst>
              <a:ext uri="{FF2B5EF4-FFF2-40B4-BE49-F238E27FC236}">
                <a16:creationId xmlns:a16="http://schemas.microsoft.com/office/drawing/2014/main" id="{7F07DFC1-2B12-13B7-E228-FA38742C32EA}"/>
              </a:ext>
            </a:extLst>
          </p:cNvPr>
          <p:cNvPicPr>
            <a:picLocks noGrp="1" noChangeAspect="1"/>
          </p:cNvPicPr>
          <p:nvPr>
            <p:ph type="pic" sz="quarter" idx="20"/>
          </p:nvPr>
        </p:nvPicPr>
        <p:blipFill>
          <a:blip>
            <a:extLst>
              <a:ext uri="{96DAC541-7B7A-43D3-8B79-37D633B846F1}">
                <asvg:svgBlip xmlns:asvg="http://schemas.microsoft.com/office/drawing/2016/SVG/main" r:embed="rId5"/>
              </a:ext>
            </a:extLst>
          </a:blip>
          <a:srcRect t="6284" b="6284"/>
          <a:stretch>
            <a:fillRect/>
          </a:stretch>
        </p:blipFill>
        <p:spPr>
          <a:xfrm>
            <a:off x="7147895" y="1562470"/>
            <a:ext cx="4683741" cy="4094752"/>
          </a:xfrm>
        </p:spPr>
      </p:pic>
      <p:sp>
        <p:nvSpPr>
          <p:cNvPr id="2" name="Slide Number Placeholder 1">
            <a:extLst>
              <a:ext uri="{FF2B5EF4-FFF2-40B4-BE49-F238E27FC236}">
                <a16:creationId xmlns:a16="http://schemas.microsoft.com/office/drawing/2014/main" id="{3563F84B-777E-220E-AAFB-0DC36841599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0916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B64636-10EA-D880-6AF4-4726C11D3D86}"/>
              </a:ext>
            </a:extLst>
          </p:cNvPr>
          <p:cNvSpPr>
            <a:spLocks noGrp="1"/>
          </p:cNvSpPr>
          <p:nvPr>
            <p:ph type="title"/>
          </p:nvPr>
        </p:nvSpPr>
        <p:spPr/>
        <p:txBody>
          <a:bodyPr/>
          <a:lstStyle/>
          <a:p>
            <a:r>
              <a:rPr lang="en-AU"/>
              <a:t>The ethical dilemma of self-driving cars</a:t>
            </a:r>
          </a:p>
        </p:txBody>
      </p:sp>
      <p:pic>
        <p:nvPicPr>
          <p:cNvPr id="7" name="Online Media 6" title="The ethical dilemma of self-driving cars - Patrick Lin">
            <a:hlinkClick r:id="" action="ppaction://media"/>
            <a:extLst>
              <a:ext uri="{FF2B5EF4-FFF2-40B4-BE49-F238E27FC236}">
                <a16:creationId xmlns:a16="http://schemas.microsoft.com/office/drawing/2014/main" id="{3FECC0A4-D6B5-69A7-BC55-724AF81A7705}"/>
              </a:ext>
            </a:extLst>
          </p:cNvPr>
          <p:cNvPicPr>
            <a:picLocks noRot="1" noChangeAspect="1"/>
          </p:cNvPicPr>
          <p:nvPr>
            <a:videoFile r:link="rId1"/>
          </p:nvPr>
        </p:nvPicPr>
        <p:blipFill>
          <a:blip r:embed="rId4"/>
          <a:stretch>
            <a:fillRect/>
          </a:stretch>
        </p:blipFill>
        <p:spPr>
          <a:xfrm>
            <a:off x="360000" y="951067"/>
            <a:ext cx="9685700" cy="5472421"/>
          </a:xfrm>
          <a:prstGeom prst="rect">
            <a:avLst/>
          </a:prstGeom>
        </p:spPr>
      </p:pic>
      <p:sp>
        <p:nvSpPr>
          <p:cNvPr id="2" name="Slide Number Placeholder 1">
            <a:extLst>
              <a:ext uri="{FF2B5EF4-FFF2-40B4-BE49-F238E27FC236}">
                <a16:creationId xmlns:a16="http://schemas.microsoft.com/office/drawing/2014/main" id="{020973E1-EEEE-469C-8810-1EB6507B0FB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6847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4E7ACB2-8719-CD7E-2237-3DE04CBE3472}"/>
              </a:ext>
            </a:extLst>
          </p:cNvPr>
          <p:cNvSpPr>
            <a:spLocks noGrp="1"/>
          </p:cNvSpPr>
          <p:nvPr>
            <p:ph type="title"/>
          </p:nvPr>
        </p:nvSpPr>
        <p:spPr/>
        <p:txBody>
          <a:bodyPr/>
          <a:lstStyle/>
          <a:p>
            <a:r>
              <a:rPr lang="en-AU"/>
              <a:t>Activity – scenarios in pairs</a:t>
            </a:r>
          </a:p>
        </p:txBody>
      </p:sp>
      <p:sp>
        <p:nvSpPr>
          <p:cNvPr id="11" name="Text Placeholder 10">
            <a:extLst>
              <a:ext uri="{FF2B5EF4-FFF2-40B4-BE49-F238E27FC236}">
                <a16:creationId xmlns:a16="http://schemas.microsoft.com/office/drawing/2014/main" id="{A793CA7F-AEF4-3629-6AC5-003633E1F1EA}"/>
              </a:ext>
            </a:extLst>
          </p:cNvPr>
          <p:cNvSpPr>
            <a:spLocks noGrp="1"/>
          </p:cNvSpPr>
          <p:nvPr>
            <p:ph type="body" sz="quarter" idx="18"/>
          </p:nvPr>
        </p:nvSpPr>
        <p:spPr/>
        <p:txBody>
          <a:bodyPr/>
          <a:lstStyle/>
          <a:p>
            <a:r>
              <a:rPr lang="en-AU" kern="100">
                <a:ea typeface="Calibri" panose="020F0502020204030204" pitchFamily="34" charset="0"/>
              </a:rPr>
              <a:t>In your pairs, provide a logical and reasoned justification for each of your decisions in each scenario.</a:t>
            </a:r>
            <a:endParaRPr lang="en-AU"/>
          </a:p>
        </p:txBody>
      </p:sp>
      <p:sp>
        <p:nvSpPr>
          <p:cNvPr id="10" name="Text Placeholder 9">
            <a:extLst>
              <a:ext uri="{FF2B5EF4-FFF2-40B4-BE49-F238E27FC236}">
                <a16:creationId xmlns:a16="http://schemas.microsoft.com/office/drawing/2014/main" id="{D166E5F0-03BB-0A76-4933-0F21E13A2660}"/>
              </a:ext>
            </a:extLst>
          </p:cNvPr>
          <p:cNvSpPr>
            <a:spLocks noGrp="1"/>
          </p:cNvSpPr>
          <p:nvPr>
            <p:ph type="body" sz="quarter" idx="17"/>
          </p:nvPr>
        </p:nvSpPr>
        <p:spPr>
          <a:xfrm>
            <a:off x="360000" y="1567086"/>
            <a:ext cx="11484000" cy="5128914"/>
          </a:xfrm>
        </p:spPr>
        <p:txBody>
          <a:bodyPr vert="horz" lIns="0" tIns="0" rIns="0" bIns="0" rtlCol="0" anchor="t">
            <a:noAutofit/>
          </a:bodyPr>
          <a:lstStyle/>
          <a:p>
            <a:r>
              <a:rPr lang="en-AU" b="1" kern="100">
                <a:latin typeface="+mn-lt"/>
                <a:ea typeface="Calibri" panose="020F0502020204030204" pitchFamily="34" charset="0"/>
                <a:cs typeface="Times New Roman" panose="02020603050405020304" pitchFamily="18" charset="0"/>
              </a:rPr>
              <a:t>Scenario 1 – </a:t>
            </a:r>
            <a:r>
              <a:rPr lang="en-AU" kern="100">
                <a:latin typeface="+mn-lt"/>
                <a:ea typeface="Calibri" panose="020F0502020204030204" pitchFamily="34" charset="0"/>
                <a:cs typeface="Times New Roman" panose="02020603050405020304" pitchFamily="18" charset="0"/>
              </a:rPr>
              <a:t>In Scenario 1 do you believe the car should swerve left into the SUV, swerve right into the motorcycle or not swerve at all? </a:t>
            </a:r>
          </a:p>
          <a:p>
            <a:r>
              <a:rPr lang="en-AU" b="1" kern="100">
                <a:latin typeface="+mn-lt"/>
                <a:ea typeface="Calibri" panose="020F0502020204030204" pitchFamily="34" charset="0"/>
                <a:cs typeface="Times New Roman" panose="02020603050405020304" pitchFamily="18" charset="0"/>
              </a:rPr>
              <a:t>Scenario 2 –</a:t>
            </a:r>
            <a:r>
              <a:rPr lang="en-AU" kern="100">
                <a:latin typeface="+mn-lt"/>
                <a:ea typeface="Calibri" panose="020F0502020204030204" pitchFamily="34" charset="0"/>
                <a:cs typeface="Times New Roman" panose="02020603050405020304" pitchFamily="18" charset="0"/>
              </a:rPr>
              <a:t> In Scenario 2 do you believe the car should swerve to hit the rider with the helmet or hit the rider with no helmet? </a:t>
            </a:r>
          </a:p>
          <a:p>
            <a:r>
              <a:rPr lang="en-AU" b="1" kern="100">
                <a:latin typeface="+mn-lt"/>
                <a:ea typeface="Calibri" panose="020F0502020204030204" pitchFamily="34" charset="0"/>
                <a:cs typeface="Times New Roman" panose="02020603050405020304" pitchFamily="18" charset="0"/>
              </a:rPr>
              <a:t>Scenario 3 –</a:t>
            </a:r>
            <a:r>
              <a:rPr lang="en-AU" kern="100">
                <a:latin typeface="+mn-lt"/>
                <a:ea typeface="Calibri" panose="020F0502020204030204" pitchFamily="34" charset="0"/>
                <a:cs typeface="Times New Roman" panose="02020603050405020304" pitchFamily="18" charset="0"/>
              </a:rPr>
              <a:t> When purchasing a car would you purchase one programmed to minimise lives lost or one that is designed to protect you at all costs? </a:t>
            </a:r>
          </a:p>
          <a:p>
            <a:r>
              <a:rPr lang="en-AU" b="1" kern="100">
                <a:latin typeface="+mn-lt"/>
                <a:ea typeface="Calibri"/>
                <a:cs typeface="Times New Roman"/>
              </a:rPr>
              <a:t>Scenario 4 – </a:t>
            </a:r>
            <a:r>
              <a:rPr lang="en-AU" kern="100">
                <a:latin typeface="+mn-lt"/>
                <a:ea typeface="Calibri"/>
                <a:cs typeface="Times New Roman"/>
              </a:rPr>
              <a:t>When an ethics judgement is needed, who should get to decide how robot cars are programmed: engineers/programmers, manufacturers/company executives, government, owner/occupants of the vehicles, the general public, or someone else?</a:t>
            </a:r>
            <a:endParaRPr lang="en-AU">
              <a:latin typeface="+mn-lt"/>
            </a:endParaRPr>
          </a:p>
        </p:txBody>
      </p:sp>
      <p:sp>
        <p:nvSpPr>
          <p:cNvPr id="2" name="Slide Number Placeholder 1">
            <a:extLst>
              <a:ext uri="{FF2B5EF4-FFF2-40B4-BE49-F238E27FC236}">
                <a16:creationId xmlns:a16="http://schemas.microsoft.com/office/drawing/2014/main" id="{2C2FA13B-C647-DEA3-89F6-7C3A46F3A93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799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(1)</a:t>
            </a:r>
          </a:p>
        </p:txBody>
      </p:sp>
      <p:sp>
        <p:nvSpPr>
          <p:cNvPr id="3" name="TextBox 2">
            <a:extLst>
              <a:ext uri="{FF2B5EF4-FFF2-40B4-BE49-F238E27FC236}">
                <a16:creationId xmlns:a16="http://schemas.microsoft.com/office/drawing/2014/main" id="{DF637BA9-DB5E-2457-A795-0B300DBA6F82}"/>
              </a:ext>
            </a:extLst>
          </p:cNvPr>
          <p:cNvSpPr txBox="1"/>
          <p:nvPr/>
        </p:nvSpPr>
        <p:spPr>
          <a:xfrm>
            <a:off x="356039" y="1804319"/>
            <a:ext cx="11303000" cy="42671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a:rPr>
              <a:t>We are learning to</a:t>
            </a:r>
            <a:endParaRPr lang="en-AU" sz="1800" b="1" dirty="0">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1800" dirty="0">
                <a:cs typeface="Arial"/>
              </a:rPr>
              <a:t>recognise what philosophy is and how it differs from other ways of thinking</a:t>
            </a:r>
            <a:endParaRPr lang="en-AU" sz="2000" dirty="0"/>
          </a:p>
          <a:p>
            <a:pPr marL="342900" indent="-342900">
              <a:lnSpc>
                <a:spcPct val="150000"/>
              </a:lnSpc>
              <a:spcAft>
                <a:spcPts val="600"/>
              </a:spcAft>
              <a:buFont typeface="Arial" panose="020B0604020202020204" pitchFamily="34" charset="0"/>
              <a:buChar char="•"/>
            </a:pPr>
            <a:r>
              <a:rPr lang="en-AU" sz="1800" dirty="0">
                <a:cs typeface="Arial"/>
              </a:rPr>
              <a:t>use key terms that support philosophical </a:t>
            </a:r>
            <a:r>
              <a:rPr lang="en-AU" sz="1800" dirty="0">
                <a:ea typeface="+mn-lt"/>
                <a:cs typeface="+mn-lt"/>
              </a:rPr>
              <a:t>discussion</a:t>
            </a:r>
            <a:endParaRPr lang="en-AU" sz="2000" dirty="0"/>
          </a:p>
          <a:p>
            <a:pPr marL="342900" indent="-342900">
              <a:lnSpc>
                <a:spcPct val="150000"/>
              </a:lnSpc>
              <a:spcAft>
                <a:spcPts val="600"/>
              </a:spcAft>
              <a:buFont typeface="Arial" panose="020B0604020202020204" pitchFamily="34" charset="0"/>
              <a:buChar char="•"/>
            </a:pPr>
            <a:r>
              <a:rPr lang="en-AU" sz="1800" dirty="0">
                <a:ea typeface="+mn-lt"/>
                <a:cs typeface="+mn-lt"/>
              </a:rPr>
              <a:t>understand why humans study philosophy and </a:t>
            </a:r>
            <a:r>
              <a:rPr lang="en-AU" sz="1800" dirty="0">
                <a:cs typeface="Arial"/>
              </a:rPr>
              <a:t>how it shapes everyday life.</a:t>
            </a:r>
            <a:endParaRPr lang="en-AU" sz="2000" dirty="0"/>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1800" dirty="0">
                <a:cs typeface="Arial"/>
              </a:rPr>
              <a:t>explain what philosophy is and give an example of a philosophical question</a:t>
            </a:r>
            <a:endParaRPr lang="en-US" sz="1800" dirty="0">
              <a:cs typeface="Arial" panose="020B0604020202020204" pitchFamily="34" charset="0"/>
            </a:endParaRPr>
          </a:p>
          <a:p>
            <a:pPr marL="342900" indent="-342900">
              <a:lnSpc>
                <a:spcPct val="150000"/>
              </a:lnSpc>
              <a:spcAft>
                <a:spcPts val="600"/>
              </a:spcAft>
              <a:buFont typeface="Arial"/>
              <a:buChar char="•"/>
            </a:pPr>
            <a:r>
              <a:rPr lang="en-AU" sz="1800" dirty="0">
                <a:cs typeface="Arial"/>
              </a:rPr>
              <a:t>use key terms such as ethics, metaphysics, epistemology, logic, claim and reason accurately</a:t>
            </a:r>
            <a:endParaRPr lang="en-AU" sz="2000" dirty="0"/>
          </a:p>
          <a:p>
            <a:pPr marL="342900" indent="-342900">
              <a:lnSpc>
                <a:spcPct val="150000"/>
              </a:lnSpc>
              <a:spcAft>
                <a:spcPts val="600"/>
              </a:spcAft>
              <a:buFont typeface="Arial"/>
              <a:buChar char="•"/>
            </a:pPr>
            <a:r>
              <a:rPr lang="en-AU" sz="1800" dirty="0">
                <a:cs typeface="Arial"/>
              </a:rPr>
              <a:t>describe why people study philosophy and how philosophical thinking </a:t>
            </a:r>
            <a:r>
              <a:rPr lang="en-AU" sz="1800" dirty="0">
                <a:ea typeface="+mn-lt"/>
                <a:cs typeface="Arial"/>
              </a:rPr>
              <a:t>influences everyday choices</a:t>
            </a:r>
            <a:endParaRPr lang="en-AU" sz="2000" dirty="0"/>
          </a:p>
          <a:p>
            <a:pPr marL="342900" indent="-342900">
              <a:lnSpc>
                <a:spcPct val="150000"/>
              </a:lnSpc>
              <a:spcAft>
                <a:spcPts val="600"/>
              </a:spcAft>
              <a:buFont typeface="Arial"/>
              <a:buChar char="•"/>
            </a:pPr>
            <a:r>
              <a:rPr lang="en-AU" sz="1800" dirty="0">
                <a:ea typeface="+mn-lt"/>
                <a:cs typeface="Arial"/>
              </a:rPr>
              <a:t>turn an everyday opinion into a simple philosophical claim with a reason and a counter-reason.</a:t>
            </a:r>
            <a:endParaRPr lang="en-US" sz="2000"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13002287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7FAD-9E4F-ACB1-2F79-0F46D8C24DCC}"/>
              </a:ext>
            </a:extLst>
          </p:cNvPr>
          <p:cNvSpPr>
            <a:spLocks noGrp="1"/>
          </p:cNvSpPr>
          <p:nvPr>
            <p:ph type="ctrTitle"/>
          </p:nvPr>
        </p:nvSpPr>
        <p:spPr/>
        <p:txBody>
          <a:bodyPr/>
          <a:lstStyle/>
          <a:p>
            <a:r>
              <a:rPr lang="en-AU"/>
              <a:t>Lesson 7</a:t>
            </a:r>
            <a:br>
              <a:rPr lang="en-AU"/>
            </a:br>
            <a:r>
              <a:rPr lang="en-AU" sz="3600">
                <a:solidFill>
                  <a:schemeClr val="accent4"/>
                </a:solidFill>
              </a:rPr>
              <a:t>Developing a personal philosophy</a:t>
            </a:r>
          </a:p>
        </p:txBody>
      </p:sp>
    </p:spTree>
    <p:extLst>
      <p:ext uri="{BB962C8B-B14F-4D97-AF65-F5344CB8AC3E}">
        <p14:creationId xmlns:p14="http://schemas.microsoft.com/office/powerpoint/2010/main" val="399799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90FA8-86B8-4D08-D832-44C15835A90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92EFDF-FD2B-8A05-B0C3-690C88B2850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B61E9832-CFCD-A051-01FD-D2EFD3853BB2}"/>
              </a:ext>
            </a:extLst>
          </p:cNvPr>
          <p:cNvSpPr>
            <a:spLocks noGrp="1"/>
          </p:cNvSpPr>
          <p:nvPr>
            <p:ph type="title"/>
          </p:nvPr>
        </p:nvSpPr>
        <p:spPr/>
        <p:txBody>
          <a:bodyPr/>
          <a:lstStyle/>
          <a:p>
            <a:r>
              <a:rPr lang="en-AU">
                <a:latin typeface="Arial"/>
                <a:cs typeface="Arial"/>
              </a:rPr>
              <a:t>Do now</a:t>
            </a:r>
            <a:endParaRPr lang="en-AU"/>
          </a:p>
        </p:txBody>
      </p:sp>
      <p:sp>
        <p:nvSpPr>
          <p:cNvPr id="4" name="Text Placeholder 3">
            <a:extLst>
              <a:ext uri="{FF2B5EF4-FFF2-40B4-BE49-F238E27FC236}">
                <a16:creationId xmlns:a16="http://schemas.microsoft.com/office/drawing/2014/main" id="{AFB517F9-A6C9-8B51-76C5-D555A46F303D}"/>
              </a:ext>
            </a:extLst>
          </p:cNvPr>
          <p:cNvSpPr>
            <a:spLocks noGrp="1"/>
          </p:cNvSpPr>
          <p:nvPr>
            <p:ph type="body" sz="quarter" idx="18"/>
          </p:nvPr>
        </p:nvSpPr>
        <p:spPr/>
        <p:txBody>
          <a:bodyPr/>
          <a:lstStyle/>
          <a:p>
            <a:r>
              <a:rPr lang="en-AU">
                <a:latin typeface="Arial"/>
                <a:cs typeface="Arial"/>
              </a:rPr>
              <a:t>Self-reflection</a:t>
            </a:r>
            <a:endParaRPr lang="en-AU"/>
          </a:p>
        </p:txBody>
      </p:sp>
      <p:sp>
        <p:nvSpPr>
          <p:cNvPr id="5" name="Text Placeholder 4">
            <a:extLst>
              <a:ext uri="{FF2B5EF4-FFF2-40B4-BE49-F238E27FC236}">
                <a16:creationId xmlns:a16="http://schemas.microsoft.com/office/drawing/2014/main" id="{4ECA6D83-5CF9-CA61-4501-05A7E8251060}"/>
              </a:ext>
            </a:extLst>
          </p:cNvPr>
          <p:cNvSpPr>
            <a:spLocks noGrp="1"/>
          </p:cNvSpPr>
          <p:nvPr>
            <p:ph type="body" sz="quarter" idx="17"/>
          </p:nvPr>
        </p:nvSpPr>
        <p:spPr/>
        <p:txBody>
          <a:bodyPr vert="horz" lIns="0" tIns="0" rIns="0" bIns="0" rtlCol="0" anchor="t">
            <a:noAutofit/>
          </a:bodyPr>
          <a:lstStyle/>
          <a:p>
            <a:endParaRPr lang="en-AU" sz="1100">
              <a:highlight>
                <a:srgbClr val="FFFFFF"/>
              </a:highlight>
            </a:endParaRPr>
          </a:p>
          <a:p>
            <a:r>
              <a:rPr lang="en-AU">
                <a:highlight>
                  <a:srgbClr val="FFFFFF"/>
                </a:highlight>
                <a:latin typeface="Arial"/>
                <a:cs typeface="Arial"/>
              </a:rPr>
              <a:t>To begin, take one minute to think about yourself.</a:t>
            </a:r>
            <a:endParaRPr lang="en-US">
              <a:highlight>
                <a:srgbClr val="FFFFFF"/>
              </a:highlight>
              <a:latin typeface="Arial"/>
              <a:cs typeface="Arial"/>
            </a:endParaRPr>
          </a:p>
          <a:p>
            <a:pPr marL="342900" indent="-342900">
              <a:buChar char="•"/>
            </a:pPr>
            <a:r>
              <a:rPr lang="en-AU">
                <a:highlight>
                  <a:srgbClr val="FFFFFF"/>
                </a:highlight>
                <a:latin typeface="Arial"/>
                <a:cs typeface="Arial"/>
              </a:rPr>
              <a:t>If you had only five words to introduce yourself to someone new, what would they be?</a:t>
            </a:r>
            <a:endParaRPr lang="en-US">
              <a:highlight>
                <a:srgbClr val="FFFFFF"/>
              </a:highlight>
              <a:latin typeface="Arial"/>
              <a:cs typeface="Arial"/>
            </a:endParaRPr>
          </a:p>
          <a:p>
            <a:pPr marL="342900" indent="-342900">
              <a:buChar char="•"/>
            </a:pPr>
            <a:r>
              <a:rPr lang="en-AU">
                <a:highlight>
                  <a:srgbClr val="FFFFFF"/>
                </a:highlight>
                <a:latin typeface="Arial"/>
                <a:cs typeface="Arial"/>
              </a:rPr>
              <a:t>What are the five beliefs or values you hold most strongly? Write them down.</a:t>
            </a:r>
          </a:p>
          <a:p>
            <a:endParaRPr lang="en-AU"/>
          </a:p>
        </p:txBody>
      </p:sp>
    </p:spTree>
    <p:extLst>
      <p:ext uri="{BB962C8B-B14F-4D97-AF65-F5344CB8AC3E}">
        <p14:creationId xmlns:p14="http://schemas.microsoft.com/office/powerpoint/2010/main" val="184632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D4E4F-8531-D87E-4E47-36495EFBB3A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71A9DD7-38AE-F70F-9DF4-FC68C70D630C}"/>
              </a:ext>
            </a:extLst>
          </p:cNvPr>
          <p:cNvSpPr>
            <a:spLocks noGrp="1"/>
          </p:cNvSpPr>
          <p:nvPr>
            <p:ph type="title"/>
          </p:nvPr>
        </p:nvSpPr>
        <p:spPr/>
        <p:txBody>
          <a:bodyPr/>
          <a:lstStyle/>
          <a:p>
            <a:r>
              <a:rPr lang="en-AU" dirty="0">
                <a:latin typeface="+mj-lt"/>
              </a:rPr>
              <a:t>Learning intentions and success criteria (5)</a:t>
            </a:r>
          </a:p>
        </p:txBody>
      </p:sp>
      <p:sp>
        <p:nvSpPr>
          <p:cNvPr id="3" name="TextBox 2">
            <a:extLst>
              <a:ext uri="{FF2B5EF4-FFF2-40B4-BE49-F238E27FC236}">
                <a16:creationId xmlns:a16="http://schemas.microsoft.com/office/drawing/2014/main" id="{F9ED6630-E2E5-E05C-B37D-89D3A9C665FD}"/>
              </a:ext>
            </a:extLst>
          </p:cNvPr>
          <p:cNvSpPr txBox="1"/>
          <p:nvPr/>
        </p:nvSpPr>
        <p:spPr>
          <a:xfrm>
            <a:off x="370416" y="1894417"/>
            <a:ext cx="11303000" cy="409791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sz="2000" b="1" i="0" u="none" strike="noStrike" kern="1200" cap="none" spc="0" normalizeH="0" baseline="0" noProof="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2000" b="1" i="0" u="none" strike="noStrike" kern="1200" cap="none" spc="0" normalizeH="0" baseline="0" noProof="0">
              <a:ln>
                <a:noFill/>
              </a:ln>
              <a:solidFill>
                <a:srgbClr val="002664"/>
              </a:solidFill>
              <a:effectLst/>
              <a:uLnTx/>
              <a:uFillTx/>
              <a:latin typeface="Arial" panose="020B0604020202020204"/>
              <a:ea typeface="+mn-lt"/>
              <a:cs typeface="Arial" panose="020B0604020202020204" pitchFamily="34" charset="0"/>
            </a:endParaRPr>
          </a:p>
          <a:p>
            <a:pPr marL="342900" marR="0" lvl="0" indent="-342900" algn="l" defTabSz="609585" rtl="0" eaLnBrk="1" fontAlgn="auto" latinLnBrk="0" hangingPunct="1">
              <a:lnSpc>
                <a:spcPct val="150000"/>
              </a:lnSpc>
              <a:spcBef>
                <a:spcPts val="0"/>
              </a:spcBef>
              <a:spcAft>
                <a:spcPts val="1200"/>
              </a:spcAft>
              <a:buClrTx/>
              <a:buSzTx/>
              <a:buFont typeface="Arial"/>
              <a:buChar char="•"/>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a:rPr>
              <a:t>describe what a personal philosophy is </a:t>
            </a:r>
          </a:p>
          <a:p>
            <a:pPr marL="342900" marR="0" lvl="0" indent="-342900" algn="l" defTabSz="609585" rtl="0" eaLnBrk="1" fontAlgn="auto" latinLnBrk="0" hangingPunct="1">
              <a:lnSpc>
                <a:spcPct val="150000"/>
              </a:lnSpc>
              <a:spcBef>
                <a:spcPts val="0"/>
              </a:spcBef>
              <a:spcAft>
                <a:spcPts val="1200"/>
              </a:spcAft>
              <a:buClrTx/>
              <a:buSzTx/>
              <a:buFont typeface="Arial"/>
              <a:buChar char="•"/>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a:rPr>
              <a:t>identify core values and beliefs that may shape a personal philosophy</a:t>
            </a:r>
          </a:p>
          <a:p>
            <a:pPr marL="342900" marR="0" lvl="0" indent="-342900" algn="l" defTabSz="609585" rtl="0" eaLnBrk="1" fontAlgn="auto" latinLnBrk="0" hangingPunct="1">
              <a:lnSpc>
                <a:spcPct val="150000"/>
              </a:lnSpc>
              <a:spcBef>
                <a:spcPts val="0"/>
              </a:spcBef>
              <a:spcAft>
                <a:spcPts val="1200"/>
              </a:spcAft>
              <a:buClrTx/>
              <a:buSzTx/>
              <a:buFont typeface="Arial"/>
              <a:buChar char="•"/>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a:rPr>
              <a:t>develop our own personal philosophy statement.</a:t>
            </a:r>
          </a:p>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sz="2000" b="1" i="0" u="none" strike="noStrike" kern="1200" cap="none" spc="0" normalizeH="0" baseline="0" noProof="0">
                <a:ln>
                  <a:noFill/>
                </a:ln>
                <a:solidFill>
                  <a:srgbClr val="002664"/>
                </a:solidFill>
                <a:effectLst/>
                <a:uLnTx/>
                <a:uFillTx/>
                <a:latin typeface="Arial" panose="020B0604020202020204"/>
                <a:ea typeface="+mn-ea"/>
                <a:cs typeface="Arial" panose="020B0604020202020204" pitchFamily="34" charset="0"/>
              </a:rPr>
              <a:t>We can	</a:t>
            </a:r>
            <a:endParaRPr kumimoji="0" lang="en-US" sz="2000" b="0" i="0" u="none" strike="noStrike" kern="1200" cap="none" spc="0" normalizeH="0" baseline="0" noProof="0">
              <a:ln>
                <a:noFill/>
              </a:ln>
              <a:solidFill>
                <a:srgbClr val="002664"/>
              </a:solidFill>
              <a:effectLst/>
              <a:uLnTx/>
              <a:uFillTx/>
              <a:latin typeface="Arial" panose="020B0604020202020204"/>
              <a:ea typeface="+mn-ea"/>
              <a:cs typeface="Arial" panose="020B0604020202020204" pitchFamily="34" charset="0"/>
            </a:endParaRPr>
          </a:p>
          <a:p>
            <a:pPr marL="342900" marR="0" lvl="0" indent="-342900" algn="l" defTabSz="609585" rtl="0" eaLnBrk="1" fontAlgn="auto" latinLnBrk="0" hangingPunct="1">
              <a:lnSpc>
                <a:spcPct val="150000"/>
              </a:lnSpc>
              <a:spcBef>
                <a:spcPts val="0"/>
              </a:spcBef>
              <a:spcAft>
                <a:spcPts val="1200"/>
              </a:spcAft>
              <a:buClrTx/>
              <a:buSzTx/>
              <a:buFont typeface="Arial"/>
              <a:buChar char="•"/>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a:rPr>
              <a:t>describe the concept of a personal philosophy</a:t>
            </a:r>
            <a:endParaRPr kumimoji="0" lang="en-AU" sz="20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endParaRPr>
          </a:p>
          <a:p>
            <a:pPr marL="342900" marR="0" lvl="0" indent="-342900" algn="l" defTabSz="609585" rtl="0" eaLnBrk="1" fontAlgn="auto" latinLnBrk="0" hangingPunct="1">
              <a:lnSpc>
                <a:spcPct val="150000"/>
              </a:lnSpc>
              <a:spcBef>
                <a:spcPts val="0"/>
              </a:spcBef>
              <a:spcAft>
                <a:spcPts val="1200"/>
              </a:spcAft>
              <a:buClrTx/>
              <a:buSzTx/>
              <a:buFont typeface="Arial"/>
              <a:buChar char="•"/>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a:rPr>
              <a:t> explain the key elements involved in developing a personal philosophy.</a:t>
            </a:r>
          </a:p>
        </p:txBody>
      </p:sp>
      <p:sp>
        <p:nvSpPr>
          <p:cNvPr id="2" name="Slide Number Placeholder 1">
            <a:extLst>
              <a:ext uri="{FF2B5EF4-FFF2-40B4-BE49-F238E27FC236}">
                <a16:creationId xmlns:a16="http://schemas.microsoft.com/office/drawing/2014/main" id="{A9B79D3B-907E-0B2D-41A8-9799B2B3759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0085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37C5E9-5325-862C-9EAA-4EF604034153}"/>
              </a:ext>
            </a:extLst>
          </p:cNvPr>
          <p:cNvSpPr>
            <a:spLocks noGrp="1"/>
          </p:cNvSpPr>
          <p:nvPr>
            <p:ph type="title"/>
          </p:nvPr>
        </p:nvSpPr>
        <p:spPr/>
        <p:txBody>
          <a:bodyPr/>
          <a:lstStyle/>
          <a:p>
            <a:r>
              <a:rPr lang="en-US" dirty="0">
                <a:latin typeface="Arial"/>
                <a:cs typeface="Arial"/>
              </a:rPr>
              <a:t>Personal identity – crash course philosophy</a:t>
            </a:r>
            <a:endParaRPr lang="en-US" dirty="0"/>
          </a:p>
        </p:txBody>
      </p:sp>
      <p:pic>
        <p:nvPicPr>
          <p:cNvPr id="6" name="Online Media 5" title="Personal Identity: Crash Course Philosophy #19">
            <a:hlinkClick r:id="" action="ppaction://noaction"/>
            <a:extLst>
              <a:ext uri="{FF2B5EF4-FFF2-40B4-BE49-F238E27FC236}">
                <a16:creationId xmlns:a16="http://schemas.microsoft.com/office/drawing/2014/main" id="{2D6B6D6B-5988-A723-0B17-E153B966C59B}"/>
              </a:ext>
            </a:extLst>
          </p:cNvPr>
          <p:cNvPicPr>
            <a:picLocks noRot="1" noChangeAspect="1"/>
          </p:cNvPicPr>
          <p:nvPr>
            <a:videoFile r:link="rId1"/>
          </p:nvPr>
        </p:nvPicPr>
        <p:blipFill>
          <a:blip r:embed="rId4"/>
          <a:stretch>
            <a:fillRect/>
          </a:stretch>
        </p:blipFill>
        <p:spPr>
          <a:xfrm>
            <a:off x="1060951" y="976563"/>
            <a:ext cx="10091738" cy="5706978"/>
          </a:xfrm>
          <a:prstGeom prst="rect">
            <a:avLst/>
          </a:prstGeom>
        </p:spPr>
      </p:pic>
      <p:sp>
        <p:nvSpPr>
          <p:cNvPr id="2" name="Slide Number Placeholder 1">
            <a:extLst>
              <a:ext uri="{FF2B5EF4-FFF2-40B4-BE49-F238E27FC236}">
                <a16:creationId xmlns:a16="http://schemas.microsoft.com/office/drawing/2014/main" id="{17FA4991-73B6-DE31-5095-069C5315F06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441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EDD758-F5D7-DD79-D1D9-7160C2B383C4}"/>
              </a:ext>
            </a:extLst>
          </p:cNvPr>
          <p:cNvSpPr>
            <a:spLocks noGrp="1"/>
          </p:cNvSpPr>
          <p:nvPr>
            <p:ph type="title"/>
          </p:nvPr>
        </p:nvSpPr>
        <p:spPr/>
        <p:txBody>
          <a:bodyPr/>
          <a:lstStyle/>
          <a:p>
            <a:r>
              <a:rPr lang="en-AU"/>
              <a:t>My personal philosophy – (teacher edition)</a:t>
            </a:r>
          </a:p>
        </p:txBody>
      </p:sp>
      <p:sp>
        <p:nvSpPr>
          <p:cNvPr id="8" name="Text Placeholder 7">
            <a:extLst>
              <a:ext uri="{FF2B5EF4-FFF2-40B4-BE49-F238E27FC236}">
                <a16:creationId xmlns:a16="http://schemas.microsoft.com/office/drawing/2014/main" id="{FED209BE-46A0-C89A-B0BD-3FF0CDD896B7}"/>
              </a:ext>
            </a:extLst>
          </p:cNvPr>
          <p:cNvSpPr>
            <a:spLocks noGrp="1"/>
          </p:cNvSpPr>
          <p:nvPr>
            <p:ph type="body" sz="quarter" idx="18"/>
          </p:nvPr>
        </p:nvSpPr>
        <p:spPr>
          <a:xfrm>
            <a:off x="360000" y="982520"/>
            <a:ext cx="11483998" cy="443487"/>
          </a:xfrm>
        </p:spPr>
        <p:txBody>
          <a:bodyPr/>
          <a:lstStyle/>
          <a:p>
            <a:r>
              <a:rPr lang="en-AU"/>
              <a:t>Let me think aloud how I would do it</a:t>
            </a:r>
          </a:p>
        </p:txBody>
      </p:sp>
      <p:sp>
        <p:nvSpPr>
          <p:cNvPr id="7" name="Text Placeholder 6">
            <a:extLst>
              <a:ext uri="{FF2B5EF4-FFF2-40B4-BE49-F238E27FC236}">
                <a16:creationId xmlns:a16="http://schemas.microsoft.com/office/drawing/2014/main" id="{2DC6805F-E5F2-623F-238E-C8710DCCA7CA}"/>
              </a:ext>
            </a:extLst>
          </p:cNvPr>
          <p:cNvSpPr>
            <a:spLocks noGrp="1"/>
          </p:cNvSpPr>
          <p:nvPr>
            <p:ph type="body" sz="quarter" idx="17"/>
          </p:nvPr>
        </p:nvSpPr>
        <p:spPr/>
        <p:txBody>
          <a:bodyPr vert="horz" lIns="0" tIns="0" rIns="0" bIns="0" rtlCol="0" anchor="t">
            <a:noAutofit/>
          </a:bodyPr>
          <a:lstStyle/>
          <a:p>
            <a:r>
              <a:rPr lang="en-AU" b="1">
                <a:latin typeface="Arial"/>
                <a:cs typeface="Arial"/>
              </a:rPr>
              <a:t>My core values are…_____________________________.</a:t>
            </a:r>
            <a:endParaRPr lang="en-AU"/>
          </a:p>
          <a:p>
            <a:r>
              <a:rPr lang="en-AU" b="1">
                <a:latin typeface="Arial"/>
                <a:cs typeface="Arial"/>
              </a:rPr>
              <a:t>What I believe about life</a:t>
            </a:r>
            <a:br>
              <a:rPr lang="en-AU"/>
            </a:br>
            <a:r>
              <a:rPr lang="en-AU">
                <a:latin typeface="Arial"/>
                <a:cs typeface="Arial"/>
              </a:rPr>
              <a:t>I believe a good life is shaped by… ____________________________and by treating others with ________________.</a:t>
            </a:r>
            <a:br>
              <a:rPr lang="en-AU"/>
            </a:br>
            <a:r>
              <a:rPr lang="en-AU">
                <a:latin typeface="Arial"/>
                <a:cs typeface="Arial"/>
              </a:rPr>
              <a:t>Each day, I try to _______________________ so my actions match my values. </a:t>
            </a:r>
            <a:endParaRPr lang="en-AU">
              <a:solidFill>
                <a:srgbClr val="000000"/>
              </a:solidFill>
              <a:latin typeface="Arial"/>
              <a:cs typeface="Arial"/>
            </a:endParaRPr>
          </a:p>
          <a:p>
            <a:r>
              <a:rPr lang="en-AU">
                <a:latin typeface="Arial"/>
                <a:cs typeface="Arial"/>
              </a:rPr>
              <a:t>Overall, I aim to live in a way that reflects _____________________.</a:t>
            </a:r>
            <a:endParaRPr lang="en-AU">
              <a:solidFill>
                <a:srgbClr val="000000"/>
              </a:solidFill>
              <a:latin typeface="Arial"/>
              <a:cs typeface="Arial"/>
            </a:endParaRPr>
          </a:p>
          <a:p>
            <a:endParaRPr lang="en-AU" i="1"/>
          </a:p>
          <a:p>
            <a:endParaRPr lang="en-AU"/>
          </a:p>
        </p:txBody>
      </p:sp>
      <p:sp>
        <p:nvSpPr>
          <p:cNvPr id="3" name="Slide Number Placeholder 2">
            <a:extLst>
              <a:ext uri="{FF2B5EF4-FFF2-40B4-BE49-F238E27FC236}">
                <a16:creationId xmlns:a16="http://schemas.microsoft.com/office/drawing/2014/main" id="{219001D3-648E-6C88-6B96-8D66EECF356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211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117381-2049-2856-DFA9-4DED98B8D8EB}"/>
              </a:ext>
            </a:extLst>
          </p:cNvPr>
          <p:cNvSpPr>
            <a:spLocks noGrp="1"/>
          </p:cNvSpPr>
          <p:nvPr>
            <p:ph type="title"/>
          </p:nvPr>
        </p:nvSpPr>
        <p:spPr/>
        <p:txBody>
          <a:bodyPr/>
          <a:lstStyle/>
          <a:p>
            <a:r>
              <a:rPr lang="en-AU"/>
              <a:t>How would I put that all together?</a:t>
            </a:r>
          </a:p>
        </p:txBody>
      </p:sp>
      <p:sp>
        <p:nvSpPr>
          <p:cNvPr id="4" name="Text Placeholder 3">
            <a:extLst>
              <a:ext uri="{FF2B5EF4-FFF2-40B4-BE49-F238E27FC236}">
                <a16:creationId xmlns:a16="http://schemas.microsoft.com/office/drawing/2014/main" id="{ADC5F3C3-2B22-967F-F633-965465469305}"/>
              </a:ext>
            </a:extLst>
          </p:cNvPr>
          <p:cNvSpPr>
            <a:spLocks noGrp="1"/>
          </p:cNvSpPr>
          <p:nvPr>
            <p:ph type="body" sz="quarter" idx="18"/>
          </p:nvPr>
        </p:nvSpPr>
        <p:spPr/>
        <p:txBody>
          <a:bodyPr/>
          <a:lstStyle/>
          <a:p>
            <a:r>
              <a:rPr lang="en-AU"/>
              <a:t>Let’s write it together</a:t>
            </a:r>
          </a:p>
        </p:txBody>
      </p:sp>
      <p:sp>
        <p:nvSpPr>
          <p:cNvPr id="5" name="Text Placeholder 4">
            <a:extLst>
              <a:ext uri="{FF2B5EF4-FFF2-40B4-BE49-F238E27FC236}">
                <a16:creationId xmlns:a16="http://schemas.microsoft.com/office/drawing/2014/main" id="{51605818-5C59-4C83-EBA9-7A03AADEAD48}"/>
              </a:ext>
            </a:extLst>
          </p:cNvPr>
          <p:cNvSpPr>
            <a:spLocks noGrp="1"/>
          </p:cNvSpPr>
          <p:nvPr>
            <p:ph type="body" sz="quarter" idx="17"/>
          </p:nvPr>
        </p:nvSpPr>
        <p:spPr/>
        <p:txBody>
          <a:bodyPr/>
          <a:lstStyle/>
          <a:p>
            <a:r>
              <a:rPr lang="en-AU"/>
              <a:t>My personal philosophy centres on the values of ______, ______, and ______.</a:t>
            </a:r>
          </a:p>
          <a:p>
            <a:r>
              <a:rPr lang="en-AU"/>
              <a:t>I believe a good life is shaped by ______ and by treating others with ______.</a:t>
            </a:r>
          </a:p>
          <a:p>
            <a:r>
              <a:rPr lang="en-AU"/>
              <a:t>Each day, I try to _____ so my actions match my values. Overall, I aim to live in a way that reflects ______.</a:t>
            </a:r>
          </a:p>
        </p:txBody>
      </p:sp>
      <p:sp>
        <p:nvSpPr>
          <p:cNvPr id="2" name="Slide Number Placeholder 1">
            <a:extLst>
              <a:ext uri="{FF2B5EF4-FFF2-40B4-BE49-F238E27FC236}">
                <a16:creationId xmlns:a16="http://schemas.microsoft.com/office/drawing/2014/main" id="{BFA0DB04-F1DA-670F-EE08-75639C11DB3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2623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1AF902-7EB5-4AE7-6D98-FE429C2E3928}"/>
              </a:ext>
            </a:extLst>
          </p:cNvPr>
          <p:cNvSpPr>
            <a:spLocks noGrp="1"/>
          </p:cNvSpPr>
          <p:nvPr>
            <p:ph type="title"/>
          </p:nvPr>
        </p:nvSpPr>
        <p:spPr/>
        <p:txBody>
          <a:bodyPr/>
          <a:lstStyle/>
          <a:p>
            <a:r>
              <a:rPr lang="en-AU"/>
              <a:t>A final statement</a:t>
            </a:r>
          </a:p>
        </p:txBody>
      </p:sp>
      <p:sp>
        <p:nvSpPr>
          <p:cNvPr id="4" name="Text Placeholder 3">
            <a:extLst>
              <a:ext uri="{FF2B5EF4-FFF2-40B4-BE49-F238E27FC236}">
                <a16:creationId xmlns:a16="http://schemas.microsoft.com/office/drawing/2014/main" id="{AA6367CF-C8AE-6044-95FB-19DA50DF9079}"/>
              </a:ext>
            </a:extLst>
          </p:cNvPr>
          <p:cNvSpPr>
            <a:spLocks noGrp="1"/>
          </p:cNvSpPr>
          <p:nvPr>
            <p:ph type="body" sz="quarter" idx="18"/>
          </p:nvPr>
        </p:nvSpPr>
        <p:spPr/>
        <p:txBody>
          <a:bodyPr/>
          <a:lstStyle/>
          <a:p>
            <a:r>
              <a:rPr lang="en-AU"/>
              <a:t>Bringing it all together</a:t>
            </a:r>
          </a:p>
        </p:txBody>
      </p:sp>
      <p:sp>
        <p:nvSpPr>
          <p:cNvPr id="5" name="Text Placeholder 4">
            <a:extLst>
              <a:ext uri="{FF2B5EF4-FFF2-40B4-BE49-F238E27FC236}">
                <a16:creationId xmlns:a16="http://schemas.microsoft.com/office/drawing/2014/main" id="{B721E408-3145-DD7D-5547-BB1E73E9AF9E}"/>
              </a:ext>
            </a:extLst>
          </p:cNvPr>
          <p:cNvSpPr>
            <a:spLocks noGrp="1"/>
          </p:cNvSpPr>
          <p:nvPr>
            <p:ph type="body" sz="quarter" idx="17"/>
          </p:nvPr>
        </p:nvSpPr>
        <p:spPr/>
        <p:txBody>
          <a:bodyPr/>
          <a:lstStyle/>
          <a:p>
            <a:r>
              <a:rPr lang="en-AU"/>
              <a:t>My personal philosophy centres on the values of </a:t>
            </a:r>
            <a:r>
              <a:rPr lang="en-AU" b="1"/>
              <a:t>honesty</a:t>
            </a:r>
            <a:r>
              <a:rPr lang="en-AU"/>
              <a:t>, </a:t>
            </a:r>
            <a:r>
              <a:rPr lang="en-AU" b="1"/>
              <a:t>kindness</a:t>
            </a:r>
            <a:r>
              <a:rPr lang="en-AU"/>
              <a:t>, and </a:t>
            </a:r>
            <a:r>
              <a:rPr lang="en-AU" b="1"/>
              <a:t>curiosity</a:t>
            </a:r>
            <a:r>
              <a:rPr lang="en-AU"/>
              <a:t>.</a:t>
            </a:r>
            <a:br>
              <a:rPr lang="en-AU"/>
            </a:br>
            <a:r>
              <a:rPr lang="en-AU"/>
              <a:t>I believe a good life is shaped by </a:t>
            </a:r>
            <a:r>
              <a:rPr lang="en-AU" b="1"/>
              <a:t>being thoughtful about others</a:t>
            </a:r>
            <a:r>
              <a:rPr lang="en-AU"/>
              <a:t> and by treating others with </a:t>
            </a:r>
            <a:r>
              <a:rPr lang="en-AU" b="1"/>
              <a:t>respect</a:t>
            </a:r>
            <a:r>
              <a:rPr lang="en-AU"/>
              <a:t>.</a:t>
            </a:r>
            <a:br>
              <a:rPr lang="en-AU"/>
            </a:br>
            <a:r>
              <a:rPr lang="en-AU"/>
              <a:t>Each day, I try to </a:t>
            </a:r>
            <a:r>
              <a:rPr lang="en-AU" b="1"/>
              <a:t>listen carefully</a:t>
            </a:r>
            <a:r>
              <a:rPr lang="en-AU"/>
              <a:t> so my actions match my values.</a:t>
            </a:r>
            <a:br>
              <a:rPr lang="en-AU"/>
            </a:br>
            <a:r>
              <a:rPr lang="en-AU"/>
              <a:t>Overall, I aim to live in a way that reflects </a:t>
            </a:r>
            <a:r>
              <a:rPr lang="en-AU" b="1"/>
              <a:t>integrity</a:t>
            </a:r>
            <a:r>
              <a:rPr lang="en-AU"/>
              <a:t>.</a:t>
            </a:r>
          </a:p>
        </p:txBody>
      </p:sp>
      <p:sp>
        <p:nvSpPr>
          <p:cNvPr id="2" name="Slide Number Placeholder 1">
            <a:extLst>
              <a:ext uri="{FF2B5EF4-FFF2-40B4-BE49-F238E27FC236}">
                <a16:creationId xmlns:a16="http://schemas.microsoft.com/office/drawing/2014/main" id="{1DCE2355-342F-62DC-6CFC-9AEC384B774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7147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EF5CE6-75F6-20EE-05B5-923E21D1E3C5}"/>
              </a:ext>
            </a:extLst>
          </p:cNvPr>
          <p:cNvSpPr>
            <a:spLocks noGrp="1"/>
          </p:cNvSpPr>
          <p:nvPr>
            <p:ph type="title"/>
          </p:nvPr>
        </p:nvSpPr>
        <p:spPr/>
        <p:txBody>
          <a:bodyPr/>
          <a:lstStyle/>
          <a:p>
            <a:r>
              <a:rPr lang="en-AU"/>
              <a:t>Over to you</a:t>
            </a:r>
          </a:p>
        </p:txBody>
      </p:sp>
      <p:sp>
        <p:nvSpPr>
          <p:cNvPr id="4" name="Text Placeholder 3">
            <a:extLst>
              <a:ext uri="{FF2B5EF4-FFF2-40B4-BE49-F238E27FC236}">
                <a16:creationId xmlns:a16="http://schemas.microsoft.com/office/drawing/2014/main" id="{85DD63BF-9B7B-861D-0E27-9A3C61E140DB}"/>
              </a:ext>
            </a:extLst>
          </p:cNvPr>
          <p:cNvSpPr>
            <a:spLocks noGrp="1"/>
          </p:cNvSpPr>
          <p:nvPr>
            <p:ph type="body" sz="quarter" idx="18"/>
          </p:nvPr>
        </p:nvSpPr>
        <p:spPr/>
        <p:txBody>
          <a:bodyPr/>
          <a:lstStyle/>
          <a:p>
            <a:r>
              <a:rPr lang="en-AU"/>
              <a:t>Fill in the scaffold first</a:t>
            </a:r>
          </a:p>
        </p:txBody>
      </p:sp>
      <p:sp>
        <p:nvSpPr>
          <p:cNvPr id="5" name="Text Placeholder 4">
            <a:extLst>
              <a:ext uri="{FF2B5EF4-FFF2-40B4-BE49-F238E27FC236}">
                <a16:creationId xmlns:a16="http://schemas.microsoft.com/office/drawing/2014/main" id="{A023E88D-9441-60CC-28CF-638E50250D79}"/>
              </a:ext>
            </a:extLst>
          </p:cNvPr>
          <p:cNvSpPr>
            <a:spLocks noGrp="1"/>
          </p:cNvSpPr>
          <p:nvPr>
            <p:ph type="body" sz="quarter" idx="17"/>
          </p:nvPr>
        </p:nvSpPr>
        <p:spPr>
          <a:xfrm>
            <a:off x="360000" y="1530271"/>
            <a:ext cx="6486123" cy="4967730"/>
          </a:xfrm>
          <a:ln>
            <a:solidFill>
              <a:schemeClr val="accent1"/>
            </a:solidFill>
          </a:ln>
        </p:spPr>
        <p:txBody>
          <a:bodyPr vert="horz" lIns="72000" tIns="72000" rIns="72000" bIns="72000" rtlCol="0" anchor="ctr" anchorCtr="1">
            <a:noAutofit/>
          </a:bodyPr>
          <a:lstStyle/>
          <a:p>
            <a:pPr marL="342900" indent="-342900">
              <a:buChar char="•"/>
            </a:pPr>
            <a:r>
              <a:rPr lang="en-AU" b="1">
                <a:latin typeface="Arial"/>
                <a:cs typeface="Arial"/>
              </a:rPr>
              <a:t>My core values are…._______________________.</a:t>
            </a:r>
            <a:endParaRPr lang="en-AU"/>
          </a:p>
          <a:p>
            <a:r>
              <a:rPr lang="en-AU" b="1">
                <a:latin typeface="Arial"/>
                <a:cs typeface="Arial"/>
              </a:rPr>
              <a:t>What I believe about life:</a:t>
            </a:r>
            <a:endParaRPr lang="en-AU"/>
          </a:p>
          <a:p>
            <a:pPr marL="342900" indent="-342900">
              <a:buFont typeface="Arial"/>
              <a:buChar char="•"/>
            </a:pPr>
            <a:r>
              <a:rPr lang="en-AU">
                <a:latin typeface="Arial"/>
                <a:cs typeface="Arial"/>
              </a:rPr>
              <a:t>I believe a good life is shaped by… </a:t>
            </a:r>
            <a:r>
              <a:rPr lang="en-AU" b="1">
                <a:latin typeface="Arial"/>
                <a:cs typeface="Arial"/>
              </a:rPr>
              <a:t>_____________ </a:t>
            </a:r>
            <a:r>
              <a:rPr lang="en-AU">
                <a:latin typeface="Arial"/>
                <a:cs typeface="Arial"/>
              </a:rPr>
              <a:t>and by treating others with ________________.</a:t>
            </a:r>
            <a:endParaRPr lang="en-AU"/>
          </a:p>
          <a:p>
            <a:pPr marL="342900" indent="-342900">
              <a:buFont typeface="Arial"/>
              <a:buChar char="•"/>
            </a:pPr>
            <a:r>
              <a:rPr lang="en-AU">
                <a:latin typeface="Arial"/>
                <a:cs typeface="Arial"/>
              </a:rPr>
              <a:t>Each day, I try to ___________ so my actions match my values. </a:t>
            </a:r>
            <a:endParaRPr lang="en-AU"/>
          </a:p>
          <a:p>
            <a:pPr marL="342900" indent="-342900">
              <a:buFont typeface="Arial"/>
              <a:buChar char="•"/>
            </a:pPr>
            <a:r>
              <a:rPr lang="en-AU">
                <a:latin typeface="Arial"/>
                <a:cs typeface="Arial"/>
              </a:rPr>
              <a:t>Overall, I aim to live in a way that reflects ________.</a:t>
            </a:r>
            <a:endParaRPr lang="en-AU"/>
          </a:p>
        </p:txBody>
      </p:sp>
      <p:cxnSp>
        <p:nvCxnSpPr>
          <p:cNvPr id="11" name="Straight Arrow Connector 10">
            <a:extLst>
              <a:ext uri="{FF2B5EF4-FFF2-40B4-BE49-F238E27FC236}">
                <a16:creationId xmlns:a16="http://schemas.microsoft.com/office/drawing/2014/main" id="{41BC14FC-2538-771F-2A96-5EE0259041B1}"/>
              </a:ext>
              <a:ext uri="{C183D7F6-B498-43B3-948B-1728B52AA6E4}">
                <adec:decorative xmlns:adec="http://schemas.microsoft.com/office/drawing/2017/decorative" val="1"/>
              </a:ext>
            </a:extLst>
          </p:cNvPr>
          <p:cNvCxnSpPr/>
          <p:nvPr/>
        </p:nvCxnSpPr>
        <p:spPr>
          <a:xfrm>
            <a:off x="6846123" y="3429000"/>
            <a:ext cx="109330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Thought Bubble: Cloud 8">
            <a:extLst>
              <a:ext uri="{FF2B5EF4-FFF2-40B4-BE49-F238E27FC236}">
                <a16:creationId xmlns:a16="http://schemas.microsoft.com/office/drawing/2014/main" id="{EE5C5E50-77BC-16A7-1960-6228772AAEEF}"/>
              </a:ext>
            </a:extLst>
          </p:cNvPr>
          <p:cNvSpPr/>
          <p:nvPr/>
        </p:nvSpPr>
        <p:spPr>
          <a:xfrm>
            <a:off x="8084076" y="1697278"/>
            <a:ext cx="3920452" cy="3756992"/>
          </a:xfrm>
          <a:prstGeom prst="cloud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2664"/>
                </a:solidFill>
                <a:effectLst/>
                <a:uLnTx/>
                <a:uFillTx/>
                <a:latin typeface="Arial" panose="020B0604020202020204"/>
                <a:ea typeface="+mn-ea"/>
                <a:cs typeface="+mn-cs"/>
              </a:rPr>
              <a:t>Then write your own personal philosophy in 200 words or less!</a:t>
            </a:r>
          </a:p>
        </p:txBody>
      </p:sp>
      <p:sp>
        <p:nvSpPr>
          <p:cNvPr id="2" name="Slide Number Placeholder 1">
            <a:extLst>
              <a:ext uri="{FF2B5EF4-FFF2-40B4-BE49-F238E27FC236}">
                <a16:creationId xmlns:a16="http://schemas.microsoft.com/office/drawing/2014/main" id="{5FE34D36-FA4C-830D-D9DA-FDB08E1C7EB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3526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FF7EE-AB87-544D-A209-7303EEC08A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A287F1-F48C-B2F7-69B9-236FEDF924AE}"/>
              </a:ext>
            </a:extLst>
          </p:cNvPr>
          <p:cNvSpPr>
            <a:spLocks noGrp="1"/>
          </p:cNvSpPr>
          <p:nvPr>
            <p:ph type="ctrTitle"/>
          </p:nvPr>
        </p:nvSpPr>
        <p:spPr/>
        <p:txBody>
          <a:bodyPr/>
          <a:lstStyle/>
          <a:p>
            <a:r>
              <a:rPr lang="en-AU" dirty="0"/>
              <a:t>Weeks 4–6</a:t>
            </a:r>
            <a:br>
              <a:rPr lang="en-AU" dirty="0"/>
            </a:br>
            <a:r>
              <a:rPr lang="en-AU" sz="3600" dirty="0">
                <a:solidFill>
                  <a:schemeClr val="accent4"/>
                </a:solidFill>
              </a:rPr>
              <a:t>Philosophical allegories</a:t>
            </a:r>
          </a:p>
        </p:txBody>
      </p:sp>
    </p:spTree>
    <p:extLst>
      <p:ext uri="{BB962C8B-B14F-4D97-AF65-F5344CB8AC3E}">
        <p14:creationId xmlns:p14="http://schemas.microsoft.com/office/powerpoint/2010/main" val="334266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65FAB-E62E-0D84-029B-268559578FDE}"/>
              </a:ext>
            </a:extLst>
          </p:cNvPr>
          <p:cNvSpPr>
            <a:spLocks noGrp="1"/>
          </p:cNvSpPr>
          <p:nvPr>
            <p:ph type="ctrTitle"/>
          </p:nvPr>
        </p:nvSpPr>
        <p:spPr/>
        <p:txBody>
          <a:bodyPr/>
          <a:lstStyle/>
          <a:p>
            <a:r>
              <a:rPr lang="en-AU"/>
              <a:t>Lesson 8</a:t>
            </a:r>
            <a:br>
              <a:rPr lang="en-AU"/>
            </a:br>
            <a:r>
              <a:rPr lang="en-AU" sz="3600">
                <a:solidFill>
                  <a:schemeClr val="accent4"/>
                </a:solidFill>
              </a:rPr>
              <a:t>Ship of Theseus</a:t>
            </a:r>
          </a:p>
        </p:txBody>
      </p:sp>
    </p:spTree>
    <p:extLst>
      <p:ext uri="{BB962C8B-B14F-4D97-AF65-F5344CB8AC3E}">
        <p14:creationId xmlns:p14="http://schemas.microsoft.com/office/powerpoint/2010/main" val="61831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8B00-E4D1-C730-FAE6-0AC27760B8F3}"/>
              </a:ext>
            </a:extLst>
          </p:cNvPr>
          <p:cNvSpPr>
            <a:spLocks noGrp="1"/>
          </p:cNvSpPr>
          <p:nvPr>
            <p:ph type="title"/>
          </p:nvPr>
        </p:nvSpPr>
        <p:spPr/>
        <p:txBody>
          <a:bodyPr/>
          <a:lstStyle/>
          <a:p>
            <a:r>
              <a:rPr lang="en-US">
                <a:latin typeface="Arial"/>
                <a:cs typeface="Arial"/>
              </a:rPr>
              <a:t>Some big questions</a:t>
            </a:r>
            <a:endParaRPr lang="en-US"/>
          </a:p>
        </p:txBody>
      </p:sp>
      <p:sp>
        <p:nvSpPr>
          <p:cNvPr id="3" name="Text Placeholder 2">
            <a:extLst>
              <a:ext uri="{FF2B5EF4-FFF2-40B4-BE49-F238E27FC236}">
                <a16:creationId xmlns:a16="http://schemas.microsoft.com/office/drawing/2014/main" id="{182ADB56-A800-3D43-34B4-6F0A44A6E2DF}"/>
              </a:ext>
            </a:extLst>
          </p:cNvPr>
          <p:cNvSpPr>
            <a:spLocks noGrp="1"/>
          </p:cNvSpPr>
          <p:nvPr>
            <p:ph type="body" sz="quarter" idx="18"/>
          </p:nvPr>
        </p:nvSpPr>
        <p:spPr/>
        <p:txBody>
          <a:bodyPr/>
          <a:lstStyle/>
          <a:p>
            <a:r>
              <a:rPr lang="en-US">
                <a:latin typeface="Arial"/>
                <a:cs typeface="Arial"/>
              </a:rPr>
              <a:t>The study of Philosophy involves considering the big questions in life.</a:t>
            </a:r>
          </a:p>
        </p:txBody>
      </p:sp>
      <p:sp>
        <p:nvSpPr>
          <p:cNvPr id="4" name="Content Placeholder 3">
            <a:extLst>
              <a:ext uri="{FF2B5EF4-FFF2-40B4-BE49-F238E27FC236}">
                <a16:creationId xmlns:a16="http://schemas.microsoft.com/office/drawing/2014/main" id="{9043725B-B8A6-ADCE-7324-7BD10703B56A}"/>
              </a:ext>
            </a:extLst>
          </p:cNvPr>
          <p:cNvSpPr>
            <a:spLocks noGrp="1"/>
          </p:cNvSpPr>
          <p:nvPr>
            <p:ph sz="quarter" idx="19"/>
          </p:nvPr>
        </p:nvSpPr>
        <p:spPr>
          <a:xfrm>
            <a:off x="360363" y="1562471"/>
            <a:ext cx="6076295" cy="4814518"/>
          </a:xfrm>
        </p:spPr>
        <p:txBody>
          <a:bodyPr vert="horz" lIns="0" tIns="0" rIns="0" bIns="0" rtlCol="0" anchor="t">
            <a:noAutofit/>
          </a:bodyPr>
          <a:lstStyle/>
          <a:p>
            <a:r>
              <a:rPr lang="en-US"/>
              <a:t>Turn and talk (turn to the person next to you and discuss one of these big questions):</a:t>
            </a:r>
          </a:p>
          <a:p>
            <a:pPr marL="342900" indent="-342900">
              <a:buChar char="•"/>
            </a:pPr>
            <a:r>
              <a:rPr lang="en-US"/>
              <a:t>Do we have free will?</a:t>
            </a:r>
          </a:p>
          <a:p>
            <a:pPr marL="342900" indent="-342900">
              <a:buChar char="•"/>
            </a:pPr>
            <a:r>
              <a:rPr lang="en-US"/>
              <a:t>How do we know what is real?</a:t>
            </a:r>
          </a:p>
          <a:p>
            <a:pPr marL="342900" indent="-342900">
              <a:buChar char="•"/>
            </a:pPr>
            <a:r>
              <a:rPr lang="en-US"/>
              <a:t>Is it ever ok to lie?</a:t>
            </a:r>
          </a:p>
          <a:p>
            <a:pPr marL="342900" indent="-342900">
              <a:buChar char="•"/>
            </a:pPr>
            <a:endParaRPr lang="en-US"/>
          </a:p>
          <a:p>
            <a:r>
              <a:rPr lang="en-US" sz="1800"/>
              <a:t>In 10 minutes, we will share our ideas as a whole class.</a:t>
            </a:r>
          </a:p>
        </p:txBody>
      </p:sp>
      <p:pic>
        <p:nvPicPr>
          <p:cNvPr id="9" name="Picture Placeholder 8" descr="Chat outline">
            <a:extLst>
              <a:ext uri="{FF2B5EF4-FFF2-40B4-BE49-F238E27FC236}">
                <a16:creationId xmlns:a16="http://schemas.microsoft.com/office/drawing/2014/main" id="{95F16829-C617-9DA1-CC00-5A4D677E9A85}"/>
              </a:ext>
            </a:extLst>
          </p:cNvPr>
          <p:cNvPicPr>
            <a:picLocks noGrp="1" noChangeAspect="1"/>
          </p:cNvPicPr>
          <p:nvPr>
            <p:ph type="pic" sz="quarter" idx="20"/>
          </p:nvPr>
        </p:nvPicPr>
        <p:blipFill>
          <a:blip>
            <a:extLst>
              <a:ext uri="{96DAC541-7B7A-43D3-8B79-37D633B846F1}">
                <asvg:svgBlip xmlns:asvg="http://schemas.microsoft.com/office/drawing/2016/SVG/main" r:embed="rId3"/>
              </a:ext>
            </a:extLst>
          </a:blip>
          <a:srcRect t="6284" b="6284"/>
          <a:stretch/>
        </p:blipFill>
        <p:spPr>
          <a:xfrm>
            <a:off x="6327727" y="1562235"/>
            <a:ext cx="5322311" cy="4652882"/>
          </a:xfrm>
          <a:prstGeom prst="rect">
            <a:avLst/>
          </a:prstGeom>
        </p:spPr>
      </p:pic>
      <p:sp>
        <p:nvSpPr>
          <p:cNvPr id="5" name="Slide Number Placeholder 4">
            <a:extLst>
              <a:ext uri="{FF2B5EF4-FFF2-40B4-BE49-F238E27FC236}">
                <a16:creationId xmlns:a16="http://schemas.microsoft.com/office/drawing/2014/main" id="{FD63BB03-827C-C8B5-F1FE-59526813169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US"/>
          </a:p>
        </p:txBody>
      </p:sp>
    </p:spTree>
    <p:extLst>
      <p:ext uri="{BB962C8B-B14F-4D97-AF65-F5344CB8AC3E}">
        <p14:creationId xmlns:p14="http://schemas.microsoft.com/office/powerpoint/2010/main" val="111179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E03E7-35C1-70BE-2204-CC64C5B7C2B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8660615-A7A5-4B89-1D23-4F36AC7A43DC}"/>
              </a:ext>
            </a:extLst>
          </p:cNvPr>
          <p:cNvSpPr>
            <a:spLocks noGrp="1"/>
          </p:cNvSpPr>
          <p:nvPr>
            <p:ph type="title"/>
          </p:nvPr>
        </p:nvSpPr>
        <p:spPr/>
        <p:txBody>
          <a:bodyPr/>
          <a:lstStyle/>
          <a:p>
            <a:r>
              <a:rPr lang="en-AU" dirty="0">
                <a:latin typeface="+mj-lt"/>
              </a:rPr>
              <a:t>Learning intentions and success criteria (6)</a:t>
            </a:r>
          </a:p>
        </p:txBody>
      </p:sp>
      <p:sp>
        <p:nvSpPr>
          <p:cNvPr id="3" name="TextBox 2">
            <a:extLst>
              <a:ext uri="{FF2B5EF4-FFF2-40B4-BE49-F238E27FC236}">
                <a16:creationId xmlns:a16="http://schemas.microsoft.com/office/drawing/2014/main" id="{3FE1DE0C-B450-DCEC-D84B-550C645A7764}"/>
              </a:ext>
            </a:extLst>
          </p:cNvPr>
          <p:cNvSpPr txBox="1"/>
          <p:nvPr/>
        </p:nvSpPr>
        <p:spPr>
          <a:xfrm>
            <a:off x="444500" y="1701800"/>
            <a:ext cx="10679500" cy="489307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800" b="1" i="0" u="none" strike="noStrike" kern="1200" cap="none" spc="0" normalizeH="0" baseline="0" noProof="0">
                <a:ln>
                  <a:noFill/>
                </a:ln>
                <a:solidFill>
                  <a:srgbClr val="002664"/>
                </a:solidFill>
                <a:effectLst/>
                <a:uLnTx/>
                <a:uFillTx/>
                <a:latin typeface="Arial" panose="020B0604020202020204"/>
                <a:ea typeface="+mn-ea"/>
                <a:cs typeface="Arial" panose="020B0604020202020204" pitchFamily="34" charset="0"/>
              </a:rPr>
              <a:t>We are learning to</a:t>
            </a:r>
            <a:endParaRPr kumimoji="0" lang="en-AU" sz="1800" b="1" i="0" u="none" strike="noStrike" kern="1200" cap="none" spc="0" normalizeH="0" baseline="0" noProof="0">
              <a:ln>
                <a:noFill/>
              </a:ln>
              <a:solidFill>
                <a:srgbClr val="002664"/>
              </a:solidFill>
              <a:effectLst/>
              <a:uLnTx/>
              <a:uFillTx/>
              <a:latin typeface="Arial" panose="020B0604020202020204"/>
              <a:ea typeface="+mn-lt"/>
              <a:cs typeface="Arial" panose="020B0604020202020204" pitchFamily="34" charset="0"/>
            </a:endParaRPr>
          </a:p>
          <a:p>
            <a:pPr marL="685800" lvl="0" indent="-342900">
              <a:lnSpc>
                <a:spcPct val="150000"/>
              </a:lnSpc>
              <a:spcAft>
                <a:spcPts val="200"/>
              </a:spcAft>
              <a:buFont typeface="Arial" panose="020B0604020202020204" pitchFamily="34" charset="0"/>
              <a:buChar char="•"/>
              <a:defRPr/>
            </a:pPr>
            <a:r>
              <a:rPr lang="en-AU" sz="1800">
                <a:solidFill>
                  <a:srgbClr val="22272B"/>
                </a:solidFill>
                <a:cs typeface="Arial"/>
              </a:rPr>
              <a:t>apply the skills of philosophical discussion to analyse a case study</a:t>
            </a:r>
          </a:p>
          <a:p>
            <a:pPr marL="685800" lvl="0" indent="-342900">
              <a:lnSpc>
                <a:spcPct val="150000"/>
              </a:lnSpc>
              <a:spcAft>
                <a:spcPts val="200"/>
              </a:spcAft>
              <a:buFont typeface="Arial" panose="020B0604020202020204" pitchFamily="34" charset="0"/>
              <a:buChar char="•"/>
              <a:defRPr/>
            </a:pPr>
            <a:r>
              <a:rPr lang="en-AU" sz="1800">
                <a:solidFill>
                  <a:srgbClr val="22272B"/>
                </a:solidFill>
                <a:cs typeface="Arial"/>
              </a:rPr>
              <a:t>develop a well-reasoned perspective on a contemporary issue</a:t>
            </a:r>
          </a:p>
          <a:p>
            <a:pPr marL="685800" lvl="0" indent="-342900">
              <a:lnSpc>
                <a:spcPct val="150000"/>
              </a:lnSpc>
              <a:spcAft>
                <a:spcPts val="200"/>
              </a:spcAft>
              <a:buFont typeface="Arial" panose="020B0604020202020204" pitchFamily="34" charset="0"/>
              <a:buChar char="•"/>
              <a:defRPr/>
            </a:pPr>
            <a:r>
              <a:rPr lang="en-AU" sz="1800">
                <a:solidFill>
                  <a:srgbClr val="22272B"/>
                </a:solidFill>
                <a:cs typeface="Arial"/>
              </a:rPr>
              <a:t>communicate ideas in a respectful and structured discussion</a:t>
            </a:r>
          </a:p>
          <a:p>
            <a:pPr marL="685800" lvl="0" indent="-342900">
              <a:lnSpc>
                <a:spcPct val="150000"/>
              </a:lnSpc>
              <a:spcAft>
                <a:spcPts val="200"/>
              </a:spcAft>
              <a:buFont typeface="Arial" panose="020B0604020202020204" pitchFamily="34" charset="0"/>
              <a:buChar char="•"/>
              <a:defRPr/>
            </a:pPr>
            <a:r>
              <a:rPr lang="en-AU" sz="1800">
                <a:solidFill>
                  <a:srgbClr val="22272B"/>
                </a:solidFill>
                <a:cs typeface="Arial"/>
              </a:rPr>
              <a:t>describe the Ship of Theseus allegory and explain how it relates to forming and testing philosophical ideas.</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800" b="1" i="0" u="none" strike="noStrike" kern="1200" cap="none" spc="0" normalizeH="0" baseline="0" noProof="0">
                <a:ln>
                  <a:noFill/>
                </a:ln>
                <a:solidFill>
                  <a:srgbClr val="002664"/>
                </a:solidFill>
                <a:effectLst/>
                <a:uLnTx/>
                <a:uFillTx/>
                <a:latin typeface="Arial" panose="020B0604020202020204"/>
                <a:ea typeface="+mn-ea"/>
                <a:cs typeface="Arial" panose="020B0604020202020204" pitchFamily="34" charset="0"/>
              </a:rPr>
              <a:t>We can</a:t>
            </a:r>
            <a:endParaRPr kumimoji="0" lang="en-US" sz="1800" b="0" i="0" u="none" strike="noStrike" kern="1200" cap="none" spc="0" normalizeH="0" baseline="0" noProof="0">
              <a:ln>
                <a:noFill/>
              </a:ln>
              <a:solidFill>
                <a:srgbClr val="002664"/>
              </a:solidFill>
              <a:effectLst/>
              <a:uLnTx/>
              <a:uFillTx/>
              <a:latin typeface="Arial" panose="020B0604020202020204"/>
              <a:ea typeface="+mn-ea"/>
              <a:cs typeface="Arial" panose="020B0604020202020204" pitchFamily="34" charset="0"/>
            </a:endParaRPr>
          </a:p>
          <a:p>
            <a:pPr marL="685800" lvl="0" indent="-342900">
              <a:lnSpc>
                <a:spcPct val="150000"/>
              </a:lnSpc>
              <a:spcAft>
                <a:spcPts val="200"/>
              </a:spcAft>
              <a:buFont typeface="Arial" panose="020B0604020202020204" pitchFamily="34" charset="0"/>
              <a:buChar char="•"/>
              <a:defRPr/>
            </a:pPr>
            <a:r>
              <a:rPr lang="en-AU" sz="1800">
                <a:solidFill>
                  <a:srgbClr val="22272B"/>
                </a:solidFill>
                <a:cs typeface="Arial"/>
              </a:rPr>
              <a:t>form a logical position on a complex issue</a:t>
            </a:r>
            <a:endParaRPr lang="en-AU" sz="1800">
              <a:solidFill>
                <a:srgbClr val="22272B"/>
              </a:solidFill>
              <a:cs typeface="Arial" panose="020B0604020202020204" pitchFamily="34" charset="0"/>
            </a:endParaRPr>
          </a:p>
          <a:p>
            <a:pPr marL="685800" lvl="0" indent="-342900">
              <a:lnSpc>
                <a:spcPct val="150000"/>
              </a:lnSpc>
              <a:spcAft>
                <a:spcPts val="200"/>
              </a:spcAft>
              <a:buFont typeface="Arial" panose="020B0604020202020204" pitchFamily="34" charset="0"/>
              <a:buChar char="•"/>
              <a:defRPr/>
            </a:pPr>
            <a:r>
              <a:rPr lang="en-AU" sz="1800">
                <a:solidFill>
                  <a:srgbClr val="22272B"/>
                </a:solidFill>
                <a:cs typeface="Arial"/>
              </a:rPr>
              <a:t>explain my opinion using clear reasons and evidence</a:t>
            </a:r>
          </a:p>
          <a:p>
            <a:pPr marL="685800" lvl="0" indent="-342900">
              <a:lnSpc>
                <a:spcPct val="150000"/>
              </a:lnSpc>
              <a:spcAft>
                <a:spcPts val="200"/>
              </a:spcAft>
              <a:buFont typeface="Arial" panose="020B0604020202020204" pitchFamily="34" charset="0"/>
              <a:buChar char="•"/>
              <a:defRPr/>
            </a:pPr>
            <a:r>
              <a:rPr lang="en-AU" sz="1800">
                <a:solidFill>
                  <a:srgbClr val="22272B"/>
                </a:solidFill>
                <a:cs typeface="Arial"/>
              </a:rPr>
              <a:t>respond to different viewpoints respectfully during discussion</a:t>
            </a:r>
            <a:endParaRPr lang="en-AU" sz="1800">
              <a:solidFill>
                <a:srgbClr val="22272B"/>
              </a:solidFill>
              <a:cs typeface="Arial" panose="020B0604020202020204" pitchFamily="34" charset="0"/>
            </a:endParaRPr>
          </a:p>
          <a:p>
            <a:pPr marL="685800" lvl="0" indent="-342900">
              <a:lnSpc>
                <a:spcPct val="150000"/>
              </a:lnSpc>
              <a:spcAft>
                <a:spcPts val="200"/>
              </a:spcAft>
              <a:buFont typeface="Arial" panose="020B0604020202020204" pitchFamily="34" charset="0"/>
              <a:buChar char="•"/>
              <a:defRPr/>
            </a:pPr>
            <a:r>
              <a:rPr lang="en-AU" sz="1800">
                <a:solidFill>
                  <a:srgbClr val="22272B"/>
                </a:solidFill>
                <a:cs typeface="Arial"/>
              </a:rPr>
              <a:t>describe the Ship of Theseus allegory and explain what it shows about philosophical </a:t>
            </a:r>
            <a:r>
              <a:rPr lang="en-AU" sz="2000">
                <a:solidFill>
                  <a:srgbClr val="22272B"/>
                </a:solidFill>
                <a:cs typeface="Arial"/>
              </a:rPr>
              <a:t>thinking.</a:t>
            </a:r>
            <a:endParaRPr lang="en-AU" sz="2000">
              <a:solidFill>
                <a:srgbClr val="22272B"/>
              </a:solidFill>
              <a:cs typeface="Arial" panose="020B0604020202020204" pitchFamily="34" charset="0"/>
            </a:endParaRPr>
          </a:p>
        </p:txBody>
      </p:sp>
      <p:sp>
        <p:nvSpPr>
          <p:cNvPr id="2" name="Slide Number Placeholder 1">
            <a:extLst>
              <a:ext uri="{FF2B5EF4-FFF2-40B4-BE49-F238E27FC236}">
                <a16:creationId xmlns:a16="http://schemas.microsoft.com/office/drawing/2014/main" id="{F68BF34D-C833-2352-20F0-DE07870C52D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770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98844E-1999-444C-A163-369811EB1C06}"/>
              </a:ext>
            </a:extLst>
          </p:cNvPr>
          <p:cNvSpPr>
            <a:spLocks noGrp="1"/>
          </p:cNvSpPr>
          <p:nvPr>
            <p:ph type="title"/>
          </p:nvPr>
        </p:nvSpPr>
        <p:spPr/>
        <p:txBody>
          <a:bodyPr vert="horz" lIns="0" tIns="0" rIns="0" bIns="0" rtlCol="0" anchor="t">
            <a:normAutofit/>
          </a:bodyPr>
          <a:lstStyle/>
          <a:p>
            <a:r>
              <a:rPr lang="en-US" kern="1200">
                <a:latin typeface="Arial" panose="020B0604020202020204" pitchFamily="34" charset="0"/>
                <a:ea typeface="+mj-ea"/>
                <a:cs typeface="Arial" panose="020B0604020202020204" pitchFamily="34" charset="0"/>
              </a:rPr>
              <a:t>What is an allegory?</a:t>
            </a:r>
          </a:p>
        </p:txBody>
      </p:sp>
      <p:sp>
        <p:nvSpPr>
          <p:cNvPr id="4" name="Text Placeholder 3">
            <a:extLst>
              <a:ext uri="{FF2B5EF4-FFF2-40B4-BE49-F238E27FC236}">
                <a16:creationId xmlns:a16="http://schemas.microsoft.com/office/drawing/2014/main" id="{2F208A0E-F69D-BD36-48D9-5C842E416646}"/>
              </a:ext>
            </a:extLst>
          </p:cNvPr>
          <p:cNvSpPr>
            <a:spLocks noGrp="1"/>
          </p:cNvSpPr>
          <p:nvPr>
            <p:ph type="body" sz="quarter" idx="18"/>
          </p:nvPr>
        </p:nvSpPr>
        <p:spPr/>
        <p:txBody>
          <a:bodyPr/>
          <a:lstStyle/>
          <a:p>
            <a:r>
              <a:rPr lang="en-US">
                <a:solidFill>
                  <a:srgbClr val="146CFD"/>
                </a:solidFill>
                <a:hlinkClick r:id="rId3">
                  <a:extLst>
                    <a:ext uri="{A12FA001-AC4F-418D-AE19-62706E023703}">
                      <ahyp:hlinkClr xmlns:ahyp="http://schemas.microsoft.com/office/drawing/2018/hyperlinkcolor" val="tx"/>
                    </a:ext>
                  </a:extLst>
                </a:hlinkClick>
              </a:rPr>
              <a:t>Litchart’s definition</a:t>
            </a:r>
            <a:endParaRPr lang="en-US">
              <a:solidFill>
                <a:srgbClr val="146CFD"/>
              </a:solidFill>
            </a:endParaRPr>
          </a:p>
        </p:txBody>
      </p:sp>
      <p:sp>
        <p:nvSpPr>
          <p:cNvPr id="7" name="Text Placeholder 6">
            <a:extLst>
              <a:ext uri="{FF2B5EF4-FFF2-40B4-BE49-F238E27FC236}">
                <a16:creationId xmlns:a16="http://schemas.microsoft.com/office/drawing/2014/main" id="{89C22821-E4A5-89A5-AA75-F12AD8636B5A}"/>
              </a:ext>
            </a:extLst>
          </p:cNvPr>
          <p:cNvSpPr>
            <a:spLocks noGrp="1"/>
          </p:cNvSpPr>
          <p:nvPr>
            <p:ph type="body" sz="quarter" idx="17"/>
          </p:nvPr>
        </p:nvSpPr>
        <p:spPr/>
        <p:txBody>
          <a:bodyPr vert="horz" lIns="0" tIns="0" rIns="0" bIns="0" rtlCol="0">
            <a:normAutofit/>
          </a:bodyPr>
          <a:lstStyle/>
          <a:p>
            <a:r>
              <a:rPr lang="en-US"/>
              <a:t>An allegory is a work that conveys a hidden meaning </a:t>
            </a:r>
            <a:r>
              <a:rPr lang="en-AU"/>
              <a:t>–</a:t>
            </a:r>
            <a:r>
              <a:rPr lang="en-US"/>
              <a:t>usually moral, spiritual, or political </a:t>
            </a:r>
            <a:r>
              <a:rPr lang="en-AU"/>
              <a:t>– </a:t>
            </a:r>
            <a:r>
              <a:rPr lang="en-US"/>
              <a:t>through the use of symbolic characters and events. The story of "The tortoise and the hare" is a well-known allegory with a moral that a slow and steady approach (</a:t>
            </a:r>
            <a:r>
              <a:rPr lang="en-US" err="1"/>
              <a:t>symbolised</a:t>
            </a:r>
            <a:r>
              <a:rPr lang="en-US"/>
              <a:t> by the tortoise) is better than a hasty and overconfident approach (</a:t>
            </a:r>
            <a:r>
              <a:rPr lang="en-US" err="1"/>
              <a:t>symbolised</a:t>
            </a:r>
            <a:r>
              <a:rPr lang="en-US"/>
              <a:t> by the hare).</a:t>
            </a:r>
          </a:p>
        </p:txBody>
      </p:sp>
      <p:pic>
        <p:nvPicPr>
          <p:cNvPr id="11" name="Picture 10">
            <a:extLst>
              <a:ext uri="{FF2B5EF4-FFF2-40B4-BE49-F238E27FC236}">
                <a16:creationId xmlns:a16="http://schemas.microsoft.com/office/drawing/2014/main" id="{374999AA-FB93-2D62-CA1F-A029F62C97F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994" y="982520"/>
            <a:ext cx="4867005" cy="4867005"/>
          </a:xfrm>
          <a:prstGeom prst="rect">
            <a:avLst/>
          </a:prstGeom>
          <a:noFill/>
        </p:spPr>
      </p:pic>
      <p:sp>
        <p:nvSpPr>
          <p:cNvPr id="14" name="TextBox 13">
            <a:extLst>
              <a:ext uri="{FF2B5EF4-FFF2-40B4-BE49-F238E27FC236}">
                <a16:creationId xmlns:a16="http://schemas.microsoft.com/office/drawing/2014/main" id="{0CA56C58-E709-3D80-C159-74CF3BC81D11}"/>
              </a:ext>
              <a:ext uri="{C183D7F6-B498-43B3-948B-1728B52AA6E4}">
                <adec:decorative xmlns:adec="http://schemas.microsoft.com/office/drawing/2017/decorative" val="1"/>
              </a:ext>
            </a:extLst>
          </p:cNvPr>
          <p:cNvSpPr txBox="1"/>
          <p:nvPr/>
        </p:nvSpPr>
        <p:spPr>
          <a:xfrm>
            <a:off x="172994" y="5997697"/>
            <a:ext cx="2893326" cy="360000"/>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hlinkClick r:id="rId5"/>
              </a:rPr>
              <a:t>Pixabay Chaitran2018</a:t>
            </a:r>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C9A9E7DC-E187-835C-899B-607C604E672E}"/>
              </a:ext>
              <a:ext uri="{C183D7F6-B498-43B3-948B-1728B52AA6E4}">
                <adec:decorative xmlns:adec="http://schemas.microsoft.com/office/drawing/2017/decorative" val="1"/>
              </a:ext>
            </a:extLst>
          </p:cNvPr>
          <p:cNvSpPr>
            <a:spLocks noGrp="1"/>
          </p:cNvSpPr>
          <p:nvPr>
            <p:ph type="sldNum" sz="quarter" idx="16"/>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78012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21EE310-6685-276F-9488-C40FC93D064A}"/>
              </a:ext>
            </a:extLst>
          </p:cNvPr>
          <p:cNvSpPr>
            <a:spLocks noGrp="1"/>
          </p:cNvSpPr>
          <p:nvPr>
            <p:ph type="title"/>
          </p:nvPr>
        </p:nvSpPr>
        <p:spPr/>
        <p:txBody>
          <a:bodyPr/>
          <a:lstStyle/>
          <a:p>
            <a:r>
              <a:rPr lang="en-AU" dirty="0"/>
              <a:t>The tortoise and the hare (1)</a:t>
            </a:r>
          </a:p>
        </p:txBody>
      </p:sp>
      <p:sp>
        <p:nvSpPr>
          <p:cNvPr id="10" name="Text Placeholder 9">
            <a:extLst>
              <a:ext uri="{FF2B5EF4-FFF2-40B4-BE49-F238E27FC236}">
                <a16:creationId xmlns:a16="http://schemas.microsoft.com/office/drawing/2014/main" id="{200AD69B-F6F1-0205-DC0E-EF9D939EA386}"/>
              </a:ext>
            </a:extLst>
          </p:cNvPr>
          <p:cNvSpPr>
            <a:spLocks noGrp="1"/>
          </p:cNvSpPr>
          <p:nvPr>
            <p:ph type="body" sz="quarter" idx="18"/>
          </p:nvPr>
        </p:nvSpPr>
        <p:spPr/>
        <p:txBody>
          <a:bodyPr/>
          <a:lstStyle/>
          <a:p>
            <a:r>
              <a:rPr lang="en-AU"/>
              <a:t>An allegory</a:t>
            </a:r>
          </a:p>
        </p:txBody>
      </p:sp>
      <p:sp>
        <p:nvSpPr>
          <p:cNvPr id="5" name="Text Placeholder 4">
            <a:extLst>
              <a:ext uri="{FF2B5EF4-FFF2-40B4-BE49-F238E27FC236}">
                <a16:creationId xmlns:a16="http://schemas.microsoft.com/office/drawing/2014/main" id="{A5AEE36E-C717-FCBC-6A58-75E1638E81ED}"/>
              </a:ext>
            </a:extLst>
          </p:cNvPr>
          <p:cNvSpPr>
            <a:spLocks noGrp="1"/>
          </p:cNvSpPr>
          <p:nvPr>
            <p:ph type="body" sz="quarter" idx="17"/>
          </p:nvPr>
        </p:nvSpPr>
        <p:spPr/>
        <p:txBody>
          <a:bodyPr/>
          <a:lstStyle/>
          <a:p>
            <a:pPr>
              <a:spcAft>
                <a:spcPts val="4800"/>
              </a:spcAft>
            </a:pPr>
            <a:r>
              <a:rPr lang="en-AU"/>
              <a:t>There once was a speedy hare who bragged about how fast he could run. Tired of hearing him boast, the tortoise challenged him to a race. All the animals in the forest gathered to watch.</a:t>
            </a:r>
          </a:p>
          <a:p>
            <a:pPr>
              <a:spcAft>
                <a:spcPts val="4800"/>
              </a:spcAft>
            </a:pPr>
            <a:r>
              <a:rPr lang="en-AU"/>
              <a:t>The hare ran down the road for a while and then paused to rest. He looked back at the tortoise and cried out, ‘How do you expect to win this race when you are walking along at your slow, slow pace?’</a:t>
            </a:r>
          </a:p>
          <a:p>
            <a:pPr>
              <a:spcAft>
                <a:spcPts val="4800"/>
              </a:spcAft>
            </a:pPr>
            <a:r>
              <a:rPr lang="en-AU"/>
              <a:t>The hare stretched himself out alongside the road and fell asleep, thinking, ‘There is plenty of time to relax.’</a:t>
            </a:r>
          </a:p>
        </p:txBody>
      </p:sp>
      <p:sp>
        <p:nvSpPr>
          <p:cNvPr id="4" name="Slide Number Placeholder 3">
            <a:extLst>
              <a:ext uri="{FF2B5EF4-FFF2-40B4-BE49-F238E27FC236}">
                <a16:creationId xmlns:a16="http://schemas.microsoft.com/office/drawing/2014/main" id="{CD36BD52-DEF4-5742-08F6-A28E9B0DBA7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8987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CB30ED-24EF-092C-F209-E82CF680782F}"/>
              </a:ext>
            </a:extLst>
          </p:cNvPr>
          <p:cNvSpPr>
            <a:spLocks noGrp="1"/>
          </p:cNvSpPr>
          <p:nvPr>
            <p:ph type="title"/>
          </p:nvPr>
        </p:nvSpPr>
        <p:spPr/>
        <p:txBody>
          <a:bodyPr/>
          <a:lstStyle/>
          <a:p>
            <a:r>
              <a:rPr lang="en-AU" dirty="0"/>
              <a:t>The tortoise and the hare (2)</a:t>
            </a:r>
            <a:endParaRPr lang="en-US" dirty="0"/>
          </a:p>
        </p:txBody>
      </p:sp>
      <p:sp>
        <p:nvSpPr>
          <p:cNvPr id="5" name="Text Placeholder 4">
            <a:extLst>
              <a:ext uri="{FF2B5EF4-FFF2-40B4-BE49-F238E27FC236}">
                <a16:creationId xmlns:a16="http://schemas.microsoft.com/office/drawing/2014/main" id="{06E8FA96-E577-8D38-BAB0-CB2B36B2C338}"/>
              </a:ext>
            </a:extLst>
          </p:cNvPr>
          <p:cNvSpPr>
            <a:spLocks noGrp="1"/>
          </p:cNvSpPr>
          <p:nvPr>
            <p:ph type="body" sz="quarter" idx="17"/>
          </p:nvPr>
        </p:nvSpPr>
        <p:spPr/>
        <p:txBody>
          <a:bodyPr/>
          <a:lstStyle/>
          <a:p>
            <a:pPr>
              <a:spcAft>
                <a:spcPts val="4800"/>
              </a:spcAft>
            </a:pPr>
            <a:r>
              <a:rPr lang="en-AU"/>
              <a:t>The tortoise walked and walked, never ever stopping until he came to the finish line.</a:t>
            </a:r>
          </a:p>
          <a:p>
            <a:pPr>
              <a:spcAft>
                <a:spcPts val="4800"/>
              </a:spcAft>
            </a:pPr>
            <a:r>
              <a:rPr lang="en-AU"/>
              <a:t>The animals who were watching cheered so loudly for tortoise that they woke up the hare. The hare stretched, yawned and began to run again, but it was too late. Tortoise had already crossed the finish line.</a:t>
            </a:r>
          </a:p>
          <a:p>
            <a:pPr>
              <a:spcAft>
                <a:spcPts val="4800"/>
              </a:spcAft>
            </a:pPr>
            <a:r>
              <a:rPr lang="en-AU" b="1"/>
              <a:t>Moral – </a:t>
            </a:r>
            <a:r>
              <a:rPr lang="en-AU"/>
              <a:t>Slow and steady wins the race.</a:t>
            </a:r>
          </a:p>
        </p:txBody>
      </p:sp>
      <p:sp>
        <p:nvSpPr>
          <p:cNvPr id="2" name="Slide Number Placeholder 1">
            <a:extLst>
              <a:ext uri="{FF2B5EF4-FFF2-40B4-BE49-F238E27FC236}">
                <a16:creationId xmlns:a16="http://schemas.microsoft.com/office/drawing/2014/main" id="{9C801902-D3E7-0B13-DCAE-B868EE91B9D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131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63754A-880C-C53D-4F5A-D84188240108}"/>
              </a:ext>
            </a:extLst>
          </p:cNvPr>
          <p:cNvSpPr>
            <a:spLocks noGrp="1"/>
          </p:cNvSpPr>
          <p:nvPr>
            <p:ph type="title"/>
          </p:nvPr>
        </p:nvSpPr>
        <p:spPr/>
        <p:txBody>
          <a:bodyPr/>
          <a:lstStyle/>
          <a:p>
            <a:r>
              <a:rPr lang="en-AU"/>
              <a:t>Uncover the allegory</a:t>
            </a:r>
          </a:p>
        </p:txBody>
      </p:sp>
      <p:sp>
        <p:nvSpPr>
          <p:cNvPr id="4" name="Text Placeholder 3">
            <a:extLst>
              <a:ext uri="{FF2B5EF4-FFF2-40B4-BE49-F238E27FC236}">
                <a16:creationId xmlns:a16="http://schemas.microsoft.com/office/drawing/2014/main" id="{E1935744-BA74-BED5-EF20-6FDBB5C5E679}"/>
              </a:ext>
            </a:extLst>
          </p:cNvPr>
          <p:cNvSpPr>
            <a:spLocks noGrp="1"/>
          </p:cNvSpPr>
          <p:nvPr>
            <p:ph type="body" sz="quarter" idx="18"/>
          </p:nvPr>
        </p:nvSpPr>
        <p:spPr/>
        <p:txBody>
          <a:bodyPr/>
          <a:lstStyle/>
          <a:p>
            <a:r>
              <a:rPr lang="en-AU"/>
              <a:t>Questions 1–3</a:t>
            </a:r>
          </a:p>
        </p:txBody>
      </p:sp>
      <p:sp>
        <p:nvSpPr>
          <p:cNvPr id="8" name="Text Placeholder 7">
            <a:extLst>
              <a:ext uri="{FF2B5EF4-FFF2-40B4-BE49-F238E27FC236}">
                <a16:creationId xmlns:a16="http://schemas.microsoft.com/office/drawing/2014/main" id="{664F8A8E-EFFC-6B56-BA95-2F86E96F7B57}"/>
              </a:ext>
            </a:extLst>
          </p:cNvPr>
          <p:cNvSpPr txBox="1">
            <a:spLocks noGrp="1"/>
          </p:cNvSpPr>
          <p:nvPr>
            <p:ph type="body" sz="quarter" idx="17"/>
          </p:nvPr>
        </p:nvSpPr>
        <p:spPr>
          <a:xfrm>
            <a:off x="360363" y="1566863"/>
            <a:ext cx="11483975" cy="4808537"/>
          </a:xfrm>
          <a:prstGeom prst="rect">
            <a:avLst/>
          </a:prstGeom>
          <a:noFill/>
          <a:ln w="28575">
            <a:solidFill>
              <a:schemeClr val="tx2"/>
            </a:solidFill>
          </a:ln>
        </p:spPr>
        <p:txBody>
          <a:bodyPr wrap="square" lIns="180000" tIns="0" rIns="0" bIns="0" rtlCol="0">
            <a:noAutofit/>
          </a:bodyPr>
          <a:lstStyle/>
          <a:p>
            <a:pPr algn="l"/>
            <a:endParaRPr lang="en-AU" sz="1800"/>
          </a:p>
          <a:p>
            <a:pPr marL="457200" indent="-457200" algn="l">
              <a:lnSpc>
                <a:spcPct val="150000"/>
              </a:lnSpc>
              <a:buFont typeface="+mj-lt"/>
              <a:buAutoNum type="arabicPeriod"/>
            </a:pPr>
            <a:r>
              <a:rPr lang="en-AU" sz="2400"/>
              <a:t>What real-life behaviours or attitudes might the Hare represent?</a:t>
            </a:r>
          </a:p>
          <a:p>
            <a:pPr marL="457200" indent="-457200">
              <a:lnSpc>
                <a:spcPct val="150000"/>
              </a:lnSpc>
              <a:buFont typeface="+mj-lt"/>
              <a:buAutoNum type="arabicPeriod"/>
            </a:pPr>
            <a:r>
              <a:rPr lang="en-AU" sz="2400"/>
              <a:t>What human qualities does the Tortoise symbolise?</a:t>
            </a:r>
          </a:p>
          <a:p>
            <a:pPr marL="457200" indent="-457200">
              <a:lnSpc>
                <a:spcPct val="150000"/>
              </a:lnSpc>
              <a:buFont typeface="+mj-lt"/>
              <a:buAutoNum type="arabicPeriod"/>
            </a:pPr>
            <a:r>
              <a:rPr lang="en-AU" sz="2400"/>
              <a:t>How does the race itself stand in for a situation we face in everyday life</a:t>
            </a:r>
            <a:r>
              <a:rPr lang="en-AU" sz="1800"/>
              <a:t>?</a:t>
            </a:r>
          </a:p>
          <a:p>
            <a:pPr algn="l"/>
            <a:endParaRPr lang="en-AU" sz="1800"/>
          </a:p>
        </p:txBody>
      </p:sp>
      <p:sp>
        <p:nvSpPr>
          <p:cNvPr id="2" name="Slide Number Placeholder 1">
            <a:extLst>
              <a:ext uri="{FF2B5EF4-FFF2-40B4-BE49-F238E27FC236}">
                <a16:creationId xmlns:a16="http://schemas.microsoft.com/office/drawing/2014/main" id="{21E0BF0E-1A5B-4D7B-8F80-867C5108FB6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3466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C4EFD-A73B-8C8B-F97B-F3696CBE3E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F917D5-2957-F596-2606-61A21BE2CA34}"/>
              </a:ext>
            </a:extLst>
          </p:cNvPr>
          <p:cNvSpPr>
            <a:spLocks noGrp="1"/>
          </p:cNvSpPr>
          <p:nvPr>
            <p:ph type="title"/>
          </p:nvPr>
        </p:nvSpPr>
        <p:spPr/>
        <p:txBody>
          <a:bodyPr/>
          <a:lstStyle/>
          <a:p>
            <a:r>
              <a:rPr lang="en-AU"/>
              <a:t>Uncover the allegory</a:t>
            </a:r>
            <a:br>
              <a:rPr lang="en-AU"/>
            </a:br>
            <a:endParaRPr lang="en-AU"/>
          </a:p>
        </p:txBody>
      </p:sp>
      <p:sp>
        <p:nvSpPr>
          <p:cNvPr id="4" name="Text Placeholder 3">
            <a:extLst>
              <a:ext uri="{FF2B5EF4-FFF2-40B4-BE49-F238E27FC236}">
                <a16:creationId xmlns:a16="http://schemas.microsoft.com/office/drawing/2014/main" id="{23608AE0-09C7-25EA-7E9C-671366BFCDFD}"/>
              </a:ext>
            </a:extLst>
          </p:cNvPr>
          <p:cNvSpPr>
            <a:spLocks noGrp="1"/>
          </p:cNvSpPr>
          <p:nvPr>
            <p:ph type="body" sz="quarter" idx="18"/>
          </p:nvPr>
        </p:nvSpPr>
        <p:spPr/>
        <p:txBody>
          <a:bodyPr/>
          <a:lstStyle/>
          <a:p>
            <a:r>
              <a:rPr lang="en-AU"/>
              <a:t>Questions 4–6</a:t>
            </a:r>
          </a:p>
        </p:txBody>
      </p:sp>
      <p:sp>
        <p:nvSpPr>
          <p:cNvPr id="8" name="Text Placeholder 7">
            <a:extLst>
              <a:ext uri="{FF2B5EF4-FFF2-40B4-BE49-F238E27FC236}">
                <a16:creationId xmlns:a16="http://schemas.microsoft.com/office/drawing/2014/main" id="{76B18B08-9235-BFF8-FD1B-A9B048B9FFAB}"/>
              </a:ext>
            </a:extLst>
          </p:cNvPr>
          <p:cNvSpPr txBox="1">
            <a:spLocks noGrp="1"/>
          </p:cNvSpPr>
          <p:nvPr>
            <p:ph type="body" sz="quarter" idx="17"/>
          </p:nvPr>
        </p:nvSpPr>
        <p:spPr>
          <a:xfrm>
            <a:off x="360363" y="1566863"/>
            <a:ext cx="11483975" cy="4808537"/>
          </a:xfrm>
          <a:prstGeom prst="rect">
            <a:avLst/>
          </a:prstGeom>
          <a:noFill/>
          <a:ln w="28575">
            <a:solidFill>
              <a:schemeClr val="tx2"/>
            </a:solidFill>
          </a:ln>
        </p:spPr>
        <p:txBody>
          <a:bodyPr wrap="square" lIns="180000" tIns="0" rIns="0" bIns="0" rtlCol="0">
            <a:noAutofit/>
          </a:bodyPr>
          <a:lstStyle/>
          <a:p>
            <a:pPr>
              <a:spcAft>
                <a:spcPts val="4800"/>
              </a:spcAft>
            </a:pPr>
            <a:r>
              <a:rPr lang="en-AU"/>
              <a:t>4. Why do you think the author uses animals rather than people to teach this lesson?</a:t>
            </a:r>
          </a:p>
          <a:p>
            <a:pPr>
              <a:spcAft>
                <a:spcPts val="4800"/>
              </a:spcAft>
            </a:pPr>
            <a:r>
              <a:rPr lang="en-AU"/>
              <a:t>5. How do the Hare’s and Tortoise’s actions reveal a deeper message about success or achievement?</a:t>
            </a:r>
          </a:p>
          <a:p>
            <a:pPr>
              <a:spcAft>
                <a:spcPts val="4800"/>
              </a:spcAft>
            </a:pPr>
            <a:r>
              <a:rPr lang="en-AU"/>
              <a:t>6. What is the moral, and how does it connect to something bigger than a simple race?</a:t>
            </a:r>
          </a:p>
        </p:txBody>
      </p:sp>
      <p:sp>
        <p:nvSpPr>
          <p:cNvPr id="2" name="Slide Number Placeholder 1">
            <a:extLst>
              <a:ext uri="{FF2B5EF4-FFF2-40B4-BE49-F238E27FC236}">
                <a16:creationId xmlns:a16="http://schemas.microsoft.com/office/drawing/2014/main" id="{A5258398-941B-0A8C-CAC5-10BF36F3420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463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9B204B-E6C6-570B-75C7-AD53ACB2DC9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0BBFC67C-9078-3335-5811-2AC274D964D8}"/>
              </a:ext>
            </a:extLst>
          </p:cNvPr>
          <p:cNvSpPr>
            <a:spLocks noGrp="1"/>
          </p:cNvSpPr>
          <p:nvPr>
            <p:ph type="title"/>
          </p:nvPr>
        </p:nvSpPr>
        <p:spPr/>
        <p:txBody>
          <a:bodyPr/>
          <a:lstStyle/>
          <a:p>
            <a:r>
              <a:rPr lang="en-AU"/>
              <a:t>Why do allegories matter in Philosophy?</a:t>
            </a:r>
          </a:p>
        </p:txBody>
      </p:sp>
      <p:sp>
        <p:nvSpPr>
          <p:cNvPr id="4" name="Text Placeholder 3">
            <a:extLst>
              <a:ext uri="{FF2B5EF4-FFF2-40B4-BE49-F238E27FC236}">
                <a16:creationId xmlns:a16="http://schemas.microsoft.com/office/drawing/2014/main" id="{68648BBF-0292-F836-9D61-CC49CC2AE938}"/>
              </a:ext>
            </a:extLst>
          </p:cNvPr>
          <p:cNvSpPr>
            <a:spLocks noGrp="1"/>
          </p:cNvSpPr>
          <p:nvPr>
            <p:ph type="body" sz="quarter" idx="18"/>
          </p:nvPr>
        </p:nvSpPr>
        <p:spPr/>
        <p:txBody>
          <a:bodyPr/>
          <a:lstStyle/>
          <a:p>
            <a:pPr>
              <a:lnSpc>
                <a:spcPct val="100000"/>
              </a:lnSpc>
            </a:pPr>
            <a:r>
              <a:rPr lang="en-AU"/>
              <a:t>Complex ideas in stories</a:t>
            </a:r>
          </a:p>
        </p:txBody>
      </p:sp>
      <p:sp>
        <p:nvSpPr>
          <p:cNvPr id="5" name="Text Placeholder 4">
            <a:extLst>
              <a:ext uri="{FF2B5EF4-FFF2-40B4-BE49-F238E27FC236}">
                <a16:creationId xmlns:a16="http://schemas.microsoft.com/office/drawing/2014/main" id="{89F77809-4635-750F-9EE9-87178B8C5F31}"/>
              </a:ext>
            </a:extLst>
          </p:cNvPr>
          <p:cNvSpPr>
            <a:spLocks noGrp="1"/>
          </p:cNvSpPr>
          <p:nvPr>
            <p:ph type="body" sz="quarter" idx="17"/>
          </p:nvPr>
        </p:nvSpPr>
        <p:spPr/>
        <p:txBody>
          <a:bodyPr/>
          <a:lstStyle/>
          <a:p>
            <a:pPr marL="457200" indent="-457200">
              <a:buFont typeface="Arial" panose="020B0604020202020204" pitchFamily="34" charset="0"/>
              <a:buChar char="•"/>
            </a:pPr>
            <a:r>
              <a:rPr lang="en-AU"/>
              <a:t>turn difficult ideas into understandable stories</a:t>
            </a:r>
          </a:p>
          <a:p>
            <a:pPr marL="457200" indent="-457200">
              <a:buFont typeface="Arial" panose="020B0604020202020204" pitchFamily="34" charset="0"/>
              <a:buChar char="•"/>
            </a:pPr>
            <a:r>
              <a:rPr lang="en-AU"/>
              <a:t>allow ideas to be debated safely and imaginatively</a:t>
            </a:r>
          </a:p>
          <a:p>
            <a:pPr marL="457200" indent="-457200">
              <a:buFont typeface="Arial" panose="020B0604020202020204" pitchFamily="34" charset="0"/>
              <a:buChar char="•"/>
            </a:pPr>
            <a:r>
              <a:rPr lang="en-AU"/>
              <a:t>reveal patterns in human behaviour</a:t>
            </a:r>
          </a:p>
          <a:p>
            <a:pPr marL="457200" indent="-457200">
              <a:buFont typeface="Arial" panose="020B0604020202020204" pitchFamily="34" charset="0"/>
              <a:buChar char="•"/>
            </a:pPr>
            <a:r>
              <a:rPr lang="en-AU"/>
              <a:t>encourage interpretation, which is a core philosophical skill</a:t>
            </a:r>
          </a:p>
          <a:p>
            <a:pPr marL="457200" indent="-457200">
              <a:buFont typeface="Arial" panose="020B0604020202020204" pitchFamily="34" charset="0"/>
              <a:buChar char="•"/>
            </a:pPr>
            <a:r>
              <a:rPr lang="en-AU"/>
              <a:t>invite reflection on moral and ethical questions</a:t>
            </a:r>
          </a:p>
          <a:p>
            <a:pPr marL="457200" indent="-457200">
              <a:buFont typeface="Arial" panose="020B0604020202020204" pitchFamily="34" charset="0"/>
              <a:buChar char="•"/>
            </a:pPr>
            <a:r>
              <a:rPr lang="en-AU"/>
              <a:t>endure across time because their messages are flexible.</a:t>
            </a:r>
          </a:p>
        </p:txBody>
      </p:sp>
    </p:spTree>
    <p:extLst>
      <p:ext uri="{BB962C8B-B14F-4D97-AF65-F5344CB8AC3E}">
        <p14:creationId xmlns:p14="http://schemas.microsoft.com/office/powerpoint/2010/main" val="132145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F9054-31B9-C337-5F94-4E3060589F83}"/>
              </a:ext>
            </a:extLst>
          </p:cNvPr>
          <p:cNvSpPr>
            <a:spLocks noGrp="1"/>
          </p:cNvSpPr>
          <p:nvPr>
            <p:ph type="title"/>
          </p:nvPr>
        </p:nvSpPr>
        <p:spPr/>
        <p:txBody>
          <a:bodyPr/>
          <a:lstStyle/>
          <a:p>
            <a:r>
              <a:rPr lang="en-AU"/>
              <a:t>Ship of Theseus</a:t>
            </a:r>
          </a:p>
        </p:txBody>
      </p:sp>
      <p:sp>
        <p:nvSpPr>
          <p:cNvPr id="4" name="Text Placeholder 3">
            <a:extLst>
              <a:ext uri="{FF2B5EF4-FFF2-40B4-BE49-F238E27FC236}">
                <a16:creationId xmlns:a16="http://schemas.microsoft.com/office/drawing/2014/main" id="{783A1480-E6DE-C33C-073A-B7361995A82B}"/>
              </a:ext>
            </a:extLst>
          </p:cNvPr>
          <p:cNvSpPr>
            <a:spLocks noGrp="1"/>
          </p:cNvSpPr>
          <p:nvPr>
            <p:ph type="body" sz="quarter" idx="18"/>
          </p:nvPr>
        </p:nvSpPr>
        <p:spPr/>
        <p:txBody>
          <a:bodyPr/>
          <a:lstStyle/>
          <a:p>
            <a:r>
              <a:rPr lang="en-AU"/>
              <a:t>A famous philosophical allegory</a:t>
            </a:r>
          </a:p>
        </p:txBody>
      </p:sp>
      <p:sp>
        <p:nvSpPr>
          <p:cNvPr id="5" name="Text Placeholder 4">
            <a:extLst>
              <a:ext uri="{FF2B5EF4-FFF2-40B4-BE49-F238E27FC236}">
                <a16:creationId xmlns:a16="http://schemas.microsoft.com/office/drawing/2014/main" id="{F6B92553-BE5B-9362-B133-99A05B939DD2}"/>
              </a:ext>
            </a:extLst>
          </p:cNvPr>
          <p:cNvSpPr>
            <a:spLocks noGrp="1"/>
          </p:cNvSpPr>
          <p:nvPr>
            <p:ph type="body" sz="quarter" idx="17"/>
          </p:nvPr>
        </p:nvSpPr>
        <p:spPr/>
        <p:txBody>
          <a:bodyPr vert="horz" lIns="0" tIns="0" rIns="0" bIns="0" rtlCol="0" anchor="t">
            <a:noAutofit/>
          </a:bodyPr>
          <a:lstStyle/>
          <a:p>
            <a:r>
              <a:rPr lang="en-AU">
                <a:latin typeface="Arial"/>
                <a:cs typeface="Arial"/>
              </a:rPr>
              <a:t>The Ship of Theseus is a classic philosophical </a:t>
            </a:r>
            <a:r>
              <a:rPr lang="en-AU">
                <a:solidFill>
                  <a:schemeClr val="tx2"/>
                </a:solidFill>
                <a:latin typeface="Arial"/>
                <a:cs typeface="Arial"/>
              </a:rPr>
              <a:t>thought experiment </a:t>
            </a:r>
            <a:r>
              <a:rPr lang="en-AU">
                <a:latin typeface="Arial"/>
                <a:cs typeface="Arial"/>
              </a:rPr>
              <a:t>about identity and change. It asks you to imagine a ship that has all its parts replaced, one by one, over time. Eventually, every plank, rope, and sail has been swapped out for a new one. </a:t>
            </a:r>
          </a:p>
          <a:p>
            <a:r>
              <a:rPr lang="en-AU" sz="2400" b="1">
                <a:solidFill>
                  <a:schemeClr val="accent1"/>
                </a:solidFill>
                <a:latin typeface="Arial"/>
                <a:cs typeface="Arial"/>
              </a:rPr>
              <a:t>The question is: </a:t>
            </a:r>
            <a:r>
              <a:rPr lang="en-AU" sz="2400">
                <a:solidFill>
                  <a:schemeClr val="accent1"/>
                </a:solidFill>
                <a:latin typeface="Arial"/>
                <a:cs typeface="Arial"/>
              </a:rPr>
              <a:t>Is it still the same ship?</a:t>
            </a:r>
          </a:p>
          <a:p>
            <a:r>
              <a:rPr lang="en-AU"/>
              <a:t>Thumbs up for YES	</a:t>
            </a:r>
          </a:p>
          <a:p>
            <a:r>
              <a:rPr lang="en-AU">
                <a:latin typeface="Arial"/>
                <a:cs typeface="Arial"/>
              </a:rPr>
              <a:t>Thumbs down for NO</a:t>
            </a:r>
          </a:p>
          <a:p>
            <a:endParaRPr lang="en-AU" sz="1000">
              <a:latin typeface="Arial"/>
              <a:cs typeface="Arial"/>
            </a:endParaRPr>
          </a:p>
          <a:p>
            <a:r>
              <a:rPr lang="en-AU">
                <a:latin typeface="Arial"/>
                <a:cs typeface="Arial"/>
              </a:rPr>
              <a:t>We will revisit this idea as we move through this lesson.</a:t>
            </a:r>
          </a:p>
        </p:txBody>
      </p:sp>
      <p:pic>
        <p:nvPicPr>
          <p:cNvPr id="6" name="Graphic 5">
            <a:extLst>
              <a:ext uri="{FF2B5EF4-FFF2-40B4-BE49-F238E27FC236}">
                <a16:creationId xmlns:a16="http://schemas.microsoft.com/office/drawing/2014/main" id="{B77697C6-DBF4-8A4E-47D6-7C51CDD6FD6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041984" y="3613485"/>
            <a:ext cx="623638" cy="623638"/>
          </a:xfrm>
          <a:prstGeom prst="rect">
            <a:avLst/>
          </a:prstGeom>
        </p:spPr>
      </p:pic>
      <p:pic>
        <p:nvPicPr>
          <p:cNvPr id="7" name="Graphic 6">
            <a:extLst>
              <a:ext uri="{FF2B5EF4-FFF2-40B4-BE49-F238E27FC236}">
                <a16:creationId xmlns:a16="http://schemas.microsoft.com/office/drawing/2014/main" id="{B170ED28-071C-C1F4-FE4C-63CCE7F1503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041984" y="4375485"/>
            <a:ext cx="613611" cy="643690"/>
          </a:xfrm>
          <a:prstGeom prst="rect">
            <a:avLst/>
          </a:prstGeom>
        </p:spPr>
      </p:pic>
      <p:sp>
        <p:nvSpPr>
          <p:cNvPr id="2" name="Slide Number Placeholder 1">
            <a:extLst>
              <a:ext uri="{FF2B5EF4-FFF2-40B4-BE49-F238E27FC236}">
                <a16:creationId xmlns:a16="http://schemas.microsoft.com/office/drawing/2014/main" id="{A0E27A29-5C33-4F52-FF15-457EE57268B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784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3C15CE-875F-4F3A-4F73-B326A8857106}"/>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F3150EE9-2538-692A-674E-284C09596D69}"/>
              </a:ext>
            </a:extLst>
          </p:cNvPr>
          <p:cNvSpPr>
            <a:spLocks noGrp="1"/>
          </p:cNvSpPr>
          <p:nvPr>
            <p:ph type="title"/>
          </p:nvPr>
        </p:nvSpPr>
        <p:spPr/>
        <p:txBody>
          <a:bodyPr anchor="t">
            <a:normAutofit/>
          </a:bodyPr>
          <a:lstStyle/>
          <a:p>
            <a:r>
              <a:rPr lang="en-AU"/>
              <a:t>How is this an allegory?</a:t>
            </a:r>
          </a:p>
        </p:txBody>
      </p:sp>
      <p:sp>
        <p:nvSpPr>
          <p:cNvPr id="11" name="Text Placeholder 5">
            <a:extLst>
              <a:ext uri="{FF2B5EF4-FFF2-40B4-BE49-F238E27FC236}">
                <a16:creationId xmlns:a16="http://schemas.microsoft.com/office/drawing/2014/main" id="{60FD0372-43AF-3697-67E2-963C2EBE3262}"/>
              </a:ext>
            </a:extLst>
          </p:cNvPr>
          <p:cNvSpPr>
            <a:spLocks noGrp="1"/>
          </p:cNvSpPr>
          <p:nvPr>
            <p:ph type="body" sz="quarter" idx="18"/>
          </p:nvPr>
        </p:nvSpPr>
        <p:spPr/>
        <p:txBody>
          <a:bodyPr/>
          <a:lstStyle/>
          <a:p>
            <a:r>
              <a:rPr lang="en-US"/>
              <a:t>Isn’t it a thought experiment?</a:t>
            </a:r>
          </a:p>
        </p:txBody>
      </p:sp>
      <p:sp>
        <p:nvSpPr>
          <p:cNvPr id="5" name="Text Placeholder 4">
            <a:extLst>
              <a:ext uri="{FF2B5EF4-FFF2-40B4-BE49-F238E27FC236}">
                <a16:creationId xmlns:a16="http://schemas.microsoft.com/office/drawing/2014/main" id="{CFC5AA18-90CC-A59E-74BF-01CA3435E639}"/>
              </a:ext>
            </a:extLst>
          </p:cNvPr>
          <p:cNvSpPr>
            <a:spLocks noGrp="1"/>
          </p:cNvSpPr>
          <p:nvPr>
            <p:ph type="body" sz="quarter" idx="17"/>
          </p:nvPr>
        </p:nvSpPr>
        <p:spPr/>
        <p:txBody>
          <a:bodyPr>
            <a:normAutofit/>
          </a:bodyPr>
          <a:lstStyle/>
          <a:p>
            <a:r>
              <a:rPr lang="en-AU"/>
              <a:t>The Ship of Theseus works </a:t>
            </a:r>
            <a:r>
              <a:rPr lang="en-AU">
                <a:solidFill>
                  <a:schemeClr val="tx2"/>
                </a:solidFill>
              </a:rPr>
              <a:t>like </a:t>
            </a:r>
            <a:r>
              <a:rPr lang="en-AU"/>
              <a:t>an allegory because it uses a story about a ship to symbolise bigger philosophical questions about identity.</a:t>
            </a:r>
            <a:br>
              <a:rPr lang="en-AU"/>
            </a:br>
            <a:r>
              <a:rPr lang="en-AU"/>
              <a:t>But formally, it is considered a metaphysical thought experiment.</a:t>
            </a:r>
          </a:p>
        </p:txBody>
      </p:sp>
    </p:spTree>
    <p:extLst>
      <p:ext uri="{BB962C8B-B14F-4D97-AF65-F5344CB8AC3E}">
        <p14:creationId xmlns:p14="http://schemas.microsoft.com/office/powerpoint/2010/main" val="145167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413E1C-4099-C086-D5DD-57FD64A47C8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7CA1CF54-64D1-7269-0182-3357DAEC649E}"/>
              </a:ext>
            </a:extLst>
          </p:cNvPr>
          <p:cNvSpPr>
            <a:spLocks noGrp="1"/>
          </p:cNvSpPr>
          <p:nvPr>
            <p:ph type="title"/>
          </p:nvPr>
        </p:nvSpPr>
        <p:spPr/>
        <p:txBody>
          <a:bodyPr/>
          <a:lstStyle/>
          <a:p>
            <a:r>
              <a:rPr lang="en-AU"/>
              <a:t>A different perspective</a:t>
            </a:r>
          </a:p>
        </p:txBody>
      </p:sp>
      <p:sp>
        <p:nvSpPr>
          <p:cNvPr id="6" name="Text Placeholder 5">
            <a:extLst>
              <a:ext uri="{FF2B5EF4-FFF2-40B4-BE49-F238E27FC236}">
                <a16:creationId xmlns:a16="http://schemas.microsoft.com/office/drawing/2014/main" id="{D8F90D7C-7B17-EBEB-BA06-740FFD9D1BB4}"/>
              </a:ext>
            </a:extLst>
          </p:cNvPr>
          <p:cNvSpPr>
            <a:spLocks noGrp="1"/>
          </p:cNvSpPr>
          <p:nvPr>
            <p:ph type="body" sz="quarter" idx="18"/>
          </p:nvPr>
        </p:nvSpPr>
        <p:spPr/>
        <p:txBody>
          <a:bodyPr/>
          <a:lstStyle/>
          <a:p>
            <a:r>
              <a:rPr lang="en-AU"/>
              <a:t>Thomas Hobbes</a:t>
            </a:r>
          </a:p>
        </p:txBody>
      </p:sp>
      <p:sp>
        <p:nvSpPr>
          <p:cNvPr id="5" name="Text Placeholder 4">
            <a:extLst>
              <a:ext uri="{FF2B5EF4-FFF2-40B4-BE49-F238E27FC236}">
                <a16:creationId xmlns:a16="http://schemas.microsoft.com/office/drawing/2014/main" id="{A35FD54E-98E1-90FE-F1F4-B778D21A7C31}"/>
              </a:ext>
            </a:extLst>
          </p:cNvPr>
          <p:cNvSpPr>
            <a:spLocks noGrp="1"/>
          </p:cNvSpPr>
          <p:nvPr>
            <p:ph type="body" sz="quarter" idx="17"/>
          </p:nvPr>
        </p:nvSpPr>
        <p:spPr/>
        <p:txBody>
          <a:bodyPr/>
          <a:lstStyle/>
          <a:p>
            <a:r>
              <a:rPr lang="en-AU"/>
              <a:t>He proposed a version of the following thought experiment to anyone who would entertain that the metal ship is the same as the wooden ship:</a:t>
            </a:r>
          </a:p>
          <a:p>
            <a:r>
              <a:rPr lang="en-US">
                <a:solidFill>
                  <a:srgbClr val="333333"/>
                </a:solidFill>
                <a:latin typeface="+mn-lt"/>
                <a:ea typeface="Source Sans Pro"/>
              </a:rPr>
              <a:t>‘On board the ship was a sailor who really wanted his own ship but could not afford one. So, he came up with a plan: every time Theseus decided to replace one of the wooden parts of his ship with a metal part the sailor would take the discarded piece of wood and hide it in his shed. When eventually he had collected all the wooden parts he re-assembled them into a ship again.’</a:t>
            </a:r>
            <a:endParaRPr lang="en-US">
              <a:latin typeface="+mn-lt"/>
            </a:endParaRPr>
          </a:p>
          <a:p>
            <a:endParaRPr lang="en-AU"/>
          </a:p>
          <a:p>
            <a:endParaRPr lang="en-AU"/>
          </a:p>
        </p:txBody>
      </p:sp>
    </p:spTree>
    <p:extLst>
      <p:ext uri="{BB962C8B-B14F-4D97-AF65-F5344CB8AC3E}">
        <p14:creationId xmlns:p14="http://schemas.microsoft.com/office/powerpoint/2010/main" val="148080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CFCEF0-5798-14E3-F165-88038193CB46}"/>
              </a:ext>
            </a:extLst>
          </p:cNvPr>
          <p:cNvSpPr>
            <a:spLocks noGrp="1"/>
          </p:cNvSpPr>
          <p:nvPr>
            <p:ph type="title"/>
          </p:nvPr>
        </p:nvSpPr>
        <p:spPr/>
        <p:txBody>
          <a:bodyPr/>
          <a:lstStyle/>
          <a:p>
            <a:r>
              <a:rPr lang="en-US">
                <a:latin typeface="Arial"/>
                <a:cs typeface="Arial"/>
              </a:rPr>
              <a:t>What is Philosophy anyway?</a:t>
            </a:r>
            <a:endParaRPr lang="en-US"/>
          </a:p>
        </p:txBody>
      </p:sp>
      <p:sp>
        <p:nvSpPr>
          <p:cNvPr id="4" name="Text Placeholder 3">
            <a:extLst>
              <a:ext uri="{FF2B5EF4-FFF2-40B4-BE49-F238E27FC236}">
                <a16:creationId xmlns:a16="http://schemas.microsoft.com/office/drawing/2014/main" id="{843E49AB-2899-16DD-B681-77FF5786896D}"/>
              </a:ext>
            </a:extLst>
          </p:cNvPr>
          <p:cNvSpPr>
            <a:spLocks noGrp="1"/>
          </p:cNvSpPr>
          <p:nvPr>
            <p:ph type="body" sz="quarter" idx="18"/>
          </p:nvPr>
        </p:nvSpPr>
        <p:spPr/>
        <p:txBody>
          <a:bodyPr/>
          <a:lstStyle/>
          <a:p>
            <a:r>
              <a:rPr lang="en-US" dirty="0">
                <a:latin typeface="Arial"/>
                <a:cs typeface="Arial"/>
              </a:rPr>
              <a:t>Philosophy is the study of big questions about:</a:t>
            </a:r>
          </a:p>
        </p:txBody>
      </p:sp>
      <p:sp>
        <p:nvSpPr>
          <p:cNvPr id="5" name="Content Placeholder 4">
            <a:extLst>
              <a:ext uri="{FF2B5EF4-FFF2-40B4-BE49-F238E27FC236}">
                <a16:creationId xmlns:a16="http://schemas.microsoft.com/office/drawing/2014/main" id="{3246DC08-C69F-D809-2CE6-EE95649FC652}"/>
              </a:ext>
            </a:extLst>
          </p:cNvPr>
          <p:cNvSpPr>
            <a:spLocks noGrp="1"/>
          </p:cNvSpPr>
          <p:nvPr>
            <p:ph sz="quarter" idx="19"/>
          </p:nvPr>
        </p:nvSpPr>
        <p:spPr/>
        <p:txBody>
          <a:bodyPr vert="horz" lIns="0" tIns="0" rIns="0" bIns="0" rtlCol="0" anchor="t">
            <a:noAutofit/>
          </a:bodyPr>
          <a:lstStyle/>
          <a:p>
            <a:pPr marL="342900" indent="-342900">
              <a:buChar char="•"/>
            </a:pPr>
            <a:r>
              <a:rPr lang="en-US">
                <a:latin typeface="Arial"/>
                <a:cs typeface="Arial"/>
              </a:rPr>
              <a:t>what is real</a:t>
            </a:r>
          </a:p>
          <a:p>
            <a:pPr marL="342900" indent="-342900">
              <a:buChar char="•"/>
            </a:pPr>
            <a:r>
              <a:rPr lang="en-US">
                <a:latin typeface="Arial"/>
                <a:cs typeface="Arial"/>
              </a:rPr>
              <a:t>how we know things</a:t>
            </a:r>
          </a:p>
          <a:p>
            <a:pPr marL="342900" indent="-342900">
              <a:buChar char="•"/>
            </a:pPr>
            <a:r>
              <a:rPr lang="en-US">
                <a:latin typeface="Arial"/>
                <a:cs typeface="Arial"/>
              </a:rPr>
              <a:t>what is right</a:t>
            </a:r>
          </a:p>
          <a:p>
            <a:pPr marL="342900" indent="-342900">
              <a:buChar char="•"/>
            </a:pPr>
            <a:r>
              <a:rPr lang="en-US">
                <a:latin typeface="Arial"/>
                <a:cs typeface="Arial"/>
              </a:rPr>
              <a:t>how we should live.</a:t>
            </a:r>
          </a:p>
          <a:p>
            <a:pPr marL="342900" indent="-342900">
              <a:buChar char="•"/>
            </a:pPr>
            <a:endParaRPr lang="en-US">
              <a:latin typeface="Arial"/>
              <a:cs typeface="Arial"/>
            </a:endParaRPr>
          </a:p>
          <a:p>
            <a:r>
              <a:rPr lang="en-US" b="1">
                <a:latin typeface="Arial"/>
                <a:cs typeface="Arial"/>
              </a:rPr>
              <a:t>In summary: </a:t>
            </a:r>
          </a:p>
          <a:p>
            <a:r>
              <a:rPr lang="en-US">
                <a:latin typeface="Arial"/>
                <a:cs typeface="Arial"/>
              </a:rPr>
              <a:t>Philosophy is thinking carefully about the questions that matter.</a:t>
            </a:r>
            <a:endParaRPr lang="en-US"/>
          </a:p>
          <a:p>
            <a:endParaRPr lang="en-US"/>
          </a:p>
        </p:txBody>
      </p:sp>
      <p:pic>
        <p:nvPicPr>
          <p:cNvPr id="11" name="Picture Placeholder 10">
            <a:extLst>
              <a:ext uri="{FF2B5EF4-FFF2-40B4-BE49-F238E27FC236}">
                <a16:creationId xmlns:a16="http://schemas.microsoft.com/office/drawing/2014/main" id="{139B30D8-6FCB-4BA7-BC7C-4C29011BEEBA}"/>
              </a:ext>
              <a:ext uri="{C183D7F6-B498-43B3-948B-1728B52AA6E4}">
                <adec:decorative xmlns:adec="http://schemas.microsoft.com/office/drawing/2017/decorative" val="1"/>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324599" y="2471520"/>
            <a:ext cx="5507038" cy="2996417"/>
          </a:xfrm>
          <a:prstGeom prst="rect">
            <a:avLst/>
          </a:prstGeom>
        </p:spPr>
      </p:pic>
      <p:sp>
        <p:nvSpPr>
          <p:cNvPr id="8" name="TextBox 7">
            <a:extLst>
              <a:ext uri="{FF2B5EF4-FFF2-40B4-BE49-F238E27FC236}">
                <a16:creationId xmlns:a16="http://schemas.microsoft.com/office/drawing/2014/main" id="{1881FD22-5787-15F7-EC60-FB5A29CDE2A4}"/>
              </a:ext>
            </a:extLst>
          </p:cNvPr>
          <p:cNvSpPr txBox="1"/>
          <p:nvPr/>
        </p:nvSpPr>
        <p:spPr>
          <a:xfrm>
            <a:off x="6324599" y="5524018"/>
            <a:ext cx="5507038"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dirty="0">
                <a:cs typeface="Arial"/>
                <a:hlinkClick r:id="rId4"/>
              </a:rPr>
              <a:t>Pixabay Chenspec</a:t>
            </a:r>
            <a:endParaRPr lang="en-US" sz="1200" dirty="0">
              <a:cs typeface="Arial"/>
            </a:endParaRPr>
          </a:p>
          <a:p>
            <a:pPr algn="l"/>
            <a:endParaRPr lang="en-US" sz="1800" dirty="0"/>
          </a:p>
        </p:txBody>
      </p:sp>
      <p:sp>
        <p:nvSpPr>
          <p:cNvPr id="2" name="Slide Number Placeholder 1">
            <a:extLst>
              <a:ext uri="{FF2B5EF4-FFF2-40B4-BE49-F238E27FC236}">
                <a16:creationId xmlns:a16="http://schemas.microsoft.com/office/drawing/2014/main" id="{484E43E7-CFC2-7E46-9E13-847EFB16F47A}"/>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282003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94A9A6-C6F3-57F0-1C90-A0144C0AC7A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A37F8CAB-26C9-5539-BECB-34F0E9D3AA85}"/>
              </a:ext>
            </a:extLst>
          </p:cNvPr>
          <p:cNvSpPr>
            <a:spLocks noGrp="1"/>
          </p:cNvSpPr>
          <p:nvPr>
            <p:ph type="title"/>
          </p:nvPr>
        </p:nvSpPr>
        <p:spPr/>
        <p:txBody>
          <a:bodyPr/>
          <a:lstStyle/>
          <a:p>
            <a:r>
              <a:rPr lang="en-AU">
                <a:latin typeface="Arial"/>
                <a:cs typeface="Arial"/>
              </a:rPr>
              <a:t>A provocation</a:t>
            </a:r>
          </a:p>
        </p:txBody>
      </p:sp>
      <p:sp>
        <p:nvSpPr>
          <p:cNvPr id="6" name="Text Placeholder 5">
            <a:extLst>
              <a:ext uri="{FF2B5EF4-FFF2-40B4-BE49-F238E27FC236}">
                <a16:creationId xmlns:a16="http://schemas.microsoft.com/office/drawing/2014/main" id="{5FFB3943-22F4-AAAC-FBE6-D10C4415FC1E}"/>
              </a:ext>
            </a:extLst>
          </p:cNvPr>
          <p:cNvSpPr>
            <a:spLocks noGrp="1"/>
          </p:cNvSpPr>
          <p:nvPr>
            <p:ph type="body" sz="quarter" idx="18"/>
          </p:nvPr>
        </p:nvSpPr>
        <p:spPr/>
        <p:txBody>
          <a:bodyPr/>
          <a:lstStyle/>
          <a:p>
            <a:r>
              <a:rPr lang="en-AU">
                <a:latin typeface="Arial"/>
                <a:cs typeface="Arial"/>
              </a:rPr>
              <a:t>*Something to think about</a:t>
            </a:r>
          </a:p>
        </p:txBody>
      </p:sp>
      <p:sp>
        <p:nvSpPr>
          <p:cNvPr id="5" name="Text Placeholder 4">
            <a:extLst>
              <a:ext uri="{FF2B5EF4-FFF2-40B4-BE49-F238E27FC236}">
                <a16:creationId xmlns:a16="http://schemas.microsoft.com/office/drawing/2014/main" id="{5EC8D19A-3600-659D-A183-FD91E2FC1A9D}"/>
              </a:ext>
            </a:extLst>
          </p:cNvPr>
          <p:cNvSpPr>
            <a:spLocks noGrp="1"/>
          </p:cNvSpPr>
          <p:nvPr>
            <p:ph type="body" sz="quarter" idx="17"/>
          </p:nvPr>
        </p:nvSpPr>
        <p:spPr/>
        <p:txBody>
          <a:bodyPr vert="horz" lIns="0" tIns="0" rIns="0" bIns="0" rtlCol="0" anchor="t">
            <a:noAutofit/>
          </a:bodyPr>
          <a:lstStyle/>
          <a:p>
            <a:r>
              <a:rPr lang="en-AU">
                <a:latin typeface="Arial"/>
                <a:cs typeface="Arial"/>
              </a:rPr>
              <a:t>Imagine that someone collects all the old planks that were removed from Theseus’ ship (like Hobbes proposed) and they rebuild a complete ship using those original parts.</a:t>
            </a:r>
          </a:p>
          <a:p>
            <a:r>
              <a:rPr lang="en-AU"/>
              <a:t>This creates a second question:</a:t>
            </a:r>
            <a:br>
              <a:rPr lang="en-AU"/>
            </a:br>
            <a:r>
              <a:rPr lang="en-AU" b="1"/>
              <a:t>Is </a:t>
            </a:r>
            <a:r>
              <a:rPr lang="en-AU" b="1" i="1"/>
              <a:t>this</a:t>
            </a:r>
            <a:r>
              <a:rPr lang="en-AU" b="1"/>
              <a:t> the real Ship of Theseus – the one made of the original materials?</a:t>
            </a:r>
          </a:p>
          <a:p>
            <a:r>
              <a:rPr lang="en-AU"/>
              <a:t>Think about this as we move through the lesson</a:t>
            </a:r>
          </a:p>
          <a:p>
            <a:endParaRPr lang="en-AU"/>
          </a:p>
        </p:txBody>
      </p:sp>
    </p:spTree>
    <p:extLst>
      <p:ext uri="{BB962C8B-B14F-4D97-AF65-F5344CB8AC3E}">
        <p14:creationId xmlns:p14="http://schemas.microsoft.com/office/powerpoint/2010/main" val="216032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7F7A01-5DA8-28DA-D527-EE22BC6330C1}"/>
              </a:ext>
            </a:extLst>
          </p:cNvPr>
          <p:cNvSpPr>
            <a:spLocks noGrp="1"/>
          </p:cNvSpPr>
          <p:nvPr>
            <p:ph type="title"/>
          </p:nvPr>
        </p:nvSpPr>
        <p:spPr/>
        <p:txBody>
          <a:bodyPr/>
          <a:lstStyle/>
          <a:p>
            <a:r>
              <a:rPr lang="en-AU"/>
              <a:t>Why this matters philosophically</a:t>
            </a:r>
          </a:p>
        </p:txBody>
      </p:sp>
      <p:sp>
        <p:nvSpPr>
          <p:cNvPr id="9" name="Text Placeholder 8">
            <a:extLst>
              <a:ext uri="{FF2B5EF4-FFF2-40B4-BE49-F238E27FC236}">
                <a16:creationId xmlns:a16="http://schemas.microsoft.com/office/drawing/2014/main" id="{0D381059-28C8-B0FE-EC51-0623E853C1E3}"/>
              </a:ext>
            </a:extLst>
          </p:cNvPr>
          <p:cNvSpPr>
            <a:spLocks noGrp="1"/>
          </p:cNvSpPr>
          <p:nvPr>
            <p:ph type="body" sz="quarter" idx="18"/>
          </p:nvPr>
        </p:nvSpPr>
        <p:spPr/>
        <p:txBody>
          <a:bodyPr/>
          <a:lstStyle/>
          <a:p>
            <a:r>
              <a:rPr lang="en-AU"/>
              <a:t>The deeper puzzle</a:t>
            </a:r>
          </a:p>
        </p:txBody>
      </p:sp>
      <p:sp>
        <p:nvSpPr>
          <p:cNvPr id="8" name="Text Placeholder 7">
            <a:extLst>
              <a:ext uri="{FF2B5EF4-FFF2-40B4-BE49-F238E27FC236}">
                <a16:creationId xmlns:a16="http://schemas.microsoft.com/office/drawing/2014/main" id="{ADC4913E-5A20-15BF-BD8B-2688307F8839}"/>
              </a:ext>
            </a:extLst>
          </p:cNvPr>
          <p:cNvSpPr>
            <a:spLocks noGrp="1"/>
          </p:cNvSpPr>
          <p:nvPr>
            <p:ph type="body" sz="quarter" idx="17"/>
          </p:nvPr>
        </p:nvSpPr>
        <p:spPr>
          <a:xfrm>
            <a:off x="360000" y="1567087"/>
            <a:ext cx="11483998" cy="4308394"/>
          </a:xfrm>
        </p:spPr>
        <p:txBody>
          <a:bodyPr/>
          <a:lstStyle/>
          <a:p>
            <a:pPr>
              <a:spcAft>
                <a:spcPts val="4800"/>
              </a:spcAft>
              <a:buNone/>
            </a:pPr>
            <a:r>
              <a:rPr lang="en-AU"/>
              <a:t>Which ship is the </a:t>
            </a:r>
            <a:r>
              <a:rPr lang="en-AU" b="1"/>
              <a:t>true</a:t>
            </a:r>
            <a:r>
              <a:rPr lang="en-AU"/>
              <a:t> Ship of Theseus?</a:t>
            </a:r>
          </a:p>
          <a:p>
            <a:pPr marL="342900" indent="-342900">
              <a:spcAft>
                <a:spcPts val="4800"/>
              </a:spcAft>
              <a:buFont typeface="Arial" panose="020B0604020202020204" pitchFamily="34" charset="0"/>
              <a:buChar char="•"/>
            </a:pPr>
            <a:r>
              <a:rPr lang="en-AU"/>
              <a:t>The one with </a:t>
            </a:r>
            <a:r>
              <a:rPr lang="en-AU" b="1"/>
              <a:t>continuity</a:t>
            </a:r>
            <a:r>
              <a:rPr lang="en-AU"/>
              <a:t> (same journey, same repairs over time)?</a:t>
            </a:r>
          </a:p>
          <a:p>
            <a:pPr>
              <a:spcAft>
                <a:spcPts val="4800"/>
              </a:spcAft>
            </a:pPr>
            <a:r>
              <a:rPr lang="en-AU">
                <a:solidFill>
                  <a:schemeClr val="tx2"/>
                </a:solidFill>
              </a:rPr>
              <a:t>OR</a:t>
            </a:r>
          </a:p>
          <a:p>
            <a:pPr marL="342900" indent="-342900">
              <a:spcAft>
                <a:spcPts val="4800"/>
              </a:spcAft>
              <a:buFont typeface="Arial" panose="020B0604020202020204" pitchFamily="34" charset="0"/>
              <a:buChar char="•"/>
            </a:pPr>
            <a:r>
              <a:rPr lang="en-AU"/>
              <a:t>The one with </a:t>
            </a:r>
            <a:r>
              <a:rPr lang="en-AU" b="1"/>
              <a:t>original material</a:t>
            </a:r>
            <a:r>
              <a:rPr lang="en-AU"/>
              <a:t> (same physical parts)?</a:t>
            </a:r>
          </a:p>
          <a:p>
            <a:pPr>
              <a:spcAft>
                <a:spcPts val="4800"/>
              </a:spcAft>
            </a:pPr>
            <a:r>
              <a:rPr lang="en-AU"/>
              <a:t>Both claims </a:t>
            </a:r>
            <a:r>
              <a:rPr lang="en-AU" i="1"/>
              <a:t>seem</a:t>
            </a:r>
            <a:r>
              <a:rPr lang="en-AU"/>
              <a:t> reasonable, but they contradict each other.</a:t>
            </a:r>
          </a:p>
        </p:txBody>
      </p:sp>
      <p:sp>
        <p:nvSpPr>
          <p:cNvPr id="4" name="Slide Number Placeholder 3">
            <a:extLst>
              <a:ext uri="{FF2B5EF4-FFF2-40B4-BE49-F238E27FC236}">
                <a16:creationId xmlns:a16="http://schemas.microsoft.com/office/drawing/2014/main" id="{21970A5B-8B31-4B48-F059-89AB0261C64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0386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DE9F15-84ED-4E80-1409-34AE674B0FB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B2AB48A0-7EB2-D2BD-3069-0ED046187358}"/>
              </a:ext>
            </a:extLst>
          </p:cNvPr>
          <p:cNvSpPr>
            <a:spLocks noGrp="1"/>
          </p:cNvSpPr>
          <p:nvPr>
            <p:ph type="title"/>
          </p:nvPr>
        </p:nvSpPr>
        <p:spPr/>
        <p:txBody>
          <a:bodyPr/>
          <a:lstStyle/>
          <a:p>
            <a:r>
              <a:rPr lang="en-AU"/>
              <a:t>What makes something the same over time?</a:t>
            </a:r>
            <a:br>
              <a:rPr lang="en-AU"/>
            </a:br>
            <a:endParaRPr lang="en-AU"/>
          </a:p>
        </p:txBody>
      </p:sp>
      <p:sp>
        <p:nvSpPr>
          <p:cNvPr id="5" name="Text Placeholder 4">
            <a:extLst>
              <a:ext uri="{FF2B5EF4-FFF2-40B4-BE49-F238E27FC236}">
                <a16:creationId xmlns:a16="http://schemas.microsoft.com/office/drawing/2014/main" id="{7B1B4F4E-02AC-7CF0-3BC7-AB22AE0561E2}"/>
              </a:ext>
            </a:extLst>
          </p:cNvPr>
          <p:cNvSpPr>
            <a:spLocks noGrp="1"/>
          </p:cNvSpPr>
          <p:nvPr>
            <p:ph type="body" sz="quarter" idx="17"/>
          </p:nvPr>
        </p:nvSpPr>
        <p:spPr/>
        <p:txBody>
          <a:bodyPr/>
          <a:lstStyle/>
          <a:p>
            <a:r>
              <a:rPr lang="en-AU"/>
              <a:t>Is it: </a:t>
            </a:r>
          </a:p>
          <a:p>
            <a:pPr marL="342900" indent="-342900">
              <a:buFont typeface="Arial" panose="020B0604020202020204" pitchFamily="34" charset="0"/>
              <a:buChar char="•"/>
            </a:pPr>
            <a:r>
              <a:rPr lang="en-AU"/>
              <a:t>materials?</a:t>
            </a:r>
          </a:p>
          <a:p>
            <a:pPr marL="342900" indent="-342900">
              <a:buFont typeface="Arial" panose="020B0604020202020204" pitchFamily="34" charset="0"/>
              <a:buChar char="•"/>
            </a:pPr>
            <a:r>
              <a:rPr lang="en-AU"/>
              <a:t>history?</a:t>
            </a:r>
          </a:p>
          <a:p>
            <a:pPr marL="342900" indent="-342900">
              <a:buFont typeface="Arial" panose="020B0604020202020204" pitchFamily="34" charset="0"/>
              <a:buChar char="•"/>
            </a:pPr>
            <a:r>
              <a:rPr lang="en-AU"/>
              <a:t>form or shape?</a:t>
            </a:r>
          </a:p>
          <a:p>
            <a:pPr marL="342900" indent="-342900">
              <a:buFont typeface="Arial" panose="020B0604020202020204" pitchFamily="34" charset="0"/>
              <a:buChar char="•"/>
            </a:pPr>
            <a:r>
              <a:rPr lang="en-AU"/>
              <a:t>function?</a:t>
            </a:r>
          </a:p>
          <a:p>
            <a:pPr marL="342900" indent="-342900">
              <a:buFont typeface="Arial" panose="020B0604020202020204" pitchFamily="34" charset="0"/>
              <a:buChar char="•"/>
            </a:pPr>
            <a:r>
              <a:rPr lang="en-AU"/>
              <a:t>something else entirely?</a:t>
            </a:r>
          </a:p>
        </p:txBody>
      </p:sp>
    </p:spTree>
    <p:extLst>
      <p:ext uri="{BB962C8B-B14F-4D97-AF65-F5344CB8AC3E}">
        <p14:creationId xmlns:p14="http://schemas.microsoft.com/office/powerpoint/2010/main" val="96601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14D06A-C03A-0897-CC42-A6BB0BC68F0D}"/>
              </a:ext>
            </a:extLst>
          </p:cNvPr>
          <p:cNvSpPr>
            <a:spLocks noGrp="1"/>
          </p:cNvSpPr>
          <p:nvPr>
            <p:ph type="title"/>
          </p:nvPr>
        </p:nvSpPr>
        <p:spPr/>
        <p:txBody>
          <a:bodyPr/>
          <a:lstStyle/>
          <a:p>
            <a:r>
              <a:rPr lang="en-AU"/>
              <a:t>Activity</a:t>
            </a:r>
          </a:p>
        </p:txBody>
      </p:sp>
      <p:sp>
        <p:nvSpPr>
          <p:cNvPr id="4" name="Text Placeholder 3">
            <a:extLst>
              <a:ext uri="{FF2B5EF4-FFF2-40B4-BE49-F238E27FC236}">
                <a16:creationId xmlns:a16="http://schemas.microsoft.com/office/drawing/2014/main" id="{13744334-F060-DDF8-EC9A-CD9087B52BCF}"/>
              </a:ext>
            </a:extLst>
          </p:cNvPr>
          <p:cNvSpPr>
            <a:spLocks noGrp="1"/>
          </p:cNvSpPr>
          <p:nvPr>
            <p:ph type="body" sz="quarter" idx="18"/>
          </p:nvPr>
        </p:nvSpPr>
        <p:spPr/>
        <p:txBody>
          <a:bodyPr/>
          <a:lstStyle/>
          <a:p>
            <a:r>
              <a:rPr lang="en-AU"/>
              <a:t>Which ship is the real one?</a:t>
            </a:r>
          </a:p>
        </p:txBody>
      </p:sp>
      <p:sp>
        <p:nvSpPr>
          <p:cNvPr id="5" name="Text Placeholder 4">
            <a:extLst>
              <a:ext uri="{FF2B5EF4-FFF2-40B4-BE49-F238E27FC236}">
                <a16:creationId xmlns:a16="http://schemas.microsoft.com/office/drawing/2014/main" id="{7D266B9C-37E0-6497-DF17-39BEEA30700C}"/>
              </a:ext>
              <a:ext uri="{C183D7F6-B498-43B3-948B-1728B52AA6E4}">
                <adec:decorative xmlns:adec="http://schemas.microsoft.com/office/drawing/2017/decorative" val="1"/>
              </a:ext>
            </a:extLst>
          </p:cNvPr>
          <p:cNvSpPr>
            <a:spLocks noGrp="1"/>
          </p:cNvSpPr>
          <p:nvPr>
            <p:ph type="body" sz="quarter" idx="17"/>
          </p:nvPr>
        </p:nvSpPr>
        <p:spPr>
          <a:xfrm>
            <a:off x="360000" y="1567086"/>
            <a:ext cx="8005524" cy="4807835"/>
          </a:xfrm>
        </p:spPr>
        <p:txBody>
          <a:bodyPr vert="horz" lIns="0" tIns="0" rIns="0" bIns="0" rtlCol="0" anchor="t">
            <a:noAutofit/>
          </a:bodyPr>
          <a:lstStyle/>
          <a:p>
            <a:pPr>
              <a:spcAft>
                <a:spcPts val="4800"/>
              </a:spcAft>
            </a:pPr>
            <a:r>
              <a:rPr lang="en-AU" b="1">
                <a:latin typeface="Arial"/>
                <a:cs typeface="Arial"/>
              </a:rPr>
              <a:t>The Ship of Theseus has every plank replaced over many years.</a:t>
            </a:r>
            <a:br>
              <a:rPr lang="en-AU"/>
            </a:br>
            <a:r>
              <a:rPr lang="en-AU">
                <a:latin typeface="Arial"/>
                <a:cs typeface="Arial"/>
              </a:rPr>
              <a:t>It still sails, still has the same captain, and continues its journey.</a:t>
            </a:r>
            <a:br>
              <a:rPr lang="en-AU">
                <a:latin typeface="Arial"/>
                <a:cs typeface="Arial"/>
              </a:rPr>
            </a:br>
            <a:r>
              <a:rPr lang="en-AU">
                <a:latin typeface="Arial"/>
                <a:cs typeface="Arial"/>
              </a:rPr>
              <a:t>This is </a:t>
            </a:r>
            <a:r>
              <a:rPr lang="en-AU" b="1">
                <a:latin typeface="Arial"/>
                <a:cs typeface="Arial"/>
              </a:rPr>
              <a:t>Ship A</a:t>
            </a:r>
            <a:r>
              <a:rPr lang="en-AU">
                <a:latin typeface="Arial"/>
                <a:cs typeface="Arial"/>
              </a:rPr>
              <a:t>.</a:t>
            </a:r>
          </a:p>
          <a:p>
            <a:pPr>
              <a:spcAft>
                <a:spcPts val="4800"/>
              </a:spcAft>
            </a:pPr>
            <a:r>
              <a:rPr lang="en-AU">
                <a:latin typeface="Arial"/>
                <a:cs typeface="Arial"/>
              </a:rPr>
              <a:t>Meanwhile, someone collects all the old planks and rebuilds a whole ship using the original materials.</a:t>
            </a:r>
            <a:br>
              <a:rPr lang="en-AU">
                <a:latin typeface="Arial"/>
                <a:cs typeface="Arial"/>
              </a:rPr>
            </a:br>
            <a:r>
              <a:rPr lang="en-AU">
                <a:latin typeface="Arial"/>
                <a:cs typeface="Arial"/>
              </a:rPr>
              <a:t>This is </a:t>
            </a:r>
            <a:r>
              <a:rPr lang="en-AU" b="1">
                <a:latin typeface="Arial"/>
                <a:cs typeface="Arial"/>
              </a:rPr>
              <a:t>Ship B</a:t>
            </a:r>
            <a:r>
              <a:rPr lang="en-AU">
                <a:latin typeface="Arial"/>
                <a:cs typeface="Arial"/>
              </a:rPr>
              <a:t>.</a:t>
            </a:r>
          </a:p>
        </p:txBody>
      </p:sp>
      <p:pic>
        <p:nvPicPr>
          <p:cNvPr id="7" name="Graphic 6">
            <a:extLst>
              <a:ext uri="{FF2B5EF4-FFF2-40B4-BE49-F238E27FC236}">
                <a16:creationId xmlns:a16="http://schemas.microsoft.com/office/drawing/2014/main" id="{0CC8E6B0-092D-E696-7FAD-FCE984DD401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72417" y="1567086"/>
            <a:ext cx="1664368" cy="1664368"/>
          </a:xfrm>
          <a:prstGeom prst="rect">
            <a:avLst/>
          </a:prstGeom>
        </p:spPr>
      </p:pic>
      <p:pic>
        <p:nvPicPr>
          <p:cNvPr id="8" name="Graphic 7">
            <a:extLst>
              <a:ext uri="{FF2B5EF4-FFF2-40B4-BE49-F238E27FC236}">
                <a16:creationId xmlns:a16="http://schemas.microsoft.com/office/drawing/2014/main" id="{BBBE120C-551A-55E3-2E3B-619527F3D43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72417" y="3506005"/>
            <a:ext cx="1664368" cy="1664368"/>
          </a:xfrm>
          <a:prstGeom prst="rect">
            <a:avLst/>
          </a:prstGeom>
        </p:spPr>
      </p:pic>
      <p:sp>
        <p:nvSpPr>
          <p:cNvPr id="2" name="Slide Number Placeholder 1">
            <a:extLst>
              <a:ext uri="{FF2B5EF4-FFF2-40B4-BE49-F238E27FC236}">
                <a16:creationId xmlns:a16="http://schemas.microsoft.com/office/drawing/2014/main" id="{83B9C2E7-1E82-75A6-E97C-EB6424D7B44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3519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DE72E8-29B9-57EF-291F-252760036DA1}"/>
              </a:ext>
            </a:extLst>
          </p:cNvPr>
          <p:cNvSpPr>
            <a:spLocks noGrp="1"/>
          </p:cNvSpPr>
          <p:nvPr>
            <p:ph type="title"/>
          </p:nvPr>
        </p:nvSpPr>
        <p:spPr/>
        <p:txBody>
          <a:bodyPr/>
          <a:lstStyle/>
          <a:p>
            <a:r>
              <a:rPr lang="en-AU"/>
              <a:t>Your turn to decide</a:t>
            </a:r>
          </a:p>
        </p:txBody>
      </p:sp>
      <p:sp>
        <p:nvSpPr>
          <p:cNvPr id="4" name="Text Placeholder 3">
            <a:extLst>
              <a:ext uri="{FF2B5EF4-FFF2-40B4-BE49-F238E27FC236}">
                <a16:creationId xmlns:a16="http://schemas.microsoft.com/office/drawing/2014/main" id="{3C6D8496-A2CF-3DDF-D022-EA63D46E0638}"/>
              </a:ext>
            </a:extLst>
          </p:cNvPr>
          <p:cNvSpPr>
            <a:spLocks noGrp="1"/>
          </p:cNvSpPr>
          <p:nvPr>
            <p:ph type="body" sz="quarter" idx="18"/>
          </p:nvPr>
        </p:nvSpPr>
        <p:spPr/>
        <p:txBody>
          <a:bodyPr/>
          <a:lstStyle/>
          <a:p>
            <a:r>
              <a:rPr lang="en-AU"/>
              <a:t>Using clear reasoning</a:t>
            </a:r>
          </a:p>
        </p:txBody>
      </p:sp>
      <p:sp>
        <p:nvSpPr>
          <p:cNvPr id="5" name="Text Placeholder 4">
            <a:extLst>
              <a:ext uri="{FF2B5EF4-FFF2-40B4-BE49-F238E27FC236}">
                <a16:creationId xmlns:a16="http://schemas.microsoft.com/office/drawing/2014/main" id="{6BEA0E85-ADDD-80BB-F533-C81747B053D3}"/>
              </a:ext>
            </a:extLst>
          </p:cNvPr>
          <p:cNvSpPr>
            <a:spLocks noGrp="1"/>
          </p:cNvSpPr>
          <p:nvPr>
            <p:ph type="body" sz="quarter" idx="17"/>
          </p:nvPr>
        </p:nvSpPr>
        <p:spPr/>
        <p:txBody>
          <a:bodyPr/>
          <a:lstStyle/>
          <a:p>
            <a:r>
              <a:rPr lang="en-AU"/>
              <a:t>Both ships now exist. </a:t>
            </a:r>
          </a:p>
          <a:p>
            <a:r>
              <a:rPr lang="en-AU"/>
              <a:t>Which one is the </a:t>
            </a:r>
            <a:r>
              <a:rPr lang="en-AU">
                <a:solidFill>
                  <a:schemeClr val="tx2"/>
                </a:solidFill>
              </a:rPr>
              <a:t>real</a:t>
            </a:r>
            <a:r>
              <a:rPr lang="en-AU"/>
              <a:t> Ship of Theseus?</a:t>
            </a:r>
          </a:p>
          <a:p>
            <a:r>
              <a:rPr lang="en-AU" b="1"/>
              <a:t>Individual writing: </a:t>
            </a:r>
            <a:r>
              <a:rPr lang="en-AU"/>
              <a:t>“I think the real Ship of Theseus is ____ because ____.”</a:t>
            </a:r>
          </a:p>
          <a:p>
            <a:endParaRPr lang="en-AU"/>
          </a:p>
        </p:txBody>
      </p:sp>
      <p:sp>
        <p:nvSpPr>
          <p:cNvPr id="2" name="Slide Number Placeholder 1">
            <a:extLst>
              <a:ext uri="{FF2B5EF4-FFF2-40B4-BE49-F238E27FC236}">
                <a16:creationId xmlns:a16="http://schemas.microsoft.com/office/drawing/2014/main" id="{46494619-B9BB-A9D5-B2A8-B549CAEF4E1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7434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7B367F-FA74-2377-5A6F-0B8E569B29A6}"/>
              </a:ext>
            </a:extLst>
          </p:cNvPr>
          <p:cNvSpPr>
            <a:spLocks noGrp="1"/>
          </p:cNvSpPr>
          <p:nvPr>
            <p:ph type="title"/>
          </p:nvPr>
        </p:nvSpPr>
        <p:spPr/>
        <p:txBody>
          <a:bodyPr/>
          <a:lstStyle/>
          <a:p>
            <a:r>
              <a:rPr lang="en-AU"/>
              <a:t>Voting time</a:t>
            </a:r>
          </a:p>
        </p:txBody>
      </p:sp>
      <p:sp>
        <p:nvSpPr>
          <p:cNvPr id="4" name="Text Placeholder 3">
            <a:extLst>
              <a:ext uri="{FF2B5EF4-FFF2-40B4-BE49-F238E27FC236}">
                <a16:creationId xmlns:a16="http://schemas.microsoft.com/office/drawing/2014/main" id="{1484C099-C964-A9A4-F5E1-E3DD8A7BADC8}"/>
              </a:ext>
            </a:extLst>
          </p:cNvPr>
          <p:cNvSpPr>
            <a:spLocks noGrp="1"/>
          </p:cNvSpPr>
          <p:nvPr>
            <p:ph type="body" sz="quarter" idx="18"/>
          </p:nvPr>
        </p:nvSpPr>
        <p:spPr/>
        <p:txBody>
          <a:bodyPr/>
          <a:lstStyle/>
          <a:p>
            <a:r>
              <a:rPr lang="en-AU"/>
              <a:t>Tally on the board</a:t>
            </a:r>
          </a:p>
        </p:txBody>
      </p:sp>
      <p:sp>
        <p:nvSpPr>
          <p:cNvPr id="5" name="Text Placeholder 4">
            <a:extLst>
              <a:ext uri="{FF2B5EF4-FFF2-40B4-BE49-F238E27FC236}">
                <a16:creationId xmlns:a16="http://schemas.microsoft.com/office/drawing/2014/main" id="{B2EB96FB-8E9B-2B4F-3112-45C4A672196B}"/>
              </a:ext>
            </a:extLst>
          </p:cNvPr>
          <p:cNvSpPr>
            <a:spLocks noGrp="1"/>
          </p:cNvSpPr>
          <p:nvPr>
            <p:ph type="body" sz="quarter" idx="17"/>
          </p:nvPr>
        </p:nvSpPr>
        <p:spPr>
          <a:xfrm>
            <a:off x="360000" y="1567087"/>
            <a:ext cx="11484000" cy="4090136"/>
          </a:xfrm>
        </p:spPr>
        <p:txBody>
          <a:bodyPr/>
          <a:lstStyle/>
          <a:p>
            <a:r>
              <a:rPr lang="en-AU"/>
              <a:t>Hands up for:</a:t>
            </a:r>
          </a:p>
          <a:p>
            <a:pPr marL="342900" indent="-342900">
              <a:buFont typeface="Arial" panose="020B0604020202020204" pitchFamily="34" charset="0"/>
              <a:buChar char="•"/>
            </a:pPr>
            <a:r>
              <a:rPr lang="en-AU"/>
              <a:t>Ship A (continuity over time)</a:t>
            </a:r>
          </a:p>
          <a:p>
            <a:pPr marL="342900" indent="-342900">
              <a:buFont typeface="Arial" panose="020B0604020202020204" pitchFamily="34" charset="0"/>
              <a:buChar char="•"/>
            </a:pPr>
            <a:r>
              <a:rPr lang="en-AU"/>
              <a:t>Ship B (original materials)</a:t>
            </a:r>
          </a:p>
          <a:p>
            <a:pPr marL="342900" indent="-342900">
              <a:buFont typeface="Arial" panose="020B0604020202020204" pitchFamily="34" charset="0"/>
              <a:buChar char="•"/>
            </a:pPr>
            <a:r>
              <a:rPr lang="en-AU"/>
              <a:t>Neither</a:t>
            </a:r>
          </a:p>
          <a:p>
            <a:pPr marL="342900" indent="-342900">
              <a:buFont typeface="Arial" panose="020B0604020202020204" pitchFamily="34" charset="0"/>
              <a:buChar char="•"/>
            </a:pPr>
            <a:r>
              <a:rPr lang="en-AU"/>
              <a:t>Both</a:t>
            </a:r>
          </a:p>
          <a:p>
            <a:endParaRPr lang="en-AU"/>
          </a:p>
        </p:txBody>
      </p:sp>
      <p:pic>
        <p:nvPicPr>
          <p:cNvPr id="9" name="Graphic 8">
            <a:extLst>
              <a:ext uri="{FF2B5EF4-FFF2-40B4-BE49-F238E27FC236}">
                <a16:creationId xmlns:a16="http://schemas.microsoft.com/office/drawing/2014/main" id="{ACDC2C98-2EF6-884C-B35F-254E582B1D6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67661" y="1567087"/>
            <a:ext cx="3153507" cy="3153507"/>
          </a:xfrm>
          <a:prstGeom prst="rect">
            <a:avLst/>
          </a:prstGeom>
        </p:spPr>
      </p:pic>
      <p:sp>
        <p:nvSpPr>
          <p:cNvPr id="2" name="Slide Number Placeholder 1">
            <a:extLst>
              <a:ext uri="{FF2B5EF4-FFF2-40B4-BE49-F238E27FC236}">
                <a16:creationId xmlns:a16="http://schemas.microsoft.com/office/drawing/2014/main" id="{E3A1C615-432B-9F42-0734-F4A598A4E6B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6973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AC8BAF-0A87-1680-2379-653BE52F78E5}"/>
              </a:ext>
            </a:extLst>
          </p:cNvPr>
          <p:cNvSpPr>
            <a:spLocks noGrp="1"/>
          </p:cNvSpPr>
          <p:nvPr>
            <p:ph type="title"/>
          </p:nvPr>
        </p:nvSpPr>
        <p:spPr/>
        <p:txBody>
          <a:bodyPr/>
          <a:lstStyle/>
          <a:p>
            <a:r>
              <a:rPr lang="en-AU" dirty="0"/>
              <a:t>Activity – structured small-group debate</a:t>
            </a:r>
          </a:p>
        </p:txBody>
      </p:sp>
      <p:sp>
        <p:nvSpPr>
          <p:cNvPr id="4" name="Text Placeholder 3">
            <a:extLst>
              <a:ext uri="{FF2B5EF4-FFF2-40B4-BE49-F238E27FC236}">
                <a16:creationId xmlns:a16="http://schemas.microsoft.com/office/drawing/2014/main" id="{57480C2E-F898-FB64-BCDF-193DC085EBA3}"/>
              </a:ext>
            </a:extLst>
          </p:cNvPr>
          <p:cNvSpPr>
            <a:spLocks noGrp="1"/>
          </p:cNvSpPr>
          <p:nvPr>
            <p:ph type="body" sz="quarter" idx="18"/>
          </p:nvPr>
        </p:nvSpPr>
        <p:spPr/>
        <p:txBody>
          <a:bodyPr/>
          <a:lstStyle/>
          <a:p>
            <a:r>
              <a:rPr lang="en-AU"/>
              <a:t>Answer </a:t>
            </a:r>
            <a:r>
              <a:rPr lang="en-AU" b="1"/>
              <a:t>one</a:t>
            </a:r>
            <a:r>
              <a:rPr lang="en-AU"/>
              <a:t> of these prompts in your group:</a:t>
            </a:r>
          </a:p>
        </p:txBody>
      </p:sp>
      <p:sp>
        <p:nvSpPr>
          <p:cNvPr id="5" name="Text Placeholder 4">
            <a:extLst>
              <a:ext uri="{FF2B5EF4-FFF2-40B4-BE49-F238E27FC236}">
                <a16:creationId xmlns:a16="http://schemas.microsoft.com/office/drawing/2014/main" id="{14B13D5D-2AB9-4F90-ED81-8D3E2B1701E3}"/>
              </a:ext>
            </a:extLst>
          </p:cNvPr>
          <p:cNvSpPr>
            <a:spLocks noGrp="1"/>
          </p:cNvSpPr>
          <p:nvPr>
            <p:ph type="body" sz="quarter" idx="17"/>
          </p:nvPr>
        </p:nvSpPr>
        <p:spPr>
          <a:xfrm>
            <a:off x="387489" y="1500350"/>
            <a:ext cx="11484000" cy="4807835"/>
          </a:xfrm>
        </p:spPr>
        <p:txBody>
          <a:bodyPr/>
          <a:lstStyle/>
          <a:p>
            <a:pPr>
              <a:lnSpc>
                <a:spcPct val="200000"/>
              </a:lnSpc>
            </a:pPr>
            <a:r>
              <a:rPr lang="en-AU" b="1"/>
              <a:t>Prompt 1</a:t>
            </a:r>
            <a:r>
              <a:rPr lang="en-AU"/>
              <a:t>: If Ship A</a:t>
            </a:r>
            <a:r>
              <a:rPr lang="en-AU" b="1"/>
              <a:t> </a:t>
            </a:r>
            <a:r>
              <a:rPr lang="en-AU"/>
              <a:t>is the original ship, why don’t the parts matter?</a:t>
            </a:r>
          </a:p>
          <a:p>
            <a:pPr>
              <a:lnSpc>
                <a:spcPct val="200000"/>
              </a:lnSpc>
            </a:pPr>
            <a:r>
              <a:rPr lang="en-AU" b="1"/>
              <a:t>Prompt 2</a:t>
            </a:r>
            <a:r>
              <a:rPr lang="en-AU"/>
              <a:t>: If Ship B</a:t>
            </a:r>
            <a:r>
              <a:rPr lang="en-AU" b="1"/>
              <a:t> </a:t>
            </a:r>
            <a:r>
              <a:rPr lang="en-AU"/>
              <a:t>is the original ship, why doesn’t history matter?</a:t>
            </a:r>
          </a:p>
          <a:p>
            <a:pPr>
              <a:lnSpc>
                <a:spcPct val="200000"/>
              </a:lnSpc>
            </a:pPr>
            <a:r>
              <a:rPr lang="en-AU" b="1"/>
              <a:t>Prompt 3</a:t>
            </a:r>
            <a:r>
              <a:rPr lang="en-AU"/>
              <a:t>: Can identity be duplicated? If so, is identity physical, psychological, or something else? </a:t>
            </a:r>
          </a:p>
          <a:p>
            <a:pPr>
              <a:lnSpc>
                <a:spcPct val="200000"/>
              </a:lnSpc>
            </a:pPr>
            <a:r>
              <a:rPr lang="en-AU" b="1"/>
              <a:t>Prompt 4</a:t>
            </a:r>
            <a:r>
              <a:rPr lang="en-AU"/>
              <a:t>: Is your body ‘you’ if every cell eventually gets replaced?</a:t>
            </a:r>
          </a:p>
          <a:p>
            <a:r>
              <a:rPr lang="en-AU"/>
              <a:t>(Use examples! Think about phones, cars, pets, bodies, friendships.</a:t>
            </a:r>
          </a:p>
        </p:txBody>
      </p:sp>
      <p:sp>
        <p:nvSpPr>
          <p:cNvPr id="2" name="Slide Number Placeholder 1">
            <a:extLst>
              <a:ext uri="{FF2B5EF4-FFF2-40B4-BE49-F238E27FC236}">
                <a16:creationId xmlns:a16="http://schemas.microsoft.com/office/drawing/2014/main" id="{4C71EB21-654B-5F48-EF80-678CCA35B20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2458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F7309C-0BB3-E5DC-3337-18A6D9684DE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FA3D5D78-BD7A-AC79-7968-81F72160EA38}"/>
              </a:ext>
            </a:extLst>
          </p:cNvPr>
          <p:cNvSpPr>
            <a:spLocks noGrp="1"/>
          </p:cNvSpPr>
          <p:nvPr>
            <p:ph type="title"/>
          </p:nvPr>
        </p:nvSpPr>
        <p:spPr/>
        <p:txBody>
          <a:bodyPr/>
          <a:lstStyle/>
          <a:p>
            <a:r>
              <a:rPr lang="en-AU"/>
              <a:t>In the hot seat</a:t>
            </a:r>
          </a:p>
        </p:txBody>
      </p:sp>
      <p:sp>
        <p:nvSpPr>
          <p:cNvPr id="9" name="Text Placeholder 8">
            <a:extLst>
              <a:ext uri="{FF2B5EF4-FFF2-40B4-BE49-F238E27FC236}">
                <a16:creationId xmlns:a16="http://schemas.microsoft.com/office/drawing/2014/main" id="{023E9AE0-C25D-1789-71B0-AD1073E96D52}"/>
              </a:ext>
            </a:extLst>
          </p:cNvPr>
          <p:cNvSpPr>
            <a:spLocks noGrp="1"/>
          </p:cNvSpPr>
          <p:nvPr>
            <p:ph type="body" sz="quarter" idx="18"/>
          </p:nvPr>
        </p:nvSpPr>
        <p:spPr/>
        <p:txBody>
          <a:bodyPr/>
          <a:lstStyle/>
          <a:p>
            <a:r>
              <a:rPr lang="en-AU"/>
              <a:t>An optional extension activity</a:t>
            </a:r>
          </a:p>
        </p:txBody>
      </p:sp>
      <p:sp>
        <p:nvSpPr>
          <p:cNvPr id="5" name="Text Placeholder 4">
            <a:extLst>
              <a:ext uri="{FF2B5EF4-FFF2-40B4-BE49-F238E27FC236}">
                <a16:creationId xmlns:a16="http://schemas.microsoft.com/office/drawing/2014/main" id="{28F785D9-01A8-9E2D-5B2E-BEA57D8C82CB}"/>
              </a:ext>
            </a:extLst>
          </p:cNvPr>
          <p:cNvSpPr>
            <a:spLocks noGrp="1"/>
          </p:cNvSpPr>
          <p:nvPr>
            <p:ph type="body" sz="quarter" idx="17"/>
          </p:nvPr>
        </p:nvSpPr>
        <p:spPr/>
        <p:txBody>
          <a:bodyPr/>
          <a:lstStyle/>
          <a:p>
            <a:pPr marL="457200" indent="-457200">
              <a:lnSpc>
                <a:spcPct val="250000"/>
              </a:lnSpc>
              <a:buAutoNum type="arabicPeriod"/>
            </a:pPr>
            <a:r>
              <a:rPr lang="en-AU"/>
              <a:t>We need one student to volunteer for the ‘hot seat’.</a:t>
            </a:r>
          </a:p>
          <a:p>
            <a:pPr marL="457200" indent="-457200">
              <a:lnSpc>
                <a:spcPct val="250000"/>
              </a:lnSpc>
              <a:buAutoNum type="arabicPeriod"/>
            </a:pPr>
            <a:r>
              <a:rPr lang="en-AU"/>
              <a:t>The class will try to convince you to switch to a different answer.</a:t>
            </a:r>
          </a:p>
          <a:p>
            <a:pPr marL="457200" indent="-457200">
              <a:lnSpc>
                <a:spcPct val="250000"/>
              </a:lnSpc>
              <a:buAutoNum type="arabicPeriod"/>
            </a:pPr>
            <a:r>
              <a:rPr lang="en-AU"/>
              <a:t>If you are in the hot seat, you can only switch if you hear a more persuasive argument.</a:t>
            </a:r>
          </a:p>
        </p:txBody>
      </p:sp>
    </p:spTree>
    <p:extLst>
      <p:ext uri="{BB962C8B-B14F-4D97-AF65-F5344CB8AC3E}">
        <p14:creationId xmlns:p14="http://schemas.microsoft.com/office/powerpoint/2010/main" val="218669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BE757-329D-6E21-107F-459C571FD3DB}"/>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096BAC5-0ADA-FFEB-188B-D0D58F5AF4E3}"/>
              </a:ext>
              <a:ext uri="{C183D7F6-B498-43B3-948B-1728B52AA6E4}">
                <adec:decorative xmlns:adec="http://schemas.microsoft.com/office/drawing/2017/decorative" val="1"/>
              </a:ext>
            </a:extLst>
          </p:cNvPr>
          <p:cNvSpPr/>
          <p:nvPr/>
        </p:nvSpPr>
        <p:spPr>
          <a:xfrm>
            <a:off x="804077" y="2808768"/>
            <a:ext cx="11163354" cy="1784466"/>
          </a:xfrm>
          <a:prstGeom prst="roundRect">
            <a:avLst/>
          </a:prstGeom>
          <a:solidFill>
            <a:srgbClr val="E5F7F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marR="0" lvl="0" indent="0" algn="l" defTabSz="609585" rtl="0" eaLnBrk="1" fontAlgn="auto" latinLnBrk="0" hangingPunct="1">
              <a:lnSpc>
                <a:spcPct val="100000"/>
              </a:lnSpc>
              <a:spcBef>
                <a:spcPts val="0"/>
              </a:spcBef>
              <a:spcAft>
                <a:spcPts val="0"/>
              </a:spcAft>
              <a:buClrTx/>
              <a:buSzTx/>
              <a:buFontTx/>
              <a:buNone/>
              <a:tabLst/>
              <a:defRPr/>
            </a:pPr>
            <a:endParaRPr kumimoji="0" lang="en-AU" sz="3200" b="1"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3DCB2023-FC35-B936-6FC5-A303482491DD}"/>
              </a:ext>
              <a:ext uri="{C183D7F6-B498-43B3-948B-1728B52AA6E4}">
                <adec:decorative xmlns:adec="http://schemas.microsoft.com/office/drawing/2017/decorative" val="1"/>
              </a:ext>
            </a:extLst>
          </p:cNvPr>
          <p:cNvSpPr/>
          <p:nvPr/>
        </p:nvSpPr>
        <p:spPr>
          <a:xfrm>
            <a:off x="804077" y="4666966"/>
            <a:ext cx="11163354" cy="1784466"/>
          </a:xfrm>
          <a:prstGeom prst="roundRect">
            <a:avLst/>
          </a:prstGeom>
          <a:solidFill>
            <a:srgbClr val="FBDBE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marR="0" lvl="0" indent="0" algn="l" defTabSz="609585" rtl="0" eaLnBrk="1" fontAlgn="auto" latinLnBrk="0" hangingPunct="1">
              <a:lnSpc>
                <a:spcPct val="100000"/>
              </a:lnSpc>
              <a:spcBef>
                <a:spcPts val="0"/>
              </a:spcBef>
              <a:spcAft>
                <a:spcPts val="0"/>
              </a:spcAft>
              <a:buClrTx/>
              <a:buSzTx/>
              <a:buFontTx/>
              <a:buNone/>
              <a:tabLst/>
              <a:defRPr/>
            </a:pPr>
            <a:endParaRPr kumimoji="0" lang="en-AU" sz="3200" b="1"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3DCE885F-0963-5005-A22A-202453AE3570}"/>
              </a:ext>
              <a:ext uri="{C183D7F6-B498-43B3-948B-1728B52AA6E4}">
                <adec:decorative xmlns:adec="http://schemas.microsoft.com/office/drawing/2017/decorative" val="1"/>
              </a:ext>
            </a:extLst>
          </p:cNvPr>
          <p:cNvSpPr/>
          <p:nvPr/>
        </p:nvSpPr>
        <p:spPr>
          <a:xfrm>
            <a:off x="804077" y="950571"/>
            <a:ext cx="11163354" cy="1784466"/>
          </a:xfrm>
          <a:prstGeom prst="roundRect">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marR="0" lvl="0" indent="0" algn="l" defTabSz="609585" rtl="0" eaLnBrk="1" fontAlgn="auto" latinLnBrk="0" hangingPunct="1">
              <a:lnSpc>
                <a:spcPct val="100000"/>
              </a:lnSpc>
              <a:spcBef>
                <a:spcPts val="0"/>
              </a:spcBef>
              <a:spcAft>
                <a:spcPts val="0"/>
              </a:spcAft>
              <a:buClrTx/>
              <a:buSzTx/>
              <a:buFontTx/>
              <a:buNone/>
              <a:tabLst/>
              <a:defRPr/>
            </a:pPr>
            <a:endParaRPr kumimoji="0" lang="en-AU" sz="3200" b="1"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5C3D4D7C-07EC-2F08-05CC-9D971B035DA2}"/>
              </a:ext>
            </a:extLst>
          </p:cNvPr>
          <p:cNvSpPr>
            <a:spLocks noGrp="1"/>
          </p:cNvSpPr>
          <p:nvPr>
            <p:ph type="title"/>
          </p:nvPr>
        </p:nvSpPr>
        <p:spPr/>
        <p:txBody>
          <a:bodyPr/>
          <a:lstStyle/>
          <a:p>
            <a:r>
              <a:rPr lang="en-AU">
                <a:latin typeface="+mj-lt"/>
              </a:rPr>
              <a:t>3-2-1 things I learned today – write these in your books</a:t>
            </a:r>
          </a:p>
        </p:txBody>
      </p:sp>
      <p:sp>
        <p:nvSpPr>
          <p:cNvPr id="21" name="Google Shape;91;p15">
            <a:extLst>
              <a:ext uri="{FF2B5EF4-FFF2-40B4-BE49-F238E27FC236}">
                <a16:creationId xmlns:a16="http://schemas.microsoft.com/office/drawing/2014/main" id="{F7A9CE54-C61E-CCEA-E239-FE4E72928037}"/>
              </a:ext>
            </a:extLst>
          </p:cNvPr>
          <p:cNvSpPr txBox="1"/>
          <p:nvPr/>
        </p:nvSpPr>
        <p:spPr>
          <a:xfrm>
            <a:off x="1641476" y="950571"/>
            <a:ext cx="4373600" cy="554000"/>
          </a:xfrm>
          <a:prstGeom prst="rect">
            <a:avLst/>
          </a:prstGeom>
          <a:noFill/>
          <a:ln>
            <a:noFill/>
          </a:ln>
        </p:spPr>
        <p:txBody>
          <a:bodyPr spcFirstLastPara="1" wrap="square" lIns="121900" tIns="121900" rIns="121900" bIns="121900" anchor="t"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22272B"/>
                </a:solidFill>
                <a:effectLst/>
                <a:uLnTx/>
                <a:uFillTx/>
                <a:latin typeface="Arial" panose="020B0604020202020204"/>
                <a:ea typeface="Montserrat"/>
                <a:cs typeface="Arial" panose="020B0604020202020204" pitchFamily="34" charset="0"/>
                <a:sym typeface="Montserrat"/>
              </a:rPr>
              <a:t>List 3 things you learned today</a:t>
            </a:r>
            <a:r>
              <a:rPr kumimoji="0" lang="en" sz="1600" b="0" i="0" u="none" strike="noStrike" kern="1200" cap="none" spc="0" normalizeH="0" baseline="0" noProof="0">
                <a:ln>
                  <a:noFill/>
                </a:ln>
                <a:solidFill>
                  <a:srgbClr val="22272B"/>
                </a:solidFill>
                <a:effectLst/>
                <a:uLnTx/>
                <a:uFillTx/>
                <a:latin typeface="Arial" panose="020B0604020202020204"/>
                <a:ea typeface="Montserrat"/>
                <a:cs typeface="Montserrat"/>
                <a:sym typeface="Montserrat"/>
              </a:rPr>
              <a:t>:</a:t>
            </a:r>
            <a:endParaRPr kumimoji="0" sz="3200" b="0" i="0" u="none" strike="noStrike" kern="1200" cap="none" spc="0" normalizeH="0" baseline="0" noProof="0">
              <a:ln>
                <a:noFill/>
              </a:ln>
              <a:solidFill>
                <a:srgbClr val="22272B"/>
              </a:solidFill>
              <a:effectLst/>
              <a:uLnTx/>
              <a:uFillTx/>
              <a:latin typeface="Arial" panose="020B0604020202020204"/>
              <a:ea typeface="Roboto"/>
              <a:cs typeface="Roboto"/>
              <a:sym typeface="Roboto"/>
            </a:endParaRPr>
          </a:p>
        </p:txBody>
      </p:sp>
      <p:sp>
        <p:nvSpPr>
          <p:cNvPr id="18" name="Google Shape;92;p15">
            <a:extLst>
              <a:ext uri="{FF2B5EF4-FFF2-40B4-BE49-F238E27FC236}">
                <a16:creationId xmlns:a16="http://schemas.microsoft.com/office/drawing/2014/main" id="{8ACD9226-DDDE-DE56-2AF5-E4824776741F}"/>
              </a:ext>
            </a:extLst>
          </p:cNvPr>
          <p:cNvSpPr txBox="1"/>
          <p:nvPr/>
        </p:nvSpPr>
        <p:spPr>
          <a:xfrm>
            <a:off x="1782255"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defPPr>
              <a:defRPr lang="en-US"/>
            </a:defPPr>
            <a:lvl1pPr>
              <a:defRPr sz="1600">
                <a:latin typeface="Arial" panose="020B0604020202020204" pitchFamily="34" charset="0"/>
                <a:ea typeface="Montserrat"/>
                <a:cs typeface="Arial" panose="020B0604020202020204" pitchFamily="34" charset="0"/>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22272B"/>
                </a:solidFill>
                <a:effectLst/>
                <a:uLnTx/>
                <a:uFillTx/>
                <a:latin typeface="Arial" panose="020B0604020202020204"/>
                <a:cs typeface="Arial" panose="020B0604020202020204" pitchFamily="34" charset="0"/>
                <a:sym typeface="Montserrat"/>
              </a:rPr>
              <a:t>1. </a:t>
            </a:r>
            <a:endParaRPr kumimoji="0" sz="1600" b="0" i="0" u="none" strike="noStrike" kern="1200" cap="none" spc="0" normalizeH="0" baseline="0" noProof="0">
              <a:ln>
                <a:noFill/>
              </a:ln>
              <a:solidFill>
                <a:srgbClr val="22272B"/>
              </a:solidFill>
              <a:effectLst/>
              <a:uLnTx/>
              <a:uFillTx/>
              <a:latin typeface="Arial" panose="020B0604020202020204"/>
              <a:cs typeface="Arial" panose="020B0604020202020204" pitchFamily="34" charset="0"/>
              <a:sym typeface="Montserrat"/>
            </a:endParaRPr>
          </a:p>
        </p:txBody>
      </p:sp>
      <p:sp>
        <p:nvSpPr>
          <p:cNvPr id="19" name="Google Shape;93;p15">
            <a:extLst>
              <a:ext uri="{FF2B5EF4-FFF2-40B4-BE49-F238E27FC236}">
                <a16:creationId xmlns:a16="http://schemas.microsoft.com/office/drawing/2014/main" id="{BD230DEA-7AD7-3B78-85DF-1D95B8BE19CC}"/>
              </a:ext>
            </a:extLst>
          </p:cNvPr>
          <p:cNvSpPr txBox="1"/>
          <p:nvPr/>
        </p:nvSpPr>
        <p:spPr>
          <a:xfrm>
            <a:off x="5285289"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22272B"/>
                </a:solidFill>
                <a:effectLst/>
                <a:uLnTx/>
                <a:uFillTx/>
                <a:latin typeface="Arial" panose="020B0604020202020204"/>
                <a:ea typeface="Montserrat"/>
                <a:cs typeface="Arial" panose="020B0604020202020204" pitchFamily="34" charset="0"/>
                <a:sym typeface="Montserrat"/>
              </a:rPr>
              <a:t>2. </a:t>
            </a:r>
            <a:endParaRPr kumimoji="0" sz="1600" b="0" i="0" u="none" strike="noStrike" kern="1200" cap="none" spc="0" normalizeH="0" baseline="0" noProof="0">
              <a:ln>
                <a:noFill/>
              </a:ln>
              <a:solidFill>
                <a:srgbClr val="22272B"/>
              </a:solidFill>
              <a:effectLst/>
              <a:uLnTx/>
              <a:uFillTx/>
              <a:latin typeface="Arial" panose="020B0604020202020204"/>
              <a:ea typeface="Montserrat"/>
              <a:cs typeface="Arial" panose="020B0604020202020204" pitchFamily="34" charset="0"/>
              <a:sym typeface="Montserrat"/>
            </a:endParaRPr>
          </a:p>
        </p:txBody>
      </p:sp>
      <p:sp>
        <p:nvSpPr>
          <p:cNvPr id="20" name="Google Shape;94;p15">
            <a:extLst>
              <a:ext uri="{FF2B5EF4-FFF2-40B4-BE49-F238E27FC236}">
                <a16:creationId xmlns:a16="http://schemas.microsoft.com/office/drawing/2014/main" id="{269D6689-73F0-B7BD-14F9-31FAA2897A6D}"/>
              </a:ext>
            </a:extLst>
          </p:cNvPr>
          <p:cNvSpPr txBox="1"/>
          <p:nvPr/>
        </p:nvSpPr>
        <p:spPr>
          <a:xfrm>
            <a:off x="8694422"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22272B"/>
                </a:solidFill>
                <a:effectLst/>
                <a:uLnTx/>
                <a:uFillTx/>
                <a:latin typeface="Arial" panose="020B0604020202020204"/>
                <a:ea typeface="Montserrat"/>
                <a:cs typeface="Arial" panose="020B0604020202020204" pitchFamily="34" charset="0"/>
                <a:sym typeface="Montserrat"/>
              </a:rPr>
              <a:t>3. </a:t>
            </a:r>
            <a:endParaRPr kumimoji="0" sz="1600" b="0" i="0" u="none" strike="noStrike" kern="1200" cap="none" spc="0" normalizeH="0" baseline="0" noProof="0">
              <a:ln>
                <a:noFill/>
              </a:ln>
              <a:solidFill>
                <a:srgbClr val="22272B"/>
              </a:solidFill>
              <a:effectLst/>
              <a:uLnTx/>
              <a:uFillTx/>
              <a:latin typeface="Arial" panose="020B0604020202020204"/>
              <a:ea typeface="Montserrat"/>
              <a:cs typeface="Arial" panose="020B0604020202020204" pitchFamily="34" charset="0"/>
              <a:sym typeface="Montserrat"/>
            </a:endParaRPr>
          </a:p>
        </p:txBody>
      </p:sp>
      <p:sp>
        <p:nvSpPr>
          <p:cNvPr id="25" name="Google Shape;91;p15">
            <a:extLst>
              <a:ext uri="{FF2B5EF4-FFF2-40B4-BE49-F238E27FC236}">
                <a16:creationId xmlns:a16="http://schemas.microsoft.com/office/drawing/2014/main" id="{BDADF4D6-CEF8-3552-6C35-9CE6FCB5FE62}"/>
              </a:ext>
            </a:extLst>
          </p:cNvPr>
          <p:cNvSpPr txBox="1"/>
          <p:nvPr/>
        </p:nvSpPr>
        <p:spPr>
          <a:xfrm>
            <a:off x="1641476" y="2822179"/>
            <a:ext cx="4373600" cy="554000"/>
          </a:xfrm>
          <a:prstGeom prst="rect">
            <a:avLst/>
          </a:prstGeom>
          <a:noFill/>
          <a:ln>
            <a:noFill/>
          </a:ln>
        </p:spPr>
        <p:txBody>
          <a:bodyPr spcFirstLastPara="1" wrap="square" lIns="121900" tIns="121900" rIns="121900" bIns="121900" anchor="t"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22272B"/>
                </a:solidFill>
                <a:effectLst/>
                <a:uLnTx/>
                <a:uFillTx/>
                <a:latin typeface="Arial" panose="020B0604020202020204"/>
                <a:ea typeface="Montserrat"/>
                <a:cs typeface="Arial" panose="020B0604020202020204" pitchFamily="34" charset="0"/>
                <a:sym typeface="Montserrat"/>
              </a:rPr>
              <a:t>List 2 questions you have about these things</a:t>
            </a:r>
            <a:r>
              <a:rPr kumimoji="0" lang="en" sz="1600" b="0" i="0" u="none" strike="noStrike" kern="1200" cap="none" spc="0" normalizeH="0" baseline="0" noProof="0">
                <a:ln>
                  <a:noFill/>
                </a:ln>
                <a:solidFill>
                  <a:srgbClr val="22272B"/>
                </a:solidFill>
                <a:effectLst/>
                <a:uLnTx/>
                <a:uFillTx/>
                <a:latin typeface="Arial" panose="020B0604020202020204"/>
                <a:ea typeface="Montserrat"/>
                <a:cs typeface="Montserrat"/>
                <a:sym typeface="Montserrat"/>
              </a:rPr>
              <a:t>:</a:t>
            </a:r>
            <a:endParaRPr kumimoji="0" sz="3200" b="0" i="0" u="none" strike="noStrike" kern="1200" cap="none" spc="0" normalizeH="0" baseline="0" noProof="0">
              <a:ln>
                <a:noFill/>
              </a:ln>
              <a:solidFill>
                <a:srgbClr val="22272B"/>
              </a:solidFill>
              <a:effectLst/>
              <a:uLnTx/>
              <a:uFillTx/>
              <a:latin typeface="Arial" panose="020B0604020202020204"/>
              <a:ea typeface="Roboto"/>
              <a:cs typeface="Roboto"/>
              <a:sym typeface="Roboto"/>
            </a:endParaRPr>
          </a:p>
        </p:txBody>
      </p:sp>
      <p:sp>
        <p:nvSpPr>
          <p:cNvPr id="22" name="Google Shape;92;p15">
            <a:extLst>
              <a:ext uri="{FF2B5EF4-FFF2-40B4-BE49-F238E27FC236}">
                <a16:creationId xmlns:a16="http://schemas.microsoft.com/office/drawing/2014/main" id="{36D4DCDA-BF78-63D1-177D-1E76CE991C85}"/>
              </a:ext>
            </a:extLst>
          </p:cNvPr>
          <p:cNvSpPr txBox="1"/>
          <p:nvPr/>
        </p:nvSpPr>
        <p:spPr>
          <a:xfrm>
            <a:off x="1782255" y="33031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22272B"/>
                </a:solidFill>
                <a:effectLst/>
                <a:uLnTx/>
                <a:uFillTx/>
                <a:latin typeface="Arial" panose="020B0604020202020204"/>
                <a:ea typeface="Montserrat"/>
                <a:cs typeface="Arial" panose="020B0604020202020204" pitchFamily="34" charset="0"/>
                <a:sym typeface="Montserrat"/>
              </a:rPr>
              <a:t>1. </a:t>
            </a:r>
            <a:endParaRPr kumimoji="0" sz="1600" b="0" i="0" u="none" strike="noStrike" kern="1200" cap="none" spc="0" normalizeH="0" baseline="0" noProof="0">
              <a:ln>
                <a:noFill/>
              </a:ln>
              <a:solidFill>
                <a:srgbClr val="22272B"/>
              </a:solidFill>
              <a:effectLst/>
              <a:uLnTx/>
              <a:uFillTx/>
              <a:latin typeface="Arial" panose="020B0604020202020204"/>
              <a:ea typeface="Montserrat"/>
              <a:cs typeface="Arial" panose="020B0604020202020204" pitchFamily="34" charset="0"/>
              <a:sym typeface="Montserrat"/>
            </a:endParaRPr>
          </a:p>
        </p:txBody>
      </p:sp>
      <p:sp>
        <p:nvSpPr>
          <p:cNvPr id="23" name="Google Shape;93;p15">
            <a:extLst>
              <a:ext uri="{FF2B5EF4-FFF2-40B4-BE49-F238E27FC236}">
                <a16:creationId xmlns:a16="http://schemas.microsoft.com/office/drawing/2014/main" id="{36DD5DC6-23CB-DFB6-D99E-E605C4B337B8}"/>
              </a:ext>
            </a:extLst>
          </p:cNvPr>
          <p:cNvSpPr txBox="1"/>
          <p:nvPr/>
        </p:nvSpPr>
        <p:spPr>
          <a:xfrm>
            <a:off x="5285289" y="33031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22272B"/>
                </a:solidFill>
                <a:effectLst/>
                <a:uLnTx/>
                <a:uFillTx/>
                <a:latin typeface="Arial" panose="020B0604020202020204"/>
                <a:ea typeface="Montserrat"/>
                <a:cs typeface="Arial" panose="020B0604020202020204" pitchFamily="34" charset="0"/>
                <a:sym typeface="Montserrat"/>
              </a:rPr>
              <a:t>2. </a:t>
            </a:r>
            <a:endParaRPr kumimoji="0" sz="1600" b="0" i="0" u="none" strike="noStrike" kern="1200" cap="none" spc="0" normalizeH="0" baseline="0" noProof="0">
              <a:ln>
                <a:noFill/>
              </a:ln>
              <a:solidFill>
                <a:srgbClr val="22272B"/>
              </a:solidFill>
              <a:effectLst/>
              <a:uLnTx/>
              <a:uFillTx/>
              <a:latin typeface="Arial" panose="020B0604020202020204"/>
              <a:ea typeface="Montserrat"/>
              <a:cs typeface="Arial" panose="020B0604020202020204" pitchFamily="34" charset="0"/>
              <a:sym typeface="Montserrat"/>
            </a:endParaRPr>
          </a:p>
        </p:txBody>
      </p:sp>
      <p:sp>
        <p:nvSpPr>
          <p:cNvPr id="29" name="Google Shape;91;p15">
            <a:extLst>
              <a:ext uri="{FF2B5EF4-FFF2-40B4-BE49-F238E27FC236}">
                <a16:creationId xmlns:a16="http://schemas.microsoft.com/office/drawing/2014/main" id="{21AF9797-C26A-1FCB-76B5-39AC6569BA8F}"/>
              </a:ext>
            </a:extLst>
          </p:cNvPr>
          <p:cNvSpPr txBox="1"/>
          <p:nvPr/>
        </p:nvSpPr>
        <p:spPr>
          <a:xfrm>
            <a:off x="1641476" y="4666965"/>
            <a:ext cx="6078458" cy="554000"/>
          </a:xfrm>
          <a:prstGeom prst="rect">
            <a:avLst/>
          </a:prstGeom>
          <a:noFill/>
          <a:ln>
            <a:noFill/>
          </a:ln>
        </p:spPr>
        <p:txBody>
          <a:bodyPr spcFirstLastPara="1" wrap="square" lIns="121900" tIns="121900" rIns="121900" bIns="121900" anchor="t"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22272B"/>
                </a:solidFill>
                <a:effectLst/>
                <a:uLnTx/>
                <a:uFillTx/>
                <a:latin typeface="Arial" panose="020B0604020202020204"/>
                <a:ea typeface="Montserrat"/>
                <a:cs typeface="Arial" panose="020B0604020202020204" pitchFamily="34" charset="0"/>
                <a:sym typeface="Montserrat"/>
              </a:rPr>
              <a:t>Give 1 reason why it’s important to learn about these things:</a:t>
            </a:r>
            <a:endParaRPr kumimoji="0" sz="3200" b="0" i="0" u="none" strike="noStrike" kern="1200" cap="none" spc="0" normalizeH="0" baseline="0" noProof="0">
              <a:ln>
                <a:noFill/>
              </a:ln>
              <a:solidFill>
                <a:srgbClr val="22272B"/>
              </a:solidFill>
              <a:effectLst/>
              <a:uLnTx/>
              <a:uFillTx/>
              <a:latin typeface="Arial" panose="020B0604020202020204"/>
              <a:ea typeface="Roboto"/>
              <a:cs typeface="Roboto"/>
              <a:sym typeface="Roboto"/>
            </a:endParaRPr>
          </a:p>
        </p:txBody>
      </p:sp>
      <p:sp>
        <p:nvSpPr>
          <p:cNvPr id="26" name="Google Shape;92;p15">
            <a:extLst>
              <a:ext uri="{FF2B5EF4-FFF2-40B4-BE49-F238E27FC236}">
                <a16:creationId xmlns:a16="http://schemas.microsoft.com/office/drawing/2014/main" id="{2E542BB8-0C7C-2B10-5CB9-093F8532E16C}"/>
              </a:ext>
            </a:extLst>
          </p:cNvPr>
          <p:cNvSpPr txBox="1"/>
          <p:nvPr/>
        </p:nvSpPr>
        <p:spPr>
          <a:xfrm>
            <a:off x="1782255" y="5147954"/>
            <a:ext cx="3018000" cy="1168603"/>
          </a:xfrm>
          <a:prstGeom prst="rect">
            <a:avLst/>
          </a:prstGeom>
          <a:solidFill>
            <a:schemeClr val="bg1"/>
          </a:solidFill>
          <a:ln w="19050" cap="flat" cmpd="sng">
            <a:solidFill>
              <a:srgbClr val="B51458"/>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22272B"/>
                </a:solidFill>
                <a:effectLst/>
                <a:uLnTx/>
                <a:uFillTx/>
                <a:latin typeface="Arial" panose="020B0604020202020204"/>
                <a:ea typeface="Montserrat"/>
                <a:cs typeface="Arial" panose="020B0604020202020204" pitchFamily="34" charset="0"/>
                <a:sym typeface="Montserrat"/>
              </a:rPr>
              <a:t>1. </a:t>
            </a:r>
            <a:endParaRPr kumimoji="0" sz="1600" b="0" i="0" u="none" strike="noStrike" kern="1200" cap="none" spc="0" normalizeH="0" baseline="0" noProof="0">
              <a:ln>
                <a:noFill/>
              </a:ln>
              <a:solidFill>
                <a:srgbClr val="22272B"/>
              </a:solidFill>
              <a:effectLst/>
              <a:uLnTx/>
              <a:uFillTx/>
              <a:latin typeface="Arial" panose="020B0604020202020204"/>
              <a:ea typeface="Montserrat"/>
              <a:cs typeface="Arial" panose="020B0604020202020204" pitchFamily="34" charset="0"/>
              <a:sym typeface="Montserrat"/>
            </a:endParaRPr>
          </a:p>
        </p:txBody>
      </p:sp>
      <p:sp>
        <p:nvSpPr>
          <p:cNvPr id="4" name="Oval 3">
            <a:extLst>
              <a:ext uri="{FF2B5EF4-FFF2-40B4-BE49-F238E27FC236}">
                <a16:creationId xmlns:a16="http://schemas.microsoft.com/office/drawing/2014/main" id="{52B7254F-E8B5-5F52-7B2A-B6E48D12773B}"/>
              </a:ext>
              <a:ext uri="{C183D7F6-B498-43B3-948B-1728B52AA6E4}">
                <adec:decorative xmlns:adec="http://schemas.microsoft.com/office/drawing/2017/decorative" val="1"/>
              </a:ext>
            </a:extLst>
          </p:cNvPr>
          <p:cNvSpPr/>
          <p:nvPr/>
        </p:nvSpPr>
        <p:spPr>
          <a:xfrm>
            <a:off x="224569" y="1161745"/>
            <a:ext cx="1362119" cy="1362119"/>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66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3</a:t>
            </a:r>
          </a:p>
        </p:txBody>
      </p:sp>
      <p:sp>
        <p:nvSpPr>
          <p:cNvPr id="6" name="Oval 5">
            <a:extLst>
              <a:ext uri="{FF2B5EF4-FFF2-40B4-BE49-F238E27FC236}">
                <a16:creationId xmlns:a16="http://schemas.microsoft.com/office/drawing/2014/main" id="{559E2F0D-57C0-DE88-9830-65C79161E59B}"/>
              </a:ext>
              <a:ext uri="{C183D7F6-B498-43B3-948B-1728B52AA6E4}">
                <adec:decorative xmlns:adec="http://schemas.microsoft.com/office/drawing/2017/decorative" val="1"/>
              </a:ext>
            </a:extLst>
          </p:cNvPr>
          <p:cNvSpPr/>
          <p:nvPr/>
        </p:nvSpPr>
        <p:spPr>
          <a:xfrm>
            <a:off x="224568" y="3019942"/>
            <a:ext cx="1362119" cy="1362119"/>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66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2</a:t>
            </a:r>
          </a:p>
        </p:txBody>
      </p:sp>
      <p:sp>
        <p:nvSpPr>
          <p:cNvPr id="7" name="Oval 6">
            <a:extLst>
              <a:ext uri="{FF2B5EF4-FFF2-40B4-BE49-F238E27FC236}">
                <a16:creationId xmlns:a16="http://schemas.microsoft.com/office/drawing/2014/main" id="{CA816ED7-EEA3-EC87-6860-5359805D7E20}"/>
              </a:ext>
              <a:ext uri="{C183D7F6-B498-43B3-948B-1728B52AA6E4}">
                <adec:decorative xmlns:adec="http://schemas.microsoft.com/office/drawing/2017/decorative" val="1"/>
              </a:ext>
            </a:extLst>
          </p:cNvPr>
          <p:cNvSpPr/>
          <p:nvPr/>
        </p:nvSpPr>
        <p:spPr>
          <a:xfrm>
            <a:off x="208967" y="4878140"/>
            <a:ext cx="1362119" cy="1362119"/>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66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1</a:t>
            </a:r>
          </a:p>
        </p:txBody>
      </p:sp>
      <p:sp>
        <p:nvSpPr>
          <p:cNvPr id="2" name="Slide Number Placeholder 1">
            <a:extLst>
              <a:ext uri="{FF2B5EF4-FFF2-40B4-BE49-F238E27FC236}">
                <a16:creationId xmlns:a16="http://schemas.microsoft.com/office/drawing/2014/main" id="{C48237B1-0FED-CADF-B7DD-38C2A437D3F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73652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331E4-3F4C-E704-9CC0-1E7D892D01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BBC650-D2C9-A788-F318-0367B44BBA64}"/>
              </a:ext>
            </a:extLst>
          </p:cNvPr>
          <p:cNvSpPr>
            <a:spLocks noGrp="1"/>
          </p:cNvSpPr>
          <p:nvPr>
            <p:ph type="ctrTitle"/>
          </p:nvPr>
        </p:nvSpPr>
        <p:spPr/>
        <p:txBody>
          <a:bodyPr/>
          <a:lstStyle/>
          <a:p>
            <a:r>
              <a:rPr lang="en-AU"/>
              <a:t>Lesson 10</a:t>
            </a:r>
            <a:br>
              <a:rPr lang="en-AU"/>
            </a:br>
            <a:r>
              <a:rPr lang="en-AU" sz="3600">
                <a:solidFill>
                  <a:schemeClr val="accent4"/>
                </a:solidFill>
              </a:rPr>
              <a:t>Spotlight on Plato</a:t>
            </a:r>
          </a:p>
        </p:txBody>
      </p:sp>
    </p:spTree>
    <p:extLst>
      <p:ext uri="{BB962C8B-B14F-4D97-AF65-F5344CB8AC3E}">
        <p14:creationId xmlns:p14="http://schemas.microsoft.com/office/powerpoint/2010/main" val="399107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E5DC0E-7C95-14AC-AE5B-0556DADA0F9A}"/>
              </a:ext>
            </a:extLst>
          </p:cNvPr>
          <p:cNvSpPr>
            <a:spLocks noGrp="1"/>
          </p:cNvSpPr>
          <p:nvPr>
            <p:ph type="title"/>
          </p:nvPr>
        </p:nvSpPr>
        <p:spPr/>
        <p:txBody>
          <a:bodyPr/>
          <a:lstStyle/>
          <a:p>
            <a:r>
              <a:rPr lang="en-AU"/>
              <a:t>What is philosophy?</a:t>
            </a:r>
          </a:p>
        </p:txBody>
      </p:sp>
      <p:sp>
        <p:nvSpPr>
          <p:cNvPr id="4" name="Text Placeholder 3">
            <a:extLst>
              <a:ext uri="{FF2B5EF4-FFF2-40B4-BE49-F238E27FC236}">
                <a16:creationId xmlns:a16="http://schemas.microsoft.com/office/drawing/2014/main" id="{B0E455E0-123D-045F-7793-560647716699}"/>
              </a:ext>
            </a:extLst>
          </p:cNvPr>
          <p:cNvSpPr>
            <a:spLocks noGrp="1"/>
          </p:cNvSpPr>
          <p:nvPr>
            <p:ph type="body" sz="quarter" idx="18"/>
          </p:nvPr>
        </p:nvSpPr>
        <p:spPr/>
        <p:txBody>
          <a:bodyPr/>
          <a:lstStyle/>
          <a:p>
            <a:r>
              <a:rPr lang="en-AU"/>
              <a:t>Crash course philosophy #1</a:t>
            </a:r>
          </a:p>
        </p:txBody>
      </p:sp>
      <p:sp>
        <p:nvSpPr>
          <p:cNvPr id="5" name="Content Placeholder 4">
            <a:extLst>
              <a:ext uri="{FF2B5EF4-FFF2-40B4-BE49-F238E27FC236}">
                <a16:creationId xmlns:a16="http://schemas.microsoft.com/office/drawing/2014/main" id="{4F7F0F7E-A8FD-40FE-DD55-2447AA4EEE86}"/>
              </a:ext>
            </a:extLst>
          </p:cNvPr>
          <p:cNvSpPr>
            <a:spLocks noGrp="1"/>
          </p:cNvSpPr>
          <p:nvPr>
            <p:ph sz="quarter" idx="19"/>
          </p:nvPr>
        </p:nvSpPr>
        <p:spPr>
          <a:xfrm>
            <a:off x="360363" y="1562471"/>
            <a:ext cx="6749564" cy="4814518"/>
          </a:xfrm>
        </p:spPr>
        <p:txBody>
          <a:bodyPr/>
          <a:lstStyle/>
          <a:p>
            <a:r>
              <a:rPr lang="en-AU"/>
              <a:t>This episode of crash course you will hear a broad introduction to the core attributes and principles of Philosophy as an academic discipline.</a:t>
            </a:r>
          </a:p>
          <a:p>
            <a:r>
              <a:rPr lang="en-AU" b="1"/>
              <a:t>As you watch look for the answers to these questions: </a:t>
            </a:r>
          </a:p>
          <a:p>
            <a:pPr marL="342900" indent="-342900">
              <a:buFont typeface="Arial" panose="020B0604020202020204" pitchFamily="34" charset="0"/>
              <a:buChar char="•"/>
            </a:pPr>
            <a:r>
              <a:rPr lang="en-AU"/>
              <a:t>What is philosophy?</a:t>
            </a:r>
          </a:p>
          <a:p>
            <a:pPr marL="342900" indent="-342900">
              <a:buFont typeface="Arial" panose="020B0604020202020204" pitchFamily="34" charset="0"/>
              <a:buChar char="•"/>
            </a:pPr>
            <a:r>
              <a:rPr lang="en-AU"/>
              <a:t>How is philosophy different from an opinion?</a:t>
            </a:r>
          </a:p>
          <a:p>
            <a:pPr marL="342900" indent="-342900">
              <a:buFont typeface="Arial" panose="020B0604020202020204" pitchFamily="34" charset="0"/>
              <a:buChar char="•"/>
            </a:pPr>
            <a:r>
              <a:rPr lang="en-AU"/>
              <a:t>What is the goal of philosophy?</a:t>
            </a:r>
          </a:p>
          <a:p>
            <a:pPr marL="342900" indent="-342900">
              <a:buFont typeface="Arial" panose="020B0604020202020204" pitchFamily="34" charset="0"/>
              <a:buChar char="•"/>
            </a:pPr>
            <a:r>
              <a:rPr lang="en-AU"/>
              <a:t>What kinds of questions can philosophy help us answer?</a:t>
            </a:r>
          </a:p>
          <a:p>
            <a:endParaRPr lang="en-AU"/>
          </a:p>
          <a:p>
            <a:endParaRPr lang="en-AU"/>
          </a:p>
          <a:p>
            <a:endParaRPr lang="en-AU"/>
          </a:p>
        </p:txBody>
      </p:sp>
      <p:pic>
        <p:nvPicPr>
          <p:cNvPr id="6" name="Online Media 5" title="What is Philosophy?: Crash Course Philosophy #1">
            <a:hlinkClick r:id="" action="ppaction://media"/>
            <a:extLst>
              <a:ext uri="{FF2B5EF4-FFF2-40B4-BE49-F238E27FC236}">
                <a16:creationId xmlns:a16="http://schemas.microsoft.com/office/drawing/2014/main" id="{804A6139-3329-851C-B258-94B5ED87FBE4}"/>
              </a:ext>
            </a:extLst>
          </p:cNvPr>
          <p:cNvPicPr>
            <a:picLocks noRot="1" noChangeAspect="1"/>
          </p:cNvPicPr>
          <p:nvPr>
            <a:videoFile r:link="rId1"/>
          </p:nvPr>
        </p:nvPicPr>
        <p:blipFill>
          <a:blip r:embed="rId4"/>
          <a:stretch>
            <a:fillRect/>
          </a:stretch>
        </p:blipFill>
        <p:spPr>
          <a:xfrm>
            <a:off x="7039191" y="360000"/>
            <a:ext cx="4966915" cy="2806307"/>
          </a:xfrm>
          <a:prstGeom prst="rect">
            <a:avLst/>
          </a:prstGeom>
        </p:spPr>
      </p:pic>
      <p:sp>
        <p:nvSpPr>
          <p:cNvPr id="2" name="Slide Number Placeholder 1">
            <a:extLst>
              <a:ext uri="{FF2B5EF4-FFF2-40B4-BE49-F238E27FC236}">
                <a16:creationId xmlns:a16="http://schemas.microsoft.com/office/drawing/2014/main" id="{CE0EF005-F1B4-72B9-F677-9858B4BE67F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124224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AC4BF-8E99-4CD6-1AB8-A6DEED0569B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92FAC55-D2D7-B624-6C4C-BD9FA256CC72}"/>
              </a:ext>
            </a:extLst>
          </p:cNvPr>
          <p:cNvSpPr>
            <a:spLocks noGrp="1"/>
          </p:cNvSpPr>
          <p:nvPr>
            <p:ph type="title"/>
          </p:nvPr>
        </p:nvSpPr>
        <p:spPr/>
        <p:txBody>
          <a:bodyPr/>
          <a:lstStyle/>
          <a:p>
            <a:r>
              <a:rPr lang="en-AU" dirty="0">
                <a:latin typeface="+mj-lt"/>
              </a:rPr>
              <a:t>Learning intentions and success criteria (7)</a:t>
            </a:r>
          </a:p>
        </p:txBody>
      </p:sp>
      <p:sp>
        <p:nvSpPr>
          <p:cNvPr id="3" name="TextBox 2">
            <a:extLst>
              <a:ext uri="{FF2B5EF4-FFF2-40B4-BE49-F238E27FC236}">
                <a16:creationId xmlns:a16="http://schemas.microsoft.com/office/drawing/2014/main" id="{45F7B403-F0DC-66D6-32EA-DEA41B0BEF63}"/>
              </a:ext>
            </a:extLst>
          </p:cNvPr>
          <p:cNvSpPr txBox="1"/>
          <p:nvPr/>
        </p:nvSpPr>
        <p:spPr>
          <a:xfrm>
            <a:off x="359998" y="1731864"/>
            <a:ext cx="11303000" cy="39440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nSpc>
                <a:spcPct val="150000"/>
              </a:lnSpc>
              <a:spcAft>
                <a:spcPts val="1200"/>
              </a:spcAft>
              <a:defRPr/>
            </a:pPr>
            <a:r>
              <a:rPr lang="en-AU" sz="2000" b="1">
                <a:solidFill>
                  <a:srgbClr val="002664"/>
                </a:solidFill>
                <a:cs typeface="Arial"/>
              </a:rPr>
              <a:t>We are learning to</a:t>
            </a:r>
            <a:endParaRPr lang="en-AU" sz="2000" b="1">
              <a:solidFill>
                <a:srgbClr val="002664"/>
              </a:solidFill>
              <a:ea typeface="+mn-lt"/>
              <a:cs typeface="Arial"/>
            </a:endParaRPr>
          </a:p>
          <a:p>
            <a:pPr marL="685800" lvl="0" indent="-342900">
              <a:lnSpc>
                <a:spcPct val="150000"/>
              </a:lnSpc>
              <a:spcAft>
                <a:spcPts val="1200"/>
              </a:spcAft>
              <a:buFont typeface="Arial"/>
              <a:buChar char="•"/>
              <a:defRPr/>
            </a:pPr>
            <a:r>
              <a:rPr lang="en-AU" sz="2000">
                <a:solidFill>
                  <a:srgbClr val="22272B"/>
                </a:solidFill>
                <a:cs typeface="Arial"/>
              </a:rPr>
              <a:t>describe key features of Plato's philosophy</a:t>
            </a:r>
          </a:p>
          <a:p>
            <a:pPr marL="685800" lvl="0" indent="-342900">
              <a:lnSpc>
                <a:spcPct val="150000"/>
              </a:lnSpc>
              <a:spcAft>
                <a:spcPts val="1200"/>
              </a:spcAft>
              <a:buFont typeface="Arial"/>
              <a:buChar char="•"/>
              <a:defRPr/>
            </a:pPr>
            <a:r>
              <a:rPr lang="en-AU" sz="2000">
                <a:solidFill>
                  <a:srgbClr val="22272B"/>
                </a:solidFill>
                <a:cs typeface="Arial"/>
              </a:rPr>
              <a:t>explain the theory of forms and how it shaped Plato’s view of reality.</a:t>
            </a:r>
          </a:p>
          <a:p>
            <a:pPr lvl="0">
              <a:lnSpc>
                <a:spcPct val="150000"/>
              </a:lnSpc>
              <a:spcAft>
                <a:spcPts val="1200"/>
              </a:spcAft>
              <a:defRPr/>
            </a:pPr>
            <a:r>
              <a:rPr lang="en-AU" sz="2000" b="1">
                <a:solidFill>
                  <a:srgbClr val="002664"/>
                </a:solidFill>
                <a:cs typeface="Arial"/>
              </a:rPr>
              <a:t>We can</a:t>
            </a:r>
            <a:endParaRPr lang="en-US" sz="2000">
              <a:solidFill>
                <a:srgbClr val="002664"/>
              </a:solidFill>
              <a:cs typeface="Arial"/>
            </a:endParaRPr>
          </a:p>
          <a:p>
            <a:pPr marL="685800" lvl="0" indent="-342900">
              <a:lnSpc>
                <a:spcPct val="150000"/>
              </a:lnSpc>
              <a:spcAft>
                <a:spcPts val="1200"/>
              </a:spcAft>
              <a:buFont typeface="Arial"/>
              <a:buChar char="•"/>
              <a:defRPr/>
            </a:pPr>
            <a:r>
              <a:rPr lang="en-AU" sz="2000">
                <a:solidFill>
                  <a:srgbClr val="22272B"/>
                </a:solidFill>
                <a:cs typeface="Arial"/>
              </a:rPr>
              <a:t>outline Plato's major ideas and their importance in the study of philosophy  </a:t>
            </a:r>
            <a:endParaRPr lang="en-AU" sz="2000">
              <a:solidFill>
                <a:srgbClr val="22272B"/>
              </a:solidFill>
              <a:cs typeface="Arial" panose="020B0604020202020204" pitchFamily="34" charset="0"/>
            </a:endParaRPr>
          </a:p>
          <a:p>
            <a:pPr marL="685800" lvl="0" indent="-342900">
              <a:lnSpc>
                <a:spcPct val="150000"/>
              </a:lnSpc>
              <a:spcAft>
                <a:spcPts val="1200"/>
              </a:spcAft>
              <a:buFont typeface="Arial"/>
              <a:buChar char="•"/>
              <a:defRPr/>
            </a:pPr>
            <a:r>
              <a:rPr lang="en-AU" sz="2000">
                <a:solidFill>
                  <a:srgbClr val="22272B"/>
                </a:solidFill>
                <a:cs typeface="Arial"/>
              </a:rPr>
              <a:t>explain the allegory of The Cave and connect it to my prior learning about the Ship of Theseus allegory.</a:t>
            </a:r>
            <a:endParaRPr lang="en-AU" sz="2000">
              <a:solidFill>
                <a:srgbClr val="22272B"/>
              </a:solidFill>
              <a:cs typeface="Arial" panose="020B0604020202020204" pitchFamily="34" charset="0"/>
            </a:endParaRPr>
          </a:p>
        </p:txBody>
      </p:sp>
      <p:sp>
        <p:nvSpPr>
          <p:cNvPr id="2" name="Slide Number Placeholder 1">
            <a:extLst>
              <a:ext uri="{FF2B5EF4-FFF2-40B4-BE49-F238E27FC236}">
                <a16:creationId xmlns:a16="http://schemas.microsoft.com/office/drawing/2014/main" id="{E18609F9-B651-32EE-5FB6-4FE550B1434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500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AF4B3E-D372-2E7C-D818-E24348530EE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208DBF65-9DAB-FA14-CF03-B9C435A0C3E1}"/>
              </a:ext>
            </a:extLst>
          </p:cNvPr>
          <p:cNvSpPr>
            <a:spLocks noGrp="1"/>
          </p:cNvSpPr>
          <p:nvPr>
            <p:ph type="title"/>
          </p:nvPr>
        </p:nvSpPr>
        <p:spPr/>
        <p:txBody>
          <a:bodyPr/>
          <a:lstStyle/>
          <a:p>
            <a:r>
              <a:rPr lang="en-AU" sz="2400"/>
              <a:t>Plato – the architect of Western Philosophy</a:t>
            </a:r>
          </a:p>
        </p:txBody>
      </p:sp>
      <p:sp>
        <p:nvSpPr>
          <p:cNvPr id="4" name="Text Placeholder 3">
            <a:extLst>
              <a:ext uri="{FF2B5EF4-FFF2-40B4-BE49-F238E27FC236}">
                <a16:creationId xmlns:a16="http://schemas.microsoft.com/office/drawing/2014/main" id="{BD42E3EF-246C-584E-766A-A830D8BD76A9}"/>
              </a:ext>
            </a:extLst>
          </p:cNvPr>
          <p:cNvSpPr>
            <a:spLocks noGrp="1"/>
          </p:cNvSpPr>
          <p:nvPr>
            <p:ph type="body" sz="quarter" idx="18"/>
          </p:nvPr>
        </p:nvSpPr>
        <p:spPr/>
        <p:txBody>
          <a:bodyPr/>
          <a:lstStyle/>
          <a:p>
            <a:r>
              <a:rPr lang="en-AU"/>
              <a:t>428–347 BC</a:t>
            </a:r>
          </a:p>
        </p:txBody>
      </p:sp>
      <p:sp>
        <p:nvSpPr>
          <p:cNvPr id="7" name="Text Placeholder 6">
            <a:extLst>
              <a:ext uri="{FF2B5EF4-FFF2-40B4-BE49-F238E27FC236}">
                <a16:creationId xmlns:a16="http://schemas.microsoft.com/office/drawing/2014/main" id="{3C757FC4-52BA-4B29-A766-E508A1D56663}"/>
              </a:ext>
            </a:extLst>
          </p:cNvPr>
          <p:cNvSpPr>
            <a:spLocks noGrp="1"/>
          </p:cNvSpPr>
          <p:nvPr>
            <p:ph type="body" sz="quarter" idx="17"/>
          </p:nvPr>
        </p:nvSpPr>
        <p:spPr/>
        <p:txBody>
          <a:bodyPr/>
          <a:lstStyle/>
          <a:p>
            <a:pPr marL="342900" indent="-342900">
              <a:buFont typeface="Arial" panose="020B0604020202020204" pitchFamily="34" charset="0"/>
              <a:buChar char="•"/>
            </a:pPr>
            <a:r>
              <a:rPr lang="en-AU"/>
              <a:t>Founded the Academy in Athens, one of the earliest institutions of higher learning.</a:t>
            </a:r>
          </a:p>
          <a:p>
            <a:pPr marL="342900" indent="-342900">
              <a:buFont typeface="Arial" panose="020B0604020202020204" pitchFamily="34" charset="0"/>
              <a:buChar char="•"/>
            </a:pPr>
            <a:r>
              <a:rPr lang="en-AU"/>
              <a:t>Influential in metaphysics, epistemology and political philosophy, shaping Western thought for centuries.</a:t>
            </a:r>
          </a:p>
          <a:p>
            <a:pPr marL="342900" indent="-342900">
              <a:buFont typeface="Arial" panose="020B0604020202020204" pitchFamily="34" charset="0"/>
              <a:buChar char="•"/>
            </a:pPr>
            <a:r>
              <a:rPr lang="en-AU"/>
              <a:t>Used </a:t>
            </a:r>
            <a:r>
              <a:rPr lang="en-AU" b="1"/>
              <a:t>dialogues*</a:t>
            </a:r>
            <a:r>
              <a:rPr lang="en-AU"/>
              <a:t> to explore philosophical ideas, often featuring Socrates (another philosopher) as the questioner.</a:t>
            </a:r>
          </a:p>
          <a:p>
            <a:pPr marL="342900" indent="-342900">
              <a:buFont typeface="Arial" panose="020B0604020202020204" pitchFamily="34" charset="0"/>
              <a:buChar char="•"/>
            </a:pPr>
            <a:endParaRPr lang="en-AU"/>
          </a:p>
          <a:p>
            <a:pPr marL="342900" indent="-342900">
              <a:buFont typeface="Arial" panose="020B0604020202020204" pitchFamily="34" charset="0"/>
              <a:buChar char="•"/>
            </a:pPr>
            <a:endParaRPr lang="en-AU"/>
          </a:p>
          <a:p>
            <a:pPr marL="342900" indent="-342900">
              <a:buFont typeface="Arial" panose="020B0604020202020204" pitchFamily="34" charset="0"/>
              <a:buChar char="•"/>
            </a:pPr>
            <a:endParaRPr lang="en-AU"/>
          </a:p>
        </p:txBody>
      </p:sp>
      <p:sp>
        <p:nvSpPr>
          <p:cNvPr id="8" name="TextBox 7">
            <a:extLst>
              <a:ext uri="{FF2B5EF4-FFF2-40B4-BE49-F238E27FC236}">
                <a16:creationId xmlns:a16="http://schemas.microsoft.com/office/drawing/2014/main" id="{D66543AA-0379-22E5-3DB8-A10E212A7ADD}"/>
              </a:ext>
            </a:extLst>
          </p:cNvPr>
          <p:cNvSpPr txBox="1"/>
          <p:nvPr/>
        </p:nvSpPr>
        <p:spPr>
          <a:xfrm>
            <a:off x="6403734" y="6054436"/>
            <a:ext cx="4473382" cy="641564"/>
          </a:xfrm>
          <a:custGeom>
            <a:avLst/>
            <a:gdLst>
              <a:gd name="csX0" fmla="*/ 0 w 4473382"/>
              <a:gd name="csY0" fmla="*/ 0 h 641564"/>
              <a:gd name="csX1" fmla="*/ 648640 w 4473382"/>
              <a:gd name="csY1" fmla="*/ 0 h 641564"/>
              <a:gd name="csX2" fmla="*/ 1207813 w 4473382"/>
              <a:gd name="csY2" fmla="*/ 0 h 641564"/>
              <a:gd name="csX3" fmla="*/ 1722252 w 4473382"/>
              <a:gd name="csY3" fmla="*/ 0 h 641564"/>
              <a:gd name="csX4" fmla="*/ 2326159 w 4473382"/>
              <a:gd name="csY4" fmla="*/ 0 h 641564"/>
              <a:gd name="csX5" fmla="*/ 2974799 w 4473382"/>
              <a:gd name="csY5" fmla="*/ 0 h 641564"/>
              <a:gd name="csX6" fmla="*/ 3489238 w 4473382"/>
              <a:gd name="csY6" fmla="*/ 0 h 641564"/>
              <a:gd name="csX7" fmla="*/ 4473382 w 4473382"/>
              <a:gd name="csY7" fmla="*/ 0 h 641564"/>
              <a:gd name="csX8" fmla="*/ 4473382 w 4473382"/>
              <a:gd name="csY8" fmla="*/ 320782 h 641564"/>
              <a:gd name="csX9" fmla="*/ 4473382 w 4473382"/>
              <a:gd name="csY9" fmla="*/ 641564 h 641564"/>
              <a:gd name="csX10" fmla="*/ 4048411 w 4473382"/>
              <a:gd name="csY10" fmla="*/ 641564 h 641564"/>
              <a:gd name="csX11" fmla="*/ 3489238 w 4473382"/>
              <a:gd name="csY11" fmla="*/ 641564 h 641564"/>
              <a:gd name="csX12" fmla="*/ 2885331 w 4473382"/>
              <a:gd name="csY12" fmla="*/ 641564 h 641564"/>
              <a:gd name="csX13" fmla="*/ 2281425 w 4473382"/>
              <a:gd name="csY13" fmla="*/ 641564 h 641564"/>
              <a:gd name="csX14" fmla="*/ 1722252 w 4473382"/>
              <a:gd name="csY14" fmla="*/ 641564 h 641564"/>
              <a:gd name="csX15" fmla="*/ 1207813 w 4473382"/>
              <a:gd name="csY15" fmla="*/ 641564 h 641564"/>
              <a:gd name="csX16" fmla="*/ 693374 w 4473382"/>
              <a:gd name="csY16" fmla="*/ 641564 h 641564"/>
              <a:gd name="csX17" fmla="*/ 0 w 4473382"/>
              <a:gd name="csY17" fmla="*/ 641564 h 641564"/>
              <a:gd name="csX18" fmla="*/ 0 w 4473382"/>
              <a:gd name="csY18" fmla="*/ 307951 h 641564"/>
              <a:gd name="csX19" fmla="*/ 0 w 4473382"/>
              <a:gd name="csY19" fmla="*/ 0 h 6415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473382" h="641564" extrusionOk="0">
                <a:moveTo>
                  <a:pt x="0" y="0"/>
                </a:moveTo>
                <a:cubicBezTo>
                  <a:pt x="164023" y="-51054"/>
                  <a:pt x="392788" y="34203"/>
                  <a:pt x="648640" y="0"/>
                </a:cubicBezTo>
                <a:cubicBezTo>
                  <a:pt x="904492" y="-34203"/>
                  <a:pt x="936288" y="52724"/>
                  <a:pt x="1207813" y="0"/>
                </a:cubicBezTo>
                <a:cubicBezTo>
                  <a:pt x="1479338" y="-52724"/>
                  <a:pt x="1615265" y="60188"/>
                  <a:pt x="1722252" y="0"/>
                </a:cubicBezTo>
                <a:cubicBezTo>
                  <a:pt x="1829239" y="-60188"/>
                  <a:pt x="2136492" y="59957"/>
                  <a:pt x="2326159" y="0"/>
                </a:cubicBezTo>
                <a:cubicBezTo>
                  <a:pt x="2515826" y="-59957"/>
                  <a:pt x="2696253" y="2404"/>
                  <a:pt x="2974799" y="0"/>
                </a:cubicBezTo>
                <a:cubicBezTo>
                  <a:pt x="3253345" y="-2404"/>
                  <a:pt x="3286047" y="12733"/>
                  <a:pt x="3489238" y="0"/>
                </a:cubicBezTo>
                <a:cubicBezTo>
                  <a:pt x="3692429" y="-12733"/>
                  <a:pt x="4059377" y="14614"/>
                  <a:pt x="4473382" y="0"/>
                </a:cubicBezTo>
                <a:cubicBezTo>
                  <a:pt x="4489832" y="140880"/>
                  <a:pt x="4446164" y="181484"/>
                  <a:pt x="4473382" y="320782"/>
                </a:cubicBezTo>
                <a:cubicBezTo>
                  <a:pt x="4500600" y="460080"/>
                  <a:pt x="4459854" y="546088"/>
                  <a:pt x="4473382" y="641564"/>
                </a:cubicBezTo>
                <a:cubicBezTo>
                  <a:pt x="4315469" y="690928"/>
                  <a:pt x="4152075" y="620427"/>
                  <a:pt x="4048411" y="641564"/>
                </a:cubicBezTo>
                <a:cubicBezTo>
                  <a:pt x="3944747" y="662701"/>
                  <a:pt x="3699372" y="606934"/>
                  <a:pt x="3489238" y="641564"/>
                </a:cubicBezTo>
                <a:cubicBezTo>
                  <a:pt x="3279104" y="676194"/>
                  <a:pt x="3125930" y="628552"/>
                  <a:pt x="2885331" y="641564"/>
                </a:cubicBezTo>
                <a:cubicBezTo>
                  <a:pt x="2644732" y="654576"/>
                  <a:pt x="2452411" y="615546"/>
                  <a:pt x="2281425" y="641564"/>
                </a:cubicBezTo>
                <a:cubicBezTo>
                  <a:pt x="2110439" y="667582"/>
                  <a:pt x="1906353" y="585418"/>
                  <a:pt x="1722252" y="641564"/>
                </a:cubicBezTo>
                <a:cubicBezTo>
                  <a:pt x="1538151" y="697710"/>
                  <a:pt x="1451406" y="616574"/>
                  <a:pt x="1207813" y="641564"/>
                </a:cubicBezTo>
                <a:cubicBezTo>
                  <a:pt x="964220" y="666554"/>
                  <a:pt x="914843" y="587630"/>
                  <a:pt x="693374" y="641564"/>
                </a:cubicBezTo>
                <a:cubicBezTo>
                  <a:pt x="471905" y="695498"/>
                  <a:pt x="252566" y="565562"/>
                  <a:pt x="0" y="641564"/>
                </a:cubicBezTo>
                <a:cubicBezTo>
                  <a:pt x="-21060" y="475492"/>
                  <a:pt x="36455" y="456661"/>
                  <a:pt x="0" y="307951"/>
                </a:cubicBezTo>
                <a:cubicBezTo>
                  <a:pt x="-36455" y="159241"/>
                  <a:pt x="14976" y="80872"/>
                  <a:pt x="0" y="0"/>
                </a:cubicBezTo>
                <a:close/>
              </a:path>
            </a:pathLst>
          </a:custGeom>
          <a:noFill/>
          <a:ln>
            <a:solidFill>
              <a:schemeClr val="tx1"/>
            </a:solidFill>
            <a:extLst>
              <a:ext uri="{C807C97D-BFC1-408E-A445-0C87EB9F89A2}">
                <ask:lineSketchStyleProps xmlns:ask="http://schemas.microsoft.com/office/drawing/2018/sketchyshapes" sd="4231767907">
                  <a:prstGeom prst="rect">
                    <a:avLst/>
                  </a:prstGeom>
                  <ask:type>
                    <ask:lineSketchScribble/>
                  </ask:type>
                </ask:lineSketchStyleProps>
              </a:ext>
            </a:extLst>
          </a:ln>
        </p:spPr>
        <p:txBody>
          <a:bodyPr wrap="square" lIns="0" tIns="0" rIns="0" bIns="0" rtlCol="0" anchor="ctr" anchorCtr="1">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 short dramatic conversations between characters who debate big questions.</a:t>
            </a:r>
          </a:p>
        </p:txBody>
      </p:sp>
    </p:spTree>
    <p:extLst>
      <p:ext uri="{BB962C8B-B14F-4D97-AF65-F5344CB8AC3E}">
        <p14:creationId xmlns:p14="http://schemas.microsoft.com/office/powerpoint/2010/main" val="413657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CFDB6F-F657-A00E-CF50-3725F80C44E6}"/>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5147A07C-4CB8-C051-86D0-E6A389681676}"/>
              </a:ext>
            </a:extLst>
          </p:cNvPr>
          <p:cNvSpPr>
            <a:spLocks noGrp="1"/>
          </p:cNvSpPr>
          <p:nvPr>
            <p:ph type="title"/>
          </p:nvPr>
        </p:nvSpPr>
        <p:spPr/>
        <p:txBody>
          <a:bodyPr anchor="t">
            <a:normAutofit/>
          </a:bodyPr>
          <a:lstStyle/>
          <a:p>
            <a:r>
              <a:rPr lang="en-AU"/>
              <a:t>Plato</a:t>
            </a:r>
          </a:p>
        </p:txBody>
      </p:sp>
      <p:sp>
        <p:nvSpPr>
          <p:cNvPr id="12" name="Text Placeholder 5">
            <a:extLst>
              <a:ext uri="{FF2B5EF4-FFF2-40B4-BE49-F238E27FC236}">
                <a16:creationId xmlns:a16="http://schemas.microsoft.com/office/drawing/2014/main" id="{1E1DEC68-54AE-EAD4-044C-9726D65B4107}"/>
              </a:ext>
            </a:extLst>
          </p:cNvPr>
          <p:cNvSpPr>
            <a:spLocks noGrp="1"/>
          </p:cNvSpPr>
          <p:nvPr>
            <p:ph type="body" sz="quarter" idx="18"/>
          </p:nvPr>
        </p:nvSpPr>
        <p:spPr/>
        <p:txBody>
          <a:bodyPr/>
          <a:lstStyle/>
          <a:p>
            <a:r>
              <a:rPr lang="en-US"/>
              <a:t>The dialogues</a:t>
            </a:r>
          </a:p>
        </p:txBody>
      </p:sp>
      <p:sp>
        <p:nvSpPr>
          <p:cNvPr id="5" name="Text Placeholder 4">
            <a:extLst>
              <a:ext uri="{FF2B5EF4-FFF2-40B4-BE49-F238E27FC236}">
                <a16:creationId xmlns:a16="http://schemas.microsoft.com/office/drawing/2014/main" id="{4F699B4F-50C4-BCB7-F0EC-E6013805C327}"/>
              </a:ext>
            </a:extLst>
          </p:cNvPr>
          <p:cNvSpPr>
            <a:spLocks noGrp="1"/>
          </p:cNvSpPr>
          <p:nvPr>
            <p:ph type="body" sz="quarter" idx="17"/>
          </p:nvPr>
        </p:nvSpPr>
        <p:spPr/>
        <p:txBody>
          <a:bodyPr>
            <a:normAutofit/>
          </a:bodyPr>
          <a:lstStyle/>
          <a:p>
            <a:pPr>
              <a:lnSpc>
                <a:spcPct val="140000"/>
              </a:lnSpc>
            </a:pPr>
            <a:r>
              <a:rPr lang="en-AU" sz="1900"/>
              <a:t>Plato believed that philosophy is something you </a:t>
            </a:r>
            <a:r>
              <a:rPr lang="en-AU" sz="1900" b="1"/>
              <a:t>do</a:t>
            </a:r>
            <a:r>
              <a:rPr lang="en-AU" sz="1900"/>
              <a:t>, not something you memorise.</a:t>
            </a:r>
          </a:p>
          <a:p>
            <a:pPr>
              <a:lnSpc>
                <a:spcPct val="140000"/>
              </a:lnSpc>
            </a:pPr>
            <a:br>
              <a:rPr lang="en-AU" sz="1900"/>
            </a:br>
            <a:r>
              <a:rPr lang="en-AU" sz="1900"/>
              <a:t>Dialogues let readers:</a:t>
            </a:r>
          </a:p>
          <a:p>
            <a:pPr marL="342900" indent="-342900">
              <a:lnSpc>
                <a:spcPct val="140000"/>
              </a:lnSpc>
              <a:buFont typeface="Arial" panose="020B0604020202020204" pitchFamily="34" charset="0"/>
              <a:buChar char="•"/>
            </a:pPr>
            <a:r>
              <a:rPr lang="en-AU" sz="1900"/>
              <a:t>watch ideas being tested</a:t>
            </a:r>
          </a:p>
          <a:p>
            <a:pPr marL="342900" indent="-342900">
              <a:lnSpc>
                <a:spcPct val="140000"/>
              </a:lnSpc>
              <a:buFont typeface="Arial" panose="020B0604020202020204" pitchFamily="34" charset="0"/>
              <a:buChar char="•"/>
            </a:pPr>
            <a:r>
              <a:rPr lang="en-AU" sz="1900"/>
              <a:t>see how arguments unfold</a:t>
            </a:r>
          </a:p>
          <a:p>
            <a:pPr marL="342900" indent="-342900">
              <a:lnSpc>
                <a:spcPct val="140000"/>
              </a:lnSpc>
              <a:buFont typeface="Arial" panose="020B0604020202020204" pitchFamily="34" charset="0"/>
              <a:buChar char="•"/>
            </a:pPr>
            <a:r>
              <a:rPr lang="en-AU" sz="1900"/>
              <a:t>notice when someone contradicts themselves</a:t>
            </a:r>
          </a:p>
          <a:p>
            <a:pPr marL="342900" indent="-342900">
              <a:lnSpc>
                <a:spcPct val="140000"/>
              </a:lnSpc>
              <a:buFont typeface="Arial" panose="020B0604020202020204" pitchFamily="34" charset="0"/>
              <a:buChar char="•"/>
            </a:pPr>
            <a:r>
              <a:rPr lang="en-AU" sz="1900"/>
              <a:t>realise that good questions matter more than quick answers.</a:t>
            </a:r>
          </a:p>
          <a:p>
            <a:pPr>
              <a:lnSpc>
                <a:spcPct val="140000"/>
              </a:lnSpc>
            </a:pPr>
            <a:r>
              <a:rPr lang="en-AU" sz="1900"/>
              <a:t>Most dialogues feature </a:t>
            </a:r>
            <a:r>
              <a:rPr lang="en-AU" sz="1900" b="1"/>
              <a:t>Socrates</a:t>
            </a:r>
            <a:r>
              <a:rPr lang="en-AU" sz="1900"/>
              <a:t> as the lead questioner, guiding others to think more deeply.</a:t>
            </a:r>
          </a:p>
          <a:p>
            <a:pPr>
              <a:lnSpc>
                <a:spcPct val="140000"/>
              </a:lnSpc>
            </a:pPr>
            <a:endParaRPr lang="en-AU" sz="1900"/>
          </a:p>
        </p:txBody>
      </p:sp>
    </p:spTree>
    <p:extLst>
      <p:ext uri="{BB962C8B-B14F-4D97-AF65-F5344CB8AC3E}">
        <p14:creationId xmlns:p14="http://schemas.microsoft.com/office/powerpoint/2010/main" val="328074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B2D518-4A45-FB1B-CAC9-E442F43A50E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5885D5CF-189A-4841-CCEE-E6BBAE9B7B7F}"/>
              </a:ext>
            </a:extLst>
          </p:cNvPr>
          <p:cNvSpPr>
            <a:spLocks noGrp="1"/>
          </p:cNvSpPr>
          <p:nvPr>
            <p:ph type="title"/>
          </p:nvPr>
        </p:nvSpPr>
        <p:spPr/>
        <p:txBody>
          <a:bodyPr/>
          <a:lstStyle/>
          <a:p>
            <a:r>
              <a:rPr lang="en-AU"/>
              <a:t>Philosophical dialogue</a:t>
            </a:r>
          </a:p>
        </p:txBody>
      </p:sp>
      <p:sp>
        <p:nvSpPr>
          <p:cNvPr id="6" name="Text Placeholder 5">
            <a:extLst>
              <a:ext uri="{FF2B5EF4-FFF2-40B4-BE49-F238E27FC236}">
                <a16:creationId xmlns:a16="http://schemas.microsoft.com/office/drawing/2014/main" id="{02E8E24C-8D2E-5BCD-BEB2-857CD41E9D61}"/>
              </a:ext>
            </a:extLst>
          </p:cNvPr>
          <p:cNvSpPr>
            <a:spLocks noGrp="1"/>
          </p:cNvSpPr>
          <p:nvPr>
            <p:ph type="body" sz="quarter" idx="18"/>
          </p:nvPr>
        </p:nvSpPr>
        <p:spPr/>
        <p:txBody>
          <a:bodyPr/>
          <a:lstStyle/>
          <a:p>
            <a:r>
              <a:rPr lang="en-AU"/>
              <a:t>How a dialogue works</a:t>
            </a:r>
          </a:p>
        </p:txBody>
      </p:sp>
      <p:sp>
        <p:nvSpPr>
          <p:cNvPr id="5" name="Text Placeholder 4">
            <a:extLst>
              <a:ext uri="{FF2B5EF4-FFF2-40B4-BE49-F238E27FC236}">
                <a16:creationId xmlns:a16="http://schemas.microsoft.com/office/drawing/2014/main" id="{6EAA745C-3B21-519B-C83B-9DCD0D53FB87}"/>
              </a:ext>
            </a:extLst>
          </p:cNvPr>
          <p:cNvSpPr>
            <a:spLocks noGrp="1"/>
          </p:cNvSpPr>
          <p:nvPr>
            <p:ph type="body" sz="quarter" idx="17"/>
          </p:nvPr>
        </p:nvSpPr>
        <p:spPr/>
        <p:txBody>
          <a:bodyPr vert="horz" lIns="0" tIns="0" rIns="0" bIns="0" rtlCol="0" anchor="t">
            <a:noAutofit/>
          </a:bodyPr>
          <a:lstStyle/>
          <a:p>
            <a:r>
              <a:rPr lang="en-AU" b="1">
                <a:latin typeface="Arial"/>
                <a:cs typeface="Arial"/>
              </a:rPr>
              <a:t>A typical dialogue includes:</a:t>
            </a:r>
            <a:endParaRPr lang="en-US" b="1">
              <a:latin typeface="Arial"/>
              <a:cs typeface="Arial"/>
            </a:endParaRPr>
          </a:p>
          <a:p>
            <a:pPr marL="342900" indent="-342900">
              <a:buFont typeface="Arial" panose="020B0604020202020204" pitchFamily="34" charset="0"/>
              <a:buChar char="•"/>
            </a:pPr>
            <a:r>
              <a:rPr lang="en-AU">
                <a:latin typeface="Arial"/>
                <a:cs typeface="Arial"/>
              </a:rPr>
              <a:t>a starting question (</a:t>
            </a:r>
            <a:r>
              <a:rPr lang="en-AU" sz="2000">
                <a:latin typeface="Arial"/>
                <a:cs typeface="Arial"/>
              </a:rPr>
              <a:t>What is justice</a:t>
            </a:r>
            <a:r>
              <a:rPr lang="en-AU">
                <a:latin typeface="Arial"/>
                <a:cs typeface="Arial"/>
              </a:rPr>
              <a:t>?</a:t>
            </a:r>
            <a:r>
              <a:rPr lang="en-AU" sz="2000">
                <a:latin typeface="Arial"/>
                <a:cs typeface="Arial"/>
              </a:rPr>
              <a:t> What is knowledge</a:t>
            </a:r>
            <a:r>
              <a:rPr lang="en-AU">
                <a:latin typeface="Arial"/>
                <a:cs typeface="Arial"/>
              </a:rPr>
              <a:t>?)</a:t>
            </a:r>
            <a:endParaRPr lang="en-AU"/>
          </a:p>
          <a:p>
            <a:pPr marL="342900" indent="-342900">
              <a:buFont typeface="Arial" panose="020B0604020202020204" pitchFamily="34" charset="0"/>
              <a:buChar char="•"/>
            </a:pPr>
            <a:r>
              <a:rPr lang="en-AU">
                <a:latin typeface="Arial"/>
                <a:cs typeface="Arial"/>
              </a:rPr>
              <a:t>characters offering an answer</a:t>
            </a:r>
          </a:p>
          <a:p>
            <a:pPr marL="342900" indent="-342900">
              <a:buFont typeface="Arial" panose="020B0604020202020204" pitchFamily="34" charset="0"/>
              <a:buChar char="•"/>
            </a:pPr>
            <a:r>
              <a:rPr lang="en-AU">
                <a:latin typeface="Arial"/>
                <a:cs typeface="Arial"/>
              </a:rPr>
              <a:t>Socrates (another philosopher) testing those answers</a:t>
            </a:r>
            <a:endParaRPr lang="en-AU"/>
          </a:p>
          <a:p>
            <a:pPr marL="342900" indent="-342900">
              <a:buFont typeface="Arial" panose="020B0604020202020204" pitchFamily="34" charset="0"/>
              <a:buChar char="•"/>
            </a:pPr>
            <a:r>
              <a:rPr lang="en-AU">
                <a:latin typeface="Arial"/>
                <a:cs typeface="Arial"/>
              </a:rPr>
              <a:t>contradictions or gaps being exposed</a:t>
            </a:r>
          </a:p>
          <a:p>
            <a:pPr marL="342900" indent="-342900">
              <a:buFont typeface="Arial" panose="020B0604020202020204" pitchFamily="34" charset="0"/>
              <a:buChar char="•"/>
            </a:pPr>
            <a:r>
              <a:rPr lang="en-AU">
                <a:latin typeface="Arial"/>
                <a:cs typeface="Arial"/>
              </a:rPr>
              <a:t>a clearer or more complex idea emerging.</a:t>
            </a:r>
            <a:endParaRPr lang="en-AU"/>
          </a:p>
          <a:p>
            <a:r>
              <a:rPr lang="en-AU" b="1"/>
              <a:t>It’s philosophy shown as a </a:t>
            </a:r>
            <a:r>
              <a:rPr lang="en-AU" b="1">
                <a:solidFill>
                  <a:schemeClr val="accent2"/>
                </a:solidFill>
              </a:rPr>
              <a:t>conversation in motion.</a:t>
            </a:r>
          </a:p>
          <a:p>
            <a:endParaRPr lang="en-AU"/>
          </a:p>
        </p:txBody>
      </p:sp>
    </p:spTree>
    <p:extLst>
      <p:ext uri="{BB962C8B-B14F-4D97-AF65-F5344CB8AC3E}">
        <p14:creationId xmlns:p14="http://schemas.microsoft.com/office/powerpoint/2010/main" val="197973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45009A-9DB8-F08A-B1C2-DAE2555B2BA2}"/>
              </a:ext>
            </a:extLst>
          </p:cNvPr>
          <p:cNvSpPr>
            <a:spLocks noGrp="1"/>
          </p:cNvSpPr>
          <p:nvPr>
            <p:ph type="title"/>
          </p:nvPr>
        </p:nvSpPr>
        <p:spPr/>
        <p:txBody>
          <a:bodyPr/>
          <a:lstStyle/>
          <a:p>
            <a:r>
              <a:rPr lang="en-AU"/>
              <a:t>Why dialogues matter</a:t>
            </a:r>
          </a:p>
        </p:txBody>
      </p:sp>
      <p:sp>
        <p:nvSpPr>
          <p:cNvPr id="6" name="Text Placeholder 5">
            <a:extLst>
              <a:ext uri="{FF2B5EF4-FFF2-40B4-BE49-F238E27FC236}">
                <a16:creationId xmlns:a16="http://schemas.microsoft.com/office/drawing/2014/main" id="{C73EBA09-6FD7-876A-0DDE-D5DE58DF0173}"/>
              </a:ext>
            </a:extLst>
          </p:cNvPr>
          <p:cNvSpPr>
            <a:spLocks noGrp="1"/>
          </p:cNvSpPr>
          <p:nvPr>
            <p:ph type="body" sz="quarter" idx="18"/>
          </p:nvPr>
        </p:nvSpPr>
        <p:spPr/>
        <p:txBody>
          <a:bodyPr/>
          <a:lstStyle/>
          <a:p>
            <a:r>
              <a:rPr lang="en-AU"/>
              <a:t>…in Philosophy</a:t>
            </a:r>
          </a:p>
        </p:txBody>
      </p:sp>
      <p:sp>
        <p:nvSpPr>
          <p:cNvPr id="5" name="Text Placeholder 4">
            <a:extLst>
              <a:ext uri="{FF2B5EF4-FFF2-40B4-BE49-F238E27FC236}">
                <a16:creationId xmlns:a16="http://schemas.microsoft.com/office/drawing/2014/main" id="{D36D2251-7C67-1D34-D000-C27C1A0DCC31}"/>
              </a:ext>
            </a:extLst>
          </p:cNvPr>
          <p:cNvSpPr>
            <a:spLocks noGrp="1"/>
          </p:cNvSpPr>
          <p:nvPr>
            <p:ph type="body" sz="quarter" idx="17"/>
          </p:nvPr>
        </p:nvSpPr>
        <p:spPr/>
        <p:txBody>
          <a:bodyPr vert="horz" lIns="0" tIns="0" rIns="0" bIns="0" rtlCol="0" anchor="t">
            <a:noAutofit/>
          </a:bodyPr>
          <a:lstStyle/>
          <a:p>
            <a:r>
              <a:rPr lang="en-AU"/>
              <a:t>Plato’s dialogues help philosophers:</a:t>
            </a:r>
          </a:p>
          <a:p>
            <a:pPr marL="342900" indent="-342900">
              <a:buFont typeface="Arial" panose="020B0604020202020204" pitchFamily="34" charset="0"/>
              <a:buChar char="•"/>
            </a:pPr>
            <a:r>
              <a:rPr lang="en-AU"/>
              <a:t>practise following a line of reasoning</a:t>
            </a:r>
          </a:p>
          <a:p>
            <a:pPr marL="342900" indent="-342900">
              <a:buFont typeface="Arial" panose="020B0604020202020204" pitchFamily="34" charset="0"/>
              <a:buChar char="•"/>
            </a:pPr>
            <a:r>
              <a:rPr lang="en-AU"/>
              <a:t>understand how questions shape thinking</a:t>
            </a:r>
          </a:p>
          <a:p>
            <a:pPr marL="342900" indent="-342900">
              <a:buFont typeface="Arial" panose="020B0604020202020204" pitchFamily="34" charset="0"/>
              <a:buChar char="•"/>
            </a:pPr>
            <a:r>
              <a:rPr lang="en-AU">
                <a:latin typeface="Arial"/>
                <a:cs typeface="Arial"/>
              </a:rPr>
              <a:t>notice how ideas can be strengthened or challenged</a:t>
            </a:r>
          </a:p>
          <a:p>
            <a:pPr marL="342900" indent="-342900">
              <a:buFont typeface="Arial" panose="020B0604020202020204" pitchFamily="34" charset="0"/>
              <a:buChar char="•"/>
            </a:pPr>
            <a:r>
              <a:rPr lang="en-AU">
                <a:latin typeface="Arial"/>
                <a:cs typeface="Arial"/>
              </a:rPr>
              <a:t>learn to explain a concept more precisely.</a:t>
            </a:r>
            <a:endParaRPr lang="en-AU"/>
          </a:p>
          <a:p>
            <a:r>
              <a:rPr lang="en-AU"/>
              <a:t>They demonstrate that philosophy is about </a:t>
            </a:r>
            <a:r>
              <a:rPr lang="en-AU" b="1"/>
              <a:t>careful questioning</a:t>
            </a:r>
            <a:r>
              <a:rPr lang="en-AU"/>
              <a:t>, not memorising facts.</a:t>
            </a:r>
          </a:p>
          <a:p>
            <a:endParaRPr lang="en-AU"/>
          </a:p>
        </p:txBody>
      </p:sp>
      <p:pic>
        <p:nvPicPr>
          <p:cNvPr id="8" name="Picture Placeholder 7">
            <a:extLst>
              <a:ext uri="{FF2B5EF4-FFF2-40B4-BE49-F238E27FC236}">
                <a16:creationId xmlns:a16="http://schemas.microsoft.com/office/drawing/2014/main" id="{3AFDDDF5-6C37-8F52-F077-0E5670B03DBB}"/>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562704B0-10FC-E097-8EF7-8486C3485A92}"/>
              </a:ext>
            </a:extLst>
          </p:cNvPr>
          <p:cNvSpPr txBox="1"/>
          <p:nvPr/>
        </p:nvSpPr>
        <p:spPr>
          <a:xfrm>
            <a:off x="264160" y="6401811"/>
            <a:ext cx="3978335" cy="294189"/>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rPr>
              <a:t>Image by </a:t>
            </a:r>
            <a:r>
              <a:rPr kumimoji="0" lang="en-AU" sz="1200" b="0" i="0" u="sng" strike="noStrike" kern="1200" cap="none" spc="0" normalizeH="0" baseline="0" noProof="0" dirty="0">
                <a:ln>
                  <a:noFill/>
                </a:ln>
                <a:solidFill>
                  <a:srgbClr val="22272B"/>
                </a:solidFill>
                <a:effectLst/>
                <a:uLnTx/>
                <a:uFillTx/>
                <a:latin typeface="Arial" panose="020B0604020202020204"/>
                <a:ea typeface="+mn-ea"/>
                <a:cs typeface="+mn-cs"/>
                <a:hlinkClick r:id="rId4"/>
              </a:rPr>
              <a:t>Xing Why</a:t>
            </a:r>
            <a:r>
              <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rPr>
              <a:t> from </a:t>
            </a:r>
            <a:r>
              <a:rPr kumimoji="0" lang="en-AU" sz="1200" b="0" i="0" u="sng" strike="noStrike" kern="1200" cap="none" spc="0" normalizeH="0" baseline="0" noProof="0" dirty="0">
                <a:ln>
                  <a:noFill/>
                </a:ln>
                <a:solidFill>
                  <a:srgbClr val="22272B"/>
                </a:solidFill>
                <a:effectLst/>
                <a:uLnTx/>
                <a:uFillTx/>
                <a:latin typeface="Arial" panose="020B0604020202020204"/>
                <a:ea typeface="+mn-ea"/>
                <a:cs typeface="+mn-cs"/>
                <a:hlinkClick r:id="rId5"/>
              </a:rPr>
              <a:t>Pixabay</a:t>
            </a:r>
            <a:endParaRPr kumimoji="0" lang="en-AU" sz="105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584EEC66-D746-E69B-6802-7940DB9D85C2}"/>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3048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F6DD9C-52C9-BD33-AA5C-5A65CA2AA84B}"/>
              </a:ext>
            </a:extLst>
          </p:cNvPr>
          <p:cNvSpPr>
            <a:spLocks noGrp="1"/>
          </p:cNvSpPr>
          <p:nvPr>
            <p:ph type="title"/>
          </p:nvPr>
        </p:nvSpPr>
        <p:spPr/>
        <p:txBody>
          <a:bodyPr/>
          <a:lstStyle/>
          <a:p>
            <a:r>
              <a:rPr lang="en-AU" dirty="0"/>
              <a:t>Check for understanding (3)</a:t>
            </a:r>
          </a:p>
        </p:txBody>
      </p:sp>
      <p:sp>
        <p:nvSpPr>
          <p:cNvPr id="8" name="Text Placeholder 7">
            <a:extLst>
              <a:ext uri="{FF2B5EF4-FFF2-40B4-BE49-F238E27FC236}">
                <a16:creationId xmlns:a16="http://schemas.microsoft.com/office/drawing/2014/main" id="{973732D1-7B59-52D1-6631-E4D593BF762B}"/>
              </a:ext>
            </a:extLst>
          </p:cNvPr>
          <p:cNvSpPr>
            <a:spLocks noGrp="1"/>
          </p:cNvSpPr>
          <p:nvPr>
            <p:ph type="body" sz="quarter" idx="18"/>
          </p:nvPr>
        </p:nvSpPr>
        <p:spPr/>
        <p:txBody>
          <a:bodyPr/>
          <a:lstStyle/>
          <a:p>
            <a:r>
              <a:rPr lang="en-AU"/>
              <a:t>Hand signals to show level of confidence</a:t>
            </a:r>
          </a:p>
        </p:txBody>
      </p:sp>
      <p:sp>
        <p:nvSpPr>
          <p:cNvPr id="10" name="TextBox 9">
            <a:extLst>
              <a:ext uri="{FF2B5EF4-FFF2-40B4-BE49-F238E27FC236}">
                <a16:creationId xmlns:a16="http://schemas.microsoft.com/office/drawing/2014/main" id="{82128DDE-31E0-13FF-DF5D-F46131116C90}"/>
              </a:ext>
            </a:extLst>
          </p:cNvPr>
          <p:cNvSpPr txBox="1"/>
          <p:nvPr/>
        </p:nvSpPr>
        <p:spPr>
          <a:xfrm>
            <a:off x="360000" y="1423713"/>
            <a:ext cx="4729208" cy="5272287"/>
          </a:xfrm>
          <a:prstGeom prst="rect">
            <a:avLst/>
          </a:prstGeom>
          <a:noFill/>
          <a:ln>
            <a:solidFill>
              <a:schemeClr val="tx2"/>
            </a:solidFill>
          </a:ln>
        </p:spPr>
        <p:txBody>
          <a:bodyPr wrap="square" lIns="0" tIns="0" rIns="0" bIns="0" rtlCol="0" anchor="ctr" anchorCtr="1">
            <a:noAutofit/>
          </a:bodyPr>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sz="1800" b="1" i="0" u="none" strike="noStrike" kern="1200" cap="none" spc="0" normalizeH="0" baseline="0" noProof="0">
                <a:ln>
                  <a:noFill/>
                </a:ln>
                <a:solidFill>
                  <a:srgbClr val="22272B"/>
                </a:solidFill>
                <a:effectLst/>
                <a:uLnTx/>
                <a:uFillTx/>
                <a:latin typeface="Arial" panose="020B0604020202020204"/>
                <a:ea typeface="+mn-ea"/>
              </a:rPr>
              <a:t>Question 1</a:t>
            </a:r>
            <a:endParaRPr kumimoji="0" lang="en-AU" sz="1800" b="0" i="0" u="none" strike="noStrike" kern="1200" cap="none" spc="0" normalizeH="0" baseline="0" noProof="0">
              <a:ln>
                <a:noFill/>
              </a:ln>
              <a:solidFill>
                <a:srgbClr val="22272B"/>
              </a:solidFill>
              <a:effectLst/>
              <a:uLnTx/>
              <a:uFillTx/>
              <a:latin typeface="Arial" panose="020B0604020202020204"/>
              <a:ea typeface="+mn-ea"/>
            </a:endParaRPr>
          </a:p>
          <a:p>
            <a:pPr marR="0" lvl="0" algn="l" defTabSz="609585" rtl="0" eaLnBrk="1" fontAlgn="auto" latinLnBrk="0" hangingPunct="1">
              <a:lnSpc>
                <a:spcPct val="150000"/>
              </a:lnSpc>
              <a:spcBef>
                <a:spcPts val="0"/>
              </a:spcBef>
              <a:spcAft>
                <a:spcPts val="1200"/>
              </a:spcAft>
              <a:buClrTx/>
              <a:buSzTx/>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rPr>
              <a:t>Which part of a dialogue helps learning the most – the questioning, the contradictions or the final idea?</a:t>
            </a:r>
            <a:endParaRPr kumimoji="0" lang="en-AU" sz="1800" b="1" i="0" u="none" strike="noStrike" kern="1200" cap="none" spc="0" normalizeH="0" baseline="0" noProof="0">
              <a:ln>
                <a:noFill/>
              </a:ln>
              <a:solidFill>
                <a:srgbClr val="22272B"/>
              </a:solidFill>
              <a:effectLst/>
              <a:uLnTx/>
              <a:uFillTx/>
              <a:latin typeface="Arial" panose="020B0604020202020204"/>
              <a:ea typeface="+mn-ea"/>
            </a:endParaRPr>
          </a:p>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sz="1800" b="1" i="0" u="none" strike="noStrike" kern="1200" cap="none" spc="0" normalizeH="0" baseline="0" noProof="0">
                <a:ln>
                  <a:noFill/>
                </a:ln>
                <a:solidFill>
                  <a:srgbClr val="22272B"/>
                </a:solidFill>
                <a:effectLst/>
                <a:uLnTx/>
                <a:uFillTx/>
                <a:latin typeface="Arial" panose="020B0604020202020204"/>
                <a:ea typeface="+mn-ea"/>
              </a:rPr>
              <a:t>Show your number using your hand.</a:t>
            </a:r>
            <a:endParaRPr kumimoji="0" lang="en-AU" sz="1800" b="1" i="0" u="none" strike="noStrike" kern="1200" cap="none" spc="0" normalizeH="0" baseline="0" noProof="0">
              <a:ln>
                <a:noFill/>
              </a:ln>
              <a:solidFill>
                <a:srgbClr val="22272B"/>
              </a:solidFill>
              <a:effectLst/>
              <a:uLnTx/>
              <a:uFillTx/>
              <a:latin typeface="Arial" panose="020B0604020202020204"/>
              <a:ea typeface="+mn-ea"/>
              <a:cs typeface="Arial"/>
            </a:endParaRPr>
          </a:p>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sz="1800" b="1" i="0" u="none" strike="noStrike" kern="1200" cap="none" spc="0" normalizeH="0" baseline="0" noProof="0">
                <a:ln>
                  <a:noFill/>
                </a:ln>
                <a:solidFill>
                  <a:srgbClr val="22272B"/>
                </a:solidFill>
                <a:effectLst/>
                <a:uLnTx/>
                <a:uFillTx/>
                <a:latin typeface="Arial" panose="020B0604020202020204"/>
                <a:ea typeface="+mn-ea"/>
              </a:rPr>
              <a:t>Question 2</a:t>
            </a:r>
            <a:br>
              <a:rPr kumimoji="0" lang="en-AU" sz="1800" b="0" i="0" u="none" strike="noStrike" kern="1200" cap="none" spc="0" normalizeH="0" baseline="0" noProof="0">
                <a:ln>
                  <a:noFill/>
                </a:ln>
                <a:solidFill>
                  <a:srgbClr val="22272B"/>
                </a:solidFill>
                <a:effectLst/>
                <a:uLnTx/>
                <a:uFillTx/>
                <a:latin typeface="Arial" panose="020B0604020202020204"/>
                <a:ea typeface="+mn-ea"/>
              </a:rPr>
            </a:br>
            <a:r>
              <a:rPr kumimoji="0" lang="en-AU" sz="1800" b="0" i="0" u="none" strike="noStrike" kern="1200" cap="none" spc="0" normalizeH="0" baseline="0" noProof="0">
                <a:ln>
                  <a:noFill/>
                </a:ln>
                <a:solidFill>
                  <a:srgbClr val="22272B"/>
                </a:solidFill>
                <a:effectLst/>
                <a:uLnTx/>
                <a:uFillTx/>
                <a:latin typeface="Arial" panose="020B0604020202020204"/>
                <a:ea typeface="+mn-ea"/>
              </a:rPr>
              <a:t>Why might Plato choose dialogues instead of giving the answers?</a:t>
            </a:r>
            <a:br>
              <a:rPr kumimoji="0" lang="en-AU" sz="1800" b="0" i="0" u="none" strike="noStrike" kern="1200" cap="none" spc="0" normalizeH="0" baseline="0" noProof="0">
                <a:ln>
                  <a:noFill/>
                </a:ln>
                <a:solidFill>
                  <a:srgbClr val="22272B"/>
                </a:solidFill>
                <a:effectLst/>
                <a:uLnTx/>
                <a:uFillTx/>
                <a:latin typeface="Arial" panose="020B0604020202020204"/>
                <a:ea typeface="+mn-ea"/>
              </a:rPr>
            </a:br>
            <a:r>
              <a:rPr kumimoji="0" lang="en-AU" sz="1800" b="1" i="0" u="none" strike="noStrike" kern="1200" cap="none" spc="0" normalizeH="0" baseline="0" noProof="0">
                <a:ln>
                  <a:noFill/>
                </a:ln>
                <a:solidFill>
                  <a:srgbClr val="22272B"/>
                </a:solidFill>
                <a:effectLst/>
                <a:uLnTx/>
                <a:uFillTx/>
                <a:latin typeface="Arial" panose="020B0604020202020204"/>
                <a:ea typeface="+mn-ea"/>
              </a:rPr>
              <a:t>Show your number again.</a:t>
            </a:r>
            <a:endParaRPr kumimoji="0" lang="en-AU" sz="1800" b="0" i="0" u="none" strike="noStrike" kern="1200" cap="none" spc="0" normalizeH="0" baseline="0" noProof="0">
              <a:ln>
                <a:noFill/>
              </a:ln>
              <a:solidFill>
                <a:srgbClr val="22272B"/>
              </a:solidFill>
              <a:effectLst/>
              <a:uLnTx/>
              <a:uFillTx/>
              <a:latin typeface="Arial" panose="020B0604020202020204"/>
              <a:ea typeface="+mn-ea"/>
              <a:cs typeface="Arial"/>
            </a:endParaRPr>
          </a:p>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sz="1800" b="1" i="0" u="none" strike="noStrike" kern="1200" cap="none" spc="0" normalizeH="0" baseline="0" noProof="0">
                <a:ln>
                  <a:noFill/>
                </a:ln>
                <a:solidFill>
                  <a:srgbClr val="22272B"/>
                </a:solidFill>
                <a:effectLst/>
                <a:uLnTx/>
                <a:uFillTx/>
                <a:latin typeface="Arial" panose="020B0604020202020204"/>
                <a:ea typeface="+mn-ea"/>
              </a:rPr>
              <a:t>Be ready to share if called on.</a:t>
            </a:r>
            <a:endParaRPr kumimoji="0" lang="en-AU" sz="1800" b="0" i="0" u="none" strike="noStrike" kern="1200" cap="none" spc="0" normalizeH="0" baseline="0" noProof="0">
              <a:ln>
                <a:noFill/>
              </a:ln>
              <a:solidFill>
                <a:srgbClr val="22272B"/>
              </a:solidFill>
              <a:effectLst/>
              <a:uLnTx/>
              <a:uFillTx/>
              <a:latin typeface="Arial" panose="020B0604020202020204"/>
              <a:ea typeface="+mn-ea"/>
            </a:endParaRPr>
          </a:p>
        </p:txBody>
      </p:sp>
      <p:sp>
        <p:nvSpPr>
          <p:cNvPr id="2" name="Arrow: Right 1">
            <a:extLst>
              <a:ext uri="{FF2B5EF4-FFF2-40B4-BE49-F238E27FC236}">
                <a16:creationId xmlns:a16="http://schemas.microsoft.com/office/drawing/2014/main" id="{CA9AE582-C324-409B-ABDB-85E219419D0C}"/>
              </a:ext>
              <a:ext uri="{C183D7F6-B498-43B3-948B-1728B52AA6E4}">
                <adec:decorative xmlns:adec="http://schemas.microsoft.com/office/drawing/2017/decorative" val="1"/>
              </a:ext>
            </a:extLst>
          </p:cNvPr>
          <p:cNvSpPr/>
          <p:nvPr/>
        </p:nvSpPr>
        <p:spPr>
          <a:xfrm>
            <a:off x="5152032" y="2930265"/>
            <a:ext cx="1309511" cy="432222"/>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B738007B-BC5A-2E31-4FB6-21AC84A24F8F}"/>
              </a:ext>
            </a:extLst>
          </p:cNvPr>
          <p:cNvSpPr>
            <a:spLocks noGrp="1"/>
          </p:cNvSpPr>
          <p:nvPr>
            <p:ph type="body" sz="quarter" idx="17"/>
          </p:nvPr>
        </p:nvSpPr>
        <p:spPr>
          <a:xfrm>
            <a:off x="6524368" y="1423713"/>
            <a:ext cx="5319630" cy="3967954"/>
          </a:xfrm>
          <a:ln w="3175">
            <a:solidFill>
              <a:schemeClr val="tx1"/>
            </a:solidFill>
          </a:ln>
        </p:spPr>
        <p:txBody>
          <a:bodyPr anchor="ctr" anchorCtr="1"/>
          <a:lstStyle/>
          <a:p>
            <a:r>
              <a:rPr lang="en-AU"/>
              <a:t>0 = I understand none of this (closed fist).</a:t>
            </a:r>
          </a:p>
          <a:p>
            <a:r>
              <a:rPr lang="en-AU"/>
              <a:t>1–2 = I understand a little.</a:t>
            </a:r>
          </a:p>
          <a:p>
            <a:r>
              <a:rPr lang="en-AU"/>
              <a:t>3 = I understand some parts but not all.</a:t>
            </a:r>
          </a:p>
          <a:p>
            <a:r>
              <a:rPr lang="en-AU"/>
              <a:t>4 = I mostly understand.</a:t>
            </a:r>
          </a:p>
          <a:p>
            <a:r>
              <a:rPr lang="en-AU"/>
              <a:t>5 = I fully understand and could explain it to someone else.</a:t>
            </a:r>
          </a:p>
        </p:txBody>
      </p:sp>
      <p:sp>
        <p:nvSpPr>
          <p:cNvPr id="4" name="Slide Number Placeholder 3">
            <a:extLst>
              <a:ext uri="{FF2B5EF4-FFF2-40B4-BE49-F238E27FC236}">
                <a16:creationId xmlns:a16="http://schemas.microsoft.com/office/drawing/2014/main" id="{11513CF2-04D3-9CDB-7C05-5B68CBACA6C4}"/>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9650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113126-34DD-C433-97C7-F4A0A64D3082}"/>
              </a:ext>
            </a:extLst>
          </p:cNvPr>
          <p:cNvSpPr>
            <a:spLocks noGrp="1"/>
          </p:cNvSpPr>
          <p:nvPr>
            <p:ph type="title"/>
          </p:nvPr>
        </p:nvSpPr>
        <p:spPr/>
        <p:txBody>
          <a:bodyPr/>
          <a:lstStyle/>
          <a:p>
            <a:r>
              <a:rPr lang="en-AU"/>
              <a:t>All philosophy starts with a problem or puzzle</a:t>
            </a:r>
          </a:p>
        </p:txBody>
      </p:sp>
      <p:sp>
        <p:nvSpPr>
          <p:cNvPr id="9" name="Text Placeholder 8">
            <a:extLst>
              <a:ext uri="{FF2B5EF4-FFF2-40B4-BE49-F238E27FC236}">
                <a16:creationId xmlns:a16="http://schemas.microsoft.com/office/drawing/2014/main" id="{80D1D8AA-5648-BB40-E5E8-A4CE646AAFA9}"/>
              </a:ext>
            </a:extLst>
          </p:cNvPr>
          <p:cNvSpPr>
            <a:spLocks noGrp="1"/>
          </p:cNvSpPr>
          <p:nvPr>
            <p:ph type="body" sz="quarter" idx="18"/>
          </p:nvPr>
        </p:nvSpPr>
        <p:spPr/>
        <p:txBody>
          <a:bodyPr/>
          <a:lstStyle/>
          <a:p>
            <a:r>
              <a:rPr lang="en-AU"/>
              <a:t>Plato wanted to know…</a:t>
            </a:r>
          </a:p>
        </p:txBody>
      </p:sp>
      <p:sp>
        <p:nvSpPr>
          <p:cNvPr id="8" name="Text Placeholder 7">
            <a:extLst>
              <a:ext uri="{FF2B5EF4-FFF2-40B4-BE49-F238E27FC236}">
                <a16:creationId xmlns:a16="http://schemas.microsoft.com/office/drawing/2014/main" id="{53267CD9-EE43-C09C-E9F0-AF873D729F63}"/>
              </a:ext>
            </a:extLst>
          </p:cNvPr>
          <p:cNvSpPr>
            <a:spLocks noGrp="1"/>
          </p:cNvSpPr>
          <p:nvPr>
            <p:ph type="body" sz="quarter" idx="17"/>
          </p:nvPr>
        </p:nvSpPr>
        <p:spPr>
          <a:xfrm>
            <a:off x="360000" y="1567086"/>
            <a:ext cx="4459135" cy="4807835"/>
          </a:xfrm>
        </p:spPr>
        <p:txBody>
          <a:bodyPr vert="horz" lIns="0" tIns="0" rIns="0" bIns="0" rtlCol="0" anchor="t">
            <a:noAutofit/>
          </a:bodyPr>
          <a:lstStyle/>
          <a:p>
            <a:r>
              <a:rPr lang="en-AU">
                <a:latin typeface="Arial"/>
                <a:cs typeface="Arial"/>
              </a:rPr>
              <a:t>What is permanent or immutable* </a:t>
            </a:r>
            <a:endParaRPr lang="en-US"/>
          </a:p>
          <a:p>
            <a:r>
              <a:rPr lang="en-AU">
                <a:latin typeface="Arial"/>
                <a:cs typeface="Arial"/>
              </a:rPr>
              <a:t>He wanted the answer to apply to:</a:t>
            </a:r>
          </a:p>
          <a:p>
            <a:pPr marL="342900" indent="-342900">
              <a:buFont typeface="Arial" panose="020B0604020202020204" pitchFamily="34" charset="0"/>
              <a:buChar char="•"/>
            </a:pPr>
            <a:r>
              <a:rPr lang="en-AU">
                <a:latin typeface="Arial"/>
                <a:cs typeface="Arial"/>
              </a:rPr>
              <a:t>nature</a:t>
            </a:r>
          </a:p>
          <a:p>
            <a:pPr marL="342900" indent="-342900">
              <a:buFont typeface="Arial" panose="020B0604020202020204" pitchFamily="34" charset="0"/>
              <a:buChar char="•"/>
            </a:pPr>
            <a:r>
              <a:rPr lang="en-AU">
                <a:latin typeface="Arial"/>
                <a:cs typeface="Arial"/>
              </a:rPr>
              <a:t>morals</a:t>
            </a:r>
          </a:p>
          <a:p>
            <a:pPr marL="342900" indent="-342900">
              <a:buFont typeface="Arial" panose="020B0604020202020204" pitchFamily="34" charset="0"/>
              <a:buChar char="•"/>
            </a:pPr>
            <a:r>
              <a:rPr lang="en-AU">
                <a:latin typeface="Arial"/>
                <a:cs typeface="Arial"/>
              </a:rPr>
              <a:t>society.</a:t>
            </a:r>
          </a:p>
        </p:txBody>
      </p:sp>
      <p:sp>
        <p:nvSpPr>
          <p:cNvPr id="10" name="TextBox 9">
            <a:extLst>
              <a:ext uri="{FF2B5EF4-FFF2-40B4-BE49-F238E27FC236}">
                <a16:creationId xmlns:a16="http://schemas.microsoft.com/office/drawing/2014/main" id="{0CAD302E-DFCE-20BD-72A6-0DB683CBA8C9}"/>
              </a:ext>
            </a:extLst>
          </p:cNvPr>
          <p:cNvSpPr txBox="1"/>
          <p:nvPr/>
        </p:nvSpPr>
        <p:spPr>
          <a:xfrm>
            <a:off x="9621420" y="4404891"/>
            <a:ext cx="2401247" cy="330679"/>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*unchanging over time</a:t>
            </a:r>
          </a:p>
        </p:txBody>
      </p:sp>
      <p:sp>
        <p:nvSpPr>
          <p:cNvPr id="12" name="TextBox 11">
            <a:extLst>
              <a:ext uri="{FF2B5EF4-FFF2-40B4-BE49-F238E27FC236}">
                <a16:creationId xmlns:a16="http://schemas.microsoft.com/office/drawing/2014/main" id="{CCB1EBF3-AFAF-5E9F-8D06-C6C092BFFDC4}"/>
              </a:ext>
            </a:extLst>
          </p:cNvPr>
          <p:cNvSpPr txBox="1"/>
          <p:nvPr/>
        </p:nvSpPr>
        <p:spPr>
          <a:xfrm>
            <a:off x="5499287" y="1567086"/>
            <a:ext cx="6523380" cy="1718733"/>
          </a:xfrm>
          <a:custGeom>
            <a:avLst/>
            <a:gdLst>
              <a:gd name="csX0" fmla="*/ 0 w 6523380"/>
              <a:gd name="csY0" fmla="*/ 0 h 1718733"/>
              <a:gd name="csX1" fmla="*/ 462567 w 6523380"/>
              <a:gd name="csY1" fmla="*/ 0 h 1718733"/>
              <a:gd name="csX2" fmla="*/ 859900 w 6523380"/>
              <a:gd name="csY2" fmla="*/ 0 h 1718733"/>
              <a:gd name="csX3" fmla="*/ 1518168 w 6523380"/>
              <a:gd name="csY3" fmla="*/ 0 h 1718733"/>
              <a:gd name="csX4" fmla="*/ 2111203 w 6523380"/>
              <a:gd name="csY4" fmla="*/ 0 h 1718733"/>
              <a:gd name="csX5" fmla="*/ 2704238 w 6523380"/>
              <a:gd name="csY5" fmla="*/ 0 h 1718733"/>
              <a:gd name="csX6" fmla="*/ 3297272 w 6523380"/>
              <a:gd name="csY6" fmla="*/ 0 h 1718733"/>
              <a:gd name="csX7" fmla="*/ 3955540 w 6523380"/>
              <a:gd name="csY7" fmla="*/ 0 h 1718733"/>
              <a:gd name="csX8" fmla="*/ 4548575 w 6523380"/>
              <a:gd name="csY8" fmla="*/ 0 h 1718733"/>
              <a:gd name="csX9" fmla="*/ 5206843 w 6523380"/>
              <a:gd name="csY9" fmla="*/ 0 h 1718733"/>
              <a:gd name="csX10" fmla="*/ 5930345 w 6523380"/>
              <a:gd name="csY10" fmla="*/ 0 h 1718733"/>
              <a:gd name="csX11" fmla="*/ 6523380 w 6523380"/>
              <a:gd name="csY11" fmla="*/ 0 h 1718733"/>
              <a:gd name="csX12" fmla="*/ 6523380 w 6523380"/>
              <a:gd name="csY12" fmla="*/ 607286 h 1718733"/>
              <a:gd name="csX13" fmla="*/ 6523380 w 6523380"/>
              <a:gd name="csY13" fmla="*/ 1180197 h 1718733"/>
              <a:gd name="csX14" fmla="*/ 6523380 w 6523380"/>
              <a:gd name="csY14" fmla="*/ 1718733 h 1718733"/>
              <a:gd name="csX15" fmla="*/ 5995579 w 6523380"/>
              <a:gd name="csY15" fmla="*/ 1718733 h 1718733"/>
              <a:gd name="csX16" fmla="*/ 5467779 w 6523380"/>
              <a:gd name="csY16" fmla="*/ 1718733 h 1718733"/>
              <a:gd name="csX17" fmla="*/ 4809510 w 6523380"/>
              <a:gd name="csY17" fmla="*/ 1718733 h 1718733"/>
              <a:gd name="csX18" fmla="*/ 4281709 w 6523380"/>
              <a:gd name="csY18" fmla="*/ 1718733 h 1718733"/>
              <a:gd name="csX19" fmla="*/ 3819142 w 6523380"/>
              <a:gd name="csY19" fmla="*/ 1718733 h 1718733"/>
              <a:gd name="csX20" fmla="*/ 3356576 w 6523380"/>
              <a:gd name="csY20" fmla="*/ 1718733 h 1718733"/>
              <a:gd name="csX21" fmla="*/ 2698307 w 6523380"/>
              <a:gd name="csY21" fmla="*/ 1718733 h 1718733"/>
              <a:gd name="csX22" fmla="*/ 2105273 w 6523380"/>
              <a:gd name="csY22" fmla="*/ 1718733 h 1718733"/>
              <a:gd name="csX23" fmla="*/ 1642706 w 6523380"/>
              <a:gd name="csY23" fmla="*/ 1718733 h 1718733"/>
              <a:gd name="csX24" fmla="*/ 1049671 w 6523380"/>
              <a:gd name="csY24" fmla="*/ 1718733 h 1718733"/>
              <a:gd name="csX25" fmla="*/ 0 w 6523380"/>
              <a:gd name="csY25" fmla="*/ 1718733 h 1718733"/>
              <a:gd name="csX26" fmla="*/ 0 w 6523380"/>
              <a:gd name="csY26" fmla="*/ 1197384 h 1718733"/>
              <a:gd name="csX27" fmla="*/ 0 w 6523380"/>
              <a:gd name="csY27" fmla="*/ 607286 h 1718733"/>
              <a:gd name="csX28" fmla="*/ 0 w 6523380"/>
              <a:gd name="csY28" fmla="*/ 0 h 17187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523380" h="1718733" extrusionOk="0">
                <a:moveTo>
                  <a:pt x="0" y="0"/>
                </a:moveTo>
                <a:cubicBezTo>
                  <a:pt x="191147" y="-5544"/>
                  <a:pt x="300039" y="16094"/>
                  <a:pt x="462567" y="0"/>
                </a:cubicBezTo>
                <a:cubicBezTo>
                  <a:pt x="625095" y="-16094"/>
                  <a:pt x="728794" y="23074"/>
                  <a:pt x="859900" y="0"/>
                </a:cubicBezTo>
                <a:cubicBezTo>
                  <a:pt x="991006" y="-23074"/>
                  <a:pt x="1201086" y="49627"/>
                  <a:pt x="1518168" y="0"/>
                </a:cubicBezTo>
                <a:cubicBezTo>
                  <a:pt x="1835250" y="-49627"/>
                  <a:pt x="1875322" y="29115"/>
                  <a:pt x="2111203" y="0"/>
                </a:cubicBezTo>
                <a:cubicBezTo>
                  <a:pt x="2347084" y="-29115"/>
                  <a:pt x="2414972" y="4502"/>
                  <a:pt x="2704238" y="0"/>
                </a:cubicBezTo>
                <a:cubicBezTo>
                  <a:pt x="2993505" y="-4502"/>
                  <a:pt x="3087205" y="35588"/>
                  <a:pt x="3297272" y="0"/>
                </a:cubicBezTo>
                <a:cubicBezTo>
                  <a:pt x="3507339" y="-35588"/>
                  <a:pt x="3699757" y="40172"/>
                  <a:pt x="3955540" y="0"/>
                </a:cubicBezTo>
                <a:cubicBezTo>
                  <a:pt x="4211323" y="-40172"/>
                  <a:pt x="4320896" y="43492"/>
                  <a:pt x="4548575" y="0"/>
                </a:cubicBezTo>
                <a:cubicBezTo>
                  <a:pt x="4776254" y="-43492"/>
                  <a:pt x="5039674" y="76684"/>
                  <a:pt x="5206843" y="0"/>
                </a:cubicBezTo>
                <a:cubicBezTo>
                  <a:pt x="5374012" y="-76684"/>
                  <a:pt x="5691303" y="77175"/>
                  <a:pt x="5930345" y="0"/>
                </a:cubicBezTo>
                <a:cubicBezTo>
                  <a:pt x="6169387" y="-77175"/>
                  <a:pt x="6371419" y="51533"/>
                  <a:pt x="6523380" y="0"/>
                </a:cubicBezTo>
                <a:cubicBezTo>
                  <a:pt x="6593537" y="238120"/>
                  <a:pt x="6501712" y="313100"/>
                  <a:pt x="6523380" y="607286"/>
                </a:cubicBezTo>
                <a:cubicBezTo>
                  <a:pt x="6545048" y="901472"/>
                  <a:pt x="6508101" y="1024167"/>
                  <a:pt x="6523380" y="1180197"/>
                </a:cubicBezTo>
                <a:cubicBezTo>
                  <a:pt x="6538659" y="1336227"/>
                  <a:pt x="6474743" y="1573545"/>
                  <a:pt x="6523380" y="1718733"/>
                </a:cubicBezTo>
                <a:cubicBezTo>
                  <a:pt x="6291013" y="1768987"/>
                  <a:pt x="6251408" y="1701410"/>
                  <a:pt x="5995579" y="1718733"/>
                </a:cubicBezTo>
                <a:cubicBezTo>
                  <a:pt x="5739750" y="1736056"/>
                  <a:pt x="5692660" y="1712585"/>
                  <a:pt x="5467779" y="1718733"/>
                </a:cubicBezTo>
                <a:cubicBezTo>
                  <a:pt x="5242898" y="1724881"/>
                  <a:pt x="5018351" y="1693360"/>
                  <a:pt x="4809510" y="1718733"/>
                </a:cubicBezTo>
                <a:cubicBezTo>
                  <a:pt x="4600669" y="1744106"/>
                  <a:pt x="4426481" y="1694851"/>
                  <a:pt x="4281709" y="1718733"/>
                </a:cubicBezTo>
                <a:cubicBezTo>
                  <a:pt x="4136937" y="1742615"/>
                  <a:pt x="3986151" y="1673606"/>
                  <a:pt x="3819142" y="1718733"/>
                </a:cubicBezTo>
                <a:cubicBezTo>
                  <a:pt x="3652133" y="1763860"/>
                  <a:pt x="3450958" y="1679363"/>
                  <a:pt x="3356576" y="1718733"/>
                </a:cubicBezTo>
                <a:cubicBezTo>
                  <a:pt x="3262194" y="1758103"/>
                  <a:pt x="2848920" y="1644105"/>
                  <a:pt x="2698307" y="1718733"/>
                </a:cubicBezTo>
                <a:cubicBezTo>
                  <a:pt x="2547694" y="1793361"/>
                  <a:pt x="2313989" y="1693997"/>
                  <a:pt x="2105273" y="1718733"/>
                </a:cubicBezTo>
                <a:cubicBezTo>
                  <a:pt x="1896557" y="1743469"/>
                  <a:pt x="1870235" y="1708358"/>
                  <a:pt x="1642706" y="1718733"/>
                </a:cubicBezTo>
                <a:cubicBezTo>
                  <a:pt x="1415177" y="1729108"/>
                  <a:pt x="1278157" y="1666636"/>
                  <a:pt x="1049671" y="1718733"/>
                </a:cubicBezTo>
                <a:cubicBezTo>
                  <a:pt x="821185" y="1770830"/>
                  <a:pt x="400233" y="1687521"/>
                  <a:pt x="0" y="1718733"/>
                </a:cubicBezTo>
                <a:cubicBezTo>
                  <a:pt x="-12814" y="1515434"/>
                  <a:pt x="59215" y="1346846"/>
                  <a:pt x="0" y="1197384"/>
                </a:cubicBezTo>
                <a:cubicBezTo>
                  <a:pt x="-59215" y="1047922"/>
                  <a:pt x="70568" y="891908"/>
                  <a:pt x="0" y="607286"/>
                </a:cubicBezTo>
                <a:cubicBezTo>
                  <a:pt x="-70568" y="322664"/>
                  <a:pt x="33453" y="127622"/>
                  <a:pt x="0" y="0"/>
                </a:cubicBezTo>
                <a:close/>
              </a:path>
            </a:pathLst>
          </a:custGeom>
          <a:noFill/>
          <a:ln>
            <a:solidFill>
              <a:schemeClr val="tx2"/>
            </a:solidFill>
            <a:extLst>
              <a:ext uri="{C807C97D-BFC1-408E-A445-0C87EB9F89A2}">
                <ask:lineSketchStyleProps xmlns:ask="http://schemas.microsoft.com/office/drawing/2018/sketchyshapes" sd="2471457486">
                  <a:prstGeom prst="rect">
                    <a:avLst/>
                  </a:prstGeom>
                  <ask:type>
                    <ask:lineSketchScribble/>
                  </ask:type>
                </ask:lineSketchStyleProps>
              </a:ext>
            </a:extLst>
          </a:ln>
        </p:spPr>
        <p:txBody>
          <a:bodyPr wrap="square" lIns="72000" tIns="72000" rIns="72000" bIns="72000" rtlCol="0" anchor="ctr" anchorCtr="1">
            <a:noAutofit/>
          </a:bodyPr>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sz="2000" b="1" i="1" u="none" strike="noStrike" kern="1200" cap="none" spc="0" normalizeH="0" baseline="0" noProof="0">
                <a:ln>
                  <a:noFill/>
                </a:ln>
                <a:solidFill>
                  <a:srgbClr val="22272B"/>
                </a:solidFill>
                <a:effectLst/>
                <a:uLnTx/>
                <a:uFillTx/>
                <a:latin typeface="Arial" panose="020B0604020202020204"/>
                <a:ea typeface="+mn-ea"/>
                <a:cs typeface="+mn-cs"/>
              </a:rPr>
              <a:t>Put simply, </a:t>
            </a:r>
            <a:r>
              <a:rPr kumimoji="0" lang="en-AU" sz="2000" b="0" i="1" u="none" strike="noStrike" kern="1200" cap="none" spc="0" normalizeH="0" baseline="0" noProof="0">
                <a:ln>
                  <a:noFill/>
                </a:ln>
                <a:solidFill>
                  <a:srgbClr val="22272B"/>
                </a:solidFill>
                <a:effectLst/>
                <a:uLnTx/>
                <a:uFillTx/>
                <a:latin typeface="Arial" panose="020B0604020202020204"/>
                <a:ea typeface="+mn-ea"/>
                <a:cs typeface="+mn-cs"/>
              </a:rPr>
              <a:t>Plato was asking what things never </a:t>
            </a:r>
            <a:br>
              <a:rPr kumimoji="0" lang="en-AU" sz="2000" b="0" i="1" u="none" strike="noStrike" kern="1200" cap="none" spc="0" normalizeH="0" baseline="0" noProof="0">
                <a:ln>
                  <a:noFill/>
                </a:ln>
                <a:solidFill>
                  <a:srgbClr val="22272B"/>
                </a:solidFill>
                <a:effectLst/>
                <a:uLnTx/>
                <a:uFillTx/>
                <a:latin typeface="Arial" panose="020B0604020202020204"/>
                <a:ea typeface="+mn-ea"/>
                <a:cs typeface="+mn-cs"/>
              </a:rPr>
            </a:br>
            <a:r>
              <a:rPr kumimoji="0" lang="en-AU" sz="2000" b="0" i="1" u="none" strike="noStrike" kern="1200" cap="none" spc="0" normalizeH="0" baseline="0" noProof="0">
                <a:ln>
                  <a:noFill/>
                </a:ln>
                <a:solidFill>
                  <a:srgbClr val="22272B"/>
                </a:solidFill>
                <a:effectLst/>
                <a:uLnTx/>
                <a:uFillTx/>
                <a:latin typeface="Arial" panose="020B0604020202020204"/>
                <a:ea typeface="+mn-ea"/>
                <a:cs typeface="+mn-cs"/>
              </a:rPr>
              <a:t>change – and whether that idea could also explain nature, morals, and society.</a:t>
            </a:r>
          </a:p>
        </p:txBody>
      </p:sp>
      <p:sp>
        <p:nvSpPr>
          <p:cNvPr id="4" name="Slide Number Placeholder 3">
            <a:extLst>
              <a:ext uri="{FF2B5EF4-FFF2-40B4-BE49-F238E27FC236}">
                <a16:creationId xmlns:a16="http://schemas.microsoft.com/office/drawing/2014/main" id="{07C727AA-3B3F-B4A7-69CE-4CE3324EA15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1656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6FB762-9B78-D259-2F86-BD2227AB7053}"/>
              </a:ext>
            </a:extLst>
          </p:cNvPr>
          <p:cNvSpPr>
            <a:spLocks noGrp="1"/>
          </p:cNvSpPr>
          <p:nvPr>
            <p:ph type="title"/>
          </p:nvPr>
        </p:nvSpPr>
        <p:spPr/>
        <p:txBody>
          <a:bodyPr/>
          <a:lstStyle/>
          <a:p>
            <a:r>
              <a:rPr lang="en-AU"/>
              <a:t>Finding truth</a:t>
            </a:r>
          </a:p>
        </p:txBody>
      </p:sp>
      <p:sp>
        <p:nvSpPr>
          <p:cNvPr id="4" name="Text Placeholder 3">
            <a:extLst>
              <a:ext uri="{FF2B5EF4-FFF2-40B4-BE49-F238E27FC236}">
                <a16:creationId xmlns:a16="http://schemas.microsoft.com/office/drawing/2014/main" id="{DBB37114-E229-1C10-88AF-1521F49C1176}"/>
              </a:ext>
            </a:extLst>
          </p:cNvPr>
          <p:cNvSpPr>
            <a:spLocks noGrp="1"/>
          </p:cNvSpPr>
          <p:nvPr>
            <p:ph type="body" sz="quarter" idx="18"/>
          </p:nvPr>
        </p:nvSpPr>
        <p:spPr/>
        <p:txBody>
          <a:bodyPr/>
          <a:lstStyle/>
          <a:p>
            <a:r>
              <a:rPr lang="en-AU"/>
              <a:t>Nature held the key for Plato</a:t>
            </a:r>
          </a:p>
        </p:txBody>
      </p:sp>
      <p:sp>
        <p:nvSpPr>
          <p:cNvPr id="5" name="Text Placeholder 4">
            <a:extLst>
              <a:ext uri="{FF2B5EF4-FFF2-40B4-BE49-F238E27FC236}">
                <a16:creationId xmlns:a16="http://schemas.microsoft.com/office/drawing/2014/main" id="{10E9D141-C940-4D58-4F57-F5BD631C7D96}"/>
              </a:ext>
              <a:ext uri="{C183D7F6-B498-43B3-948B-1728B52AA6E4}">
                <adec:decorative xmlns:adec="http://schemas.microsoft.com/office/drawing/2017/decorative" val="1"/>
              </a:ext>
            </a:extLst>
          </p:cNvPr>
          <p:cNvSpPr>
            <a:spLocks noGrp="1"/>
          </p:cNvSpPr>
          <p:nvPr>
            <p:ph type="body" sz="quarter" idx="17"/>
          </p:nvPr>
        </p:nvSpPr>
        <p:spPr>
          <a:xfrm>
            <a:off x="360000" y="1567086"/>
            <a:ext cx="11484000" cy="2319114"/>
          </a:xfrm>
        </p:spPr>
        <p:txBody>
          <a:bodyPr/>
          <a:lstStyle/>
          <a:p>
            <a:r>
              <a:rPr lang="en-AU"/>
              <a:t>Plato thought the natural world is always changing – things grow, decay and become something new.</a:t>
            </a:r>
          </a:p>
          <a:p>
            <a:r>
              <a:rPr lang="en-AU"/>
              <a:t>Because everything in nature changes, he believed it cannot give us perfect or permanent truth.</a:t>
            </a:r>
          </a:p>
          <a:p>
            <a:r>
              <a:rPr lang="en-AU"/>
              <a:t>Only the Forms stay the same forever.</a:t>
            </a:r>
          </a:p>
          <a:p>
            <a:endParaRPr lang="en-AU">
              <a:solidFill>
                <a:srgbClr val="22272B"/>
              </a:solidFill>
              <a:latin typeface="Arial" panose="020B0604020202020204"/>
            </a:endParaRPr>
          </a:p>
          <a:p>
            <a:r>
              <a:rPr lang="en-AU">
                <a:solidFill>
                  <a:srgbClr val="22272B"/>
                </a:solidFill>
                <a:latin typeface="Arial" panose="020B0604020202020204"/>
              </a:rPr>
              <a:t>So, let’s look at Plato’s Theory of Forms</a:t>
            </a:r>
          </a:p>
          <a:p>
            <a:endParaRPr lang="en-AU"/>
          </a:p>
        </p:txBody>
      </p:sp>
      <p:sp>
        <p:nvSpPr>
          <p:cNvPr id="6" name="Rectangle: Rounded Corners 5">
            <a:extLst>
              <a:ext uri="{FF2B5EF4-FFF2-40B4-BE49-F238E27FC236}">
                <a16:creationId xmlns:a16="http://schemas.microsoft.com/office/drawing/2014/main" id="{3E45171D-5D68-8999-2495-7F8F0B3044C8}"/>
              </a:ext>
              <a:ext uri="{C183D7F6-B498-43B3-948B-1728B52AA6E4}">
                <adec:decorative xmlns:adec="http://schemas.microsoft.com/office/drawing/2017/decorative" val="1"/>
              </a:ext>
            </a:extLst>
          </p:cNvPr>
          <p:cNvSpPr/>
          <p:nvPr/>
        </p:nvSpPr>
        <p:spPr>
          <a:xfrm>
            <a:off x="348000" y="2815461"/>
            <a:ext cx="4646428" cy="545601"/>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95134E91-54AA-F079-441A-6696130A2889}"/>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9018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81C845-3657-3BB8-2DC8-3A78C46495B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42ECB7D1-C405-F1A5-4C29-0BBF6E640081}"/>
              </a:ext>
            </a:extLst>
          </p:cNvPr>
          <p:cNvSpPr>
            <a:spLocks noGrp="1"/>
          </p:cNvSpPr>
          <p:nvPr>
            <p:ph type="title"/>
          </p:nvPr>
        </p:nvSpPr>
        <p:spPr/>
        <p:txBody>
          <a:bodyPr/>
          <a:lstStyle/>
          <a:p>
            <a:r>
              <a:rPr lang="en-AU" dirty="0"/>
              <a:t>Plato’s Theory of Forms (1)</a:t>
            </a:r>
          </a:p>
        </p:txBody>
      </p:sp>
      <p:sp>
        <p:nvSpPr>
          <p:cNvPr id="4" name="Text Placeholder 3">
            <a:extLst>
              <a:ext uri="{FF2B5EF4-FFF2-40B4-BE49-F238E27FC236}">
                <a16:creationId xmlns:a16="http://schemas.microsoft.com/office/drawing/2014/main" id="{63A86AFE-734F-E24E-506D-257BD005B99C}"/>
              </a:ext>
            </a:extLst>
          </p:cNvPr>
          <p:cNvSpPr>
            <a:spLocks noGrp="1"/>
          </p:cNvSpPr>
          <p:nvPr>
            <p:ph type="body" sz="quarter" idx="18"/>
          </p:nvPr>
        </p:nvSpPr>
        <p:spPr/>
        <p:txBody>
          <a:bodyPr/>
          <a:lstStyle/>
          <a:p>
            <a:r>
              <a:rPr lang="en-AU"/>
              <a:t>Let’s imagine a batch of home-made biscuits</a:t>
            </a:r>
          </a:p>
        </p:txBody>
      </p:sp>
      <p:sp>
        <p:nvSpPr>
          <p:cNvPr id="7" name="Text Placeholder 6">
            <a:extLst>
              <a:ext uri="{FF2B5EF4-FFF2-40B4-BE49-F238E27FC236}">
                <a16:creationId xmlns:a16="http://schemas.microsoft.com/office/drawing/2014/main" id="{618C3920-49D7-58BC-A76F-1B967E622801}"/>
              </a:ext>
            </a:extLst>
          </p:cNvPr>
          <p:cNvSpPr>
            <a:spLocks noGrp="1"/>
          </p:cNvSpPr>
          <p:nvPr>
            <p:ph type="body" sz="quarter" idx="17"/>
          </p:nvPr>
        </p:nvSpPr>
        <p:spPr/>
        <p:txBody>
          <a:bodyPr/>
          <a:lstStyle/>
          <a:p>
            <a:pPr marL="342900" indent="-342900">
              <a:lnSpc>
                <a:spcPct val="250000"/>
              </a:lnSpc>
              <a:buFont typeface="Arial" panose="020B0604020202020204" pitchFamily="34" charset="0"/>
              <a:buChar char="•"/>
            </a:pPr>
            <a:r>
              <a:rPr lang="en-AU"/>
              <a:t>What is the same between all the biscuits?</a:t>
            </a:r>
          </a:p>
          <a:p>
            <a:pPr marL="342900" indent="-342900">
              <a:lnSpc>
                <a:spcPct val="250000"/>
              </a:lnSpc>
              <a:buFont typeface="Arial" panose="020B0604020202020204" pitchFamily="34" charset="0"/>
              <a:buChar char="•"/>
            </a:pPr>
            <a:r>
              <a:rPr lang="en-AU"/>
              <a:t>What would be different?</a:t>
            </a:r>
          </a:p>
          <a:p>
            <a:pPr marL="342900" indent="-342900">
              <a:lnSpc>
                <a:spcPct val="250000"/>
              </a:lnSpc>
              <a:buFont typeface="Arial" panose="020B0604020202020204" pitchFamily="34" charset="0"/>
              <a:buChar char="•"/>
            </a:pPr>
            <a:r>
              <a:rPr lang="en-AU"/>
              <a:t>Is this the same for all living things?</a:t>
            </a:r>
          </a:p>
        </p:txBody>
      </p:sp>
    </p:spTree>
    <p:extLst>
      <p:ext uri="{BB962C8B-B14F-4D97-AF65-F5344CB8AC3E}">
        <p14:creationId xmlns:p14="http://schemas.microsoft.com/office/powerpoint/2010/main" val="419805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DA94C1-3B01-E886-9BAD-DE0196996BDD}"/>
              </a:ext>
            </a:extLst>
          </p:cNvPr>
          <p:cNvSpPr>
            <a:spLocks noGrp="1"/>
          </p:cNvSpPr>
          <p:nvPr>
            <p:ph type="title"/>
          </p:nvPr>
        </p:nvSpPr>
        <p:spPr/>
        <p:txBody>
          <a:bodyPr/>
          <a:lstStyle/>
          <a:p>
            <a:r>
              <a:rPr lang="en-AU" dirty="0"/>
              <a:t>Plato’s Theory of Forms (2)</a:t>
            </a:r>
          </a:p>
        </p:txBody>
      </p:sp>
      <p:sp>
        <p:nvSpPr>
          <p:cNvPr id="6" name="Text Placeholder 5">
            <a:extLst>
              <a:ext uri="{FF2B5EF4-FFF2-40B4-BE49-F238E27FC236}">
                <a16:creationId xmlns:a16="http://schemas.microsoft.com/office/drawing/2014/main" id="{183D296C-9AD4-D15A-794C-64A514874757}"/>
              </a:ext>
            </a:extLst>
          </p:cNvPr>
          <p:cNvSpPr>
            <a:spLocks noGrp="1"/>
          </p:cNvSpPr>
          <p:nvPr>
            <p:ph type="body" sz="quarter" idx="18"/>
          </p:nvPr>
        </p:nvSpPr>
        <p:spPr/>
        <p:txBody>
          <a:bodyPr/>
          <a:lstStyle/>
          <a:p>
            <a:r>
              <a:rPr lang="en-AU"/>
              <a:t>The world of ideas</a:t>
            </a:r>
          </a:p>
        </p:txBody>
      </p:sp>
      <p:sp>
        <p:nvSpPr>
          <p:cNvPr id="7" name="Content Placeholder 6">
            <a:extLst>
              <a:ext uri="{FF2B5EF4-FFF2-40B4-BE49-F238E27FC236}">
                <a16:creationId xmlns:a16="http://schemas.microsoft.com/office/drawing/2014/main" id="{82DD31F9-4F55-56B5-4ED7-6A1AC1A92A67}"/>
              </a:ext>
            </a:extLst>
          </p:cNvPr>
          <p:cNvSpPr>
            <a:spLocks noGrp="1"/>
          </p:cNvSpPr>
          <p:nvPr>
            <p:ph sz="quarter" idx="19"/>
          </p:nvPr>
        </p:nvSpPr>
        <p:spPr>
          <a:xfrm>
            <a:off x="360363" y="1562471"/>
            <a:ext cx="5735637" cy="2935101"/>
          </a:xfrm>
        </p:spPr>
        <p:txBody>
          <a:bodyPr vert="horz" lIns="0" tIns="0" rIns="0" bIns="0" rtlCol="0" anchor="t">
            <a:noAutofit/>
          </a:bodyPr>
          <a:lstStyle/>
          <a:p>
            <a:r>
              <a:rPr lang="en-AU" sz="2400">
                <a:latin typeface="Arial"/>
                <a:cs typeface="Arial"/>
              </a:rPr>
              <a:t>Somewhere beyond the material world, Plato said there exists a realm of perfect ‘Forms’.</a:t>
            </a:r>
          </a:p>
          <a:p>
            <a:r>
              <a:rPr lang="en-AU" sz="2400">
                <a:latin typeface="Arial"/>
                <a:cs typeface="Arial"/>
              </a:rPr>
              <a:t>These Forms are the perfect versions of everything we see in nature.</a:t>
            </a:r>
          </a:p>
        </p:txBody>
      </p:sp>
      <p:pic>
        <p:nvPicPr>
          <p:cNvPr id="11" name="Picture Placeholder 10">
            <a:extLst>
              <a:ext uri="{FF2B5EF4-FFF2-40B4-BE49-F238E27FC236}">
                <a16:creationId xmlns:a16="http://schemas.microsoft.com/office/drawing/2014/main" id="{5A5D88CA-E655-6017-D2C2-40D471624BB5}"/>
              </a:ext>
              <a:ext uri="{C183D7F6-B498-43B3-948B-1728B52AA6E4}">
                <adec:decorative xmlns:adec="http://schemas.microsoft.com/office/drawing/2017/decorative" val="1"/>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a:xfrm>
            <a:off x="6324599" y="1562470"/>
            <a:ext cx="5507038" cy="4814518"/>
          </a:xfrm>
        </p:spPr>
      </p:pic>
      <p:sp>
        <p:nvSpPr>
          <p:cNvPr id="9" name="TextBox 8">
            <a:extLst>
              <a:ext uri="{FF2B5EF4-FFF2-40B4-BE49-F238E27FC236}">
                <a16:creationId xmlns:a16="http://schemas.microsoft.com/office/drawing/2014/main" id="{F42D7370-4799-EC85-7AF9-ACC602724E32}"/>
              </a:ext>
            </a:extLst>
          </p:cNvPr>
          <p:cNvSpPr txBox="1"/>
          <p:nvPr/>
        </p:nvSpPr>
        <p:spPr>
          <a:xfrm>
            <a:off x="359999" y="4767508"/>
            <a:ext cx="3149320" cy="1928492"/>
          </a:xfrm>
          <a:prstGeom prst="rect">
            <a:avLst/>
          </a:prstGeom>
          <a:noFill/>
          <a:ln w="28575">
            <a:solidFill>
              <a:schemeClr val="tx2"/>
            </a:solidFill>
          </a:ln>
        </p:spPr>
        <p:txBody>
          <a:bodyPr wrap="square" lIns="0" tIns="0" rIns="0" bIns="0" rtlCol="0" anchor="ctr" anchorCtr="1">
            <a:noAutofit/>
          </a:bodyPr>
          <a:lstStyle/>
          <a:p>
            <a:pPr marL="0" marR="0" lvl="0" indent="0" algn="l" defTabSz="609585" rtl="0" eaLnBrk="1" fontAlgn="auto" latinLnBrk="0" hangingPunct="1">
              <a:lnSpc>
                <a:spcPct val="114000"/>
              </a:lnSpc>
              <a:spcBef>
                <a:spcPts val="0"/>
              </a:spcBef>
              <a:spcAft>
                <a:spcPts val="120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So…there is a </a:t>
            </a:r>
            <a:r>
              <a:rPr kumimoji="0" lang="en-AU" sz="1800" b="0" i="0" u="none" strike="noStrike" kern="1200" cap="none" spc="0" normalizeH="0" baseline="0" noProof="0">
                <a:ln>
                  <a:noFill/>
                </a:ln>
                <a:solidFill>
                  <a:srgbClr val="FF0000"/>
                </a:solidFill>
                <a:effectLst/>
                <a:uLnTx/>
                <a:uFillTx/>
                <a:latin typeface="Arial" panose="020B0604020202020204"/>
                <a:ea typeface="+mn-ea"/>
                <a:cs typeface="+mn-cs"/>
              </a:rPr>
              <a:t>perfect</a:t>
            </a:r>
          </a:p>
          <a:p>
            <a:pPr marL="285750" marR="0" lvl="0" indent="-285750" algn="l" defTabSz="609585" rtl="0" eaLnBrk="1" fontAlgn="auto" latinLnBrk="0" hangingPunct="1">
              <a:lnSpc>
                <a:spcPct val="114000"/>
              </a:lnSpc>
              <a:spcBef>
                <a:spcPts val="0"/>
              </a:spcBef>
              <a:spcAft>
                <a:spcPts val="120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Form of horse</a:t>
            </a:r>
          </a:p>
          <a:p>
            <a:pPr marL="285750" marR="0" lvl="0" indent="-285750" algn="l" defTabSz="609585" rtl="0" eaLnBrk="1" fontAlgn="auto" latinLnBrk="0" hangingPunct="1">
              <a:lnSpc>
                <a:spcPct val="114000"/>
              </a:lnSpc>
              <a:spcBef>
                <a:spcPts val="0"/>
              </a:spcBef>
              <a:spcAft>
                <a:spcPts val="120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Form of human</a:t>
            </a:r>
          </a:p>
          <a:p>
            <a:pPr marL="285750" marR="0" lvl="0" indent="-285750" algn="l" defTabSz="609585" rtl="0" eaLnBrk="1" fontAlgn="auto" latinLnBrk="0" hangingPunct="1">
              <a:lnSpc>
                <a:spcPct val="114000"/>
              </a:lnSpc>
              <a:spcBef>
                <a:spcPts val="0"/>
              </a:spcBef>
              <a:spcAft>
                <a:spcPts val="120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Form of tree</a:t>
            </a:r>
            <a:r>
              <a:rPr kumimoji="0" lang="en-AU" sz="1800" b="0" i="0" u="none" strike="noStrike" kern="1200" cap="none" spc="0" normalizeH="0" noProof="0">
                <a:ln>
                  <a:noFill/>
                </a:ln>
                <a:solidFill>
                  <a:srgbClr val="22272B"/>
                </a:solidFill>
                <a:effectLst/>
                <a:uLnTx/>
                <a:uFillTx/>
                <a:latin typeface="Arial" panose="020B0604020202020204"/>
                <a:ea typeface="+mn-ea"/>
                <a:cs typeface="+mn-cs"/>
              </a:rPr>
              <a:t> </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etc. </a:t>
            </a:r>
          </a:p>
        </p:txBody>
      </p:sp>
      <p:sp>
        <p:nvSpPr>
          <p:cNvPr id="12" name="TextBox 11">
            <a:extLst>
              <a:ext uri="{FF2B5EF4-FFF2-40B4-BE49-F238E27FC236}">
                <a16:creationId xmlns:a16="http://schemas.microsoft.com/office/drawing/2014/main" id="{265C36F6-0810-EC6B-140E-795234B2EC2C}"/>
              </a:ext>
            </a:extLst>
          </p:cNvPr>
          <p:cNvSpPr txBox="1"/>
          <p:nvPr/>
        </p:nvSpPr>
        <p:spPr>
          <a:xfrm>
            <a:off x="6324599" y="6426000"/>
            <a:ext cx="3381154" cy="180000"/>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hlinkClick r:id="rId4"/>
              </a:rPr>
              <a:t>Pixabay</a:t>
            </a:r>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5B8F40ED-F12D-4188-1958-D0393796FDFE}"/>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8398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EFBD1-0AEE-4589-BD4A-D2C8691B4A52}"/>
              </a:ext>
            </a:extLst>
          </p:cNvPr>
          <p:cNvSpPr>
            <a:spLocks noGrp="1"/>
          </p:cNvSpPr>
          <p:nvPr>
            <p:ph type="title"/>
          </p:nvPr>
        </p:nvSpPr>
        <p:spPr/>
        <p:txBody>
          <a:bodyPr/>
          <a:lstStyle/>
          <a:p>
            <a:r>
              <a:rPr lang="en-AU">
                <a:solidFill>
                  <a:srgbClr val="000000"/>
                </a:solidFill>
              </a:rPr>
              <a:t>Why should we study Philosophy?</a:t>
            </a:r>
            <a:endParaRPr lang="en-US">
              <a:solidFill>
                <a:srgbClr val="000000"/>
              </a:solidFill>
            </a:endParaRPr>
          </a:p>
          <a:p>
            <a:endParaRPr lang="en-US">
              <a:latin typeface="Arial"/>
              <a:cs typeface="Arial"/>
            </a:endParaRPr>
          </a:p>
        </p:txBody>
      </p:sp>
      <p:sp>
        <p:nvSpPr>
          <p:cNvPr id="5" name="Content Placeholder 4">
            <a:extLst>
              <a:ext uri="{FF2B5EF4-FFF2-40B4-BE49-F238E27FC236}">
                <a16:creationId xmlns:a16="http://schemas.microsoft.com/office/drawing/2014/main" id="{6ED10AAE-7224-1D0B-5F04-9054D4B52DA8}"/>
              </a:ext>
            </a:extLst>
          </p:cNvPr>
          <p:cNvSpPr>
            <a:spLocks noGrp="1"/>
          </p:cNvSpPr>
          <p:nvPr>
            <p:ph sz="quarter" idx="19"/>
          </p:nvPr>
        </p:nvSpPr>
        <p:spPr/>
        <p:txBody>
          <a:bodyPr vert="horz" lIns="0" tIns="0" rIns="0" bIns="0" rtlCol="0" anchor="t">
            <a:noAutofit/>
          </a:bodyPr>
          <a:lstStyle/>
          <a:p>
            <a:r>
              <a:rPr lang="en-US">
                <a:latin typeface="Arial"/>
                <a:cs typeface="Arial"/>
              </a:rPr>
              <a:t>People throughout history have asked big questions about how to live a meaningful life.</a:t>
            </a:r>
          </a:p>
          <a:p>
            <a:endParaRPr lang="en-US">
              <a:latin typeface="Arial"/>
              <a:cs typeface="Arial"/>
            </a:endParaRPr>
          </a:p>
          <a:p>
            <a:r>
              <a:rPr lang="en-US">
                <a:latin typeface="Arial"/>
                <a:cs typeface="Arial"/>
              </a:rPr>
              <a:t>One of those questions is:</a:t>
            </a:r>
          </a:p>
          <a:p>
            <a:pPr marL="342900" indent="-342900">
              <a:buFont typeface="Arial" panose="020B0604020202020204" pitchFamily="34" charset="0"/>
              <a:buChar char="•"/>
            </a:pPr>
            <a:r>
              <a:rPr lang="en-US" b="1">
                <a:latin typeface="Arial"/>
                <a:cs typeface="Arial"/>
              </a:rPr>
              <a:t>What makes life worth living or fulfilling?</a:t>
            </a:r>
            <a:endParaRPr lang="en-US">
              <a:latin typeface="Arial"/>
              <a:cs typeface="Arial"/>
            </a:endParaRPr>
          </a:p>
        </p:txBody>
      </p:sp>
      <p:pic>
        <p:nvPicPr>
          <p:cNvPr id="7" name="Picture Placeholder 6">
            <a:extLst>
              <a:ext uri="{FF2B5EF4-FFF2-40B4-BE49-F238E27FC236}">
                <a16:creationId xmlns:a16="http://schemas.microsoft.com/office/drawing/2014/main" id="{81C80795-9A7E-AB51-923D-461FB1072FFA}"/>
              </a:ext>
              <a:ext uri="{C183D7F6-B498-43B3-948B-1728B52AA6E4}">
                <adec:decorative xmlns:adec="http://schemas.microsoft.com/office/drawing/2017/decorative" val="1"/>
              </a:ext>
            </a:extLst>
          </p:cNvPr>
          <p:cNvPicPr>
            <a:picLocks noGrp="1" noChangeAspect="1"/>
          </p:cNvPicPr>
          <p:nvPr>
            <p:ph type="pic" sz="quarter" idx="20"/>
          </p:nvPr>
        </p:nvPicPr>
        <p:blipFill>
          <a:blip>
            <a:extLst>
              <a:ext uri="{96DAC541-7B7A-43D3-8B79-37D633B846F1}">
                <asvg:svgBlip xmlns:asvg="http://schemas.microsoft.com/office/drawing/2016/SVG/main" r:embed="rId3"/>
              </a:ext>
            </a:extLst>
          </a:blip>
          <a:srcRect t="6284" b="6284"/>
          <a:stretch>
            <a:fillRect/>
          </a:stretch>
        </p:blipFill>
        <p:spPr/>
      </p:pic>
      <p:sp>
        <p:nvSpPr>
          <p:cNvPr id="8" name="Text Placeholder 3">
            <a:extLst>
              <a:ext uri="{FF2B5EF4-FFF2-40B4-BE49-F238E27FC236}">
                <a16:creationId xmlns:a16="http://schemas.microsoft.com/office/drawing/2014/main" id="{DE687711-46F8-B99A-6728-90E676977EAD}"/>
              </a:ext>
            </a:extLst>
          </p:cNvPr>
          <p:cNvSpPr>
            <a:spLocks noGrp="1"/>
          </p:cNvSpPr>
          <p:nvPr>
            <p:ph type="body" sz="quarter" idx="18"/>
          </p:nvPr>
        </p:nvSpPr>
        <p:spPr>
          <a:xfrm>
            <a:off x="359999" y="982520"/>
            <a:ext cx="11483999" cy="310015"/>
          </a:xfrm>
        </p:spPr>
        <p:txBody>
          <a:bodyPr/>
          <a:lstStyle/>
          <a:p>
            <a:r>
              <a:rPr lang="en-US">
                <a:latin typeface="Arial"/>
                <a:cs typeface="Arial"/>
              </a:rPr>
              <a:t>Living an examined life</a:t>
            </a:r>
            <a:endParaRPr lang="en-US"/>
          </a:p>
        </p:txBody>
      </p:sp>
      <p:sp>
        <p:nvSpPr>
          <p:cNvPr id="2" name="Slide Number Placeholder 1">
            <a:extLst>
              <a:ext uri="{FF2B5EF4-FFF2-40B4-BE49-F238E27FC236}">
                <a16:creationId xmlns:a16="http://schemas.microsoft.com/office/drawing/2014/main" id="{8398A0EF-0556-8633-9BD9-1B4178A9FB3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202365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8E5C37-AF17-9158-C0B6-DDF4C91C9730}"/>
              </a:ext>
            </a:extLst>
          </p:cNvPr>
          <p:cNvSpPr>
            <a:spLocks noGrp="1"/>
          </p:cNvSpPr>
          <p:nvPr>
            <p:ph type="title"/>
          </p:nvPr>
        </p:nvSpPr>
        <p:spPr/>
        <p:txBody>
          <a:bodyPr/>
          <a:lstStyle/>
          <a:p>
            <a:r>
              <a:rPr lang="en-AU" dirty="0"/>
              <a:t>Plato’s Theory of Forms (3)</a:t>
            </a:r>
          </a:p>
        </p:txBody>
      </p:sp>
      <p:sp>
        <p:nvSpPr>
          <p:cNvPr id="4" name="Text Placeholder 3">
            <a:extLst>
              <a:ext uri="{FF2B5EF4-FFF2-40B4-BE49-F238E27FC236}">
                <a16:creationId xmlns:a16="http://schemas.microsoft.com/office/drawing/2014/main" id="{D642A714-6C89-750E-F846-4F5D399F3411}"/>
              </a:ext>
            </a:extLst>
          </p:cNvPr>
          <p:cNvSpPr>
            <a:spLocks noGrp="1"/>
          </p:cNvSpPr>
          <p:nvPr>
            <p:ph type="body" sz="quarter" idx="18"/>
          </p:nvPr>
        </p:nvSpPr>
        <p:spPr/>
        <p:txBody>
          <a:bodyPr/>
          <a:lstStyle/>
          <a:p>
            <a:r>
              <a:rPr lang="en-AU"/>
              <a:t>The material world vs the world of ideas</a:t>
            </a:r>
          </a:p>
        </p:txBody>
      </p:sp>
      <p:sp>
        <p:nvSpPr>
          <p:cNvPr id="5" name="Content Placeholder 4">
            <a:extLst>
              <a:ext uri="{FF2B5EF4-FFF2-40B4-BE49-F238E27FC236}">
                <a16:creationId xmlns:a16="http://schemas.microsoft.com/office/drawing/2014/main" id="{426CE654-16A0-3663-AD33-DB03FA1C3161}"/>
              </a:ext>
            </a:extLst>
          </p:cNvPr>
          <p:cNvSpPr>
            <a:spLocks noGrp="1"/>
          </p:cNvSpPr>
          <p:nvPr>
            <p:ph sz="quarter" idx="19"/>
          </p:nvPr>
        </p:nvSpPr>
        <p:spPr/>
        <p:txBody>
          <a:bodyPr/>
          <a:lstStyle/>
          <a:p>
            <a:pPr>
              <a:spcAft>
                <a:spcPts val="4800"/>
              </a:spcAft>
            </a:pPr>
            <a:r>
              <a:rPr lang="en-AU"/>
              <a:t>There is a world where we live – the material world.</a:t>
            </a:r>
          </a:p>
          <a:p>
            <a:pPr>
              <a:spcAft>
                <a:spcPts val="4800"/>
              </a:spcAft>
            </a:pPr>
            <a:r>
              <a:rPr lang="en-AU"/>
              <a:t>But Plato said there is another reality: the world of ideas.</a:t>
            </a:r>
          </a:p>
        </p:txBody>
      </p:sp>
      <p:pic>
        <p:nvPicPr>
          <p:cNvPr id="8" name="Picture Placeholder 7">
            <a:extLst>
              <a:ext uri="{FF2B5EF4-FFF2-40B4-BE49-F238E27FC236}">
                <a16:creationId xmlns:a16="http://schemas.microsoft.com/office/drawing/2014/main" id="{C3FEF4AE-61BC-513F-114A-D71BED9AEC49}"/>
              </a:ext>
              <a:ext uri="{C183D7F6-B498-43B3-948B-1728B52AA6E4}">
                <adec:decorative xmlns:adec="http://schemas.microsoft.com/office/drawing/2017/decorative" val="1"/>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a:xfrm>
            <a:off x="6390024" y="1562471"/>
            <a:ext cx="5507038" cy="4814518"/>
          </a:xfrm>
        </p:spPr>
      </p:pic>
      <p:sp>
        <p:nvSpPr>
          <p:cNvPr id="9" name="TextBox 8">
            <a:extLst>
              <a:ext uri="{FF2B5EF4-FFF2-40B4-BE49-F238E27FC236}">
                <a16:creationId xmlns:a16="http://schemas.microsoft.com/office/drawing/2014/main" id="{BA6C5AA2-C08B-E651-2CD8-142E1CB2C276}"/>
              </a:ext>
            </a:extLst>
          </p:cNvPr>
          <p:cNvSpPr txBox="1"/>
          <p:nvPr/>
        </p:nvSpPr>
        <p:spPr>
          <a:xfrm>
            <a:off x="6390024" y="6502933"/>
            <a:ext cx="4487333" cy="193067"/>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rPr>
              <a:t>Image by </a:t>
            </a:r>
            <a:r>
              <a:rPr kumimoji="0" lang="en-AU" sz="1200" b="0" i="0" u="sng" strike="noStrike" kern="1200" cap="none" spc="0" normalizeH="0" baseline="0" noProof="0" dirty="0">
                <a:ln>
                  <a:noFill/>
                </a:ln>
                <a:solidFill>
                  <a:srgbClr val="22272B"/>
                </a:solidFill>
                <a:effectLst/>
                <a:uLnTx/>
                <a:uFillTx/>
                <a:latin typeface="Arial" panose="020B0604020202020204"/>
                <a:ea typeface="+mn-ea"/>
                <a:cs typeface="+mn-cs"/>
                <a:hlinkClick r:id="rId4"/>
              </a:rPr>
              <a:t>ANDRI TEGAR MAHARDIKA</a:t>
            </a:r>
            <a:r>
              <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rPr>
              <a:t> from </a:t>
            </a:r>
            <a:r>
              <a:rPr kumimoji="0" lang="en-AU" sz="1200" b="0" i="0" u="sng" strike="noStrike" kern="1200" cap="none" spc="0" normalizeH="0" baseline="0" noProof="0" dirty="0">
                <a:ln>
                  <a:noFill/>
                </a:ln>
                <a:solidFill>
                  <a:srgbClr val="22272B"/>
                </a:solidFill>
                <a:effectLst/>
                <a:uLnTx/>
                <a:uFillTx/>
                <a:latin typeface="Arial" panose="020B0604020202020204"/>
                <a:ea typeface="+mn-ea"/>
                <a:cs typeface="+mn-cs"/>
                <a:hlinkClick r:id="rId5"/>
              </a:rPr>
              <a:t>Pixabay</a:t>
            </a:r>
            <a:endParaRPr kumimoji="0" lang="en-AU" sz="105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26943A7D-53A2-DF9F-3803-0E8F9290AEE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9970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FA0007-085C-A938-67F5-1E75765A07F9}"/>
              </a:ext>
            </a:extLst>
          </p:cNvPr>
          <p:cNvSpPr>
            <a:spLocks noGrp="1"/>
          </p:cNvSpPr>
          <p:nvPr>
            <p:ph type="title"/>
          </p:nvPr>
        </p:nvSpPr>
        <p:spPr/>
        <p:txBody>
          <a:bodyPr/>
          <a:lstStyle/>
          <a:p>
            <a:r>
              <a:rPr lang="en-AU"/>
              <a:t>Soap bubble analogy – mini thought experiment</a:t>
            </a:r>
          </a:p>
        </p:txBody>
      </p:sp>
      <p:sp>
        <p:nvSpPr>
          <p:cNvPr id="4" name="Text Placeholder 3">
            <a:extLst>
              <a:ext uri="{FF2B5EF4-FFF2-40B4-BE49-F238E27FC236}">
                <a16:creationId xmlns:a16="http://schemas.microsoft.com/office/drawing/2014/main" id="{5C897449-0224-D491-F5C9-C7899348C821}"/>
              </a:ext>
            </a:extLst>
          </p:cNvPr>
          <p:cNvSpPr>
            <a:spLocks noGrp="1"/>
          </p:cNvSpPr>
          <p:nvPr>
            <p:ph type="body" sz="quarter" idx="18"/>
          </p:nvPr>
        </p:nvSpPr>
        <p:spPr/>
        <p:txBody>
          <a:bodyPr/>
          <a:lstStyle/>
          <a:p>
            <a:r>
              <a:rPr lang="en-AU"/>
              <a:t>You be the philosopher</a:t>
            </a:r>
          </a:p>
        </p:txBody>
      </p:sp>
      <p:sp>
        <p:nvSpPr>
          <p:cNvPr id="5" name="Content Placeholder 4">
            <a:extLst>
              <a:ext uri="{FF2B5EF4-FFF2-40B4-BE49-F238E27FC236}">
                <a16:creationId xmlns:a16="http://schemas.microsoft.com/office/drawing/2014/main" id="{3C67961D-74A3-84E6-50D9-CF96D6C17424}"/>
              </a:ext>
            </a:extLst>
          </p:cNvPr>
          <p:cNvSpPr>
            <a:spLocks noGrp="1"/>
          </p:cNvSpPr>
          <p:nvPr>
            <p:ph sz="quarter" idx="19"/>
          </p:nvPr>
        </p:nvSpPr>
        <p:spPr>
          <a:xfrm>
            <a:off x="359999" y="2109141"/>
            <a:ext cx="5735637" cy="2435371"/>
          </a:xfrm>
        </p:spPr>
        <p:txBody>
          <a:bodyPr vert="horz" lIns="0" tIns="0" rIns="0" bIns="0" rtlCol="0" anchor="t">
            <a:noAutofit/>
          </a:bodyPr>
          <a:lstStyle/>
          <a:p>
            <a:r>
              <a:rPr lang="en-AU">
                <a:latin typeface="Arial"/>
                <a:cs typeface="Arial"/>
              </a:rPr>
              <a:t>Imagine you are blowing soap bubbles.</a:t>
            </a:r>
          </a:p>
          <a:p>
            <a:r>
              <a:rPr lang="en-AU"/>
              <a:t>With a partner, discuss:</a:t>
            </a:r>
          </a:p>
          <a:p>
            <a:r>
              <a:rPr lang="en-AU">
                <a:latin typeface="Arial"/>
                <a:cs typeface="Arial"/>
              </a:rPr>
              <a:t>‘How can everything tangible* be compared to a soap bubble?</a:t>
            </a:r>
            <a:endParaRPr lang="en-AU"/>
          </a:p>
        </p:txBody>
      </p:sp>
      <p:pic>
        <p:nvPicPr>
          <p:cNvPr id="9" name="Picture Placeholder 8">
            <a:extLst>
              <a:ext uri="{FF2B5EF4-FFF2-40B4-BE49-F238E27FC236}">
                <a16:creationId xmlns:a16="http://schemas.microsoft.com/office/drawing/2014/main" id="{EAA29EEC-151F-AA7B-CA5A-5BC02A4C4071}"/>
              </a:ext>
              <a:ext uri="{C183D7F6-B498-43B3-948B-1728B52AA6E4}">
                <adec:decorative xmlns:adec="http://schemas.microsoft.com/office/drawing/2017/decorative" val="1"/>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a:xfrm>
            <a:off x="6336960" y="1562470"/>
            <a:ext cx="5507038" cy="4814518"/>
          </a:xfrm>
        </p:spPr>
      </p:pic>
      <p:sp>
        <p:nvSpPr>
          <p:cNvPr id="7" name="TextBox 6">
            <a:extLst>
              <a:ext uri="{FF2B5EF4-FFF2-40B4-BE49-F238E27FC236}">
                <a16:creationId xmlns:a16="http://schemas.microsoft.com/office/drawing/2014/main" id="{18177A8C-81F6-DFAA-8A5B-5E5EAD0B7194}"/>
              </a:ext>
            </a:extLst>
          </p:cNvPr>
          <p:cNvSpPr txBox="1"/>
          <p:nvPr/>
        </p:nvSpPr>
        <p:spPr>
          <a:xfrm>
            <a:off x="359999" y="5833949"/>
            <a:ext cx="5964600" cy="381014"/>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*Tangible means something you can touch or feel physically.</a:t>
            </a:r>
          </a:p>
        </p:txBody>
      </p:sp>
      <p:sp>
        <p:nvSpPr>
          <p:cNvPr id="10" name="TextBox 9">
            <a:extLst>
              <a:ext uri="{FF2B5EF4-FFF2-40B4-BE49-F238E27FC236}">
                <a16:creationId xmlns:a16="http://schemas.microsoft.com/office/drawing/2014/main" id="{A38D0A2F-0298-C7FB-1294-0744C00B3F49}"/>
              </a:ext>
            </a:extLst>
          </p:cNvPr>
          <p:cNvSpPr txBox="1"/>
          <p:nvPr/>
        </p:nvSpPr>
        <p:spPr>
          <a:xfrm>
            <a:off x="6336960" y="6450993"/>
            <a:ext cx="1560576" cy="245008"/>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hlinkClick r:id="rId4"/>
              </a:rPr>
              <a:t>Pixabay-Wi Pa</a:t>
            </a:r>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0092918A-EACA-7AC2-88D5-95C09735BB4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5430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40A426-C4AE-885F-4440-701884048408}"/>
              </a:ext>
            </a:extLst>
          </p:cNvPr>
          <p:cNvSpPr>
            <a:spLocks noGrp="1"/>
          </p:cNvSpPr>
          <p:nvPr>
            <p:ph type="title"/>
          </p:nvPr>
        </p:nvSpPr>
        <p:spPr>
          <a:xfrm>
            <a:off x="5400000" y="360000"/>
            <a:ext cx="6407150" cy="554400"/>
          </a:xfrm>
        </p:spPr>
        <p:txBody>
          <a:bodyPr anchor="t">
            <a:normAutofit/>
          </a:bodyPr>
          <a:lstStyle/>
          <a:p>
            <a:r>
              <a:rPr lang="en-AU" sz="3300"/>
              <a:t>Body and Soul</a:t>
            </a:r>
          </a:p>
        </p:txBody>
      </p:sp>
      <p:sp>
        <p:nvSpPr>
          <p:cNvPr id="13" name="Text Placeholder 5">
            <a:extLst>
              <a:ext uri="{FF2B5EF4-FFF2-40B4-BE49-F238E27FC236}">
                <a16:creationId xmlns:a16="http://schemas.microsoft.com/office/drawing/2014/main" id="{0BA45D08-93E5-3697-24E6-DC0DA07C4688}"/>
              </a:ext>
            </a:extLst>
          </p:cNvPr>
          <p:cNvSpPr>
            <a:spLocks noGrp="1"/>
          </p:cNvSpPr>
          <p:nvPr>
            <p:ph type="body" sz="quarter" idx="18"/>
          </p:nvPr>
        </p:nvSpPr>
        <p:spPr>
          <a:xfrm>
            <a:off x="5399998" y="982520"/>
            <a:ext cx="6407150" cy="294189"/>
          </a:xfrm>
        </p:spPr>
        <p:txBody>
          <a:bodyPr/>
          <a:lstStyle/>
          <a:p>
            <a:r>
              <a:rPr lang="en-US"/>
              <a:t>Reality is divided into two regions</a:t>
            </a:r>
          </a:p>
        </p:txBody>
      </p:sp>
      <p:sp>
        <p:nvSpPr>
          <p:cNvPr id="5" name="Content Placeholder 4">
            <a:extLst>
              <a:ext uri="{FF2B5EF4-FFF2-40B4-BE49-F238E27FC236}">
                <a16:creationId xmlns:a16="http://schemas.microsoft.com/office/drawing/2014/main" id="{CD7A7C0B-9E34-4717-7622-4A82879CE9CF}"/>
              </a:ext>
            </a:extLst>
          </p:cNvPr>
          <p:cNvSpPr>
            <a:spLocks noGrp="1"/>
          </p:cNvSpPr>
          <p:nvPr>
            <p:ph type="body" sz="quarter" idx="17"/>
          </p:nvPr>
        </p:nvSpPr>
        <p:spPr>
          <a:xfrm>
            <a:off x="5400675" y="1800000"/>
            <a:ext cx="6407150" cy="4536000"/>
          </a:xfrm>
        </p:spPr>
        <p:txBody>
          <a:bodyPr>
            <a:normAutofit/>
          </a:bodyPr>
          <a:lstStyle/>
          <a:p>
            <a:r>
              <a:rPr lang="en-AU" dirty="0"/>
              <a:t>Our body belongs to the changing world. </a:t>
            </a:r>
          </a:p>
          <a:p>
            <a:r>
              <a:rPr lang="en-AU" dirty="0"/>
              <a:t>Our soul belongs to the world of reason.</a:t>
            </a:r>
          </a:p>
          <a:p>
            <a:r>
              <a:rPr lang="en-AU" dirty="0"/>
              <a:t>Plato believed the soul existed BEFORE the body.</a:t>
            </a:r>
          </a:p>
        </p:txBody>
      </p:sp>
      <p:pic>
        <p:nvPicPr>
          <p:cNvPr id="8" name="Picture Placeholder 7">
            <a:extLst>
              <a:ext uri="{FF2B5EF4-FFF2-40B4-BE49-F238E27FC236}">
                <a16:creationId xmlns:a16="http://schemas.microsoft.com/office/drawing/2014/main" id="{A9B69C9E-5A92-BAB8-F056-22D9F7F49CC9}"/>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6220" b="-6220"/>
          <a:stretch>
            <a:fillRect/>
          </a:stretch>
        </p:blipFill>
        <p:spPr>
          <a:xfrm>
            <a:off x="0" y="8112"/>
            <a:ext cx="5040000" cy="6857459"/>
          </a:xfrm>
          <a:noFill/>
        </p:spPr>
      </p:pic>
      <p:sp>
        <p:nvSpPr>
          <p:cNvPr id="12" name="TextBox 11">
            <a:extLst>
              <a:ext uri="{FF2B5EF4-FFF2-40B4-BE49-F238E27FC236}">
                <a16:creationId xmlns:a16="http://schemas.microsoft.com/office/drawing/2014/main" id="{CF798A95-59F1-674A-0BB5-66B501A6BA05}"/>
              </a:ext>
            </a:extLst>
          </p:cNvPr>
          <p:cNvSpPr txBox="1"/>
          <p:nvPr/>
        </p:nvSpPr>
        <p:spPr>
          <a:xfrm>
            <a:off x="162560" y="6542111"/>
            <a:ext cx="6096000" cy="276999"/>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191B26"/>
                </a:solidFill>
                <a:effectLst/>
                <a:uLnTx/>
                <a:uFillTx/>
                <a:latin typeface="Open Sans" panose="020B0606030504020204" pitchFamily="34" charset="0"/>
                <a:ea typeface="+mn-ea"/>
                <a:cs typeface="+mn-cs"/>
              </a:rPr>
              <a:t>Image by </a:t>
            </a:r>
            <a:r>
              <a:rPr kumimoji="0" lang="en-AU" sz="1200" b="0" i="0" u="sng" strike="noStrike" kern="1200" cap="none" spc="0" normalizeH="0" baseline="0" noProof="0" dirty="0">
                <a:ln>
                  <a:noFill/>
                </a:ln>
                <a:solidFill>
                  <a:srgbClr val="191B26"/>
                </a:solidFill>
                <a:effectLst/>
                <a:uLnTx/>
                <a:uFillTx/>
                <a:latin typeface="Open Sans" panose="020B0606030504020204" pitchFamily="34" charset="0"/>
                <a:ea typeface="+mn-ea"/>
                <a:cs typeface="+mn-cs"/>
                <a:hlinkClick r:id="rId4"/>
              </a:rPr>
              <a:t>Aristal Branson</a:t>
            </a:r>
            <a:r>
              <a:rPr kumimoji="0" lang="en-AU" sz="1200" b="0" i="0" u="none" strike="noStrike" kern="1200" cap="none" spc="0" normalizeH="0" baseline="0" noProof="0" dirty="0">
                <a:ln>
                  <a:noFill/>
                </a:ln>
                <a:solidFill>
                  <a:srgbClr val="191B26"/>
                </a:solidFill>
                <a:effectLst/>
                <a:uLnTx/>
                <a:uFillTx/>
                <a:latin typeface="Open Sans" panose="020B0606030504020204" pitchFamily="34" charset="0"/>
                <a:ea typeface="+mn-ea"/>
                <a:cs typeface="+mn-cs"/>
              </a:rPr>
              <a:t> from </a:t>
            </a:r>
            <a:r>
              <a:rPr kumimoji="0" lang="en-AU" sz="1200" b="0" i="0" u="sng" strike="noStrike" kern="1200" cap="none" spc="0" normalizeH="0" baseline="0" noProof="0" dirty="0">
                <a:ln>
                  <a:noFill/>
                </a:ln>
                <a:solidFill>
                  <a:srgbClr val="191B26"/>
                </a:solidFill>
                <a:effectLst/>
                <a:uLnTx/>
                <a:uFillTx/>
                <a:latin typeface="Open Sans" panose="020B0606030504020204" pitchFamily="34" charset="0"/>
                <a:ea typeface="+mn-ea"/>
                <a:cs typeface="+mn-cs"/>
                <a:hlinkClick r:id="rId5"/>
              </a:rPr>
              <a:t>Pixabay</a:t>
            </a:r>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04EBD290-ADC3-0B62-A6B3-9D8740BE6FC2}"/>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1421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3E0482-C8D2-7769-91B0-4E4692BB10C0}"/>
              </a:ext>
            </a:extLst>
          </p:cNvPr>
          <p:cNvSpPr>
            <a:spLocks noGrp="1"/>
          </p:cNvSpPr>
          <p:nvPr>
            <p:ph type="title"/>
          </p:nvPr>
        </p:nvSpPr>
        <p:spPr/>
        <p:txBody>
          <a:bodyPr/>
          <a:lstStyle/>
          <a:p>
            <a:r>
              <a:rPr lang="en-AU"/>
              <a:t>Eros</a:t>
            </a:r>
          </a:p>
        </p:txBody>
      </p:sp>
      <p:sp>
        <p:nvSpPr>
          <p:cNvPr id="4" name="Text Placeholder 3">
            <a:extLst>
              <a:ext uri="{FF2B5EF4-FFF2-40B4-BE49-F238E27FC236}">
                <a16:creationId xmlns:a16="http://schemas.microsoft.com/office/drawing/2014/main" id="{8171388E-7A2A-9409-BC0B-385C1F93A2B5}"/>
              </a:ext>
            </a:extLst>
          </p:cNvPr>
          <p:cNvSpPr>
            <a:spLocks noGrp="1"/>
          </p:cNvSpPr>
          <p:nvPr>
            <p:ph type="body" sz="quarter" idx="18"/>
          </p:nvPr>
        </p:nvSpPr>
        <p:spPr/>
        <p:txBody>
          <a:bodyPr/>
          <a:lstStyle/>
          <a:p>
            <a:r>
              <a:rPr lang="en-AU"/>
              <a:t>Recollection and the longing for truth</a:t>
            </a:r>
          </a:p>
        </p:txBody>
      </p:sp>
      <p:sp>
        <p:nvSpPr>
          <p:cNvPr id="5" name="Content Placeholder 4">
            <a:extLst>
              <a:ext uri="{FF2B5EF4-FFF2-40B4-BE49-F238E27FC236}">
                <a16:creationId xmlns:a16="http://schemas.microsoft.com/office/drawing/2014/main" id="{60954746-6A64-8CE5-41A0-6A9905899879}"/>
              </a:ext>
            </a:extLst>
          </p:cNvPr>
          <p:cNvSpPr>
            <a:spLocks noGrp="1"/>
          </p:cNvSpPr>
          <p:nvPr>
            <p:ph sz="quarter" idx="19"/>
          </p:nvPr>
        </p:nvSpPr>
        <p:spPr/>
        <p:txBody>
          <a:bodyPr/>
          <a:lstStyle/>
          <a:p>
            <a:r>
              <a:rPr lang="en-AU"/>
              <a:t>When the soul wakes up in a human body, it forgets the perfect Forms.</a:t>
            </a:r>
          </a:p>
          <a:p>
            <a:r>
              <a:rPr lang="en-AU"/>
              <a:t>As it sees the natural world, it dimly remembers them (think of the concept of déjà vu) </a:t>
            </a:r>
          </a:p>
          <a:p>
            <a:r>
              <a:rPr lang="en-AU"/>
              <a:t>This longing to remember is called eros — Love.</a:t>
            </a:r>
          </a:p>
        </p:txBody>
      </p:sp>
      <p:pic>
        <p:nvPicPr>
          <p:cNvPr id="10" name="Picture Placeholder 9">
            <a:extLst>
              <a:ext uri="{FF2B5EF4-FFF2-40B4-BE49-F238E27FC236}">
                <a16:creationId xmlns:a16="http://schemas.microsoft.com/office/drawing/2014/main" id="{61E1C57D-7AD6-132C-0A46-261F3189371D}"/>
              </a:ext>
              <a:ext uri="{C183D7F6-B498-43B3-948B-1728B52AA6E4}">
                <adec:decorative xmlns:adec="http://schemas.microsoft.com/office/drawing/2017/decorative" val="1"/>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a:xfrm>
            <a:off x="7270967" y="1327121"/>
            <a:ext cx="4001870" cy="3498628"/>
          </a:xfrm>
        </p:spPr>
      </p:pic>
      <p:sp>
        <p:nvSpPr>
          <p:cNvPr id="7" name="TextBox 6">
            <a:extLst>
              <a:ext uri="{FF2B5EF4-FFF2-40B4-BE49-F238E27FC236}">
                <a16:creationId xmlns:a16="http://schemas.microsoft.com/office/drawing/2014/main" id="{2D9B2175-8952-46D0-2A78-47A898E42B3E}"/>
              </a:ext>
            </a:extLst>
          </p:cNvPr>
          <p:cNvSpPr txBox="1"/>
          <p:nvPr/>
        </p:nvSpPr>
        <p:spPr>
          <a:xfrm>
            <a:off x="359999" y="4992524"/>
            <a:ext cx="5735637" cy="1315890"/>
          </a:xfrm>
          <a:prstGeom prst="rect">
            <a:avLst/>
          </a:prstGeom>
          <a:noFill/>
          <a:ln w="28575">
            <a:solidFill>
              <a:schemeClr val="tx2"/>
            </a:solidFill>
          </a:ln>
        </p:spPr>
        <p:txBody>
          <a:bodyPr wrap="square" lIns="180000" tIns="0" rIns="0" bIns="0" rtlCol="0" anchor="t">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Quick activity: </a:t>
            </a:r>
            <a:endParaRPr kumimoji="0" lang="en-US" sz="2400" b="0" i="0" u="none" strike="noStrike" kern="1200" cap="none" spc="0" normalizeH="0" baseline="0" noProof="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A: You learn everything from scratch.</a:t>
            </a:r>
            <a:b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b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B: Some things feel like you already knew them</a:t>
            </a:r>
            <a:endParaRPr kumimoji="0" lang="en-AU" sz="1800" b="0" i="0" u="none" strike="noStrike" kern="1200" cap="none" spc="0" normalizeH="0" baseline="0" noProof="0">
              <a:ln>
                <a:noFill/>
              </a:ln>
              <a:solidFill>
                <a:srgbClr val="22272B"/>
              </a:solidFill>
              <a:effectLst/>
              <a:uLnTx/>
              <a:uFillTx/>
              <a:latin typeface="Arial" panose="020B0604020202020204"/>
              <a:ea typeface="+mn-ea"/>
              <a:cs typeface="Arial" panose="020B0604020202020204"/>
            </a:endParaRPr>
          </a:p>
        </p:txBody>
      </p:sp>
      <p:sp>
        <p:nvSpPr>
          <p:cNvPr id="11" name="TextBox 10">
            <a:extLst>
              <a:ext uri="{FF2B5EF4-FFF2-40B4-BE49-F238E27FC236}">
                <a16:creationId xmlns:a16="http://schemas.microsoft.com/office/drawing/2014/main" id="{773B810E-E8BC-CA04-0589-74494E4D73B2}"/>
              </a:ext>
            </a:extLst>
          </p:cNvPr>
          <p:cNvSpPr txBox="1"/>
          <p:nvPr/>
        </p:nvSpPr>
        <p:spPr>
          <a:xfrm>
            <a:off x="7270967" y="4893733"/>
            <a:ext cx="3420534" cy="406400"/>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rPr>
              <a:t>Image by </a:t>
            </a:r>
            <a:r>
              <a:rPr kumimoji="0" lang="en-AU" sz="1200" b="0" i="0" u="sng" strike="noStrike" kern="1200" cap="none" spc="0" normalizeH="0" baseline="0" noProof="0" dirty="0">
                <a:ln>
                  <a:noFill/>
                </a:ln>
                <a:solidFill>
                  <a:srgbClr val="22272B"/>
                </a:solidFill>
                <a:effectLst/>
                <a:uLnTx/>
                <a:uFillTx/>
                <a:latin typeface="Arial" panose="020B0604020202020204"/>
                <a:ea typeface="+mn-ea"/>
                <a:cs typeface="+mn-cs"/>
                <a:hlinkClick r:id="rId4"/>
              </a:rPr>
              <a:t>Tú Nguyễn</a:t>
            </a:r>
            <a:r>
              <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rPr>
              <a:t> from </a:t>
            </a:r>
            <a:r>
              <a:rPr kumimoji="0" lang="en-AU" sz="1200" b="0" i="0" u="sng" strike="noStrike" kern="1200" cap="none" spc="0" normalizeH="0" baseline="0" noProof="0" dirty="0">
                <a:ln>
                  <a:noFill/>
                </a:ln>
                <a:solidFill>
                  <a:srgbClr val="22272B"/>
                </a:solidFill>
                <a:effectLst/>
                <a:uLnTx/>
                <a:uFillTx/>
                <a:latin typeface="Arial" panose="020B0604020202020204"/>
                <a:ea typeface="+mn-ea"/>
                <a:cs typeface="+mn-cs"/>
                <a:hlinkClick r:id="rId5"/>
              </a:rPr>
              <a:t>Pixabay</a:t>
            </a:r>
            <a:endParaRPr kumimoji="0" lang="en-AU" sz="105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C19202AB-52B5-43C8-2BEB-56D3B10C8E7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1824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A892A4-B4BA-3410-C7AA-0E8DB35FF3C6}"/>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AE229BDF-86C0-E512-9B0A-67FC27E1C02C}"/>
              </a:ext>
            </a:extLst>
          </p:cNvPr>
          <p:cNvSpPr>
            <a:spLocks noGrp="1"/>
          </p:cNvSpPr>
          <p:nvPr>
            <p:ph type="title"/>
          </p:nvPr>
        </p:nvSpPr>
        <p:spPr/>
        <p:txBody>
          <a:bodyPr anchor="t">
            <a:normAutofit/>
          </a:bodyPr>
          <a:lstStyle/>
          <a:p>
            <a:r>
              <a:rPr lang="en-AU"/>
              <a:t>Return to the world of ideas</a:t>
            </a:r>
          </a:p>
        </p:txBody>
      </p:sp>
      <p:sp>
        <p:nvSpPr>
          <p:cNvPr id="13" name="Text Placeholder 5">
            <a:extLst>
              <a:ext uri="{FF2B5EF4-FFF2-40B4-BE49-F238E27FC236}">
                <a16:creationId xmlns:a16="http://schemas.microsoft.com/office/drawing/2014/main" id="{3A678B27-B1DA-D7AA-6FB4-2B33CC3F8C4F}"/>
              </a:ext>
            </a:extLst>
          </p:cNvPr>
          <p:cNvSpPr>
            <a:spLocks noGrp="1"/>
          </p:cNvSpPr>
          <p:nvPr>
            <p:ph type="body" sz="quarter" idx="18"/>
          </p:nvPr>
        </p:nvSpPr>
        <p:spPr/>
        <p:txBody>
          <a:bodyPr/>
          <a:lstStyle/>
          <a:p>
            <a:r>
              <a:rPr lang="en-US"/>
              <a:t>The soul longs to fly home</a:t>
            </a:r>
          </a:p>
        </p:txBody>
      </p:sp>
      <p:sp>
        <p:nvSpPr>
          <p:cNvPr id="5" name="Content Placeholder 4">
            <a:extLst>
              <a:ext uri="{FF2B5EF4-FFF2-40B4-BE49-F238E27FC236}">
                <a16:creationId xmlns:a16="http://schemas.microsoft.com/office/drawing/2014/main" id="{7E5147E7-3C28-7B5F-CC3B-E474B492AE6F}"/>
              </a:ext>
            </a:extLst>
          </p:cNvPr>
          <p:cNvSpPr>
            <a:spLocks noGrp="1"/>
          </p:cNvSpPr>
          <p:nvPr>
            <p:ph type="body" sz="quarter" idx="17"/>
          </p:nvPr>
        </p:nvSpPr>
        <p:spPr/>
        <p:txBody>
          <a:bodyPr vert="horz" lIns="0" tIns="0" rIns="0" bIns="0" rtlCol="0" anchor="t">
            <a:noAutofit/>
          </a:bodyPr>
          <a:lstStyle/>
          <a:p>
            <a:r>
              <a:rPr lang="en-AU" sz="2400"/>
              <a:t>The soul longs to return to the world of ideas.</a:t>
            </a:r>
            <a:endParaRPr lang="en-US"/>
          </a:p>
          <a:p>
            <a:pPr>
              <a:lnSpc>
                <a:spcPct val="200000"/>
              </a:lnSpc>
            </a:pPr>
            <a:r>
              <a:rPr lang="en-AU" sz="2400"/>
              <a:t>It wants to escape the limitations of the body.</a:t>
            </a:r>
          </a:p>
          <a:p>
            <a:r>
              <a:rPr lang="en-AU" sz="2400"/>
              <a:t>The material world only shows </a:t>
            </a:r>
            <a:r>
              <a:rPr lang="en-AU" sz="2400" b="1"/>
              <a:t>reflections</a:t>
            </a:r>
            <a:r>
              <a:rPr lang="en-AU" sz="2400"/>
              <a:t> of the true world.</a:t>
            </a:r>
          </a:p>
        </p:txBody>
      </p:sp>
    </p:spTree>
    <p:extLst>
      <p:ext uri="{BB962C8B-B14F-4D97-AF65-F5344CB8AC3E}">
        <p14:creationId xmlns:p14="http://schemas.microsoft.com/office/powerpoint/2010/main" val="374489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2CD0F-69E0-4521-0B14-BC5B175416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D5692A-AA09-01BF-4C69-AF93C3C26E24}"/>
              </a:ext>
            </a:extLst>
          </p:cNvPr>
          <p:cNvSpPr>
            <a:spLocks noGrp="1"/>
          </p:cNvSpPr>
          <p:nvPr>
            <p:ph type="ctrTitle"/>
          </p:nvPr>
        </p:nvSpPr>
        <p:spPr/>
        <p:txBody>
          <a:bodyPr/>
          <a:lstStyle/>
          <a:p>
            <a:r>
              <a:rPr lang="en-AU"/>
              <a:t>Lesson 11</a:t>
            </a:r>
            <a:br>
              <a:rPr lang="en-AU"/>
            </a:br>
            <a:r>
              <a:rPr lang="en-AU" sz="3600">
                <a:solidFill>
                  <a:schemeClr val="accent4"/>
                </a:solidFill>
              </a:rPr>
              <a:t>Plato’s Allegory of the Cave</a:t>
            </a:r>
          </a:p>
        </p:txBody>
      </p:sp>
    </p:spTree>
    <p:extLst>
      <p:ext uri="{BB962C8B-B14F-4D97-AF65-F5344CB8AC3E}">
        <p14:creationId xmlns:p14="http://schemas.microsoft.com/office/powerpoint/2010/main" val="9645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71CFF-CC26-1FD2-2077-FCF1DC4353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E9918A6-A845-F061-0411-5626A470EB7F}"/>
              </a:ext>
            </a:extLst>
          </p:cNvPr>
          <p:cNvSpPr>
            <a:spLocks noGrp="1"/>
          </p:cNvSpPr>
          <p:nvPr>
            <p:ph type="title"/>
          </p:nvPr>
        </p:nvSpPr>
        <p:spPr/>
        <p:txBody>
          <a:bodyPr/>
          <a:lstStyle/>
          <a:p>
            <a:r>
              <a:rPr lang="en-AU" dirty="0">
                <a:latin typeface="+mj-lt"/>
              </a:rPr>
              <a:t>Learning intentions and success criteria (8)</a:t>
            </a:r>
          </a:p>
        </p:txBody>
      </p:sp>
      <p:sp>
        <p:nvSpPr>
          <p:cNvPr id="3" name="TextBox 2">
            <a:extLst>
              <a:ext uri="{FF2B5EF4-FFF2-40B4-BE49-F238E27FC236}">
                <a16:creationId xmlns:a16="http://schemas.microsoft.com/office/drawing/2014/main" id="{B2A50EA0-5BE0-D6D5-2046-A9264163DCC7}"/>
              </a:ext>
            </a:extLst>
          </p:cNvPr>
          <p:cNvSpPr txBox="1"/>
          <p:nvPr/>
        </p:nvSpPr>
        <p:spPr>
          <a:xfrm>
            <a:off x="359998" y="1731864"/>
            <a:ext cx="11303000" cy="455958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nSpc>
                <a:spcPct val="150000"/>
              </a:lnSpc>
              <a:spcAft>
                <a:spcPts val="1200"/>
              </a:spcAft>
              <a:defRPr/>
            </a:pPr>
            <a:r>
              <a:rPr lang="en-AU" sz="2000" b="1">
                <a:solidFill>
                  <a:srgbClr val="002664"/>
                </a:solidFill>
                <a:cs typeface="Arial"/>
              </a:rPr>
              <a:t>We are learning to</a:t>
            </a:r>
            <a:endParaRPr lang="en-AU" sz="2000" b="1">
              <a:solidFill>
                <a:srgbClr val="002664"/>
              </a:solidFill>
              <a:ea typeface="+mn-lt"/>
              <a:cs typeface="Arial"/>
            </a:endParaRPr>
          </a:p>
          <a:p>
            <a:pPr marL="685800" lvl="0" indent="-342900">
              <a:lnSpc>
                <a:spcPct val="150000"/>
              </a:lnSpc>
              <a:spcAft>
                <a:spcPts val="1200"/>
              </a:spcAft>
              <a:buFont typeface="Arial"/>
              <a:buChar char="•"/>
              <a:defRPr/>
            </a:pPr>
            <a:r>
              <a:rPr lang="en-AU" sz="2000">
                <a:solidFill>
                  <a:srgbClr val="22272B"/>
                </a:solidFill>
                <a:cs typeface="Arial"/>
              </a:rPr>
              <a:t>understand the key events and symbols in Plato's Allegory of the Cave</a:t>
            </a:r>
          </a:p>
          <a:p>
            <a:pPr marL="685800" lvl="0" indent="-342900">
              <a:lnSpc>
                <a:spcPct val="150000"/>
              </a:lnSpc>
              <a:spcAft>
                <a:spcPts val="1200"/>
              </a:spcAft>
              <a:buFont typeface="Arial"/>
              <a:buChar char="•"/>
              <a:defRPr/>
            </a:pPr>
            <a:r>
              <a:rPr lang="en-AU" sz="2000">
                <a:solidFill>
                  <a:srgbClr val="22272B"/>
                </a:solidFill>
                <a:cs typeface="Arial"/>
              </a:rPr>
              <a:t>explain what the cave, shadows, escape and sunlight represent</a:t>
            </a:r>
          </a:p>
          <a:p>
            <a:pPr marL="685800" lvl="0" indent="-342900">
              <a:lnSpc>
                <a:spcPct val="150000"/>
              </a:lnSpc>
              <a:spcAft>
                <a:spcPts val="1200"/>
              </a:spcAft>
              <a:buFont typeface="Arial"/>
              <a:buChar char="•"/>
              <a:defRPr/>
            </a:pPr>
            <a:r>
              <a:rPr lang="en-AU" sz="2000">
                <a:solidFill>
                  <a:srgbClr val="22272B"/>
                </a:solidFill>
                <a:cs typeface="Arial"/>
              </a:rPr>
              <a:t>recognise how the allegory connects to Plato's theory of Forms and the search for truth.</a:t>
            </a:r>
          </a:p>
          <a:p>
            <a:pPr lvl="0">
              <a:lnSpc>
                <a:spcPct val="150000"/>
              </a:lnSpc>
              <a:spcAft>
                <a:spcPts val="1200"/>
              </a:spcAft>
              <a:defRPr/>
            </a:pPr>
            <a:r>
              <a:rPr lang="en-AU" sz="2000" b="1">
                <a:solidFill>
                  <a:srgbClr val="002664"/>
                </a:solidFill>
                <a:cs typeface="Arial"/>
              </a:rPr>
              <a:t>We can</a:t>
            </a:r>
            <a:endParaRPr lang="en-US" sz="2000">
              <a:solidFill>
                <a:srgbClr val="002664"/>
              </a:solidFill>
              <a:cs typeface="Arial"/>
            </a:endParaRPr>
          </a:p>
          <a:p>
            <a:pPr marL="685800" lvl="0" indent="-342900">
              <a:lnSpc>
                <a:spcPct val="150000"/>
              </a:lnSpc>
              <a:spcAft>
                <a:spcPts val="1200"/>
              </a:spcAft>
              <a:buFont typeface="Arial"/>
              <a:buChar char="•"/>
              <a:defRPr/>
            </a:pPr>
            <a:r>
              <a:rPr lang="en-AU" sz="2000">
                <a:solidFill>
                  <a:srgbClr val="22272B"/>
                </a:solidFill>
                <a:cs typeface="Arial"/>
              </a:rPr>
              <a:t>explain the relevance of Plato's Allegory of the Cave to philosophical thinking</a:t>
            </a:r>
            <a:endParaRPr lang="en-AU" sz="2000">
              <a:solidFill>
                <a:srgbClr val="22272B"/>
              </a:solidFill>
              <a:cs typeface="Arial" panose="020B0604020202020204" pitchFamily="34" charset="0"/>
            </a:endParaRPr>
          </a:p>
          <a:p>
            <a:pPr marL="685800" lvl="0" indent="-342900">
              <a:lnSpc>
                <a:spcPct val="150000"/>
              </a:lnSpc>
              <a:spcAft>
                <a:spcPts val="1200"/>
              </a:spcAft>
              <a:buFont typeface="Arial"/>
              <a:buChar char="•"/>
              <a:defRPr/>
            </a:pPr>
            <a:r>
              <a:rPr lang="en-AU" sz="2000">
                <a:solidFill>
                  <a:srgbClr val="22272B"/>
                </a:solidFill>
                <a:cs typeface="Arial"/>
              </a:rPr>
              <a:t>explain what each key feature of the allegory represents (the cave, the shadows, the prisoners, the escape, the sun).</a:t>
            </a:r>
          </a:p>
        </p:txBody>
      </p:sp>
      <p:sp>
        <p:nvSpPr>
          <p:cNvPr id="2" name="Slide Number Placeholder 1">
            <a:extLst>
              <a:ext uri="{FF2B5EF4-FFF2-40B4-BE49-F238E27FC236}">
                <a16:creationId xmlns:a16="http://schemas.microsoft.com/office/drawing/2014/main" id="{F73C0F1D-21D2-80CB-CF71-9C8D921B88C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5632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A804CE0-87FC-8553-C179-73F8DF53D0B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60001" y="1909282"/>
            <a:ext cx="11483999" cy="4210718"/>
          </a:xfrm>
          <a:prstGeom prst="rect">
            <a:avLst/>
          </a:prstGeom>
          <a:noFill/>
        </p:spPr>
      </p:pic>
      <p:sp>
        <p:nvSpPr>
          <p:cNvPr id="3" name="Title 2">
            <a:extLst>
              <a:ext uri="{FF2B5EF4-FFF2-40B4-BE49-F238E27FC236}">
                <a16:creationId xmlns:a16="http://schemas.microsoft.com/office/drawing/2014/main" id="{FFA60921-35F7-7174-C2C7-1859147D02CF}"/>
              </a:ext>
            </a:extLst>
          </p:cNvPr>
          <p:cNvSpPr>
            <a:spLocks noGrp="1"/>
          </p:cNvSpPr>
          <p:nvPr>
            <p:ph type="title"/>
          </p:nvPr>
        </p:nvSpPr>
        <p:spPr>
          <a:xfrm>
            <a:off x="359998" y="360000"/>
            <a:ext cx="10260002" cy="522000"/>
          </a:xfrm>
        </p:spPr>
        <p:txBody>
          <a:bodyPr anchor="t">
            <a:normAutofit/>
          </a:bodyPr>
          <a:lstStyle/>
          <a:p>
            <a:r>
              <a:rPr lang="en-AU"/>
              <a:t>Shadows vs reality</a:t>
            </a:r>
          </a:p>
        </p:txBody>
      </p:sp>
      <p:sp>
        <p:nvSpPr>
          <p:cNvPr id="4" name="Text Placeholder 3">
            <a:extLst>
              <a:ext uri="{FF2B5EF4-FFF2-40B4-BE49-F238E27FC236}">
                <a16:creationId xmlns:a16="http://schemas.microsoft.com/office/drawing/2014/main" id="{6FDF763E-7576-8CAA-A7E9-19412F406D69}"/>
              </a:ext>
            </a:extLst>
          </p:cNvPr>
          <p:cNvSpPr>
            <a:spLocks noGrp="1"/>
          </p:cNvSpPr>
          <p:nvPr>
            <p:ph type="body" sz="quarter" idx="18"/>
          </p:nvPr>
        </p:nvSpPr>
        <p:spPr>
          <a:xfrm>
            <a:off x="360000" y="1016704"/>
            <a:ext cx="10080000" cy="310015"/>
          </a:xfrm>
        </p:spPr>
        <p:txBody>
          <a:bodyPr anchor="b">
            <a:noAutofit/>
          </a:bodyPr>
          <a:lstStyle/>
          <a:p>
            <a:pPr>
              <a:lnSpc>
                <a:spcPct val="140000"/>
              </a:lnSpc>
            </a:pPr>
            <a:r>
              <a:rPr lang="en-AU"/>
              <a:t>Warm up</a:t>
            </a:r>
          </a:p>
        </p:txBody>
      </p:sp>
      <p:sp>
        <p:nvSpPr>
          <p:cNvPr id="6" name="TextBox 5">
            <a:extLst>
              <a:ext uri="{FF2B5EF4-FFF2-40B4-BE49-F238E27FC236}">
                <a16:creationId xmlns:a16="http://schemas.microsoft.com/office/drawing/2014/main" id="{FF03DFFE-41C9-7552-2842-DD68AE4C1ED1}"/>
              </a:ext>
            </a:extLst>
          </p:cNvPr>
          <p:cNvSpPr txBox="1"/>
          <p:nvPr/>
        </p:nvSpPr>
        <p:spPr>
          <a:xfrm>
            <a:off x="360001" y="6221001"/>
            <a:ext cx="5735999"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22272B"/>
                </a:solidFill>
                <a:effectLst/>
                <a:uLnTx/>
                <a:uFillTx/>
                <a:latin typeface="Arial" panose="020B0604020202020204"/>
                <a:ea typeface="+mn-lt"/>
                <a:cs typeface="Arial" panose="020B0604020202020204"/>
                <a:hlinkClick r:id="rId4"/>
              </a:rPr>
              <a:t>184 incredible shadows that will make you look twice</a:t>
            </a:r>
            <a:endParaRPr kumimoji="0" lang="en-US" sz="1800" b="0" i="0" u="none" strike="noStrike" kern="1200" cap="none" spc="0" normalizeH="0" baseline="0" noProof="0" dirty="0">
              <a:ln>
                <a:noFill/>
              </a:ln>
              <a:solidFill>
                <a:srgbClr val="22272B"/>
              </a:solidFill>
              <a:effectLst/>
              <a:uLnTx/>
              <a:uFillTx/>
              <a:latin typeface="Arial" panose="020B0604020202020204"/>
              <a:ea typeface="+mn-ea"/>
              <a:cs typeface="Arial"/>
            </a:endParaRPr>
          </a:p>
        </p:txBody>
      </p:sp>
      <p:sp>
        <p:nvSpPr>
          <p:cNvPr id="2" name="Slide Number Placeholder 1">
            <a:extLst>
              <a:ext uri="{FF2B5EF4-FFF2-40B4-BE49-F238E27FC236}">
                <a16:creationId xmlns:a16="http://schemas.microsoft.com/office/drawing/2014/main" id="{EA8DE40B-67B8-9BA1-4B60-609AEDDDEF2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97127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489A22-6E9B-CD74-68EC-AE009A94B5F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0"/>
            <a:ext cx="5039980" cy="6857990"/>
          </a:xfrm>
          <a:prstGeom prst="rect">
            <a:avLst/>
          </a:prstGeom>
          <a:noFill/>
        </p:spPr>
      </p:pic>
      <p:sp>
        <p:nvSpPr>
          <p:cNvPr id="6" name="Title 5">
            <a:extLst>
              <a:ext uri="{FF2B5EF4-FFF2-40B4-BE49-F238E27FC236}">
                <a16:creationId xmlns:a16="http://schemas.microsoft.com/office/drawing/2014/main" id="{6B7C88F9-2BC9-387C-6C9A-02281CF1BEE7}"/>
              </a:ext>
            </a:extLst>
          </p:cNvPr>
          <p:cNvSpPr>
            <a:spLocks noGrp="1"/>
          </p:cNvSpPr>
          <p:nvPr>
            <p:ph type="title"/>
          </p:nvPr>
        </p:nvSpPr>
        <p:spPr>
          <a:xfrm>
            <a:off x="5400000" y="360000"/>
            <a:ext cx="6407150" cy="554400"/>
          </a:xfrm>
        </p:spPr>
        <p:txBody>
          <a:bodyPr anchor="t">
            <a:normAutofit/>
          </a:bodyPr>
          <a:lstStyle/>
          <a:p>
            <a:r>
              <a:rPr lang="en-AU"/>
              <a:t>Appearance vs reality</a:t>
            </a:r>
          </a:p>
        </p:txBody>
      </p:sp>
      <p:sp>
        <p:nvSpPr>
          <p:cNvPr id="14" name="Text Placeholder 4">
            <a:extLst>
              <a:ext uri="{FF2B5EF4-FFF2-40B4-BE49-F238E27FC236}">
                <a16:creationId xmlns:a16="http://schemas.microsoft.com/office/drawing/2014/main" id="{A119EBD7-2B93-7C49-EBB2-BEF12DEAD984}"/>
              </a:ext>
            </a:extLst>
          </p:cNvPr>
          <p:cNvSpPr>
            <a:spLocks noGrp="1"/>
          </p:cNvSpPr>
          <p:nvPr>
            <p:ph type="body" sz="quarter" idx="17"/>
          </p:nvPr>
        </p:nvSpPr>
        <p:spPr>
          <a:xfrm>
            <a:off x="5400675" y="1800000"/>
            <a:ext cx="6407150" cy="4536000"/>
          </a:xfrm>
        </p:spPr>
        <p:txBody>
          <a:bodyPr/>
          <a:lstStyle/>
          <a:p>
            <a:r>
              <a:rPr lang="en-AU" sz="2400"/>
              <a:t>Use a desk lamp or a torch and a blank wall.</a:t>
            </a:r>
          </a:p>
          <a:p>
            <a:r>
              <a:rPr lang="en-AU" sz="2400"/>
              <a:t>Create simple shadow puppets (hands making animals or shapes).</a:t>
            </a:r>
          </a:p>
          <a:p>
            <a:pPr marL="457200" indent="-457200">
              <a:buFont typeface="+mj-lt"/>
              <a:buAutoNum type="arabicPeriod"/>
            </a:pPr>
            <a:endParaRPr lang="en-US"/>
          </a:p>
        </p:txBody>
      </p:sp>
      <p:sp>
        <p:nvSpPr>
          <p:cNvPr id="16" name="Text Placeholder 5">
            <a:extLst>
              <a:ext uri="{FF2B5EF4-FFF2-40B4-BE49-F238E27FC236}">
                <a16:creationId xmlns:a16="http://schemas.microsoft.com/office/drawing/2014/main" id="{8D690678-66E5-F988-8CD6-31661736FD86}"/>
              </a:ext>
            </a:extLst>
          </p:cNvPr>
          <p:cNvSpPr>
            <a:spLocks noGrp="1"/>
          </p:cNvSpPr>
          <p:nvPr>
            <p:ph type="body" sz="quarter" idx="18"/>
          </p:nvPr>
        </p:nvSpPr>
        <p:spPr>
          <a:xfrm>
            <a:off x="5399998" y="982520"/>
            <a:ext cx="6407150" cy="294189"/>
          </a:xfrm>
        </p:spPr>
        <p:txBody>
          <a:bodyPr/>
          <a:lstStyle/>
          <a:p>
            <a:r>
              <a:rPr lang="en-US"/>
              <a:t>Shadow Puppet</a:t>
            </a:r>
          </a:p>
        </p:txBody>
      </p:sp>
      <p:sp>
        <p:nvSpPr>
          <p:cNvPr id="3" name="Slide Number Placeholder 2">
            <a:extLst>
              <a:ext uri="{FF2B5EF4-FFF2-40B4-BE49-F238E27FC236}">
                <a16:creationId xmlns:a16="http://schemas.microsoft.com/office/drawing/2014/main" id="{987C7E7A-AB56-90A4-C890-42A18FB07957}"/>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801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2413F7-91F8-464D-6299-926509AF92D4}"/>
              </a:ext>
            </a:extLst>
          </p:cNvPr>
          <p:cNvSpPr>
            <a:spLocks noGrp="1"/>
          </p:cNvSpPr>
          <p:nvPr>
            <p:ph type="title"/>
          </p:nvPr>
        </p:nvSpPr>
        <p:spPr/>
        <p:txBody>
          <a:bodyPr/>
          <a:lstStyle/>
          <a:p>
            <a:r>
              <a:rPr lang="en-AU"/>
              <a:t>What is real?</a:t>
            </a:r>
          </a:p>
        </p:txBody>
      </p:sp>
      <p:sp>
        <p:nvSpPr>
          <p:cNvPr id="9" name="Text Placeholder 8">
            <a:extLst>
              <a:ext uri="{FF2B5EF4-FFF2-40B4-BE49-F238E27FC236}">
                <a16:creationId xmlns:a16="http://schemas.microsoft.com/office/drawing/2014/main" id="{80678ECC-F262-3B3F-474F-DC64607C2D37}"/>
              </a:ext>
            </a:extLst>
          </p:cNvPr>
          <p:cNvSpPr>
            <a:spLocks noGrp="1"/>
          </p:cNvSpPr>
          <p:nvPr>
            <p:ph type="body" sz="quarter" idx="18"/>
          </p:nvPr>
        </p:nvSpPr>
        <p:spPr/>
        <p:txBody>
          <a:bodyPr/>
          <a:lstStyle/>
          <a:p>
            <a:r>
              <a:rPr lang="en-AU"/>
              <a:t>Plato’s Allegory of the Cave</a:t>
            </a:r>
          </a:p>
        </p:txBody>
      </p:sp>
      <p:pic>
        <p:nvPicPr>
          <p:cNvPr id="10" name="Online Media 9" title="Plato's Allegory of the Cave — A Storyteller's Guide to Using Allegory">
            <a:hlinkClick r:id="" action="ppaction://media"/>
            <a:extLst>
              <a:ext uri="{FF2B5EF4-FFF2-40B4-BE49-F238E27FC236}">
                <a16:creationId xmlns:a16="http://schemas.microsoft.com/office/drawing/2014/main" id="{BBF5B47A-3E57-0DFC-97D4-E7261860176A}"/>
              </a:ext>
            </a:extLst>
          </p:cNvPr>
          <p:cNvPicPr>
            <a:picLocks noRot="1" noChangeAspect="1"/>
          </p:cNvPicPr>
          <p:nvPr>
            <a:videoFile r:link="rId1"/>
          </p:nvPr>
        </p:nvPicPr>
        <p:blipFill>
          <a:blip r:embed="rId4"/>
          <a:stretch>
            <a:fillRect/>
          </a:stretch>
        </p:blipFill>
        <p:spPr>
          <a:xfrm>
            <a:off x="2019808" y="1601219"/>
            <a:ext cx="8152384" cy="4606097"/>
          </a:xfrm>
          <a:prstGeom prst="rect">
            <a:avLst/>
          </a:prstGeom>
        </p:spPr>
      </p:pic>
      <p:sp>
        <p:nvSpPr>
          <p:cNvPr id="4" name="Slide Number Placeholder 3">
            <a:extLst>
              <a:ext uri="{FF2B5EF4-FFF2-40B4-BE49-F238E27FC236}">
                <a16:creationId xmlns:a16="http://schemas.microsoft.com/office/drawing/2014/main" id="{8702D815-D3F3-6B2C-2490-F8729C26AE6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589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1D8124FFB2A1438B815462E05615AB" ma:contentTypeVersion="26" ma:contentTypeDescription="Create a new document." ma:contentTypeScope="" ma:versionID="7cb0b11152a3c969d12f475c424a3b6d">
  <xsd:schema xmlns:xsd="http://www.w3.org/2001/XMLSchema" xmlns:xs="http://www.w3.org/2001/XMLSchema" xmlns:p="http://schemas.microsoft.com/office/2006/metadata/properties" xmlns:ns2="95386ad3-46d6-4eb6-bbc1-9b19b13a5756" xmlns:ns3="9191b990-ddf9-46cb-8ffe-20db9d3a58aa" targetNamespace="http://schemas.microsoft.com/office/2006/metadata/properties" ma:root="true" ma:fieldsID="e73936c6d6eb0e273fb7b7b26ec1bc31" ns2:_="" ns3:_="">
    <xsd:import namespace="95386ad3-46d6-4eb6-bbc1-9b19b13a5756"/>
    <xsd:import namespace="9191b990-ddf9-46cb-8ffe-20db9d3a58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InDAM" minOccurs="0"/>
                <xsd:element ref="ns2:Readytopublish" minOccurs="0"/>
                <xsd:element ref="ns2:MediaServiceObjectDetectorVersions" minOccurs="0"/>
                <xsd:element ref="ns2:MediaServiceSearchProperties" minOccurs="0"/>
                <xsd:element ref="ns2:Migrated" minOccurs="0"/>
                <xsd:element ref="ns2:Description2"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6ad3-46d6-4eb6-bbc1-9b19b13a5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InDAM" ma:index="24" nillable="true" ma:displayName="In DAM" ma:default="0" ma:format="Dropdown" ma:internalName="InDAM">
      <xsd:simpleType>
        <xsd:restriction base="dms:Boolean"/>
      </xsd:simpleType>
    </xsd:element>
    <xsd:element name="Readytopublish" ma:index="25" nillable="true" ma:displayName="Ready to publish" ma:default="0" ma:format="Dropdown" ma:internalName="Readytopublish">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igrated" ma:index="28" nillable="true" ma:displayName="Migrated" ma:default="1" ma:format="Dropdown" ma:internalName="Migrated">
      <xsd:simpleType>
        <xsd:restriction base="dms:Boolean"/>
      </xsd:simpleType>
    </xsd:element>
    <xsd:element name="Description2" ma:index="29" nillable="true" ma:displayName="Description" ma:format="Dropdown" ma:internalName="Description2">
      <xsd:simpleType>
        <xsd:restriction base="dms:Note">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1b990-ddf9-46cb-8ffe-20db9d3a58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63c910-61e7-482c-9a48-4fe9d05e06db}" ma:internalName="TaxCatchAll" ma:showField="CatchAllData" ma:web="9191b990-ddf9-46cb-8ffe-20db9d3a58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adytopublish xmlns="95386ad3-46d6-4eb6-bbc1-9b19b13a5756" xsi:nil="true"/>
    <Migrated xmlns="95386ad3-46d6-4eb6-bbc1-9b19b13a5756" xsi:nil="true"/>
    <Description2 xmlns="95386ad3-46d6-4eb6-bbc1-9b19b13a5756" xsi:nil="true"/>
    <lcf76f155ced4ddcb4097134ff3c332f xmlns="95386ad3-46d6-4eb6-bbc1-9b19b13a5756">
      <Terms xmlns="http://schemas.microsoft.com/office/infopath/2007/PartnerControls"/>
    </lcf76f155ced4ddcb4097134ff3c332f>
    <TaxCatchAll xmlns="9191b990-ddf9-46cb-8ffe-20db9d3a58aa" xsi:nil="true"/>
    <InDAM xmlns="95386ad3-46d6-4eb6-bbc1-9b19b13a5756" xsi:nil="true"/>
  </documentManagement>
</p:properties>
</file>

<file path=customXml/itemProps1.xml><?xml version="1.0" encoding="utf-8"?>
<ds:datastoreItem xmlns:ds="http://schemas.openxmlformats.org/officeDocument/2006/customXml" ds:itemID="{4F768AD7-5320-4CB1-AF80-DFF6D8979F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386ad3-46d6-4eb6-bbc1-9b19b13a5756"/>
    <ds:schemaRef ds:uri="9191b990-ddf9-46cb-8ffe-20db9d3a5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05DC17-5B35-4C30-AC9F-618A6A358C4D}">
  <ds:schemaRefs>
    <ds:schemaRef ds:uri="http://schemas.microsoft.com/sharepoint/v3/contenttype/forms"/>
  </ds:schemaRefs>
</ds:datastoreItem>
</file>

<file path=customXml/itemProps3.xml><?xml version="1.0" encoding="utf-8"?>
<ds:datastoreItem xmlns:ds="http://schemas.openxmlformats.org/officeDocument/2006/customXml" ds:itemID="{141D0F2F-E4F4-4653-A60D-A210FE85A844}">
  <ds:schemaRefs>
    <ds:schemaRef ds:uri="http://purl.org/dc/dcmitype/"/>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terms/"/>
    <ds:schemaRef ds:uri="http://purl.org/dc/elements/1.1/"/>
    <ds:schemaRef ds:uri="http://schemas.openxmlformats.org/package/2006/metadata/core-properties"/>
    <ds:schemaRef ds:uri="9191b990-ddf9-46cb-8ffe-20db9d3a58aa"/>
    <ds:schemaRef ds:uri="95386ad3-46d6-4eb6-bbc1-9b19b13a5756"/>
  </ds:schemaRefs>
</ds:datastoreItem>
</file>

<file path=docMetadata/LabelInfo.xml><?xml version="1.0" encoding="utf-8"?>
<clbl:labelList xmlns:clbl="http://schemas.microsoft.com/office/2020/mipLabelMetadata">
  <clbl:label id="{b603dfd7-d93a-4381-a340-2995d8282205}" enabled="1" method="Standard" siteId="{05a0e69a-418a-47c1-9c25-9387261bf991}" removed="0"/>
</clbl:labelList>
</file>

<file path=docProps/app.xml><?xml version="1.0" encoding="utf-8"?>
<Properties xmlns="http://schemas.openxmlformats.org/officeDocument/2006/extended-properties" xmlns:vt="http://schemas.openxmlformats.org/officeDocument/2006/docPropsVTypes">
  <Template>student-facing-secondary-template-2025-v1</Template>
  <TotalTime>91</TotalTime>
  <Words>28087</Words>
  <Application>Microsoft Office PowerPoint</Application>
  <PresentationFormat>Widescreen</PresentationFormat>
  <Paragraphs>1997</Paragraphs>
  <Slides>144</Slides>
  <Notes>129</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144</vt:i4>
      </vt:variant>
    </vt:vector>
  </HeadingPairs>
  <TitlesOfParts>
    <vt:vector size="153" baseType="lpstr">
      <vt:lpstr>Symbol</vt:lpstr>
      <vt:lpstr>Aptos</vt:lpstr>
      <vt:lpstr>Arial</vt:lpstr>
      <vt:lpstr>Calibri</vt:lpstr>
      <vt:lpstr>Open Sans</vt:lpstr>
      <vt:lpstr>Public Sans</vt:lpstr>
      <vt:lpstr>Times New Roman</vt:lpstr>
      <vt:lpstr>Tahoma</vt:lpstr>
      <vt:lpstr>NSWG Corporate</vt:lpstr>
      <vt:lpstr>Instructions for use</vt:lpstr>
      <vt:lpstr>Philosophy Core 1</vt:lpstr>
      <vt:lpstr>Lessons 1–3</vt:lpstr>
      <vt:lpstr>KWLH</vt:lpstr>
      <vt:lpstr>Learning intentions and success criteria (1)</vt:lpstr>
      <vt:lpstr>Some big questions</vt:lpstr>
      <vt:lpstr>What is Philosophy anyway?</vt:lpstr>
      <vt:lpstr>What is philosophy?</vt:lpstr>
      <vt:lpstr>Why should we study Philosophy? </vt:lpstr>
      <vt:lpstr>What is an examined life?</vt:lpstr>
      <vt:lpstr>The examined life</vt:lpstr>
      <vt:lpstr>Activity 1 – What matters most to you?</vt:lpstr>
      <vt:lpstr>Sharing ideas – Class activity</vt:lpstr>
      <vt:lpstr>Meet Socrates</vt:lpstr>
      <vt:lpstr>The Examined Life – Know thyself</vt:lpstr>
      <vt:lpstr>Activity 2 – after watching the clip</vt:lpstr>
      <vt:lpstr>Check for understanding (1)</vt:lpstr>
      <vt:lpstr>Lesson 4 Branches of Philosophy</vt:lpstr>
      <vt:lpstr>Learning intentions and success criteria (2)</vt:lpstr>
      <vt:lpstr>Branches of Philosophy</vt:lpstr>
      <vt:lpstr>Metaphysics ​</vt:lpstr>
      <vt:lpstr>Epistemology</vt:lpstr>
      <vt:lpstr>Ethics</vt:lpstr>
      <vt:lpstr>Aesthetics</vt:lpstr>
      <vt:lpstr>Which branch</vt:lpstr>
      <vt:lpstr>4 branches of Philosophy</vt:lpstr>
      <vt:lpstr>Activity – build my branch</vt:lpstr>
      <vt:lpstr>Exit ticket – branches of Philosophy</vt:lpstr>
      <vt:lpstr>Lesson 5 Why is Philosophy important?</vt:lpstr>
      <vt:lpstr>Learning intentions and success criteria (3)</vt:lpstr>
      <vt:lpstr>Let’s review</vt:lpstr>
      <vt:lpstr>A question of ethics</vt:lpstr>
      <vt:lpstr>Introducing an ethical dilemma</vt:lpstr>
      <vt:lpstr>Would you sacrifice one person to save five? </vt:lpstr>
      <vt:lpstr>Second viewing</vt:lpstr>
      <vt:lpstr>Group work </vt:lpstr>
      <vt:lpstr>Lesson 6 Exploring perspectives in Philosophy</vt:lpstr>
      <vt:lpstr>Learning intentions and success criteria (4)</vt:lpstr>
      <vt:lpstr>Perspective in Philosophy (1)</vt:lpstr>
      <vt:lpstr>Perspective in Philosophy (2)</vt:lpstr>
      <vt:lpstr>Analysing a perspective cartoon</vt:lpstr>
      <vt:lpstr>Different perspectives</vt:lpstr>
      <vt:lpstr>Perspectives</vt:lpstr>
      <vt:lpstr>Check for understanding (2)</vt:lpstr>
      <vt:lpstr>Objectivity is important to Philosophy</vt:lpstr>
      <vt:lpstr>Statement sort</vt:lpstr>
      <vt:lpstr>An ethical dilemma</vt:lpstr>
      <vt:lpstr>The ethical dilemma of self-driving cars</vt:lpstr>
      <vt:lpstr>Activity – scenarios in pairs</vt:lpstr>
      <vt:lpstr>Lesson 7 Developing a personal philosophy</vt:lpstr>
      <vt:lpstr>Do now</vt:lpstr>
      <vt:lpstr>Learning intentions and success criteria (5)</vt:lpstr>
      <vt:lpstr>Personal identity – crash course philosophy</vt:lpstr>
      <vt:lpstr>My personal philosophy – (teacher edition)</vt:lpstr>
      <vt:lpstr>How would I put that all together?</vt:lpstr>
      <vt:lpstr>A final statement</vt:lpstr>
      <vt:lpstr>Over to you</vt:lpstr>
      <vt:lpstr>Weeks 4–6 Philosophical allegories</vt:lpstr>
      <vt:lpstr>Lesson 8 Ship of Theseus</vt:lpstr>
      <vt:lpstr>Learning intentions and success criteria (6)</vt:lpstr>
      <vt:lpstr>What is an allegory?</vt:lpstr>
      <vt:lpstr>The tortoise and the hare (1)</vt:lpstr>
      <vt:lpstr>The tortoise and the hare (2)</vt:lpstr>
      <vt:lpstr>Uncover the allegory</vt:lpstr>
      <vt:lpstr>Uncover the allegory </vt:lpstr>
      <vt:lpstr>Why do allegories matter in Philosophy?</vt:lpstr>
      <vt:lpstr>Ship of Theseus</vt:lpstr>
      <vt:lpstr>How is this an allegory?</vt:lpstr>
      <vt:lpstr>A different perspective</vt:lpstr>
      <vt:lpstr>A provocation</vt:lpstr>
      <vt:lpstr>Why this matters philosophically</vt:lpstr>
      <vt:lpstr>What makes something the same over time? </vt:lpstr>
      <vt:lpstr>Activity</vt:lpstr>
      <vt:lpstr>Your turn to decide</vt:lpstr>
      <vt:lpstr>Voting time</vt:lpstr>
      <vt:lpstr>Activity – structured small-group debate</vt:lpstr>
      <vt:lpstr>In the hot seat</vt:lpstr>
      <vt:lpstr>3-2-1 things I learned today – write these in your books</vt:lpstr>
      <vt:lpstr>Lesson 10 Spotlight on Plato</vt:lpstr>
      <vt:lpstr>Learning intentions and success criteria (7)</vt:lpstr>
      <vt:lpstr>Plato – the architect of Western Philosophy</vt:lpstr>
      <vt:lpstr>Plato</vt:lpstr>
      <vt:lpstr>Philosophical dialogue</vt:lpstr>
      <vt:lpstr>Why dialogues matter</vt:lpstr>
      <vt:lpstr>Check for understanding (3)</vt:lpstr>
      <vt:lpstr>All philosophy starts with a problem or puzzle</vt:lpstr>
      <vt:lpstr>Finding truth</vt:lpstr>
      <vt:lpstr>Plato’s Theory of Forms (1)</vt:lpstr>
      <vt:lpstr>Plato’s Theory of Forms (2)</vt:lpstr>
      <vt:lpstr>Plato’s Theory of Forms (3)</vt:lpstr>
      <vt:lpstr>Soap bubble analogy – mini thought experiment</vt:lpstr>
      <vt:lpstr>Body and Soul</vt:lpstr>
      <vt:lpstr>Eros</vt:lpstr>
      <vt:lpstr>Return to the world of ideas</vt:lpstr>
      <vt:lpstr>Lesson 11 Plato’s Allegory of the Cave</vt:lpstr>
      <vt:lpstr>Learning intentions and success criteria (8)</vt:lpstr>
      <vt:lpstr>Shadows vs reality</vt:lpstr>
      <vt:lpstr>Appearance vs reality</vt:lpstr>
      <vt:lpstr>What is real?</vt:lpstr>
      <vt:lpstr>Comprehension </vt:lpstr>
      <vt:lpstr>Lessons 12–14 Contemporary connections </vt:lpstr>
      <vt:lpstr>Learning intentions and success criteria (9)</vt:lpstr>
      <vt:lpstr>Symbol match</vt:lpstr>
      <vt:lpstr>Plato’s allegory in films</vt:lpstr>
      <vt:lpstr>Plato’s cave – contemporary comparison</vt:lpstr>
      <vt:lpstr>Weeks 6–8 The history of philosophy and key philosophers</vt:lpstr>
      <vt:lpstr>Lesson 15 History of philosophy</vt:lpstr>
      <vt:lpstr>Learning intentions and success criteria (10)</vt:lpstr>
      <vt:lpstr>Timeline of thinkers</vt:lpstr>
      <vt:lpstr>Summary of thinkers</vt:lpstr>
      <vt:lpstr>Y chart – philosophical traditions</vt:lpstr>
      <vt:lpstr>Lesson 16  Life of Confucius </vt:lpstr>
      <vt:lpstr>Learning intentions and success criteria (11)</vt:lpstr>
      <vt:lpstr>What shapes a thinker?</vt:lpstr>
      <vt:lpstr>Life of Confucius (1)</vt:lpstr>
      <vt:lpstr>Who was Confucius? – Bryan W. Van Norden </vt:lpstr>
      <vt:lpstr>Life of Confucius (2)</vt:lpstr>
      <vt:lpstr>Lesson 17 The 5 constant virtues</vt:lpstr>
      <vt:lpstr>Learning intentions and success criteria (12)</vt:lpstr>
      <vt:lpstr>The 5 constant virtues of Confucius</vt:lpstr>
      <vt:lpstr>The 5 virtues</vt:lpstr>
      <vt:lpstr>Confucius carousel – the virtues in action </vt:lpstr>
      <vt:lpstr>Group sharing</vt:lpstr>
      <vt:lpstr>Individual reflection</vt:lpstr>
      <vt:lpstr>Exit ticket</vt:lpstr>
      <vt:lpstr>Lesson 18–21 Choose your philosopher*</vt:lpstr>
      <vt:lpstr>Learning intentions and success criteria (13)</vt:lpstr>
      <vt:lpstr>Let’s review – Confucius in the headlines</vt:lpstr>
      <vt:lpstr>Check for understanding (4)</vt:lpstr>
      <vt:lpstr>Research task</vt:lpstr>
      <vt:lpstr>Check-in</vt:lpstr>
      <vt:lpstr>Apply the ideas</vt:lpstr>
      <vt:lpstr>My philosopher would think…</vt:lpstr>
      <vt:lpstr>Lesson 21–22 Personal philosophy</vt:lpstr>
      <vt:lpstr>Learning intentions and success criteria (14)</vt:lpstr>
      <vt:lpstr>Revisiting our personal philosophy</vt:lpstr>
      <vt:lpstr>Reflection questions</vt:lpstr>
      <vt:lpstr>Strengthening your personal philosophy</vt:lpstr>
      <vt:lpstr>My philosopher and me</vt:lpstr>
      <vt:lpstr>KWLH – Let’s revisit</vt:lpstr>
      <vt:lpstr>References (1)</vt:lpstr>
      <vt:lpstr>References (2)</vt:lpstr>
      <vt:lpstr>References (3)</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Philosophy – Core 1 – student slide deck</dc:title>
  <dc:creator>NSW Department of Education</dc:creator>
  <cp:keywords>Stage 5; Philosophy</cp:keywords>
  <dcterms:created xsi:type="dcterms:W3CDTF">2026-05-25T01:16:18Z</dcterms:created>
  <dcterms:modified xsi:type="dcterms:W3CDTF">2026-06-25T02:44:18Z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ActionId">
    <vt:lpwstr>86cc9e70-6da9-4653-95a8-be9aa2ad5056</vt:lpwstr>
  </property>
  <property fmtid="{D5CDD505-2E9C-101B-9397-08002B2CF9AE}" pid="3" name="MediaServiceImageTags">
    <vt:lpwstr/>
  </property>
  <property fmtid="{D5CDD505-2E9C-101B-9397-08002B2CF9AE}" pid="4" name="MSIP_Label_b603dfd7-d93a-4381-a340-2995d8282205_Name">
    <vt:lpwstr>OFFICIAL</vt:lpwstr>
  </property>
  <property fmtid="{D5CDD505-2E9C-101B-9397-08002B2CF9AE}" pid="5" name="MSIP_Label_b603dfd7-d93a-4381-a340-2995d8282205_Enabled">
    <vt:lpwstr>true</vt:lpwstr>
  </property>
  <property fmtid="{D5CDD505-2E9C-101B-9397-08002B2CF9AE}" pid="6" name="MSIP_Label_b603dfd7-d93a-4381-a340-2995d8282205_SetDate">
    <vt:lpwstr>2024-07-31T04:44:31Z</vt:lpwstr>
  </property>
  <property fmtid="{D5CDD505-2E9C-101B-9397-08002B2CF9AE}" pid="7" name="MSIP_Label_b603dfd7-d93a-4381-a340-2995d8282205_SiteId">
    <vt:lpwstr>05a0e69a-418a-47c1-9c25-9387261bf991</vt:lpwstr>
  </property>
  <property fmtid="{D5CDD505-2E9C-101B-9397-08002B2CF9AE}" pid="8" name="ContentTypeId">
    <vt:lpwstr>0x0101004A1D8124FFB2A1438B815462E05615AB</vt:lpwstr>
  </property>
  <property fmtid="{D5CDD505-2E9C-101B-9397-08002B2CF9AE}" pid="9" name="MSIP_Label_b603dfd7-d93a-4381-a340-2995d8282205_Method">
    <vt:lpwstr>Standard</vt:lpwstr>
  </property>
  <property fmtid="{D5CDD505-2E9C-101B-9397-08002B2CF9AE}" pid="10" name="MSIP_Label_b603dfd7-d93a-4381-a340-2995d8282205_ContentBits">
    <vt:lpwstr>0</vt:lpwstr>
  </property>
</Properties>
</file>