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450" r:id="rId5"/>
    <p:sldId id="26381" r:id="rId6"/>
    <p:sldId id="442" r:id="rId7"/>
    <p:sldId id="443" r:id="rId8"/>
    <p:sldId id="444" r:id="rId9"/>
    <p:sldId id="445" r:id="rId10"/>
    <p:sldId id="446" r:id="rId11"/>
    <p:sldId id="447" r:id="rId12"/>
    <p:sldId id="448" r:id="rId13"/>
    <p:sldId id="449" r:id="rId14"/>
    <p:sldId id="361" r:id="rId15"/>
  </p:sldIdLst>
  <p:sldSz cx="12192000" cy="6858000"/>
  <p:notesSz cx="6858000" cy="9144000"/>
  <p:embeddedFontLst>
    <p:embeddedFont>
      <p:font typeface="Public Sans" pitchFamily="2" charset="0"/>
      <p:regular r:id="rId18"/>
      <p:bold r:id="rId19"/>
      <p:italic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A4D7633-F6FE-9318-CC73-0CDF0A550655}" name="Rachel Mcneilly" initials="RM" userId="S::RACHEL.MCNEILLY@det.nsw.edu.au::e2f97e3e-b88d-430e-bed9-5ff97dac5cb0" providerId="AD"/>
  <p188:author id="{913BFAE4-222F-1456-BA51-F190F9E0D71A}" name="Christopher Farlow" initials="CF" userId="S::christopher.farlow2@det.nsw.edu.au::1d6e7c80-f391-4c69-991c-b443ceeb1639"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D7C8D7"/>
    <a:srgbClr val="FBDBE7"/>
    <a:srgbClr val="B51458"/>
    <a:srgbClr val="00ACC2"/>
    <a:srgbClr val="64BB47"/>
    <a:srgbClr val="E5F7FC"/>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550E8-1305-40B9-831E-58818B975221}" v="1" dt="2025-12-19T00:44:01.97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56" y="7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1">
          <a:extLst>
            <a:ext uri="{FF2B5EF4-FFF2-40B4-BE49-F238E27FC236}">
              <a16:creationId xmlns:a16="http://schemas.microsoft.com/office/drawing/2014/main" id="{3F48C90D-1607-00FB-6C0E-31F1B292AEBD}"/>
            </a:ext>
          </a:extLst>
        </p:cNvPr>
        <p:cNvGrpSpPr/>
        <p:nvPr/>
      </p:nvGrpSpPr>
      <p:grpSpPr>
        <a:xfrm>
          <a:off x="0" y="0"/>
          <a:ext cx="0" cy="0"/>
          <a:chOff x="0" y="0"/>
          <a:chExt cx="0" cy="0"/>
        </a:xfrm>
      </p:grpSpPr>
      <p:sp>
        <p:nvSpPr>
          <p:cNvPr id="4842" name="Google Shape;4842;g29b7a54bfed_0_2:notes">
            <a:extLst>
              <a:ext uri="{FF2B5EF4-FFF2-40B4-BE49-F238E27FC236}">
                <a16:creationId xmlns:a16="http://schemas.microsoft.com/office/drawing/2014/main" id="{199AABA2-0FDD-A106-F071-3E359679EC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3" name="Google Shape;4843;g29b7a54bfed_0_2:notes">
            <a:extLst>
              <a:ext uri="{FF2B5EF4-FFF2-40B4-BE49-F238E27FC236}">
                <a16:creationId xmlns:a16="http://schemas.microsoft.com/office/drawing/2014/main" id="{C4957049-538B-B96B-57BD-9D352FC0C8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77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8">
          <a:extLst>
            <a:ext uri="{FF2B5EF4-FFF2-40B4-BE49-F238E27FC236}">
              <a16:creationId xmlns:a16="http://schemas.microsoft.com/office/drawing/2014/main" id="{320E2197-74F4-51E6-3155-B755AB6DB4CC}"/>
            </a:ext>
          </a:extLst>
        </p:cNvPr>
        <p:cNvGrpSpPr/>
        <p:nvPr/>
      </p:nvGrpSpPr>
      <p:grpSpPr>
        <a:xfrm>
          <a:off x="0" y="0"/>
          <a:ext cx="0" cy="0"/>
          <a:chOff x="0" y="0"/>
          <a:chExt cx="0" cy="0"/>
        </a:xfrm>
      </p:grpSpPr>
      <p:sp>
        <p:nvSpPr>
          <p:cNvPr id="4849" name="Google Shape;4849;g29b7a54bfed_0_9:notes">
            <a:extLst>
              <a:ext uri="{FF2B5EF4-FFF2-40B4-BE49-F238E27FC236}">
                <a16:creationId xmlns:a16="http://schemas.microsoft.com/office/drawing/2014/main" id="{DB8C5785-DB4A-F6F4-D138-EBFF6061E8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0" name="Google Shape;4850;g29b7a54bfed_0_9:notes">
            <a:extLst>
              <a:ext uri="{FF2B5EF4-FFF2-40B4-BE49-F238E27FC236}">
                <a16:creationId xmlns:a16="http://schemas.microsoft.com/office/drawing/2014/main" id="{2834B819-1696-9767-BA00-C47EADB64D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99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344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902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 id="214748376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BD24C9-C392-72EA-9B26-A71383116AB0}"/>
              </a:ext>
            </a:extLst>
          </p:cNvPr>
          <p:cNvSpPr>
            <a:spLocks noGrp="1"/>
          </p:cNvSpPr>
          <p:nvPr>
            <p:ph type="ctrTitle"/>
          </p:nvPr>
        </p:nvSpPr>
        <p:spPr/>
        <p:txBody>
          <a:bodyPr/>
          <a:lstStyle/>
          <a:p>
            <a:r>
              <a:rPr lang="en-AU" dirty="0"/>
              <a:t>Teacher resources</a:t>
            </a:r>
          </a:p>
        </p:txBody>
      </p:sp>
      <p:sp>
        <p:nvSpPr>
          <p:cNvPr id="5" name="Subtitle 4">
            <a:extLst>
              <a:ext uri="{FF2B5EF4-FFF2-40B4-BE49-F238E27FC236}">
                <a16:creationId xmlns:a16="http://schemas.microsoft.com/office/drawing/2014/main" id="{23A968A0-1348-B71F-B6A8-85321FA0B837}"/>
              </a:ext>
            </a:extLst>
          </p:cNvPr>
          <p:cNvSpPr>
            <a:spLocks noGrp="1"/>
          </p:cNvSpPr>
          <p:nvPr>
            <p:ph type="body" sz="quarter" idx="10"/>
          </p:nvPr>
        </p:nvSpPr>
        <p:spPr/>
        <p:txBody>
          <a:bodyPr/>
          <a:lstStyle/>
          <a:p>
            <a:r>
              <a:rPr lang="en-AU" dirty="0"/>
              <a:t>Performing arts – illustration of practice</a:t>
            </a:r>
          </a:p>
        </p:txBody>
      </p:sp>
      <p:pic>
        <p:nvPicPr>
          <p:cNvPr id="3" name="Picture 2">
            <a:extLst>
              <a:ext uri="{FF2B5EF4-FFF2-40B4-BE49-F238E27FC236}">
                <a16:creationId xmlns:a16="http://schemas.microsoft.com/office/drawing/2014/main" id="{5B9F0845-985E-63CA-2CB9-1D543418B3B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b="10551"/>
          <a:stretch>
            <a:fillRect/>
          </a:stretch>
        </p:blipFill>
        <p:spPr>
          <a:xfrm>
            <a:off x="7074286" y="1"/>
            <a:ext cx="5117714" cy="6858000"/>
          </a:xfrm>
          <a:prstGeom prst="rect">
            <a:avLst/>
          </a:prstGeom>
        </p:spPr>
      </p:pic>
    </p:spTree>
    <p:extLst>
      <p:ext uri="{BB962C8B-B14F-4D97-AF65-F5344CB8AC3E}">
        <p14:creationId xmlns:p14="http://schemas.microsoft.com/office/powerpoint/2010/main" val="232244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CE14E-C982-8DFA-006B-7076BF0BC5CE}"/>
            </a:ext>
          </a:extLst>
        </p:cNvPr>
        <p:cNvGrpSpPr/>
        <p:nvPr/>
      </p:nvGrpSpPr>
      <p:grpSpPr>
        <a:xfrm>
          <a:off x="0" y="0"/>
          <a:ext cx="0" cy="0"/>
          <a:chOff x="0" y="0"/>
          <a:chExt cx="0" cy="0"/>
        </a:xfrm>
      </p:grpSpPr>
      <p:sp>
        <p:nvSpPr>
          <p:cNvPr id="4" name="Google Shape;4858;p178">
            <a:extLst>
              <a:ext uri="{FF2B5EF4-FFF2-40B4-BE49-F238E27FC236}">
                <a16:creationId xmlns:a16="http://schemas.microsoft.com/office/drawing/2014/main" id="{1C6C9297-0406-E46A-D026-74DABF814F1F}"/>
              </a:ext>
            </a:extLst>
          </p:cNvPr>
          <p:cNvSpPr txBox="1">
            <a:spLocks noGrp="1"/>
          </p:cNvSpPr>
          <p:nvPr>
            <p:ph type="title" idx="4294967295"/>
          </p:nvPr>
        </p:nvSpPr>
        <p:spPr>
          <a:xfrm>
            <a:off x="415600" y="263100"/>
            <a:ext cx="11308050" cy="763600"/>
          </a:xfrm>
          <a:prstGeom prst="rect">
            <a:avLst/>
          </a:prstGeom>
          <a:solidFill>
            <a:schemeClr val="dk1"/>
          </a:solid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85" rtl="0" eaLnBrk="1" fontAlgn="auto" latinLnBrk="0" hangingPunct="1">
              <a:lnSpc>
                <a:spcPct val="100000"/>
              </a:lnSpc>
              <a:spcBef>
                <a:spcPts val="0"/>
              </a:spcBef>
              <a:spcAft>
                <a:spcPts val="0"/>
              </a:spcAft>
              <a:buClr>
                <a:schemeClr val="dk1"/>
              </a:buClr>
              <a:buSzPts val="990"/>
              <a:buFont typeface="Arial"/>
              <a:buNone/>
              <a:tabLst/>
              <a:defRPr/>
            </a:pPr>
            <a:r>
              <a:rPr kumimoji="0" lang="en-AU" sz="2693" b="0" i="0" u="none" strike="noStrike" kern="1200" cap="none" spc="0" normalizeH="0" baseline="0" noProof="0">
                <a:ln>
                  <a:noFill/>
                </a:ln>
                <a:solidFill>
                  <a:schemeClr val="lt1"/>
                </a:solidFill>
                <a:effectLst/>
                <a:uLnTx/>
                <a:uFillTx/>
                <a:latin typeface="Arial"/>
                <a:ea typeface="Arial"/>
                <a:cs typeface="Arial"/>
                <a:sym typeface="Arial"/>
              </a:rPr>
              <a:t>CURRICULUM MATERIALS: ‘I Can’ Statements for Assessment </a:t>
            </a:r>
            <a:r>
              <a:rPr kumimoji="0" lang="en-AU" sz="2693" b="0" i="0" u="none" strike="noStrike" kern="1200" cap="none" spc="0" normalizeH="0" baseline="0" noProof="0">
                <a:ln>
                  <a:noFill/>
                </a:ln>
                <a:solidFill>
                  <a:schemeClr val="tx1">
                    <a:lumMod val="90000"/>
                    <a:lumOff val="10000"/>
                    <a:alpha val="0"/>
                  </a:schemeClr>
                </a:solidFill>
                <a:effectLst/>
                <a:uLnTx/>
                <a:uFillTx/>
                <a:latin typeface="Arial"/>
                <a:ea typeface="Arial"/>
                <a:cs typeface="Arial"/>
                <a:sym typeface="Arial"/>
              </a:rPr>
              <a:t>(6)</a:t>
            </a:r>
          </a:p>
        </p:txBody>
      </p:sp>
      <p:graphicFrame>
        <p:nvGraphicFramePr>
          <p:cNvPr id="5" name="Table 4">
            <a:extLst>
              <a:ext uri="{FF2B5EF4-FFF2-40B4-BE49-F238E27FC236}">
                <a16:creationId xmlns:a16="http://schemas.microsoft.com/office/drawing/2014/main" id="{0C1CDC9D-9DCF-17FB-9A7F-01CC4D810BEB}"/>
              </a:ext>
            </a:extLst>
          </p:cNvPr>
          <p:cNvGraphicFramePr>
            <a:graphicFrameLocks noGrp="1"/>
          </p:cNvGraphicFramePr>
          <p:nvPr>
            <p:extLst>
              <p:ext uri="{D42A27DB-BD31-4B8C-83A1-F6EECF244321}">
                <p14:modId xmlns:p14="http://schemas.microsoft.com/office/powerpoint/2010/main" val="2440922123"/>
              </p:ext>
            </p:extLst>
          </p:nvPr>
        </p:nvGraphicFramePr>
        <p:xfrm>
          <a:off x="415600" y="1028497"/>
          <a:ext cx="11308050" cy="3033871"/>
        </p:xfrm>
        <a:graphic>
          <a:graphicData uri="http://schemas.openxmlformats.org/drawingml/2006/table">
            <a:tbl>
              <a:tblPr firstRow="1" bandRow="1"/>
              <a:tblGrid>
                <a:gridCol w="1884675">
                  <a:extLst>
                    <a:ext uri="{9D8B030D-6E8A-4147-A177-3AD203B41FA5}">
                      <a16:colId xmlns:a16="http://schemas.microsoft.com/office/drawing/2014/main" val="1462159773"/>
                    </a:ext>
                  </a:extLst>
                </a:gridCol>
                <a:gridCol w="1884675">
                  <a:extLst>
                    <a:ext uri="{9D8B030D-6E8A-4147-A177-3AD203B41FA5}">
                      <a16:colId xmlns:a16="http://schemas.microsoft.com/office/drawing/2014/main" val="1286119553"/>
                    </a:ext>
                  </a:extLst>
                </a:gridCol>
                <a:gridCol w="1884675">
                  <a:extLst>
                    <a:ext uri="{9D8B030D-6E8A-4147-A177-3AD203B41FA5}">
                      <a16:colId xmlns:a16="http://schemas.microsoft.com/office/drawing/2014/main" val="4028011314"/>
                    </a:ext>
                  </a:extLst>
                </a:gridCol>
                <a:gridCol w="1884675">
                  <a:extLst>
                    <a:ext uri="{9D8B030D-6E8A-4147-A177-3AD203B41FA5}">
                      <a16:colId xmlns:a16="http://schemas.microsoft.com/office/drawing/2014/main" val="3729735490"/>
                    </a:ext>
                  </a:extLst>
                </a:gridCol>
                <a:gridCol w="1884675">
                  <a:extLst>
                    <a:ext uri="{9D8B030D-6E8A-4147-A177-3AD203B41FA5}">
                      <a16:colId xmlns:a16="http://schemas.microsoft.com/office/drawing/2014/main" val="3817603918"/>
                    </a:ext>
                  </a:extLst>
                </a:gridCol>
                <a:gridCol w="1884675">
                  <a:extLst>
                    <a:ext uri="{9D8B030D-6E8A-4147-A177-3AD203B41FA5}">
                      <a16:colId xmlns:a16="http://schemas.microsoft.com/office/drawing/2014/main" val="1000033792"/>
                    </a:ext>
                  </a:extLst>
                </a:gridCol>
              </a:tblGrid>
              <a:tr h="261641">
                <a:tc>
                  <a:txBody>
                    <a:bodyPr/>
                    <a:lstStyle/>
                    <a:p>
                      <a:pPr>
                        <a:lnSpc>
                          <a:spcPct val="107000"/>
                        </a:lnSpc>
                        <a:spcAft>
                          <a:spcPts val="800"/>
                        </a:spcAft>
                        <a:buNone/>
                      </a:pPr>
                      <a:r>
                        <a:rPr lang="en-AU" sz="1500" kern="100">
                          <a:effectLst/>
                          <a:latin typeface="Calibri" panose="020F0502020204030204" pitchFamily="34" charset="0"/>
                          <a:ea typeface="Aptos" panose="020B0004020202020204" pitchFamily="34" charset="0"/>
                          <a:cs typeface="Times New Roman" panose="02020603050405020304" pitchFamily="18" charset="0"/>
                        </a:rPr>
                        <a:t>Syllabus code</a:t>
                      </a:r>
                      <a:endParaRPr lang="en-AU" sz="15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a:lnSpc>
                          <a:spcPct val="107000"/>
                        </a:lnSpc>
                        <a:spcAft>
                          <a:spcPts val="800"/>
                        </a:spcAft>
                        <a:buNone/>
                      </a:pPr>
                      <a:r>
                        <a:rPr lang="en-AU" sz="1500" kern="100">
                          <a:effectLst/>
                          <a:latin typeface="Calibri" panose="020F0502020204030204" pitchFamily="34" charset="0"/>
                          <a:ea typeface="Aptos" panose="020B0004020202020204" pitchFamily="34" charset="0"/>
                          <a:cs typeface="Times New Roman" panose="02020603050405020304" pitchFamily="18" charset="0"/>
                        </a:rPr>
                        <a:t>Novice</a:t>
                      </a:r>
                      <a:endParaRPr lang="en-AU" sz="15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a:lnSpc>
                          <a:spcPct val="107000"/>
                        </a:lnSpc>
                        <a:spcAft>
                          <a:spcPts val="800"/>
                        </a:spcAft>
                        <a:buNone/>
                      </a:pPr>
                      <a:r>
                        <a:rPr lang="en-AU" sz="1500" kern="100">
                          <a:effectLst/>
                          <a:latin typeface="Calibri" panose="020F0502020204030204" pitchFamily="34" charset="0"/>
                          <a:ea typeface="Aptos" panose="020B0004020202020204" pitchFamily="34" charset="0"/>
                          <a:cs typeface="Times New Roman" panose="02020603050405020304" pitchFamily="18" charset="0"/>
                        </a:rPr>
                        <a:t>Apprentice</a:t>
                      </a:r>
                      <a:endParaRPr lang="en-AU" sz="15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a:lnSpc>
                          <a:spcPct val="107000"/>
                        </a:lnSpc>
                        <a:spcAft>
                          <a:spcPts val="800"/>
                        </a:spcAft>
                        <a:buNone/>
                      </a:pPr>
                      <a:r>
                        <a:rPr lang="en-AU" sz="1500" kern="100">
                          <a:effectLst/>
                          <a:latin typeface="Calibri" panose="020F0502020204030204" pitchFamily="34" charset="0"/>
                          <a:ea typeface="Aptos" panose="020B0004020202020204" pitchFamily="34" charset="0"/>
                          <a:cs typeface="Times New Roman" panose="02020603050405020304" pitchFamily="18" charset="0"/>
                        </a:rPr>
                        <a:t>Practitioner</a:t>
                      </a:r>
                      <a:endParaRPr lang="en-AU" sz="15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a:lnSpc>
                          <a:spcPct val="107000"/>
                        </a:lnSpc>
                        <a:spcAft>
                          <a:spcPts val="800"/>
                        </a:spcAft>
                        <a:buNone/>
                      </a:pPr>
                      <a:r>
                        <a:rPr lang="en-AU" sz="1500" kern="100">
                          <a:effectLst/>
                          <a:latin typeface="Calibri" panose="020F0502020204030204" pitchFamily="34" charset="0"/>
                          <a:ea typeface="Aptos" panose="020B0004020202020204" pitchFamily="34" charset="0"/>
                          <a:cs typeface="Times New Roman" panose="02020603050405020304" pitchFamily="18" charset="0"/>
                        </a:rPr>
                        <a:t>Expert</a:t>
                      </a:r>
                      <a:endParaRPr lang="en-AU" sz="15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a:lnSpc>
                          <a:spcPct val="107000"/>
                        </a:lnSpc>
                        <a:spcAft>
                          <a:spcPts val="800"/>
                        </a:spcAft>
                        <a:buNone/>
                      </a:pPr>
                      <a:r>
                        <a:rPr lang="en-AU" sz="1500" kern="100">
                          <a:effectLst/>
                          <a:latin typeface="Calibri" panose="020F0502020204030204" pitchFamily="34" charset="0"/>
                          <a:ea typeface="Aptos" panose="020B0004020202020204" pitchFamily="34" charset="0"/>
                          <a:cs typeface="Times New Roman" panose="02020603050405020304" pitchFamily="18" charset="0"/>
                        </a:rPr>
                        <a:t>Master</a:t>
                      </a:r>
                      <a:endParaRPr lang="en-AU" sz="15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extLst>
                  <a:ext uri="{0D108BD9-81ED-4DB2-BD59-A6C34878D82A}">
                    <a16:rowId xmlns:a16="http://schemas.microsoft.com/office/drawing/2014/main" val="4022966888"/>
                  </a:ext>
                </a:extLst>
              </a:tr>
              <a:tr h="2772229">
                <a:tc>
                  <a:txBody>
                    <a:bodyPr/>
                    <a:lstStyle/>
                    <a:p>
                      <a:pPr rtl="0" fontAlgn="ctr"/>
                      <a:r>
                        <a:rPr lang="en-AU" sz="1200" b="1" dirty="0">
                          <a:effectLst/>
                          <a:latin typeface="Calibri" panose="020F0502020204030204" pitchFamily="34" charset="0"/>
                          <a:ea typeface="Calibri" panose="020F0502020204030204" pitchFamily="34" charset="0"/>
                          <a:cs typeface="Calibri" panose="020F0502020204030204" pitchFamily="34" charset="0"/>
                        </a:rPr>
                        <a:t>PA5-10 </a:t>
                      </a:r>
                      <a:r>
                        <a:rPr lang="en-AU" sz="1200" b="0" dirty="0">
                          <a:effectLst/>
                          <a:latin typeface="Calibri" panose="020F0502020204030204" pitchFamily="34" charset="0"/>
                          <a:ea typeface="Calibri" panose="020F0502020204030204" pitchFamily="34" charset="0"/>
                          <a:cs typeface="Calibri" panose="020F0502020204030204" pitchFamily="34" charset="0"/>
                        </a:rPr>
                        <a:t>acknowledges the significance of Country, cultural protocols and Aboriginal Peoples' perspectives and contributions in the performing arts</a:t>
                      </a:r>
                    </a:p>
                  </a:txBody>
                  <a:tcPr marL="21772" marR="21772" marT="14515" marB="14515">
                    <a:solidFill>
                      <a:srgbClr val="FFCCFF"/>
                    </a:solidFill>
                  </a:tcPr>
                </a:tc>
                <a:tc>
                  <a:txBody>
                    <a:bodyPr/>
                    <a:lstStyle/>
                    <a:p>
                      <a:pPr rtl="0" fontAlgn="ctr"/>
                      <a:r>
                        <a:rPr lang="en-AU" sz="1200" b="0" dirty="0">
                          <a:effectLst/>
                          <a:latin typeface="Calibri" panose="020F0502020204030204" pitchFamily="34" charset="0"/>
                        </a:rPr>
                        <a:t>I can, with teacher and peer support, acknowledge the significance of Country, cultural protocols and Aboriginal Peoples' perspectives and contributions in the performing arts. I need to seek support and guidance to grow my knowledge, understanding and skills in this area. </a:t>
                      </a:r>
                    </a:p>
                  </a:txBody>
                  <a:tcPr marL="21772" marR="21772" marT="14515" marB="14515">
                    <a:solidFill>
                      <a:srgbClr val="FFCCFF"/>
                    </a:solidFill>
                  </a:tcPr>
                </a:tc>
                <a:tc>
                  <a:txBody>
                    <a:bodyPr/>
                    <a:lstStyle/>
                    <a:p>
                      <a:pPr rtl="0" fontAlgn="ctr"/>
                      <a:r>
                        <a:rPr lang="en-AU" sz="1200" b="0" dirty="0">
                          <a:effectLst/>
                          <a:latin typeface="Calibri" panose="020F0502020204030204" pitchFamily="34" charset="0"/>
                        </a:rPr>
                        <a:t>I can attempt to acknowledge the significance of Country, cultural protocols, and Aboriginal Peoples' perspectives and contributions in the performance arts. I need to grow my knowledge, understanding and confidence in this area. </a:t>
                      </a:r>
                    </a:p>
                  </a:txBody>
                  <a:tcPr marL="21772" marR="21772" marT="14515" marB="14515">
                    <a:solidFill>
                      <a:srgbClr val="FFCCFF"/>
                    </a:solidFill>
                  </a:tcPr>
                </a:tc>
                <a:tc>
                  <a:txBody>
                    <a:bodyPr/>
                    <a:lstStyle/>
                    <a:p>
                      <a:pPr rtl="0" fontAlgn="ctr"/>
                      <a:r>
                        <a:rPr lang="en-AU" sz="1200" b="0" dirty="0">
                          <a:effectLst/>
                          <a:latin typeface="Calibri" panose="020F0502020204030204" pitchFamily="34" charset="0"/>
                        </a:rPr>
                        <a:t>PRACTITIONER. I can acknowledge the significance of Country, cultural protocols and Aboriginal Peoples' perspectives and contributions in the performing arts. I need to continue to learn more about Country, cultural protocols and sensitively share Aboriginal Peoples' perspectives and contributions in the performing arts. </a:t>
                      </a:r>
                    </a:p>
                  </a:txBody>
                  <a:tcPr marL="21772" marR="21772" marT="14515" marB="14515">
                    <a:solidFill>
                      <a:srgbClr val="FFCCFF"/>
                    </a:solidFill>
                  </a:tcPr>
                </a:tc>
                <a:tc>
                  <a:txBody>
                    <a:bodyPr/>
                    <a:lstStyle/>
                    <a:p>
                      <a:pPr rtl="0" fontAlgn="ctr"/>
                      <a:r>
                        <a:rPr lang="en-AU" sz="1200" b="0" dirty="0">
                          <a:effectLst/>
                          <a:latin typeface="Calibri" panose="020F0502020204030204" pitchFamily="34" charset="0"/>
                        </a:rPr>
                        <a:t>EXPERT. I can confidently and sensitively acknowledge the significance of Country, cultural protocols and Aboriginal Peoples' perspectives and contributions in the performing arts. I need to continue to learn more about Country, cultural protocols and carefully share and celebrate Aboriginal Peoples' perspectives and contributions in the performing arts. </a:t>
                      </a:r>
                    </a:p>
                  </a:txBody>
                  <a:tcPr marL="21772" marR="21772" marT="14515" marB="14515">
                    <a:solidFill>
                      <a:srgbClr val="FFCCFF"/>
                    </a:solidFill>
                  </a:tcPr>
                </a:tc>
                <a:tc>
                  <a:txBody>
                    <a:bodyPr/>
                    <a:lstStyle/>
                    <a:p>
                      <a:pPr rtl="0" fontAlgn="ctr"/>
                      <a:r>
                        <a:rPr lang="en-AU" sz="1200" b="0" dirty="0">
                          <a:effectLst/>
                          <a:latin typeface="Calibri" panose="020F0502020204030204" pitchFamily="34" charset="0"/>
                        </a:rPr>
                        <a:t>MASTER. I can confidently, sensitively and willingly acknowledge the significance of Country, cultural protocols and Aboriginal Peoples' perspectives and contributions in the performing arts. I need to continue to learn more about Country, cultural protocols and carefully share, celebrate and facilitate Aboriginal Peoples' perspectives and contributions in the performing arts. </a:t>
                      </a:r>
                    </a:p>
                  </a:txBody>
                  <a:tcPr marL="21772" marR="21772" marT="14515" marB="14515">
                    <a:solidFill>
                      <a:srgbClr val="FFCCFF"/>
                    </a:solidFill>
                  </a:tcPr>
                </a:tc>
                <a:extLst>
                  <a:ext uri="{0D108BD9-81ED-4DB2-BD59-A6C34878D82A}">
                    <a16:rowId xmlns:a16="http://schemas.microsoft.com/office/drawing/2014/main" val="1524496862"/>
                  </a:ext>
                </a:extLst>
              </a:tr>
            </a:tbl>
          </a:graphicData>
        </a:graphic>
      </p:graphicFrame>
    </p:spTree>
    <p:extLst>
      <p:ext uri="{BB962C8B-B14F-4D97-AF65-F5344CB8AC3E}">
        <p14:creationId xmlns:p14="http://schemas.microsoft.com/office/powerpoint/2010/main" val="49413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a:xfrm>
            <a:off x="359998" y="360000"/>
            <a:ext cx="10260002" cy="522000"/>
          </a:xfrm>
        </p:spPr>
        <p:txBody>
          <a:bodyPr/>
          <a:lstStyle/>
          <a:p>
            <a:r>
              <a:rPr lang="en-AU">
                <a:latin typeface="+mj-lt"/>
              </a:rPr>
              <a:t>Contents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10" name="Text Placeholder 3">
            <a:extLst>
              <a:ext uri="{FF2B5EF4-FFF2-40B4-BE49-F238E27FC236}">
                <a16:creationId xmlns:a16="http://schemas.microsoft.com/office/drawing/2014/main" id="{03FF5C02-0326-EB20-9D1E-C9DC14399AC2}"/>
              </a:ext>
            </a:extLst>
          </p:cNvPr>
          <p:cNvSpPr txBox="1">
            <a:spLocks/>
          </p:cNvSpPr>
          <p:nvPr/>
        </p:nvSpPr>
        <p:spPr>
          <a:xfrm>
            <a:off x="359998" y="1877814"/>
            <a:ext cx="5121760" cy="244570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Slide 3 – 100-hour course overview</a:t>
            </a:r>
          </a:p>
          <a:p>
            <a:pPr marL="342900" indent="-342900">
              <a:buFont typeface="Arial" panose="020B0604020202020204" pitchFamily="34" charset="0"/>
              <a:buChar char="•"/>
            </a:pPr>
            <a:r>
              <a:rPr lang="en-US" dirty="0"/>
              <a:t>Slide 4 – Term 1 Legacies unit overview</a:t>
            </a:r>
          </a:p>
          <a:p>
            <a:pPr marL="342900" indent="-342900">
              <a:buFont typeface="Arial" panose="020B0604020202020204" pitchFamily="34" charset="0"/>
              <a:buChar char="•"/>
            </a:pPr>
            <a:r>
              <a:rPr lang="en-US" dirty="0"/>
              <a:t>Slides 5 to 10 – student ‘I can’ statements assessment rubric</a:t>
            </a:r>
          </a:p>
        </p:txBody>
      </p:sp>
      <p:sp>
        <p:nvSpPr>
          <p:cNvPr id="11" name="TextBox 10">
            <a:extLst>
              <a:ext uri="{FF2B5EF4-FFF2-40B4-BE49-F238E27FC236}">
                <a16:creationId xmlns:a16="http://schemas.microsoft.com/office/drawing/2014/main" id="{E3F7B5B1-4465-670B-5508-E94918072AEC}"/>
              </a:ext>
            </a:extLst>
          </p:cNvPr>
          <p:cNvSpPr txBox="1"/>
          <p:nvPr/>
        </p:nvSpPr>
        <p:spPr>
          <a:xfrm>
            <a:off x="5831710" y="2259414"/>
            <a:ext cx="5521808" cy="3872891"/>
          </a:xfrm>
          <a:prstGeom prst="roundRect">
            <a:avLst>
              <a:gd name="adj" fmla="val 6805"/>
            </a:avLst>
          </a:prstGeom>
          <a:solidFill>
            <a:schemeClr val="bg1"/>
          </a:solidFill>
        </p:spPr>
        <p:txBody>
          <a:bodyPr wrap="square" lIns="91440" tIns="45720" rIns="91440" bIns="45720" anchor="ctr" anchorCtr="1">
            <a:spAutoFit/>
          </a:bodyPr>
          <a:lstStyle/>
          <a:p>
            <a:pPr lvl="0" defTabSz="914377">
              <a:lnSpc>
                <a:spcPct val="150000"/>
              </a:lnSpc>
              <a:spcAft>
                <a:spcPts val="1200"/>
              </a:spcAft>
              <a:defRPr/>
            </a:pPr>
            <a:r>
              <a:rPr kumimoji="0" lang="en-US" sz="2000" b="0" i="0" u="none" strike="noStrike" kern="1200" cap="none" spc="0" normalizeH="0" baseline="0" noProof="0" dirty="0">
                <a:ln>
                  <a:noFill/>
                </a:ln>
                <a:solidFill>
                  <a:srgbClr val="22272B"/>
                </a:solidFill>
                <a:effectLst/>
                <a:uLnTx/>
                <a:uFillTx/>
                <a:latin typeface="Arial"/>
                <a:cs typeface="Arial"/>
              </a:rPr>
              <a:t>The content in the Microsoft PowerPoint has been generated by the teachers of Lindfield Learning </a:t>
            </a:r>
            <a:r>
              <a:rPr lang="en-US" sz="2000" dirty="0">
                <a:solidFill>
                  <a:srgbClr val="22272B"/>
                </a:solidFill>
                <a:latin typeface="Arial"/>
                <a:cs typeface="Arial"/>
              </a:rPr>
              <a:t>Village</a:t>
            </a:r>
            <a:r>
              <a:rPr kumimoji="0" lang="en-US" sz="2000" b="0" i="0" u="none" strike="noStrike" kern="1200" cap="none" spc="0" normalizeH="0" baseline="0" noProof="0" dirty="0">
                <a:ln>
                  <a:noFill/>
                </a:ln>
                <a:solidFill>
                  <a:srgbClr val="22272B"/>
                </a:solidFill>
                <a:effectLst/>
                <a:uLnTx/>
                <a:uFillTx/>
                <a:latin typeface="Arial"/>
                <a:cs typeface="Arial"/>
              </a:rPr>
              <a:t> during the delivery of the </a:t>
            </a:r>
            <a:r>
              <a:rPr lang="en-US" sz="2000" dirty="0">
                <a:solidFill>
                  <a:srgbClr val="22272B"/>
                </a:solidFill>
                <a:cs typeface="Arial"/>
              </a:rPr>
              <a:t>Stage 5 Department approved elective – Performing arts</a:t>
            </a:r>
            <a:r>
              <a:rPr kumimoji="0" lang="en-US" sz="2000" b="0" i="0" u="none" strike="noStrike" kern="1200" cap="none" spc="0" normalizeH="0" baseline="0" noProof="0" dirty="0">
                <a:ln>
                  <a:noFill/>
                </a:ln>
                <a:solidFill>
                  <a:srgbClr val="22272B"/>
                </a:solidFill>
                <a:effectLst/>
                <a:uLnTx/>
                <a:uFillTx/>
                <a:latin typeface="Arial"/>
                <a:cs typeface="Arial"/>
              </a:rPr>
              <a:t>.</a:t>
            </a:r>
            <a:br>
              <a:rPr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22272B"/>
                </a:solidFill>
                <a:effectLst/>
                <a:uLnTx/>
                <a:uFillTx/>
                <a:latin typeface="Arial"/>
                <a:cs typeface="Arial"/>
              </a:rPr>
              <a:t>The department would like to acknowledge</a:t>
            </a:r>
            <a:r>
              <a:rPr lang="en-US" sz="2000" dirty="0">
                <a:solidFill>
                  <a:srgbClr val="22272B"/>
                </a:solidFill>
                <a:latin typeface="Arial"/>
                <a:cs typeface="Arial"/>
              </a:rPr>
              <a:t> </a:t>
            </a:r>
            <a:r>
              <a:rPr kumimoji="0" lang="en-US" sz="2000" b="0" i="0" u="none" strike="noStrike" kern="1200" cap="none" spc="0" normalizeH="0" baseline="0" noProof="0" dirty="0">
                <a:ln>
                  <a:noFill/>
                </a:ln>
                <a:solidFill>
                  <a:srgbClr val="22272B"/>
                </a:solidFill>
                <a:effectLst/>
                <a:uLnTx/>
                <a:uFillTx/>
                <a:latin typeface="Arial"/>
                <a:cs typeface="Arial"/>
              </a:rPr>
              <a:t>the teachers and students involved in sharing their work as an illustration of practice.</a:t>
            </a:r>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44">
          <a:extLst>
            <a:ext uri="{FF2B5EF4-FFF2-40B4-BE49-F238E27FC236}">
              <a16:creationId xmlns:a16="http://schemas.microsoft.com/office/drawing/2014/main" id="{8018A148-69E2-6392-E6BD-26CB7FF2ACDD}"/>
            </a:ext>
          </a:extLst>
        </p:cNvPr>
        <p:cNvGrpSpPr/>
        <p:nvPr/>
      </p:nvGrpSpPr>
      <p:grpSpPr>
        <a:xfrm>
          <a:off x="0" y="0"/>
          <a:ext cx="0" cy="0"/>
          <a:chOff x="0" y="0"/>
          <a:chExt cx="0" cy="0"/>
        </a:xfrm>
      </p:grpSpPr>
      <p:sp>
        <p:nvSpPr>
          <p:cNvPr id="4845" name="Google Shape;4845;p176">
            <a:extLst>
              <a:ext uri="{FF2B5EF4-FFF2-40B4-BE49-F238E27FC236}">
                <a16:creationId xmlns:a16="http://schemas.microsoft.com/office/drawing/2014/main" id="{A8065A6B-1548-3170-F827-0CA4169C4840}"/>
              </a:ext>
            </a:extLst>
          </p:cNvPr>
          <p:cNvSpPr txBox="1">
            <a:spLocks noGrp="1"/>
          </p:cNvSpPr>
          <p:nvPr>
            <p:ph type="title" idx="4294967295"/>
          </p:nvPr>
        </p:nvSpPr>
        <p:spPr>
          <a:xfrm>
            <a:off x="178419" y="123485"/>
            <a:ext cx="11835162" cy="763588"/>
          </a:xfrm>
          <a:prstGeom prst="rect">
            <a:avLst/>
          </a:prstGeom>
          <a:solidFill>
            <a:schemeClr val="dk1"/>
          </a:solidFill>
        </p:spPr>
        <p:txBody>
          <a:bodyPr spcFirstLastPara="1" vert="horz" wrap="square" lIns="121900" tIns="121900" rIns="121900" bIns="121900" rtlCol="0" anchor="t" anchorCtr="0">
            <a:normAutofit/>
          </a:bodyPr>
          <a:lstStyle/>
          <a:p>
            <a:r>
              <a:rPr lang="en">
                <a:solidFill>
                  <a:schemeClr val="lt1"/>
                </a:solidFill>
              </a:rPr>
              <a:t>What did our 100 hour course look, sound and feel like?</a:t>
            </a:r>
            <a:endParaRPr>
              <a:solidFill>
                <a:schemeClr val="lt1"/>
              </a:solidFill>
            </a:endParaRPr>
          </a:p>
        </p:txBody>
      </p:sp>
      <p:sp>
        <p:nvSpPr>
          <p:cNvPr id="3" name="TextBox 2">
            <a:extLst>
              <a:ext uri="{FF2B5EF4-FFF2-40B4-BE49-F238E27FC236}">
                <a16:creationId xmlns:a16="http://schemas.microsoft.com/office/drawing/2014/main" id="{B6F68C69-3AFF-BD26-9E55-EDEFFB07EF85}"/>
              </a:ext>
            </a:extLst>
          </p:cNvPr>
          <p:cNvSpPr txBox="1"/>
          <p:nvPr/>
        </p:nvSpPr>
        <p:spPr>
          <a:xfrm>
            <a:off x="178419" y="951856"/>
            <a:ext cx="5754741" cy="2274854"/>
          </a:xfrm>
          <a:prstGeom prst="rect">
            <a:avLst/>
          </a:prstGeom>
          <a:noFill/>
          <a:ln>
            <a:solidFill>
              <a:schemeClr val="tx1"/>
            </a:solidFill>
          </a:ln>
        </p:spPr>
        <p:txBody>
          <a:bodyPr wrap="square" rtlCol="0">
            <a:spAutoFit/>
          </a:bodyPr>
          <a:lstStyle/>
          <a:p>
            <a:pPr>
              <a:lnSpc>
                <a:spcPct val="107000"/>
              </a:lnSpc>
              <a:spcAft>
                <a:spcPts val="1067"/>
              </a:spcAft>
            </a:pPr>
            <a:r>
              <a:rPr lang="en-AU" sz="1200" b="1" kern="100" dirty="0">
                <a:latin typeface="Aptos" panose="020B0004020202020204" pitchFamily="34" charset="0"/>
                <a:ea typeface="Aptos" panose="020B0004020202020204" pitchFamily="34" charset="0"/>
                <a:cs typeface="Times New Roman" panose="02020603050405020304" pitchFamily="18" charset="0"/>
              </a:rPr>
              <a:t>Term 1 Legacies: Performing arts essentials </a:t>
            </a:r>
            <a:endParaRPr lang="en-AU"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067"/>
              </a:spcAft>
            </a:pPr>
            <a:r>
              <a:rPr lang="en-AU" sz="1067" i="1" kern="100" dirty="0">
                <a:latin typeface="Aptos" panose="020B0004020202020204" pitchFamily="34" charset="0"/>
                <a:ea typeface="Aptos" panose="020B0004020202020204" pitchFamily="34" charset="0"/>
                <a:cs typeface="Times New Roman" panose="02020603050405020304" pitchFamily="18" charset="0"/>
              </a:rPr>
              <a:t>Quest driving question: How might we meaningfully celebrate the legacies of people?</a:t>
            </a:r>
          </a:p>
          <a:p>
            <a:pPr>
              <a:lnSpc>
                <a:spcPct val="107000"/>
              </a:lnSpc>
              <a:spcAft>
                <a:spcPts val="1067"/>
              </a:spcAft>
            </a:pPr>
            <a:r>
              <a:rPr lang="en-AU" sz="1067" kern="100" dirty="0">
                <a:latin typeface="Aptos" panose="020B0004020202020204" pitchFamily="34" charset="0"/>
                <a:ea typeface="Aptos" panose="020B0004020202020204" pitchFamily="34" charset="0"/>
                <a:cs typeface="Times New Roman" panose="02020603050405020304" pitchFamily="18" charset="0"/>
              </a:rPr>
              <a:t>Term 1 it's all about developing our ‘essential’ Performing art tool kits. We will delve deep into the legacies of performing artists to learn what performing arts is; protocols, space, presence and audience. As a class, we will establish our rituals and routines, code of collaboration and circle of safety to ensure that we are successful performing artists each lesson - turning up for ourselves and one another. Let's make this the greatest course of our lives.</a:t>
            </a:r>
          </a:p>
          <a:p>
            <a:pPr>
              <a:lnSpc>
                <a:spcPct val="107000"/>
              </a:lnSpc>
              <a:spcAft>
                <a:spcPts val="1067"/>
              </a:spcAft>
            </a:pPr>
            <a:r>
              <a:rPr lang="en-AU" sz="1067" kern="100" dirty="0">
                <a:latin typeface="Aptos" panose="020B0004020202020204" pitchFamily="34" charset="0"/>
                <a:ea typeface="Aptos" panose="020B0004020202020204" pitchFamily="34" charset="0"/>
                <a:cs typeface="Times New Roman" panose="02020603050405020304" pitchFamily="18" charset="0"/>
              </a:rPr>
              <a:t>Assessment- curated portfolio</a:t>
            </a:r>
          </a:p>
          <a:p>
            <a:pPr>
              <a:lnSpc>
                <a:spcPct val="107000"/>
              </a:lnSpc>
              <a:spcAft>
                <a:spcPts val="1067"/>
              </a:spcAft>
            </a:pPr>
            <a:r>
              <a:rPr lang="en-AU" sz="1067" kern="100" dirty="0">
                <a:latin typeface="Aptos" panose="020B0004020202020204" pitchFamily="34" charset="0"/>
                <a:ea typeface="Aptos" panose="020B0004020202020204" pitchFamily="34" charset="0"/>
                <a:cs typeface="Times New Roman" panose="02020603050405020304" pitchFamily="18" charset="0"/>
              </a:rPr>
              <a:t>Class work- blank canvas portfolio work (you each have your own</a:t>
            </a:r>
            <a:r>
              <a:rPr lang="en-AU" sz="1200"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646F043F-1BB5-C87A-D477-0DDA1187ABDE}"/>
              </a:ext>
            </a:extLst>
          </p:cNvPr>
          <p:cNvSpPr txBox="1"/>
          <p:nvPr/>
        </p:nvSpPr>
        <p:spPr>
          <a:xfrm>
            <a:off x="5999357" y="951856"/>
            <a:ext cx="6014224" cy="2288319"/>
          </a:xfrm>
          <a:prstGeom prst="rect">
            <a:avLst/>
          </a:prstGeom>
          <a:noFill/>
          <a:ln>
            <a:solidFill>
              <a:schemeClr val="tx1"/>
            </a:solidFill>
          </a:ln>
        </p:spPr>
        <p:txBody>
          <a:bodyPr wrap="square" rtlCol="0">
            <a:spAutoFit/>
          </a:bodyPr>
          <a:lstStyle/>
          <a:p>
            <a:pPr>
              <a:lnSpc>
                <a:spcPct val="107000"/>
              </a:lnSpc>
              <a:spcAft>
                <a:spcPts val="1067"/>
              </a:spcAft>
            </a:pPr>
            <a:r>
              <a:rPr lang="en-AU" sz="1200" b="1" kern="100" dirty="0">
                <a:latin typeface="Aptos" panose="020B0004020202020204" pitchFamily="34" charset="0"/>
                <a:ea typeface="Aptos" panose="020B0004020202020204" pitchFamily="34" charset="0"/>
                <a:cs typeface="Times New Roman" panose="02020603050405020304" pitchFamily="18" charset="0"/>
              </a:rPr>
              <a:t>Term 2 Empowerment: Performing arts essentials + event leadership</a:t>
            </a:r>
            <a:endParaRPr lang="en-AU"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067"/>
              </a:spcAft>
            </a:pPr>
            <a:r>
              <a:rPr lang="en-AU" sz="1067" i="1" kern="100" dirty="0">
                <a:latin typeface="Aptos" panose="020B0004020202020204" pitchFamily="34" charset="0"/>
                <a:ea typeface="Aptos" panose="020B0004020202020204" pitchFamily="34" charset="0"/>
                <a:cs typeface="Times New Roman" panose="02020603050405020304" pitchFamily="18" charset="0"/>
              </a:rPr>
              <a:t>Quest driving question: how might we understand the diverse experiences of people to empower ourselves and others?</a:t>
            </a:r>
          </a:p>
          <a:p>
            <a:pPr>
              <a:lnSpc>
                <a:spcPct val="107000"/>
              </a:lnSpc>
              <a:spcAft>
                <a:spcPts val="1067"/>
              </a:spcAft>
            </a:pPr>
            <a:r>
              <a:rPr lang="en-AU" sz="1067" kern="100" dirty="0">
                <a:latin typeface="Aptos" panose="020B0004020202020204" pitchFamily="34" charset="0"/>
                <a:ea typeface="Aptos" panose="020B0004020202020204" pitchFamily="34" charset="0"/>
                <a:cs typeface="Times New Roman" panose="02020603050405020304" pitchFamily="18" charset="0"/>
              </a:rPr>
              <a:t>Term 2 is about extending our knowledge on the Performing arts essentials through our leadership of and performance(s) within one major school event - Winterfest. As a class, we will embed our protocols to ensure we empower ourselves, our peers in our wider community. Each event has specific needs thus we will consult the necessary people to ensure our design and curation of the audience experience is evocative and innovative.</a:t>
            </a:r>
          </a:p>
          <a:p>
            <a:pPr>
              <a:lnSpc>
                <a:spcPct val="107000"/>
              </a:lnSpc>
              <a:spcAft>
                <a:spcPts val="1067"/>
              </a:spcAft>
            </a:pPr>
            <a:r>
              <a:rPr lang="en-AU" sz="1067" kern="100" dirty="0">
                <a:latin typeface="Aptos" panose="020B0004020202020204" pitchFamily="34" charset="0"/>
                <a:ea typeface="Aptos" panose="020B0004020202020204" pitchFamily="34" charset="0"/>
                <a:cs typeface="Times New Roman" panose="02020603050405020304" pitchFamily="18" charset="0"/>
              </a:rPr>
              <a:t>Assessment- Empowering yourself (self empowerment plan), Empowering appear (midwife/growth coaching assessment), Empowering our community (performance at Winterfest).</a:t>
            </a:r>
          </a:p>
        </p:txBody>
      </p:sp>
      <p:sp>
        <p:nvSpPr>
          <p:cNvPr id="8" name="TextBox 7">
            <a:extLst>
              <a:ext uri="{FF2B5EF4-FFF2-40B4-BE49-F238E27FC236}">
                <a16:creationId xmlns:a16="http://schemas.microsoft.com/office/drawing/2014/main" id="{49B0A335-3AD7-26AA-97ED-2F15AF907FF9}"/>
              </a:ext>
            </a:extLst>
          </p:cNvPr>
          <p:cNvSpPr txBox="1"/>
          <p:nvPr/>
        </p:nvSpPr>
        <p:spPr>
          <a:xfrm>
            <a:off x="178419" y="3291493"/>
            <a:ext cx="5754741" cy="3470822"/>
          </a:xfrm>
          <a:prstGeom prst="rect">
            <a:avLst/>
          </a:prstGeom>
          <a:noFill/>
          <a:ln>
            <a:solidFill>
              <a:schemeClr val="tx1"/>
            </a:solidFill>
          </a:ln>
        </p:spPr>
        <p:txBody>
          <a:bodyPr wrap="square" rtlCol="0">
            <a:spAutoFit/>
          </a:bodyPr>
          <a:lstStyle/>
          <a:p>
            <a:pPr>
              <a:lnSpc>
                <a:spcPct val="107000"/>
              </a:lnSpc>
              <a:spcAft>
                <a:spcPts val="1067"/>
              </a:spcAft>
            </a:pPr>
            <a:r>
              <a:rPr lang="en-AU" sz="1200" b="1" kern="100" dirty="0">
                <a:latin typeface="Aptos" panose="020B0004020202020204" pitchFamily="34" charset="0"/>
                <a:ea typeface="Aptos" panose="020B0004020202020204" pitchFamily="34" charset="0"/>
                <a:cs typeface="Times New Roman" panose="02020603050405020304" pitchFamily="18" charset="0"/>
              </a:rPr>
              <a:t>Term 3 Shifting landscapes/ changemakers: Performing arts essentials and mini event leadership </a:t>
            </a:r>
            <a:endParaRPr lang="en-AU"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067"/>
              </a:spcAft>
            </a:pPr>
            <a:r>
              <a:rPr lang="en-AU" sz="1067" i="1" kern="100" dirty="0">
                <a:latin typeface="Aptos" panose="020B0004020202020204" pitchFamily="34" charset="0"/>
                <a:ea typeface="Aptos" panose="020B0004020202020204" pitchFamily="34" charset="0"/>
                <a:cs typeface="Times New Roman" panose="02020603050405020304" pitchFamily="18" charset="0"/>
              </a:rPr>
              <a:t>Quest driving question: How might we interrogate shifting physical/ literary/ cultural/ human landscapes?</a:t>
            </a:r>
          </a:p>
          <a:p>
            <a:pPr>
              <a:lnSpc>
                <a:spcPct val="107000"/>
              </a:lnSpc>
              <a:spcAft>
                <a:spcPts val="1067"/>
              </a:spcAft>
            </a:pPr>
            <a:r>
              <a:rPr lang="en-AU" sz="1067" kern="100" dirty="0">
                <a:latin typeface="Aptos" panose="020B0004020202020204" pitchFamily="34" charset="0"/>
                <a:ea typeface="Aptos" panose="020B0004020202020204" pitchFamily="34" charset="0"/>
                <a:cs typeface="Times New Roman" panose="02020603050405020304" pitchFamily="18" charset="0"/>
              </a:rPr>
              <a:t>Performing arts driving question: How might we interrogate our learning inquest to build an inclusive accessible and playful festival? </a:t>
            </a:r>
          </a:p>
          <a:p>
            <a:pPr>
              <a:lnSpc>
                <a:spcPct val="107000"/>
              </a:lnSpc>
              <a:spcAft>
                <a:spcPts val="1067"/>
              </a:spcAft>
            </a:pPr>
            <a:r>
              <a:rPr lang="en-AU" sz="1067" kern="100" dirty="0">
                <a:latin typeface="Aptos" panose="020B0004020202020204" pitchFamily="34" charset="0"/>
                <a:ea typeface="Aptos" panose="020B0004020202020204" pitchFamily="34" charset="0"/>
                <a:cs typeface="Times New Roman" panose="02020603050405020304" pitchFamily="18" charset="0"/>
              </a:rPr>
              <a:t>This term is all about responding to Lisa Freshwater's provocation of building an inclusive accessible and playful festival! In small groups, you will be required to respond to the content of the quest to create: </a:t>
            </a:r>
          </a:p>
          <a:p>
            <a:pPr marL="457189" indent="-457189">
              <a:lnSpc>
                <a:spcPct val="107000"/>
              </a:lnSpc>
              <a:buFont typeface="+mj-lt"/>
              <a:buAutoNum type="arabicPeriod"/>
            </a:pPr>
            <a:r>
              <a:rPr lang="en-AU" sz="1067" kern="100" dirty="0">
                <a:latin typeface="Aptos" panose="020B0004020202020204" pitchFamily="34" charset="0"/>
                <a:ea typeface="Aptos" panose="020B0004020202020204" pitchFamily="34" charset="0"/>
                <a:cs typeface="Times New Roman" panose="02020603050405020304" pitchFamily="18" charset="0"/>
              </a:rPr>
              <a:t>Ted Talk that speaks to your vision goals accessibility and inclusion </a:t>
            </a:r>
          </a:p>
          <a:p>
            <a:pPr marL="457189" indent="-457189">
              <a:lnSpc>
                <a:spcPct val="107000"/>
              </a:lnSpc>
              <a:buFont typeface="+mj-lt"/>
              <a:buAutoNum type="arabicPeriod"/>
            </a:pPr>
            <a:r>
              <a:rPr lang="en-AU" sz="1067" kern="100" dirty="0">
                <a:latin typeface="Aptos" panose="020B0004020202020204" pitchFamily="34" charset="0"/>
                <a:ea typeface="Aptos" panose="020B0004020202020204" pitchFamily="34" charset="0"/>
                <a:cs typeface="Times New Roman" panose="02020603050405020304" pitchFamily="18" charset="0"/>
              </a:rPr>
              <a:t>create a hybrid performance that might be seen at your festival </a:t>
            </a:r>
          </a:p>
          <a:p>
            <a:pPr marL="457189" indent="-457189">
              <a:lnSpc>
                <a:spcPct val="107000"/>
              </a:lnSpc>
              <a:buFont typeface="+mj-lt"/>
              <a:buAutoNum type="arabicPeriod"/>
            </a:pPr>
            <a:r>
              <a:rPr lang="en-AU" sz="1067" kern="100" dirty="0">
                <a:latin typeface="Aptos" panose="020B0004020202020204" pitchFamily="34" charset="0"/>
                <a:ea typeface="Aptos" panose="020B0004020202020204" pitchFamily="34" charset="0"/>
                <a:cs typeface="Times New Roman" panose="02020603050405020304" pitchFamily="18" charset="0"/>
              </a:rPr>
              <a:t>build an immersive activity that might happen at your festival</a:t>
            </a:r>
          </a:p>
          <a:p>
            <a:pPr marL="457189" indent="-457189">
              <a:lnSpc>
                <a:spcPct val="107000"/>
              </a:lnSpc>
              <a:spcAft>
                <a:spcPts val="1067"/>
              </a:spcAft>
              <a:buFont typeface="+mj-lt"/>
              <a:buAutoNum type="arabicPeriod"/>
            </a:pPr>
            <a:r>
              <a:rPr lang="en-AU" sz="1067" kern="100" dirty="0">
                <a:latin typeface="Aptos" panose="020B0004020202020204" pitchFamily="34" charset="0"/>
                <a:ea typeface="Aptos" panose="020B0004020202020204" pitchFamily="34" charset="0"/>
                <a:cs typeface="Times New Roman" panose="02020603050405020304" pitchFamily="18" charset="0"/>
              </a:rPr>
              <a:t>begin to construct a reel of your process and product. </a:t>
            </a:r>
          </a:p>
          <a:p>
            <a:pPr>
              <a:lnSpc>
                <a:spcPct val="107000"/>
              </a:lnSpc>
              <a:spcAft>
                <a:spcPts val="1067"/>
              </a:spcAft>
            </a:pPr>
            <a:r>
              <a:rPr lang="en-AU" sz="1067" kern="100" dirty="0">
                <a:latin typeface="Aptos" panose="020B0004020202020204" pitchFamily="34" charset="0"/>
                <a:ea typeface="Aptos" panose="020B0004020202020204" pitchFamily="34" charset="0"/>
                <a:cs typeface="Times New Roman" panose="02020603050405020304" pitchFamily="18" charset="0"/>
              </a:rPr>
              <a:t>Get ready for some fun filled autonomy that brings the Performing arts essentials and event leadership together.</a:t>
            </a:r>
          </a:p>
        </p:txBody>
      </p:sp>
      <p:sp>
        <p:nvSpPr>
          <p:cNvPr id="9" name="TextBox 8">
            <a:extLst>
              <a:ext uri="{FF2B5EF4-FFF2-40B4-BE49-F238E27FC236}">
                <a16:creationId xmlns:a16="http://schemas.microsoft.com/office/drawing/2014/main" id="{19D784E8-2428-BA06-6F88-56C5547C6681}"/>
              </a:ext>
            </a:extLst>
          </p:cNvPr>
          <p:cNvSpPr txBox="1"/>
          <p:nvPr/>
        </p:nvSpPr>
        <p:spPr>
          <a:xfrm>
            <a:off x="5999357" y="3291493"/>
            <a:ext cx="6014224" cy="3251275"/>
          </a:xfrm>
          <a:prstGeom prst="rect">
            <a:avLst/>
          </a:prstGeom>
          <a:noFill/>
          <a:ln>
            <a:solidFill>
              <a:schemeClr val="tx1"/>
            </a:solidFill>
          </a:ln>
        </p:spPr>
        <p:txBody>
          <a:bodyPr wrap="square" rtlCol="0">
            <a:spAutoFit/>
          </a:bodyPr>
          <a:lstStyle/>
          <a:p>
            <a:pPr>
              <a:lnSpc>
                <a:spcPct val="107000"/>
              </a:lnSpc>
              <a:spcAft>
                <a:spcPts val="1067"/>
              </a:spcAft>
            </a:pPr>
            <a:r>
              <a:rPr lang="en-AU" sz="1067" b="1" kern="100" dirty="0">
                <a:latin typeface="Aptos" panose="020B0004020202020204" pitchFamily="34" charset="0"/>
                <a:ea typeface="Aptos" panose="020B0004020202020204" pitchFamily="34" charset="0"/>
                <a:cs typeface="Times New Roman" panose="02020603050405020304" pitchFamily="18" charset="0"/>
              </a:rPr>
              <a:t>Term 4 Identity/ belonging space - performing arts essentials and event leadership</a:t>
            </a:r>
            <a:endParaRPr lang="en-AU" sz="1067"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067"/>
              </a:spcAft>
            </a:pPr>
            <a:r>
              <a:rPr lang="en-AU" sz="1067" i="1" kern="100" dirty="0">
                <a:latin typeface="Aptos" panose="020B0004020202020204" pitchFamily="34" charset="0"/>
                <a:ea typeface="Aptos" panose="020B0004020202020204" pitchFamily="34" charset="0"/>
                <a:cs typeface="Times New Roman" panose="02020603050405020304" pitchFamily="18" charset="0"/>
              </a:rPr>
              <a:t>Quest driving question: How might we grow ourselves and establish our place in the world?</a:t>
            </a:r>
          </a:p>
          <a:p>
            <a:pPr>
              <a:lnSpc>
                <a:spcPct val="107000"/>
              </a:lnSpc>
              <a:spcAft>
                <a:spcPts val="1067"/>
              </a:spcAft>
            </a:pPr>
            <a:r>
              <a:rPr lang="en-AU" sz="1067" kern="100" dirty="0">
                <a:latin typeface="Aptos" panose="020B0004020202020204" pitchFamily="34" charset="0"/>
                <a:ea typeface="Aptos" panose="020B0004020202020204" pitchFamily="34" charset="0"/>
                <a:cs typeface="Times New Roman" panose="02020603050405020304" pitchFamily="18" charset="0"/>
              </a:rPr>
              <a:t>Performing arts driving question: How might we build a responsive, responsible and impactful hybrid performance about identity/ belonging and lead our whole school event?</a:t>
            </a:r>
          </a:p>
          <a:p>
            <a:pPr>
              <a:lnSpc>
                <a:spcPct val="107000"/>
              </a:lnSpc>
              <a:spcAft>
                <a:spcPts val="1067"/>
              </a:spcAft>
            </a:pPr>
            <a:r>
              <a:rPr lang="en-AU" sz="1067" kern="100" dirty="0">
                <a:latin typeface="Aptos" panose="020B0004020202020204" pitchFamily="34" charset="0"/>
                <a:ea typeface="Aptos" panose="020B0004020202020204" pitchFamily="34" charset="0"/>
                <a:cs typeface="Times New Roman" panose="02020603050405020304" pitchFamily="18" charset="0"/>
              </a:rPr>
              <a:t>This term is all about drawing in connections from our other KLA's to build a hybrid performance (individually or in pairs) that responds to identity and belonging. We will take a deep dive into the learning characteristic of self-awareness and figure out why it is important to know ourselves to ensure we connect to self, others and the world. Your checkpoints will look like:</a:t>
            </a:r>
          </a:p>
          <a:p>
            <a:pPr marL="457189" indent="-457189">
              <a:lnSpc>
                <a:spcPct val="107000"/>
              </a:lnSpc>
              <a:buFont typeface="Symbol" panose="05050102010706020507" pitchFamily="18" charset="2"/>
              <a:buChar char=""/>
            </a:pPr>
            <a:r>
              <a:rPr lang="en-AU" sz="1067" kern="100" dirty="0">
                <a:latin typeface="Aptos" panose="020B0004020202020204" pitchFamily="34" charset="0"/>
                <a:ea typeface="Aptos" panose="020B0004020202020204" pitchFamily="34" charset="0"/>
                <a:cs typeface="Times New Roman" panose="02020603050405020304" pitchFamily="18" charset="0"/>
              </a:rPr>
              <a:t>Checkpoint 1: team teach a lesson based on a co-constructed scope and sequence using LLV pedagogy </a:t>
            </a:r>
          </a:p>
          <a:p>
            <a:pPr marL="457189" indent="-457189">
              <a:lnSpc>
                <a:spcPct val="107000"/>
              </a:lnSpc>
              <a:buFont typeface="Symbol" panose="05050102010706020507" pitchFamily="18" charset="2"/>
              <a:buChar char=""/>
            </a:pPr>
            <a:r>
              <a:rPr lang="en-AU" sz="1067" kern="100" dirty="0">
                <a:latin typeface="Aptos" panose="020B0004020202020204" pitchFamily="34" charset="0"/>
                <a:ea typeface="Aptos" panose="020B0004020202020204" pitchFamily="34" charset="0"/>
                <a:cs typeface="Times New Roman" panose="02020603050405020304" pitchFamily="18" charset="0"/>
              </a:rPr>
              <a:t>Checkpoint 2: Do Now - offering a solution to a problem in hybrid performance building</a:t>
            </a:r>
          </a:p>
          <a:p>
            <a:pPr marL="457189" indent="-457189">
              <a:lnSpc>
                <a:spcPct val="107000"/>
              </a:lnSpc>
              <a:buFont typeface="Symbol" panose="05050102010706020507" pitchFamily="18" charset="2"/>
              <a:buChar char=""/>
            </a:pPr>
            <a:r>
              <a:rPr lang="en-AU" sz="1067" kern="100" dirty="0">
                <a:latin typeface="Aptos" panose="020B0004020202020204" pitchFamily="34" charset="0"/>
                <a:ea typeface="Aptos" panose="020B0004020202020204" pitchFamily="34" charset="0"/>
                <a:cs typeface="Times New Roman" panose="02020603050405020304" pitchFamily="18" charset="0"/>
              </a:rPr>
              <a:t>Checkpoint 3: draft hybrid performance</a:t>
            </a:r>
          </a:p>
          <a:p>
            <a:pPr>
              <a:lnSpc>
                <a:spcPct val="107000"/>
              </a:lnSpc>
              <a:spcAft>
                <a:spcPts val="1067"/>
              </a:spcAft>
            </a:pPr>
            <a:endParaRPr lang="en-AU" sz="1067"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067"/>
              </a:spcAft>
            </a:pPr>
            <a:r>
              <a:rPr lang="en-AU" sz="1067" kern="100" dirty="0">
                <a:latin typeface="Aptos" panose="020B0004020202020204" pitchFamily="34" charset="0"/>
                <a:ea typeface="Aptos" panose="020B0004020202020204" pitchFamily="34" charset="0"/>
                <a:cs typeface="Times New Roman" panose="02020603050405020304" pitchFamily="18" charset="0"/>
              </a:rPr>
              <a:t>Final product: hybrid performance at </a:t>
            </a:r>
            <a:r>
              <a:rPr lang="en-AU" sz="1067" kern="100" dirty="0" err="1">
                <a:latin typeface="Aptos" panose="020B0004020202020204" pitchFamily="34" charset="0"/>
                <a:ea typeface="Aptos" panose="020B0004020202020204" pitchFamily="34" charset="0"/>
                <a:cs typeface="Times New Roman" panose="02020603050405020304" pitchFamily="18" charset="0"/>
              </a:rPr>
              <a:t>Playfaire</a:t>
            </a:r>
            <a:r>
              <a:rPr lang="en-AU" sz="1067" kern="100" dirty="0">
                <a:latin typeface="Aptos" panose="020B0004020202020204" pitchFamily="34" charset="0"/>
                <a:ea typeface="Aptos" panose="020B0004020202020204" pitchFamily="34" charset="0"/>
                <a:cs typeface="Times New Roman" panose="02020603050405020304" pitchFamily="18" charset="0"/>
              </a:rPr>
              <a:t> and individual reel on growth</a:t>
            </a:r>
          </a:p>
        </p:txBody>
      </p:sp>
    </p:spTree>
    <p:extLst>
      <p:ext uri="{BB962C8B-B14F-4D97-AF65-F5344CB8AC3E}">
        <p14:creationId xmlns:p14="http://schemas.microsoft.com/office/powerpoint/2010/main" val="119526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51">
          <a:extLst>
            <a:ext uri="{FF2B5EF4-FFF2-40B4-BE49-F238E27FC236}">
              <a16:creationId xmlns:a16="http://schemas.microsoft.com/office/drawing/2014/main" id="{C95C79BD-A331-AB42-6935-576599CA911A}"/>
            </a:ext>
          </a:extLst>
        </p:cNvPr>
        <p:cNvGrpSpPr/>
        <p:nvPr/>
      </p:nvGrpSpPr>
      <p:grpSpPr>
        <a:xfrm>
          <a:off x="0" y="0"/>
          <a:ext cx="0" cy="0"/>
          <a:chOff x="0" y="0"/>
          <a:chExt cx="0" cy="0"/>
        </a:xfrm>
      </p:grpSpPr>
      <p:sp>
        <p:nvSpPr>
          <p:cNvPr id="4852" name="Google Shape;4852;p177">
            <a:extLst>
              <a:ext uri="{FF2B5EF4-FFF2-40B4-BE49-F238E27FC236}">
                <a16:creationId xmlns:a16="http://schemas.microsoft.com/office/drawing/2014/main" id="{4F8287F0-665F-4F7A-69CD-08DFEE49B3F8}"/>
              </a:ext>
            </a:extLst>
          </p:cNvPr>
          <p:cNvSpPr txBox="1">
            <a:spLocks noGrp="1"/>
          </p:cNvSpPr>
          <p:nvPr>
            <p:ph type="title" idx="4294967295"/>
          </p:nvPr>
        </p:nvSpPr>
        <p:spPr>
          <a:xfrm>
            <a:off x="415599" y="263525"/>
            <a:ext cx="11362265" cy="769938"/>
          </a:xfrm>
          <a:prstGeom prst="rect">
            <a:avLst/>
          </a:prstGeom>
          <a:solidFill>
            <a:schemeClr val="dk1"/>
          </a:solidFill>
        </p:spPr>
        <p:txBody>
          <a:bodyPr spcFirstLastPara="1" vert="horz" wrap="square" lIns="121900" tIns="121900" rIns="121900" bIns="121900" rtlCol="0" anchor="t" anchorCtr="0">
            <a:normAutofit/>
          </a:bodyPr>
          <a:lstStyle/>
          <a:p>
            <a:pPr>
              <a:buSzPts val="990"/>
            </a:pPr>
            <a:r>
              <a:rPr lang="en" sz="3227">
                <a:solidFill>
                  <a:schemeClr val="lt1"/>
                </a:solidFill>
              </a:rPr>
              <a:t>CURRICULUM MATERIALS: Term I – Unit overview</a:t>
            </a:r>
            <a:endParaRPr sz="3227">
              <a:solidFill>
                <a:schemeClr val="lt1"/>
              </a:solidFill>
            </a:endParaRPr>
          </a:p>
        </p:txBody>
      </p:sp>
      <p:pic>
        <p:nvPicPr>
          <p:cNvPr id="2050" name="Google Shape;4839;p175">
            <a:extLst>
              <a:ext uri="{FF2B5EF4-FFF2-40B4-BE49-F238E27FC236}">
                <a16:creationId xmlns:a16="http://schemas.microsoft.com/office/drawing/2014/main" id="{2B623CA1-265B-979E-1F00-C6790697766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2886" y="1173411"/>
            <a:ext cx="905933" cy="9059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3F55FFCC-D41A-9EB5-FC37-F216AF6DCBEA}"/>
              </a:ext>
            </a:extLst>
          </p:cNvPr>
          <p:cNvGraphicFramePr>
            <a:graphicFrameLocks noGrp="1"/>
          </p:cNvGraphicFramePr>
          <p:nvPr>
            <p:extLst>
              <p:ext uri="{D42A27DB-BD31-4B8C-83A1-F6EECF244321}">
                <p14:modId xmlns:p14="http://schemas.microsoft.com/office/powerpoint/2010/main" val="1551031298"/>
              </p:ext>
            </p:extLst>
          </p:nvPr>
        </p:nvGraphicFramePr>
        <p:xfrm>
          <a:off x="415600" y="2667041"/>
          <a:ext cx="11362265" cy="3928027"/>
        </p:xfrm>
        <a:graphic>
          <a:graphicData uri="http://schemas.openxmlformats.org/drawingml/2006/table">
            <a:tbl>
              <a:tblPr firstRow="1" firstCol="1" bandRow="1"/>
              <a:tblGrid>
                <a:gridCol w="1596388">
                  <a:extLst>
                    <a:ext uri="{9D8B030D-6E8A-4147-A177-3AD203B41FA5}">
                      <a16:colId xmlns:a16="http://schemas.microsoft.com/office/drawing/2014/main" val="128868423"/>
                    </a:ext>
                  </a:extLst>
                </a:gridCol>
                <a:gridCol w="360332">
                  <a:extLst>
                    <a:ext uri="{9D8B030D-6E8A-4147-A177-3AD203B41FA5}">
                      <a16:colId xmlns:a16="http://schemas.microsoft.com/office/drawing/2014/main" val="4261972922"/>
                    </a:ext>
                  </a:extLst>
                </a:gridCol>
                <a:gridCol w="360332">
                  <a:extLst>
                    <a:ext uri="{9D8B030D-6E8A-4147-A177-3AD203B41FA5}">
                      <a16:colId xmlns:a16="http://schemas.microsoft.com/office/drawing/2014/main" val="3389372309"/>
                    </a:ext>
                  </a:extLst>
                </a:gridCol>
                <a:gridCol w="973929">
                  <a:extLst>
                    <a:ext uri="{9D8B030D-6E8A-4147-A177-3AD203B41FA5}">
                      <a16:colId xmlns:a16="http://schemas.microsoft.com/office/drawing/2014/main" val="2051691103"/>
                    </a:ext>
                  </a:extLst>
                </a:gridCol>
                <a:gridCol w="969499">
                  <a:extLst>
                    <a:ext uri="{9D8B030D-6E8A-4147-A177-3AD203B41FA5}">
                      <a16:colId xmlns:a16="http://schemas.microsoft.com/office/drawing/2014/main" val="3480656875"/>
                    </a:ext>
                  </a:extLst>
                </a:gridCol>
                <a:gridCol w="969499">
                  <a:extLst>
                    <a:ext uri="{9D8B030D-6E8A-4147-A177-3AD203B41FA5}">
                      <a16:colId xmlns:a16="http://schemas.microsoft.com/office/drawing/2014/main" val="545998228"/>
                    </a:ext>
                  </a:extLst>
                </a:gridCol>
                <a:gridCol w="983528">
                  <a:extLst>
                    <a:ext uri="{9D8B030D-6E8A-4147-A177-3AD203B41FA5}">
                      <a16:colId xmlns:a16="http://schemas.microsoft.com/office/drawing/2014/main" val="1664191081"/>
                    </a:ext>
                  </a:extLst>
                </a:gridCol>
                <a:gridCol w="1002727">
                  <a:extLst>
                    <a:ext uri="{9D8B030D-6E8A-4147-A177-3AD203B41FA5}">
                      <a16:colId xmlns:a16="http://schemas.microsoft.com/office/drawing/2014/main" val="3701206051"/>
                    </a:ext>
                  </a:extLst>
                </a:gridCol>
                <a:gridCol w="1261900">
                  <a:extLst>
                    <a:ext uri="{9D8B030D-6E8A-4147-A177-3AD203B41FA5}">
                      <a16:colId xmlns:a16="http://schemas.microsoft.com/office/drawing/2014/main" val="3750865023"/>
                    </a:ext>
                  </a:extLst>
                </a:gridCol>
                <a:gridCol w="967284">
                  <a:extLst>
                    <a:ext uri="{9D8B030D-6E8A-4147-A177-3AD203B41FA5}">
                      <a16:colId xmlns:a16="http://schemas.microsoft.com/office/drawing/2014/main" val="1834318653"/>
                    </a:ext>
                  </a:extLst>
                </a:gridCol>
                <a:gridCol w="967284">
                  <a:extLst>
                    <a:ext uri="{9D8B030D-6E8A-4147-A177-3AD203B41FA5}">
                      <a16:colId xmlns:a16="http://schemas.microsoft.com/office/drawing/2014/main" val="108087070"/>
                    </a:ext>
                  </a:extLst>
                </a:gridCol>
                <a:gridCol w="949563">
                  <a:extLst>
                    <a:ext uri="{9D8B030D-6E8A-4147-A177-3AD203B41FA5}">
                      <a16:colId xmlns:a16="http://schemas.microsoft.com/office/drawing/2014/main" val="3002475826"/>
                    </a:ext>
                  </a:extLst>
                </a:gridCol>
              </a:tblGrid>
              <a:tr h="208111">
                <a:tc>
                  <a:txBody>
                    <a:bodyPr/>
                    <a:lstStyle/>
                    <a:p>
                      <a:pPr>
                        <a:lnSpc>
                          <a:spcPct val="107000"/>
                        </a:lnSpc>
                        <a:spcAft>
                          <a:spcPts val="800"/>
                        </a:spcAft>
                        <a:buNone/>
                      </a:pPr>
                      <a:r>
                        <a:rPr lang="en-AU" sz="1300" kern="100">
                          <a:effectLst/>
                        </a:rPr>
                        <a:t>Weeks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CCFF"/>
                    </a:solidFill>
                  </a:tcPr>
                </a:tc>
                <a:tc>
                  <a:txBody>
                    <a:bodyPr/>
                    <a:lstStyle/>
                    <a:p>
                      <a:pPr algn="ctr">
                        <a:lnSpc>
                          <a:spcPct val="107000"/>
                        </a:lnSpc>
                        <a:spcAft>
                          <a:spcPts val="800"/>
                        </a:spcAft>
                        <a:buNone/>
                      </a:pPr>
                      <a:r>
                        <a:rPr lang="en-AU" sz="1300" kern="100">
                          <a:effectLst/>
                        </a:rPr>
                        <a:t>1</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CCFF"/>
                    </a:solidFill>
                  </a:tcPr>
                </a:tc>
                <a:tc>
                  <a:txBody>
                    <a:bodyPr/>
                    <a:lstStyle/>
                    <a:p>
                      <a:pPr algn="ctr">
                        <a:lnSpc>
                          <a:spcPct val="107000"/>
                        </a:lnSpc>
                        <a:spcAft>
                          <a:spcPts val="800"/>
                        </a:spcAft>
                        <a:buNone/>
                      </a:pPr>
                      <a:r>
                        <a:rPr lang="en-AU" sz="1300" kern="100">
                          <a:effectLst/>
                        </a:rPr>
                        <a:t>2</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CCFF"/>
                    </a:solidFill>
                  </a:tcPr>
                </a:tc>
                <a:tc>
                  <a:txBody>
                    <a:bodyPr/>
                    <a:lstStyle/>
                    <a:p>
                      <a:pPr algn="ctr">
                        <a:lnSpc>
                          <a:spcPct val="107000"/>
                        </a:lnSpc>
                        <a:spcAft>
                          <a:spcPts val="800"/>
                        </a:spcAft>
                        <a:buNone/>
                      </a:pPr>
                      <a:r>
                        <a:rPr lang="en-AU" sz="1300" kern="100">
                          <a:effectLst/>
                        </a:rPr>
                        <a:t>3</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CCFF"/>
                    </a:solidFill>
                  </a:tcPr>
                </a:tc>
                <a:tc>
                  <a:txBody>
                    <a:bodyPr/>
                    <a:lstStyle/>
                    <a:p>
                      <a:pPr algn="ctr">
                        <a:lnSpc>
                          <a:spcPct val="107000"/>
                        </a:lnSpc>
                        <a:spcAft>
                          <a:spcPts val="800"/>
                        </a:spcAft>
                        <a:buNone/>
                      </a:pPr>
                      <a:r>
                        <a:rPr lang="en-AU" sz="1300" kern="100">
                          <a:effectLst/>
                        </a:rPr>
                        <a:t>4</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CCFF"/>
                    </a:solidFill>
                  </a:tcPr>
                </a:tc>
                <a:tc>
                  <a:txBody>
                    <a:bodyPr/>
                    <a:lstStyle/>
                    <a:p>
                      <a:pPr algn="ctr">
                        <a:lnSpc>
                          <a:spcPct val="107000"/>
                        </a:lnSpc>
                        <a:spcAft>
                          <a:spcPts val="800"/>
                        </a:spcAft>
                        <a:buNone/>
                      </a:pPr>
                      <a:r>
                        <a:rPr lang="en-AU" sz="1300" kern="100">
                          <a:effectLst/>
                        </a:rPr>
                        <a:t>5</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CCFF"/>
                    </a:solidFill>
                  </a:tcPr>
                </a:tc>
                <a:tc>
                  <a:txBody>
                    <a:bodyPr/>
                    <a:lstStyle/>
                    <a:p>
                      <a:pPr algn="ctr">
                        <a:lnSpc>
                          <a:spcPct val="107000"/>
                        </a:lnSpc>
                        <a:spcAft>
                          <a:spcPts val="800"/>
                        </a:spcAft>
                        <a:buNone/>
                      </a:pPr>
                      <a:r>
                        <a:rPr lang="en-AU" sz="1300" kern="100">
                          <a:effectLst/>
                        </a:rPr>
                        <a:t>6</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CCFF"/>
                    </a:solidFill>
                  </a:tcPr>
                </a:tc>
                <a:tc>
                  <a:txBody>
                    <a:bodyPr/>
                    <a:lstStyle/>
                    <a:p>
                      <a:pPr algn="ctr">
                        <a:lnSpc>
                          <a:spcPct val="107000"/>
                        </a:lnSpc>
                        <a:spcAft>
                          <a:spcPts val="800"/>
                        </a:spcAft>
                        <a:buNone/>
                      </a:pPr>
                      <a:r>
                        <a:rPr lang="en-AU" sz="1300" kern="100">
                          <a:effectLst/>
                        </a:rPr>
                        <a:t>7</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CCFF"/>
                    </a:solidFill>
                  </a:tcPr>
                </a:tc>
                <a:tc>
                  <a:txBody>
                    <a:bodyPr/>
                    <a:lstStyle/>
                    <a:p>
                      <a:pPr algn="ctr">
                        <a:lnSpc>
                          <a:spcPct val="107000"/>
                        </a:lnSpc>
                        <a:spcAft>
                          <a:spcPts val="800"/>
                        </a:spcAft>
                        <a:buNone/>
                      </a:pPr>
                      <a:r>
                        <a:rPr lang="en-AU" sz="1300" kern="100">
                          <a:effectLst/>
                        </a:rPr>
                        <a:t>8</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CCFF"/>
                    </a:solidFill>
                  </a:tcPr>
                </a:tc>
                <a:tc>
                  <a:txBody>
                    <a:bodyPr/>
                    <a:lstStyle/>
                    <a:p>
                      <a:pPr algn="ctr">
                        <a:lnSpc>
                          <a:spcPct val="107000"/>
                        </a:lnSpc>
                        <a:spcAft>
                          <a:spcPts val="800"/>
                        </a:spcAft>
                        <a:buNone/>
                      </a:pPr>
                      <a:r>
                        <a:rPr lang="en-AU" sz="1300" kern="100">
                          <a:effectLst/>
                        </a:rPr>
                        <a:t>9</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CCFF"/>
                    </a:solidFill>
                  </a:tcPr>
                </a:tc>
                <a:tc>
                  <a:txBody>
                    <a:bodyPr/>
                    <a:lstStyle/>
                    <a:p>
                      <a:pPr algn="ctr">
                        <a:lnSpc>
                          <a:spcPct val="107000"/>
                        </a:lnSpc>
                        <a:spcAft>
                          <a:spcPts val="800"/>
                        </a:spcAft>
                        <a:buNone/>
                      </a:pPr>
                      <a:r>
                        <a:rPr lang="en-AU" sz="1300" kern="100">
                          <a:effectLst/>
                        </a:rPr>
                        <a:t>10</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CCFF"/>
                    </a:solidFill>
                  </a:tcPr>
                </a:tc>
                <a:tc>
                  <a:txBody>
                    <a:bodyPr/>
                    <a:lstStyle/>
                    <a:p>
                      <a:pPr algn="ctr">
                        <a:lnSpc>
                          <a:spcPct val="107000"/>
                        </a:lnSpc>
                        <a:spcAft>
                          <a:spcPts val="800"/>
                        </a:spcAft>
                        <a:buNone/>
                      </a:pPr>
                      <a:r>
                        <a:rPr lang="en-AU" sz="1300" kern="100">
                          <a:effectLst/>
                        </a:rPr>
                        <a:t>11</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CCFF"/>
                    </a:solidFill>
                  </a:tcPr>
                </a:tc>
                <a:extLst>
                  <a:ext uri="{0D108BD9-81ED-4DB2-BD59-A6C34878D82A}">
                    <a16:rowId xmlns:a16="http://schemas.microsoft.com/office/drawing/2014/main" val="2034652729"/>
                  </a:ext>
                </a:extLst>
              </a:tr>
              <a:tr h="1714161">
                <a:tc>
                  <a:txBody>
                    <a:bodyPr/>
                    <a:lstStyle/>
                    <a:p>
                      <a:pPr>
                        <a:lnSpc>
                          <a:spcPct val="107000"/>
                        </a:lnSpc>
                        <a:spcAft>
                          <a:spcPts val="800"/>
                        </a:spcAft>
                        <a:buNone/>
                      </a:pPr>
                      <a:r>
                        <a:rPr lang="en-AU" sz="1300" kern="100">
                          <a:effectLst/>
                        </a:rPr>
                        <a:t>Sub-topics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chemeClr val="accent2">
                        <a:lumMod val="25000"/>
                        <a:lumOff val="75000"/>
                      </a:schemeClr>
                    </a:solidFill>
                  </a:tcPr>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chemeClr val="accent2">
                        <a:lumMod val="25000"/>
                        <a:lumOff val="75000"/>
                      </a:schemeClr>
                    </a:solidFill>
                  </a:tcPr>
                </a:tc>
                <a:tc>
                  <a:txBody>
                    <a:bodyPr/>
                    <a:lstStyle/>
                    <a:p>
                      <a:pPr algn="ctr">
                        <a:lnSpc>
                          <a:spcPct val="107000"/>
                        </a:lnSpc>
                        <a:spcAft>
                          <a:spcPts val="800"/>
                        </a:spcAft>
                        <a:buNone/>
                      </a:pPr>
                      <a:r>
                        <a:rPr lang="en-AU" sz="1200" kern="100" dirty="0">
                          <a:effectLst/>
                        </a:rPr>
                        <a:t>Performing arts essentials</a:t>
                      </a:r>
                      <a:br>
                        <a:rPr lang="en-AU" sz="1200" kern="100" dirty="0">
                          <a:effectLst/>
                        </a:rPr>
                      </a:br>
                      <a:r>
                        <a:rPr lang="en-AU" sz="1200" kern="100" dirty="0">
                          <a:effectLst/>
                        </a:rPr>
                        <a:t>Space, Presence, Audience, Protocols</a:t>
                      </a:r>
                      <a:endParaRPr lang="en-AU" sz="1300" kern="100" dirty="0">
                        <a:effectLst/>
                      </a:endParaRPr>
                    </a:p>
                    <a:p>
                      <a:pPr algn="ctr">
                        <a:lnSpc>
                          <a:spcPct val="107000"/>
                        </a:lnSpc>
                        <a:spcAft>
                          <a:spcPts val="800"/>
                        </a:spcAft>
                        <a:buNone/>
                      </a:pPr>
                      <a:r>
                        <a:rPr lang="en-AU" sz="1200" kern="100" dirty="0">
                          <a:effectLst/>
                        </a:rPr>
                        <a:t> </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Creating an Ensemble</a:t>
                      </a:r>
                      <a:endParaRPr lang="en-AU" sz="1300" kern="100">
                        <a:effectLst/>
                      </a:endParaRPr>
                    </a:p>
                    <a:p>
                      <a:pPr algn="ctr">
                        <a:lnSpc>
                          <a:spcPct val="107000"/>
                        </a:lnSpc>
                        <a:spcAft>
                          <a:spcPts val="800"/>
                        </a:spcAft>
                        <a:buNone/>
                      </a:pPr>
                      <a:r>
                        <a:rPr lang="en-AU" sz="1200" kern="100">
                          <a:effectLst/>
                        </a:rPr>
                        <a:t> </a:t>
                      </a:r>
                      <a:endParaRPr lang="en-AU" sz="1300" kern="100">
                        <a:effectLst/>
                      </a:endParaRPr>
                    </a:p>
                    <a:p>
                      <a:pPr algn="ctr">
                        <a:lnSpc>
                          <a:spcPct val="107000"/>
                        </a:lnSpc>
                        <a:spcAft>
                          <a:spcPts val="800"/>
                        </a:spcAft>
                        <a:buNone/>
                      </a:pPr>
                      <a:r>
                        <a:rPr lang="en-AU" sz="1200" kern="100">
                          <a:effectLst/>
                        </a:rPr>
                        <a:t>Sourcing Australian Stories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Adapting Australian Stories</a:t>
                      </a:r>
                      <a:endParaRPr lang="en-AU" sz="1300" kern="100">
                        <a:effectLst/>
                      </a:endParaRPr>
                    </a:p>
                    <a:p>
                      <a:pPr algn="ctr">
                        <a:lnSpc>
                          <a:spcPct val="107000"/>
                        </a:lnSpc>
                        <a:spcAft>
                          <a:spcPts val="800"/>
                        </a:spcAft>
                        <a:buNone/>
                      </a:pPr>
                      <a:r>
                        <a:rPr lang="en-AU" sz="1200" kern="100">
                          <a:effectLst/>
                        </a:rPr>
                        <a:t> </a:t>
                      </a:r>
                      <a:endParaRPr lang="en-AU" sz="1300" kern="100">
                        <a:effectLst/>
                      </a:endParaRPr>
                    </a:p>
                    <a:p>
                      <a:pPr algn="ctr">
                        <a:lnSpc>
                          <a:spcPct val="107000"/>
                        </a:lnSpc>
                        <a:spcAft>
                          <a:spcPts val="800"/>
                        </a:spcAft>
                        <a:buNone/>
                      </a:pPr>
                      <a:r>
                        <a:rPr lang="en-AU" sz="1200" kern="100">
                          <a:effectLst/>
                        </a:rPr>
                        <a:t>Case studies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dirty="0">
                          <a:effectLst/>
                        </a:rPr>
                        <a:t>Space in Hybrid Performance</a:t>
                      </a:r>
                      <a:br>
                        <a:rPr lang="en-AU" sz="1200" kern="100" dirty="0">
                          <a:effectLst/>
                        </a:rPr>
                      </a:br>
                      <a:endParaRPr lang="en-AU" sz="1300" kern="100" dirty="0">
                        <a:effectLst/>
                      </a:endParaRPr>
                    </a:p>
                    <a:p>
                      <a:pPr algn="ctr">
                        <a:lnSpc>
                          <a:spcPct val="107000"/>
                        </a:lnSpc>
                        <a:spcAft>
                          <a:spcPts val="800"/>
                        </a:spcAft>
                        <a:buNone/>
                      </a:pPr>
                      <a:r>
                        <a:rPr lang="en-AU" sz="1200" kern="100" dirty="0">
                          <a:effectLst/>
                        </a:rPr>
                        <a:t>Performers health and warm-ups</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Collaboration, theatrical devices and safety</a:t>
                      </a:r>
                      <a:endParaRPr lang="en-AU" sz="1300" kern="100">
                        <a:effectLst/>
                      </a:endParaRPr>
                    </a:p>
                    <a:p>
                      <a:pPr algn="ctr">
                        <a:lnSpc>
                          <a:spcPct val="107000"/>
                        </a:lnSpc>
                        <a:spcAft>
                          <a:spcPts val="800"/>
                        </a:spcAft>
                        <a:buNone/>
                      </a:pPr>
                      <a:r>
                        <a:rPr lang="en-AU" sz="1200" kern="100">
                          <a:effectLst/>
                        </a:rPr>
                        <a:t> </a:t>
                      </a:r>
                      <a:endParaRPr lang="en-AU" sz="1300" kern="100">
                        <a:effectLst/>
                      </a:endParaRPr>
                    </a:p>
                    <a:p>
                      <a:pPr algn="ctr">
                        <a:lnSpc>
                          <a:spcPct val="107000"/>
                        </a:lnSpc>
                        <a:spcAft>
                          <a:spcPts val="800"/>
                        </a:spcAft>
                        <a:buNone/>
                      </a:pPr>
                      <a:r>
                        <a:rPr lang="en-AU" sz="1200" kern="100">
                          <a:effectLst/>
                        </a:rPr>
                        <a:t>Case studies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Exploring/creating soundscapes</a:t>
                      </a:r>
                      <a:endParaRPr lang="en-AU" sz="1300" kern="100">
                        <a:effectLst/>
                      </a:endParaRPr>
                    </a:p>
                    <a:p>
                      <a:pPr algn="ctr">
                        <a:lnSpc>
                          <a:spcPct val="107000"/>
                        </a:lnSpc>
                        <a:spcAft>
                          <a:spcPts val="800"/>
                        </a:spcAft>
                        <a:buNone/>
                      </a:pPr>
                      <a:r>
                        <a:rPr lang="en-AU" sz="1200" kern="100">
                          <a:effectLst/>
                        </a:rPr>
                        <a:t> </a:t>
                      </a:r>
                      <a:endParaRPr lang="en-AU" sz="1300" kern="100">
                        <a:effectLst/>
                      </a:endParaRPr>
                    </a:p>
                    <a:p>
                      <a:pPr algn="ctr">
                        <a:lnSpc>
                          <a:spcPct val="107000"/>
                        </a:lnSpc>
                        <a:spcAft>
                          <a:spcPts val="800"/>
                        </a:spcAft>
                        <a:buNone/>
                      </a:pPr>
                      <a:r>
                        <a:rPr lang="en-AU" sz="1200" kern="100">
                          <a:effectLst/>
                        </a:rPr>
                        <a:t>Creating Theatrical Worlds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FLOW ANZAC Day</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FLOW ANZAC Day</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300" kern="100">
                          <a:effectLst/>
                        </a:rPr>
                        <a:t>Camp week</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ECFF"/>
                    </a:solidFill>
                  </a:tcPr>
                </a:tc>
                <a:extLst>
                  <a:ext uri="{0D108BD9-81ED-4DB2-BD59-A6C34878D82A}">
                    <a16:rowId xmlns:a16="http://schemas.microsoft.com/office/drawing/2014/main" val="2277345221"/>
                  </a:ext>
                </a:extLst>
              </a:tr>
              <a:tr h="382948">
                <a:tc>
                  <a:txBody>
                    <a:bodyPr/>
                    <a:lstStyle/>
                    <a:p>
                      <a:pPr>
                        <a:lnSpc>
                          <a:spcPct val="107000"/>
                        </a:lnSpc>
                        <a:spcAft>
                          <a:spcPts val="800"/>
                        </a:spcAft>
                        <a:buNone/>
                      </a:pPr>
                      <a:r>
                        <a:rPr lang="en-AU" sz="1300" kern="100" dirty="0">
                          <a:effectLst/>
                        </a:rPr>
                        <a:t>Syllabus outcomes</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chemeClr val="accent2">
                        <a:lumMod val="25000"/>
                        <a:lumOff val="75000"/>
                      </a:schemeClr>
                    </a:solidFill>
                  </a:tcPr>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chemeClr val="accent2">
                        <a:lumMod val="25000"/>
                        <a:lumOff val="75000"/>
                      </a:schemeClr>
                    </a:solidFill>
                  </a:tcPr>
                </a:tc>
                <a:tc>
                  <a:txBody>
                    <a:bodyPr/>
                    <a:lstStyle/>
                    <a:p>
                      <a:pPr algn="ctr">
                        <a:lnSpc>
                          <a:spcPct val="107000"/>
                        </a:lnSpc>
                        <a:spcBef>
                          <a:spcPts val="600"/>
                        </a:spcBef>
                        <a:spcAft>
                          <a:spcPts val="600"/>
                        </a:spcAft>
                        <a:buNone/>
                      </a:pPr>
                      <a:r>
                        <a:rPr lang="en-AU" sz="1200" kern="100">
                          <a:effectLst/>
                        </a:rPr>
                        <a:t>All outcomes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All outcomes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All outcomes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All outcomes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All outcomes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All outcomes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All outcomes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dirty="0">
                          <a:effectLst/>
                        </a:rPr>
                        <a:t>All outcomes</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ECFF"/>
                    </a:solidFill>
                  </a:tcPr>
                </a:tc>
                <a:extLst>
                  <a:ext uri="{0D108BD9-81ED-4DB2-BD59-A6C34878D82A}">
                    <a16:rowId xmlns:a16="http://schemas.microsoft.com/office/drawing/2014/main" val="3418871292"/>
                  </a:ext>
                </a:extLst>
              </a:tr>
              <a:tr h="382948">
                <a:tc>
                  <a:txBody>
                    <a:bodyPr/>
                    <a:lstStyle/>
                    <a:p>
                      <a:pPr>
                        <a:lnSpc>
                          <a:spcPct val="107000"/>
                        </a:lnSpc>
                        <a:spcAft>
                          <a:spcPts val="800"/>
                        </a:spcAft>
                        <a:buNone/>
                      </a:pPr>
                      <a:r>
                        <a:rPr lang="en-AU" sz="1300" kern="100">
                          <a:effectLst/>
                        </a:rPr>
                        <a:t>Syllabus skills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chemeClr val="accent2">
                        <a:lumMod val="25000"/>
                        <a:lumOff val="75000"/>
                      </a:schemeClr>
                    </a:solidFill>
                  </a:tcPr>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chemeClr val="accent2">
                        <a:lumMod val="25000"/>
                        <a:lumOff val="75000"/>
                      </a:schemeClr>
                    </a:solidFill>
                  </a:tcPr>
                </a:tc>
                <a:tc>
                  <a:txBody>
                    <a:bodyPr/>
                    <a:lstStyle/>
                    <a:p>
                      <a:pPr algn="ctr">
                        <a:lnSpc>
                          <a:spcPct val="107000"/>
                        </a:lnSpc>
                        <a:spcBef>
                          <a:spcPts val="600"/>
                        </a:spcBef>
                        <a:spcAft>
                          <a:spcPts val="600"/>
                        </a:spcAft>
                        <a:buNone/>
                      </a:pPr>
                      <a:r>
                        <a:rPr lang="en-AU" sz="1200" kern="100">
                          <a:effectLst/>
                        </a:rPr>
                        <a:t>PA essentials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PA essentials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PA essentials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PA essentials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PA essentials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PA essentials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PA essentials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Bef>
                          <a:spcPts val="600"/>
                        </a:spcBef>
                        <a:spcAft>
                          <a:spcPts val="600"/>
                        </a:spcAft>
                        <a:buNone/>
                      </a:pPr>
                      <a:r>
                        <a:rPr lang="en-AU" sz="1200" kern="100">
                          <a:effectLst/>
                        </a:rPr>
                        <a:t>PA essentials</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ECFF"/>
                    </a:solidFill>
                  </a:tcPr>
                </a:tc>
                <a:extLst>
                  <a:ext uri="{0D108BD9-81ED-4DB2-BD59-A6C34878D82A}">
                    <a16:rowId xmlns:a16="http://schemas.microsoft.com/office/drawing/2014/main" val="1232543718"/>
                  </a:ext>
                </a:extLst>
              </a:tr>
              <a:tr h="817796">
                <a:tc>
                  <a:txBody>
                    <a:bodyPr/>
                    <a:lstStyle/>
                    <a:p>
                      <a:pPr>
                        <a:lnSpc>
                          <a:spcPct val="107000"/>
                        </a:lnSpc>
                        <a:spcAft>
                          <a:spcPts val="800"/>
                        </a:spcAft>
                        <a:buNone/>
                      </a:pPr>
                      <a:r>
                        <a:rPr lang="en-AU" sz="1300" kern="100" dirty="0">
                          <a:effectLst/>
                        </a:rPr>
                        <a:t>Evidence of learning </a:t>
                      </a:r>
                      <a:r>
                        <a:rPr lang="en-AU" sz="1200" kern="100" dirty="0">
                          <a:effectLst/>
                        </a:rPr>
                        <a:t>(formative/summative) checkpoints etc.</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chemeClr val="accent2">
                        <a:lumMod val="25000"/>
                        <a:lumOff val="75000"/>
                      </a:schemeClr>
                    </a:solidFill>
                  </a:tcPr>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chemeClr val="accent2">
                        <a:lumMod val="25000"/>
                        <a:lumOff val="75000"/>
                      </a:schemeClr>
                    </a:solidFill>
                  </a:tcPr>
                </a:tc>
                <a:tc>
                  <a:txBody>
                    <a:bodyPr/>
                    <a:lstStyle/>
                    <a:p>
                      <a:pPr algn="ctr">
                        <a:lnSpc>
                          <a:spcPct val="107000"/>
                        </a:lnSpc>
                        <a:spcAft>
                          <a:spcPts val="800"/>
                        </a:spcAft>
                        <a:buNone/>
                      </a:pPr>
                      <a:r>
                        <a:rPr lang="en-AU" sz="1200" kern="100">
                          <a:effectLst/>
                        </a:rPr>
                        <a:t>Formative portfolio</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Formative portfolio</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Formative portfolio</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Formative portfolio</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Formative portfolio</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Formative portfolio</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Formative portfolio</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gn="ctr">
                        <a:lnSpc>
                          <a:spcPct val="107000"/>
                        </a:lnSpc>
                        <a:spcAft>
                          <a:spcPts val="800"/>
                        </a:spcAft>
                        <a:buNone/>
                      </a:pPr>
                      <a:r>
                        <a:rPr lang="en-AU" sz="1200" kern="100">
                          <a:effectLst/>
                        </a:rPr>
                        <a:t>Formative portfolio</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nchor="ctr"/>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ECFF"/>
                    </a:solidFill>
                  </a:tcPr>
                </a:tc>
                <a:extLst>
                  <a:ext uri="{0D108BD9-81ED-4DB2-BD59-A6C34878D82A}">
                    <a16:rowId xmlns:a16="http://schemas.microsoft.com/office/drawing/2014/main" val="246829889"/>
                  </a:ext>
                </a:extLst>
              </a:tr>
              <a:tr h="421895">
                <a:tc>
                  <a:txBody>
                    <a:bodyPr/>
                    <a:lstStyle/>
                    <a:p>
                      <a:pPr>
                        <a:lnSpc>
                          <a:spcPct val="107000"/>
                        </a:lnSpc>
                        <a:spcAft>
                          <a:spcPts val="800"/>
                        </a:spcAft>
                        <a:buNone/>
                      </a:pPr>
                      <a:r>
                        <a:rPr lang="en-AU" sz="1300" kern="100" dirty="0">
                          <a:effectLst/>
                        </a:rPr>
                        <a:t>Variations to routine </a:t>
                      </a:r>
                      <a:r>
                        <a:rPr lang="en-AU" sz="1200" kern="100" dirty="0">
                          <a:effectLst/>
                        </a:rPr>
                        <a:t>(camps etc.)</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chemeClr val="accent2">
                        <a:lumMod val="25000"/>
                        <a:lumOff val="75000"/>
                      </a:schemeClr>
                    </a:solidFill>
                  </a:tcPr>
                </a:tc>
                <a:tc>
                  <a:txBody>
                    <a:bodyPr/>
                    <a:lstStyle/>
                    <a:p>
                      <a:pPr>
                        <a:lnSpc>
                          <a:spcPct val="107000"/>
                        </a:lnSpc>
                        <a:spcAft>
                          <a:spcPts val="800"/>
                        </a:spcAft>
                        <a:buNone/>
                      </a:pPr>
                      <a:r>
                        <a:rPr lang="en-AU" sz="13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chemeClr val="accent2">
                        <a:lumMod val="25000"/>
                        <a:lumOff val="75000"/>
                      </a:schemeClr>
                    </a:solidFill>
                  </a:tcPr>
                </a:tc>
                <a:tc>
                  <a:txBody>
                    <a:bodyPr/>
                    <a:lstStyle/>
                    <a:p>
                      <a:pPr>
                        <a:lnSpc>
                          <a:spcPct val="107000"/>
                        </a:lnSpc>
                        <a:spcAft>
                          <a:spcPts val="800"/>
                        </a:spcAft>
                        <a:buNone/>
                      </a:pPr>
                      <a:r>
                        <a:rPr lang="en-AU" sz="12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ECFF"/>
                    </a:solidFill>
                  </a:tcPr>
                </a:tc>
                <a:tc>
                  <a:txBody>
                    <a:bodyPr/>
                    <a:lstStyle/>
                    <a:p>
                      <a:pPr>
                        <a:lnSpc>
                          <a:spcPct val="107000"/>
                        </a:lnSpc>
                        <a:spcAft>
                          <a:spcPts val="800"/>
                        </a:spcAft>
                        <a:buNone/>
                      </a:pPr>
                      <a:r>
                        <a:rPr lang="en-AU" sz="12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ECFF"/>
                    </a:solidFill>
                  </a:tcPr>
                </a:tc>
                <a:tc>
                  <a:txBody>
                    <a:bodyPr/>
                    <a:lstStyle/>
                    <a:p>
                      <a:pPr>
                        <a:lnSpc>
                          <a:spcPct val="107000"/>
                        </a:lnSpc>
                        <a:spcAft>
                          <a:spcPts val="800"/>
                        </a:spcAft>
                        <a:buNone/>
                      </a:pPr>
                      <a:r>
                        <a:rPr lang="en-AU" sz="12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ECFF"/>
                    </a:solidFill>
                  </a:tcPr>
                </a:tc>
                <a:tc>
                  <a:txBody>
                    <a:bodyPr/>
                    <a:lstStyle/>
                    <a:p>
                      <a:pPr algn="ctr">
                        <a:lnSpc>
                          <a:spcPct val="107000"/>
                        </a:lnSpc>
                        <a:spcAft>
                          <a:spcPts val="800"/>
                        </a:spcAft>
                        <a:buNone/>
                      </a:pPr>
                      <a:r>
                        <a:rPr lang="en-AU" sz="1200" kern="100">
                          <a:effectLst/>
                        </a:rPr>
                        <a:t>Festival of Failure</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tc>
                <a:tc>
                  <a:txBody>
                    <a:bodyPr/>
                    <a:lstStyle/>
                    <a:p>
                      <a:pPr>
                        <a:lnSpc>
                          <a:spcPct val="107000"/>
                        </a:lnSpc>
                        <a:spcAft>
                          <a:spcPts val="800"/>
                        </a:spcAft>
                        <a:buNone/>
                      </a:pPr>
                      <a:r>
                        <a:rPr lang="en-AU" sz="12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ECFF"/>
                    </a:solidFill>
                  </a:tcPr>
                </a:tc>
                <a:tc>
                  <a:txBody>
                    <a:bodyPr/>
                    <a:lstStyle/>
                    <a:p>
                      <a:pPr>
                        <a:lnSpc>
                          <a:spcPct val="107000"/>
                        </a:lnSpc>
                        <a:spcAft>
                          <a:spcPts val="800"/>
                        </a:spcAft>
                        <a:buNone/>
                      </a:pPr>
                      <a:r>
                        <a:rPr lang="en-AU" sz="12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ECFF"/>
                    </a:solidFill>
                  </a:tcPr>
                </a:tc>
                <a:tc>
                  <a:txBody>
                    <a:bodyPr/>
                    <a:lstStyle/>
                    <a:p>
                      <a:pPr>
                        <a:lnSpc>
                          <a:spcPct val="107000"/>
                        </a:lnSpc>
                        <a:spcAft>
                          <a:spcPts val="800"/>
                        </a:spcAft>
                        <a:buNone/>
                      </a:pPr>
                      <a:r>
                        <a:rPr lang="en-AU" sz="1200" kern="100">
                          <a:effectLst/>
                        </a:rPr>
                        <a:t> </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ECFF"/>
                    </a:solidFill>
                  </a:tcPr>
                </a:tc>
                <a:tc>
                  <a:txBody>
                    <a:bodyPr/>
                    <a:lstStyle/>
                    <a:p>
                      <a:pPr>
                        <a:lnSpc>
                          <a:spcPct val="107000"/>
                        </a:lnSpc>
                        <a:spcAft>
                          <a:spcPts val="800"/>
                        </a:spcAft>
                        <a:buNone/>
                      </a:pPr>
                      <a:r>
                        <a:rPr lang="en-AU" sz="1200" kern="100">
                          <a:effectLst/>
                        </a:rPr>
                        <a:t>Final Product</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tc>
                <a:tc>
                  <a:txBody>
                    <a:bodyPr/>
                    <a:lstStyle/>
                    <a:p>
                      <a:pPr>
                        <a:lnSpc>
                          <a:spcPct val="107000"/>
                        </a:lnSpc>
                        <a:spcAft>
                          <a:spcPts val="800"/>
                        </a:spcAft>
                        <a:buNone/>
                      </a:pPr>
                      <a:r>
                        <a:rPr lang="en-AU" sz="1300" kern="100" dirty="0">
                          <a:effectLst/>
                        </a:rPr>
                        <a:t> </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745" marR="79745" marT="0" marB="0">
                    <a:solidFill>
                      <a:srgbClr val="CCECFF"/>
                    </a:solidFill>
                  </a:tcPr>
                </a:tc>
                <a:extLst>
                  <a:ext uri="{0D108BD9-81ED-4DB2-BD59-A6C34878D82A}">
                    <a16:rowId xmlns:a16="http://schemas.microsoft.com/office/drawing/2014/main" val="1801016209"/>
                  </a:ext>
                </a:extLst>
              </a:tr>
            </a:tbl>
          </a:graphicData>
        </a:graphic>
      </p:graphicFrame>
      <p:sp>
        <p:nvSpPr>
          <p:cNvPr id="7" name="Rectangle 6">
            <a:extLst>
              <a:ext uri="{FF2B5EF4-FFF2-40B4-BE49-F238E27FC236}">
                <a16:creationId xmlns:a16="http://schemas.microsoft.com/office/drawing/2014/main" id="{842A5283-13C2-F7F9-C697-C3A9F5967298}"/>
              </a:ext>
            </a:extLst>
          </p:cNvPr>
          <p:cNvSpPr>
            <a:spLocks noChangeArrowheads="1"/>
          </p:cNvSpPr>
          <p:nvPr/>
        </p:nvSpPr>
        <p:spPr bwMode="auto">
          <a:xfrm>
            <a:off x="415600" y="2198753"/>
            <a:ext cx="11218905" cy="34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AU" altLang="en-US" sz="1467" b="1">
                <a:latin typeface="Calibri" panose="020F0502020204030204" pitchFamily="34" charset="0"/>
                <a:ea typeface="Aptos" panose="020B0004020202020204" pitchFamily="34" charset="0"/>
                <a:cs typeface="Calibri" panose="020F0502020204030204" pitchFamily="34" charset="0"/>
              </a:rPr>
              <a:t>Term 1</a:t>
            </a:r>
            <a:r>
              <a:rPr lang="en-AU" altLang="en-US" sz="1467">
                <a:latin typeface="Calibri" panose="020F0502020204030204" pitchFamily="34" charset="0"/>
                <a:ea typeface="Aptos" panose="020B0004020202020204" pitchFamily="34" charset="0"/>
                <a:cs typeface="Calibri" panose="020F0502020204030204" pitchFamily="34" charset="0"/>
              </a:rPr>
              <a:t>	</a:t>
            </a:r>
            <a:r>
              <a:rPr lang="en-AU" altLang="en-US" sz="1467" b="1">
                <a:latin typeface="Calibri" panose="020F0502020204030204" pitchFamily="34" charset="0"/>
                <a:ea typeface="Aptos" panose="020B0004020202020204" pitchFamily="34" charset="0"/>
                <a:cs typeface="Calibri" panose="020F0502020204030204" pitchFamily="34" charset="0"/>
              </a:rPr>
              <a:t> Topic</a:t>
            </a:r>
            <a:r>
              <a:rPr lang="en-AU" altLang="en-US" sz="1467">
                <a:latin typeface="Calibri" panose="020F0502020204030204" pitchFamily="34" charset="0"/>
                <a:ea typeface="Aptos" panose="020B0004020202020204" pitchFamily="34" charset="0"/>
                <a:cs typeface="Calibri" panose="020F0502020204030204" pitchFamily="34" charset="0"/>
              </a:rPr>
              <a:t>: Legacies (</a:t>
            </a:r>
            <a:r>
              <a:rPr lang="en-AU" altLang="en-US" sz="1467" i="1">
                <a:latin typeface="Calibri" panose="020F0502020204030204" pitchFamily="34" charset="0"/>
                <a:ea typeface="Aptos" panose="020B0004020202020204" pitchFamily="34" charset="0"/>
                <a:cs typeface="Calibri" panose="020F0502020204030204" pitchFamily="34" charset="0"/>
              </a:rPr>
              <a:t>Performing arts essentials</a:t>
            </a:r>
            <a:r>
              <a:rPr lang="en-AU" altLang="en-US" sz="1467">
                <a:latin typeface="Calibri" panose="020F0502020204030204" pitchFamily="34" charset="0"/>
                <a:ea typeface="Aptos" panose="020B0004020202020204" pitchFamily="34" charset="0"/>
                <a:cs typeface="Calibri" panose="020F0502020204030204" pitchFamily="34" charset="0"/>
              </a:rPr>
              <a:t>) 		</a:t>
            </a:r>
            <a:r>
              <a:rPr lang="en-AU" altLang="en-US" sz="1467" b="1">
                <a:latin typeface="Calibri" panose="020F0502020204030204" pitchFamily="34" charset="0"/>
                <a:ea typeface="Aptos" panose="020B0004020202020204" pitchFamily="34" charset="0"/>
                <a:cs typeface="Calibri" panose="020F0502020204030204" pitchFamily="34" charset="0"/>
              </a:rPr>
              <a:t>Indicative hours</a:t>
            </a:r>
            <a:r>
              <a:rPr lang="en-AU" altLang="en-US" sz="1467">
                <a:latin typeface="Calibri" panose="020F0502020204030204" pitchFamily="34" charset="0"/>
                <a:ea typeface="Aptos" panose="020B0004020202020204" pitchFamily="34" charset="0"/>
                <a:cs typeface="Calibri" panose="020F0502020204030204" pitchFamily="34" charset="0"/>
              </a:rPr>
              <a:t>: 30 hours (12 weeks) 5 x 80mins/ 2 week cycle</a:t>
            </a:r>
            <a:endParaRPr lang="en-AU" altLang="en-US">
              <a:latin typeface="Arial" panose="020B0604020202020204" pitchFamily="34" charset="0"/>
            </a:endParaRPr>
          </a:p>
        </p:txBody>
      </p:sp>
      <p:sp>
        <p:nvSpPr>
          <p:cNvPr id="8" name="TextBox 7">
            <a:extLst>
              <a:ext uri="{FF2B5EF4-FFF2-40B4-BE49-F238E27FC236}">
                <a16:creationId xmlns:a16="http://schemas.microsoft.com/office/drawing/2014/main" id="{BE53CCEA-8D4F-C02F-51E7-2EB0B485C226}"/>
              </a:ext>
            </a:extLst>
          </p:cNvPr>
          <p:cNvSpPr txBox="1"/>
          <p:nvPr/>
        </p:nvSpPr>
        <p:spPr>
          <a:xfrm>
            <a:off x="415600" y="1137425"/>
            <a:ext cx="9089696" cy="1077218"/>
          </a:xfrm>
          <a:prstGeom prst="rect">
            <a:avLst/>
          </a:prstGeom>
          <a:noFill/>
        </p:spPr>
        <p:txBody>
          <a:bodyPr wrap="square" lIns="91440" tIns="45720" rIns="91440" bIns="45720" rtlCol="0" anchor="t">
            <a:spAutoFit/>
          </a:bodyPr>
          <a:lstStyle/>
          <a:p>
            <a:r>
              <a:rPr lang="en-AU" sz="3200" dirty="0"/>
              <a:t>Lindfield Learning Village: Scope and Sequence </a:t>
            </a:r>
            <a:r>
              <a:rPr lang="en-AU" sz="3200" b="1" dirty="0"/>
              <a:t>Performing Arts</a:t>
            </a:r>
            <a:endParaRPr lang="en-AU" sz="3200" b="1" dirty="0">
              <a:cs typeface="Arial"/>
            </a:endParaRPr>
          </a:p>
        </p:txBody>
      </p:sp>
    </p:spTree>
    <p:extLst>
      <p:ext uri="{BB962C8B-B14F-4D97-AF65-F5344CB8AC3E}">
        <p14:creationId xmlns:p14="http://schemas.microsoft.com/office/powerpoint/2010/main" val="366791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858;p178">
            <a:extLst>
              <a:ext uri="{FF2B5EF4-FFF2-40B4-BE49-F238E27FC236}">
                <a16:creationId xmlns:a16="http://schemas.microsoft.com/office/drawing/2014/main" id="{A3134DCB-5DA5-773D-50A7-E0DFA92C546E}"/>
              </a:ext>
            </a:extLst>
          </p:cNvPr>
          <p:cNvSpPr txBox="1">
            <a:spLocks noGrp="1"/>
          </p:cNvSpPr>
          <p:nvPr>
            <p:ph type="title" idx="4294967295"/>
          </p:nvPr>
        </p:nvSpPr>
        <p:spPr>
          <a:xfrm>
            <a:off x="415600" y="263100"/>
            <a:ext cx="11308050" cy="763600"/>
          </a:xfrm>
          <a:prstGeom prst="rect">
            <a:avLst/>
          </a:prstGeom>
          <a:solidFill>
            <a:schemeClr val="dk1"/>
          </a:solid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85" rtl="0" eaLnBrk="1" fontAlgn="auto" latinLnBrk="0" hangingPunct="1">
              <a:lnSpc>
                <a:spcPct val="100000"/>
              </a:lnSpc>
              <a:spcBef>
                <a:spcPts val="0"/>
              </a:spcBef>
              <a:spcAft>
                <a:spcPts val="0"/>
              </a:spcAft>
              <a:buClr>
                <a:schemeClr val="dk1"/>
              </a:buClr>
              <a:buSzPts val="990"/>
              <a:buFont typeface="Arial"/>
              <a:buNone/>
              <a:tabLst/>
              <a:defRPr/>
            </a:pPr>
            <a:r>
              <a:rPr kumimoji="0" lang="en-AU" sz="2693" b="0" i="0" u="none" strike="noStrike" kern="1200" cap="none" spc="0" normalizeH="0" baseline="0" noProof="0" dirty="0">
                <a:ln>
                  <a:noFill/>
                </a:ln>
                <a:solidFill>
                  <a:schemeClr val="lt1"/>
                </a:solidFill>
                <a:effectLst/>
                <a:uLnTx/>
                <a:uFillTx/>
                <a:latin typeface="Arial"/>
                <a:ea typeface="Arial"/>
                <a:cs typeface="Arial"/>
                <a:sym typeface="Arial"/>
              </a:rPr>
              <a:t>CURRICULUM MATERIALS: ‘I Can’ Statements for Assessment </a:t>
            </a:r>
            <a:r>
              <a:rPr kumimoji="0" lang="en-AU" sz="2693" b="0" i="0" u="none" strike="noStrike" kern="1200" cap="none" spc="0" normalizeH="0" baseline="0" noProof="0" dirty="0">
                <a:ln>
                  <a:noFill/>
                </a:ln>
                <a:solidFill>
                  <a:schemeClr val="tx1">
                    <a:lumMod val="90000"/>
                    <a:lumOff val="10000"/>
                    <a:alpha val="0"/>
                  </a:schemeClr>
                </a:solidFill>
                <a:effectLst/>
                <a:uLnTx/>
                <a:uFillTx/>
                <a:latin typeface="Arial"/>
                <a:ea typeface="Arial"/>
                <a:cs typeface="Arial"/>
                <a:sym typeface="Arial"/>
              </a:rPr>
              <a:t>(1)</a:t>
            </a:r>
          </a:p>
        </p:txBody>
      </p:sp>
      <p:graphicFrame>
        <p:nvGraphicFramePr>
          <p:cNvPr id="5" name="Table 4">
            <a:extLst>
              <a:ext uri="{FF2B5EF4-FFF2-40B4-BE49-F238E27FC236}">
                <a16:creationId xmlns:a16="http://schemas.microsoft.com/office/drawing/2014/main" id="{D7B20310-FF94-56FE-05AB-329BA217FD66}"/>
              </a:ext>
            </a:extLst>
          </p:cNvPr>
          <p:cNvGraphicFramePr>
            <a:graphicFrameLocks noGrp="1"/>
          </p:cNvGraphicFramePr>
          <p:nvPr>
            <p:extLst>
              <p:ext uri="{D42A27DB-BD31-4B8C-83A1-F6EECF244321}">
                <p14:modId xmlns:p14="http://schemas.microsoft.com/office/powerpoint/2010/main" val="1626053005"/>
              </p:ext>
            </p:extLst>
          </p:nvPr>
        </p:nvGraphicFramePr>
        <p:xfrm>
          <a:off x="415600" y="1021379"/>
          <a:ext cx="11308050" cy="5534348"/>
        </p:xfrm>
        <a:graphic>
          <a:graphicData uri="http://schemas.openxmlformats.org/drawingml/2006/table">
            <a:tbl>
              <a:tblPr firstRow="1" bandRow="1"/>
              <a:tblGrid>
                <a:gridCol w="1884675">
                  <a:extLst>
                    <a:ext uri="{9D8B030D-6E8A-4147-A177-3AD203B41FA5}">
                      <a16:colId xmlns:a16="http://schemas.microsoft.com/office/drawing/2014/main" val="1462159773"/>
                    </a:ext>
                  </a:extLst>
                </a:gridCol>
                <a:gridCol w="1884675">
                  <a:extLst>
                    <a:ext uri="{9D8B030D-6E8A-4147-A177-3AD203B41FA5}">
                      <a16:colId xmlns:a16="http://schemas.microsoft.com/office/drawing/2014/main" val="1286119553"/>
                    </a:ext>
                  </a:extLst>
                </a:gridCol>
                <a:gridCol w="1884675">
                  <a:extLst>
                    <a:ext uri="{9D8B030D-6E8A-4147-A177-3AD203B41FA5}">
                      <a16:colId xmlns:a16="http://schemas.microsoft.com/office/drawing/2014/main" val="4028011314"/>
                    </a:ext>
                  </a:extLst>
                </a:gridCol>
                <a:gridCol w="1884675">
                  <a:extLst>
                    <a:ext uri="{9D8B030D-6E8A-4147-A177-3AD203B41FA5}">
                      <a16:colId xmlns:a16="http://schemas.microsoft.com/office/drawing/2014/main" val="3729735490"/>
                    </a:ext>
                  </a:extLst>
                </a:gridCol>
                <a:gridCol w="1884675">
                  <a:extLst>
                    <a:ext uri="{9D8B030D-6E8A-4147-A177-3AD203B41FA5}">
                      <a16:colId xmlns:a16="http://schemas.microsoft.com/office/drawing/2014/main" val="3817603918"/>
                    </a:ext>
                  </a:extLst>
                </a:gridCol>
                <a:gridCol w="1884675">
                  <a:extLst>
                    <a:ext uri="{9D8B030D-6E8A-4147-A177-3AD203B41FA5}">
                      <a16:colId xmlns:a16="http://schemas.microsoft.com/office/drawing/2014/main" val="1000033792"/>
                    </a:ext>
                  </a:extLst>
                </a:gridCol>
              </a:tblGrid>
              <a:tr h="265625">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Syllabus code</a:t>
                      </a:r>
                      <a:endParaRPr lang="en-AU" sz="1500" kern="100" dirty="0">
                        <a:effectLst/>
                        <a:latin typeface="Calibri"/>
                        <a:ea typeface="Aptos" panose="020B0004020202020204" pitchFamily="34" charset="0"/>
                        <a:cs typeface="Times New Roman"/>
                      </a:endParaRPr>
                    </a:p>
                  </a:txBody>
                  <a:tcPr marT="0" marB="0">
                    <a:noFill/>
                  </a:tcPr>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Novice</a:t>
                      </a:r>
                      <a:endParaRPr lang="en-AU" sz="1500" kern="100" dirty="0">
                        <a:effectLst/>
                        <a:latin typeface="Calibri"/>
                        <a:ea typeface="Aptos" panose="020B0004020202020204" pitchFamily="34" charset="0"/>
                        <a:cs typeface="Times New Roman"/>
                      </a:endParaRPr>
                    </a:p>
                  </a:txBody>
                  <a:tcPr marT="0" marB="0">
                    <a:noFill/>
                  </a:tcPr>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Apprentice</a:t>
                      </a:r>
                      <a:endParaRPr lang="en-AU" sz="1500" kern="100" dirty="0">
                        <a:effectLst/>
                        <a:latin typeface="Calibri"/>
                        <a:ea typeface="Aptos" panose="020B0004020202020204" pitchFamily="34" charset="0"/>
                        <a:cs typeface="Times New Roman"/>
                      </a:endParaRPr>
                    </a:p>
                  </a:txBody>
                  <a:tcPr marT="0" marB="0">
                    <a:noFill/>
                  </a:tcPr>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Practitioner</a:t>
                      </a:r>
                      <a:endParaRPr lang="en-AU" sz="1500" kern="100" dirty="0">
                        <a:effectLst/>
                        <a:latin typeface="Calibri"/>
                        <a:ea typeface="Aptos" panose="020B0004020202020204" pitchFamily="34" charset="0"/>
                        <a:cs typeface="Times New Roman"/>
                      </a:endParaRPr>
                    </a:p>
                  </a:txBody>
                  <a:tcPr marT="0" marB="0">
                    <a:noFill/>
                  </a:tcPr>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Expert</a:t>
                      </a:r>
                      <a:endParaRPr lang="en-AU" sz="1500" kern="100" dirty="0">
                        <a:effectLst/>
                        <a:latin typeface="Calibri"/>
                        <a:ea typeface="Aptos" panose="020B0004020202020204" pitchFamily="34" charset="0"/>
                        <a:cs typeface="Times New Roman"/>
                      </a:endParaRPr>
                    </a:p>
                  </a:txBody>
                  <a:tcPr marT="0" marB="0">
                    <a:noFill/>
                  </a:tcPr>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Master</a:t>
                      </a:r>
                      <a:endParaRPr lang="en-AU" sz="1500" kern="100" dirty="0">
                        <a:effectLst/>
                        <a:latin typeface="Calibri"/>
                        <a:ea typeface="Aptos" panose="020B0004020202020204" pitchFamily="34" charset="0"/>
                        <a:cs typeface="Times New Roman"/>
                      </a:endParaRPr>
                    </a:p>
                  </a:txBody>
                  <a:tcPr marT="0" marB="0">
                    <a:noFill/>
                  </a:tcPr>
                </a:tc>
                <a:extLst>
                  <a:ext uri="{0D108BD9-81ED-4DB2-BD59-A6C34878D82A}">
                    <a16:rowId xmlns:a16="http://schemas.microsoft.com/office/drawing/2014/main" val="4022966888"/>
                  </a:ext>
                </a:extLst>
              </a:tr>
              <a:tr h="3123523">
                <a:tc>
                  <a:txBody>
                    <a:bodyPr/>
                    <a:lstStyle/>
                    <a:p>
                      <a:pPr>
                        <a:lnSpc>
                          <a:spcPct val="107000"/>
                        </a:lnSpc>
                        <a:spcAft>
                          <a:spcPts val="800"/>
                        </a:spcAft>
                        <a:buNone/>
                      </a:pPr>
                      <a:r>
                        <a:rPr lang="en-AU" sz="1200" b="1" kern="100" dirty="0">
                          <a:effectLst/>
                          <a:latin typeface="Calibri"/>
                          <a:ea typeface="Aptos" panose="020B0004020202020204" pitchFamily="34" charset="0"/>
                          <a:cs typeface="Times New Roman"/>
                        </a:rPr>
                        <a:t>PA5-1</a:t>
                      </a:r>
                      <a:r>
                        <a:rPr lang="en-AU" sz="1200" kern="100" dirty="0">
                          <a:effectLst/>
                          <a:latin typeface="Calibri"/>
                          <a:ea typeface="Aptos" panose="020B0004020202020204" pitchFamily="34" charset="0"/>
                          <a:cs typeface="Times New Roman"/>
                        </a:rPr>
                        <a:t> identifies and explains a range of safe working practices and diverse cultural protocols associated with performing arts</a:t>
                      </a:r>
                    </a:p>
                    <a:p>
                      <a:pPr>
                        <a:lnSpc>
                          <a:spcPct val="107000"/>
                        </a:lnSpc>
                        <a:spcAft>
                          <a:spcPts val="800"/>
                        </a:spcAft>
                        <a:buNone/>
                      </a:pP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dirty="0">
                          <a:effectLst/>
                          <a:latin typeface="Calibri"/>
                          <a:ea typeface="Aptos" panose="020B0004020202020204" pitchFamily="34" charset="0"/>
                          <a:cs typeface="Times New Roman"/>
                        </a:rPr>
                        <a:t>I can, with teacher and peer support, identify some safe working practices and diverse cultural protocols. I need to learn how to explain safe working practices and diverse cultural practices.</a:t>
                      </a: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identify and explain some safe practices and diverse cultural protocols associated with performing arts. I need to consider a wider range of safe working practices and diverse cultural protocols associated with performing arts to consider the safety of one another in our space.</a:t>
                      </a: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dirty="0">
                          <a:effectLst/>
                          <a:latin typeface="Calibri"/>
                          <a:ea typeface="Aptos" panose="020B0004020202020204" pitchFamily="34" charset="0"/>
                          <a:cs typeface="Times New Roman"/>
                        </a:rPr>
                        <a:t>I can identify and explain a range of safe working practices and diverse cultural protocols associated with performing arts. I need to be more conscious of, and implement, safe working practices and diverse cultural protocols in learning experiences.</a:t>
                      </a: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thoroughly explain and implement a range of safe working practices and diverse cultural protocols associated with performing arts. I need to implement safe working practices and diverse cultural protocols associated with performing arts in learning experiences without direction from my teachers. I need to also consider careful and appropriate questioning to delve deeper into why we use certain protocols.</a:t>
                      </a: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carefully consider, explain and implement a range of safe working practices and diverse cultural protocols associated with performing arts learning experiences. I can demonstrate leadership in this area and facilitate these experiences and discussions alongside my peers and teachers. </a:t>
                      </a:r>
                      <a:endParaRPr lang="en-AU" sz="1200" kern="100" dirty="0">
                        <a:effectLst/>
                        <a:latin typeface="Calibri"/>
                        <a:ea typeface="Aptos" panose="020B0004020202020204" pitchFamily="34" charset="0"/>
                        <a:cs typeface="Times New Roman"/>
                      </a:endParaRPr>
                    </a:p>
                  </a:txBody>
                  <a:tcPr marT="0" marB="0">
                    <a:solidFill>
                      <a:srgbClr val="FFCCFF"/>
                    </a:solidFill>
                  </a:tcPr>
                </a:tc>
                <a:extLst>
                  <a:ext uri="{0D108BD9-81ED-4DB2-BD59-A6C34878D82A}">
                    <a16:rowId xmlns:a16="http://schemas.microsoft.com/office/drawing/2014/main" val="1524496862"/>
                  </a:ext>
                </a:extLst>
              </a:tr>
              <a:tr h="2145200">
                <a:tc>
                  <a:txBody>
                    <a:bodyPr/>
                    <a:lstStyle/>
                    <a:p>
                      <a:pPr>
                        <a:lnSpc>
                          <a:spcPct val="107000"/>
                        </a:lnSpc>
                        <a:spcAft>
                          <a:spcPts val="800"/>
                        </a:spcAft>
                        <a:buNone/>
                      </a:pPr>
                      <a:r>
                        <a:rPr lang="en-AU" sz="1200" b="1" kern="100">
                          <a:effectLst/>
                          <a:latin typeface="Calibri"/>
                          <a:ea typeface="Aptos" panose="020B0004020202020204" pitchFamily="34" charset="0"/>
                          <a:cs typeface="Times New Roman"/>
                        </a:rPr>
                        <a:t>PA5-2</a:t>
                      </a:r>
                      <a:r>
                        <a:rPr lang="en-AU" sz="1200" kern="100">
                          <a:effectLst/>
                          <a:latin typeface="Calibri"/>
                          <a:ea typeface="Aptos" panose="020B0004020202020204" pitchFamily="34" charset="0"/>
                          <a:cs typeface="Times New Roman"/>
                        </a:rPr>
                        <a:t> experiments with ways in which space can be activated and transformed by the selection and manipulation of performance elements</a:t>
                      </a:r>
                    </a:p>
                    <a:p>
                      <a:pPr>
                        <a:lnSpc>
                          <a:spcPct val="107000"/>
                        </a:lnSpc>
                        <a:spcAft>
                          <a:spcPts val="800"/>
                        </a:spcAft>
                        <a:buNone/>
                      </a:pP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with teacher and peer support, offer ideas about the ways that space can be activated. I can identify performance elements that support this activation. I need to manipulate the performance elements to transform space.</a:t>
                      </a: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offer ideas for ways in which space can be activated and transformed by selecting performance elements. I need to manipulate the performance elements to transform space.</a:t>
                      </a: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experiment with ways in which space can be activated and transformed by the selection and manipulation of performance elements. I need to be more deliberate in my creative decisions to ensure meaning is made.</a:t>
                      </a: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experiment in multiple ways in which space can be defined, activated and transformed by the deliberate selection and manipulation of performance elements. I need to be more deliberate and consider a wider context to ensure that meaning is made. </a:t>
                      </a: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dirty="0">
                          <a:effectLst/>
                          <a:latin typeface="Calibri"/>
                          <a:ea typeface="Aptos" panose="020B0004020202020204" pitchFamily="34" charset="0"/>
                          <a:cs typeface="Times New Roman"/>
                        </a:rPr>
                        <a:t>I can experiment and refine multiple ways in which space can be defined, activated and transformed by the deliberate and appropriate selection and manipulation of performance elements.</a:t>
                      </a:r>
                    </a:p>
                  </a:txBody>
                  <a:tcPr marT="0" marB="0">
                    <a:solidFill>
                      <a:srgbClr val="FFCCFF"/>
                    </a:solidFill>
                  </a:tcPr>
                </a:tc>
                <a:extLst>
                  <a:ext uri="{0D108BD9-81ED-4DB2-BD59-A6C34878D82A}">
                    <a16:rowId xmlns:a16="http://schemas.microsoft.com/office/drawing/2014/main" val="3477594980"/>
                  </a:ext>
                </a:extLst>
              </a:tr>
            </a:tbl>
          </a:graphicData>
        </a:graphic>
      </p:graphicFrame>
    </p:spTree>
    <p:extLst>
      <p:ext uri="{BB962C8B-B14F-4D97-AF65-F5344CB8AC3E}">
        <p14:creationId xmlns:p14="http://schemas.microsoft.com/office/powerpoint/2010/main" val="3992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1A14B-A9DE-77C0-E8D9-77F3BD06D7D7}"/>
            </a:ext>
          </a:extLst>
        </p:cNvPr>
        <p:cNvGrpSpPr/>
        <p:nvPr/>
      </p:nvGrpSpPr>
      <p:grpSpPr>
        <a:xfrm>
          <a:off x="0" y="0"/>
          <a:ext cx="0" cy="0"/>
          <a:chOff x="0" y="0"/>
          <a:chExt cx="0" cy="0"/>
        </a:xfrm>
      </p:grpSpPr>
      <p:sp>
        <p:nvSpPr>
          <p:cNvPr id="4" name="Google Shape;4858;p178">
            <a:extLst>
              <a:ext uri="{FF2B5EF4-FFF2-40B4-BE49-F238E27FC236}">
                <a16:creationId xmlns:a16="http://schemas.microsoft.com/office/drawing/2014/main" id="{A9B238D1-FA36-A74E-7D1F-217B8F7BFB1D}"/>
              </a:ext>
            </a:extLst>
          </p:cNvPr>
          <p:cNvSpPr txBox="1">
            <a:spLocks noGrp="1"/>
          </p:cNvSpPr>
          <p:nvPr>
            <p:ph type="title" idx="4294967295"/>
          </p:nvPr>
        </p:nvSpPr>
        <p:spPr>
          <a:xfrm>
            <a:off x="415600" y="263100"/>
            <a:ext cx="11308050" cy="763600"/>
          </a:xfrm>
          <a:prstGeom prst="rect">
            <a:avLst/>
          </a:prstGeom>
          <a:solidFill>
            <a:schemeClr val="dk1"/>
          </a:solid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85" rtl="0" eaLnBrk="1" fontAlgn="auto" latinLnBrk="0" hangingPunct="1">
              <a:lnSpc>
                <a:spcPct val="100000"/>
              </a:lnSpc>
              <a:spcBef>
                <a:spcPts val="0"/>
              </a:spcBef>
              <a:spcAft>
                <a:spcPts val="0"/>
              </a:spcAft>
              <a:buClr>
                <a:schemeClr val="dk1"/>
              </a:buClr>
              <a:buSzPts val="990"/>
              <a:buFont typeface="Arial"/>
              <a:buNone/>
              <a:tabLst/>
              <a:defRPr/>
            </a:pPr>
            <a:r>
              <a:rPr kumimoji="0" lang="en-AU" sz="2693" b="0" i="0" u="none" strike="noStrike" kern="1200" cap="none" spc="0" normalizeH="0" baseline="0" noProof="0">
                <a:ln>
                  <a:noFill/>
                </a:ln>
                <a:solidFill>
                  <a:schemeClr val="lt1"/>
                </a:solidFill>
                <a:effectLst/>
                <a:uLnTx/>
                <a:uFillTx/>
                <a:latin typeface="Arial"/>
                <a:ea typeface="Arial"/>
                <a:cs typeface="Arial"/>
                <a:sym typeface="Arial"/>
              </a:rPr>
              <a:t>CURRICULUM MATERIALS: ‘I Can’ Statements for Assessment </a:t>
            </a:r>
            <a:r>
              <a:rPr kumimoji="0" lang="en-AU" sz="2693" b="0" i="0" u="none" strike="noStrike" kern="1200" cap="none" spc="0" normalizeH="0" baseline="0" noProof="0">
                <a:ln>
                  <a:noFill/>
                </a:ln>
                <a:solidFill>
                  <a:schemeClr val="tx1">
                    <a:lumMod val="90000"/>
                    <a:lumOff val="10000"/>
                    <a:alpha val="0"/>
                  </a:schemeClr>
                </a:solidFill>
                <a:effectLst/>
                <a:uLnTx/>
                <a:uFillTx/>
                <a:latin typeface="Arial"/>
                <a:ea typeface="Arial"/>
                <a:cs typeface="Arial"/>
                <a:sym typeface="Arial"/>
              </a:rPr>
              <a:t>(2)</a:t>
            </a:r>
          </a:p>
        </p:txBody>
      </p:sp>
      <p:graphicFrame>
        <p:nvGraphicFramePr>
          <p:cNvPr id="5" name="Table 4">
            <a:extLst>
              <a:ext uri="{FF2B5EF4-FFF2-40B4-BE49-F238E27FC236}">
                <a16:creationId xmlns:a16="http://schemas.microsoft.com/office/drawing/2014/main" id="{C26BD6E1-7C31-FBFC-B892-6FDE7C294513}"/>
              </a:ext>
            </a:extLst>
          </p:cNvPr>
          <p:cNvGraphicFramePr>
            <a:graphicFrameLocks noGrp="1"/>
          </p:cNvGraphicFramePr>
          <p:nvPr>
            <p:extLst>
              <p:ext uri="{D42A27DB-BD31-4B8C-83A1-F6EECF244321}">
                <p14:modId xmlns:p14="http://schemas.microsoft.com/office/powerpoint/2010/main" val="1929887113"/>
              </p:ext>
            </p:extLst>
          </p:nvPr>
        </p:nvGraphicFramePr>
        <p:xfrm>
          <a:off x="415600" y="1028497"/>
          <a:ext cx="11308050" cy="4552040"/>
        </p:xfrm>
        <a:graphic>
          <a:graphicData uri="http://schemas.openxmlformats.org/drawingml/2006/table">
            <a:tbl>
              <a:tblPr firstRow="1" bandRow="1"/>
              <a:tblGrid>
                <a:gridCol w="1884675">
                  <a:extLst>
                    <a:ext uri="{9D8B030D-6E8A-4147-A177-3AD203B41FA5}">
                      <a16:colId xmlns:a16="http://schemas.microsoft.com/office/drawing/2014/main" val="1462159773"/>
                    </a:ext>
                  </a:extLst>
                </a:gridCol>
                <a:gridCol w="1884675">
                  <a:extLst>
                    <a:ext uri="{9D8B030D-6E8A-4147-A177-3AD203B41FA5}">
                      <a16:colId xmlns:a16="http://schemas.microsoft.com/office/drawing/2014/main" val="1286119553"/>
                    </a:ext>
                  </a:extLst>
                </a:gridCol>
                <a:gridCol w="1884675">
                  <a:extLst>
                    <a:ext uri="{9D8B030D-6E8A-4147-A177-3AD203B41FA5}">
                      <a16:colId xmlns:a16="http://schemas.microsoft.com/office/drawing/2014/main" val="4028011314"/>
                    </a:ext>
                  </a:extLst>
                </a:gridCol>
                <a:gridCol w="1884675">
                  <a:extLst>
                    <a:ext uri="{9D8B030D-6E8A-4147-A177-3AD203B41FA5}">
                      <a16:colId xmlns:a16="http://schemas.microsoft.com/office/drawing/2014/main" val="3729735490"/>
                    </a:ext>
                  </a:extLst>
                </a:gridCol>
                <a:gridCol w="1884675">
                  <a:extLst>
                    <a:ext uri="{9D8B030D-6E8A-4147-A177-3AD203B41FA5}">
                      <a16:colId xmlns:a16="http://schemas.microsoft.com/office/drawing/2014/main" val="3817603918"/>
                    </a:ext>
                  </a:extLst>
                </a:gridCol>
                <a:gridCol w="1884675">
                  <a:extLst>
                    <a:ext uri="{9D8B030D-6E8A-4147-A177-3AD203B41FA5}">
                      <a16:colId xmlns:a16="http://schemas.microsoft.com/office/drawing/2014/main" val="1000033792"/>
                    </a:ext>
                  </a:extLst>
                </a:gridCol>
              </a:tblGrid>
              <a:tr h="261641">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Syllabus code</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Novice</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Apprentice</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Practitioner</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Expert</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Master</a:t>
                      </a:r>
                      <a:endParaRPr lang="en-AU" sz="1500" kern="100" dirty="0">
                        <a:effectLst/>
                        <a:latin typeface="Calibri"/>
                        <a:ea typeface="Aptos" panose="020B0004020202020204" pitchFamily="34" charset="0"/>
                        <a:cs typeface="Times New Roman"/>
                      </a:endParaRPr>
                    </a:p>
                  </a:txBody>
                  <a:tcPr marT="0" marB="0"/>
                </a:tc>
                <a:extLst>
                  <a:ext uri="{0D108BD9-81ED-4DB2-BD59-A6C34878D82A}">
                    <a16:rowId xmlns:a16="http://schemas.microsoft.com/office/drawing/2014/main" val="4022966888"/>
                  </a:ext>
                </a:extLst>
              </a:tr>
              <a:tr h="2340864">
                <a:tc>
                  <a:txBody>
                    <a:bodyPr/>
                    <a:lstStyle/>
                    <a:p>
                      <a:pPr>
                        <a:lnSpc>
                          <a:spcPct val="107000"/>
                        </a:lnSpc>
                        <a:spcAft>
                          <a:spcPts val="800"/>
                        </a:spcAft>
                        <a:buNone/>
                      </a:pPr>
                      <a:r>
                        <a:rPr lang="en-AU" sz="1200" b="1" kern="100" dirty="0">
                          <a:effectLst/>
                          <a:latin typeface="Calibri"/>
                          <a:ea typeface="Aptos" panose="020B0004020202020204" pitchFamily="34" charset="0"/>
                          <a:cs typeface="Times New Roman"/>
                        </a:rPr>
                        <a:t>PA5-3</a:t>
                      </a:r>
                      <a:r>
                        <a:rPr lang="en-AU" sz="1200" kern="100" dirty="0">
                          <a:effectLst/>
                          <a:latin typeface="Calibri"/>
                          <a:ea typeface="Aptos" panose="020B0004020202020204" pitchFamily="34" charset="0"/>
                          <a:cs typeface="Times New Roman"/>
                        </a:rPr>
                        <a:t> controls energy and expressive skills to create performance presence</a:t>
                      </a:r>
                    </a:p>
                    <a:p>
                      <a:pPr>
                        <a:lnSpc>
                          <a:spcPct val="107000"/>
                        </a:lnSpc>
                        <a:spcAft>
                          <a:spcPts val="800"/>
                        </a:spcAft>
                        <a:buNone/>
                      </a:pP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dirty="0">
                          <a:effectLst/>
                          <a:latin typeface="Calibri"/>
                          <a:ea typeface="Aptos" panose="020B0004020202020204" pitchFamily="34" charset="0"/>
                          <a:cs typeface="Times New Roman"/>
                        </a:rPr>
                        <a:t>I can, with teacher support, understand that I need to control my energy and expressive skills to create performance presence. I need to focus on matching my energy to the required context and engage with more advice regarding how to use expressive skills to create performance presence. </a:t>
                      </a:r>
                    </a:p>
                  </a:txBody>
                  <a:tcPr marT="0" marB="0">
                    <a:solidFill>
                      <a:srgbClr val="FFCCFF"/>
                    </a:solidFill>
                  </a:tcPr>
                </a:tc>
                <a:tc>
                  <a:txBody>
                    <a:bodyPr/>
                    <a:lstStyle/>
                    <a:p>
                      <a:pPr>
                        <a:lnSpc>
                          <a:spcPct val="107000"/>
                        </a:lnSpc>
                        <a:spcAft>
                          <a:spcPts val="800"/>
                        </a:spcAft>
                        <a:buNone/>
                      </a:pPr>
                      <a:r>
                        <a:rPr lang="en-AU" sz="1200" kern="100" dirty="0">
                          <a:effectLst/>
                          <a:latin typeface="Calibri"/>
                          <a:ea typeface="Aptos" panose="020B0004020202020204" pitchFamily="34" charset="0"/>
                          <a:cs typeface="Times New Roman"/>
                        </a:rPr>
                        <a:t>I can mostly control energy and expressive skills to contribute to performance presence. I need to sustain my energy and expressive skills to ensure performance presence.</a:t>
                      </a: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control energy and expressive skills to create performance presence. I need to manipulate energy and expressive skills to enhance my performance presence.</a:t>
                      </a: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expertly control energy and expressive skills to create performance presence. I need to more deeply consider how I manipulate energy and expressive skills to individual performance contexts to enhance my performance presence. </a:t>
                      </a: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experiment with and refine energy and expressive skills in multiple ways to create sophisticated performance presence. I can transform my energy and presence based on performance context and my ensemble. </a:t>
                      </a:r>
                      <a:endParaRPr lang="en-AU" sz="1200" kern="100" dirty="0">
                        <a:effectLst/>
                        <a:latin typeface="Calibri"/>
                        <a:ea typeface="Aptos" panose="020B0004020202020204" pitchFamily="34" charset="0"/>
                        <a:cs typeface="Times New Roman"/>
                      </a:endParaRPr>
                    </a:p>
                  </a:txBody>
                  <a:tcPr marT="0" marB="0">
                    <a:solidFill>
                      <a:srgbClr val="FFCCFF"/>
                    </a:solidFill>
                  </a:tcPr>
                </a:tc>
                <a:extLst>
                  <a:ext uri="{0D108BD9-81ED-4DB2-BD59-A6C34878D82A}">
                    <a16:rowId xmlns:a16="http://schemas.microsoft.com/office/drawing/2014/main" val="1524496862"/>
                  </a:ext>
                </a:extLst>
              </a:tr>
              <a:tr h="1949535">
                <a:tc>
                  <a:txBody>
                    <a:bodyPr/>
                    <a:lstStyle/>
                    <a:p>
                      <a:pPr>
                        <a:lnSpc>
                          <a:spcPct val="107000"/>
                        </a:lnSpc>
                        <a:spcAft>
                          <a:spcPts val="800"/>
                        </a:spcAft>
                        <a:buNone/>
                      </a:pPr>
                      <a:r>
                        <a:rPr lang="en-AU" sz="1200" b="1" kern="100">
                          <a:effectLst/>
                          <a:latin typeface="Calibri"/>
                          <a:ea typeface="Aptos" panose="020B0004020202020204" pitchFamily="34" charset="0"/>
                          <a:cs typeface="Times New Roman"/>
                        </a:rPr>
                        <a:t>PA5-4</a:t>
                      </a:r>
                      <a:r>
                        <a:rPr lang="en-AU" sz="1200" kern="100">
                          <a:effectLst/>
                          <a:latin typeface="Calibri"/>
                          <a:ea typeface="Aptos" panose="020B0004020202020204" pitchFamily="34" charset="0"/>
                          <a:cs typeface="Times New Roman"/>
                        </a:rPr>
                        <a:t> explores the skills and techniques needed to engage an audience in a collective experience</a:t>
                      </a: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with teacher support, explore some of the skills and techniques needed to engage an audience. I need to apply feedback about these skills and techniques to further engage an audience.</a:t>
                      </a: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dirty="0">
                          <a:effectLst/>
                          <a:latin typeface="Calibri"/>
                          <a:ea typeface="Aptos" panose="020B0004020202020204" pitchFamily="34" charset="0"/>
                          <a:cs typeface="Times New Roman"/>
                        </a:rPr>
                        <a:t>I can explore some of the skills and techniques needed to engage an audience in a collective experience. I need to apply the skills and techniques needed to engage an audience in a collective experience.</a:t>
                      </a: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explore the skills and techniques needed to engage an audience in a collective experience. I need to be able to analyse the effectiveness of these skills and techniques to enhance audience engagement.</a:t>
                      </a: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a:effectLst/>
                          <a:latin typeface="Calibri"/>
                          <a:ea typeface="Aptos" panose="020B0004020202020204" pitchFamily="34" charset="0"/>
                          <a:cs typeface="Times New Roman"/>
                        </a:rPr>
                        <a:t>I can expertly explore and apply the skills and techniques needed to engage an audience in a collective experience. I need to be able to analyse and evaluate the effectiveness of these skills and techniques to enhance audience engagement. </a:t>
                      </a:r>
                      <a:endParaRPr lang="en-AU" sz="1200" kern="100" dirty="0">
                        <a:effectLst/>
                        <a:latin typeface="Calibri"/>
                        <a:ea typeface="Aptos" panose="020B0004020202020204" pitchFamily="34" charset="0"/>
                        <a:cs typeface="Times New Roman"/>
                      </a:endParaRPr>
                    </a:p>
                  </a:txBody>
                  <a:tcPr marT="0" marB="0">
                    <a:solidFill>
                      <a:srgbClr val="FFCCFF"/>
                    </a:solidFill>
                  </a:tcPr>
                </a:tc>
                <a:tc>
                  <a:txBody>
                    <a:bodyPr/>
                    <a:lstStyle/>
                    <a:p>
                      <a:pPr>
                        <a:lnSpc>
                          <a:spcPct val="107000"/>
                        </a:lnSpc>
                        <a:spcAft>
                          <a:spcPts val="800"/>
                        </a:spcAft>
                        <a:buNone/>
                      </a:pPr>
                      <a:r>
                        <a:rPr lang="en-AU" sz="1200" kern="100" dirty="0">
                          <a:effectLst/>
                          <a:latin typeface="Calibri"/>
                          <a:ea typeface="Aptos" panose="020B0004020202020204" pitchFamily="34" charset="0"/>
                          <a:cs typeface="Times New Roman"/>
                        </a:rPr>
                        <a:t>I can experiment with, apply and evaluate the skills and techniques needed to engage an audience in an evocative and collective experience. I can direct my peers in this process to ensure a powerful audience impact. </a:t>
                      </a:r>
                    </a:p>
                  </a:txBody>
                  <a:tcPr marT="0" marB="0">
                    <a:solidFill>
                      <a:srgbClr val="FFCCFF"/>
                    </a:solidFill>
                  </a:tcPr>
                </a:tc>
                <a:extLst>
                  <a:ext uri="{0D108BD9-81ED-4DB2-BD59-A6C34878D82A}">
                    <a16:rowId xmlns:a16="http://schemas.microsoft.com/office/drawing/2014/main" val="3477594980"/>
                  </a:ext>
                </a:extLst>
              </a:tr>
            </a:tbl>
          </a:graphicData>
        </a:graphic>
      </p:graphicFrame>
    </p:spTree>
    <p:extLst>
      <p:ext uri="{BB962C8B-B14F-4D97-AF65-F5344CB8AC3E}">
        <p14:creationId xmlns:p14="http://schemas.microsoft.com/office/powerpoint/2010/main" val="2621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6449F-8214-9340-690F-39F9E81BDB88}"/>
            </a:ext>
          </a:extLst>
        </p:cNvPr>
        <p:cNvGrpSpPr/>
        <p:nvPr/>
      </p:nvGrpSpPr>
      <p:grpSpPr>
        <a:xfrm>
          <a:off x="0" y="0"/>
          <a:ext cx="0" cy="0"/>
          <a:chOff x="0" y="0"/>
          <a:chExt cx="0" cy="0"/>
        </a:xfrm>
      </p:grpSpPr>
      <p:sp>
        <p:nvSpPr>
          <p:cNvPr id="4" name="Google Shape;4858;p178">
            <a:extLst>
              <a:ext uri="{FF2B5EF4-FFF2-40B4-BE49-F238E27FC236}">
                <a16:creationId xmlns:a16="http://schemas.microsoft.com/office/drawing/2014/main" id="{FCAE10EB-4E68-66C8-B4CF-5830ED2583E7}"/>
              </a:ext>
            </a:extLst>
          </p:cNvPr>
          <p:cNvSpPr txBox="1">
            <a:spLocks noGrp="1"/>
          </p:cNvSpPr>
          <p:nvPr>
            <p:ph type="title" idx="4294967295"/>
          </p:nvPr>
        </p:nvSpPr>
        <p:spPr>
          <a:xfrm>
            <a:off x="415600" y="263100"/>
            <a:ext cx="11360800" cy="763600"/>
          </a:xfrm>
          <a:prstGeom prst="rect">
            <a:avLst/>
          </a:prstGeom>
          <a:solidFill>
            <a:schemeClr val="dk1"/>
          </a:solid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85" rtl="0" eaLnBrk="1" fontAlgn="auto" latinLnBrk="0" hangingPunct="1">
              <a:lnSpc>
                <a:spcPct val="100000"/>
              </a:lnSpc>
              <a:spcBef>
                <a:spcPts val="0"/>
              </a:spcBef>
              <a:spcAft>
                <a:spcPts val="0"/>
              </a:spcAft>
              <a:buClr>
                <a:schemeClr val="dk1"/>
              </a:buClr>
              <a:buSzPts val="990"/>
              <a:buFont typeface="Arial"/>
              <a:buNone/>
              <a:tabLst/>
              <a:defRPr/>
            </a:pPr>
            <a:r>
              <a:rPr kumimoji="0" lang="en-AU" sz="2693" b="0" i="0" u="none" strike="noStrike" kern="1200" cap="none" spc="0" normalizeH="0" baseline="0" noProof="0">
                <a:ln>
                  <a:noFill/>
                </a:ln>
                <a:solidFill>
                  <a:schemeClr val="lt1"/>
                </a:solidFill>
                <a:effectLst/>
                <a:uLnTx/>
                <a:uFillTx/>
                <a:latin typeface="Arial"/>
                <a:ea typeface="Arial"/>
                <a:cs typeface="Arial"/>
                <a:sym typeface="Arial"/>
              </a:rPr>
              <a:t>CURRICULUM MATERIALS: ‘I Can’ Statements for Assessment </a:t>
            </a:r>
            <a:r>
              <a:rPr kumimoji="0" lang="en-AU" sz="2693" b="0" i="0" u="none" strike="noStrike" kern="1200" cap="none" spc="0" normalizeH="0" baseline="0" noProof="0">
                <a:ln>
                  <a:noFill/>
                </a:ln>
                <a:solidFill>
                  <a:schemeClr val="tx1">
                    <a:lumMod val="90000"/>
                    <a:lumOff val="10000"/>
                    <a:alpha val="0"/>
                  </a:schemeClr>
                </a:solidFill>
                <a:effectLst/>
                <a:uLnTx/>
                <a:uFillTx/>
                <a:latin typeface="Arial"/>
                <a:ea typeface="Arial"/>
                <a:cs typeface="Arial"/>
                <a:sym typeface="Arial"/>
              </a:rPr>
              <a:t>(3)</a:t>
            </a:r>
          </a:p>
        </p:txBody>
      </p:sp>
      <p:graphicFrame>
        <p:nvGraphicFramePr>
          <p:cNvPr id="5" name="Table 4">
            <a:extLst>
              <a:ext uri="{FF2B5EF4-FFF2-40B4-BE49-F238E27FC236}">
                <a16:creationId xmlns:a16="http://schemas.microsoft.com/office/drawing/2014/main" id="{90800CA6-BFE4-3BC7-77BD-C443134C3A56}"/>
              </a:ext>
            </a:extLst>
          </p:cNvPr>
          <p:cNvGraphicFramePr>
            <a:graphicFrameLocks noGrp="1"/>
          </p:cNvGraphicFramePr>
          <p:nvPr>
            <p:extLst>
              <p:ext uri="{D42A27DB-BD31-4B8C-83A1-F6EECF244321}">
                <p14:modId xmlns:p14="http://schemas.microsoft.com/office/powerpoint/2010/main" val="3250025478"/>
              </p:ext>
            </p:extLst>
          </p:nvPr>
        </p:nvGraphicFramePr>
        <p:xfrm>
          <a:off x="415600" y="1028497"/>
          <a:ext cx="11308050" cy="4160180"/>
        </p:xfrm>
        <a:graphic>
          <a:graphicData uri="http://schemas.openxmlformats.org/drawingml/2006/table">
            <a:tbl>
              <a:tblPr firstRow="1" bandRow="1"/>
              <a:tblGrid>
                <a:gridCol w="1884675">
                  <a:extLst>
                    <a:ext uri="{9D8B030D-6E8A-4147-A177-3AD203B41FA5}">
                      <a16:colId xmlns:a16="http://schemas.microsoft.com/office/drawing/2014/main" val="1462159773"/>
                    </a:ext>
                  </a:extLst>
                </a:gridCol>
                <a:gridCol w="1884675">
                  <a:extLst>
                    <a:ext uri="{9D8B030D-6E8A-4147-A177-3AD203B41FA5}">
                      <a16:colId xmlns:a16="http://schemas.microsoft.com/office/drawing/2014/main" val="1286119553"/>
                    </a:ext>
                  </a:extLst>
                </a:gridCol>
                <a:gridCol w="1884675">
                  <a:extLst>
                    <a:ext uri="{9D8B030D-6E8A-4147-A177-3AD203B41FA5}">
                      <a16:colId xmlns:a16="http://schemas.microsoft.com/office/drawing/2014/main" val="4028011314"/>
                    </a:ext>
                  </a:extLst>
                </a:gridCol>
                <a:gridCol w="1884675">
                  <a:extLst>
                    <a:ext uri="{9D8B030D-6E8A-4147-A177-3AD203B41FA5}">
                      <a16:colId xmlns:a16="http://schemas.microsoft.com/office/drawing/2014/main" val="3729735490"/>
                    </a:ext>
                  </a:extLst>
                </a:gridCol>
                <a:gridCol w="1884675">
                  <a:extLst>
                    <a:ext uri="{9D8B030D-6E8A-4147-A177-3AD203B41FA5}">
                      <a16:colId xmlns:a16="http://schemas.microsoft.com/office/drawing/2014/main" val="3817603918"/>
                    </a:ext>
                  </a:extLst>
                </a:gridCol>
                <a:gridCol w="1884675">
                  <a:extLst>
                    <a:ext uri="{9D8B030D-6E8A-4147-A177-3AD203B41FA5}">
                      <a16:colId xmlns:a16="http://schemas.microsoft.com/office/drawing/2014/main" val="1000033792"/>
                    </a:ext>
                  </a:extLst>
                </a:gridCol>
              </a:tblGrid>
              <a:tr h="261641">
                <a:tc>
                  <a:txBody>
                    <a:bodyPr/>
                    <a:lstStyle/>
                    <a:p>
                      <a:pPr>
                        <a:lnSpc>
                          <a:spcPct val="107000"/>
                        </a:lnSpc>
                        <a:spcAft>
                          <a:spcPts val="800"/>
                        </a:spcAft>
                        <a:buNone/>
                      </a:pPr>
                      <a:r>
                        <a:rPr lang="en-AU" sz="1500" kern="100" dirty="0">
                          <a:effectLst/>
                          <a:latin typeface="Calibri" panose="020F0502020204030204" pitchFamily="34" charset="0"/>
                          <a:ea typeface="Aptos" panose="020B0004020202020204" pitchFamily="34" charset="0"/>
                          <a:cs typeface="Times New Roman" panose="02020603050405020304" pitchFamily="18" charset="0"/>
                        </a:rPr>
                        <a:t>Syllabus code</a:t>
                      </a:r>
                      <a:endParaRPr lang="en-AU"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a:lnSpc>
                          <a:spcPct val="107000"/>
                        </a:lnSpc>
                        <a:spcAft>
                          <a:spcPts val="800"/>
                        </a:spcAft>
                        <a:buNone/>
                      </a:pPr>
                      <a:r>
                        <a:rPr lang="en-AU" sz="1500" kern="100">
                          <a:effectLst/>
                          <a:latin typeface="Calibri" panose="020F0502020204030204" pitchFamily="34" charset="0"/>
                          <a:ea typeface="Aptos" panose="020B0004020202020204" pitchFamily="34" charset="0"/>
                          <a:cs typeface="Times New Roman" panose="02020603050405020304" pitchFamily="18" charset="0"/>
                        </a:rPr>
                        <a:t>Novice</a:t>
                      </a:r>
                      <a:endParaRPr lang="en-AU" sz="15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a:lnSpc>
                          <a:spcPct val="107000"/>
                        </a:lnSpc>
                        <a:spcAft>
                          <a:spcPts val="800"/>
                        </a:spcAft>
                        <a:buNone/>
                      </a:pPr>
                      <a:r>
                        <a:rPr lang="en-AU" sz="1500" kern="100">
                          <a:effectLst/>
                          <a:latin typeface="Calibri" panose="020F0502020204030204" pitchFamily="34" charset="0"/>
                          <a:ea typeface="Aptos" panose="020B0004020202020204" pitchFamily="34" charset="0"/>
                          <a:cs typeface="Times New Roman" panose="02020603050405020304" pitchFamily="18" charset="0"/>
                        </a:rPr>
                        <a:t>Apprentice</a:t>
                      </a:r>
                      <a:endParaRPr lang="en-AU" sz="15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a:lnSpc>
                          <a:spcPct val="107000"/>
                        </a:lnSpc>
                        <a:spcAft>
                          <a:spcPts val="800"/>
                        </a:spcAft>
                        <a:buNone/>
                      </a:pPr>
                      <a:r>
                        <a:rPr lang="en-AU" sz="1500" kern="100">
                          <a:effectLst/>
                          <a:latin typeface="Calibri" panose="020F0502020204030204" pitchFamily="34" charset="0"/>
                          <a:ea typeface="Aptos" panose="020B0004020202020204" pitchFamily="34" charset="0"/>
                          <a:cs typeface="Times New Roman" panose="02020603050405020304" pitchFamily="18" charset="0"/>
                        </a:rPr>
                        <a:t>Practitioner</a:t>
                      </a:r>
                      <a:endParaRPr lang="en-AU" sz="15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a:lnSpc>
                          <a:spcPct val="107000"/>
                        </a:lnSpc>
                        <a:spcAft>
                          <a:spcPts val="800"/>
                        </a:spcAft>
                        <a:buNone/>
                      </a:pPr>
                      <a:r>
                        <a:rPr lang="en-AU" sz="1500" kern="100">
                          <a:effectLst/>
                          <a:latin typeface="Calibri" panose="020F0502020204030204" pitchFamily="34" charset="0"/>
                          <a:ea typeface="Aptos" panose="020B0004020202020204" pitchFamily="34" charset="0"/>
                          <a:cs typeface="Times New Roman" panose="02020603050405020304" pitchFamily="18" charset="0"/>
                        </a:rPr>
                        <a:t>Expert</a:t>
                      </a:r>
                      <a:endParaRPr lang="en-AU" sz="15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a:lnSpc>
                          <a:spcPct val="107000"/>
                        </a:lnSpc>
                        <a:spcAft>
                          <a:spcPts val="800"/>
                        </a:spcAft>
                        <a:buNone/>
                      </a:pPr>
                      <a:r>
                        <a:rPr lang="en-AU" sz="1500" kern="100">
                          <a:effectLst/>
                          <a:latin typeface="Calibri" panose="020F0502020204030204" pitchFamily="34" charset="0"/>
                          <a:ea typeface="Aptos" panose="020B0004020202020204" pitchFamily="34" charset="0"/>
                          <a:cs typeface="Times New Roman" panose="02020603050405020304" pitchFamily="18" charset="0"/>
                        </a:rPr>
                        <a:t>Master</a:t>
                      </a:r>
                      <a:endParaRPr lang="en-AU" sz="15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extLst>
                  <a:ext uri="{0D108BD9-81ED-4DB2-BD59-A6C34878D82A}">
                    <a16:rowId xmlns:a16="http://schemas.microsoft.com/office/drawing/2014/main" val="4022966888"/>
                  </a:ext>
                </a:extLst>
              </a:tr>
              <a:tr h="1674949">
                <a:tc>
                  <a:txBody>
                    <a:bodyPr/>
                    <a:lstStyle/>
                    <a:p>
                      <a:pPr rtl="0" fontAlgn="ctr"/>
                      <a:r>
                        <a:rPr lang="en-AU" sz="1200" b="1" dirty="0">
                          <a:effectLst/>
                          <a:latin typeface="Calibri" panose="020F0502020204030204" pitchFamily="34" charset="0"/>
                          <a:ea typeface="Calibri" panose="020F0502020204030204" pitchFamily="34" charset="0"/>
                          <a:cs typeface="Calibri" panose="020F0502020204030204" pitchFamily="34" charset="0"/>
                        </a:rPr>
                        <a:t>PA5-5 </a:t>
                      </a:r>
                      <a:r>
                        <a:rPr lang="en-AU" sz="1200" b="0" dirty="0">
                          <a:effectLst/>
                          <a:latin typeface="Calibri" panose="020F0502020204030204" pitchFamily="34" charset="0"/>
                          <a:ea typeface="Calibri" panose="020F0502020204030204" pitchFamily="34" charset="0"/>
                          <a:cs typeface="Calibri" panose="020F0502020204030204" pitchFamily="34" charset="0"/>
                        </a:rPr>
                        <a:t>analyses the role of context and interpretation in realising artistic intention</a:t>
                      </a:r>
                    </a:p>
                  </a:txBody>
                  <a:tcPr marL="21772" marR="21772" marT="14515" marB="14515">
                    <a:solidFill>
                      <a:srgbClr val="FFCCFF"/>
                    </a:solidFill>
                  </a:tcPr>
                </a:tc>
                <a:tc>
                  <a:txBody>
                    <a:bodyPr/>
                    <a:lstStyle/>
                    <a:p>
                      <a:pPr rtl="0" fontAlgn="ctr"/>
                      <a:r>
                        <a:rPr lang="en-AU" sz="1200" b="0">
                          <a:effectLst/>
                          <a:latin typeface="Calibri" panose="020F0502020204030204" pitchFamily="34" charset="0"/>
                        </a:rPr>
                        <a:t>I can, with teacher support, identify the role of context and interpretation in realising artistic intention. I need to understand the importance of artistic intention and how it can communicate context and interpretation. </a:t>
                      </a:r>
                    </a:p>
                  </a:txBody>
                  <a:tcPr marL="21772" marR="21772" marT="14515" marB="14515">
                    <a:solidFill>
                      <a:srgbClr val="FFCCFF"/>
                    </a:solidFill>
                  </a:tcPr>
                </a:tc>
                <a:tc>
                  <a:txBody>
                    <a:bodyPr/>
                    <a:lstStyle/>
                    <a:p>
                      <a:pPr rtl="0" fontAlgn="ctr"/>
                      <a:r>
                        <a:rPr lang="en-AU" sz="1200" b="0">
                          <a:effectLst/>
                          <a:latin typeface="Calibri" panose="020F0502020204030204" pitchFamily="34" charset="0"/>
                        </a:rPr>
                        <a:t>I can mostly analyse the role of context and interpretation in realising artistic intention. I need to consider the wider influences of context and interpretation for why an artistic intention is created and then realised. </a:t>
                      </a:r>
                    </a:p>
                  </a:txBody>
                  <a:tcPr marL="21772" marR="21772" marT="14515" marB="14515">
                    <a:solidFill>
                      <a:srgbClr val="FFCCFF"/>
                    </a:solidFill>
                  </a:tcPr>
                </a:tc>
                <a:tc>
                  <a:txBody>
                    <a:bodyPr/>
                    <a:lstStyle/>
                    <a:p>
                      <a:pPr rtl="0" fontAlgn="ctr"/>
                      <a:r>
                        <a:rPr lang="en-AU" sz="1200" b="0">
                          <a:effectLst/>
                          <a:latin typeface="Calibri" panose="020F0502020204030204" pitchFamily="34" charset="0"/>
                        </a:rPr>
                        <a:t>I can analyse the role of context and interpretation in realising artistic intention. I need to draw connections between context and interpretation to justify why artistic intentions were created. </a:t>
                      </a:r>
                    </a:p>
                  </a:txBody>
                  <a:tcPr marL="21772" marR="21772" marT="14515" marB="14515">
                    <a:solidFill>
                      <a:srgbClr val="FFCCFF"/>
                    </a:solidFill>
                  </a:tcPr>
                </a:tc>
                <a:tc>
                  <a:txBody>
                    <a:bodyPr/>
                    <a:lstStyle/>
                    <a:p>
                      <a:pPr rtl="0" fontAlgn="ctr"/>
                      <a:r>
                        <a:rPr lang="en-AU" sz="1200" b="0">
                          <a:effectLst/>
                          <a:latin typeface="Calibri" panose="020F0502020204030204" pitchFamily="34" charset="0"/>
                        </a:rPr>
                        <a:t>I can expertly analyse and justify the role of context and interpretation in realising artistic intention. I need to apply context and interpretation in the creation of my own artistic intentions. </a:t>
                      </a:r>
                    </a:p>
                  </a:txBody>
                  <a:tcPr marL="21772" marR="21772" marT="14515" marB="14515">
                    <a:solidFill>
                      <a:srgbClr val="FFCCFF"/>
                    </a:solidFill>
                  </a:tcPr>
                </a:tc>
                <a:tc>
                  <a:txBody>
                    <a:bodyPr/>
                    <a:lstStyle/>
                    <a:p>
                      <a:pPr rtl="0" fontAlgn="ctr"/>
                      <a:r>
                        <a:rPr lang="en-AU" sz="1200" b="0" dirty="0">
                          <a:effectLst/>
                          <a:latin typeface="Calibri" panose="020F0502020204030204" pitchFamily="34" charset="0"/>
                        </a:rPr>
                        <a:t>I can analyse, justify and evaluate the role of context and interpretation in realising artistic intention. I can apply critical and creative thinking to context and interpretation in the creation of my own artistic intentions. </a:t>
                      </a:r>
                    </a:p>
                  </a:txBody>
                  <a:tcPr marL="21772" marR="21772" marT="14515" marB="14515">
                    <a:solidFill>
                      <a:srgbClr val="FFCCFF"/>
                    </a:solidFill>
                  </a:tcPr>
                </a:tc>
                <a:extLst>
                  <a:ext uri="{0D108BD9-81ED-4DB2-BD59-A6C34878D82A}">
                    <a16:rowId xmlns:a16="http://schemas.microsoft.com/office/drawing/2014/main" val="1524496862"/>
                  </a:ext>
                </a:extLst>
              </a:tr>
              <a:tr h="2223589">
                <a:tc>
                  <a:txBody>
                    <a:bodyPr/>
                    <a:lstStyle/>
                    <a:p>
                      <a:pPr rtl="0" fontAlgn="ctr"/>
                      <a:r>
                        <a:rPr lang="en-AU" sz="1200" b="1" dirty="0">
                          <a:effectLst/>
                          <a:latin typeface="Calibri" panose="020F0502020204030204" pitchFamily="34" charset="0"/>
                          <a:ea typeface="Calibri" panose="020F0502020204030204" pitchFamily="34" charset="0"/>
                          <a:cs typeface="Calibri" panose="020F0502020204030204" pitchFamily="34" charset="0"/>
                        </a:rPr>
                        <a:t>PA5-6 </a:t>
                      </a:r>
                      <a:r>
                        <a:rPr lang="en-AU" sz="1200" b="0" dirty="0">
                          <a:effectLst/>
                          <a:latin typeface="Calibri" panose="020F0502020204030204" pitchFamily="34" charset="0"/>
                          <a:ea typeface="Calibri" panose="020F0502020204030204" pitchFamily="34" charset="0"/>
                          <a:cs typeface="Calibri" panose="020F0502020204030204" pitchFamily="34" charset="0"/>
                        </a:rPr>
                        <a:t>researches, documents and reflects on performing arts concepts, ideas and processes</a:t>
                      </a:r>
                    </a:p>
                  </a:txBody>
                  <a:tcPr marL="21772" marR="21772" marT="14515" marB="14515">
                    <a:solidFill>
                      <a:srgbClr val="FFCCFF"/>
                    </a:solidFill>
                  </a:tcPr>
                </a:tc>
                <a:tc>
                  <a:txBody>
                    <a:bodyPr/>
                    <a:lstStyle/>
                    <a:p>
                      <a:pPr rtl="0" fontAlgn="ctr"/>
                      <a:r>
                        <a:rPr lang="en-AU" sz="1200" b="0">
                          <a:effectLst/>
                          <a:latin typeface="Calibri" panose="020F0502020204030204" pitchFamily="34" charset="0"/>
                        </a:rPr>
                        <a:t>I can, with teacher and peer support, access texts and documents relating to performing arts concepts to help me offer ideas and engage with processes. I need to use provided texts and documents to engage in scaffolded reflection of performing arts concepts, ideas and processes.</a:t>
                      </a:r>
                    </a:p>
                  </a:txBody>
                  <a:tcPr marL="21772" marR="21772" marT="14515" marB="14515">
                    <a:solidFill>
                      <a:srgbClr val="FFCCFF"/>
                    </a:solidFill>
                  </a:tcPr>
                </a:tc>
                <a:tc>
                  <a:txBody>
                    <a:bodyPr/>
                    <a:lstStyle/>
                    <a:p>
                      <a:pPr rtl="0" fontAlgn="ctr"/>
                      <a:r>
                        <a:rPr lang="en-AU" sz="1200" b="0" dirty="0">
                          <a:effectLst/>
                          <a:latin typeface="Calibri" panose="020F0502020204030204" pitchFamily="34" charset="0"/>
                        </a:rPr>
                        <a:t>I can use provided texts and documents to engage in scaffolded reflection of performing arts concepts, ideas and processes. I need to independently research texts and engage in autonomous reflection in consideration of the performing arts concepts and processes and use this reflection to offer ideas.</a:t>
                      </a:r>
                    </a:p>
                  </a:txBody>
                  <a:tcPr marL="21772" marR="21772" marT="14515" marB="14515">
                    <a:solidFill>
                      <a:srgbClr val="FFCCFF"/>
                    </a:solidFill>
                  </a:tcPr>
                </a:tc>
                <a:tc>
                  <a:txBody>
                    <a:bodyPr/>
                    <a:lstStyle/>
                    <a:p>
                      <a:pPr rtl="0" fontAlgn="ctr"/>
                      <a:r>
                        <a:rPr lang="en-AU" sz="1200" b="0">
                          <a:effectLst/>
                          <a:latin typeface="Calibri" panose="020F0502020204030204" pitchFamily="34" charset="0"/>
                        </a:rPr>
                        <a:t>I can research documents and reflect on performing arts concepts, ideas and processes. I need to widen the range of documents I research so I can more thoughtfully reflect on concepts, ideas and processes.</a:t>
                      </a:r>
                    </a:p>
                  </a:txBody>
                  <a:tcPr marL="21772" marR="21772" marT="14515" marB="14515">
                    <a:solidFill>
                      <a:srgbClr val="FFCCFF"/>
                    </a:solidFill>
                  </a:tcPr>
                </a:tc>
                <a:tc>
                  <a:txBody>
                    <a:bodyPr/>
                    <a:lstStyle/>
                    <a:p>
                      <a:pPr rtl="0" fontAlgn="ctr"/>
                      <a:r>
                        <a:rPr lang="en-AU" sz="1200" b="0">
                          <a:effectLst/>
                          <a:latin typeface="Calibri" panose="020F0502020204030204" pitchFamily="34" charset="0"/>
                        </a:rPr>
                        <a:t> I can thoroughly research a range of documents and thoughtfully reflect on performing art concepts, ideas and processes. I need to autonomously expand my research scope so that I can thoughtfully reflect on and challenge ideas to create and implement processes and protocols. </a:t>
                      </a:r>
                    </a:p>
                  </a:txBody>
                  <a:tcPr marL="21772" marR="21772" marT="14515" marB="14515">
                    <a:solidFill>
                      <a:srgbClr val="FFCCFF"/>
                    </a:solidFill>
                  </a:tcPr>
                </a:tc>
                <a:tc>
                  <a:txBody>
                    <a:bodyPr/>
                    <a:lstStyle/>
                    <a:p>
                      <a:pPr rtl="0" fontAlgn="ctr"/>
                      <a:r>
                        <a:rPr lang="en-AU" sz="1200" b="0" dirty="0">
                          <a:effectLst/>
                          <a:latin typeface="Calibri" panose="020F0502020204030204" pitchFamily="34" charset="0"/>
                        </a:rPr>
                        <a:t>I can source my own extensive research material to reflect on performing arts concepts, challenge ideas and create and implement processes and protocols. </a:t>
                      </a:r>
                    </a:p>
                  </a:txBody>
                  <a:tcPr marL="21772" marR="21772" marT="14515" marB="14515">
                    <a:solidFill>
                      <a:srgbClr val="FFCCFF"/>
                    </a:solidFill>
                  </a:tcPr>
                </a:tc>
                <a:extLst>
                  <a:ext uri="{0D108BD9-81ED-4DB2-BD59-A6C34878D82A}">
                    <a16:rowId xmlns:a16="http://schemas.microsoft.com/office/drawing/2014/main" val="3477594980"/>
                  </a:ext>
                </a:extLst>
              </a:tr>
            </a:tbl>
          </a:graphicData>
        </a:graphic>
      </p:graphicFrame>
    </p:spTree>
    <p:extLst>
      <p:ext uri="{BB962C8B-B14F-4D97-AF65-F5344CB8AC3E}">
        <p14:creationId xmlns:p14="http://schemas.microsoft.com/office/powerpoint/2010/main" val="176326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20F8F-D235-D93C-FC2F-72081950322C}"/>
            </a:ext>
          </a:extLst>
        </p:cNvPr>
        <p:cNvGrpSpPr/>
        <p:nvPr/>
      </p:nvGrpSpPr>
      <p:grpSpPr>
        <a:xfrm>
          <a:off x="0" y="0"/>
          <a:ext cx="0" cy="0"/>
          <a:chOff x="0" y="0"/>
          <a:chExt cx="0" cy="0"/>
        </a:xfrm>
      </p:grpSpPr>
      <p:sp>
        <p:nvSpPr>
          <p:cNvPr id="4" name="Google Shape;4858;p178">
            <a:extLst>
              <a:ext uri="{FF2B5EF4-FFF2-40B4-BE49-F238E27FC236}">
                <a16:creationId xmlns:a16="http://schemas.microsoft.com/office/drawing/2014/main" id="{281B5A0D-AF68-9D34-97D5-E645800981A7}"/>
              </a:ext>
            </a:extLst>
          </p:cNvPr>
          <p:cNvSpPr txBox="1">
            <a:spLocks noGrp="1"/>
          </p:cNvSpPr>
          <p:nvPr>
            <p:ph type="title" idx="4294967295"/>
          </p:nvPr>
        </p:nvSpPr>
        <p:spPr>
          <a:xfrm>
            <a:off x="300726" y="263100"/>
            <a:ext cx="11590547" cy="763600"/>
          </a:xfrm>
          <a:prstGeom prst="rect">
            <a:avLst/>
          </a:prstGeom>
          <a:solidFill>
            <a:schemeClr val="dk1"/>
          </a:solid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85" rtl="0" eaLnBrk="1" fontAlgn="auto" latinLnBrk="0" hangingPunct="1">
              <a:lnSpc>
                <a:spcPct val="100000"/>
              </a:lnSpc>
              <a:spcBef>
                <a:spcPts val="0"/>
              </a:spcBef>
              <a:spcAft>
                <a:spcPts val="0"/>
              </a:spcAft>
              <a:buClr>
                <a:schemeClr val="dk1"/>
              </a:buClr>
              <a:buSzPts val="990"/>
              <a:buFont typeface="Arial"/>
              <a:buNone/>
              <a:tabLst/>
              <a:defRPr/>
            </a:pPr>
            <a:r>
              <a:rPr kumimoji="0" lang="en-AU" sz="2693" b="0" i="0" u="none" strike="noStrike" kern="1200" cap="none" spc="0" normalizeH="0" baseline="0" noProof="0">
                <a:ln>
                  <a:noFill/>
                </a:ln>
                <a:solidFill>
                  <a:schemeClr val="lt1"/>
                </a:solidFill>
                <a:effectLst/>
                <a:uLnTx/>
                <a:uFillTx/>
                <a:latin typeface="Arial"/>
                <a:ea typeface="Arial"/>
                <a:cs typeface="Arial"/>
                <a:sym typeface="Arial"/>
              </a:rPr>
              <a:t>CURRICULUM MATERIALS: ‘I Can’ Statements for Assessment </a:t>
            </a:r>
            <a:r>
              <a:rPr kumimoji="0" lang="en-AU" sz="2693" b="0" i="0" u="none" strike="noStrike" kern="1200" cap="none" spc="0" normalizeH="0" baseline="0" noProof="0">
                <a:ln>
                  <a:noFill/>
                </a:ln>
                <a:solidFill>
                  <a:schemeClr val="tx1">
                    <a:lumMod val="90000"/>
                    <a:lumOff val="10000"/>
                    <a:alpha val="0"/>
                  </a:schemeClr>
                </a:solidFill>
                <a:effectLst/>
                <a:uLnTx/>
                <a:uFillTx/>
                <a:latin typeface="Arial"/>
                <a:ea typeface="Arial"/>
                <a:cs typeface="Arial"/>
                <a:sym typeface="Arial"/>
              </a:rPr>
              <a:t>(4)</a:t>
            </a:r>
          </a:p>
        </p:txBody>
      </p:sp>
      <p:graphicFrame>
        <p:nvGraphicFramePr>
          <p:cNvPr id="5" name="Table 4">
            <a:extLst>
              <a:ext uri="{FF2B5EF4-FFF2-40B4-BE49-F238E27FC236}">
                <a16:creationId xmlns:a16="http://schemas.microsoft.com/office/drawing/2014/main" id="{A3D1406D-0B11-1C36-8E3D-D9834583170E}"/>
              </a:ext>
            </a:extLst>
          </p:cNvPr>
          <p:cNvGraphicFramePr>
            <a:graphicFrameLocks noGrp="1"/>
          </p:cNvGraphicFramePr>
          <p:nvPr>
            <p:extLst>
              <p:ext uri="{D42A27DB-BD31-4B8C-83A1-F6EECF244321}">
                <p14:modId xmlns:p14="http://schemas.microsoft.com/office/powerpoint/2010/main" val="3741534130"/>
              </p:ext>
            </p:extLst>
          </p:nvPr>
        </p:nvGraphicFramePr>
        <p:xfrm>
          <a:off x="300726" y="1025361"/>
          <a:ext cx="11590548" cy="5660390"/>
        </p:xfrm>
        <a:graphic>
          <a:graphicData uri="http://schemas.openxmlformats.org/drawingml/2006/table">
            <a:tbl>
              <a:tblPr firstRow="1" bandRow="1"/>
              <a:tblGrid>
                <a:gridCol w="1494223">
                  <a:extLst>
                    <a:ext uri="{9D8B030D-6E8A-4147-A177-3AD203B41FA5}">
                      <a16:colId xmlns:a16="http://schemas.microsoft.com/office/drawing/2014/main" val="1462159773"/>
                    </a:ext>
                  </a:extLst>
                </a:gridCol>
                <a:gridCol w="2019265">
                  <a:extLst>
                    <a:ext uri="{9D8B030D-6E8A-4147-A177-3AD203B41FA5}">
                      <a16:colId xmlns:a16="http://schemas.microsoft.com/office/drawing/2014/main" val="1286119553"/>
                    </a:ext>
                  </a:extLst>
                </a:gridCol>
                <a:gridCol w="2019265">
                  <a:extLst>
                    <a:ext uri="{9D8B030D-6E8A-4147-A177-3AD203B41FA5}">
                      <a16:colId xmlns:a16="http://schemas.microsoft.com/office/drawing/2014/main" val="4028011314"/>
                    </a:ext>
                  </a:extLst>
                </a:gridCol>
                <a:gridCol w="2019265">
                  <a:extLst>
                    <a:ext uri="{9D8B030D-6E8A-4147-A177-3AD203B41FA5}">
                      <a16:colId xmlns:a16="http://schemas.microsoft.com/office/drawing/2014/main" val="3729735490"/>
                    </a:ext>
                  </a:extLst>
                </a:gridCol>
                <a:gridCol w="2019265">
                  <a:extLst>
                    <a:ext uri="{9D8B030D-6E8A-4147-A177-3AD203B41FA5}">
                      <a16:colId xmlns:a16="http://schemas.microsoft.com/office/drawing/2014/main" val="3817603918"/>
                    </a:ext>
                  </a:extLst>
                </a:gridCol>
                <a:gridCol w="2019265">
                  <a:extLst>
                    <a:ext uri="{9D8B030D-6E8A-4147-A177-3AD203B41FA5}">
                      <a16:colId xmlns:a16="http://schemas.microsoft.com/office/drawing/2014/main" val="1000033792"/>
                    </a:ext>
                  </a:extLst>
                </a:gridCol>
              </a:tblGrid>
              <a:tr h="298812">
                <a:tc>
                  <a:txBody>
                    <a:bodyPr/>
                    <a:lstStyle/>
                    <a:p>
                      <a:pPr>
                        <a:lnSpc>
                          <a:spcPct val="107000"/>
                        </a:lnSpc>
                        <a:spcAft>
                          <a:spcPts val="800"/>
                        </a:spcAft>
                        <a:buNone/>
                      </a:pPr>
                      <a:r>
                        <a:rPr lang="en-AU" sz="1500" kern="100" dirty="0">
                          <a:effectLst/>
                          <a:latin typeface="Calibri"/>
                          <a:ea typeface="Aptos" panose="020B0004020202020204" pitchFamily="34" charset="0"/>
                          <a:cs typeface="Times New Roman"/>
                        </a:rPr>
                        <a:t>Syllabus code</a:t>
                      </a: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Novice</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Apprentice</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Practitioner</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Expert</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Master</a:t>
                      </a:r>
                      <a:endParaRPr lang="en-AU" sz="1500" kern="100" dirty="0">
                        <a:effectLst/>
                        <a:latin typeface="Calibri"/>
                        <a:ea typeface="Aptos" panose="020B0004020202020204" pitchFamily="34" charset="0"/>
                        <a:cs typeface="Times New Roman"/>
                      </a:endParaRPr>
                    </a:p>
                  </a:txBody>
                  <a:tcPr marT="0" marB="0"/>
                </a:tc>
                <a:extLst>
                  <a:ext uri="{0D108BD9-81ED-4DB2-BD59-A6C34878D82A}">
                    <a16:rowId xmlns:a16="http://schemas.microsoft.com/office/drawing/2014/main" val="4022966888"/>
                  </a:ext>
                </a:extLst>
              </a:tr>
              <a:tr h="1857829">
                <a:tc>
                  <a:txBody>
                    <a:bodyPr/>
                    <a:lstStyle/>
                    <a:p>
                      <a:pPr rtl="0" fontAlgn="ctr"/>
                      <a:r>
                        <a:rPr lang="en-AU" sz="1200" b="1" dirty="0">
                          <a:latin typeface="Calibri" panose="020F0502020204030204" pitchFamily="34" charset="0"/>
                          <a:ea typeface="Calibri" panose="020F0502020204030204" pitchFamily="34" charset="0"/>
                          <a:cs typeface="Calibri" panose="020F0502020204030204" pitchFamily="34" charset="0"/>
                        </a:rPr>
                        <a:t>PA5-7</a:t>
                      </a:r>
                      <a:r>
                        <a:rPr lang="en-AU" sz="1200" dirty="0">
                          <a:latin typeface="Calibri" panose="020F0502020204030204" pitchFamily="34" charset="0"/>
                          <a:ea typeface="Calibri" panose="020F0502020204030204" pitchFamily="34" charset="0"/>
                          <a:cs typeface="Calibri" panose="020F0502020204030204" pitchFamily="34" charset="0"/>
                        </a:rPr>
                        <a:t> responds to provocations or stimulus to select, develop and produce performance material</a:t>
                      </a:r>
                    </a:p>
                  </a:txBody>
                  <a:tcPr marL="21772" marR="21772" marT="14515" marB="14515">
                    <a:solidFill>
                      <a:srgbClr val="FFCCFF"/>
                    </a:solidFill>
                  </a:tcPr>
                </a:tc>
                <a:tc>
                  <a:txBody>
                    <a:bodyPr/>
                    <a:lstStyle/>
                    <a:p>
                      <a:pPr rtl="0" fontAlgn="ctr"/>
                      <a:r>
                        <a:rPr lang="en-AU" sz="1200" dirty="0">
                          <a:latin typeface="Calibri" panose="020F0502020204030204" pitchFamily="34" charset="0"/>
                          <a:ea typeface="Calibri" panose="020F0502020204030204" pitchFamily="34" charset="0"/>
                          <a:cs typeface="Calibri" panose="020F0502020204030204" pitchFamily="34" charset="0"/>
                        </a:rPr>
                        <a:t>I can, with teacher and peer support, identify and respond to provocations and/or stimulus to select performance material. I need to develop and produce performance material. </a:t>
                      </a:r>
                    </a:p>
                  </a:txBody>
                  <a:tcPr marL="21772" marR="21772" marT="14515" marB="14515">
                    <a:solidFill>
                      <a:srgbClr val="FFCCFF"/>
                    </a:solidFill>
                  </a:tcPr>
                </a:tc>
                <a:tc>
                  <a:txBody>
                    <a:bodyPr/>
                    <a:lstStyle/>
                    <a:p>
                      <a:pPr rtl="0" fontAlgn="ctr"/>
                      <a:r>
                        <a:rPr lang="en-AU" sz="1200" dirty="0">
                          <a:latin typeface="Calibri" panose="020F0502020204030204" pitchFamily="34" charset="0"/>
                          <a:ea typeface="Calibri" panose="020F0502020204030204" pitchFamily="34" charset="0"/>
                          <a:cs typeface="Calibri" panose="020F0502020204030204" pitchFamily="34" charset="0"/>
                        </a:rPr>
                        <a:t>I can respond to provocations and/or stimulus to select and/or develop performance material. I need to produce performance material.</a:t>
                      </a:r>
                    </a:p>
                  </a:txBody>
                  <a:tcPr marL="21772" marR="21772" marT="14515" marB="14515">
                    <a:solidFill>
                      <a:srgbClr val="FFCCFF"/>
                    </a:solidFill>
                  </a:tcPr>
                </a:tc>
                <a:tc>
                  <a:txBody>
                    <a:bodyPr/>
                    <a:lstStyle/>
                    <a:p>
                      <a:pPr rtl="0" fontAlgn="ctr"/>
                      <a:r>
                        <a:rPr lang="en-AU" sz="1200" dirty="0">
                          <a:latin typeface="Calibri" panose="020F0502020204030204" pitchFamily="34" charset="0"/>
                          <a:ea typeface="Calibri" panose="020F0502020204030204" pitchFamily="34" charset="0"/>
                          <a:cs typeface="Calibri" panose="020F0502020204030204" pitchFamily="34" charset="0"/>
                        </a:rPr>
                        <a:t>I can respond to provocations and/or stimulus to select, develop, and produce performance material. I need to respond to diverse provocations and/or stimulus and consider the impact of the performance work on an audience. </a:t>
                      </a:r>
                    </a:p>
                  </a:txBody>
                  <a:tcPr marL="21772" marR="21772" marT="14515" marB="14515">
                    <a:solidFill>
                      <a:srgbClr val="FFCCFF"/>
                    </a:solidFill>
                  </a:tcPr>
                </a:tc>
                <a:tc>
                  <a:txBody>
                    <a:bodyPr/>
                    <a:lstStyle/>
                    <a:p>
                      <a:pPr rtl="0" fontAlgn="ctr"/>
                      <a:r>
                        <a:rPr lang="en-AU" sz="1200">
                          <a:latin typeface="Calibri" panose="020F0502020204030204" pitchFamily="34" charset="0"/>
                          <a:ea typeface="Calibri" panose="020F0502020204030204" pitchFamily="34" charset="0"/>
                          <a:cs typeface="Calibri" panose="020F0502020204030204" pitchFamily="34" charset="0"/>
                        </a:rPr>
                        <a:t>I can respond to diverse provocations and/or stimulus to select, develop and produce engaging and effective performance material. I need to consider and critically reflect upon audience impact and transformation in receiving the performance material.</a:t>
                      </a:r>
                    </a:p>
                  </a:txBody>
                  <a:tcPr marL="21772" marR="21772" marT="14515" marB="14515">
                    <a:solidFill>
                      <a:srgbClr val="FFCCFF"/>
                    </a:solidFill>
                  </a:tcPr>
                </a:tc>
                <a:tc>
                  <a:txBody>
                    <a:bodyPr/>
                    <a:lstStyle/>
                    <a:p>
                      <a:pPr rtl="0" fontAlgn="ctr"/>
                      <a:r>
                        <a:rPr lang="en-AU" sz="1200">
                          <a:latin typeface="Calibri" panose="020F0502020204030204" pitchFamily="34" charset="0"/>
                          <a:ea typeface="Calibri" panose="020F0502020204030204" pitchFamily="34" charset="0"/>
                          <a:cs typeface="Calibri" panose="020F0502020204030204" pitchFamily="34" charset="0"/>
                        </a:rPr>
                        <a:t>I can respond to diverse and complex provocations and/or stimulus to select, develop and produce engaging, effective and transformative performance material. </a:t>
                      </a:r>
                    </a:p>
                  </a:txBody>
                  <a:tcPr marL="21772" marR="21772" marT="14515" marB="14515">
                    <a:solidFill>
                      <a:srgbClr val="FFCCFF"/>
                    </a:solidFill>
                  </a:tcPr>
                </a:tc>
                <a:extLst>
                  <a:ext uri="{0D108BD9-81ED-4DB2-BD59-A6C34878D82A}">
                    <a16:rowId xmlns:a16="http://schemas.microsoft.com/office/drawing/2014/main" val="1524496862"/>
                  </a:ext>
                </a:extLst>
              </a:tr>
              <a:tr h="3503749">
                <a:tc>
                  <a:txBody>
                    <a:bodyPr/>
                    <a:lstStyle/>
                    <a:p>
                      <a:pPr rtl="0" fontAlgn="ctr"/>
                      <a:r>
                        <a:rPr lang="en-AU" sz="1200" b="1" dirty="0">
                          <a:latin typeface="Calibri" panose="020F0502020204030204" pitchFamily="34" charset="0"/>
                          <a:ea typeface="Calibri" panose="020F0502020204030204" pitchFamily="34" charset="0"/>
                          <a:cs typeface="Calibri" panose="020F0502020204030204" pitchFamily="34" charset="0"/>
                        </a:rPr>
                        <a:t>PA5-8</a:t>
                      </a:r>
                      <a:r>
                        <a:rPr lang="en-AU" sz="1200" dirty="0">
                          <a:latin typeface="Calibri" panose="020F0502020204030204" pitchFamily="34" charset="0"/>
                          <a:ea typeface="Calibri" panose="020F0502020204030204" pitchFamily="34" charset="0"/>
                          <a:cs typeface="Calibri" panose="020F0502020204030204" pitchFamily="34" charset="0"/>
                        </a:rPr>
                        <a:t> demonstrates the commitment, collaboration, and agency required to stage a performing arts event</a:t>
                      </a:r>
                    </a:p>
                  </a:txBody>
                  <a:tcPr marL="21772" marR="21772" marT="14515" marB="14515">
                    <a:solidFill>
                      <a:srgbClr val="FFCCFF"/>
                    </a:solidFill>
                  </a:tcPr>
                </a:tc>
                <a:tc>
                  <a:txBody>
                    <a:bodyPr/>
                    <a:lstStyle/>
                    <a:p>
                      <a:pPr rtl="0" fontAlgn="ctr"/>
                      <a:r>
                        <a:rPr lang="en-AU" sz="1200" dirty="0">
                          <a:latin typeface="Calibri" panose="020F0502020204030204" pitchFamily="34" charset="0"/>
                          <a:ea typeface="Calibri" panose="020F0502020204030204" pitchFamily="34" charset="0"/>
                          <a:cs typeface="Calibri" panose="020F0502020204030204" pitchFamily="34" charset="0"/>
                        </a:rPr>
                        <a:t>I can, with teacher and peer support, participate in organised rehearsals and receive ideas from others. I can work on my ability to contribute appropriately and I'm building my confidence in my voice and actions to demonstrate agency in helping my peers stage an event</a:t>
                      </a:r>
                    </a:p>
                  </a:txBody>
                  <a:tcPr marL="21772" marR="21772" marT="14515" marB="14515">
                    <a:solidFill>
                      <a:srgbClr val="FFCCFF"/>
                    </a:solidFill>
                  </a:tcPr>
                </a:tc>
                <a:tc>
                  <a:txBody>
                    <a:bodyPr/>
                    <a:lstStyle/>
                    <a:p>
                      <a:pPr rtl="0" fontAlgn="ctr"/>
                      <a:r>
                        <a:rPr lang="en-AU" sz="1200">
                          <a:latin typeface="Calibri" panose="020F0502020204030204" pitchFamily="34" charset="0"/>
                          <a:ea typeface="Calibri" panose="020F0502020204030204" pitchFamily="34" charset="0"/>
                          <a:cs typeface="Calibri" panose="020F0502020204030204" pitchFamily="34" charset="0"/>
                        </a:rPr>
                        <a:t>I can, with team support, participate and engage in most rehearsals and am receptive to offers by others. I can contribute to event building with scaffolded questions or prompts from the group leaders or my teacher. I can join in and participate in problem solving processes and can do things independently with guidance and clear outlines.</a:t>
                      </a:r>
                    </a:p>
                  </a:txBody>
                  <a:tcPr marL="21772" marR="21772" marT="14515" marB="14515">
                    <a:solidFill>
                      <a:srgbClr val="FFCCFF"/>
                    </a:solidFill>
                  </a:tcPr>
                </a:tc>
                <a:tc>
                  <a:txBody>
                    <a:bodyPr/>
                    <a:lstStyle/>
                    <a:p>
                      <a:pPr rtl="0" fontAlgn="ctr"/>
                      <a:r>
                        <a:rPr lang="en-AU" sz="1200" dirty="0">
                          <a:latin typeface="Calibri" panose="020F0502020204030204" pitchFamily="34" charset="0"/>
                          <a:ea typeface="Calibri" panose="020F0502020204030204" pitchFamily="34" charset="0"/>
                          <a:cs typeface="Calibri" panose="020F0502020204030204" pitchFamily="34" charset="0"/>
                        </a:rPr>
                        <a:t>I can commit to the meetings, rehearsals and other necessary requirements to contribute to planning and execution. I can collaborate with the team and artists within the scope of my role and am developing my confidence in using my voice in the planning phase. I can contribute to problem solving issues that arise as part of a team and am keen on taking ownership over parts of the process. </a:t>
                      </a:r>
                    </a:p>
                  </a:txBody>
                  <a:tcPr marL="21772" marR="21772" marT="14515" marB="14515">
                    <a:solidFill>
                      <a:srgbClr val="FFCCFF"/>
                    </a:solidFill>
                  </a:tcPr>
                </a:tc>
                <a:tc>
                  <a:txBody>
                    <a:bodyPr/>
                    <a:lstStyle/>
                    <a:p>
                      <a:pPr rtl="0" fontAlgn="ctr"/>
                      <a:r>
                        <a:rPr lang="en-AU" sz="1200" dirty="0">
                          <a:latin typeface="Calibri" panose="020F0502020204030204" pitchFamily="34" charset="0"/>
                          <a:ea typeface="Calibri" panose="020F0502020204030204" pitchFamily="34" charset="0"/>
                          <a:cs typeface="Calibri" panose="020F0502020204030204" pitchFamily="34" charset="0"/>
                        </a:rPr>
                        <a:t>I can demonstrate a high level commitment and fulfilled my assigned roles and responsibilities effectively. I can effectively communicate and collaborate with team members and contribute positively to the overall project. I can adapt to challenges and changes and contribute to problem solving efforts, whilst taking initiative and agency in my role within the event planning team.</a:t>
                      </a:r>
                    </a:p>
                  </a:txBody>
                  <a:tcPr marL="21772" marR="21772" marT="14515" marB="14515">
                    <a:solidFill>
                      <a:srgbClr val="FFCCFF"/>
                    </a:solidFill>
                  </a:tcPr>
                </a:tc>
                <a:tc>
                  <a:txBody>
                    <a:bodyPr/>
                    <a:lstStyle/>
                    <a:p>
                      <a:pPr rtl="0" fontAlgn="ctr"/>
                      <a:r>
                        <a:rPr lang="en-AU" sz="1200" dirty="0">
                          <a:latin typeface="Calibri" panose="020F0502020204030204" pitchFamily="34" charset="0"/>
                          <a:ea typeface="Calibri" panose="020F0502020204030204" pitchFamily="34" charset="0"/>
                          <a:cs typeface="Calibri" panose="020F0502020204030204" pitchFamily="34" charset="0"/>
                        </a:rPr>
                        <a:t>I can demonstrate exceptional commitment and go above and beyond expectations in all aspects of event planning and execution. I can show exemplary collaboration skills by effectively working with team members and all stakeholders to foster a positive and inclusive environment. I can show remarkable adaptability in handling challenges and exhibit a high level of agency in taking ownership of tasks and actively drive the event's success with innovative ideas and solutions.</a:t>
                      </a:r>
                    </a:p>
                  </a:txBody>
                  <a:tcPr marL="21772" marR="21772" marT="14515" marB="14515">
                    <a:solidFill>
                      <a:srgbClr val="FFCCFF"/>
                    </a:solidFill>
                  </a:tcPr>
                </a:tc>
                <a:extLst>
                  <a:ext uri="{0D108BD9-81ED-4DB2-BD59-A6C34878D82A}">
                    <a16:rowId xmlns:a16="http://schemas.microsoft.com/office/drawing/2014/main" val="3477594980"/>
                  </a:ext>
                </a:extLst>
              </a:tr>
            </a:tbl>
          </a:graphicData>
        </a:graphic>
      </p:graphicFrame>
    </p:spTree>
    <p:extLst>
      <p:ext uri="{BB962C8B-B14F-4D97-AF65-F5344CB8AC3E}">
        <p14:creationId xmlns:p14="http://schemas.microsoft.com/office/powerpoint/2010/main" val="260585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A5FBC-9F33-1977-7574-2CC4FC0663AB}"/>
            </a:ext>
          </a:extLst>
        </p:cNvPr>
        <p:cNvGrpSpPr/>
        <p:nvPr/>
      </p:nvGrpSpPr>
      <p:grpSpPr>
        <a:xfrm>
          <a:off x="0" y="0"/>
          <a:ext cx="0" cy="0"/>
          <a:chOff x="0" y="0"/>
          <a:chExt cx="0" cy="0"/>
        </a:xfrm>
      </p:grpSpPr>
      <p:sp>
        <p:nvSpPr>
          <p:cNvPr id="4" name="Google Shape;4858;p178">
            <a:extLst>
              <a:ext uri="{FF2B5EF4-FFF2-40B4-BE49-F238E27FC236}">
                <a16:creationId xmlns:a16="http://schemas.microsoft.com/office/drawing/2014/main" id="{2BAA045D-E8C7-3D73-1FA5-28939DAE2BE6}"/>
              </a:ext>
            </a:extLst>
          </p:cNvPr>
          <p:cNvSpPr txBox="1">
            <a:spLocks noGrp="1"/>
          </p:cNvSpPr>
          <p:nvPr>
            <p:ph type="title" idx="4294967295"/>
          </p:nvPr>
        </p:nvSpPr>
        <p:spPr>
          <a:xfrm>
            <a:off x="415600" y="263100"/>
            <a:ext cx="11308050" cy="763600"/>
          </a:xfrm>
          <a:prstGeom prst="rect">
            <a:avLst/>
          </a:prstGeom>
          <a:solidFill>
            <a:schemeClr val="dk1"/>
          </a:solid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609585" rtl="0" eaLnBrk="1" fontAlgn="auto" latinLnBrk="0" hangingPunct="1">
              <a:lnSpc>
                <a:spcPct val="100000"/>
              </a:lnSpc>
              <a:spcBef>
                <a:spcPts val="0"/>
              </a:spcBef>
              <a:spcAft>
                <a:spcPts val="0"/>
              </a:spcAft>
              <a:buClr>
                <a:schemeClr val="dk1"/>
              </a:buClr>
              <a:buSzPts val="990"/>
              <a:buFont typeface="Arial"/>
              <a:buNone/>
              <a:tabLst/>
              <a:defRPr/>
            </a:pPr>
            <a:r>
              <a:rPr kumimoji="0" lang="en-AU" sz="2693" b="0" i="0" u="none" strike="noStrike" kern="1200" cap="none" spc="0" normalizeH="0" baseline="0" noProof="0">
                <a:ln>
                  <a:noFill/>
                </a:ln>
                <a:solidFill>
                  <a:schemeClr val="lt1"/>
                </a:solidFill>
                <a:effectLst/>
                <a:uLnTx/>
                <a:uFillTx/>
                <a:latin typeface="Arial"/>
                <a:ea typeface="Arial"/>
                <a:cs typeface="Arial"/>
                <a:sym typeface="Arial"/>
              </a:rPr>
              <a:t>CURRICULUM MATERIALS: ‘I Can’ Statements for Assessment </a:t>
            </a:r>
            <a:r>
              <a:rPr kumimoji="0" lang="en-AU" sz="2693" b="0" i="0" u="none" strike="noStrike" kern="1200" cap="none" spc="0" normalizeH="0" baseline="0" noProof="0">
                <a:ln>
                  <a:noFill/>
                </a:ln>
                <a:solidFill>
                  <a:schemeClr val="tx1">
                    <a:lumMod val="90000"/>
                    <a:lumOff val="10000"/>
                    <a:alpha val="0"/>
                  </a:schemeClr>
                </a:solidFill>
                <a:effectLst/>
                <a:uLnTx/>
                <a:uFillTx/>
                <a:latin typeface="Arial"/>
                <a:ea typeface="Arial"/>
                <a:cs typeface="Arial"/>
                <a:sym typeface="Arial"/>
              </a:rPr>
              <a:t>(5)</a:t>
            </a:r>
          </a:p>
        </p:txBody>
      </p:sp>
      <p:graphicFrame>
        <p:nvGraphicFramePr>
          <p:cNvPr id="5" name="Table 4">
            <a:extLst>
              <a:ext uri="{FF2B5EF4-FFF2-40B4-BE49-F238E27FC236}">
                <a16:creationId xmlns:a16="http://schemas.microsoft.com/office/drawing/2014/main" id="{6EA9F37A-3DDC-0C40-B3B7-21AE1B300604}"/>
              </a:ext>
            </a:extLst>
          </p:cNvPr>
          <p:cNvGraphicFramePr>
            <a:graphicFrameLocks noGrp="1"/>
          </p:cNvGraphicFramePr>
          <p:nvPr>
            <p:extLst>
              <p:ext uri="{D42A27DB-BD31-4B8C-83A1-F6EECF244321}">
                <p14:modId xmlns:p14="http://schemas.microsoft.com/office/powerpoint/2010/main" val="1705150237"/>
              </p:ext>
            </p:extLst>
          </p:nvPr>
        </p:nvGraphicFramePr>
        <p:xfrm>
          <a:off x="415600" y="1028497"/>
          <a:ext cx="11308050" cy="3948270"/>
        </p:xfrm>
        <a:graphic>
          <a:graphicData uri="http://schemas.openxmlformats.org/drawingml/2006/table">
            <a:tbl>
              <a:tblPr firstRow="1" bandRow="1"/>
              <a:tblGrid>
                <a:gridCol w="1884675">
                  <a:extLst>
                    <a:ext uri="{9D8B030D-6E8A-4147-A177-3AD203B41FA5}">
                      <a16:colId xmlns:a16="http://schemas.microsoft.com/office/drawing/2014/main" val="1462159773"/>
                    </a:ext>
                  </a:extLst>
                </a:gridCol>
                <a:gridCol w="1884675">
                  <a:extLst>
                    <a:ext uri="{9D8B030D-6E8A-4147-A177-3AD203B41FA5}">
                      <a16:colId xmlns:a16="http://schemas.microsoft.com/office/drawing/2014/main" val="1286119553"/>
                    </a:ext>
                  </a:extLst>
                </a:gridCol>
                <a:gridCol w="1884675">
                  <a:extLst>
                    <a:ext uri="{9D8B030D-6E8A-4147-A177-3AD203B41FA5}">
                      <a16:colId xmlns:a16="http://schemas.microsoft.com/office/drawing/2014/main" val="4028011314"/>
                    </a:ext>
                  </a:extLst>
                </a:gridCol>
                <a:gridCol w="1884675">
                  <a:extLst>
                    <a:ext uri="{9D8B030D-6E8A-4147-A177-3AD203B41FA5}">
                      <a16:colId xmlns:a16="http://schemas.microsoft.com/office/drawing/2014/main" val="3729735490"/>
                    </a:ext>
                  </a:extLst>
                </a:gridCol>
                <a:gridCol w="1884675">
                  <a:extLst>
                    <a:ext uri="{9D8B030D-6E8A-4147-A177-3AD203B41FA5}">
                      <a16:colId xmlns:a16="http://schemas.microsoft.com/office/drawing/2014/main" val="3817603918"/>
                    </a:ext>
                  </a:extLst>
                </a:gridCol>
                <a:gridCol w="1884675">
                  <a:extLst>
                    <a:ext uri="{9D8B030D-6E8A-4147-A177-3AD203B41FA5}">
                      <a16:colId xmlns:a16="http://schemas.microsoft.com/office/drawing/2014/main" val="1000033792"/>
                    </a:ext>
                  </a:extLst>
                </a:gridCol>
              </a:tblGrid>
              <a:tr h="261641">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Syllabus code</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Novice</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Apprentice</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Practitioner</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Expert</a:t>
                      </a:r>
                      <a:endParaRPr lang="en-AU" sz="1500" kern="100" dirty="0">
                        <a:effectLst/>
                        <a:latin typeface="Calibri"/>
                        <a:ea typeface="Aptos" panose="020B0004020202020204" pitchFamily="34" charset="0"/>
                        <a:cs typeface="Times New Roman"/>
                      </a:endParaRPr>
                    </a:p>
                  </a:txBody>
                  <a:tcPr marT="0" marB="0"/>
                </a:tc>
                <a:tc>
                  <a:txBody>
                    <a:bodyPr/>
                    <a:lstStyle/>
                    <a:p>
                      <a:pPr>
                        <a:lnSpc>
                          <a:spcPct val="107000"/>
                        </a:lnSpc>
                        <a:spcAft>
                          <a:spcPts val="800"/>
                        </a:spcAft>
                        <a:buNone/>
                      </a:pPr>
                      <a:r>
                        <a:rPr lang="en-AU" sz="1500" kern="100">
                          <a:effectLst/>
                          <a:latin typeface="Calibri"/>
                          <a:ea typeface="Aptos" panose="020B0004020202020204" pitchFamily="34" charset="0"/>
                          <a:cs typeface="Times New Roman"/>
                        </a:rPr>
                        <a:t>Master</a:t>
                      </a:r>
                      <a:endParaRPr lang="en-AU" sz="1500" kern="100" dirty="0">
                        <a:effectLst/>
                        <a:latin typeface="Calibri"/>
                        <a:ea typeface="Aptos" panose="020B0004020202020204" pitchFamily="34" charset="0"/>
                        <a:cs typeface="Times New Roman"/>
                      </a:endParaRPr>
                    </a:p>
                  </a:txBody>
                  <a:tcPr marT="0" marB="0"/>
                </a:tc>
                <a:extLst>
                  <a:ext uri="{0D108BD9-81ED-4DB2-BD59-A6C34878D82A}">
                    <a16:rowId xmlns:a16="http://schemas.microsoft.com/office/drawing/2014/main" val="4022966888"/>
                  </a:ext>
                </a:extLst>
              </a:tr>
              <a:tr h="3686629">
                <a:tc>
                  <a:txBody>
                    <a:bodyPr/>
                    <a:lstStyle/>
                    <a:p>
                      <a:pPr rtl="0" fontAlgn="ctr"/>
                      <a:r>
                        <a:rPr lang="en-AU" sz="1200" b="1" dirty="0">
                          <a:effectLst/>
                          <a:latin typeface="Calibri" panose="020F0502020204030204" pitchFamily="34" charset="0"/>
                          <a:ea typeface="Calibri" panose="020F0502020204030204" pitchFamily="34" charset="0"/>
                          <a:cs typeface="Calibri" panose="020F0502020204030204" pitchFamily="34" charset="0"/>
                        </a:rPr>
                        <a:t>PA5-9 </a:t>
                      </a:r>
                      <a:r>
                        <a:rPr lang="en-AU" sz="1200" b="0" dirty="0">
                          <a:effectLst/>
                          <a:latin typeface="Calibri" panose="020F0502020204030204" pitchFamily="34" charset="0"/>
                          <a:ea typeface="Calibri" panose="020F0502020204030204" pitchFamily="34" charset="0"/>
                          <a:cs typeface="Calibri" panose="020F0502020204030204" pitchFamily="34" charset="0"/>
                        </a:rPr>
                        <a:t>experiments with relevant essential performing arts concepts in new contexts</a:t>
                      </a:r>
                    </a:p>
                  </a:txBody>
                  <a:tcPr marL="21772" marR="21772" marT="14515" marB="14515">
                    <a:solidFill>
                      <a:srgbClr val="FFCCFF"/>
                    </a:solidFill>
                  </a:tcPr>
                </a:tc>
                <a:tc>
                  <a:txBody>
                    <a:bodyPr/>
                    <a:lstStyle/>
                    <a:p>
                      <a:pPr rtl="0" fontAlgn="ctr"/>
                      <a:r>
                        <a:rPr lang="en-AU" sz="1200" b="0" dirty="0">
                          <a:effectLst/>
                          <a:latin typeface="Calibri"/>
                        </a:rPr>
                        <a:t>I can, with teacher and peer support, understand the different types of performing arts concepts and respond to them in a collaborative way. I need to work on evaluating, digging deeper into the meaning and providing appropriate evidence types that link with the types of concepts.</a:t>
                      </a:r>
                    </a:p>
                  </a:txBody>
                  <a:tcPr marL="21772" marR="21772" marT="14515" marB="14515">
                    <a:solidFill>
                      <a:srgbClr val="FFCCFF"/>
                    </a:solidFill>
                  </a:tcPr>
                </a:tc>
                <a:tc>
                  <a:txBody>
                    <a:bodyPr/>
                    <a:lstStyle/>
                    <a:p>
                      <a:pPr rtl="0" fontAlgn="ctr"/>
                      <a:r>
                        <a:rPr lang="en-AU" sz="1200" b="0" dirty="0">
                          <a:effectLst/>
                          <a:latin typeface="Calibri"/>
                        </a:rPr>
                        <a:t>I can make attempts to understand and apply the performing arts concepts to given contexts and identify some elements of these essentials, however, I need guidance to incorporate them into my performances. I can show experimentation with scaffolds and checklists, however, I need guidance to deliver creative and engaging performances. I need to independently apply an understanding of the performing arts concepts to enhance engagement and innovation. </a:t>
                      </a:r>
                    </a:p>
                  </a:txBody>
                  <a:tcPr marL="21772" marR="21772" marT="14515" marB="14515">
                    <a:solidFill>
                      <a:srgbClr val="FFCCFF"/>
                    </a:solidFill>
                  </a:tcPr>
                </a:tc>
                <a:tc>
                  <a:txBody>
                    <a:bodyPr/>
                    <a:lstStyle/>
                    <a:p>
                      <a:pPr rtl="0" fontAlgn="ctr"/>
                      <a:r>
                        <a:rPr lang="en-AU" sz="1200" b="0" dirty="0">
                          <a:effectLst/>
                          <a:latin typeface="Calibri"/>
                        </a:rPr>
                        <a:t>I can apply performing arts essentials to some new contexts and identify elements of these essentials within different contexts. I can make attempts to incorporate these essentials into my performances and experiences. I can experiment with alternative approaches and sometimes these result in engaging and innovative outcomes. I need to more consistently integrate performing arts essentials and experiment with various approaches so that I can engage innovative performance experiences. </a:t>
                      </a:r>
                    </a:p>
                  </a:txBody>
                  <a:tcPr marL="21772" marR="21772" marT="14515" marB="14515">
                    <a:solidFill>
                      <a:srgbClr val="FFCCFF"/>
                    </a:solidFill>
                  </a:tcPr>
                </a:tc>
                <a:tc>
                  <a:txBody>
                    <a:bodyPr/>
                    <a:lstStyle/>
                    <a:p>
                      <a:pPr rtl="0" fontAlgn="ctr"/>
                      <a:r>
                        <a:rPr lang="en-AU" sz="1200" b="0" dirty="0">
                          <a:effectLst/>
                          <a:latin typeface="Calibri"/>
                        </a:rPr>
                        <a:t>I can apply performing arts essentials to new contexts with creativity and thoughtfulness and identify and incorporate relevant elements of the essentials within different contexts. I can take measured risks and explore alternative approaches resulting in experiences that are engaging and intriguing. I need to further refine my ability to take creative risks in applying the performing arts essentials in new and unfamiliar contexts. </a:t>
                      </a:r>
                    </a:p>
                  </a:txBody>
                  <a:tcPr marL="21772" marR="21772" marT="14515" marB="14515">
                    <a:solidFill>
                      <a:srgbClr val="FFCCFF"/>
                    </a:solidFill>
                  </a:tcPr>
                </a:tc>
                <a:tc>
                  <a:txBody>
                    <a:bodyPr/>
                    <a:lstStyle/>
                    <a:p>
                      <a:pPr rtl="0" fontAlgn="ctr"/>
                      <a:r>
                        <a:rPr lang="en-AU" sz="1200" b="0" dirty="0">
                          <a:effectLst/>
                          <a:latin typeface="Calibri"/>
                        </a:rPr>
                        <a:t>I can consistently and creatively apply the performing arts essentials to diverse and unfamiliar contexts and demonstrate a deep understanding of how the concepts interact and influence each other. I can effectively push the boundaries of traditional applications of these concepts, resulting in innovative experiences. </a:t>
                      </a:r>
                    </a:p>
                  </a:txBody>
                  <a:tcPr marL="21772" marR="21772" marT="14515" marB="14515">
                    <a:solidFill>
                      <a:srgbClr val="FFCCFF"/>
                    </a:solidFill>
                  </a:tcPr>
                </a:tc>
                <a:extLst>
                  <a:ext uri="{0D108BD9-81ED-4DB2-BD59-A6C34878D82A}">
                    <a16:rowId xmlns:a16="http://schemas.microsoft.com/office/drawing/2014/main" val="1524496862"/>
                  </a:ext>
                </a:extLst>
              </a:tr>
            </a:tbl>
          </a:graphicData>
        </a:graphic>
      </p:graphicFrame>
    </p:spTree>
    <p:extLst>
      <p:ext uri="{BB962C8B-B14F-4D97-AF65-F5344CB8AC3E}">
        <p14:creationId xmlns:p14="http://schemas.microsoft.com/office/powerpoint/2010/main" val="274252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CFB64AD-1C9F-4386-A24B-01BA995883D7}">
  <ds:schemaRefs>
    <ds:schemaRef ds:uri="094ce8ca-8c20-4eb0-bb23-b47a1c76b753"/>
    <ds:schemaRef ds:uri="98740c54-966f-451d-a76c-e38eb7fddd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E4D8F3-D1A7-4781-9A5D-A6CC8D6A694C}">
  <ds:schemaRefs>
    <ds:schemaRef ds:uri="http://schemas.microsoft.com/sharepoint/v3/contenttype/forms"/>
  </ds:schemaRefs>
</ds:datastoreItem>
</file>

<file path=customXml/itemProps3.xml><?xml version="1.0" encoding="utf-8"?>
<ds:datastoreItem xmlns:ds="http://schemas.openxmlformats.org/officeDocument/2006/customXml" ds:itemID="{466F4595-EF3F-4BBB-85B0-E952ECC7F8C2}">
  <ds:schemaRefs>
    <ds:schemaRef ds:uri="http://schemas.microsoft.com/office/2006/metadata/properties"/>
    <ds:schemaRef ds:uri="http://purl.org/dc/terms/"/>
    <ds:schemaRef ds:uri="http://purl.org/dc/elements/1.1/"/>
    <ds:schemaRef ds:uri="http://purl.org/dc/dcmitype/"/>
    <ds:schemaRef ds:uri="094ce8ca-8c20-4eb0-bb23-b47a1c76b753"/>
    <ds:schemaRef ds:uri="http://schemas.microsoft.com/office/infopath/2007/PartnerControls"/>
    <ds:schemaRef ds:uri="http://schemas.microsoft.com/office/2006/documentManagement/types"/>
    <ds:schemaRef ds:uri="http://schemas.openxmlformats.org/package/2006/metadata/core-properties"/>
    <ds:schemaRef ds:uri="98740c54-966f-451d-a76c-e38eb7fddd5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student-facing-secondary-template-2025-v2</Template>
  <TotalTime>301</TotalTime>
  <Words>3708</Words>
  <Application>Microsoft Office PowerPoint</Application>
  <PresentationFormat>Widescreen</PresentationFormat>
  <Paragraphs>237</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Symbol</vt:lpstr>
      <vt:lpstr>Calibri</vt:lpstr>
      <vt:lpstr>Arial</vt:lpstr>
      <vt:lpstr>Times New Roman</vt:lpstr>
      <vt:lpstr>Aptos</vt:lpstr>
      <vt:lpstr>Public Sans</vt:lpstr>
      <vt:lpstr>NSWG Corporate</vt:lpstr>
      <vt:lpstr>Teacher resources</vt:lpstr>
      <vt:lpstr>Contents</vt:lpstr>
      <vt:lpstr>What did our 100 hour course look, sound and feel like?</vt:lpstr>
      <vt:lpstr>CURRICULUM MATERIALS: Term I – Unit overview</vt:lpstr>
      <vt:lpstr>CURRICULUM MATERIALS: ‘I Can’ Statements for Assessment (1)</vt:lpstr>
      <vt:lpstr>CURRICULUM MATERIALS: ‘I Can’ Statements for Assessment (2)</vt:lpstr>
      <vt:lpstr>CURRICULUM MATERIALS: ‘I Can’ Statements for Assessment (3)</vt:lpstr>
      <vt:lpstr>CURRICULUM MATERIALS: ‘I Can’ Statements for Assessment (4)</vt:lpstr>
      <vt:lpstr>CURRICULUM MATERIALS: ‘I Can’ Statements for Assessment (5)</vt:lpstr>
      <vt:lpstr>CURRICULUM MATERIALS: ‘I Can’ Statements for Assessment (6)</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IoP teacher resource – Performing arts, Stage 5</dc:title>
  <dc:creator>NSW Department of Education</dc:creator>
  <dcterms:created xsi:type="dcterms:W3CDTF">2025-09-08T23:59:19Z</dcterms:created>
  <dcterms:modified xsi:type="dcterms:W3CDTF">2025-12-19T00:45:58Z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2025-09-09T00:00:04Z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0fcb14b5-f78b-40e1-bef9-274ef41d7bc8</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