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1"/>
  </p:notesMasterIdLst>
  <p:handoutMasterIdLst>
    <p:handoutMasterId r:id="rId12"/>
  </p:handoutMasterIdLst>
  <p:sldIdLst>
    <p:sldId id="452" r:id="rId5"/>
    <p:sldId id="26381" r:id="rId6"/>
    <p:sldId id="421" r:id="rId7"/>
    <p:sldId id="425" r:id="rId8"/>
    <p:sldId id="427" r:id="rId9"/>
    <p:sldId id="361" r:id="rId10"/>
  </p:sldIdLst>
  <p:sldSz cx="12192000" cy="6858000"/>
  <p:notesSz cx="6858000" cy="9144000"/>
  <p:embeddedFontLs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A4D7633-F6FE-9318-CC73-0CDF0A550655}" name="Rachel Mcneilly" initials="RM" userId="S::RACHEL.MCNEILLY@det.nsw.edu.au::e2f97e3e-b88d-430e-bed9-5ff97dac5cb0"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5B781-8144-46BE-B2AD-D369E34C0252}" v="1" dt="2025-12-19T00:47:20.82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2" autoAdjust="0"/>
    <p:restoredTop sz="86429" autoAdjust="0"/>
  </p:normalViewPr>
  <p:slideViewPr>
    <p:cSldViewPr snapToGrid="0">
      <p:cViewPr varScale="1">
        <p:scale>
          <a:sx n="59" d="100"/>
          <a:sy n="59" d="100"/>
        </p:scale>
        <p:origin x="504" y="7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8"/>
        <p:cNvGrpSpPr/>
        <p:nvPr/>
      </p:nvGrpSpPr>
      <p:grpSpPr>
        <a:xfrm>
          <a:off x="0" y="0"/>
          <a:ext cx="0" cy="0"/>
          <a:chOff x="0" y="0"/>
          <a:chExt cx="0" cy="0"/>
        </a:xfrm>
      </p:grpSpPr>
      <p:sp>
        <p:nvSpPr>
          <p:cNvPr id="7679" name="Google Shape;7679;g29b7a0fc404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0" name="Google Shape;7680;g29b7a0fc404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2"/>
        <p:cNvGrpSpPr/>
        <p:nvPr/>
      </p:nvGrpSpPr>
      <p:grpSpPr>
        <a:xfrm>
          <a:off x="0" y="0"/>
          <a:ext cx="0" cy="0"/>
          <a:chOff x="0" y="0"/>
          <a:chExt cx="0" cy="0"/>
        </a:xfrm>
      </p:grpSpPr>
      <p:sp>
        <p:nvSpPr>
          <p:cNvPr id="7723" name="Google Shape;7723;g29b7a0fc404_0_1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4" name="Google Shape;7724;g29b7a0fc404_0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9"/>
        <p:cNvGrpSpPr/>
        <p:nvPr/>
      </p:nvGrpSpPr>
      <p:grpSpPr>
        <a:xfrm>
          <a:off x="0" y="0"/>
          <a:ext cx="0" cy="0"/>
          <a:chOff x="0" y="0"/>
          <a:chExt cx="0" cy="0"/>
        </a:xfrm>
      </p:grpSpPr>
      <p:sp>
        <p:nvSpPr>
          <p:cNvPr id="7750" name="Google Shape;7750;g29b7a0fc404_0_1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1" name="Google Shape;7751;g29b7a0fc404_0_1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824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EE5B7-64C0-361A-403F-7E4FEA0A78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80F124-2A50-AFBB-8854-D913DC6617C0}"/>
              </a:ext>
            </a:extLst>
          </p:cNvPr>
          <p:cNvSpPr>
            <a:spLocks noGrp="1"/>
          </p:cNvSpPr>
          <p:nvPr>
            <p:ph type="ctrTitle"/>
          </p:nvPr>
        </p:nvSpPr>
        <p:spPr/>
        <p:txBody>
          <a:bodyPr/>
          <a:lstStyle/>
          <a:p>
            <a:r>
              <a:rPr lang="en-AU" dirty="0"/>
              <a:t>Student learning scaffolds</a:t>
            </a:r>
          </a:p>
        </p:txBody>
      </p:sp>
      <p:sp>
        <p:nvSpPr>
          <p:cNvPr id="5" name="Subtitle 4">
            <a:extLst>
              <a:ext uri="{FF2B5EF4-FFF2-40B4-BE49-F238E27FC236}">
                <a16:creationId xmlns:a16="http://schemas.microsoft.com/office/drawing/2014/main" id="{C22CA261-9F38-0F87-A182-89AEEFA22140}"/>
              </a:ext>
            </a:extLst>
          </p:cNvPr>
          <p:cNvSpPr>
            <a:spLocks noGrp="1"/>
          </p:cNvSpPr>
          <p:nvPr>
            <p:ph type="body" sz="quarter" idx="10"/>
          </p:nvPr>
        </p:nvSpPr>
        <p:spPr/>
        <p:txBody>
          <a:bodyPr/>
          <a:lstStyle/>
          <a:p>
            <a:r>
              <a:rPr lang="en-AU" dirty="0"/>
              <a:t>Performing arts – illustration of practice</a:t>
            </a:r>
          </a:p>
        </p:txBody>
      </p:sp>
      <p:pic>
        <p:nvPicPr>
          <p:cNvPr id="3" name="Picture 2">
            <a:extLst>
              <a:ext uri="{FF2B5EF4-FFF2-40B4-BE49-F238E27FC236}">
                <a16:creationId xmlns:a16="http://schemas.microsoft.com/office/drawing/2014/main" id="{EFF03F0C-C12B-B0BD-219A-0E7F8100B6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2256" r="28432"/>
          <a:stretch>
            <a:fillRect/>
          </a:stretch>
        </p:blipFill>
        <p:spPr>
          <a:xfrm>
            <a:off x="7121563" y="0"/>
            <a:ext cx="5070438" cy="6858000"/>
          </a:xfrm>
          <a:prstGeom prst="rect">
            <a:avLst/>
          </a:prstGeom>
        </p:spPr>
      </p:pic>
    </p:spTree>
    <p:extLst>
      <p:ext uri="{BB962C8B-B14F-4D97-AF65-F5344CB8AC3E}">
        <p14:creationId xmlns:p14="http://schemas.microsoft.com/office/powerpoint/2010/main" val="21445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Contents</a:t>
            </a:r>
            <a:endParaRPr lang="en-AU" dirty="0">
              <a:latin typeface="+mj-lt"/>
            </a:endParaRP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8" name="Text Placeholder 3">
            <a:extLst>
              <a:ext uri="{FF2B5EF4-FFF2-40B4-BE49-F238E27FC236}">
                <a16:creationId xmlns:a16="http://schemas.microsoft.com/office/drawing/2014/main" id="{4E05C2E3-C0E8-A4D3-75EE-20E7B6BF93AB}"/>
              </a:ext>
            </a:extLst>
          </p:cNvPr>
          <p:cNvSpPr txBox="1">
            <a:spLocks/>
          </p:cNvSpPr>
          <p:nvPr/>
        </p:nvSpPr>
        <p:spPr>
          <a:xfrm>
            <a:off x="360000" y="1937593"/>
            <a:ext cx="4926703" cy="171729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Slide 3 – verbal tennis connect with quest scaffold</a:t>
            </a:r>
          </a:p>
          <a:p>
            <a:pPr marL="342900" indent="-342900">
              <a:buFont typeface="Arial" panose="020B0604020202020204" pitchFamily="34" charset="0"/>
              <a:buChar char="•"/>
            </a:pPr>
            <a:r>
              <a:rPr lang="en-US" dirty="0"/>
              <a:t>Slide 4 – performance planning scaffold </a:t>
            </a:r>
          </a:p>
          <a:p>
            <a:pPr marL="342900" indent="-342900">
              <a:buFont typeface="Arial" panose="020B0604020202020204" pitchFamily="34" charset="0"/>
              <a:buChar char="•"/>
            </a:pPr>
            <a:r>
              <a:rPr lang="en-US" dirty="0"/>
              <a:t>Slides 5 – </a:t>
            </a:r>
            <a:r>
              <a:rPr lang="en-US" dirty="0" err="1"/>
              <a:t>organisational</a:t>
            </a:r>
            <a:r>
              <a:rPr lang="en-US" dirty="0"/>
              <a:t> scaffold</a:t>
            </a:r>
          </a:p>
        </p:txBody>
      </p:sp>
      <p:sp>
        <p:nvSpPr>
          <p:cNvPr id="4" name="TextBox 10">
            <a:extLst>
              <a:ext uri="{FF2B5EF4-FFF2-40B4-BE49-F238E27FC236}">
                <a16:creationId xmlns:a16="http://schemas.microsoft.com/office/drawing/2014/main" id="{E3F7B5B1-4465-670B-5508-E94918072AEC}"/>
              </a:ext>
            </a:extLst>
          </p:cNvPr>
          <p:cNvSpPr txBox="1"/>
          <p:nvPr/>
        </p:nvSpPr>
        <p:spPr>
          <a:xfrm>
            <a:off x="5962192" y="2319193"/>
            <a:ext cx="5521808" cy="3872891"/>
          </a:xfrm>
          <a:prstGeom prst="roundRect">
            <a:avLst>
              <a:gd name="adj" fmla="val 6805"/>
            </a:avLst>
          </a:prstGeom>
          <a:solidFill>
            <a:schemeClr val="bg1"/>
          </a:solidFill>
        </p:spPr>
        <p:txBody>
          <a:bodyPr wrap="square" lIns="91440" tIns="45720" rIns="91440" bIns="45720" anchor="ctr" anchorCtr="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2272B"/>
                </a:solidFill>
                <a:effectLst/>
                <a:uLnTx/>
                <a:uFillTx/>
                <a:latin typeface="Arial"/>
                <a:cs typeface="Arial"/>
              </a:rPr>
              <a:t>The content in the Microsoft PowerPoint has been generated by the teachers of Lindfield Learning </a:t>
            </a:r>
            <a:r>
              <a:rPr lang="en-US" sz="2000" dirty="0">
                <a:solidFill>
                  <a:srgbClr val="22272B"/>
                </a:solidFill>
                <a:latin typeface="Arial"/>
                <a:cs typeface="Arial"/>
              </a:rPr>
              <a:t>Village</a:t>
            </a:r>
            <a:r>
              <a:rPr kumimoji="0" lang="en-US" sz="2000" b="0" i="0" u="none" strike="noStrike" kern="1200" cap="none" spc="0" normalizeH="0" baseline="0" noProof="0" dirty="0">
                <a:ln>
                  <a:noFill/>
                </a:ln>
                <a:solidFill>
                  <a:srgbClr val="22272B"/>
                </a:solidFill>
                <a:effectLst/>
                <a:uLnTx/>
                <a:uFillTx/>
                <a:latin typeface="Arial"/>
                <a:cs typeface="Arial"/>
              </a:rPr>
              <a:t> during the delivery of the</a:t>
            </a:r>
            <a:r>
              <a:rPr lang="en-US" sz="2000" dirty="0">
                <a:solidFill>
                  <a:srgbClr val="22272B"/>
                </a:solidFill>
                <a:latin typeface="Arial"/>
                <a:cs typeface="Arial"/>
              </a:rPr>
              <a:t> Stage 5</a:t>
            </a:r>
            <a:r>
              <a:rPr kumimoji="0" lang="en-US" sz="2000" b="0" i="0" u="none" strike="noStrike" kern="1200" cap="none" spc="0" normalizeH="0" baseline="0" noProof="0" dirty="0">
                <a:ln>
                  <a:noFill/>
                </a:ln>
                <a:solidFill>
                  <a:srgbClr val="22272B"/>
                </a:solidFill>
                <a:effectLst/>
                <a:uLnTx/>
                <a:uFillTx/>
                <a:latin typeface="Arial"/>
                <a:cs typeface="Arial"/>
              </a:rPr>
              <a:t> Department approved elective – Performing arts.</a:t>
            </a:r>
            <a:br>
              <a:rPr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22272B"/>
                </a:solidFill>
                <a:effectLst/>
                <a:uLnTx/>
                <a:uFillTx/>
                <a:latin typeface="Arial"/>
                <a:cs typeface="Arial"/>
              </a:rPr>
              <a:t>The department would like to acknowledge</a:t>
            </a:r>
            <a:r>
              <a:rPr lang="en-US" sz="2000" dirty="0">
                <a:solidFill>
                  <a:srgbClr val="22272B"/>
                </a:solidFill>
                <a:latin typeface="Arial"/>
                <a:cs typeface="Arial"/>
              </a:rPr>
              <a:t> </a:t>
            </a:r>
            <a:r>
              <a:rPr kumimoji="0" lang="en-US" sz="2000" b="0" i="0" u="none" strike="noStrike" kern="1200" cap="none" spc="0" normalizeH="0" baseline="0" noProof="0" dirty="0">
                <a:ln>
                  <a:noFill/>
                </a:ln>
                <a:solidFill>
                  <a:srgbClr val="22272B"/>
                </a:solidFill>
                <a:effectLst/>
                <a:uLnTx/>
                <a:uFillTx/>
                <a:latin typeface="Arial"/>
                <a:cs typeface="Arial"/>
              </a:rPr>
              <a:t>the teachers and students involved in sharing their work as an illustration of practice.</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81"/>
        <p:cNvGrpSpPr/>
        <p:nvPr/>
      </p:nvGrpSpPr>
      <p:grpSpPr>
        <a:xfrm>
          <a:off x="0" y="0"/>
          <a:ext cx="0" cy="0"/>
          <a:chOff x="0" y="0"/>
          <a:chExt cx="0" cy="0"/>
        </a:xfrm>
      </p:grpSpPr>
      <p:sp>
        <p:nvSpPr>
          <p:cNvPr id="7682" name="Google Shape;7682;p340"/>
          <p:cNvSpPr txBox="1">
            <a:spLocks noGrp="1"/>
          </p:cNvSpPr>
          <p:nvPr>
            <p:ph type="title" idx="4294967295"/>
          </p:nvPr>
        </p:nvSpPr>
        <p:spPr>
          <a:xfrm>
            <a:off x="800100" y="120949"/>
            <a:ext cx="11181368" cy="923925"/>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Pts val="2800"/>
              <a:buFont typeface="Arial" panose="020B0604020202020204" pitchFamily="34" charset="0"/>
              <a:buNone/>
              <a:tabLst/>
              <a:defRPr/>
            </a:pPr>
            <a:r>
              <a:rPr kumimoji="0" lang="en-US" b="1" i="0" u="none" strike="noStrike" kern="1200" cap="none" spc="0" normalizeH="0" baseline="0" noProof="0" dirty="0">
                <a:ln>
                  <a:noFill/>
                </a:ln>
                <a:solidFill>
                  <a:schemeClr val="dk2"/>
                </a:solidFill>
                <a:effectLst/>
                <a:uLnTx/>
                <a:uFillTx/>
                <a:latin typeface="Arial" panose="020B0604020202020204" pitchFamily="34" charset="0"/>
                <a:ea typeface="+mn-ea"/>
                <a:cs typeface="Arial" panose="020B0604020202020204" pitchFamily="34" charset="0"/>
              </a:rPr>
              <a:t>VERBAL TENNIS TO REFLECT ON LEARNING</a:t>
            </a:r>
          </a:p>
          <a:p>
            <a:pPr marL="0" marR="0" lvl="0" indent="0" algn="ctr" defTabSz="914377" rtl="0" eaLnBrk="1" fontAlgn="auto" latinLnBrk="0" hangingPunct="1">
              <a:lnSpc>
                <a:spcPct val="100000"/>
              </a:lnSpc>
              <a:spcBef>
                <a:spcPts val="0"/>
              </a:spcBef>
              <a:spcAft>
                <a:spcPts val="0"/>
              </a:spcAft>
              <a:buClrTx/>
              <a:buSzPts val="2800"/>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683" name="Google Shape;7683;p3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9097" y="1661920"/>
            <a:ext cx="9415465" cy="4888833"/>
          </a:xfrm>
          <a:prstGeom prst="rect">
            <a:avLst/>
          </a:prstGeom>
          <a:noFill/>
          <a:ln>
            <a:noFill/>
          </a:ln>
        </p:spPr>
      </p:pic>
      <p:sp>
        <p:nvSpPr>
          <p:cNvPr id="7687" name="Google Shape;7687;p340"/>
          <p:cNvSpPr txBox="1"/>
          <p:nvPr/>
        </p:nvSpPr>
        <p:spPr>
          <a:xfrm>
            <a:off x="993067" y="963686"/>
            <a:ext cx="10316400" cy="1420000"/>
          </a:xfrm>
          <a:prstGeom prst="rect">
            <a:avLst/>
          </a:prstGeom>
          <a:solidFill>
            <a:srgbClr val="B6D7A8"/>
          </a:solidFill>
          <a:ln>
            <a:noFill/>
          </a:ln>
        </p:spPr>
        <p:txBody>
          <a:bodyPr spcFirstLastPara="1" wrap="square" lIns="121900" tIns="121900" rIns="121900" bIns="121900" anchor="t" anchorCtr="0">
            <a:noAutofit/>
          </a:bodyPr>
          <a:lstStyle/>
          <a:p>
            <a:pPr algn="ctr"/>
            <a:r>
              <a:rPr lang="en" sz="1333" dirty="0">
                <a:solidFill>
                  <a:schemeClr val="tx1">
                    <a:lumMod val="90000"/>
                    <a:lumOff val="10000"/>
                  </a:schemeClr>
                </a:solidFill>
                <a:latin typeface="Calibri"/>
                <a:ea typeface="Calibri"/>
                <a:cs typeface="Calibri"/>
                <a:sym typeface="Calibri"/>
              </a:rPr>
              <a:t>UMPIRE: </a:t>
            </a:r>
            <a:r>
              <a:rPr lang="en" sz="1333" b="1" dirty="0">
                <a:solidFill>
                  <a:schemeClr val="tx1">
                    <a:lumMod val="90000"/>
                    <a:lumOff val="10000"/>
                  </a:schemeClr>
                </a:solidFill>
                <a:latin typeface="Calibri"/>
                <a:ea typeface="Calibri"/>
                <a:cs typeface="Calibri"/>
                <a:sym typeface="Calibri"/>
              </a:rPr>
              <a:t>Records</a:t>
            </a:r>
            <a:r>
              <a:rPr lang="en" sz="1333" dirty="0">
                <a:solidFill>
                  <a:schemeClr val="tx1">
                    <a:lumMod val="90000"/>
                    <a:lumOff val="10000"/>
                  </a:schemeClr>
                </a:solidFill>
                <a:latin typeface="Calibri"/>
                <a:ea typeface="Calibri"/>
                <a:cs typeface="Calibri"/>
                <a:sym typeface="Calibri"/>
              </a:rPr>
              <a:t> time of each player talking (30 seconds per hit) and tells the other player when they can talk. Please ensure players maintain eye contact.</a:t>
            </a:r>
            <a:br>
              <a:rPr lang="en" sz="1333" dirty="0">
                <a:solidFill>
                  <a:schemeClr val="tx1">
                    <a:lumMod val="90000"/>
                    <a:lumOff val="10000"/>
                  </a:schemeClr>
                </a:solidFill>
                <a:latin typeface="Calibri"/>
                <a:ea typeface="Calibri"/>
                <a:cs typeface="Calibri"/>
                <a:sym typeface="Calibri"/>
              </a:rPr>
            </a:br>
            <a:r>
              <a:rPr lang="en" sz="1333" b="1" dirty="0">
                <a:solidFill>
                  <a:schemeClr val="tx1">
                    <a:lumMod val="90000"/>
                    <a:lumOff val="10000"/>
                  </a:schemeClr>
                </a:solidFill>
                <a:latin typeface="Calibri"/>
                <a:ea typeface="Calibri"/>
                <a:cs typeface="Calibri"/>
                <a:sym typeface="Calibri"/>
              </a:rPr>
              <a:t>Extension</a:t>
            </a:r>
            <a:r>
              <a:rPr lang="en" sz="1333" dirty="0">
                <a:solidFill>
                  <a:schemeClr val="tx1">
                    <a:lumMod val="90000"/>
                    <a:lumOff val="10000"/>
                  </a:schemeClr>
                </a:solidFill>
                <a:latin typeface="Calibri"/>
                <a:ea typeface="Calibri"/>
                <a:cs typeface="Calibri"/>
                <a:sym typeface="Calibri"/>
              </a:rPr>
              <a:t> the umpire writes down questions. </a:t>
            </a:r>
            <a:br>
              <a:rPr lang="en" sz="1333" dirty="0">
                <a:solidFill>
                  <a:schemeClr val="tx1">
                    <a:lumMod val="90000"/>
                    <a:lumOff val="10000"/>
                  </a:schemeClr>
                </a:solidFill>
                <a:latin typeface="Calibri"/>
                <a:ea typeface="Calibri"/>
                <a:cs typeface="Calibri"/>
                <a:sym typeface="Calibri"/>
              </a:rPr>
            </a:br>
            <a:r>
              <a:rPr lang="en" sz="1333" dirty="0">
                <a:solidFill>
                  <a:schemeClr val="tx1">
                    <a:lumMod val="90000"/>
                    <a:lumOff val="10000"/>
                  </a:schemeClr>
                </a:solidFill>
                <a:latin typeface="Calibri"/>
                <a:ea typeface="Calibri"/>
                <a:cs typeface="Calibri"/>
                <a:sym typeface="Calibri"/>
              </a:rPr>
              <a:t>Questions could be: application (use of facts, rules, principles), synthesis (combination of ideas to form a new whole), evaluation (development of opinions, judgements or decisions) or analysis (separation of a whole into component parts)</a:t>
            </a:r>
            <a:br>
              <a:rPr lang="en" sz="1333" dirty="0">
                <a:solidFill>
                  <a:schemeClr val="tx1">
                    <a:lumMod val="90000"/>
                    <a:lumOff val="10000"/>
                  </a:schemeClr>
                </a:solidFill>
                <a:latin typeface="Calibri"/>
                <a:ea typeface="Calibri"/>
                <a:cs typeface="Calibri"/>
                <a:sym typeface="Calibri"/>
              </a:rPr>
            </a:br>
            <a:br>
              <a:rPr lang="en" sz="1333" dirty="0">
                <a:solidFill>
                  <a:schemeClr val="tx1">
                    <a:lumMod val="90000"/>
                    <a:lumOff val="10000"/>
                  </a:schemeClr>
                </a:solidFill>
                <a:latin typeface="Calibri"/>
                <a:ea typeface="Calibri"/>
                <a:cs typeface="Calibri"/>
                <a:sym typeface="Calibri"/>
              </a:rPr>
            </a:br>
            <a:br>
              <a:rPr lang="en" sz="1333" dirty="0">
                <a:solidFill>
                  <a:schemeClr val="tx1">
                    <a:lumMod val="90000"/>
                    <a:lumOff val="10000"/>
                  </a:schemeClr>
                </a:solidFill>
                <a:latin typeface="Calibri"/>
                <a:ea typeface="Calibri"/>
                <a:cs typeface="Calibri"/>
                <a:sym typeface="Calibri"/>
              </a:rPr>
            </a:br>
            <a:endParaRPr sz="1333" dirty="0">
              <a:solidFill>
                <a:schemeClr val="tx1">
                  <a:lumMod val="90000"/>
                  <a:lumOff val="10000"/>
                </a:schemeClr>
              </a:solidFill>
              <a:latin typeface="Calibri"/>
              <a:ea typeface="Calibri"/>
              <a:cs typeface="Calibri"/>
              <a:sym typeface="Calibri"/>
            </a:endParaRPr>
          </a:p>
        </p:txBody>
      </p:sp>
      <p:sp>
        <p:nvSpPr>
          <p:cNvPr id="7684" name="Google Shape;7684;p340"/>
          <p:cNvSpPr txBox="1"/>
          <p:nvPr/>
        </p:nvSpPr>
        <p:spPr>
          <a:xfrm>
            <a:off x="434933" y="2487371"/>
            <a:ext cx="1668800" cy="39395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a:r>
              <a:rPr lang="en" sz="1600" dirty="0">
                <a:solidFill>
                  <a:schemeClr val="tx1">
                    <a:lumMod val="90000"/>
                    <a:lumOff val="10000"/>
                  </a:schemeClr>
                </a:solidFill>
                <a:latin typeface="Calibri"/>
                <a:ea typeface="Calibri"/>
                <a:cs typeface="Calibri"/>
                <a:sym typeface="Calibri"/>
              </a:rPr>
              <a:t>PLAYER 1: Communicates key insights and reflections from the content of your subjects thus far. </a:t>
            </a:r>
            <a:br>
              <a:rPr lang="en" sz="1600" dirty="0">
                <a:solidFill>
                  <a:schemeClr val="tx1">
                    <a:lumMod val="90000"/>
                    <a:lumOff val="10000"/>
                  </a:schemeClr>
                </a:solidFill>
                <a:latin typeface="Calibri"/>
                <a:ea typeface="Calibri"/>
                <a:cs typeface="Calibri"/>
                <a:sym typeface="Calibri"/>
              </a:rPr>
            </a:br>
            <a:r>
              <a:rPr lang="en" sz="1600" dirty="0">
                <a:solidFill>
                  <a:schemeClr val="tx1">
                    <a:lumMod val="90000"/>
                    <a:lumOff val="10000"/>
                  </a:schemeClr>
                </a:solidFill>
                <a:latin typeface="Calibri"/>
                <a:ea typeface="Calibri"/>
                <a:cs typeface="Calibri"/>
                <a:sym typeface="Calibri"/>
              </a:rPr>
              <a:t>30 x second per ‘hit’</a:t>
            </a:r>
            <a:br>
              <a:rPr lang="en" sz="1600" dirty="0">
                <a:solidFill>
                  <a:schemeClr val="tx1">
                    <a:lumMod val="90000"/>
                    <a:lumOff val="10000"/>
                  </a:schemeClr>
                </a:solidFill>
                <a:latin typeface="Calibri"/>
                <a:ea typeface="Calibri"/>
                <a:cs typeface="Calibri"/>
                <a:sym typeface="Calibri"/>
              </a:rPr>
            </a:br>
            <a:r>
              <a:rPr lang="en" sz="1600" dirty="0">
                <a:solidFill>
                  <a:schemeClr val="tx1">
                    <a:lumMod val="90000"/>
                    <a:lumOff val="10000"/>
                  </a:schemeClr>
                </a:solidFill>
                <a:latin typeface="Calibri"/>
                <a:ea typeface="Calibri"/>
                <a:cs typeface="Calibri"/>
                <a:sym typeface="Calibri"/>
              </a:rPr>
              <a:t>You must listen to what the other player offers to extend/deepen ideas.</a:t>
            </a:r>
            <a:endParaRPr sz="3200" dirty="0">
              <a:solidFill>
                <a:schemeClr val="tx1">
                  <a:lumMod val="90000"/>
                  <a:lumOff val="10000"/>
                </a:schemeClr>
              </a:solidFill>
            </a:endParaRPr>
          </a:p>
        </p:txBody>
      </p:sp>
      <p:sp>
        <p:nvSpPr>
          <p:cNvPr id="7685" name="Google Shape;7685;p340"/>
          <p:cNvSpPr txBox="1"/>
          <p:nvPr/>
        </p:nvSpPr>
        <p:spPr>
          <a:xfrm>
            <a:off x="10088267" y="2487371"/>
            <a:ext cx="1668800" cy="39395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a:r>
              <a:rPr lang="en" sz="1600">
                <a:latin typeface="Calibri"/>
                <a:ea typeface="Calibri"/>
                <a:cs typeface="Calibri"/>
                <a:sym typeface="Calibri"/>
              </a:rPr>
              <a:t>PLAYER 2:</a:t>
            </a:r>
            <a:br>
              <a:rPr lang="en" sz="1600">
                <a:latin typeface="Calibri"/>
                <a:ea typeface="Calibri"/>
                <a:cs typeface="Calibri"/>
                <a:sym typeface="Calibri"/>
              </a:rPr>
            </a:br>
            <a:r>
              <a:rPr lang="en" sz="1600">
                <a:latin typeface="Calibri"/>
                <a:ea typeface="Calibri"/>
                <a:cs typeface="Calibri"/>
                <a:sym typeface="Calibri"/>
              </a:rPr>
              <a:t>Communicates key insights and reflections from the content of your subjects thus far. </a:t>
            </a:r>
            <a:br>
              <a:rPr lang="en" sz="1600">
                <a:latin typeface="Calibri"/>
                <a:ea typeface="Calibri"/>
                <a:cs typeface="Calibri"/>
                <a:sym typeface="Calibri"/>
              </a:rPr>
            </a:br>
            <a:r>
              <a:rPr lang="en" sz="1600">
                <a:latin typeface="Calibri"/>
                <a:ea typeface="Calibri"/>
                <a:cs typeface="Calibri"/>
                <a:sym typeface="Calibri"/>
              </a:rPr>
              <a:t>30 x second per ‘hit’</a:t>
            </a:r>
            <a:br>
              <a:rPr lang="en" sz="1600">
                <a:latin typeface="Calibri"/>
                <a:ea typeface="Calibri"/>
                <a:cs typeface="Calibri"/>
                <a:sym typeface="Calibri"/>
              </a:rPr>
            </a:br>
            <a:r>
              <a:rPr lang="en" sz="1600">
                <a:latin typeface="Calibri"/>
                <a:ea typeface="Calibri"/>
                <a:cs typeface="Calibri"/>
                <a:sym typeface="Calibri"/>
              </a:rPr>
              <a:t>You must listen to what the other player offers to extend/deepen ideas. </a:t>
            </a:r>
            <a:endParaRPr sz="3200"/>
          </a:p>
        </p:txBody>
      </p:sp>
      <p:sp>
        <p:nvSpPr>
          <p:cNvPr id="7686" name="Google Shape;7686;p340"/>
          <p:cNvSpPr txBox="1"/>
          <p:nvPr/>
        </p:nvSpPr>
        <p:spPr>
          <a:xfrm>
            <a:off x="3313633" y="5828986"/>
            <a:ext cx="5702400" cy="698000"/>
          </a:xfrm>
          <a:prstGeom prst="rect">
            <a:avLst/>
          </a:prstGeom>
          <a:solidFill>
            <a:srgbClr val="B6D7A8"/>
          </a:solidFill>
          <a:ln>
            <a:noFill/>
          </a:ln>
        </p:spPr>
        <p:txBody>
          <a:bodyPr spcFirstLastPara="1" wrap="square" lIns="121900" tIns="121900" rIns="121900" bIns="121900" anchor="ctr" anchorCtr="0">
            <a:noAutofit/>
          </a:bodyPr>
          <a:lstStyle/>
          <a:p>
            <a:pPr algn="ctr"/>
            <a:r>
              <a:rPr lang="en" sz="2000" dirty="0">
                <a:solidFill>
                  <a:schemeClr val="dk2"/>
                </a:solidFill>
              </a:rPr>
              <a:t>BALL HUMAN(s): </a:t>
            </a:r>
            <a:endParaRPr sz="2000" dirty="0">
              <a:solidFill>
                <a:schemeClr val="dk2"/>
              </a:solidFill>
            </a:endParaRPr>
          </a:p>
          <a:p>
            <a:pPr algn="ctr"/>
            <a:r>
              <a:rPr lang="en" sz="2000" b="1" dirty="0">
                <a:solidFill>
                  <a:schemeClr val="dk2"/>
                </a:solidFill>
              </a:rPr>
              <a:t>Records</a:t>
            </a:r>
            <a:r>
              <a:rPr lang="en" sz="2000" dirty="0">
                <a:solidFill>
                  <a:schemeClr val="dk2"/>
                </a:solidFill>
              </a:rPr>
              <a:t> words and phrases, might sketch!</a:t>
            </a:r>
            <a:endParaRPr sz="2000" dirty="0">
              <a:solidFill>
                <a:schemeClr val="dk2"/>
              </a:solidFill>
            </a:endParaRPr>
          </a:p>
        </p:txBody>
      </p:sp>
      <p:pic>
        <p:nvPicPr>
          <p:cNvPr id="7688" name="Google Shape;7688;p3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857558" y="3229486"/>
            <a:ext cx="570917" cy="5709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25"/>
        <p:cNvGrpSpPr/>
        <p:nvPr/>
      </p:nvGrpSpPr>
      <p:grpSpPr>
        <a:xfrm>
          <a:off x="0" y="0"/>
          <a:ext cx="0" cy="0"/>
          <a:chOff x="0" y="0"/>
          <a:chExt cx="0" cy="0"/>
        </a:xfrm>
      </p:grpSpPr>
      <p:sp>
        <p:nvSpPr>
          <p:cNvPr id="2" name="Title 1">
            <a:extLst>
              <a:ext uri="{FF2B5EF4-FFF2-40B4-BE49-F238E27FC236}">
                <a16:creationId xmlns:a16="http://schemas.microsoft.com/office/drawing/2014/main" id="{49D8BC5F-CF71-0DB4-AD37-5DD312BE7E8B}"/>
              </a:ext>
            </a:extLst>
          </p:cNvPr>
          <p:cNvSpPr>
            <a:spLocks noGrp="1"/>
          </p:cNvSpPr>
          <p:nvPr>
            <p:ph type="ctrTitle"/>
          </p:nvPr>
        </p:nvSpPr>
        <p:spPr>
          <a:xfrm>
            <a:off x="415611" y="-2736800"/>
            <a:ext cx="11360800" cy="2736800"/>
          </a:xfrm>
        </p:spPr>
        <p:txBody>
          <a:bodyPr spcFirstLastPara="1" vert="horz" wrap="square" lIns="91425" tIns="91425" rIns="91425" bIns="91425" rtlCol="0" anchor="b" anchorCtr="0">
            <a:normAutofit/>
          </a:bodyPr>
          <a:lstStyle/>
          <a:p>
            <a:pPr algn="l"/>
            <a:r>
              <a:rPr lang="en-US" dirty="0"/>
              <a:t>Stimulus</a:t>
            </a:r>
          </a:p>
        </p:txBody>
      </p:sp>
      <p:sp>
        <p:nvSpPr>
          <p:cNvPr id="7726" name="Google Shape;7726;p344"/>
          <p:cNvSpPr txBox="1"/>
          <p:nvPr/>
        </p:nvSpPr>
        <p:spPr>
          <a:xfrm>
            <a:off x="177700" y="203532"/>
            <a:ext cx="2494800" cy="1366799"/>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1">
            <a:noAutofit/>
          </a:bodyPr>
          <a:lstStyle/>
          <a:p>
            <a:r>
              <a:rPr lang="en" sz="2000" dirty="0"/>
              <a:t>1. What is your rich, meaningful and impactful stimulus?</a:t>
            </a:r>
            <a:endParaRPr sz="2000" dirty="0"/>
          </a:p>
        </p:txBody>
      </p:sp>
      <p:sp>
        <p:nvSpPr>
          <p:cNvPr id="7731" name="Google Shape;7731;p344"/>
          <p:cNvSpPr txBox="1"/>
          <p:nvPr/>
        </p:nvSpPr>
        <p:spPr>
          <a:xfrm>
            <a:off x="177700" y="1730067"/>
            <a:ext cx="2494800" cy="4916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r>
              <a:rPr lang="en" sz="1333"/>
              <a:t>(Insert stimulus below)</a:t>
            </a:r>
            <a:endParaRPr sz="1333"/>
          </a:p>
        </p:txBody>
      </p:sp>
      <p:sp>
        <p:nvSpPr>
          <p:cNvPr id="7727" name="Google Shape;7727;p344"/>
          <p:cNvSpPr txBox="1"/>
          <p:nvPr/>
        </p:nvSpPr>
        <p:spPr>
          <a:xfrm>
            <a:off x="2854033" y="203533"/>
            <a:ext cx="3788400" cy="1366800"/>
          </a:xfrm>
          <a:prstGeom prst="rect">
            <a:avLst/>
          </a:prstGeom>
          <a:solidFill>
            <a:srgbClr val="F9CB9C"/>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1">
            <a:noAutofit/>
          </a:bodyPr>
          <a:lstStyle/>
          <a:p>
            <a:r>
              <a:rPr lang="en" sz="2000"/>
              <a:t>2. Highlight the hybrid performance devices you are going to play with in this rehearsal</a:t>
            </a:r>
            <a:endParaRPr sz="2000"/>
          </a:p>
        </p:txBody>
      </p:sp>
      <p:sp>
        <p:nvSpPr>
          <p:cNvPr id="7728" name="Google Shape;7728;p344"/>
          <p:cNvSpPr txBox="1"/>
          <p:nvPr/>
        </p:nvSpPr>
        <p:spPr>
          <a:xfrm>
            <a:off x="2854033" y="1730067"/>
            <a:ext cx="3788400" cy="4916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609585" indent="-397923">
              <a:lnSpc>
                <a:spcPct val="115000"/>
              </a:lnSpc>
              <a:spcBef>
                <a:spcPts val="1600"/>
              </a:spcBef>
              <a:buClr>
                <a:schemeClr val="dk1"/>
              </a:buClr>
              <a:buSzPts val="1100"/>
              <a:buChar char="●"/>
            </a:pPr>
            <a:r>
              <a:rPr lang="en" sz="1467" i="1" dirty="0">
                <a:solidFill>
                  <a:schemeClr val="dk1"/>
                </a:solidFill>
              </a:rPr>
              <a:t>narration, amplified voice, direct address, slam poetry, rap</a:t>
            </a:r>
            <a:endParaRPr sz="1467" i="1" dirty="0">
              <a:solidFill>
                <a:schemeClr val="dk1"/>
              </a:solidFill>
            </a:endParaRPr>
          </a:p>
          <a:p>
            <a:pPr marL="609585" indent="-397923">
              <a:lnSpc>
                <a:spcPct val="115000"/>
              </a:lnSpc>
              <a:buClr>
                <a:schemeClr val="dk1"/>
              </a:buClr>
              <a:buSzPts val="1100"/>
              <a:buChar char="●"/>
            </a:pPr>
            <a:r>
              <a:rPr lang="en" sz="1467" i="1" dirty="0">
                <a:solidFill>
                  <a:schemeClr val="dk1"/>
                </a:solidFill>
              </a:rPr>
              <a:t>dance or choreographed movement sequences, circus routines, chorus</a:t>
            </a:r>
            <a:endParaRPr sz="1467" i="1" dirty="0">
              <a:solidFill>
                <a:schemeClr val="dk1"/>
              </a:solidFill>
            </a:endParaRPr>
          </a:p>
          <a:p>
            <a:pPr marL="609585" indent="-397923">
              <a:lnSpc>
                <a:spcPct val="115000"/>
              </a:lnSpc>
              <a:buClr>
                <a:schemeClr val="dk1"/>
              </a:buClr>
              <a:buSzPts val="1100"/>
              <a:buChar char="●"/>
            </a:pPr>
            <a:r>
              <a:rPr lang="en" sz="1467" i="1" dirty="0">
                <a:solidFill>
                  <a:schemeClr val="dk1"/>
                </a:solidFill>
              </a:rPr>
              <a:t>lighting – hand-held light (torches), floor lighting, lights hidden in set pieces or costume</a:t>
            </a:r>
            <a:endParaRPr sz="1467" i="1" dirty="0">
              <a:solidFill>
                <a:schemeClr val="dk1"/>
              </a:solidFill>
            </a:endParaRPr>
          </a:p>
          <a:p>
            <a:pPr marL="609585" indent="-397923">
              <a:lnSpc>
                <a:spcPct val="115000"/>
              </a:lnSpc>
              <a:buClr>
                <a:schemeClr val="dk1"/>
              </a:buClr>
              <a:buSzPts val="1100"/>
              <a:buChar char="●"/>
            </a:pPr>
            <a:r>
              <a:rPr lang="en" sz="1467" i="1" dirty="0">
                <a:solidFill>
                  <a:schemeClr val="dk1"/>
                </a:solidFill>
              </a:rPr>
              <a:t>sound – song, live music or percussion, recorded sound effects, soundscapes, voiceovers</a:t>
            </a:r>
            <a:endParaRPr sz="1467" i="1" dirty="0">
              <a:solidFill>
                <a:schemeClr val="dk1"/>
              </a:solidFill>
            </a:endParaRPr>
          </a:p>
          <a:p>
            <a:pPr marL="609585" indent="-397923">
              <a:lnSpc>
                <a:spcPct val="115000"/>
              </a:lnSpc>
              <a:buClr>
                <a:schemeClr val="dk1"/>
              </a:buClr>
              <a:buSzPts val="1100"/>
              <a:buChar char="●"/>
            </a:pPr>
            <a:r>
              <a:rPr lang="en" sz="1467" i="1" dirty="0">
                <a:solidFill>
                  <a:schemeClr val="dk1"/>
                </a:solidFill>
              </a:rPr>
              <a:t>projections – images, texts, animations, media footage, text messages</a:t>
            </a:r>
            <a:endParaRPr sz="1467" i="1" dirty="0">
              <a:solidFill>
                <a:schemeClr val="dk1"/>
              </a:solidFill>
            </a:endParaRPr>
          </a:p>
          <a:p>
            <a:pPr marL="609585" indent="-397923">
              <a:lnSpc>
                <a:spcPct val="115000"/>
              </a:lnSpc>
              <a:buClr>
                <a:schemeClr val="dk1"/>
              </a:buClr>
              <a:buSzPts val="1100"/>
              <a:buChar char="●"/>
            </a:pPr>
            <a:r>
              <a:rPr lang="en" sz="1467" i="1" dirty="0">
                <a:solidFill>
                  <a:schemeClr val="dk1"/>
                </a:solidFill>
              </a:rPr>
              <a:t>signs, captions, chalk</a:t>
            </a:r>
            <a:endParaRPr sz="1467" i="1" dirty="0">
              <a:solidFill>
                <a:schemeClr val="dk1"/>
              </a:solidFill>
            </a:endParaRPr>
          </a:p>
          <a:p>
            <a:pPr marL="609585" indent="-397923">
              <a:lnSpc>
                <a:spcPct val="115000"/>
              </a:lnSpc>
              <a:buClr>
                <a:schemeClr val="dk1"/>
              </a:buClr>
              <a:buSzPts val="1100"/>
              <a:buChar char="●"/>
            </a:pPr>
            <a:r>
              <a:rPr lang="en" sz="1467" i="1" dirty="0">
                <a:solidFill>
                  <a:schemeClr val="dk1"/>
                </a:solidFill>
              </a:rPr>
              <a:t>puppetry, physical theatre, musical theatre transformational or symbolic props used as a motif</a:t>
            </a:r>
            <a:endParaRPr sz="1467" i="1" dirty="0">
              <a:solidFill>
                <a:schemeClr val="dk1"/>
              </a:solidFill>
            </a:endParaRPr>
          </a:p>
          <a:p>
            <a:pPr algn="ctr">
              <a:spcBef>
                <a:spcPts val="1600"/>
              </a:spcBef>
            </a:pPr>
            <a:endParaRPr sz="3200" dirty="0"/>
          </a:p>
        </p:txBody>
      </p:sp>
      <p:sp>
        <p:nvSpPr>
          <p:cNvPr id="7729" name="Google Shape;7729;p344"/>
          <p:cNvSpPr txBox="1"/>
          <p:nvPr/>
        </p:nvSpPr>
        <p:spPr>
          <a:xfrm>
            <a:off x="6823967" y="203533"/>
            <a:ext cx="2356800" cy="13668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1">
            <a:noAutofit/>
          </a:bodyPr>
          <a:lstStyle/>
          <a:p>
            <a:r>
              <a:rPr lang="en" sz="2000" dirty="0"/>
              <a:t>3. Set time limits for ideation, doing, reflecting and refining</a:t>
            </a:r>
            <a:endParaRPr sz="2000" dirty="0"/>
          </a:p>
        </p:txBody>
      </p:sp>
      <p:sp>
        <p:nvSpPr>
          <p:cNvPr id="7730" name="Google Shape;7730;p344"/>
          <p:cNvSpPr txBox="1"/>
          <p:nvPr/>
        </p:nvSpPr>
        <p:spPr>
          <a:xfrm>
            <a:off x="6823967" y="1730067"/>
            <a:ext cx="2356800" cy="4916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1467" b="1" u="sng">
                <a:solidFill>
                  <a:schemeClr val="dk1"/>
                </a:solidFill>
              </a:rPr>
              <a:t>Ideation:</a:t>
            </a:r>
            <a:br>
              <a:rPr lang="en" sz="1467">
                <a:solidFill>
                  <a:schemeClr val="dk1"/>
                </a:solidFill>
              </a:rPr>
            </a:br>
            <a:br>
              <a:rPr lang="en" sz="1467">
                <a:solidFill>
                  <a:schemeClr val="dk1"/>
                </a:solidFill>
              </a:rPr>
            </a:br>
            <a:br>
              <a:rPr lang="en" sz="1467">
                <a:solidFill>
                  <a:schemeClr val="dk1"/>
                </a:solidFill>
              </a:rPr>
            </a:br>
            <a:br>
              <a:rPr lang="en" sz="1467">
                <a:solidFill>
                  <a:schemeClr val="dk1"/>
                </a:solidFill>
              </a:rPr>
            </a:br>
            <a:br>
              <a:rPr lang="en" sz="1467">
                <a:solidFill>
                  <a:schemeClr val="dk1"/>
                </a:solidFill>
              </a:rPr>
            </a:br>
            <a:r>
              <a:rPr lang="en" sz="1467" b="1" u="sng">
                <a:solidFill>
                  <a:schemeClr val="dk1"/>
                </a:solidFill>
              </a:rPr>
              <a:t>DOING:</a:t>
            </a:r>
            <a:br>
              <a:rPr lang="en" sz="1467">
                <a:solidFill>
                  <a:schemeClr val="dk1"/>
                </a:solidFill>
              </a:rPr>
            </a:br>
            <a:br>
              <a:rPr lang="en" sz="1467">
                <a:solidFill>
                  <a:schemeClr val="dk1"/>
                </a:solidFill>
              </a:rPr>
            </a:br>
            <a:br>
              <a:rPr lang="en" sz="1467">
                <a:solidFill>
                  <a:schemeClr val="dk1"/>
                </a:solidFill>
              </a:rPr>
            </a:br>
            <a:br>
              <a:rPr lang="en" sz="1467">
                <a:solidFill>
                  <a:schemeClr val="dk1"/>
                </a:solidFill>
              </a:rPr>
            </a:br>
            <a:br>
              <a:rPr lang="en" sz="1467">
                <a:solidFill>
                  <a:schemeClr val="dk1"/>
                </a:solidFill>
              </a:rPr>
            </a:br>
            <a:r>
              <a:rPr lang="en" sz="1467" b="1" u="sng">
                <a:solidFill>
                  <a:schemeClr val="dk1"/>
                </a:solidFill>
              </a:rPr>
              <a:t>Reflecting and Refining:</a:t>
            </a:r>
            <a:endParaRPr sz="1467" b="1" u="sng">
              <a:solidFill>
                <a:schemeClr val="dk1"/>
              </a:solidFill>
            </a:endParaRPr>
          </a:p>
          <a:p>
            <a:pPr algn="ctr">
              <a:spcBef>
                <a:spcPts val="1600"/>
              </a:spcBef>
            </a:pPr>
            <a:endParaRPr sz="3200"/>
          </a:p>
        </p:txBody>
      </p:sp>
      <p:sp>
        <p:nvSpPr>
          <p:cNvPr id="7741" name="Google Shape;7741;p344"/>
          <p:cNvSpPr txBox="1"/>
          <p:nvPr/>
        </p:nvSpPr>
        <p:spPr>
          <a:xfrm>
            <a:off x="9362300" y="203533"/>
            <a:ext cx="2703600" cy="1366800"/>
          </a:xfrm>
          <a:prstGeom prst="rect">
            <a:avLst/>
          </a:prstGeom>
          <a:solidFill>
            <a:srgbClr val="B4A7D6"/>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1">
            <a:noAutofit/>
          </a:bodyPr>
          <a:lstStyle/>
          <a:p>
            <a:r>
              <a:rPr lang="en" sz="2000" dirty="0"/>
              <a:t>4. Consider Performing arts protocols - </a:t>
            </a:r>
            <a:br>
              <a:rPr lang="en" sz="2000" dirty="0"/>
            </a:br>
            <a:r>
              <a:rPr lang="en" sz="2000" dirty="0"/>
              <a:t>Tick a Box Evaluation</a:t>
            </a:r>
            <a:endParaRPr sz="2000" dirty="0"/>
          </a:p>
        </p:txBody>
      </p:sp>
      <p:sp>
        <p:nvSpPr>
          <p:cNvPr id="7742" name="Google Shape;7742;p344"/>
          <p:cNvSpPr txBox="1"/>
          <p:nvPr/>
        </p:nvSpPr>
        <p:spPr>
          <a:xfrm>
            <a:off x="9362467" y="1730067"/>
            <a:ext cx="2703600" cy="4916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609585" indent="-380990">
              <a:buSzPts val="900"/>
              <a:buChar char="❏"/>
            </a:pPr>
            <a:r>
              <a:rPr lang="en" sz="1333" b="1" u="sng">
                <a:solidFill>
                  <a:schemeClr val="dk1"/>
                </a:solidFill>
              </a:rPr>
              <a:t>SPACE</a:t>
            </a:r>
            <a:br>
              <a:rPr lang="en" sz="1333">
                <a:solidFill>
                  <a:schemeClr val="dk1"/>
                </a:solidFill>
              </a:rPr>
            </a:br>
            <a:r>
              <a:rPr lang="en" sz="1333">
                <a:solidFill>
                  <a:schemeClr val="dk1"/>
                </a:solidFill>
              </a:rPr>
              <a:t>Did we activate, manipulate and transform space?</a:t>
            </a:r>
            <a:endParaRPr sz="1333">
              <a:solidFill>
                <a:schemeClr val="dk1"/>
              </a:solidFill>
            </a:endParaRPr>
          </a:p>
          <a:p>
            <a:pPr marL="609585" indent="-389457">
              <a:buClr>
                <a:schemeClr val="dk1"/>
              </a:buClr>
              <a:buSzPts val="1000"/>
              <a:buChar char="❏"/>
            </a:pPr>
            <a:r>
              <a:rPr lang="en" sz="1333" b="1" u="sng">
                <a:solidFill>
                  <a:schemeClr val="dk1"/>
                </a:solidFill>
              </a:rPr>
              <a:t>PRESENCE</a:t>
            </a:r>
            <a:br>
              <a:rPr lang="en" sz="1333">
                <a:solidFill>
                  <a:schemeClr val="dk1"/>
                </a:solidFill>
              </a:rPr>
            </a:br>
            <a:r>
              <a:rPr lang="en" sz="1333">
                <a:solidFill>
                  <a:schemeClr val="dk1"/>
                </a:solidFill>
              </a:rPr>
              <a:t>Did we use the Elements of Drama and performance to engage our audience in an evocative hybrid performance?</a:t>
            </a:r>
            <a:endParaRPr sz="1333">
              <a:solidFill>
                <a:schemeClr val="dk1"/>
              </a:solidFill>
            </a:endParaRPr>
          </a:p>
          <a:p>
            <a:pPr marL="609585" indent="-389457">
              <a:buClr>
                <a:schemeClr val="dk1"/>
              </a:buClr>
              <a:buSzPts val="1000"/>
              <a:buChar char="❏"/>
            </a:pPr>
            <a:r>
              <a:rPr lang="en" sz="1333" b="1" u="sng">
                <a:solidFill>
                  <a:schemeClr val="dk1"/>
                </a:solidFill>
              </a:rPr>
              <a:t>AUDIENCE</a:t>
            </a:r>
            <a:br>
              <a:rPr lang="en" sz="1333" b="1" u="sng">
                <a:solidFill>
                  <a:schemeClr val="dk1"/>
                </a:solidFill>
              </a:rPr>
            </a:br>
            <a:r>
              <a:rPr lang="en" sz="1333">
                <a:solidFill>
                  <a:schemeClr val="dk1"/>
                </a:solidFill>
              </a:rPr>
              <a:t>Did we consider our audience the whole time? Did we consider how we might give them a ‘call to action’?</a:t>
            </a:r>
            <a:endParaRPr sz="1333">
              <a:solidFill>
                <a:schemeClr val="dk1"/>
              </a:solidFill>
            </a:endParaRPr>
          </a:p>
          <a:p>
            <a:pPr marL="609585" indent="-389457">
              <a:buClr>
                <a:schemeClr val="dk1"/>
              </a:buClr>
              <a:buSzPts val="1000"/>
              <a:buChar char="❏"/>
            </a:pPr>
            <a:r>
              <a:rPr lang="en" sz="1333" b="1" u="sng">
                <a:solidFill>
                  <a:schemeClr val="dk1"/>
                </a:solidFill>
              </a:rPr>
              <a:t>PROTOCOLS</a:t>
            </a:r>
            <a:br>
              <a:rPr lang="en" sz="1333">
                <a:solidFill>
                  <a:schemeClr val="dk1"/>
                </a:solidFill>
              </a:rPr>
            </a:br>
            <a:r>
              <a:rPr lang="en" sz="1333">
                <a:solidFill>
                  <a:schemeClr val="dk1"/>
                </a:solidFill>
              </a:rPr>
              <a:t>Did we adhere to our protocols - ways of working, code of collaboration?</a:t>
            </a:r>
            <a:endParaRPr sz="1333">
              <a:solidFill>
                <a:schemeClr val="dk1"/>
              </a:solidFill>
            </a:endParaRPr>
          </a:p>
        </p:txBody>
      </p:sp>
      <p:pic>
        <p:nvPicPr>
          <p:cNvPr id="7732" name="Google Shape;7732;p3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890718" y="2484866"/>
            <a:ext cx="640300" cy="640300"/>
          </a:xfrm>
          <a:prstGeom prst="rect">
            <a:avLst/>
          </a:prstGeom>
          <a:noFill/>
          <a:ln>
            <a:noFill/>
          </a:ln>
        </p:spPr>
      </p:pic>
      <p:pic>
        <p:nvPicPr>
          <p:cNvPr id="7733" name="Google Shape;7733;p3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06618" y="2484866"/>
            <a:ext cx="640300" cy="640300"/>
          </a:xfrm>
          <a:prstGeom prst="rect">
            <a:avLst/>
          </a:prstGeom>
          <a:noFill/>
          <a:ln>
            <a:noFill/>
          </a:ln>
        </p:spPr>
      </p:pic>
      <p:pic>
        <p:nvPicPr>
          <p:cNvPr id="7734" name="Google Shape;7734;p3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22518" y="2484866"/>
            <a:ext cx="640300" cy="640300"/>
          </a:xfrm>
          <a:prstGeom prst="rect">
            <a:avLst/>
          </a:prstGeom>
          <a:noFill/>
          <a:ln>
            <a:noFill/>
          </a:ln>
        </p:spPr>
      </p:pic>
      <p:pic>
        <p:nvPicPr>
          <p:cNvPr id="7735" name="Google Shape;7735;p3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975601" y="3732835"/>
            <a:ext cx="640300" cy="640300"/>
          </a:xfrm>
          <a:prstGeom prst="rect">
            <a:avLst/>
          </a:prstGeom>
          <a:noFill/>
          <a:ln>
            <a:noFill/>
          </a:ln>
        </p:spPr>
      </p:pic>
      <p:pic>
        <p:nvPicPr>
          <p:cNvPr id="7736" name="Google Shape;7736;p3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682218" y="3732835"/>
            <a:ext cx="640300" cy="640300"/>
          </a:xfrm>
          <a:prstGeom prst="rect">
            <a:avLst/>
          </a:prstGeom>
          <a:noFill/>
          <a:ln>
            <a:noFill/>
          </a:ln>
        </p:spPr>
      </p:pic>
      <p:pic>
        <p:nvPicPr>
          <p:cNvPr id="7737" name="Google Shape;7737;p34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388867" y="3732835"/>
            <a:ext cx="640300" cy="640300"/>
          </a:xfrm>
          <a:prstGeom prst="rect">
            <a:avLst/>
          </a:prstGeom>
          <a:noFill/>
          <a:ln>
            <a:noFill/>
          </a:ln>
        </p:spPr>
      </p:pic>
      <p:pic>
        <p:nvPicPr>
          <p:cNvPr id="7738" name="Google Shape;7738;p3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09252" y="5266638"/>
            <a:ext cx="640300" cy="640300"/>
          </a:xfrm>
          <a:prstGeom prst="rect">
            <a:avLst/>
          </a:prstGeom>
          <a:noFill/>
          <a:ln>
            <a:noFill/>
          </a:ln>
        </p:spPr>
      </p:pic>
      <p:pic>
        <p:nvPicPr>
          <p:cNvPr id="7739" name="Google Shape;7739;p3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615885" y="5266638"/>
            <a:ext cx="640300" cy="640300"/>
          </a:xfrm>
          <a:prstGeom prst="rect">
            <a:avLst/>
          </a:prstGeom>
          <a:noFill/>
          <a:ln>
            <a:noFill/>
          </a:ln>
        </p:spPr>
      </p:pic>
      <p:pic>
        <p:nvPicPr>
          <p:cNvPr id="7740" name="Google Shape;7740;p3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22518" y="5266638"/>
            <a:ext cx="640300" cy="64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52"/>
        <p:cNvGrpSpPr/>
        <p:nvPr/>
      </p:nvGrpSpPr>
      <p:grpSpPr>
        <a:xfrm>
          <a:off x="0" y="0"/>
          <a:ext cx="0" cy="0"/>
          <a:chOff x="0" y="0"/>
          <a:chExt cx="0" cy="0"/>
        </a:xfrm>
      </p:grpSpPr>
      <p:sp>
        <p:nvSpPr>
          <p:cNvPr id="2" name="Title 1">
            <a:extLst>
              <a:ext uri="{FF2B5EF4-FFF2-40B4-BE49-F238E27FC236}">
                <a16:creationId xmlns:a16="http://schemas.microsoft.com/office/drawing/2014/main" id="{2AF49456-4858-0B4E-4695-37671D665121}"/>
              </a:ext>
            </a:extLst>
          </p:cNvPr>
          <p:cNvSpPr>
            <a:spLocks noGrp="1"/>
          </p:cNvSpPr>
          <p:nvPr>
            <p:ph type="ctrTitle"/>
          </p:nvPr>
        </p:nvSpPr>
        <p:spPr>
          <a:xfrm>
            <a:off x="415611" y="-2736800"/>
            <a:ext cx="11360800" cy="2736800"/>
          </a:xfrm>
        </p:spPr>
        <p:txBody>
          <a:bodyPr spcFirstLastPara="1" vert="horz" wrap="square" lIns="91425" tIns="91425" rIns="91425" bIns="91425" rtlCol="0" anchor="b" anchorCtr="0">
            <a:normAutofit/>
          </a:bodyPr>
          <a:lstStyle/>
          <a:p>
            <a:pPr algn="l"/>
            <a:r>
              <a:rPr lang="en-US" dirty="0"/>
              <a:t>Success for me today</a:t>
            </a:r>
          </a:p>
        </p:txBody>
      </p:sp>
      <p:sp>
        <p:nvSpPr>
          <p:cNvPr id="7754" name="Google Shape;7754;p346"/>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endParaRPr/>
          </a:p>
        </p:txBody>
      </p:sp>
      <p:pic>
        <p:nvPicPr>
          <p:cNvPr id="7755" name="Google Shape;7755;p346" descr="Image of two identical daily planner templates with sections for name, success goals, a to-do list, and reflections."/>
          <p:cNvPicPr preferRelativeResize="0"/>
          <p:nvPr/>
        </p:nvPicPr>
        <p:blipFill>
          <a:blip r:embed="rId3">
            <a:alphaModFix/>
          </a:blip>
          <a:stretch>
            <a:fillRect/>
          </a:stretch>
        </p:blipFill>
        <p:spPr>
          <a:xfrm>
            <a:off x="170108" y="1"/>
            <a:ext cx="11851781"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07DC9A-C13B-400B-9169-5D97A88AA8AF}">
  <ds:schemaRefs>
    <ds:schemaRef ds:uri="http://schemas.microsoft.com/sharepoint/v3/contenttype/forms"/>
  </ds:schemaRefs>
</ds:datastoreItem>
</file>

<file path=customXml/itemProps2.xml><?xml version="1.0" encoding="utf-8"?>
<ds:datastoreItem xmlns:ds="http://schemas.openxmlformats.org/officeDocument/2006/customXml" ds:itemID="{78116D3D-B1EE-4AD6-A9E4-3E5B036FFE52}">
  <ds:schemaRefs>
    <ds:schemaRef ds:uri="http://schemas.microsoft.com/office/2006/metadata/properties"/>
    <ds:schemaRef ds:uri="http://schemas.microsoft.com/office/2006/documentManagement/types"/>
    <ds:schemaRef ds:uri="094ce8ca-8c20-4eb0-bb23-b47a1c76b753"/>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98740c54-966f-451d-a76c-e38eb7fddd55"/>
    <ds:schemaRef ds:uri="http://purl.org/dc/terms/"/>
  </ds:schemaRefs>
</ds:datastoreItem>
</file>

<file path=customXml/itemProps3.xml><?xml version="1.0" encoding="utf-8"?>
<ds:datastoreItem xmlns:ds="http://schemas.openxmlformats.org/officeDocument/2006/customXml" ds:itemID="{2E52052D-7EEA-4E17-BDFE-8FD5B7258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student-facing-secondary-template-2025-v2</Template>
  <TotalTime>31</TotalTime>
  <Words>842</Words>
  <Application>Microsoft Office PowerPoint</Application>
  <PresentationFormat>Widescreen</PresentationFormat>
  <Paragraphs>47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Times New Roman</vt:lpstr>
      <vt:lpstr>Public Sans</vt:lpstr>
      <vt:lpstr>NSWG Corporate</vt:lpstr>
      <vt:lpstr>Student learning scaffolds</vt:lpstr>
      <vt:lpstr>Contents</vt:lpstr>
      <vt:lpstr>VERBAL TENNIS TO REFLECT ON LEARNING </vt:lpstr>
      <vt:lpstr>Stimulus</vt:lpstr>
      <vt:lpstr>Success for me today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student learning scaffolds – Performing arts, Stage 5</dc:title>
  <dc:creator>NSW Department of Education</dc:creator>
  <dcterms:created xsi:type="dcterms:W3CDTF">2025-09-09T00:04:19Z</dcterms:created>
  <dcterms:modified xsi:type="dcterms:W3CDTF">2025-12-19T00:47:58Z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2025-09-09T00:05:08Z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2918ef89-6382-4742-b9e6-424a6e56b378</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