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4"/>
  </p:notesMasterIdLst>
  <p:handoutMasterIdLst>
    <p:handoutMasterId r:id="rId15"/>
  </p:handoutMasterIdLst>
  <p:sldIdLst>
    <p:sldId id="26505" r:id="rId5"/>
    <p:sldId id="26381" r:id="rId6"/>
    <p:sldId id="350" r:id="rId7"/>
    <p:sldId id="437" r:id="rId8"/>
    <p:sldId id="440" r:id="rId9"/>
    <p:sldId id="351" r:id="rId10"/>
    <p:sldId id="352" r:id="rId11"/>
    <p:sldId id="353" r:id="rId12"/>
    <p:sldId id="361" r:id="rId13"/>
  </p:sldIdLst>
  <p:sldSz cx="12192000" cy="6858000"/>
  <p:notesSz cx="6858000" cy="9144000"/>
  <p:embeddedFontLs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EA4D7633-F6FE-9318-CC73-0CDF0A550655}" name="Rachel Mcneilly" initials="RM" userId="S::RACHEL.MCNEILLY@det.nsw.edu.au::e2f97e3e-b88d-430e-bed9-5ff97dac5cb0" providerId="AD"/>
  <p188:author id="{CEB87279-0F86-5C5C-D4CD-07E8FF92D890}" name="Jane McDavitt" initials="JM" userId="S::Jane.Martin14@det.nsw.edu.au::4e2ed728-ef27-4d1e-9fb3-27f2c6f23b7b"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B51458"/>
    <a:srgbClr val="00ACC2"/>
    <a:srgbClr val="64BB47"/>
    <a:srgbClr val="E5F7FC"/>
    <a:srgbClr val="FBDBE7"/>
    <a:srgbClr val="FFFFFF"/>
    <a:srgbClr val="EDF9E0"/>
    <a:srgbClr val="63E2EF"/>
    <a:srgbClr val="0029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6310B8-6AC9-48D7-9555-2F8FFE576613}" v="1" dt="2025-12-19T01:53:06.35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29" autoAdjust="0"/>
  </p:normalViewPr>
  <p:slideViewPr>
    <p:cSldViewPr snapToGrid="0">
      <p:cViewPr varScale="1">
        <p:scale>
          <a:sx n="59" d="100"/>
          <a:sy n="59" d="100"/>
        </p:scale>
        <p:origin x="678" y="7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19/12/2025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9"/>
        <p:cNvGrpSpPr/>
        <p:nvPr/>
      </p:nvGrpSpPr>
      <p:grpSpPr>
        <a:xfrm>
          <a:off x="0" y="0"/>
          <a:ext cx="0" cy="0"/>
          <a:chOff x="0" y="0"/>
          <a:chExt cx="0" cy="0"/>
        </a:xfrm>
      </p:grpSpPr>
      <p:sp>
        <p:nvSpPr>
          <p:cNvPr id="7090" name="Google Shape;7090;g29b7a0fc404_0_16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1" name="Google Shape;7091;g29b7a0fc404_0_16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6"/>
        <p:cNvGrpSpPr/>
        <p:nvPr/>
      </p:nvGrpSpPr>
      <p:grpSpPr>
        <a:xfrm>
          <a:off x="0" y="0"/>
          <a:ext cx="0" cy="0"/>
          <a:chOff x="0" y="0"/>
          <a:chExt cx="0" cy="0"/>
        </a:xfrm>
      </p:grpSpPr>
      <p:sp>
        <p:nvSpPr>
          <p:cNvPr id="7097" name="Google Shape;7097;g29bd5522cde_0_6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8" name="Google Shape;7098;g29bd5522cde_0_6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2"/>
        <p:cNvGrpSpPr/>
        <p:nvPr/>
      </p:nvGrpSpPr>
      <p:grpSpPr>
        <a:xfrm>
          <a:off x="0" y="0"/>
          <a:ext cx="0" cy="0"/>
          <a:chOff x="0" y="0"/>
          <a:chExt cx="0" cy="0"/>
        </a:xfrm>
      </p:grpSpPr>
      <p:sp>
        <p:nvSpPr>
          <p:cNvPr id="7103" name="Google Shape;7103;g29bd5522cde_0_6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4" name="Google Shape;7104;g29bd5522cde_0_6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8"/>
        <p:cNvGrpSpPr/>
        <p:nvPr/>
      </p:nvGrpSpPr>
      <p:grpSpPr>
        <a:xfrm>
          <a:off x="0" y="0"/>
          <a:ext cx="0" cy="0"/>
          <a:chOff x="0" y="0"/>
          <a:chExt cx="0" cy="0"/>
        </a:xfrm>
      </p:grpSpPr>
      <p:sp>
        <p:nvSpPr>
          <p:cNvPr id="7109" name="Google Shape;7109;g29bd5522cde_0_6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0" name="Google Shape;7110;g29bd5522cde_0_6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16654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US" dirty="0">
                <a:effectLst/>
                <a:latin typeface="+mj-lt"/>
                <a:ea typeface="Times New Roman" panose="02020603050405020304" pitchFamily="18" charset="0"/>
              </a:rPr>
              <a:t>Term 4 Belonging and identity unit – student draft assessment lesson plans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Performing arts – illustration of practice</a:t>
            </a:r>
          </a:p>
        </p:txBody>
      </p:sp>
      <p:pic>
        <p:nvPicPr>
          <p:cNvPr id="4" name="Picture 3">
            <a:extLst>
              <a:ext uri="{FF2B5EF4-FFF2-40B4-BE49-F238E27FC236}">
                <a16:creationId xmlns:a16="http://schemas.microsoft.com/office/drawing/2014/main" id="{E4E905C4-59AC-938A-7325-3599DCE04AF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33066" r="17097"/>
          <a:stretch>
            <a:fillRect/>
          </a:stretch>
        </p:blipFill>
        <p:spPr>
          <a:xfrm>
            <a:off x="7067774" y="0"/>
            <a:ext cx="5124226"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Contents</a:t>
            </a:r>
          </a:p>
        </p:txBody>
      </p:sp>
      <p:sp>
        <p:nvSpPr>
          <p:cNvPr id="8" name="Text Placeholder 3">
            <a:extLst>
              <a:ext uri="{FF2B5EF4-FFF2-40B4-BE49-F238E27FC236}">
                <a16:creationId xmlns:a16="http://schemas.microsoft.com/office/drawing/2014/main" id="{9CAAFD38-30BF-E05E-229A-B3751061FDD4}"/>
              </a:ext>
            </a:extLst>
          </p:cNvPr>
          <p:cNvSpPr txBox="1">
            <a:spLocks/>
          </p:cNvSpPr>
          <p:nvPr/>
        </p:nvSpPr>
        <p:spPr>
          <a:xfrm>
            <a:off x="360001" y="1937593"/>
            <a:ext cx="5052828" cy="4137386"/>
          </a:xfrm>
          <a:prstGeom prst="rect">
            <a:avLst/>
          </a:prstGeom>
        </p:spPr>
        <p:txBody>
          <a:bodyPr numCol="1"/>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t>Slide 3 – Term 4 assessment task check point</a:t>
            </a:r>
          </a:p>
          <a:p>
            <a:pPr marL="342900" indent="-342900">
              <a:buFont typeface="Arial" panose="020B0604020202020204" pitchFamily="34" charset="0"/>
              <a:buChar char="•"/>
            </a:pPr>
            <a:r>
              <a:rPr lang="en-US" sz="1800" dirty="0"/>
              <a:t>Slides 4 to 5 – Term 4 assessment task check point marking guidelines</a:t>
            </a:r>
          </a:p>
          <a:p>
            <a:pPr marL="342900" indent="-342900">
              <a:buFont typeface="Arial" panose="020B0604020202020204" pitchFamily="34" charset="0"/>
              <a:buChar char="•"/>
            </a:pPr>
            <a:r>
              <a:rPr lang="en-US" sz="1800" dirty="0"/>
              <a:t>Slides 6 – student 1 draft assessment task</a:t>
            </a:r>
          </a:p>
          <a:p>
            <a:pPr marL="342900" indent="-342900">
              <a:buFont typeface="Arial" panose="020B0604020202020204" pitchFamily="34" charset="0"/>
              <a:buChar char="•"/>
            </a:pPr>
            <a:r>
              <a:rPr lang="en-US" sz="1800" dirty="0"/>
              <a:t>Slides 7 – student 2 draft assessment task</a:t>
            </a:r>
          </a:p>
          <a:p>
            <a:pPr marL="342900" indent="-342900">
              <a:buFont typeface="Arial" panose="020B0604020202020204" pitchFamily="34" charset="0"/>
              <a:buChar char="•"/>
            </a:pPr>
            <a:r>
              <a:rPr lang="en-US" sz="1800" dirty="0"/>
              <a:t>Slide 8 – student 3 draft assessment task</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4" name="TextBox 10">
            <a:extLst>
              <a:ext uri="{FF2B5EF4-FFF2-40B4-BE49-F238E27FC236}">
                <a16:creationId xmlns:a16="http://schemas.microsoft.com/office/drawing/2014/main" id="{E3F7B5B1-4465-670B-5508-E94918072AEC}"/>
              </a:ext>
            </a:extLst>
          </p:cNvPr>
          <p:cNvSpPr txBox="1"/>
          <p:nvPr/>
        </p:nvSpPr>
        <p:spPr>
          <a:xfrm>
            <a:off x="5962192" y="2319193"/>
            <a:ext cx="5521808" cy="3872891"/>
          </a:xfrm>
          <a:prstGeom prst="roundRect">
            <a:avLst>
              <a:gd name="adj" fmla="val 6805"/>
            </a:avLst>
          </a:prstGeom>
          <a:solidFill>
            <a:schemeClr val="bg1"/>
          </a:solidFill>
        </p:spPr>
        <p:txBody>
          <a:bodyPr wrap="square" lIns="91440" tIns="45720" rIns="91440" bIns="45720" anchor="ctr" anchorCtr="1">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lvl="0" defTabSz="914377">
              <a:lnSpc>
                <a:spcPct val="150000"/>
              </a:lnSpc>
              <a:spcAft>
                <a:spcPts val="1200"/>
              </a:spcAft>
              <a:defRPr/>
            </a:pPr>
            <a:r>
              <a:rPr lang="en-US" sz="2000" dirty="0">
                <a:solidFill>
                  <a:srgbClr val="22272B"/>
                </a:solidFill>
                <a:cs typeface="Arial"/>
              </a:rPr>
              <a:t>The content in the Microsoft PowerPoint has been generated by the teachers of Lindfield Learning Village during the delivery of the Stage 5 Department approved elective – </a:t>
            </a:r>
            <a:r>
              <a:rPr lang="en-US" sz="2000">
                <a:solidFill>
                  <a:srgbClr val="22272B"/>
                </a:solidFill>
                <a:cs typeface="Arial"/>
              </a:rPr>
              <a:t>Performing arts</a:t>
            </a:r>
            <a:r>
              <a:rPr lang="en-US" sz="2000" dirty="0">
                <a:solidFill>
                  <a:srgbClr val="22272B"/>
                </a:solidFill>
                <a:cs typeface="Arial"/>
              </a:rPr>
              <a:t>.</a:t>
            </a:r>
            <a:br>
              <a:rPr lang="en-US" sz="2000" dirty="0">
                <a:latin typeface="Arial" panose="020B0604020202020204" pitchFamily="34" charset="0"/>
                <a:cs typeface="Arial" panose="020B0604020202020204" pitchFamily="34" charset="0"/>
              </a:rPr>
            </a:br>
            <a:r>
              <a:rPr lang="en-US" sz="2000" dirty="0">
                <a:solidFill>
                  <a:srgbClr val="22272B"/>
                </a:solidFill>
                <a:cs typeface="Arial"/>
              </a:rPr>
              <a:t>The department would like to acknowledge the teachers and students involved in sharing their work as an illustration of practice.</a:t>
            </a:r>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92"/>
        <p:cNvGrpSpPr/>
        <p:nvPr/>
      </p:nvGrpSpPr>
      <p:grpSpPr>
        <a:xfrm>
          <a:off x="0" y="0"/>
          <a:ext cx="0" cy="0"/>
          <a:chOff x="0" y="0"/>
          <a:chExt cx="0" cy="0"/>
        </a:xfrm>
      </p:grpSpPr>
      <p:sp>
        <p:nvSpPr>
          <p:cNvPr id="7094" name="Google Shape;7094;p269"/>
          <p:cNvSpPr txBox="1">
            <a:spLocks noGrp="1"/>
          </p:cNvSpPr>
          <p:nvPr>
            <p:ph type="title" idx="4294967295"/>
          </p:nvPr>
        </p:nvSpPr>
        <p:spPr>
          <a:xfrm>
            <a:off x="415600" y="305567"/>
            <a:ext cx="11360150" cy="763588"/>
          </a:xfrm>
          <a:prstGeom prst="rect">
            <a:avLst/>
          </a:prstGeom>
          <a:solidFill>
            <a:schemeClr val="dk1"/>
          </a:solidFill>
        </p:spPr>
        <p:txBody>
          <a:bodyPr spcFirstLastPara="1" wrap="square" lIns="121900" tIns="121900" rIns="121900" bIns="121900" anchor="t" anchorCtr="0">
            <a:noAutofit/>
          </a:bodyPr>
          <a:lstStyle/>
          <a:p>
            <a:pPr>
              <a:buSzPts val="990"/>
            </a:pPr>
            <a:r>
              <a:rPr lang="en" sz="2427">
                <a:solidFill>
                  <a:schemeClr val="lt1"/>
                </a:solidFill>
              </a:rPr>
              <a:t>CURRICULUM MATERIALS/STUDENT WORK SAMPLES: Assessment Task</a:t>
            </a:r>
            <a:endParaRPr sz="2427">
              <a:solidFill>
                <a:schemeClr val="lt1"/>
              </a:solidFill>
            </a:endParaRPr>
          </a:p>
        </p:txBody>
      </p:sp>
      <p:sp>
        <p:nvSpPr>
          <p:cNvPr id="7093" name="Google Shape;7093;p269"/>
          <p:cNvSpPr txBox="1"/>
          <p:nvPr/>
        </p:nvSpPr>
        <p:spPr>
          <a:xfrm>
            <a:off x="415600" y="1212299"/>
            <a:ext cx="4099200" cy="5050615"/>
          </a:xfrm>
          <a:prstGeom prst="rect">
            <a:avLst/>
          </a:prstGeom>
          <a:noFill/>
          <a:ln w="19050"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defTabSz="1219170">
              <a:buClr>
                <a:srgbClr val="000000"/>
              </a:buClr>
            </a:pPr>
            <a:r>
              <a:rPr lang="en" b="1" kern="0" dirty="0">
                <a:solidFill>
                  <a:srgbClr val="000000"/>
                </a:solidFill>
                <a:latin typeface="Arial"/>
                <a:cs typeface="Arial"/>
                <a:sym typeface="Arial"/>
              </a:rPr>
              <a:t>Use Lindfield Learning Village Pedagogy to design a lesson that connects Drama and Performing Arts to Belonging/Identity.  </a:t>
            </a:r>
            <a:br>
              <a:rPr lang="en" b="1" kern="0" dirty="0">
                <a:solidFill>
                  <a:srgbClr val="000000"/>
                </a:solidFill>
                <a:latin typeface="Arial"/>
                <a:cs typeface="Arial"/>
                <a:sym typeface="Arial"/>
              </a:rPr>
            </a:br>
            <a:br>
              <a:rPr lang="en" b="1" kern="0" dirty="0">
                <a:solidFill>
                  <a:srgbClr val="000000"/>
                </a:solidFill>
                <a:latin typeface="Arial"/>
                <a:cs typeface="Arial"/>
                <a:sym typeface="Arial"/>
              </a:rPr>
            </a:br>
            <a:br>
              <a:rPr lang="en" kern="0" dirty="0">
                <a:solidFill>
                  <a:srgbClr val="000000"/>
                </a:solidFill>
                <a:latin typeface="Arial"/>
                <a:cs typeface="Arial"/>
                <a:sym typeface="Arial"/>
              </a:rPr>
            </a:br>
            <a:br>
              <a:rPr lang="en" kern="0" dirty="0">
                <a:solidFill>
                  <a:srgbClr val="000000"/>
                </a:solidFill>
                <a:latin typeface="Arial"/>
                <a:cs typeface="Arial"/>
                <a:sym typeface="Arial"/>
              </a:rPr>
            </a:br>
            <a:br>
              <a:rPr lang="en" kern="0" dirty="0">
                <a:solidFill>
                  <a:srgbClr val="000000"/>
                </a:solidFill>
                <a:latin typeface="Arial"/>
                <a:cs typeface="Arial"/>
                <a:sym typeface="Arial"/>
              </a:rPr>
            </a:br>
            <a:br>
              <a:rPr lang="en" kern="0" dirty="0">
                <a:solidFill>
                  <a:srgbClr val="000000"/>
                </a:solidFill>
                <a:latin typeface="Arial"/>
                <a:cs typeface="Arial"/>
                <a:sym typeface="Arial"/>
              </a:rPr>
            </a:br>
            <a:br>
              <a:rPr lang="en" kern="0" dirty="0">
                <a:solidFill>
                  <a:srgbClr val="595959"/>
                </a:solidFill>
                <a:latin typeface="Arial"/>
                <a:cs typeface="Arial"/>
                <a:sym typeface="Arial"/>
              </a:rPr>
            </a:br>
            <a:endParaRPr kern="0" dirty="0">
              <a:solidFill>
                <a:srgbClr val="595959"/>
              </a:solidFill>
              <a:latin typeface="Arial"/>
              <a:cs typeface="Arial"/>
              <a:sym typeface="Arial"/>
            </a:endParaRPr>
          </a:p>
        </p:txBody>
      </p:sp>
      <p:pic>
        <p:nvPicPr>
          <p:cNvPr id="7095" name="Google Shape;7095;p269" descr="Document outlining a lesson plan focused on identity and belonging in performing arts education."/>
          <p:cNvPicPr preferRelativeResize="0"/>
          <p:nvPr/>
        </p:nvPicPr>
        <p:blipFill>
          <a:blip r:embed="rId3">
            <a:alphaModFix/>
          </a:blip>
          <a:stretch>
            <a:fillRect/>
          </a:stretch>
        </p:blipFill>
        <p:spPr>
          <a:xfrm>
            <a:off x="4718000" y="1229900"/>
            <a:ext cx="7270800" cy="51348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94;p269">
            <a:extLst>
              <a:ext uri="{FF2B5EF4-FFF2-40B4-BE49-F238E27FC236}">
                <a16:creationId xmlns:a16="http://schemas.microsoft.com/office/drawing/2014/main" id="{457761C8-D39B-D2D2-524F-ECACDEA6ACB6}"/>
              </a:ext>
            </a:extLst>
          </p:cNvPr>
          <p:cNvSpPr txBox="1">
            <a:spLocks noGrp="1"/>
          </p:cNvSpPr>
          <p:nvPr>
            <p:ph type="title" idx="4294967295"/>
          </p:nvPr>
        </p:nvSpPr>
        <p:spPr>
          <a:xfrm>
            <a:off x="295992" y="263100"/>
            <a:ext cx="11600016"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Pts val="990"/>
              <a:buFont typeface="Arial"/>
              <a:buNone/>
              <a:tabLst/>
              <a:defRPr/>
            </a:pPr>
            <a:r>
              <a:rPr kumimoji="0" lang="en-AU" sz="2427" b="0" i="0" u="none" strike="noStrike" kern="0" cap="none" spc="0" normalizeH="0" baseline="0" noProof="0" dirty="0">
                <a:ln>
                  <a:noFill/>
                </a:ln>
                <a:solidFill>
                  <a:srgbClr val="FFFFFF"/>
                </a:solidFill>
                <a:effectLst/>
                <a:uLnTx/>
                <a:uFillTx/>
                <a:latin typeface="Arial"/>
                <a:ea typeface="Arial"/>
                <a:cs typeface="Arial"/>
                <a:sym typeface="Arial"/>
              </a:rPr>
              <a:t>CURRICULUM MATERIALS: Assessment marking guidelines (1 of 2)</a:t>
            </a:r>
          </a:p>
        </p:txBody>
      </p:sp>
      <p:graphicFrame>
        <p:nvGraphicFramePr>
          <p:cNvPr id="7" name="Table 6">
            <a:extLst>
              <a:ext uri="{FF2B5EF4-FFF2-40B4-BE49-F238E27FC236}">
                <a16:creationId xmlns:a16="http://schemas.microsoft.com/office/drawing/2014/main" id="{5AFB9FA9-B859-54CB-8F5B-2B9CFE18DC2C}"/>
              </a:ext>
            </a:extLst>
          </p:cNvPr>
          <p:cNvGraphicFramePr>
            <a:graphicFrameLocks noGrp="1"/>
          </p:cNvGraphicFramePr>
          <p:nvPr>
            <p:extLst>
              <p:ext uri="{D42A27DB-BD31-4B8C-83A1-F6EECF244321}">
                <p14:modId xmlns:p14="http://schemas.microsoft.com/office/powerpoint/2010/main" val="1650238265"/>
              </p:ext>
            </p:extLst>
          </p:nvPr>
        </p:nvGraphicFramePr>
        <p:xfrm>
          <a:off x="295992" y="1026700"/>
          <a:ext cx="11600016" cy="4108355"/>
        </p:xfrm>
        <a:graphic>
          <a:graphicData uri="http://schemas.openxmlformats.org/drawingml/2006/table">
            <a:tbl>
              <a:tblPr firstRow="1"/>
              <a:tblGrid>
                <a:gridCol w="1645131">
                  <a:extLst>
                    <a:ext uri="{9D8B030D-6E8A-4147-A177-3AD203B41FA5}">
                      <a16:colId xmlns:a16="http://schemas.microsoft.com/office/drawing/2014/main" val="3877573452"/>
                    </a:ext>
                  </a:extLst>
                </a:gridCol>
                <a:gridCol w="1990977">
                  <a:extLst>
                    <a:ext uri="{9D8B030D-6E8A-4147-A177-3AD203B41FA5}">
                      <a16:colId xmlns:a16="http://schemas.microsoft.com/office/drawing/2014/main" val="354230181"/>
                    </a:ext>
                  </a:extLst>
                </a:gridCol>
                <a:gridCol w="1990977">
                  <a:extLst>
                    <a:ext uri="{9D8B030D-6E8A-4147-A177-3AD203B41FA5}">
                      <a16:colId xmlns:a16="http://schemas.microsoft.com/office/drawing/2014/main" val="1707857318"/>
                    </a:ext>
                  </a:extLst>
                </a:gridCol>
                <a:gridCol w="1990977">
                  <a:extLst>
                    <a:ext uri="{9D8B030D-6E8A-4147-A177-3AD203B41FA5}">
                      <a16:colId xmlns:a16="http://schemas.microsoft.com/office/drawing/2014/main" val="1198282603"/>
                    </a:ext>
                  </a:extLst>
                </a:gridCol>
                <a:gridCol w="1990977">
                  <a:extLst>
                    <a:ext uri="{9D8B030D-6E8A-4147-A177-3AD203B41FA5}">
                      <a16:colId xmlns:a16="http://schemas.microsoft.com/office/drawing/2014/main" val="1576603032"/>
                    </a:ext>
                  </a:extLst>
                </a:gridCol>
                <a:gridCol w="1990977">
                  <a:extLst>
                    <a:ext uri="{9D8B030D-6E8A-4147-A177-3AD203B41FA5}">
                      <a16:colId xmlns:a16="http://schemas.microsoft.com/office/drawing/2014/main" val="3789276559"/>
                    </a:ext>
                  </a:extLst>
                </a:gridCol>
              </a:tblGrid>
              <a:tr h="443939">
                <a:tc>
                  <a:txBody>
                    <a:bodyPr/>
                    <a:lstStyle/>
                    <a:p>
                      <a:pPr rtl="0" fontAlgn="ctr"/>
                      <a:r>
                        <a:rPr lang="en-AU" sz="1400" b="0" dirty="0">
                          <a:effectLst/>
                          <a:latin typeface="Calibri"/>
                        </a:rPr>
                        <a:t>Syllabus code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Novice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Apprentice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Practitioner</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Expert</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Master</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9223493"/>
                  </a:ext>
                </a:extLst>
              </a:tr>
              <a:tr h="2015088">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PA5-3 controls energy and expressive skills to create performance presence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teacher support, understand that I need to control my energy and expressive skills to create performance presence. I need to focus on matching my energy to the required context and engage with more advice regarding how to use expressive skills to create performance presence.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panose="020F0502020204030204" pitchFamily="34" charset="0"/>
                        </a:rPr>
                        <a:t>I can mostly control energy and expressive skills to contribute to performance presence. I need to sustain my energy and expressive skills to ensure meaning and engagement.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control energy and expressive skills to create performance presence. I need to manipulate energy and expressive skills to enhance my performance presence.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expertly control energy and expressive skills to create performance presence. I need to more deeply consider how I manipulate energy and expressive skills to individual performance contexts to enhance my performance presence.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experiment with and refine energy and expressive skills in multiple ways to create sophisticated performance presence. I can transform my energy and presence based on performance context and my ensemble.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569970562"/>
                  </a:ext>
                </a:extLst>
              </a:tr>
              <a:tr h="1649328">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PA5-4 explores the skills and techniques needed to engage an audience in a collective experience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teacher support, explore some of the skills and techniques needed to engage an audience. I need to apply feedback about these skills and techniques to further engage an audience.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explore some of the skills and techniques needed to engage an audience in a collective experience. I need to apply the skills and techniques needed to engage an audience in a collective experience.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explore the skills and techniques needed to engage an audience in a collective experience. I need to be able to analyse the effectiveness of these skills and techniques to enhance audience engagement.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expertly explore and apply the skills and techniques needed to engage an audience in a collective experience. I need to be able to analyse and evaluate the effectiveness of these skills and techniques to enhance audience engagement.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panose="020F0502020204030204" pitchFamily="34" charset="0"/>
                        </a:rPr>
                        <a:t>I can experiment with, apply and evaluate the skills and techniques needed to engage an audience in an evocative and collective experience. I can direct my peers in this process to ensure a powerful audience impact.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71613251"/>
                  </a:ext>
                </a:extLst>
              </a:tr>
            </a:tbl>
          </a:graphicData>
        </a:graphic>
      </p:graphicFrame>
    </p:spTree>
    <p:extLst>
      <p:ext uri="{BB962C8B-B14F-4D97-AF65-F5344CB8AC3E}">
        <p14:creationId xmlns:p14="http://schemas.microsoft.com/office/powerpoint/2010/main" val="400327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248EE-1BF7-DC8F-9E3D-D3EBCCC512E7}"/>
            </a:ext>
          </a:extLst>
        </p:cNvPr>
        <p:cNvGrpSpPr/>
        <p:nvPr/>
      </p:nvGrpSpPr>
      <p:grpSpPr>
        <a:xfrm>
          <a:off x="0" y="0"/>
          <a:ext cx="0" cy="0"/>
          <a:chOff x="0" y="0"/>
          <a:chExt cx="0" cy="0"/>
        </a:xfrm>
      </p:grpSpPr>
      <p:sp>
        <p:nvSpPr>
          <p:cNvPr id="4" name="Google Shape;7094;p269">
            <a:extLst>
              <a:ext uri="{FF2B5EF4-FFF2-40B4-BE49-F238E27FC236}">
                <a16:creationId xmlns:a16="http://schemas.microsoft.com/office/drawing/2014/main" id="{2841BB06-6051-02B7-9D6C-283CF9F15392}"/>
              </a:ext>
            </a:extLst>
          </p:cNvPr>
          <p:cNvSpPr txBox="1">
            <a:spLocks noGrp="1"/>
          </p:cNvSpPr>
          <p:nvPr>
            <p:ph type="title" idx="4294967295"/>
          </p:nvPr>
        </p:nvSpPr>
        <p:spPr>
          <a:xfrm>
            <a:off x="295991" y="263100"/>
            <a:ext cx="11600015" cy="763600"/>
          </a:xfrm>
          <a:prstGeom prst="rect">
            <a:avLst/>
          </a:prstGeom>
          <a:solidFill>
            <a:schemeClr val="dk1"/>
          </a:solidFill>
          <a:ln>
            <a:noFill/>
            <a:prstDash/>
          </a:ln>
          <a:effectLst/>
        </p:spPr>
        <p:txBody>
          <a:bodyPr rot="0" spcFirstLastPara="1" vertOverflow="overflow" horzOverflow="overflow" vert="horz" wrap="square" lIns="121900" tIns="121900" rIns="121900" bIns="12190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Pts val="990"/>
              <a:buFont typeface="Arial"/>
              <a:buNone/>
              <a:tabLst/>
              <a:defRPr/>
            </a:pPr>
            <a:r>
              <a:rPr kumimoji="0" lang="en-AU" sz="2427" b="0" i="0" u="none" strike="noStrike" kern="0" cap="none" spc="0" normalizeH="0" baseline="0" noProof="0" dirty="0">
                <a:ln>
                  <a:noFill/>
                </a:ln>
                <a:solidFill>
                  <a:srgbClr val="FFFFFF"/>
                </a:solidFill>
                <a:effectLst/>
                <a:uLnTx/>
                <a:uFillTx/>
                <a:latin typeface="Arial"/>
                <a:ea typeface="Arial"/>
                <a:cs typeface="Arial"/>
                <a:sym typeface="Arial"/>
              </a:rPr>
              <a:t>CURRICULUM MATERIALS: Assessment marking guidelines (2 of 2)</a:t>
            </a:r>
          </a:p>
        </p:txBody>
      </p:sp>
      <p:graphicFrame>
        <p:nvGraphicFramePr>
          <p:cNvPr id="2" name="Table 1">
            <a:extLst>
              <a:ext uri="{FF2B5EF4-FFF2-40B4-BE49-F238E27FC236}">
                <a16:creationId xmlns:a16="http://schemas.microsoft.com/office/drawing/2014/main" id="{6B00ABD4-36AB-3E3B-E865-7DC1F9916EC2}"/>
              </a:ext>
            </a:extLst>
          </p:cNvPr>
          <p:cNvGraphicFramePr>
            <a:graphicFrameLocks noGrp="1"/>
          </p:cNvGraphicFramePr>
          <p:nvPr>
            <p:extLst>
              <p:ext uri="{D42A27DB-BD31-4B8C-83A1-F6EECF244321}">
                <p14:modId xmlns:p14="http://schemas.microsoft.com/office/powerpoint/2010/main" val="1142958486"/>
              </p:ext>
            </p:extLst>
          </p:nvPr>
        </p:nvGraphicFramePr>
        <p:xfrm>
          <a:off x="295991" y="1026700"/>
          <a:ext cx="11600016" cy="5644280"/>
        </p:xfrm>
        <a:graphic>
          <a:graphicData uri="http://schemas.openxmlformats.org/drawingml/2006/table">
            <a:tbl>
              <a:tblPr firstRow="1"/>
              <a:tblGrid>
                <a:gridCol w="1645131">
                  <a:extLst>
                    <a:ext uri="{9D8B030D-6E8A-4147-A177-3AD203B41FA5}">
                      <a16:colId xmlns:a16="http://schemas.microsoft.com/office/drawing/2014/main" val="2232070676"/>
                    </a:ext>
                  </a:extLst>
                </a:gridCol>
                <a:gridCol w="1990977">
                  <a:extLst>
                    <a:ext uri="{9D8B030D-6E8A-4147-A177-3AD203B41FA5}">
                      <a16:colId xmlns:a16="http://schemas.microsoft.com/office/drawing/2014/main" val="4218168612"/>
                    </a:ext>
                  </a:extLst>
                </a:gridCol>
                <a:gridCol w="1990977">
                  <a:extLst>
                    <a:ext uri="{9D8B030D-6E8A-4147-A177-3AD203B41FA5}">
                      <a16:colId xmlns:a16="http://schemas.microsoft.com/office/drawing/2014/main" val="2468734023"/>
                    </a:ext>
                  </a:extLst>
                </a:gridCol>
                <a:gridCol w="1990977">
                  <a:extLst>
                    <a:ext uri="{9D8B030D-6E8A-4147-A177-3AD203B41FA5}">
                      <a16:colId xmlns:a16="http://schemas.microsoft.com/office/drawing/2014/main" val="2683180253"/>
                    </a:ext>
                  </a:extLst>
                </a:gridCol>
                <a:gridCol w="1990977">
                  <a:extLst>
                    <a:ext uri="{9D8B030D-6E8A-4147-A177-3AD203B41FA5}">
                      <a16:colId xmlns:a16="http://schemas.microsoft.com/office/drawing/2014/main" val="1760415597"/>
                    </a:ext>
                  </a:extLst>
                </a:gridCol>
                <a:gridCol w="1990977">
                  <a:extLst>
                    <a:ext uri="{9D8B030D-6E8A-4147-A177-3AD203B41FA5}">
                      <a16:colId xmlns:a16="http://schemas.microsoft.com/office/drawing/2014/main" val="3019939446"/>
                    </a:ext>
                  </a:extLst>
                </a:gridCol>
              </a:tblGrid>
              <a:tr h="333944">
                <a:tc>
                  <a:txBody>
                    <a:bodyPr/>
                    <a:lstStyle/>
                    <a:p>
                      <a:pPr rtl="0" fontAlgn="ctr"/>
                      <a:r>
                        <a:rPr lang="en-AU" sz="1400" b="0" dirty="0">
                          <a:effectLst/>
                          <a:latin typeface="Calibri"/>
                        </a:rPr>
                        <a:t>Syllabus code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Novice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Apprentice</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Practitioner</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Expert</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ctr"/>
                      <a:r>
                        <a:rPr lang="en-AU" sz="1400" b="0" dirty="0">
                          <a:effectLst/>
                          <a:latin typeface="Calibri"/>
                        </a:rPr>
                        <a:t>Master</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7932648"/>
                  </a:ext>
                </a:extLst>
              </a:tr>
              <a:tr h="2015088">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PA5-6 researches, documents and reflects on performing arts concepts, ideas and processes</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teacher and peer support, access texts and documents relating to performing arts concepts to help me offer ideas and engage with processes. I need to use provided texts and documents to engage in scaffolded reflection of performing arts concepts, ideas and processes.</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use provided texts and documents to engage in scaffolded reflection of performing arts concepts, ideas and processes. I need to independently research texts and engage in autonomous reflection in consideration with the performing arts concepts and processes and use this reflecting to offer ideas.</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research documents and reflect on performing arts concepts, ideas and processes. I need to widen the range of documents I research so I can more thoughtfully reflect on concepts, ideas and processes.</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thoroughly research a range of documents and thoughtfully reflect on performing art concepts, ideas and processes. I need to autonomously expand my research scope so that I can thoughtfully reflect on and challenge ideas to create and implement processes and protocols.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source my own extensive research material to reflect on performing arts concepts, challenge ideas and create and implement processes and protocols.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478979720"/>
                  </a:ext>
                </a:extLst>
              </a:tr>
              <a:tr h="3295248">
                <a:tc>
                  <a:txBody>
                    <a:bodyPr/>
                    <a:lstStyle/>
                    <a:p>
                      <a:pPr rtl="0" fontAlgn="ctr"/>
                      <a:r>
                        <a:rPr lang="en-AU" sz="1200" b="1" dirty="0">
                          <a:effectLst/>
                          <a:latin typeface="Calibri" panose="020F0502020204030204" pitchFamily="34" charset="0"/>
                          <a:ea typeface="Calibri" panose="020F0502020204030204" pitchFamily="34" charset="0"/>
                          <a:cs typeface="Calibri" panose="020F0502020204030204" pitchFamily="34" charset="0"/>
                        </a:rPr>
                        <a:t>PA5-8 demonstrates the commitment, collaboration and agency required to stage a performing arts event</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teacher and peer support, participate in organised rehearsals and receive ideas from others. I can work on my ability to contribute ability and I'm building my confidence in my voice and actions to demonstrate agency in helping my peers stage an event</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with team support, participate and engage in most rehearsals and am receptive to offers by others. I can contribute to event building with scaffolded questions or prompts from the group leaders or my teacher. I can join in and participate in problem solving processes and can do things independently with guidance and clear outlines.</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commit to the meetings and rehearsals and meet other necessary requirements for even planning and execution. I can collaborate with the team and artists within the scope of my role and am developing my confidence in using my voice in the planning phase. I can contribute to problem solving issues that arise as part of a team and am keen on taking ownership over parts of the process. </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a:rPr>
                        <a:t>I can demonstrate strong commitment and fulfilled my assigned roles and responsibilities effectively. I can effectively communicate and collaborate with team members and contribute positively to the overall project. I can adapt to challenges and changes and contribute to problem solving efforts, whilst taking initiative and agency in my role within the event planning team.</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rtl="0" fontAlgn="ctr"/>
                      <a:r>
                        <a:rPr lang="en-AU" sz="1200" b="0" dirty="0">
                          <a:effectLst/>
                          <a:latin typeface="Calibri" panose="020F0502020204030204" pitchFamily="34" charset="0"/>
                        </a:rPr>
                        <a:t>I can demonstrate exceptional commitment and go above and beyond expectations in all aspects of event planning and execution. I can show exemplary collaboration skills by effectively working with team members and all stakeholders to foster a positive and inclusive environment. I can show remarkable adaptability in handling challenges and exhibit a high level of agency in taking ownership of tasks and actively drive the event's success with innovative ideas and solutions.</a:t>
                      </a:r>
                    </a:p>
                  </a:txBody>
                  <a:tcPr marL="2556" marR="2556" marT="1704" marB="17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145206542"/>
                  </a:ext>
                </a:extLst>
              </a:tr>
            </a:tbl>
          </a:graphicData>
        </a:graphic>
      </p:graphicFrame>
    </p:spTree>
    <p:extLst>
      <p:ext uri="{BB962C8B-B14F-4D97-AF65-F5344CB8AC3E}">
        <p14:creationId xmlns:p14="http://schemas.microsoft.com/office/powerpoint/2010/main" val="14817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99"/>
        <p:cNvGrpSpPr/>
        <p:nvPr/>
      </p:nvGrpSpPr>
      <p:grpSpPr>
        <a:xfrm>
          <a:off x="0" y="0"/>
          <a:ext cx="0" cy="0"/>
          <a:chOff x="0" y="0"/>
          <a:chExt cx="0" cy="0"/>
        </a:xfrm>
      </p:grpSpPr>
      <p:sp>
        <p:nvSpPr>
          <p:cNvPr id="7101" name="Google Shape;7101;p270"/>
          <p:cNvSpPr txBox="1">
            <a:spLocks noGrp="1"/>
          </p:cNvSpPr>
          <p:nvPr>
            <p:ph type="title" idx="4294967295"/>
          </p:nvPr>
        </p:nvSpPr>
        <p:spPr>
          <a:xfrm>
            <a:off x="1031699" y="123825"/>
            <a:ext cx="9909167" cy="763588"/>
          </a:xfrm>
          <a:prstGeom prst="rect">
            <a:avLst/>
          </a:prstGeom>
          <a:solidFill>
            <a:schemeClr val="dk1"/>
          </a:solidFill>
        </p:spPr>
        <p:txBody>
          <a:bodyPr spcFirstLastPara="1" wrap="square" lIns="121900" tIns="121900" rIns="121900" bIns="121900" anchor="t" anchorCtr="0">
            <a:noAutofit/>
          </a:bodyPr>
          <a:lstStyle/>
          <a:p>
            <a:pPr>
              <a:buSzPts val="990"/>
            </a:pPr>
            <a:r>
              <a:rPr lang="en" sz="2427">
                <a:solidFill>
                  <a:schemeClr val="lt1"/>
                </a:solidFill>
              </a:rPr>
              <a:t>STUDENT SAMPLE LESSON #1</a:t>
            </a:r>
            <a:endParaRPr sz="2427">
              <a:solidFill>
                <a:schemeClr val="lt1"/>
              </a:solidFill>
            </a:endParaRPr>
          </a:p>
        </p:txBody>
      </p:sp>
      <p:pic>
        <p:nvPicPr>
          <p:cNvPr id="6" name="Picture 5" descr="Educational page about AFL history and social change with images of athletes from 1993, 2014, and 2023.&#10;">
            <a:extLst>
              <a:ext uri="{FF2B5EF4-FFF2-40B4-BE49-F238E27FC236}">
                <a16:creationId xmlns:a16="http://schemas.microsoft.com/office/drawing/2014/main" id="{722CE005-1C68-9D81-0092-1031090E2FCE}"/>
              </a:ext>
            </a:extLst>
          </p:cNvPr>
          <p:cNvPicPr>
            <a:picLocks noChangeAspect="1"/>
          </p:cNvPicPr>
          <p:nvPr/>
        </p:nvPicPr>
        <p:blipFill>
          <a:blip r:embed="rId3"/>
          <a:stretch>
            <a:fillRect/>
          </a:stretch>
        </p:blipFill>
        <p:spPr>
          <a:xfrm>
            <a:off x="1031699" y="887413"/>
            <a:ext cx="9912955" cy="5950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05"/>
        <p:cNvGrpSpPr/>
        <p:nvPr/>
      </p:nvGrpSpPr>
      <p:grpSpPr>
        <a:xfrm>
          <a:off x="0" y="0"/>
          <a:ext cx="0" cy="0"/>
          <a:chOff x="0" y="0"/>
          <a:chExt cx="0" cy="0"/>
        </a:xfrm>
      </p:grpSpPr>
      <p:sp>
        <p:nvSpPr>
          <p:cNvPr id="7106" name="Google Shape;7106;p271"/>
          <p:cNvSpPr txBox="1">
            <a:spLocks noGrp="1"/>
          </p:cNvSpPr>
          <p:nvPr>
            <p:ph type="title" idx="4294967295"/>
          </p:nvPr>
        </p:nvSpPr>
        <p:spPr>
          <a:xfrm>
            <a:off x="1254807" y="113315"/>
            <a:ext cx="9682387" cy="763588"/>
          </a:xfrm>
          <a:prstGeom prst="rect">
            <a:avLst/>
          </a:prstGeom>
          <a:solidFill>
            <a:schemeClr val="dk1"/>
          </a:solidFill>
        </p:spPr>
        <p:txBody>
          <a:bodyPr spcFirstLastPara="1" wrap="square" lIns="121900" tIns="121900" rIns="121900" bIns="121900" anchor="t" anchorCtr="0">
            <a:noAutofit/>
          </a:bodyPr>
          <a:lstStyle/>
          <a:p>
            <a:pPr>
              <a:buSzPts val="990"/>
            </a:pPr>
            <a:r>
              <a:rPr lang="en" sz="2427">
                <a:solidFill>
                  <a:schemeClr val="lt1"/>
                </a:solidFill>
              </a:rPr>
              <a:t>STUDENT SAMPLE LESSON #2</a:t>
            </a:r>
            <a:endParaRPr sz="2427">
              <a:solidFill>
                <a:schemeClr val="lt1"/>
              </a:solidFill>
            </a:endParaRPr>
          </a:p>
        </p:txBody>
      </p:sp>
      <p:pic>
        <p:nvPicPr>
          <p:cNvPr id="7107" name="Google Shape;7107;p271" descr="Structured lesson plan with sections for Acknowledgement of Country, Masterclass activity on character roles, and Collaborative Flow for improv games."/>
          <p:cNvPicPr preferRelativeResize="0"/>
          <p:nvPr/>
        </p:nvPicPr>
        <p:blipFill>
          <a:blip r:embed="rId3">
            <a:alphaModFix/>
          </a:blip>
          <a:stretch>
            <a:fillRect/>
          </a:stretch>
        </p:blipFill>
        <p:spPr>
          <a:xfrm>
            <a:off x="1413069" y="1180752"/>
            <a:ext cx="8833284" cy="55639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11"/>
        <p:cNvGrpSpPr/>
        <p:nvPr/>
      </p:nvGrpSpPr>
      <p:grpSpPr>
        <a:xfrm>
          <a:off x="0" y="0"/>
          <a:ext cx="0" cy="0"/>
          <a:chOff x="0" y="0"/>
          <a:chExt cx="0" cy="0"/>
        </a:xfrm>
      </p:grpSpPr>
      <p:sp>
        <p:nvSpPr>
          <p:cNvPr id="7112" name="Google Shape;7112;p272"/>
          <p:cNvSpPr txBox="1">
            <a:spLocks noGrp="1"/>
          </p:cNvSpPr>
          <p:nvPr>
            <p:ph type="title" idx="4294967295"/>
          </p:nvPr>
        </p:nvSpPr>
        <p:spPr>
          <a:xfrm>
            <a:off x="415131" y="201280"/>
            <a:ext cx="11361738" cy="763588"/>
          </a:xfrm>
          <a:prstGeom prst="rect">
            <a:avLst/>
          </a:prstGeom>
          <a:solidFill>
            <a:schemeClr val="dk1"/>
          </a:solidFill>
        </p:spPr>
        <p:txBody>
          <a:bodyPr spcFirstLastPara="1" wrap="square" lIns="121900" tIns="121900" rIns="121900" bIns="121900" anchor="t" anchorCtr="0">
            <a:noAutofit/>
          </a:bodyPr>
          <a:lstStyle/>
          <a:p>
            <a:pPr>
              <a:buSzPts val="990"/>
            </a:pPr>
            <a:r>
              <a:rPr lang="en" sz="2427" dirty="0">
                <a:solidFill>
                  <a:schemeClr val="lt1"/>
                </a:solidFill>
              </a:rPr>
              <a:t>STUDENT SAMPLE LESSON #3</a:t>
            </a:r>
            <a:endParaRPr sz="2427" dirty="0">
              <a:solidFill>
                <a:schemeClr val="lt1"/>
              </a:solidFill>
            </a:endParaRPr>
          </a:p>
        </p:txBody>
      </p:sp>
      <p:pic>
        <p:nvPicPr>
          <p:cNvPr id="6" name="Picture 5" descr="Two-part educational poster with student activities on music sharing and a digital bingo game, with images of students and chalk art.&#10;">
            <a:extLst>
              <a:ext uri="{FF2B5EF4-FFF2-40B4-BE49-F238E27FC236}">
                <a16:creationId xmlns:a16="http://schemas.microsoft.com/office/drawing/2014/main" id="{56DA2391-F335-2646-777F-5011B7DC8A77}"/>
              </a:ext>
            </a:extLst>
          </p:cNvPr>
          <p:cNvPicPr>
            <a:picLocks noChangeAspect="1"/>
          </p:cNvPicPr>
          <p:nvPr/>
        </p:nvPicPr>
        <p:blipFill>
          <a:blip r:embed="rId3"/>
          <a:stretch>
            <a:fillRect/>
          </a:stretch>
        </p:blipFill>
        <p:spPr>
          <a:xfrm>
            <a:off x="1779658" y="980852"/>
            <a:ext cx="8632684" cy="56758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tudent-facing-secondary-template-2025-v2" id="{99F003DF-8232-8143-89A4-6040FEB636AB}" vid="{7C8CAE53-5C2F-0E42-AA60-E2459FA830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6785FE-2097-4E60-A518-6F077AEECADC}">
  <ds:schemaRefs>
    <ds:schemaRef ds:uri="http://purl.org/dc/terms/"/>
    <ds:schemaRef ds:uri="http://purl.org/dc/dcmitype/"/>
    <ds:schemaRef ds:uri="094ce8ca-8c20-4eb0-bb23-b47a1c76b753"/>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98740c54-966f-451d-a76c-e38eb7fddd55"/>
    <ds:schemaRef ds:uri="http://purl.org/dc/elements/1.1/"/>
  </ds:schemaRefs>
</ds:datastoreItem>
</file>

<file path=customXml/itemProps2.xml><?xml version="1.0" encoding="utf-8"?>
<ds:datastoreItem xmlns:ds="http://schemas.openxmlformats.org/officeDocument/2006/customXml" ds:itemID="{6B8E4875-B6A8-4C17-8FBC-23693F69BED8}">
  <ds:schemaRefs>
    <ds:schemaRef ds:uri="http://schemas.microsoft.com/sharepoint/v3/contenttype/forms"/>
  </ds:schemaRefs>
</ds:datastoreItem>
</file>

<file path=customXml/itemProps3.xml><?xml version="1.0" encoding="utf-8"?>
<ds:datastoreItem xmlns:ds="http://schemas.openxmlformats.org/officeDocument/2006/customXml" ds:itemID="{56194BC0-268B-4708-A665-7BD92BC668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student-facing-secondary-template-2025-v2</Template>
  <TotalTime>4639</TotalTime>
  <Words>1474</Words>
  <Application>Microsoft Office PowerPoint</Application>
  <PresentationFormat>Widescreen</PresentationFormat>
  <Paragraphs>68</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Times New Roman</vt:lpstr>
      <vt:lpstr>Public Sans</vt:lpstr>
      <vt:lpstr>Calibri</vt:lpstr>
      <vt:lpstr>NSWG Corporate</vt:lpstr>
      <vt:lpstr>Term 4 Belonging and identity unit – student draft assessment lesson plans</vt:lpstr>
      <vt:lpstr>Contents</vt:lpstr>
      <vt:lpstr>CURRICULUM MATERIALS/STUDENT WORK SAMPLES: Assessment Task</vt:lpstr>
      <vt:lpstr>CURRICULUM MATERIALS: Assessment marking guidelines (1 of 2)</vt:lpstr>
      <vt:lpstr>CURRICULUM MATERIALS: Assessment marking guidelines (2 of 2)</vt:lpstr>
      <vt:lpstr>STUDENT SAMPLE LESSON #1</vt:lpstr>
      <vt:lpstr>STUDENT SAMPLE LESSON #2</vt:lpstr>
      <vt:lpstr>STUDENT SAMPLE LESSON #3</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IoP student assessment lesson plans – Performing arts, Stage 5</dc:title>
  <dc:creator>NSW Department of Education</dc:creator>
  <dcterms:created xsi:type="dcterms:W3CDTF">2025-09-09T00:46:07Z</dcterms:created>
  <dcterms:modified xsi:type="dcterms:W3CDTF">2025-12-19T01:53:40Z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2025-09-09T00:46:43Z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42c13d46-e705-4f61-8a3d-f3c1bbad507a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