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65" r:id="rId5"/>
  </p:sldMasterIdLst>
  <p:notesMasterIdLst>
    <p:notesMasterId r:id="rId20"/>
  </p:notesMasterIdLst>
  <p:handoutMasterIdLst>
    <p:handoutMasterId r:id="rId21"/>
  </p:handoutMasterIdLst>
  <p:sldIdLst>
    <p:sldId id="26505" r:id="rId6"/>
    <p:sldId id="26381" r:id="rId7"/>
    <p:sldId id="406" r:id="rId8"/>
    <p:sldId id="407" r:id="rId9"/>
    <p:sldId id="409" r:id="rId10"/>
    <p:sldId id="410" r:id="rId11"/>
    <p:sldId id="411" r:id="rId12"/>
    <p:sldId id="412" r:id="rId13"/>
    <p:sldId id="413" r:id="rId14"/>
    <p:sldId id="414" r:id="rId15"/>
    <p:sldId id="415" r:id="rId16"/>
    <p:sldId id="416" r:id="rId17"/>
    <p:sldId id="417" r:id="rId18"/>
    <p:sldId id="361" r:id="rId19"/>
  </p:sldIdLst>
  <p:sldSz cx="12192000" cy="6858000"/>
  <p:notesSz cx="6858000" cy="9144000"/>
  <p:embeddedFontLst>
    <p:embeddedFont>
      <p:font typeface="Public Sans"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A4D7633-F6FE-9318-CC73-0CDF0A550655}" name="Rachel Mcneilly" initials="RM" userId="S::RACHEL.MCNEILLY@det.nsw.edu.au::e2f97e3e-b88d-430e-bed9-5ff97dac5cb0" providerId="AD"/>
  <p188:author id="{CEB87279-0F86-5C5C-D4CD-07E8FF92D890}" name="Jane McDavitt" initials="JM" userId="S::Jane.Martin14@det.nsw.edu.au::4e2ed728-ef27-4d1e-9fb3-27f2c6f23b7b" providerId="AD"/>
  <p188:author id="{A29880FB-22F1-2FCE-171F-45F93F7D7947}" name="Christopher Farlow" initials="CF" userId="S::Christopher.Farlow2@det.nsw.edu.au::1d6e7c80-f391-4c69-991c-b443ceeb1639"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B51458"/>
    <a:srgbClr val="00ACC2"/>
    <a:srgbClr val="64BB47"/>
    <a:srgbClr val="E5F7FC"/>
    <a:srgbClr val="FBDBE7"/>
    <a:srgbClr val="FFFFFF"/>
    <a:srgbClr val="EDF9E0"/>
    <a:srgbClr val="63E2EF"/>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E4972-9E5B-4DBC-9563-113C7E2A8225}" v="1" dt="2025-12-19T01:33:25.69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29" autoAdjust="0"/>
  </p:normalViewPr>
  <p:slideViewPr>
    <p:cSldViewPr snapToGrid="0">
      <p:cViewPr varScale="1">
        <p:scale>
          <a:sx n="59" d="100"/>
          <a:sy n="59" d="100"/>
        </p:scale>
        <p:origin x="678" y="7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7"/>
        <p:cNvGrpSpPr/>
        <p:nvPr/>
      </p:nvGrpSpPr>
      <p:grpSpPr>
        <a:xfrm>
          <a:off x="0" y="0"/>
          <a:ext cx="0" cy="0"/>
          <a:chOff x="0" y="0"/>
          <a:chExt cx="0" cy="0"/>
        </a:xfrm>
      </p:grpSpPr>
      <p:sp>
        <p:nvSpPr>
          <p:cNvPr id="7618" name="Google Shape;7618;g29b7a0fc404_0_1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9" name="Google Shape;7619;g29b7a0fc404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6"/>
        <p:cNvGrpSpPr/>
        <p:nvPr/>
      </p:nvGrpSpPr>
      <p:grpSpPr>
        <a:xfrm>
          <a:off x="0" y="0"/>
          <a:ext cx="0" cy="0"/>
          <a:chOff x="0" y="0"/>
          <a:chExt cx="0" cy="0"/>
        </a:xfrm>
      </p:grpSpPr>
      <p:sp>
        <p:nvSpPr>
          <p:cNvPr id="7627" name="Google Shape;7627;g29b7a0fc404_0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8" name="Google Shape;7628;g29b7a0fc404_0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5"/>
        <p:cNvGrpSpPr/>
        <p:nvPr/>
      </p:nvGrpSpPr>
      <p:grpSpPr>
        <a:xfrm>
          <a:off x="0" y="0"/>
          <a:ext cx="0" cy="0"/>
          <a:chOff x="0" y="0"/>
          <a:chExt cx="0" cy="0"/>
        </a:xfrm>
      </p:grpSpPr>
      <p:sp>
        <p:nvSpPr>
          <p:cNvPr id="7636" name="Google Shape;7636;g29b7a0fc404_0_10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7" name="Google Shape;7637;g29b7a0fc404_0_1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4"/>
        <p:cNvGrpSpPr/>
        <p:nvPr/>
      </p:nvGrpSpPr>
      <p:grpSpPr>
        <a:xfrm>
          <a:off x="0" y="0"/>
          <a:ext cx="0" cy="0"/>
          <a:chOff x="0" y="0"/>
          <a:chExt cx="0" cy="0"/>
        </a:xfrm>
      </p:grpSpPr>
      <p:sp>
        <p:nvSpPr>
          <p:cNvPr id="7645" name="Google Shape;7645;g29b7a0fc404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6" name="Google Shape;7646;g29b7a0fc404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4"/>
        <p:cNvGrpSpPr/>
        <p:nvPr/>
      </p:nvGrpSpPr>
      <p:grpSpPr>
        <a:xfrm>
          <a:off x="0" y="0"/>
          <a:ext cx="0" cy="0"/>
          <a:chOff x="0" y="0"/>
          <a:chExt cx="0" cy="0"/>
        </a:xfrm>
      </p:grpSpPr>
      <p:sp>
        <p:nvSpPr>
          <p:cNvPr id="7495" name="Google Shape;7495;g29b7a0fc40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6" name="Google Shape;7496;g29b7a0fc404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0"/>
        <p:cNvGrpSpPr/>
        <p:nvPr/>
      </p:nvGrpSpPr>
      <p:grpSpPr>
        <a:xfrm>
          <a:off x="0" y="0"/>
          <a:ext cx="0" cy="0"/>
          <a:chOff x="0" y="0"/>
          <a:chExt cx="0" cy="0"/>
        </a:xfrm>
      </p:grpSpPr>
      <p:sp>
        <p:nvSpPr>
          <p:cNvPr id="7501" name="Google Shape;7501;g29b7a0fc404_0_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2" name="Google Shape;7502;g29b7a0fc404_0_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8"/>
        <p:cNvGrpSpPr/>
        <p:nvPr/>
      </p:nvGrpSpPr>
      <p:grpSpPr>
        <a:xfrm>
          <a:off x="0" y="0"/>
          <a:ext cx="0" cy="0"/>
          <a:chOff x="0" y="0"/>
          <a:chExt cx="0" cy="0"/>
        </a:xfrm>
      </p:grpSpPr>
      <p:sp>
        <p:nvSpPr>
          <p:cNvPr id="7539" name="Google Shape;7539;g29b7a0fc404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0" name="Google Shape;7540;g29b7a0fc404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7"/>
        <p:cNvGrpSpPr/>
        <p:nvPr/>
      </p:nvGrpSpPr>
      <p:grpSpPr>
        <a:xfrm>
          <a:off x="0" y="0"/>
          <a:ext cx="0" cy="0"/>
          <a:chOff x="0" y="0"/>
          <a:chExt cx="0" cy="0"/>
        </a:xfrm>
      </p:grpSpPr>
      <p:sp>
        <p:nvSpPr>
          <p:cNvPr id="7548" name="Google Shape;7548;g29b7a0fc404_0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9" name="Google Shape;7549;g29b7a0fc404_0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7"/>
        <p:cNvGrpSpPr/>
        <p:nvPr/>
      </p:nvGrpSpPr>
      <p:grpSpPr>
        <a:xfrm>
          <a:off x="0" y="0"/>
          <a:ext cx="0" cy="0"/>
          <a:chOff x="0" y="0"/>
          <a:chExt cx="0" cy="0"/>
        </a:xfrm>
      </p:grpSpPr>
      <p:sp>
        <p:nvSpPr>
          <p:cNvPr id="7558" name="Google Shape;7558;g29b7a0fc404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9" name="Google Shape;7559;g29b7a0fc404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3"/>
        <p:cNvGrpSpPr/>
        <p:nvPr/>
      </p:nvGrpSpPr>
      <p:grpSpPr>
        <a:xfrm>
          <a:off x="0" y="0"/>
          <a:ext cx="0" cy="0"/>
          <a:chOff x="0" y="0"/>
          <a:chExt cx="0" cy="0"/>
        </a:xfrm>
      </p:grpSpPr>
      <p:sp>
        <p:nvSpPr>
          <p:cNvPr id="7584" name="Google Shape;7584;g29b7a0fc404_0_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5" name="Google Shape;7585;g29b7a0fc404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8"/>
        <p:cNvGrpSpPr/>
        <p:nvPr/>
      </p:nvGrpSpPr>
      <p:grpSpPr>
        <a:xfrm>
          <a:off x="0" y="0"/>
          <a:ext cx="0" cy="0"/>
          <a:chOff x="0" y="0"/>
          <a:chExt cx="0" cy="0"/>
        </a:xfrm>
      </p:grpSpPr>
      <p:sp>
        <p:nvSpPr>
          <p:cNvPr id="7609" name="Google Shape;7609;g29b7a0fc404_0_1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0" name="Google Shape;7610;g29b7a0fc404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483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804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3895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580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13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9059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6474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5471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388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8678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083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94870317"/>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improvdr.com/2021/05/07/game-library-sculptor-pairs/"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US" dirty="0">
                <a:effectLst/>
                <a:latin typeface="+mj-lt"/>
                <a:ea typeface="Times New Roman" panose="02020603050405020304" pitchFamily="18" charset="0"/>
              </a:rPr>
              <a:t>Term 2 Empowerment teaching and learning resource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US" dirty="0">
                <a:latin typeface="+mj-lt"/>
              </a:rPr>
              <a:t>Performing arts – illustration of practice</a:t>
            </a:r>
          </a:p>
        </p:txBody>
      </p:sp>
      <p:pic>
        <p:nvPicPr>
          <p:cNvPr id="4" name="Picture 3">
            <a:extLst>
              <a:ext uri="{FF2B5EF4-FFF2-40B4-BE49-F238E27FC236}">
                <a16:creationId xmlns:a16="http://schemas.microsoft.com/office/drawing/2014/main" id="{B6142187-2F1F-72C0-E534-62626B162D1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9647" r="30508"/>
          <a:stretch>
            <a:fillRect/>
          </a:stretch>
        </p:blipFill>
        <p:spPr>
          <a:xfrm>
            <a:off x="7061200" y="0"/>
            <a:ext cx="5130800"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20"/>
        <p:cNvGrpSpPr/>
        <p:nvPr/>
      </p:nvGrpSpPr>
      <p:grpSpPr>
        <a:xfrm>
          <a:off x="0" y="0"/>
          <a:ext cx="0" cy="0"/>
          <a:chOff x="0" y="0"/>
          <a:chExt cx="0" cy="0"/>
        </a:xfrm>
      </p:grpSpPr>
      <p:sp>
        <p:nvSpPr>
          <p:cNvPr id="7623" name="Google Shape;7623;p333"/>
          <p:cNvSpPr txBox="1">
            <a:spLocks noGrp="1"/>
          </p:cNvSpPr>
          <p:nvPr>
            <p:ph type="title" idx="4294967295"/>
          </p:nvPr>
        </p:nvSpPr>
        <p:spPr>
          <a:xfrm>
            <a:off x="304800" y="178066"/>
            <a:ext cx="11360150" cy="911225"/>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buSzPts val="990"/>
            </a:pPr>
            <a:r>
              <a:rPr lang="en" sz="2560" dirty="0">
                <a:solidFill>
                  <a:schemeClr val="dk1">
                    <a:alpha val="0"/>
                  </a:schemeClr>
                </a:solidFill>
              </a:rPr>
              <a:t>(1)</a:t>
            </a:r>
            <a:r>
              <a:rPr lang="en" sz="2560" dirty="0"/>
              <a:t> Research Notes:</a:t>
            </a:r>
            <a:endParaRPr sz="2560" dirty="0"/>
          </a:p>
        </p:txBody>
      </p:sp>
      <p:pic>
        <p:nvPicPr>
          <p:cNvPr id="7625" name="Google Shape;7625;p3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898467" y="152533"/>
            <a:ext cx="1092200" cy="1092200"/>
          </a:xfrm>
          <a:prstGeom prst="rect">
            <a:avLst/>
          </a:prstGeom>
          <a:noFill/>
          <a:ln>
            <a:noFill/>
          </a:ln>
        </p:spPr>
      </p:pic>
      <p:sp>
        <p:nvSpPr>
          <p:cNvPr id="2" name="Google Shape;7623;p333">
            <a:extLst>
              <a:ext uri="{FF2B5EF4-FFF2-40B4-BE49-F238E27FC236}">
                <a16:creationId xmlns:a16="http://schemas.microsoft.com/office/drawing/2014/main" id="{B1981E6D-58D3-2D1E-B318-F87CABE05139}"/>
              </a:ext>
              <a:ext uri="{C183D7F6-B498-43B3-948B-1728B52AA6E4}">
                <adec:decorative xmlns:adec="http://schemas.microsoft.com/office/drawing/2017/decorative" val="1"/>
              </a:ext>
            </a:extLst>
          </p:cNvPr>
          <p:cNvSpPr txBox="1">
            <a:spLocks/>
          </p:cNvSpPr>
          <p:nvPr/>
        </p:nvSpPr>
        <p:spPr>
          <a:xfrm>
            <a:off x="304800" y="1444430"/>
            <a:ext cx="11360150" cy="4956370"/>
          </a:xfrm>
          <a:prstGeom prst="rect">
            <a:avLst/>
          </a:prstGeom>
          <a:solidFill>
            <a:schemeClr val="bg1"/>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400">
              <a:buSzPts val="990"/>
            </a:pPr>
            <a:endParaRPr lang="en-US" sz="2560" kern="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29"/>
        <p:cNvGrpSpPr/>
        <p:nvPr/>
      </p:nvGrpSpPr>
      <p:grpSpPr>
        <a:xfrm>
          <a:off x="0" y="0"/>
          <a:ext cx="0" cy="0"/>
          <a:chOff x="0" y="0"/>
          <a:chExt cx="0" cy="0"/>
        </a:xfrm>
      </p:grpSpPr>
      <p:sp>
        <p:nvSpPr>
          <p:cNvPr id="7632" name="Google Shape;7632;p334"/>
          <p:cNvSpPr txBox="1">
            <a:spLocks noGrp="1"/>
          </p:cNvSpPr>
          <p:nvPr>
            <p:ph type="title" idx="4294967295"/>
          </p:nvPr>
        </p:nvSpPr>
        <p:spPr>
          <a:xfrm>
            <a:off x="304800" y="243020"/>
            <a:ext cx="11360150" cy="911225"/>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buSzPts val="990"/>
            </a:pPr>
            <a:r>
              <a:rPr lang="en" sz="2560" dirty="0">
                <a:solidFill>
                  <a:schemeClr val="dk1">
                    <a:alpha val="0"/>
                  </a:schemeClr>
                </a:solidFill>
              </a:rPr>
              <a:t>(2)</a:t>
            </a:r>
            <a:r>
              <a:rPr lang="en" sz="2560" dirty="0"/>
              <a:t> Research Notes:</a:t>
            </a:r>
            <a:endParaRPr sz="2560" dirty="0"/>
          </a:p>
        </p:txBody>
      </p:sp>
      <p:pic>
        <p:nvPicPr>
          <p:cNvPr id="7634" name="Google Shape;7634;p3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960833" y="152533"/>
            <a:ext cx="1092200" cy="1092200"/>
          </a:xfrm>
          <a:prstGeom prst="rect">
            <a:avLst/>
          </a:prstGeom>
          <a:noFill/>
          <a:ln>
            <a:noFill/>
          </a:ln>
        </p:spPr>
      </p:pic>
      <p:sp>
        <p:nvSpPr>
          <p:cNvPr id="2" name="Google Shape;7623;p333">
            <a:extLst>
              <a:ext uri="{FF2B5EF4-FFF2-40B4-BE49-F238E27FC236}">
                <a16:creationId xmlns:a16="http://schemas.microsoft.com/office/drawing/2014/main" id="{63D1E264-8E42-14A5-5F1E-E4997193F2C8}"/>
              </a:ext>
              <a:ext uri="{C183D7F6-B498-43B3-948B-1728B52AA6E4}">
                <adec:decorative xmlns:adec="http://schemas.microsoft.com/office/drawing/2017/decorative" val="1"/>
              </a:ext>
            </a:extLst>
          </p:cNvPr>
          <p:cNvSpPr txBox="1">
            <a:spLocks/>
          </p:cNvSpPr>
          <p:nvPr/>
        </p:nvSpPr>
        <p:spPr>
          <a:xfrm>
            <a:off x="304800" y="1444430"/>
            <a:ext cx="11360150" cy="4956370"/>
          </a:xfrm>
          <a:prstGeom prst="rect">
            <a:avLst/>
          </a:prstGeom>
          <a:solidFill>
            <a:schemeClr val="bg1"/>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400">
              <a:buSzPts val="990"/>
            </a:pPr>
            <a:endParaRPr lang="en-US" sz="2560" kern="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38"/>
        <p:cNvGrpSpPr/>
        <p:nvPr/>
      </p:nvGrpSpPr>
      <p:grpSpPr>
        <a:xfrm>
          <a:off x="0" y="0"/>
          <a:ext cx="0" cy="0"/>
          <a:chOff x="0" y="0"/>
          <a:chExt cx="0" cy="0"/>
        </a:xfrm>
      </p:grpSpPr>
      <p:sp>
        <p:nvSpPr>
          <p:cNvPr id="7639" name="Google Shape;7639;p335"/>
          <p:cNvSpPr txBox="1">
            <a:spLocks noGrp="1"/>
          </p:cNvSpPr>
          <p:nvPr>
            <p:ph type="title" idx="4294967295"/>
          </p:nvPr>
        </p:nvSpPr>
        <p:spPr>
          <a:xfrm>
            <a:off x="415925" y="185737"/>
            <a:ext cx="11360150" cy="911225"/>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buSzPts val="990"/>
            </a:pPr>
            <a:r>
              <a:rPr lang="en" sz="2560"/>
              <a:t>5. Build a Performance Sequence</a:t>
            </a:r>
            <a:endParaRPr sz="2560"/>
          </a:p>
        </p:txBody>
      </p:sp>
      <p:sp>
        <p:nvSpPr>
          <p:cNvPr id="7640" name="Google Shape;7640;p335"/>
          <p:cNvSpPr txBox="1">
            <a:spLocks noGrp="1"/>
          </p:cNvSpPr>
          <p:nvPr>
            <p:ph type="body" idx="4294967295"/>
          </p:nvPr>
        </p:nvSpPr>
        <p:spPr>
          <a:xfrm>
            <a:off x="415925" y="1479549"/>
            <a:ext cx="5353050" cy="5135563"/>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a:solidFill>
                  <a:schemeClr val="dk1"/>
                </a:solidFill>
              </a:rPr>
              <a:t>Our Performance Sequence:</a:t>
            </a:r>
            <a:endParaRPr>
              <a:solidFill>
                <a:schemeClr val="dk1"/>
              </a:solidFill>
            </a:endParaRPr>
          </a:p>
        </p:txBody>
      </p:sp>
      <p:sp>
        <p:nvSpPr>
          <p:cNvPr id="7641" name="Google Shape;7641;p335"/>
          <p:cNvSpPr txBox="1">
            <a:spLocks noGrp="1"/>
          </p:cNvSpPr>
          <p:nvPr>
            <p:ph type="body" idx="4294967295"/>
          </p:nvPr>
        </p:nvSpPr>
        <p:spPr>
          <a:xfrm>
            <a:off x="6423025" y="1536700"/>
            <a:ext cx="5353050" cy="5135563"/>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lnSpcReduction="10000"/>
          </a:bodyPr>
          <a:lstStyle/>
          <a:p>
            <a:pPr marL="0" indent="0">
              <a:buNone/>
            </a:pPr>
            <a:r>
              <a:rPr lang="en" sz="2133" dirty="0">
                <a:solidFill>
                  <a:schemeClr val="dk1"/>
                </a:solidFill>
              </a:rPr>
              <a:t>Amy’s Sample Draft Performance Sequence:</a:t>
            </a:r>
            <a:br>
              <a:rPr lang="en" sz="2133" dirty="0">
                <a:solidFill>
                  <a:schemeClr val="dk1"/>
                </a:solidFill>
              </a:rPr>
            </a:br>
            <a:r>
              <a:rPr lang="en" sz="1733" dirty="0">
                <a:solidFill>
                  <a:schemeClr val="dk1"/>
                </a:solidFill>
              </a:rPr>
              <a:t>1. Fluid Sculpture - Boal’s Power Game </a:t>
            </a:r>
            <a:endParaRPr sz="1733" dirty="0">
              <a:solidFill>
                <a:schemeClr val="dk1"/>
              </a:solidFill>
            </a:endParaRPr>
          </a:p>
          <a:p>
            <a:pPr marL="0" indent="0">
              <a:spcBef>
                <a:spcPts val="1600"/>
              </a:spcBef>
              <a:buNone/>
            </a:pPr>
            <a:r>
              <a:rPr lang="en" sz="1733" dirty="0">
                <a:solidFill>
                  <a:schemeClr val="dk1"/>
                </a:solidFill>
              </a:rPr>
              <a:t>2. Scene Work - multiple duologues on stage communicating an issue of empowerment from diverse scripts for diverse representation</a:t>
            </a:r>
            <a:endParaRPr sz="1733" dirty="0">
              <a:solidFill>
                <a:schemeClr val="dk1"/>
              </a:solidFill>
            </a:endParaRPr>
          </a:p>
          <a:p>
            <a:pPr marL="0" indent="0">
              <a:spcBef>
                <a:spcPts val="1600"/>
              </a:spcBef>
              <a:buNone/>
            </a:pPr>
            <a:r>
              <a:rPr lang="en" sz="1733" dirty="0">
                <a:solidFill>
                  <a:schemeClr val="dk1"/>
                </a:solidFill>
              </a:rPr>
              <a:t>3. Dance - how does it free us?</a:t>
            </a:r>
            <a:endParaRPr sz="1733" dirty="0">
              <a:solidFill>
                <a:schemeClr val="dk1"/>
              </a:solidFill>
            </a:endParaRPr>
          </a:p>
          <a:p>
            <a:pPr marL="0" indent="0">
              <a:spcBef>
                <a:spcPts val="1600"/>
              </a:spcBef>
              <a:buNone/>
            </a:pPr>
            <a:r>
              <a:rPr lang="en" sz="1733" dirty="0">
                <a:solidFill>
                  <a:schemeClr val="dk1"/>
                </a:solidFill>
              </a:rPr>
              <a:t>4. Performance Poetry - bringing information from all subjects</a:t>
            </a:r>
            <a:endParaRPr sz="1733" dirty="0">
              <a:solidFill>
                <a:schemeClr val="dk1"/>
              </a:solidFill>
            </a:endParaRPr>
          </a:p>
          <a:p>
            <a:pPr marL="0" indent="0">
              <a:spcBef>
                <a:spcPts val="1600"/>
              </a:spcBef>
              <a:buNone/>
            </a:pPr>
            <a:r>
              <a:rPr lang="en" sz="1733" dirty="0">
                <a:solidFill>
                  <a:schemeClr val="dk1"/>
                </a:solidFill>
              </a:rPr>
              <a:t>5. Fluid Sculpture – </a:t>
            </a:r>
            <a:r>
              <a:rPr lang="en-AU" sz="1733" dirty="0">
                <a:solidFill>
                  <a:schemeClr val="dk1"/>
                </a:solidFill>
                <a:hlinkClick r:id="rId3"/>
              </a:rPr>
              <a:t>Boal’s Empowerment Game</a:t>
            </a:r>
            <a:endParaRPr sz="1733" dirty="0">
              <a:solidFill>
                <a:schemeClr val="dk1"/>
              </a:solidFill>
            </a:endParaRPr>
          </a:p>
          <a:p>
            <a:pPr marL="0" indent="0">
              <a:spcBef>
                <a:spcPts val="1600"/>
              </a:spcBef>
              <a:spcAft>
                <a:spcPts val="1600"/>
              </a:spcAft>
              <a:buNone/>
            </a:pPr>
            <a:r>
              <a:rPr lang="en" sz="1733" dirty="0">
                <a:solidFill>
                  <a:schemeClr val="dk1"/>
                </a:solidFill>
              </a:rPr>
              <a:t>Separate to this:</a:t>
            </a:r>
            <a:br>
              <a:rPr lang="en" sz="1733" dirty="0">
                <a:solidFill>
                  <a:schemeClr val="dk1"/>
                </a:solidFill>
              </a:rPr>
            </a:br>
            <a:r>
              <a:rPr lang="en" sz="1733" dirty="0">
                <a:solidFill>
                  <a:schemeClr val="dk1"/>
                </a:solidFill>
              </a:rPr>
              <a:t>Educational Forum Theatre run by Stage 5 PA</a:t>
            </a:r>
            <a:endParaRPr sz="1733" dirty="0">
              <a:solidFill>
                <a:schemeClr val="dk1"/>
              </a:solidFill>
            </a:endParaRPr>
          </a:p>
        </p:txBody>
      </p:sp>
      <p:pic>
        <p:nvPicPr>
          <p:cNvPr id="7643" name="Google Shape;7643;p3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434483" y="253033"/>
            <a:ext cx="1092200" cy="109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47"/>
        <p:cNvGrpSpPr/>
        <p:nvPr/>
      </p:nvGrpSpPr>
      <p:grpSpPr>
        <a:xfrm>
          <a:off x="0" y="0"/>
          <a:ext cx="0" cy="0"/>
          <a:chOff x="0" y="0"/>
          <a:chExt cx="0" cy="0"/>
        </a:xfrm>
      </p:grpSpPr>
      <p:sp>
        <p:nvSpPr>
          <p:cNvPr id="7648" name="Google Shape;7648;p336"/>
          <p:cNvSpPr txBox="1">
            <a:spLocks noGrp="1"/>
          </p:cNvSpPr>
          <p:nvPr>
            <p:ph type="title" idx="4294967295"/>
          </p:nvPr>
        </p:nvSpPr>
        <p:spPr>
          <a:xfrm>
            <a:off x="415925" y="276092"/>
            <a:ext cx="11360150" cy="911225"/>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buSzPts val="990"/>
            </a:pPr>
            <a:r>
              <a:rPr lang="en" sz="2560"/>
              <a:t>5. How did you empower yourself to solve your own learning today?</a:t>
            </a:r>
            <a:endParaRPr sz="2560"/>
          </a:p>
        </p:txBody>
      </p:sp>
      <p:sp>
        <p:nvSpPr>
          <p:cNvPr id="7649" name="Google Shape;7649;p336"/>
          <p:cNvSpPr txBox="1">
            <a:spLocks noGrp="1"/>
          </p:cNvSpPr>
          <p:nvPr>
            <p:ph type="body" idx="4294967295"/>
          </p:nvPr>
        </p:nvSpPr>
        <p:spPr>
          <a:xfrm>
            <a:off x="415925" y="1569904"/>
            <a:ext cx="5680075" cy="5135563"/>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a:solidFill>
                  <a:schemeClr val="dk1"/>
                </a:solidFill>
              </a:rPr>
              <a:t>My reflection:</a:t>
            </a:r>
            <a:endParaRPr>
              <a:solidFill>
                <a:schemeClr val="dk1"/>
              </a:solidFill>
            </a:endParaRPr>
          </a:p>
        </p:txBody>
      </p:sp>
      <p:sp>
        <p:nvSpPr>
          <p:cNvPr id="7650" name="Google Shape;7650;p336"/>
          <p:cNvSpPr txBox="1">
            <a:spLocks noGrp="1"/>
          </p:cNvSpPr>
          <p:nvPr>
            <p:ph type="body" idx="4294967295"/>
          </p:nvPr>
        </p:nvSpPr>
        <p:spPr>
          <a:xfrm>
            <a:off x="6232625" y="1569904"/>
            <a:ext cx="5680075" cy="3046413"/>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buNone/>
            </a:pPr>
            <a:r>
              <a:rPr lang="en">
                <a:solidFill>
                  <a:schemeClr val="dk1"/>
                </a:solidFill>
              </a:rPr>
              <a:t>What tools do I use to help me reflect?</a:t>
            </a:r>
            <a:endParaRPr>
              <a:solidFill>
                <a:schemeClr val="dk1"/>
              </a:solidFill>
            </a:endParaRPr>
          </a:p>
          <a:p>
            <a:pPr>
              <a:spcBef>
                <a:spcPts val="1600"/>
              </a:spcBef>
              <a:buClr>
                <a:schemeClr val="dk1"/>
              </a:buClr>
              <a:buAutoNum type="arabicPeriod"/>
            </a:pPr>
            <a:r>
              <a:rPr lang="en">
                <a:solidFill>
                  <a:schemeClr val="dk1"/>
                </a:solidFill>
              </a:rPr>
              <a:t>Characteristics Wheel</a:t>
            </a:r>
            <a:endParaRPr>
              <a:solidFill>
                <a:schemeClr val="dk1"/>
              </a:solidFill>
            </a:endParaRPr>
          </a:p>
          <a:p>
            <a:pPr>
              <a:buClr>
                <a:schemeClr val="dk1"/>
              </a:buClr>
              <a:buAutoNum type="arabicPeriod"/>
            </a:pPr>
            <a:r>
              <a:rPr lang="en">
                <a:solidFill>
                  <a:schemeClr val="dk1"/>
                </a:solidFill>
              </a:rPr>
              <a:t>Vision and Values</a:t>
            </a:r>
            <a:endParaRPr>
              <a:solidFill>
                <a:schemeClr val="dk1"/>
              </a:solidFill>
            </a:endParaRPr>
          </a:p>
          <a:p>
            <a:pPr>
              <a:buClr>
                <a:schemeClr val="dk1"/>
              </a:buClr>
              <a:buAutoNum type="arabicPeriod"/>
            </a:pPr>
            <a:r>
              <a:rPr lang="en">
                <a:solidFill>
                  <a:schemeClr val="dk1"/>
                </a:solidFill>
              </a:rPr>
              <a:t>Vocabulary from my research</a:t>
            </a:r>
            <a:endParaRPr>
              <a:solidFill>
                <a:schemeClr val="dk1"/>
              </a:solidFill>
            </a:endParaRPr>
          </a:p>
          <a:p>
            <a:pPr>
              <a:buClr>
                <a:schemeClr val="dk1"/>
              </a:buClr>
              <a:buAutoNum type="arabicPeriod"/>
            </a:pPr>
            <a:r>
              <a:rPr lang="en">
                <a:solidFill>
                  <a:schemeClr val="dk1"/>
                </a:solidFill>
              </a:rPr>
              <a:t>My understanding of empowerment thus far</a:t>
            </a:r>
            <a:endParaRPr>
              <a:solidFill>
                <a:schemeClr val="dk1"/>
              </a:solidFill>
            </a:endParaRPr>
          </a:p>
        </p:txBody>
      </p:sp>
      <p:pic>
        <p:nvPicPr>
          <p:cNvPr id="7651" name="Google Shape;7651;p3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347462" y="4723067"/>
            <a:ext cx="3450400" cy="2134935"/>
          </a:xfrm>
          <a:prstGeom prst="rect">
            <a:avLst/>
          </a:prstGeom>
          <a:noFill/>
          <a:ln>
            <a:noFill/>
          </a:ln>
        </p:spPr>
      </p:pic>
      <p:pic>
        <p:nvPicPr>
          <p:cNvPr id="7652" name="Google Shape;7652;p33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820500" y="152533"/>
            <a:ext cx="1092200" cy="1092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Contents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8" name="Text Placeholder 3">
            <a:extLst>
              <a:ext uri="{FF2B5EF4-FFF2-40B4-BE49-F238E27FC236}">
                <a16:creationId xmlns:a16="http://schemas.microsoft.com/office/drawing/2014/main" id="{15BF05AE-264A-9EF0-688C-21B97D72B518}"/>
              </a:ext>
            </a:extLst>
          </p:cNvPr>
          <p:cNvSpPr txBox="1">
            <a:spLocks/>
          </p:cNvSpPr>
          <p:nvPr/>
        </p:nvSpPr>
        <p:spPr>
          <a:xfrm>
            <a:off x="360000" y="1937593"/>
            <a:ext cx="5369639" cy="171729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Slides 4 to 13 – empowerment teaching and learning resource</a:t>
            </a:r>
          </a:p>
        </p:txBody>
      </p:sp>
      <p:sp>
        <p:nvSpPr>
          <p:cNvPr id="4" name="TextBox 10">
            <a:extLst>
              <a:ext uri="{FF2B5EF4-FFF2-40B4-BE49-F238E27FC236}">
                <a16:creationId xmlns:a16="http://schemas.microsoft.com/office/drawing/2014/main" id="{E3F7B5B1-4465-670B-5508-E94918072AEC}"/>
              </a:ext>
            </a:extLst>
          </p:cNvPr>
          <p:cNvSpPr txBox="1"/>
          <p:nvPr/>
        </p:nvSpPr>
        <p:spPr>
          <a:xfrm>
            <a:off x="5962192" y="2319193"/>
            <a:ext cx="5521808" cy="3872891"/>
          </a:xfrm>
          <a:prstGeom prst="roundRect">
            <a:avLst>
              <a:gd name="adj" fmla="val 6805"/>
            </a:avLst>
          </a:prstGeom>
          <a:solidFill>
            <a:schemeClr val="bg1"/>
          </a:solidFill>
        </p:spPr>
        <p:txBody>
          <a:bodyPr wrap="square" lIns="91440" tIns="45720" rIns="91440" bIns="45720" anchor="ctr" anchorCtr="1">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defTabSz="914377">
              <a:lnSpc>
                <a:spcPct val="150000"/>
              </a:lnSpc>
              <a:spcAft>
                <a:spcPts val="1200"/>
              </a:spcAft>
              <a:defRPr/>
            </a:pPr>
            <a:r>
              <a:rPr lang="en-US" sz="2000" dirty="0">
                <a:solidFill>
                  <a:srgbClr val="22272B"/>
                </a:solidFill>
                <a:cs typeface="Arial"/>
              </a:rPr>
              <a:t>The content in the Microsoft PowerPoint has been generated by the teachers of Lindfield Learning Village during the delivery of the Stage 5 Department approved elective – </a:t>
            </a:r>
            <a:r>
              <a:rPr lang="en-US" sz="2000">
                <a:solidFill>
                  <a:srgbClr val="22272B"/>
                </a:solidFill>
                <a:cs typeface="Arial"/>
              </a:rPr>
              <a:t>Performing arts.</a:t>
            </a:r>
            <a:br>
              <a:rPr lang="en-US" sz="2000" dirty="0">
                <a:latin typeface="Arial" panose="020B0604020202020204" pitchFamily="34" charset="0"/>
                <a:cs typeface="Arial" panose="020B0604020202020204" pitchFamily="34" charset="0"/>
              </a:rPr>
            </a:br>
            <a:r>
              <a:rPr lang="en-US" sz="2000" dirty="0">
                <a:solidFill>
                  <a:srgbClr val="22272B"/>
                </a:solidFill>
                <a:cs typeface="Arial"/>
              </a:rPr>
              <a:t>The department would like to acknowledge the teachers and students involved in sharing their work as an illustration of practice.</a:t>
            </a:r>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97"/>
        <p:cNvGrpSpPr/>
        <p:nvPr/>
      </p:nvGrpSpPr>
      <p:grpSpPr>
        <a:xfrm>
          <a:off x="0" y="0"/>
          <a:ext cx="0" cy="0"/>
          <a:chOff x="0" y="0"/>
          <a:chExt cx="0" cy="0"/>
        </a:xfrm>
      </p:grpSpPr>
      <p:sp>
        <p:nvSpPr>
          <p:cNvPr id="7498" name="Google Shape;7498;p325"/>
          <p:cNvSpPr txBox="1">
            <a:spLocks noGrp="1"/>
          </p:cNvSpPr>
          <p:nvPr>
            <p:ph type="title" idx="4294967295"/>
          </p:nvPr>
        </p:nvSpPr>
        <p:spPr>
          <a:xfrm>
            <a:off x="415600" y="263525"/>
            <a:ext cx="11360150" cy="763588"/>
          </a:xfrm>
          <a:prstGeom prst="rect">
            <a:avLst/>
          </a:prstGeom>
          <a:solidFill>
            <a:schemeClr val="dk1"/>
          </a:solidFill>
        </p:spPr>
        <p:txBody>
          <a:bodyPr spcFirstLastPara="1" wrap="square" lIns="121900" tIns="121900" rIns="121900" bIns="121900" anchor="t" anchorCtr="0">
            <a:normAutofit fontScale="90000"/>
          </a:bodyPr>
          <a:lstStyle/>
          <a:p>
            <a:r>
              <a:rPr lang="en" dirty="0">
                <a:solidFill>
                  <a:schemeClr val="lt1"/>
                </a:solidFill>
              </a:rPr>
              <a:t>CURRICULUM MATERIALS: Teacher Generated Materials</a:t>
            </a:r>
            <a:endParaRPr dirty="0">
              <a:solidFill>
                <a:schemeClr val="lt1"/>
              </a:solidFill>
            </a:endParaRPr>
          </a:p>
        </p:txBody>
      </p:sp>
      <p:sp>
        <p:nvSpPr>
          <p:cNvPr id="7499" name="Google Shape;7499;p325"/>
          <p:cNvSpPr txBox="1"/>
          <p:nvPr/>
        </p:nvSpPr>
        <p:spPr>
          <a:xfrm>
            <a:off x="415600" y="1212300"/>
            <a:ext cx="11360800" cy="932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 b="1" kern="0">
                <a:solidFill>
                  <a:srgbClr val="000000"/>
                </a:solidFill>
                <a:latin typeface="Arial"/>
                <a:cs typeface="Arial"/>
                <a:sym typeface="Arial"/>
              </a:rPr>
              <a:t>Teacher Scaffold for ‘big thinking’ connected to our Quest (transdisciplinary learning) Model</a:t>
            </a:r>
            <a:br>
              <a:rPr lang="en" kern="0">
                <a:solidFill>
                  <a:srgbClr val="000000"/>
                </a:solidFill>
                <a:latin typeface="Arial"/>
                <a:cs typeface="Arial"/>
                <a:sym typeface="Arial"/>
              </a:rPr>
            </a:br>
            <a:br>
              <a:rPr lang="en" kern="0">
                <a:solidFill>
                  <a:srgbClr val="595959"/>
                </a:solidFill>
                <a:latin typeface="Arial"/>
                <a:cs typeface="Arial"/>
                <a:sym typeface="Arial"/>
              </a:rPr>
            </a:br>
            <a:endParaRPr kern="0">
              <a:solidFill>
                <a:srgbClr val="595959"/>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503"/>
        <p:cNvGrpSpPr/>
        <p:nvPr/>
      </p:nvGrpSpPr>
      <p:grpSpPr>
        <a:xfrm>
          <a:off x="0" y="0"/>
          <a:ext cx="0" cy="0"/>
          <a:chOff x="0" y="0"/>
          <a:chExt cx="0" cy="0"/>
        </a:xfrm>
      </p:grpSpPr>
      <p:sp>
        <p:nvSpPr>
          <p:cNvPr id="7504" name="Google Shape;7504;p326"/>
          <p:cNvSpPr txBox="1">
            <a:spLocks noGrp="1"/>
          </p:cNvSpPr>
          <p:nvPr>
            <p:ph type="ctrTitle" idx="4294967295"/>
          </p:nvPr>
        </p:nvSpPr>
        <p:spPr>
          <a:xfrm>
            <a:off x="415925" y="120650"/>
            <a:ext cx="11360150" cy="2736850"/>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121900" tIns="121900" rIns="121900" bIns="121900" anchor="b" anchorCtr="0">
            <a:normAutofit/>
          </a:bodyPr>
          <a:lstStyle/>
          <a:p>
            <a:pPr algn="ctr"/>
            <a:r>
              <a:rPr lang="en" dirty="0"/>
              <a:t>Empowerment</a:t>
            </a:r>
            <a:br>
              <a:rPr lang="en" dirty="0"/>
            </a:br>
            <a:r>
              <a:rPr lang="en" sz="5333" dirty="0"/>
              <a:t>Where are we?</a:t>
            </a:r>
            <a:br>
              <a:rPr lang="en" sz="5333" dirty="0"/>
            </a:br>
            <a:r>
              <a:rPr lang="en" sz="5333" dirty="0"/>
              <a:t>Where are we going?</a:t>
            </a:r>
            <a:endParaRPr sz="5333" dirty="0"/>
          </a:p>
        </p:txBody>
      </p:sp>
      <p:sp>
        <p:nvSpPr>
          <p:cNvPr id="7505" name="Google Shape;7505;p326">
            <a:extLst>
              <a:ext uri="{C183D7F6-B498-43B3-948B-1728B52AA6E4}">
                <adec:decorative xmlns:adec="http://schemas.microsoft.com/office/drawing/2017/decorative" val="1"/>
              </a:ext>
            </a:extLst>
          </p:cNvPr>
          <p:cNvSpPr/>
          <p:nvPr/>
        </p:nvSpPr>
        <p:spPr>
          <a:xfrm>
            <a:off x="493785" y="4329484"/>
            <a:ext cx="10679700" cy="1087800"/>
          </a:xfrm>
          <a:custGeom>
            <a:avLst/>
            <a:gdLst/>
            <a:ahLst/>
            <a:cxnLst/>
            <a:rect l="l" t="t" r="r" b="b"/>
            <a:pathLst>
              <a:path w="320391" h="32634" extrusionOk="0">
                <a:moveTo>
                  <a:pt x="0" y="20488"/>
                </a:moveTo>
                <a:cubicBezTo>
                  <a:pt x="12306" y="10644"/>
                  <a:pt x="31508" y="21433"/>
                  <a:pt x="47240" y="22359"/>
                </a:cubicBezTo>
                <a:cubicBezTo>
                  <a:pt x="59654" y="23090"/>
                  <a:pt x="71924" y="19260"/>
                  <a:pt x="84190" y="17214"/>
                </a:cubicBezTo>
                <a:cubicBezTo>
                  <a:pt x="91346" y="16021"/>
                  <a:pt x="98668" y="12181"/>
                  <a:pt x="105706" y="13940"/>
                </a:cubicBezTo>
                <a:cubicBezTo>
                  <a:pt x="111865" y="15479"/>
                  <a:pt x="117176" y="19391"/>
                  <a:pt x="123011" y="21891"/>
                </a:cubicBezTo>
                <a:cubicBezTo>
                  <a:pt x="134046" y="26620"/>
                  <a:pt x="147062" y="23357"/>
                  <a:pt x="159026" y="22359"/>
                </a:cubicBezTo>
                <a:cubicBezTo>
                  <a:pt x="160648" y="22224"/>
                  <a:pt x="162107" y="24081"/>
                  <a:pt x="163703" y="23762"/>
                </a:cubicBezTo>
                <a:cubicBezTo>
                  <a:pt x="169790" y="22544"/>
                  <a:pt x="174653" y="17773"/>
                  <a:pt x="180542" y="15810"/>
                </a:cubicBezTo>
                <a:cubicBezTo>
                  <a:pt x="191081" y="12298"/>
                  <a:pt x="203212" y="9490"/>
                  <a:pt x="213750" y="13004"/>
                </a:cubicBezTo>
                <a:cubicBezTo>
                  <a:pt x="221650" y="15638"/>
                  <a:pt x="226465" y="23820"/>
                  <a:pt x="233394" y="28439"/>
                </a:cubicBezTo>
                <a:cubicBezTo>
                  <a:pt x="238025" y="31526"/>
                  <a:pt x="244200" y="31713"/>
                  <a:pt x="249765" y="31713"/>
                </a:cubicBezTo>
                <a:cubicBezTo>
                  <a:pt x="253039" y="31713"/>
                  <a:pt x="256968" y="33677"/>
                  <a:pt x="259587" y="31713"/>
                </a:cubicBezTo>
                <a:cubicBezTo>
                  <a:pt x="268744" y="24847"/>
                  <a:pt x="262657" y="3664"/>
                  <a:pt x="273619" y="376"/>
                </a:cubicBezTo>
                <a:cubicBezTo>
                  <a:pt x="278639" y="-1130"/>
                  <a:pt x="285119" y="3510"/>
                  <a:pt x="287183" y="8327"/>
                </a:cubicBezTo>
                <a:cubicBezTo>
                  <a:pt x="289002" y="12571"/>
                  <a:pt x="286724" y="18626"/>
                  <a:pt x="289989" y="21891"/>
                </a:cubicBezTo>
                <a:cubicBezTo>
                  <a:pt x="293095" y="24997"/>
                  <a:pt x="298169" y="18448"/>
                  <a:pt x="301682" y="15810"/>
                </a:cubicBezTo>
                <a:cubicBezTo>
                  <a:pt x="303199" y="14671"/>
                  <a:pt x="305398" y="16746"/>
                  <a:pt x="307295" y="16746"/>
                </a:cubicBezTo>
                <a:cubicBezTo>
                  <a:pt x="311685" y="16746"/>
                  <a:pt x="316226" y="13954"/>
                  <a:pt x="320391" y="15343"/>
                </a:cubicBezTo>
              </a:path>
            </a:pathLst>
          </a:custGeom>
          <a:noFill/>
          <a:ln w="38100" cap="flat" cmpd="sng">
            <a:solidFill>
              <a:schemeClr val="dk2"/>
            </a:solidFill>
            <a:prstDash val="solid"/>
            <a:round/>
            <a:headEnd type="none" w="med" len="med"/>
            <a:tailEnd type="none" w="med" len="med"/>
          </a:ln>
        </p:spPr>
        <p:txBody>
          <a:bodyPr/>
          <a:lstStyle/>
          <a:p>
            <a:pPr defTabSz="1219170">
              <a:buClr>
                <a:srgbClr val="000000"/>
              </a:buClr>
            </a:pPr>
            <a:endParaRPr lang="en-AU" sz="1867" kern="0">
              <a:solidFill>
                <a:srgbClr val="000000"/>
              </a:solidFill>
              <a:latin typeface="Arial"/>
              <a:cs typeface="Arial"/>
              <a:sym typeface="Arial"/>
            </a:endParaRPr>
          </a:p>
        </p:txBody>
      </p:sp>
      <p:sp>
        <p:nvSpPr>
          <p:cNvPr id="7514" name="Google Shape;7514;p326"/>
          <p:cNvSpPr txBox="1"/>
          <p:nvPr/>
        </p:nvSpPr>
        <p:spPr>
          <a:xfrm>
            <a:off x="238983" y="3827534"/>
            <a:ext cx="1402679" cy="1066662"/>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dirty="0">
                <a:solidFill>
                  <a:srgbClr val="000000"/>
                </a:solidFill>
                <a:latin typeface="Arial"/>
                <a:cs typeface="Arial"/>
                <a:sym typeface="Arial"/>
              </a:rPr>
              <a:t>Intro to Empowerment &amp; Augusto Boal</a:t>
            </a:r>
            <a:endParaRPr sz="1333" kern="0" dirty="0">
              <a:solidFill>
                <a:srgbClr val="000000"/>
              </a:solidFill>
              <a:latin typeface="Arial"/>
              <a:cs typeface="Arial"/>
              <a:sym typeface="Arial"/>
            </a:endParaRPr>
          </a:p>
        </p:txBody>
      </p:sp>
      <p:sp>
        <p:nvSpPr>
          <p:cNvPr id="7506" name="Google Shape;7506;p326"/>
          <p:cNvSpPr txBox="1"/>
          <p:nvPr/>
        </p:nvSpPr>
        <p:spPr>
          <a:xfrm>
            <a:off x="238984" y="5215100"/>
            <a:ext cx="1184800" cy="533504"/>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Week 3</a:t>
            </a:r>
            <a:endParaRPr sz="1867" kern="0">
              <a:solidFill>
                <a:srgbClr val="000000"/>
              </a:solidFill>
              <a:latin typeface="Arial"/>
              <a:cs typeface="Arial"/>
              <a:sym typeface="Arial"/>
            </a:endParaRPr>
          </a:p>
        </p:txBody>
      </p:sp>
      <p:sp>
        <p:nvSpPr>
          <p:cNvPr id="7516" name="Google Shape;7516;p326"/>
          <p:cNvSpPr txBox="1"/>
          <p:nvPr/>
        </p:nvSpPr>
        <p:spPr>
          <a:xfrm>
            <a:off x="1798584" y="3936234"/>
            <a:ext cx="1184800" cy="861542"/>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dirty="0">
                <a:solidFill>
                  <a:srgbClr val="000000"/>
                </a:solidFill>
                <a:latin typeface="Arial"/>
                <a:cs typeface="Arial"/>
                <a:sym typeface="Arial"/>
              </a:rPr>
              <a:t>Assessment Design + Strengths</a:t>
            </a:r>
            <a:endParaRPr sz="1333" kern="0" dirty="0">
              <a:solidFill>
                <a:srgbClr val="000000"/>
              </a:solidFill>
              <a:latin typeface="Arial"/>
              <a:cs typeface="Arial"/>
              <a:sym typeface="Arial"/>
            </a:endParaRPr>
          </a:p>
        </p:txBody>
      </p:sp>
      <p:sp>
        <p:nvSpPr>
          <p:cNvPr id="7507" name="Google Shape;7507;p326"/>
          <p:cNvSpPr txBox="1"/>
          <p:nvPr/>
        </p:nvSpPr>
        <p:spPr>
          <a:xfrm>
            <a:off x="1767384" y="5417300"/>
            <a:ext cx="1184800" cy="533504"/>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Week 4</a:t>
            </a:r>
            <a:endParaRPr sz="1867" kern="0">
              <a:solidFill>
                <a:srgbClr val="000000"/>
              </a:solidFill>
              <a:latin typeface="Arial"/>
              <a:cs typeface="Arial"/>
              <a:sym typeface="Arial"/>
            </a:endParaRPr>
          </a:p>
        </p:txBody>
      </p:sp>
      <p:sp>
        <p:nvSpPr>
          <p:cNvPr id="7515" name="Google Shape;7515;p326"/>
          <p:cNvSpPr txBox="1"/>
          <p:nvPr/>
        </p:nvSpPr>
        <p:spPr>
          <a:xfrm>
            <a:off x="3358184" y="3764201"/>
            <a:ext cx="1184800" cy="861542"/>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dirty="0">
                <a:solidFill>
                  <a:srgbClr val="000000"/>
                </a:solidFill>
                <a:latin typeface="Arial"/>
                <a:cs typeface="Arial"/>
                <a:sym typeface="Arial"/>
              </a:rPr>
              <a:t>Research to build prfm + ANZAC Day</a:t>
            </a:r>
            <a:endParaRPr sz="1333" kern="0" dirty="0">
              <a:solidFill>
                <a:srgbClr val="000000"/>
              </a:solidFill>
              <a:latin typeface="Arial"/>
              <a:cs typeface="Arial"/>
              <a:sym typeface="Arial"/>
            </a:endParaRPr>
          </a:p>
        </p:txBody>
      </p:sp>
      <p:sp>
        <p:nvSpPr>
          <p:cNvPr id="7508" name="Google Shape;7508;p326"/>
          <p:cNvSpPr txBox="1"/>
          <p:nvPr/>
        </p:nvSpPr>
        <p:spPr>
          <a:xfrm>
            <a:off x="3358184" y="5309700"/>
            <a:ext cx="1184800" cy="533504"/>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Week 5</a:t>
            </a:r>
            <a:endParaRPr sz="1867" kern="0">
              <a:solidFill>
                <a:srgbClr val="000000"/>
              </a:solidFill>
              <a:latin typeface="Arial"/>
              <a:cs typeface="Arial"/>
              <a:sym typeface="Arial"/>
            </a:endParaRPr>
          </a:p>
        </p:txBody>
      </p:sp>
      <p:sp>
        <p:nvSpPr>
          <p:cNvPr id="7517" name="Google Shape;7517;p326"/>
          <p:cNvSpPr txBox="1"/>
          <p:nvPr/>
        </p:nvSpPr>
        <p:spPr>
          <a:xfrm>
            <a:off x="4995717" y="3936234"/>
            <a:ext cx="1184800" cy="656421"/>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dirty="0">
                <a:solidFill>
                  <a:srgbClr val="000000"/>
                </a:solidFill>
                <a:latin typeface="Arial"/>
                <a:cs typeface="Arial"/>
                <a:sym typeface="Arial"/>
              </a:rPr>
              <a:t>Prfm Plan &amp; Building</a:t>
            </a:r>
            <a:endParaRPr sz="1333" kern="0" dirty="0">
              <a:solidFill>
                <a:srgbClr val="000000"/>
              </a:solidFill>
              <a:latin typeface="Arial"/>
              <a:cs typeface="Arial"/>
              <a:sym typeface="Arial"/>
            </a:endParaRPr>
          </a:p>
        </p:txBody>
      </p:sp>
      <p:sp>
        <p:nvSpPr>
          <p:cNvPr id="7509" name="Google Shape;7509;p326"/>
          <p:cNvSpPr txBox="1"/>
          <p:nvPr/>
        </p:nvSpPr>
        <p:spPr>
          <a:xfrm>
            <a:off x="4886584" y="5417300"/>
            <a:ext cx="1184800" cy="533504"/>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Week 6</a:t>
            </a:r>
            <a:endParaRPr sz="1867" kern="0">
              <a:solidFill>
                <a:srgbClr val="000000"/>
              </a:solidFill>
              <a:latin typeface="Arial"/>
              <a:cs typeface="Arial"/>
              <a:sym typeface="Arial"/>
            </a:endParaRPr>
          </a:p>
        </p:txBody>
      </p:sp>
      <p:sp>
        <p:nvSpPr>
          <p:cNvPr id="7518" name="Google Shape;7518;p326"/>
          <p:cNvSpPr txBox="1"/>
          <p:nvPr/>
        </p:nvSpPr>
        <p:spPr>
          <a:xfrm>
            <a:off x="6477384" y="3930134"/>
            <a:ext cx="1184800" cy="656421"/>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dirty="0">
                <a:solidFill>
                  <a:srgbClr val="000000"/>
                </a:solidFill>
                <a:latin typeface="Arial"/>
                <a:cs typeface="Arial"/>
                <a:sym typeface="Arial"/>
              </a:rPr>
              <a:t>Prfm Plan &amp; Building</a:t>
            </a:r>
            <a:endParaRPr sz="1333" kern="0" dirty="0">
              <a:solidFill>
                <a:srgbClr val="000000"/>
              </a:solidFill>
              <a:latin typeface="Arial"/>
              <a:cs typeface="Arial"/>
              <a:sym typeface="Arial"/>
            </a:endParaRPr>
          </a:p>
        </p:txBody>
      </p:sp>
      <p:sp>
        <p:nvSpPr>
          <p:cNvPr id="7510" name="Google Shape;7510;p326"/>
          <p:cNvSpPr txBox="1"/>
          <p:nvPr/>
        </p:nvSpPr>
        <p:spPr>
          <a:xfrm>
            <a:off x="6414984" y="5309700"/>
            <a:ext cx="1184800" cy="533504"/>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Week 7</a:t>
            </a:r>
            <a:endParaRPr sz="1867" kern="0">
              <a:solidFill>
                <a:srgbClr val="000000"/>
              </a:solidFill>
              <a:latin typeface="Arial"/>
              <a:cs typeface="Arial"/>
              <a:sym typeface="Arial"/>
            </a:endParaRPr>
          </a:p>
        </p:txBody>
      </p:sp>
      <p:sp>
        <p:nvSpPr>
          <p:cNvPr id="7519" name="Google Shape;7519;p326"/>
          <p:cNvSpPr txBox="1"/>
          <p:nvPr/>
        </p:nvSpPr>
        <p:spPr>
          <a:xfrm>
            <a:off x="8036951" y="4329500"/>
            <a:ext cx="1184800" cy="656421"/>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dirty="0">
                <a:solidFill>
                  <a:srgbClr val="000000"/>
                </a:solidFill>
                <a:latin typeface="Arial"/>
                <a:cs typeface="Arial"/>
                <a:sym typeface="Arial"/>
              </a:rPr>
              <a:t>Prfm Plan &amp; Building</a:t>
            </a:r>
            <a:endParaRPr sz="1333" kern="0" dirty="0">
              <a:solidFill>
                <a:srgbClr val="000000"/>
              </a:solidFill>
              <a:latin typeface="Arial"/>
              <a:cs typeface="Arial"/>
              <a:sym typeface="Arial"/>
            </a:endParaRPr>
          </a:p>
        </p:txBody>
      </p:sp>
      <p:sp>
        <p:nvSpPr>
          <p:cNvPr id="7511" name="Google Shape;7511;p326"/>
          <p:cNvSpPr txBox="1"/>
          <p:nvPr/>
        </p:nvSpPr>
        <p:spPr>
          <a:xfrm>
            <a:off x="7858584" y="5527433"/>
            <a:ext cx="1184800" cy="533504"/>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Week 8</a:t>
            </a:r>
            <a:endParaRPr sz="1867" kern="0">
              <a:solidFill>
                <a:srgbClr val="000000"/>
              </a:solidFill>
              <a:latin typeface="Arial"/>
              <a:cs typeface="Arial"/>
              <a:sym typeface="Arial"/>
            </a:endParaRPr>
          </a:p>
        </p:txBody>
      </p:sp>
      <p:sp>
        <p:nvSpPr>
          <p:cNvPr id="7520" name="Google Shape;7520;p326"/>
          <p:cNvSpPr txBox="1"/>
          <p:nvPr/>
        </p:nvSpPr>
        <p:spPr>
          <a:xfrm>
            <a:off x="9113251" y="3534900"/>
            <a:ext cx="1184800" cy="656421"/>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a:solidFill>
                  <a:srgbClr val="000000"/>
                </a:solidFill>
                <a:latin typeface="Arial"/>
                <a:cs typeface="Arial"/>
                <a:sym typeface="Arial"/>
              </a:rPr>
              <a:t>Prfm Refining</a:t>
            </a:r>
            <a:endParaRPr sz="1333" kern="0">
              <a:solidFill>
                <a:srgbClr val="000000"/>
              </a:solidFill>
              <a:latin typeface="Arial"/>
              <a:cs typeface="Arial"/>
              <a:sym typeface="Arial"/>
            </a:endParaRPr>
          </a:p>
        </p:txBody>
      </p:sp>
      <p:sp>
        <p:nvSpPr>
          <p:cNvPr id="7512" name="Google Shape;7512;p326"/>
          <p:cNvSpPr txBox="1"/>
          <p:nvPr/>
        </p:nvSpPr>
        <p:spPr>
          <a:xfrm>
            <a:off x="9344584" y="5215100"/>
            <a:ext cx="1184800" cy="533504"/>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Week 9</a:t>
            </a:r>
            <a:endParaRPr sz="1867" kern="0">
              <a:solidFill>
                <a:srgbClr val="000000"/>
              </a:solidFill>
              <a:latin typeface="Arial"/>
              <a:cs typeface="Arial"/>
              <a:sym typeface="Arial"/>
            </a:endParaRPr>
          </a:p>
        </p:txBody>
      </p:sp>
      <p:sp>
        <p:nvSpPr>
          <p:cNvPr id="7521" name="Google Shape;7521;p326"/>
          <p:cNvSpPr txBox="1"/>
          <p:nvPr/>
        </p:nvSpPr>
        <p:spPr>
          <a:xfrm>
            <a:off x="10768217" y="3866800"/>
            <a:ext cx="1184800" cy="451302"/>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a:solidFill>
                  <a:srgbClr val="000000"/>
                </a:solidFill>
                <a:latin typeface="Arial"/>
                <a:cs typeface="Arial"/>
                <a:sym typeface="Arial"/>
              </a:rPr>
              <a:t>Winterfest</a:t>
            </a:r>
            <a:endParaRPr sz="1333" kern="0">
              <a:solidFill>
                <a:srgbClr val="000000"/>
              </a:solidFill>
              <a:latin typeface="Arial"/>
              <a:cs typeface="Arial"/>
              <a:sym typeface="Arial"/>
            </a:endParaRPr>
          </a:p>
        </p:txBody>
      </p:sp>
      <p:sp>
        <p:nvSpPr>
          <p:cNvPr id="7513" name="Google Shape;7513;p326"/>
          <p:cNvSpPr txBox="1"/>
          <p:nvPr/>
        </p:nvSpPr>
        <p:spPr>
          <a:xfrm>
            <a:off x="10768217" y="5215100"/>
            <a:ext cx="1184800" cy="533504"/>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Week 10</a:t>
            </a:r>
            <a:endParaRPr sz="1867" kern="0">
              <a:solidFill>
                <a:srgbClr val="000000"/>
              </a:solidFill>
              <a:latin typeface="Arial"/>
              <a:cs typeface="Arial"/>
              <a:sym typeface="Arial"/>
            </a:endParaRPr>
          </a:p>
        </p:txBody>
      </p:sp>
      <p:cxnSp>
        <p:nvCxnSpPr>
          <p:cNvPr id="7522" name="Google Shape;7522;p326">
            <a:extLst>
              <a:ext uri="{C183D7F6-B498-43B3-948B-1728B52AA6E4}">
                <adec:decorative xmlns:adec="http://schemas.microsoft.com/office/drawing/2017/decorative" val="1"/>
              </a:ext>
            </a:extLst>
          </p:cNvPr>
          <p:cNvCxnSpPr/>
          <p:nvPr/>
        </p:nvCxnSpPr>
        <p:spPr>
          <a:xfrm rot="10800000" flipH="1">
            <a:off x="238984" y="6171166"/>
            <a:ext cx="11630800" cy="31200"/>
          </a:xfrm>
          <a:prstGeom prst="straightConnector1">
            <a:avLst/>
          </a:prstGeom>
          <a:noFill/>
          <a:ln w="28575" cap="flat" cmpd="sng">
            <a:solidFill>
              <a:schemeClr val="dk2"/>
            </a:solidFill>
            <a:prstDash val="solid"/>
            <a:round/>
            <a:headEnd type="none" w="med" len="med"/>
            <a:tailEnd type="none" w="med" len="med"/>
          </a:ln>
        </p:spPr>
      </p:cxnSp>
      <p:sp>
        <p:nvSpPr>
          <p:cNvPr id="7523" name="Google Shape;7523;p326"/>
          <p:cNvSpPr txBox="1"/>
          <p:nvPr/>
        </p:nvSpPr>
        <p:spPr>
          <a:xfrm>
            <a:off x="5326973" y="6253384"/>
            <a:ext cx="1184800" cy="451302"/>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dirty="0">
                <a:solidFill>
                  <a:srgbClr val="000000"/>
                </a:solidFill>
                <a:latin typeface="Arial"/>
                <a:cs typeface="Arial"/>
                <a:sym typeface="Arial"/>
              </a:rPr>
              <a:t>Assessment</a:t>
            </a:r>
            <a:endParaRPr sz="1333" kern="0" dirty="0">
              <a:solidFill>
                <a:srgbClr val="000000"/>
              </a:solidFill>
              <a:latin typeface="Arial"/>
              <a:cs typeface="Arial"/>
              <a:sym typeface="Arial"/>
            </a:endParaRPr>
          </a:p>
        </p:txBody>
      </p:sp>
      <p:sp>
        <p:nvSpPr>
          <p:cNvPr id="7524" name="Google Shape;7524;p326">
            <a:extLst>
              <a:ext uri="{C183D7F6-B498-43B3-948B-1728B52AA6E4}">
                <adec:decorative xmlns:adec="http://schemas.microsoft.com/office/drawing/2017/decorative" val="1"/>
              </a:ext>
            </a:extLst>
          </p:cNvPr>
          <p:cNvSpPr/>
          <p:nvPr/>
        </p:nvSpPr>
        <p:spPr>
          <a:xfrm>
            <a:off x="3662184" y="2918833"/>
            <a:ext cx="576800" cy="6568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541"/>
        <p:cNvGrpSpPr/>
        <p:nvPr/>
      </p:nvGrpSpPr>
      <p:grpSpPr>
        <a:xfrm>
          <a:off x="0" y="0"/>
          <a:ext cx="0" cy="0"/>
          <a:chOff x="0" y="0"/>
          <a:chExt cx="0" cy="0"/>
        </a:xfrm>
      </p:grpSpPr>
      <p:sp>
        <p:nvSpPr>
          <p:cNvPr id="7542" name="Google Shape;7542;p328"/>
          <p:cNvSpPr txBox="1">
            <a:spLocks noGrp="1"/>
          </p:cNvSpPr>
          <p:nvPr>
            <p:ph type="title" idx="4294967295"/>
          </p:nvPr>
        </p:nvSpPr>
        <p:spPr>
          <a:xfrm>
            <a:off x="415925" y="305039"/>
            <a:ext cx="11360150" cy="763588"/>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dirty="0"/>
              <a:t>What does today’s lesson look like?</a:t>
            </a:r>
            <a:endParaRPr dirty="0"/>
          </a:p>
        </p:txBody>
      </p:sp>
      <p:sp>
        <p:nvSpPr>
          <p:cNvPr id="7543" name="Google Shape;7543;p328"/>
          <p:cNvSpPr txBox="1">
            <a:spLocks noGrp="1"/>
          </p:cNvSpPr>
          <p:nvPr>
            <p:ph type="body" idx="4294967295"/>
          </p:nvPr>
        </p:nvSpPr>
        <p:spPr>
          <a:xfrm>
            <a:off x="415925" y="1248014"/>
            <a:ext cx="11360150" cy="3389313"/>
          </a:xfrm>
          <a:prstGeom prst="rect">
            <a:avLst/>
          </a:prstGeom>
          <a:ln w="19050" cap="flat" cmpd="sng">
            <a:solidFill>
              <a:srgbClr val="000000"/>
            </a:solidFill>
            <a:prstDash val="solid"/>
            <a:round/>
            <a:headEnd type="none" w="sm" len="sm"/>
            <a:tailEnd type="none" w="sm" len="sm"/>
          </a:ln>
        </p:spPr>
        <p:txBody>
          <a:bodyPr spcFirstLastPara="1" wrap="square" lIns="121900" tIns="121900" rIns="4846320" bIns="121900" anchor="t" anchorCtr="0">
            <a:normAutofit/>
          </a:bodyPr>
          <a:lstStyle/>
          <a:p>
            <a:pPr>
              <a:buClr>
                <a:schemeClr val="dk1"/>
              </a:buClr>
              <a:buAutoNum type="arabicPeriod"/>
            </a:pPr>
            <a:r>
              <a:rPr lang="en" dirty="0">
                <a:solidFill>
                  <a:schemeClr val="dk1"/>
                </a:solidFill>
              </a:rPr>
              <a:t>Engage in our PA Class Protocols</a:t>
            </a:r>
            <a:endParaRPr dirty="0">
              <a:solidFill>
                <a:schemeClr val="dk1"/>
              </a:solidFill>
            </a:endParaRPr>
          </a:p>
          <a:p>
            <a:pPr>
              <a:buClr>
                <a:schemeClr val="dk1"/>
              </a:buClr>
              <a:buAutoNum type="arabicPeriod"/>
            </a:pPr>
            <a:r>
              <a:rPr lang="en" dirty="0">
                <a:solidFill>
                  <a:schemeClr val="dk1"/>
                </a:solidFill>
              </a:rPr>
              <a:t>Acknowledge Country</a:t>
            </a:r>
            <a:endParaRPr dirty="0">
              <a:solidFill>
                <a:schemeClr val="dk1"/>
              </a:solidFill>
            </a:endParaRPr>
          </a:p>
          <a:p>
            <a:pPr>
              <a:buClr>
                <a:schemeClr val="dk1"/>
              </a:buClr>
              <a:buAutoNum type="arabicPeriod"/>
            </a:pPr>
            <a:r>
              <a:rPr lang="en" dirty="0">
                <a:solidFill>
                  <a:schemeClr val="dk1"/>
                </a:solidFill>
              </a:rPr>
              <a:t>Quest Connections</a:t>
            </a:r>
            <a:endParaRPr dirty="0">
              <a:solidFill>
                <a:schemeClr val="dk1"/>
              </a:solidFill>
            </a:endParaRPr>
          </a:p>
          <a:p>
            <a:pPr>
              <a:buClr>
                <a:schemeClr val="dk1"/>
              </a:buClr>
              <a:buAutoNum type="arabicPeriod"/>
            </a:pPr>
            <a:r>
              <a:rPr lang="en" dirty="0">
                <a:solidFill>
                  <a:schemeClr val="dk1"/>
                </a:solidFill>
              </a:rPr>
              <a:t>Guided Research</a:t>
            </a:r>
            <a:endParaRPr dirty="0">
              <a:solidFill>
                <a:schemeClr val="dk1"/>
              </a:solidFill>
            </a:endParaRPr>
          </a:p>
          <a:p>
            <a:pPr>
              <a:buClr>
                <a:schemeClr val="dk1"/>
              </a:buClr>
              <a:buAutoNum type="arabicPeriod"/>
            </a:pPr>
            <a:r>
              <a:rPr lang="en" dirty="0">
                <a:solidFill>
                  <a:schemeClr val="dk1"/>
                </a:solidFill>
              </a:rPr>
              <a:t>Individually draft a ‘performance sequence’ for our Empowerment PA performance</a:t>
            </a:r>
            <a:endParaRPr dirty="0">
              <a:solidFill>
                <a:schemeClr val="dk1"/>
              </a:solidFill>
            </a:endParaRPr>
          </a:p>
          <a:p>
            <a:pPr>
              <a:buClr>
                <a:schemeClr val="dk1"/>
              </a:buClr>
              <a:buAutoNum type="arabicPeriod"/>
            </a:pPr>
            <a:r>
              <a:rPr lang="en" dirty="0">
                <a:solidFill>
                  <a:schemeClr val="dk1"/>
                </a:solidFill>
              </a:rPr>
              <a:t>If time, BUILD hybrid performance.</a:t>
            </a:r>
            <a:endParaRPr dirty="0">
              <a:solidFill>
                <a:schemeClr val="dk1"/>
              </a:solidFill>
            </a:endParaRPr>
          </a:p>
          <a:p>
            <a:pPr>
              <a:buClr>
                <a:schemeClr val="dk1"/>
              </a:buClr>
              <a:buAutoNum type="arabicPeriod"/>
            </a:pPr>
            <a:r>
              <a:rPr lang="en" dirty="0">
                <a:solidFill>
                  <a:schemeClr val="dk1"/>
                </a:solidFill>
              </a:rPr>
              <a:t>Reflect on your own approach to empowering your learning today. </a:t>
            </a:r>
            <a:endParaRPr dirty="0">
              <a:solidFill>
                <a:schemeClr val="dk1"/>
              </a:solidFill>
            </a:endParaRPr>
          </a:p>
        </p:txBody>
      </p:sp>
      <p:pic>
        <p:nvPicPr>
          <p:cNvPr id="3" name="Picture 2">
            <a:extLst>
              <a:ext uri="{FF2B5EF4-FFF2-40B4-BE49-F238E27FC236}">
                <a16:creationId xmlns:a16="http://schemas.microsoft.com/office/drawing/2014/main" id="{706C9913-3C98-8822-7BB8-934B027A23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2992" y="1414104"/>
            <a:ext cx="4255428" cy="2208611"/>
          </a:xfrm>
          <a:prstGeom prst="rect">
            <a:avLst/>
          </a:prstGeom>
        </p:spPr>
      </p:pic>
      <p:sp>
        <p:nvSpPr>
          <p:cNvPr id="2" name="Rectangle 1">
            <a:extLst>
              <a:ext uri="{FF2B5EF4-FFF2-40B4-BE49-F238E27FC236}">
                <a16:creationId xmlns:a16="http://schemas.microsoft.com/office/drawing/2014/main" id="{2957C6A6-9D46-B0B9-FB7D-1B0C4B7E6F62}"/>
              </a:ext>
            </a:extLst>
          </p:cNvPr>
          <p:cNvSpPr/>
          <p:nvPr/>
        </p:nvSpPr>
        <p:spPr>
          <a:xfrm>
            <a:off x="405415" y="4816713"/>
            <a:ext cx="2502995" cy="1931365"/>
          </a:xfrm>
          <a:prstGeom prst="rect">
            <a:avLst/>
          </a:prstGeom>
          <a:solidFill>
            <a:srgbClr val="00296C"/>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14000"/>
              </a:lnSpc>
            </a:pPr>
            <a:r>
              <a:rPr lang="en-AU" sz="1400" kern="0" dirty="0">
                <a:solidFill>
                  <a:srgbClr val="FFFFFF"/>
                </a:solidFill>
                <a:sym typeface="Arial"/>
              </a:rPr>
              <a:t>Image has been removed due to copyright. Image included 2 panels. The first labelled ‘Knowledge’ included scattered dots. The second labelled ‘Experience’ included connected dots. </a:t>
            </a:r>
          </a:p>
        </p:txBody>
      </p:sp>
      <p:sp>
        <p:nvSpPr>
          <p:cNvPr id="7546" name="Google Shape;7546;p328"/>
          <p:cNvSpPr/>
          <p:nvPr/>
        </p:nvSpPr>
        <p:spPr>
          <a:xfrm>
            <a:off x="2990325" y="4816714"/>
            <a:ext cx="3287600" cy="1808800"/>
          </a:xfrm>
          <a:prstGeom prst="cloudCallout">
            <a:avLst>
              <a:gd name="adj1" fmla="val -47368"/>
              <a:gd name="adj2" fmla="val 4448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We need to connect the dots rather than just collect the dots</a:t>
            </a:r>
            <a:endParaRPr sz="1867" kern="0">
              <a:solidFill>
                <a:srgbClr val="000000"/>
              </a:solidFill>
              <a:latin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550"/>
        <p:cNvGrpSpPr/>
        <p:nvPr/>
      </p:nvGrpSpPr>
      <p:grpSpPr>
        <a:xfrm>
          <a:off x="0" y="0"/>
          <a:ext cx="0" cy="0"/>
          <a:chOff x="0" y="0"/>
          <a:chExt cx="0" cy="0"/>
        </a:xfrm>
      </p:grpSpPr>
      <p:sp>
        <p:nvSpPr>
          <p:cNvPr id="7552" name="Google Shape;7552;p329"/>
          <p:cNvSpPr txBox="1">
            <a:spLocks noGrp="1"/>
          </p:cNvSpPr>
          <p:nvPr>
            <p:ph type="title" idx="4294967295"/>
          </p:nvPr>
        </p:nvSpPr>
        <p:spPr>
          <a:xfrm>
            <a:off x="415925" y="129533"/>
            <a:ext cx="11360150" cy="1293813"/>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dirty="0"/>
              <a:t>2. Quest Connections - how are you going to ‘solve’ the wicked problem of ‘Empowerment’?</a:t>
            </a:r>
            <a:endParaRPr dirty="0"/>
          </a:p>
        </p:txBody>
      </p:sp>
      <p:sp>
        <p:nvSpPr>
          <p:cNvPr id="7553" name="Google Shape;7553;p329"/>
          <p:cNvSpPr txBox="1">
            <a:spLocks noGrp="1"/>
          </p:cNvSpPr>
          <p:nvPr>
            <p:ph type="body" idx="4294967295"/>
          </p:nvPr>
        </p:nvSpPr>
        <p:spPr>
          <a:xfrm>
            <a:off x="415925" y="1478908"/>
            <a:ext cx="11360150" cy="5135563"/>
          </a:xfrm>
          <a:prstGeom prst="rect">
            <a:avLst/>
          </a:prstGeom>
          <a:ln w="19050" cap="flat" cmpd="sng">
            <a:solidFill>
              <a:srgbClr val="000000"/>
            </a:solidFill>
            <a:prstDash val="solid"/>
            <a:round/>
            <a:headEnd type="none" w="sm" len="sm"/>
            <a:tailEnd type="none" w="sm" len="sm"/>
          </a:ln>
        </p:spPr>
        <p:txBody>
          <a:bodyPr spcFirstLastPara="1" wrap="square" lIns="121900" tIns="121900" rIns="1828800" bIns="121900" anchor="t" anchorCtr="0">
            <a:normAutofit/>
          </a:bodyPr>
          <a:lstStyle/>
          <a:p>
            <a:pPr marL="0" indent="0">
              <a:buNone/>
            </a:pPr>
            <a:r>
              <a:rPr lang="en" dirty="0">
                <a:solidFill>
                  <a:schemeClr val="dk1"/>
                </a:solidFill>
              </a:rPr>
              <a:t>This learning activity is located on the following slide. </a:t>
            </a:r>
            <a:endParaRPr sz="2000" b="1" dirty="0">
              <a:solidFill>
                <a:schemeClr val="dk1"/>
              </a:solidFill>
            </a:endParaRPr>
          </a:p>
          <a:p>
            <a:pPr marL="0" indent="0">
              <a:spcBef>
                <a:spcPts val="1600"/>
              </a:spcBef>
              <a:buNone/>
            </a:pPr>
            <a:r>
              <a:rPr lang="en" b="1" u="sng" dirty="0">
                <a:solidFill>
                  <a:schemeClr val="dk1"/>
                </a:solidFill>
              </a:rPr>
              <a:t>Task:</a:t>
            </a:r>
            <a:r>
              <a:rPr lang="en" dirty="0">
                <a:solidFill>
                  <a:schemeClr val="dk1"/>
                </a:solidFill>
              </a:rPr>
              <a:t> Consider what you are learning in all of your subjects that are contributing to your understanding of Empowerment. How are you going to draw from each of these disciplines to offer a real-life transdisciplinary solution to the driving question?</a:t>
            </a:r>
            <a:endParaRPr dirty="0">
              <a:solidFill>
                <a:schemeClr val="dk1"/>
              </a:solidFill>
            </a:endParaRPr>
          </a:p>
          <a:p>
            <a:pPr>
              <a:spcBef>
                <a:spcPts val="1600"/>
              </a:spcBef>
              <a:buClr>
                <a:schemeClr val="dk1"/>
              </a:buClr>
              <a:buAutoNum type="arabicPeriod"/>
            </a:pPr>
            <a:r>
              <a:rPr lang="en" dirty="0">
                <a:solidFill>
                  <a:schemeClr val="dk1"/>
                </a:solidFill>
              </a:rPr>
              <a:t>Write down key learnings from each subject. </a:t>
            </a:r>
            <a:endParaRPr dirty="0">
              <a:solidFill>
                <a:schemeClr val="dk1"/>
              </a:solidFill>
            </a:endParaRPr>
          </a:p>
          <a:p>
            <a:pPr>
              <a:buClr>
                <a:schemeClr val="dk1"/>
              </a:buClr>
              <a:buAutoNum type="arabicPeriod"/>
            </a:pPr>
            <a:r>
              <a:rPr lang="en" dirty="0">
                <a:solidFill>
                  <a:schemeClr val="dk1"/>
                </a:solidFill>
              </a:rPr>
              <a:t>Present a solution to the driving question in relation to:</a:t>
            </a:r>
            <a:br>
              <a:rPr lang="en" dirty="0">
                <a:solidFill>
                  <a:schemeClr val="dk1"/>
                </a:solidFill>
              </a:rPr>
            </a:br>
            <a:r>
              <a:rPr lang="en" dirty="0">
                <a:solidFill>
                  <a:schemeClr val="dk1"/>
                </a:solidFill>
              </a:rPr>
              <a:t>(i) Performing arts </a:t>
            </a:r>
            <a:br>
              <a:rPr lang="en" dirty="0">
                <a:solidFill>
                  <a:schemeClr val="dk1"/>
                </a:solidFill>
              </a:rPr>
            </a:br>
            <a:r>
              <a:rPr lang="en" dirty="0">
                <a:solidFill>
                  <a:schemeClr val="dk1"/>
                </a:solidFill>
              </a:rPr>
              <a:t>(ii) General Solution </a:t>
            </a:r>
            <a:endParaRPr dirty="0">
              <a:solidFill>
                <a:schemeClr val="dk1"/>
              </a:solidFill>
            </a:endParaRPr>
          </a:p>
        </p:txBody>
      </p:sp>
      <p:sp>
        <p:nvSpPr>
          <p:cNvPr id="7555" name="Google Shape;7555;p329"/>
          <p:cNvSpPr/>
          <p:nvPr/>
        </p:nvSpPr>
        <p:spPr>
          <a:xfrm>
            <a:off x="8571248" y="3520011"/>
            <a:ext cx="3009200" cy="1293200"/>
          </a:xfrm>
          <a:prstGeom prst="wedgeRectCallout">
            <a:avLst>
              <a:gd name="adj1" fmla="val 21080"/>
              <a:gd name="adj2" fmla="val 65751"/>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dirty="0">
                <a:solidFill>
                  <a:srgbClr val="000000"/>
                </a:solidFill>
                <a:latin typeface="Arial"/>
                <a:cs typeface="Arial"/>
                <a:sym typeface="Arial"/>
              </a:rPr>
              <a:t>This is hard thinking! So if you are feeling challenged this is good! </a:t>
            </a:r>
            <a:endParaRPr sz="1867" kern="0" dirty="0">
              <a:solidFill>
                <a:srgbClr val="000000"/>
              </a:solidFill>
              <a:latin typeface="Arial"/>
              <a:cs typeface="Arial"/>
              <a:sym typeface="Arial"/>
            </a:endParaRPr>
          </a:p>
        </p:txBody>
      </p:sp>
      <p:pic>
        <p:nvPicPr>
          <p:cNvPr id="7556" name="Google Shape;7556;p3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488248" y="1599190"/>
            <a:ext cx="1092200" cy="1092200"/>
          </a:xfrm>
          <a:prstGeom prst="rect">
            <a:avLst/>
          </a:prstGeom>
          <a:noFill/>
          <a:ln>
            <a:noFill/>
          </a:ln>
        </p:spPr>
      </p:pic>
      <p:pic>
        <p:nvPicPr>
          <p:cNvPr id="5" name="Picture 4" descr="Floating yellow green balls">
            <a:extLst>
              <a:ext uri="{FF2B5EF4-FFF2-40B4-BE49-F238E27FC236}">
                <a16:creationId xmlns:a16="http://schemas.microsoft.com/office/drawing/2014/main" id="{E3C0FC02-A51E-94CC-39C8-07D252789F49}"/>
              </a:ext>
            </a:extLst>
          </p:cNvPr>
          <p:cNvPicPr>
            <a:picLocks noChangeAspect="1"/>
          </p:cNvPicPr>
          <p:nvPr/>
        </p:nvPicPr>
        <p:blipFill>
          <a:blip r:embed="rId4"/>
          <a:stretch>
            <a:fillRect/>
          </a:stretch>
        </p:blipFill>
        <p:spPr>
          <a:xfrm>
            <a:off x="9537320" y="5048091"/>
            <a:ext cx="1889561" cy="13230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560"/>
        <p:cNvGrpSpPr/>
        <p:nvPr/>
      </p:nvGrpSpPr>
      <p:grpSpPr>
        <a:xfrm>
          <a:off x="0" y="0"/>
          <a:ext cx="0" cy="0"/>
          <a:chOff x="0" y="0"/>
          <a:chExt cx="0" cy="0"/>
        </a:xfrm>
      </p:grpSpPr>
      <p:sp>
        <p:nvSpPr>
          <p:cNvPr id="7562" name="Google Shape;7562;p330"/>
          <p:cNvSpPr txBox="1">
            <a:spLocks noGrp="1"/>
          </p:cNvSpPr>
          <p:nvPr>
            <p:ph type="title" idx="4294967295"/>
          </p:nvPr>
        </p:nvSpPr>
        <p:spPr>
          <a:xfrm>
            <a:off x="394927" y="187372"/>
            <a:ext cx="11360150" cy="1293813"/>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buSzPts val="990"/>
            </a:pPr>
            <a:r>
              <a:rPr lang="en" sz="2560"/>
              <a:t>2. Quest Connections - how are you going to ‘solve’ the wicked problem of ‘Empowerment’? </a:t>
            </a:r>
            <a:endParaRPr sz="2560"/>
          </a:p>
        </p:txBody>
      </p:sp>
      <p:sp>
        <p:nvSpPr>
          <p:cNvPr id="7563" name="Google Shape;7563;p330"/>
          <p:cNvSpPr txBox="1"/>
          <p:nvPr/>
        </p:nvSpPr>
        <p:spPr>
          <a:xfrm>
            <a:off x="405367" y="1964434"/>
            <a:ext cx="1855200" cy="1108148"/>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English:</a:t>
            </a:r>
            <a:br>
              <a:rPr lang="en" sz="1867" kern="0">
                <a:solidFill>
                  <a:srgbClr val="000000"/>
                </a:solidFill>
                <a:latin typeface="Arial"/>
                <a:cs typeface="Arial"/>
                <a:sym typeface="Arial"/>
              </a:rPr>
            </a:b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64" name="Google Shape;7564;p330"/>
          <p:cNvSpPr txBox="1"/>
          <p:nvPr/>
        </p:nvSpPr>
        <p:spPr>
          <a:xfrm>
            <a:off x="405367" y="3244267"/>
            <a:ext cx="1855200" cy="1108148"/>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HSIE:</a:t>
            </a:r>
            <a:br>
              <a:rPr lang="en" sz="1867" kern="0">
                <a:solidFill>
                  <a:srgbClr val="000000"/>
                </a:solidFill>
                <a:latin typeface="Arial"/>
                <a:cs typeface="Arial"/>
                <a:sym typeface="Arial"/>
              </a:rPr>
            </a:b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65" name="Google Shape;7565;p330"/>
          <p:cNvSpPr txBox="1"/>
          <p:nvPr/>
        </p:nvSpPr>
        <p:spPr>
          <a:xfrm>
            <a:off x="405367" y="4524101"/>
            <a:ext cx="1855200" cy="1108148"/>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Maths:</a:t>
            </a:r>
            <a:br>
              <a:rPr lang="en" sz="1867" kern="0">
                <a:solidFill>
                  <a:srgbClr val="000000"/>
                </a:solidFill>
                <a:latin typeface="Arial"/>
                <a:cs typeface="Arial"/>
                <a:sym typeface="Arial"/>
              </a:rPr>
            </a:b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66" name="Google Shape;7566;p330"/>
          <p:cNvSpPr txBox="1"/>
          <p:nvPr/>
        </p:nvSpPr>
        <p:spPr>
          <a:xfrm>
            <a:off x="405367" y="5749601"/>
            <a:ext cx="1855200" cy="1108148"/>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Science:</a:t>
            </a:r>
            <a:br>
              <a:rPr lang="en" sz="1867" kern="0">
                <a:solidFill>
                  <a:srgbClr val="000000"/>
                </a:solidFill>
                <a:latin typeface="Arial"/>
                <a:cs typeface="Arial"/>
                <a:sym typeface="Arial"/>
              </a:rPr>
            </a:b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71" name="Google Shape;7571;p330"/>
          <p:cNvSpPr txBox="1"/>
          <p:nvPr/>
        </p:nvSpPr>
        <p:spPr>
          <a:xfrm>
            <a:off x="3367600" y="1745034"/>
            <a:ext cx="5644000" cy="1354176"/>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defTabSz="1219170">
              <a:buClr>
                <a:srgbClr val="000000"/>
              </a:buClr>
            </a:pPr>
            <a:r>
              <a:rPr lang="en" kern="0">
                <a:solidFill>
                  <a:srgbClr val="000000"/>
                </a:solidFill>
                <a:latin typeface="Arial"/>
                <a:cs typeface="Arial"/>
                <a:sym typeface="Arial"/>
              </a:rPr>
              <a:t>How might we understand the diverse experiences of people to empower ourselves and others?</a:t>
            </a:r>
            <a:endParaRPr sz="1867" kern="0">
              <a:solidFill>
                <a:srgbClr val="000000"/>
              </a:solidFill>
              <a:latin typeface="Arial"/>
              <a:cs typeface="Arial"/>
              <a:sym typeface="Arial"/>
            </a:endParaRPr>
          </a:p>
        </p:txBody>
      </p:sp>
      <p:sp>
        <p:nvSpPr>
          <p:cNvPr id="7572" name="Google Shape;7572;p330"/>
          <p:cNvSpPr txBox="1"/>
          <p:nvPr/>
        </p:nvSpPr>
        <p:spPr>
          <a:xfrm>
            <a:off x="3367600" y="3363267"/>
            <a:ext cx="5644000" cy="1641499"/>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defTabSz="1219170">
              <a:buClr>
                <a:srgbClr val="000000"/>
              </a:buClr>
            </a:pPr>
            <a:r>
              <a:rPr lang="en" kern="0">
                <a:solidFill>
                  <a:srgbClr val="000000"/>
                </a:solidFill>
                <a:latin typeface="Arial"/>
                <a:cs typeface="Arial"/>
                <a:sym typeface="Arial"/>
              </a:rPr>
              <a:t>Solution from a PA perspective:</a:t>
            </a:r>
            <a:br>
              <a:rPr lang="en" kern="0">
                <a:solidFill>
                  <a:srgbClr val="000000"/>
                </a:solidFill>
                <a:latin typeface="Arial"/>
                <a:cs typeface="Arial"/>
                <a:sym typeface="Arial"/>
              </a:rPr>
            </a:br>
            <a:br>
              <a:rPr lang="en" kern="0">
                <a:solidFill>
                  <a:srgbClr val="000000"/>
                </a:solidFill>
                <a:latin typeface="Arial"/>
                <a:cs typeface="Arial"/>
                <a:sym typeface="Arial"/>
              </a:rPr>
            </a:br>
            <a:br>
              <a:rPr lang="en"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73" name="Google Shape;7573;p330"/>
          <p:cNvSpPr txBox="1"/>
          <p:nvPr/>
        </p:nvSpPr>
        <p:spPr>
          <a:xfrm>
            <a:off x="3367600" y="5215634"/>
            <a:ext cx="5644000" cy="1641499"/>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defTabSz="1219170">
              <a:buClr>
                <a:srgbClr val="000000"/>
              </a:buClr>
            </a:pPr>
            <a:r>
              <a:rPr lang="en" kern="0">
                <a:solidFill>
                  <a:srgbClr val="000000"/>
                </a:solidFill>
                <a:latin typeface="Arial"/>
                <a:cs typeface="Arial"/>
                <a:sym typeface="Arial"/>
              </a:rPr>
              <a:t>General Solution:</a:t>
            </a:r>
            <a:br>
              <a:rPr lang="en" kern="0">
                <a:solidFill>
                  <a:srgbClr val="000000"/>
                </a:solidFill>
                <a:latin typeface="Arial"/>
                <a:cs typeface="Arial"/>
                <a:sym typeface="Arial"/>
              </a:rPr>
            </a:br>
            <a:br>
              <a:rPr lang="en" kern="0">
                <a:solidFill>
                  <a:srgbClr val="000000"/>
                </a:solidFill>
                <a:latin typeface="Arial"/>
                <a:cs typeface="Arial"/>
                <a:sym typeface="Arial"/>
              </a:rPr>
            </a:br>
            <a:br>
              <a:rPr lang="en"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67" name="Google Shape;7567;p330"/>
          <p:cNvSpPr txBox="1"/>
          <p:nvPr/>
        </p:nvSpPr>
        <p:spPr>
          <a:xfrm>
            <a:off x="9921200" y="1868034"/>
            <a:ext cx="1855200" cy="1108148"/>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PDHPE:</a:t>
            </a:r>
            <a:br>
              <a:rPr lang="en" sz="1867" kern="0">
                <a:solidFill>
                  <a:srgbClr val="000000"/>
                </a:solidFill>
                <a:latin typeface="Arial"/>
                <a:cs typeface="Arial"/>
                <a:sym typeface="Arial"/>
              </a:rPr>
            </a:b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68" name="Google Shape;7568;p330"/>
          <p:cNvSpPr txBox="1"/>
          <p:nvPr/>
        </p:nvSpPr>
        <p:spPr>
          <a:xfrm>
            <a:off x="9921200" y="3072834"/>
            <a:ext cx="1855200" cy="1108148"/>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Elective 1:</a:t>
            </a:r>
            <a:br>
              <a:rPr lang="en" sz="1867" kern="0">
                <a:solidFill>
                  <a:srgbClr val="000000"/>
                </a:solidFill>
                <a:latin typeface="Arial"/>
                <a:cs typeface="Arial"/>
                <a:sym typeface="Arial"/>
              </a:rPr>
            </a:b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69" name="Google Shape;7569;p330"/>
          <p:cNvSpPr txBox="1"/>
          <p:nvPr/>
        </p:nvSpPr>
        <p:spPr>
          <a:xfrm>
            <a:off x="9921200" y="4277634"/>
            <a:ext cx="1855200" cy="1108148"/>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Elective 2:</a:t>
            </a:r>
            <a:br>
              <a:rPr lang="en" sz="1867" kern="0">
                <a:solidFill>
                  <a:srgbClr val="000000"/>
                </a:solidFill>
                <a:latin typeface="Arial"/>
                <a:cs typeface="Arial"/>
                <a:sym typeface="Arial"/>
              </a:rPr>
            </a:b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70" name="Google Shape;7570;p330"/>
          <p:cNvSpPr txBox="1"/>
          <p:nvPr/>
        </p:nvSpPr>
        <p:spPr>
          <a:xfrm>
            <a:off x="9968000" y="5482434"/>
            <a:ext cx="1855200" cy="1108148"/>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Beyond:</a:t>
            </a:r>
            <a:br>
              <a:rPr lang="en" sz="1867" kern="0">
                <a:solidFill>
                  <a:srgbClr val="000000"/>
                </a:solidFill>
                <a:latin typeface="Arial"/>
                <a:cs typeface="Arial"/>
                <a:sym typeface="Arial"/>
              </a:rPr>
            </a:b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cxnSp>
        <p:nvCxnSpPr>
          <p:cNvPr id="7574" name="Google Shape;7574;p330">
            <a:extLst>
              <a:ext uri="{C183D7F6-B498-43B3-948B-1728B52AA6E4}">
                <adec:decorative xmlns:adec="http://schemas.microsoft.com/office/drawing/2017/decorative" val="1"/>
              </a:ext>
            </a:extLst>
          </p:cNvPr>
          <p:cNvCxnSpPr>
            <a:stCxn id="7563" idx="3"/>
          </p:cNvCxnSpPr>
          <p:nvPr/>
        </p:nvCxnSpPr>
        <p:spPr>
          <a:xfrm>
            <a:off x="2260567" y="2518508"/>
            <a:ext cx="1060400" cy="1051725"/>
          </a:xfrm>
          <a:prstGeom prst="straightConnector1">
            <a:avLst/>
          </a:prstGeom>
          <a:noFill/>
          <a:ln w="9525" cap="flat" cmpd="sng">
            <a:solidFill>
              <a:schemeClr val="dk2"/>
            </a:solidFill>
            <a:prstDash val="solid"/>
            <a:round/>
            <a:headEnd type="none" w="med" len="med"/>
            <a:tailEnd type="triangle" w="med" len="med"/>
          </a:ln>
        </p:spPr>
      </p:cxnSp>
      <p:cxnSp>
        <p:nvCxnSpPr>
          <p:cNvPr id="7575" name="Google Shape;7575;p330">
            <a:extLst>
              <a:ext uri="{C183D7F6-B498-43B3-948B-1728B52AA6E4}">
                <adec:decorative xmlns:adec="http://schemas.microsoft.com/office/drawing/2017/decorative" val="1"/>
              </a:ext>
            </a:extLst>
          </p:cNvPr>
          <p:cNvCxnSpPr>
            <a:stCxn id="7564" idx="3"/>
            <a:endCxn id="7572" idx="1"/>
          </p:cNvCxnSpPr>
          <p:nvPr/>
        </p:nvCxnSpPr>
        <p:spPr>
          <a:xfrm>
            <a:off x="2260567" y="3798341"/>
            <a:ext cx="1107033" cy="385676"/>
          </a:xfrm>
          <a:prstGeom prst="straightConnector1">
            <a:avLst/>
          </a:prstGeom>
          <a:noFill/>
          <a:ln w="9525" cap="flat" cmpd="sng">
            <a:solidFill>
              <a:schemeClr val="dk2"/>
            </a:solidFill>
            <a:prstDash val="solid"/>
            <a:round/>
            <a:headEnd type="none" w="med" len="med"/>
            <a:tailEnd type="triangle" w="med" len="med"/>
          </a:ln>
        </p:spPr>
      </p:cxnSp>
      <p:cxnSp>
        <p:nvCxnSpPr>
          <p:cNvPr id="7576" name="Google Shape;7576;p330">
            <a:extLst>
              <a:ext uri="{C183D7F6-B498-43B3-948B-1728B52AA6E4}">
                <adec:decorative xmlns:adec="http://schemas.microsoft.com/office/drawing/2017/decorative" val="1"/>
              </a:ext>
            </a:extLst>
          </p:cNvPr>
          <p:cNvCxnSpPr>
            <a:stCxn id="7565" idx="3"/>
          </p:cNvCxnSpPr>
          <p:nvPr/>
        </p:nvCxnSpPr>
        <p:spPr>
          <a:xfrm flipV="1">
            <a:off x="2260567" y="4661500"/>
            <a:ext cx="1044800" cy="416675"/>
          </a:xfrm>
          <a:prstGeom prst="straightConnector1">
            <a:avLst/>
          </a:prstGeom>
          <a:noFill/>
          <a:ln w="9525" cap="flat" cmpd="sng">
            <a:solidFill>
              <a:schemeClr val="dk2"/>
            </a:solidFill>
            <a:prstDash val="solid"/>
            <a:round/>
            <a:headEnd type="none" w="med" len="med"/>
            <a:tailEnd type="triangle" w="med" len="med"/>
          </a:ln>
        </p:spPr>
      </p:cxnSp>
      <p:cxnSp>
        <p:nvCxnSpPr>
          <p:cNvPr id="7577" name="Google Shape;7577;p330">
            <a:extLst>
              <a:ext uri="{C183D7F6-B498-43B3-948B-1728B52AA6E4}">
                <adec:decorative xmlns:adec="http://schemas.microsoft.com/office/drawing/2017/decorative" val="1"/>
              </a:ext>
            </a:extLst>
          </p:cNvPr>
          <p:cNvCxnSpPr>
            <a:stCxn id="7566" idx="3"/>
          </p:cNvCxnSpPr>
          <p:nvPr/>
        </p:nvCxnSpPr>
        <p:spPr>
          <a:xfrm flipV="1">
            <a:off x="2260567" y="5020200"/>
            <a:ext cx="1107200" cy="1283475"/>
          </a:xfrm>
          <a:prstGeom prst="straightConnector1">
            <a:avLst/>
          </a:prstGeom>
          <a:noFill/>
          <a:ln w="9525" cap="flat" cmpd="sng">
            <a:solidFill>
              <a:schemeClr val="dk2"/>
            </a:solidFill>
            <a:prstDash val="solid"/>
            <a:round/>
            <a:headEnd type="none" w="med" len="med"/>
            <a:tailEnd type="triangle" w="med" len="med"/>
          </a:ln>
        </p:spPr>
      </p:cxnSp>
      <p:cxnSp>
        <p:nvCxnSpPr>
          <p:cNvPr id="7578" name="Google Shape;7578;p330">
            <a:extLst>
              <a:ext uri="{C183D7F6-B498-43B3-948B-1728B52AA6E4}">
                <adec:decorative xmlns:adec="http://schemas.microsoft.com/office/drawing/2017/decorative" val="1"/>
              </a:ext>
            </a:extLst>
          </p:cNvPr>
          <p:cNvCxnSpPr>
            <a:stCxn id="7570" idx="1"/>
          </p:cNvCxnSpPr>
          <p:nvPr/>
        </p:nvCxnSpPr>
        <p:spPr>
          <a:xfrm flipH="1" flipV="1">
            <a:off x="9105200" y="4973433"/>
            <a:ext cx="862800" cy="1063075"/>
          </a:xfrm>
          <a:prstGeom prst="straightConnector1">
            <a:avLst/>
          </a:prstGeom>
          <a:noFill/>
          <a:ln w="9525" cap="flat" cmpd="sng">
            <a:solidFill>
              <a:schemeClr val="dk2"/>
            </a:solidFill>
            <a:prstDash val="solid"/>
            <a:round/>
            <a:headEnd type="none" w="med" len="med"/>
            <a:tailEnd type="triangle" w="med" len="med"/>
          </a:ln>
        </p:spPr>
      </p:cxnSp>
      <p:cxnSp>
        <p:nvCxnSpPr>
          <p:cNvPr id="7579" name="Google Shape;7579;p330">
            <a:extLst>
              <a:ext uri="{C183D7F6-B498-43B3-948B-1728B52AA6E4}">
                <adec:decorative xmlns:adec="http://schemas.microsoft.com/office/drawing/2017/decorative" val="1"/>
              </a:ext>
            </a:extLst>
          </p:cNvPr>
          <p:cNvCxnSpPr>
            <a:stCxn id="7569" idx="1"/>
          </p:cNvCxnSpPr>
          <p:nvPr/>
        </p:nvCxnSpPr>
        <p:spPr>
          <a:xfrm flipH="1" flipV="1">
            <a:off x="9089600" y="4599433"/>
            <a:ext cx="831600" cy="232275"/>
          </a:xfrm>
          <a:prstGeom prst="straightConnector1">
            <a:avLst/>
          </a:prstGeom>
          <a:noFill/>
          <a:ln w="9525" cap="flat" cmpd="sng">
            <a:solidFill>
              <a:schemeClr val="dk2"/>
            </a:solidFill>
            <a:prstDash val="solid"/>
            <a:round/>
            <a:headEnd type="none" w="med" len="med"/>
            <a:tailEnd type="triangle" w="med" len="med"/>
          </a:ln>
        </p:spPr>
      </p:cxnSp>
      <p:cxnSp>
        <p:nvCxnSpPr>
          <p:cNvPr id="7580" name="Google Shape;7580;p330">
            <a:extLst>
              <a:ext uri="{C183D7F6-B498-43B3-948B-1728B52AA6E4}">
                <adec:decorative xmlns:adec="http://schemas.microsoft.com/office/drawing/2017/decorative" val="1"/>
              </a:ext>
            </a:extLst>
          </p:cNvPr>
          <p:cNvCxnSpPr>
            <a:stCxn id="7568" idx="1"/>
            <a:endCxn id="7572" idx="3"/>
          </p:cNvCxnSpPr>
          <p:nvPr/>
        </p:nvCxnSpPr>
        <p:spPr>
          <a:xfrm flipH="1">
            <a:off x="9011600" y="3626908"/>
            <a:ext cx="909600" cy="557109"/>
          </a:xfrm>
          <a:prstGeom prst="straightConnector1">
            <a:avLst/>
          </a:prstGeom>
          <a:noFill/>
          <a:ln w="9525" cap="flat" cmpd="sng">
            <a:solidFill>
              <a:schemeClr val="dk2"/>
            </a:solidFill>
            <a:prstDash val="solid"/>
            <a:round/>
            <a:headEnd type="none" w="med" len="med"/>
            <a:tailEnd type="triangle" w="med" len="med"/>
          </a:ln>
        </p:spPr>
      </p:cxnSp>
      <p:cxnSp>
        <p:nvCxnSpPr>
          <p:cNvPr id="7581" name="Google Shape;7581;p330">
            <a:extLst>
              <a:ext uri="{C183D7F6-B498-43B3-948B-1728B52AA6E4}">
                <adec:decorative xmlns:adec="http://schemas.microsoft.com/office/drawing/2017/decorative" val="1"/>
              </a:ext>
            </a:extLst>
          </p:cNvPr>
          <p:cNvCxnSpPr>
            <a:stCxn id="7567" idx="1"/>
          </p:cNvCxnSpPr>
          <p:nvPr/>
        </p:nvCxnSpPr>
        <p:spPr>
          <a:xfrm flipH="1">
            <a:off x="9074000" y="2422108"/>
            <a:ext cx="847200" cy="976525"/>
          </a:xfrm>
          <a:prstGeom prst="straightConnector1">
            <a:avLst/>
          </a:prstGeom>
          <a:noFill/>
          <a:ln w="9525" cap="flat" cmpd="sng">
            <a:solidFill>
              <a:schemeClr val="dk2"/>
            </a:solidFill>
            <a:prstDash val="solid"/>
            <a:round/>
            <a:headEnd type="none" w="med" len="med"/>
            <a:tailEnd type="triangle" w="med" len="med"/>
          </a:ln>
        </p:spPr>
      </p:cxnSp>
      <p:pic>
        <p:nvPicPr>
          <p:cNvPr id="7582" name="Google Shape;7582;p3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294867" y="711233"/>
            <a:ext cx="1060400" cy="1060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586"/>
        <p:cNvGrpSpPr/>
        <p:nvPr/>
      </p:nvGrpSpPr>
      <p:grpSpPr>
        <a:xfrm>
          <a:off x="0" y="0"/>
          <a:ext cx="0" cy="0"/>
          <a:chOff x="0" y="0"/>
          <a:chExt cx="0" cy="0"/>
        </a:xfrm>
      </p:grpSpPr>
      <p:sp>
        <p:nvSpPr>
          <p:cNvPr id="7588" name="Google Shape;7588;p331"/>
          <p:cNvSpPr txBox="1">
            <a:spLocks noGrp="1"/>
          </p:cNvSpPr>
          <p:nvPr>
            <p:ph type="title" idx="4294967295"/>
          </p:nvPr>
        </p:nvSpPr>
        <p:spPr>
          <a:xfrm>
            <a:off x="405367" y="174628"/>
            <a:ext cx="11360150" cy="1293813"/>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buSzPts val="990"/>
            </a:pPr>
            <a:r>
              <a:rPr lang="en" sz="2560"/>
              <a:t>2. Quest Connections - how are you going to ‘solve’ the wicked problem of ‘Empowerment’? Make a copy and send to Amy. </a:t>
            </a:r>
            <a:endParaRPr sz="2560"/>
          </a:p>
        </p:txBody>
      </p:sp>
      <p:sp>
        <p:nvSpPr>
          <p:cNvPr id="7589" name="Google Shape;7589;p331"/>
          <p:cNvSpPr txBox="1"/>
          <p:nvPr/>
        </p:nvSpPr>
        <p:spPr>
          <a:xfrm>
            <a:off x="389600" y="1593010"/>
            <a:ext cx="1855200" cy="1559104"/>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dirty="0">
                <a:solidFill>
                  <a:srgbClr val="000000"/>
                </a:solidFill>
                <a:latin typeface="Arial"/>
                <a:cs typeface="Arial"/>
                <a:sym typeface="Arial"/>
              </a:rPr>
              <a:t>English:</a:t>
            </a:r>
            <a:br>
              <a:rPr lang="en" sz="1867" kern="0" dirty="0">
                <a:solidFill>
                  <a:srgbClr val="000000"/>
                </a:solidFill>
                <a:latin typeface="Arial"/>
                <a:cs typeface="Arial"/>
                <a:sym typeface="Arial"/>
              </a:rPr>
            </a:br>
            <a:r>
              <a:rPr lang="en" sz="1333" kern="0" dirty="0">
                <a:solidFill>
                  <a:srgbClr val="000000"/>
                </a:solidFill>
                <a:latin typeface="Arial"/>
                <a:cs typeface="Arial"/>
                <a:sym typeface="Arial"/>
              </a:rPr>
              <a:t>Marginalised Voices</a:t>
            </a:r>
            <a:br>
              <a:rPr lang="en" sz="1333" kern="0" dirty="0">
                <a:solidFill>
                  <a:srgbClr val="000000"/>
                </a:solidFill>
                <a:latin typeface="Arial"/>
                <a:cs typeface="Arial"/>
                <a:sym typeface="Arial"/>
              </a:rPr>
            </a:br>
            <a:r>
              <a:rPr lang="en" sz="1333" kern="0" dirty="0">
                <a:solidFill>
                  <a:srgbClr val="000000"/>
                </a:solidFill>
                <a:latin typeface="Arial"/>
                <a:cs typeface="Arial"/>
                <a:sym typeface="Arial"/>
              </a:rPr>
              <a:t>Aboriginal and Torres Strait Islander Focus</a:t>
            </a:r>
            <a:br>
              <a:rPr lang="en" sz="1333" kern="0" dirty="0">
                <a:solidFill>
                  <a:srgbClr val="000000"/>
                </a:solidFill>
                <a:latin typeface="Arial"/>
                <a:cs typeface="Arial"/>
                <a:sym typeface="Arial"/>
              </a:rPr>
            </a:br>
            <a:r>
              <a:rPr lang="en" sz="1333" kern="0" dirty="0">
                <a:solidFill>
                  <a:srgbClr val="000000"/>
                </a:solidFill>
                <a:latin typeface="Arial"/>
                <a:cs typeface="Arial"/>
                <a:sym typeface="Arial"/>
              </a:rPr>
              <a:t>Agency</a:t>
            </a:r>
            <a:endParaRPr sz="1867" kern="0" dirty="0">
              <a:solidFill>
                <a:srgbClr val="000000"/>
              </a:solidFill>
              <a:latin typeface="Arial"/>
              <a:cs typeface="Arial"/>
              <a:sym typeface="Arial"/>
            </a:endParaRPr>
          </a:p>
        </p:txBody>
      </p:sp>
      <p:sp>
        <p:nvSpPr>
          <p:cNvPr id="7590" name="Google Shape;7590;p331"/>
          <p:cNvSpPr txBox="1"/>
          <p:nvPr/>
        </p:nvSpPr>
        <p:spPr>
          <a:xfrm>
            <a:off x="405367" y="3244267"/>
            <a:ext cx="1855200" cy="1148864"/>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HSIE:</a:t>
            </a:r>
            <a:br>
              <a:rPr lang="en" sz="1333" kern="0">
                <a:solidFill>
                  <a:srgbClr val="000000"/>
                </a:solidFill>
                <a:latin typeface="Arial"/>
                <a:cs typeface="Arial"/>
                <a:sym typeface="Arial"/>
              </a:rPr>
            </a:br>
            <a:r>
              <a:rPr lang="en" sz="1333" kern="0">
                <a:solidFill>
                  <a:srgbClr val="000000"/>
                </a:solidFill>
                <a:latin typeface="Arial"/>
                <a:cs typeface="Arial"/>
                <a:sym typeface="Arial"/>
              </a:rPr>
              <a:t>Marginalised Voices</a:t>
            </a:r>
            <a:br>
              <a:rPr lang="en" sz="1333" kern="0">
                <a:solidFill>
                  <a:srgbClr val="000000"/>
                </a:solidFill>
                <a:latin typeface="Arial"/>
                <a:cs typeface="Arial"/>
                <a:sym typeface="Arial"/>
              </a:rPr>
            </a:br>
            <a:r>
              <a:rPr lang="en" sz="1333" kern="0">
                <a:solidFill>
                  <a:srgbClr val="000000"/>
                </a:solidFill>
                <a:latin typeface="Arial"/>
                <a:cs typeface="Arial"/>
                <a:sym typeface="Arial"/>
              </a:rPr>
              <a:t>History of Australia</a:t>
            </a:r>
            <a:br>
              <a:rPr lang="en" sz="1333" kern="0">
                <a:solidFill>
                  <a:srgbClr val="000000"/>
                </a:solidFill>
                <a:latin typeface="Arial"/>
                <a:cs typeface="Arial"/>
                <a:sym typeface="Arial"/>
              </a:rPr>
            </a:br>
            <a:r>
              <a:rPr lang="en" sz="1333" kern="0">
                <a:solidFill>
                  <a:srgbClr val="000000"/>
                </a:solidFill>
                <a:latin typeface="Arial"/>
                <a:cs typeface="Arial"/>
                <a:sym typeface="Arial"/>
              </a:rPr>
              <a:t>Don’t repeat the past</a:t>
            </a:r>
            <a:endParaRPr sz="1867" kern="0">
              <a:solidFill>
                <a:srgbClr val="000000"/>
              </a:solidFill>
              <a:latin typeface="Arial"/>
              <a:cs typeface="Arial"/>
              <a:sym typeface="Arial"/>
            </a:endParaRPr>
          </a:p>
        </p:txBody>
      </p:sp>
      <p:sp>
        <p:nvSpPr>
          <p:cNvPr id="7591" name="Google Shape;7591;p331"/>
          <p:cNvSpPr txBox="1"/>
          <p:nvPr/>
        </p:nvSpPr>
        <p:spPr>
          <a:xfrm>
            <a:off x="405367" y="4524100"/>
            <a:ext cx="1855200" cy="820825"/>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Maths:</a:t>
            </a: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92" name="Google Shape;7592;p331"/>
          <p:cNvSpPr txBox="1"/>
          <p:nvPr/>
        </p:nvSpPr>
        <p:spPr>
          <a:xfrm>
            <a:off x="405367" y="5475534"/>
            <a:ext cx="1855200" cy="1313268"/>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Science:</a:t>
            </a:r>
            <a:br>
              <a:rPr lang="en" sz="1867" kern="0">
                <a:solidFill>
                  <a:srgbClr val="000000"/>
                </a:solidFill>
                <a:latin typeface="Arial"/>
                <a:cs typeface="Arial"/>
                <a:sym typeface="Arial"/>
              </a:rPr>
            </a:br>
            <a:r>
              <a:rPr lang="en" sz="1333" kern="0">
                <a:solidFill>
                  <a:srgbClr val="000000"/>
                </a:solidFill>
                <a:latin typeface="Arial"/>
                <a:cs typeface="Arial"/>
                <a:sym typeface="Arial"/>
              </a:rPr>
              <a:t>Health and Wellbeing</a:t>
            </a:r>
            <a:br>
              <a:rPr lang="en" sz="1867" kern="0">
                <a:solidFill>
                  <a:srgbClr val="000000"/>
                </a:solidFill>
                <a:latin typeface="Arial"/>
                <a:cs typeface="Arial"/>
                <a:sym typeface="Arial"/>
              </a:rPr>
            </a:b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97" name="Google Shape;7597;p331"/>
          <p:cNvSpPr txBox="1"/>
          <p:nvPr/>
        </p:nvSpPr>
        <p:spPr>
          <a:xfrm>
            <a:off x="3367600" y="1745034"/>
            <a:ext cx="5644000" cy="1354176"/>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defTabSz="1219170">
              <a:buClr>
                <a:srgbClr val="000000"/>
              </a:buClr>
            </a:pPr>
            <a:r>
              <a:rPr lang="en" kern="0">
                <a:solidFill>
                  <a:srgbClr val="000000"/>
                </a:solidFill>
                <a:latin typeface="Arial"/>
                <a:cs typeface="Arial"/>
                <a:sym typeface="Arial"/>
              </a:rPr>
              <a:t>How might we understand the diverse experiences of people to empower ourselves and others?</a:t>
            </a:r>
            <a:endParaRPr sz="1867" kern="0">
              <a:solidFill>
                <a:srgbClr val="000000"/>
              </a:solidFill>
              <a:latin typeface="Arial"/>
              <a:cs typeface="Arial"/>
              <a:sym typeface="Arial"/>
            </a:endParaRPr>
          </a:p>
        </p:txBody>
      </p:sp>
      <p:sp>
        <p:nvSpPr>
          <p:cNvPr id="7598" name="Google Shape;7598;p331"/>
          <p:cNvSpPr txBox="1"/>
          <p:nvPr/>
        </p:nvSpPr>
        <p:spPr>
          <a:xfrm>
            <a:off x="3367600" y="3363267"/>
            <a:ext cx="5644000" cy="1682408"/>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defTabSz="1219170">
              <a:buClr>
                <a:srgbClr val="000000"/>
              </a:buClr>
            </a:pPr>
            <a:r>
              <a:rPr lang="en" kern="0">
                <a:solidFill>
                  <a:srgbClr val="000000"/>
                </a:solidFill>
                <a:latin typeface="Arial"/>
                <a:cs typeface="Arial"/>
                <a:sym typeface="Arial"/>
              </a:rPr>
              <a:t>Solution from a PA perspective:</a:t>
            </a:r>
            <a:br>
              <a:rPr lang="en" kern="0">
                <a:solidFill>
                  <a:srgbClr val="000000"/>
                </a:solidFill>
                <a:latin typeface="Arial"/>
                <a:cs typeface="Arial"/>
                <a:sym typeface="Arial"/>
              </a:rPr>
            </a:br>
            <a:r>
              <a:rPr lang="en" sz="1333" kern="0">
                <a:solidFill>
                  <a:srgbClr val="000000"/>
                </a:solidFill>
                <a:latin typeface="Arial"/>
                <a:cs typeface="Arial"/>
                <a:sym typeface="Arial"/>
              </a:rPr>
              <a:t>1. </a:t>
            </a:r>
            <a:r>
              <a:rPr lang="en" sz="1467" kern="0">
                <a:solidFill>
                  <a:srgbClr val="000000"/>
                </a:solidFill>
                <a:latin typeface="Arial"/>
                <a:cs typeface="Arial"/>
                <a:sym typeface="Arial"/>
              </a:rPr>
              <a:t>Create performances from the voices of marginalised people to advocate for their challenges and educate others</a:t>
            </a:r>
            <a:endParaRPr sz="1467" kern="0">
              <a:solidFill>
                <a:srgbClr val="000000"/>
              </a:solidFill>
              <a:latin typeface="Arial"/>
              <a:cs typeface="Arial"/>
              <a:sym typeface="Arial"/>
            </a:endParaRPr>
          </a:p>
          <a:p>
            <a:pPr algn="ctr" defTabSz="1219170">
              <a:buClr>
                <a:srgbClr val="000000"/>
              </a:buClr>
            </a:pPr>
            <a:r>
              <a:rPr lang="en" sz="1333" kern="0">
                <a:solidFill>
                  <a:srgbClr val="000000"/>
                </a:solidFill>
                <a:latin typeface="Arial"/>
                <a:cs typeface="Arial"/>
                <a:sym typeface="Arial"/>
              </a:rPr>
              <a:t>2. Work with Boal’s Forum Theatre to empower ourselves on issues we face and support our peers in problem solving these and then so this for the wider community.</a:t>
            </a:r>
            <a:endParaRPr sz="1867" kern="0">
              <a:solidFill>
                <a:srgbClr val="000000"/>
              </a:solidFill>
              <a:latin typeface="Arial"/>
              <a:cs typeface="Arial"/>
              <a:sym typeface="Arial"/>
            </a:endParaRPr>
          </a:p>
        </p:txBody>
      </p:sp>
      <p:sp>
        <p:nvSpPr>
          <p:cNvPr id="7599" name="Google Shape;7599;p331"/>
          <p:cNvSpPr txBox="1"/>
          <p:nvPr/>
        </p:nvSpPr>
        <p:spPr>
          <a:xfrm>
            <a:off x="3391084" y="5174434"/>
            <a:ext cx="5644000" cy="1435994"/>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defTabSz="1219170">
              <a:buClr>
                <a:srgbClr val="000000"/>
              </a:buClr>
            </a:pPr>
            <a:r>
              <a:rPr lang="en" kern="0">
                <a:solidFill>
                  <a:srgbClr val="000000"/>
                </a:solidFill>
                <a:latin typeface="Arial"/>
                <a:cs typeface="Arial"/>
                <a:sym typeface="Arial"/>
              </a:rPr>
              <a:t>General Solution:</a:t>
            </a:r>
            <a:br>
              <a:rPr lang="en" kern="0">
                <a:solidFill>
                  <a:srgbClr val="000000"/>
                </a:solidFill>
                <a:latin typeface="Arial"/>
                <a:cs typeface="Arial"/>
                <a:sym typeface="Arial"/>
              </a:rPr>
            </a:br>
            <a:r>
              <a:rPr lang="en" sz="1333" kern="0">
                <a:solidFill>
                  <a:srgbClr val="000000"/>
                </a:solidFill>
                <a:latin typeface="Arial"/>
                <a:cs typeface="Arial"/>
                <a:sym typeface="Arial"/>
              </a:rPr>
              <a:t>1. Assessment must focus on empowering ourselves as learners through agency. Strategy must be used to map success and impact. </a:t>
            </a:r>
            <a:br>
              <a:rPr lang="en" sz="1333" kern="0">
                <a:solidFill>
                  <a:srgbClr val="000000"/>
                </a:solidFill>
                <a:latin typeface="Arial"/>
                <a:cs typeface="Arial"/>
                <a:sym typeface="Arial"/>
              </a:rPr>
            </a:br>
            <a:r>
              <a:rPr lang="en" sz="1333" kern="0">
                <a:solidFill>
                  <a:srgbClr val="000000"/>
                </a:solidFill>
                <a:latin typeface="Arial"/>
                <a:cs typeface="Arial"/>
                <a:sym typeface="Arial"/>
              </a:rPr>
              <a:t>Then, we can empower others through the use of the above strategies to listen to their voices to empathise and transform</a:t>
            </a:r>
            <a:endParaRPr sz="1867" kern="0">
              <a:solidFill>
                <a:srgbClr val="000000"/>
              </a:solidFill>
              <a:latin typeface="Arial"/>
              <a:cs typeface="Arial"/>
              <a:sym typeface="Arial"/>
            </a:endParaRPr>
          </a:p>
        </p:txBody>
      </p:sp>
      <p:sp>
        <p:nvSpPr>
          <p:cNvPr id="7593" name="Google Shape;7593;p331"/>
          <p:cNvSpPr txBox="1"/>
          <p:nvPr/>
        </p:nvSpPr>
        <p:spPr>
          <a:xfrm>
            <a:off x="9921200" y="1868034"/>
            <a:ext cx="1855200" cy="1025946"/>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Arial"/>
                <a:cs typeface="Arial"/>
                <a:sym typeface="Arial"/>
              </a:rPr>
              <a:t>PDHPE:</a:t>
            </a:r>
            <a:br>
              <a:rPr lang="en" sz="1867" kern="0">
                <a:solidFill>
                  <a:srgbClr val="000000"/>
                </a:solidFill>
                <a:latin typeface="Arial"/>
                <a:cs typeface="Arial"/>
                <a:sym typeface="Arial"/>
              </a:rPr>
            </a:br>
            <a:r>
              <a:rPr lang="en" sz="1333" kern="0">
                <a:solidFill>
                  <a:srgbClr val="000000"/>
                </a:solidFill>
                <a:latin typeface="Arial"/>
                <a:cs typeface="Arial"/>
                <a:sym typeface="Arial"/>
              </a:rPr>
              <a:t>Health</a:t>
            </a:r>
            <a:br>
              <a:rPr lang="en" sz="1867" kern="0">
                <a:solidFill>
                  <a:srgbClr val="000000"/>
                </a:solidFill>
                <a:latin typeface="Arial"/>
                <a:cs typeface="Arial"/>
                <a:sym typeface="Arial"/>
              </a:rPr>
            </a:br>
            <a:endParaRPr sz="1867" kern="0">
              <a:solidFill>
                <a:srgbClr val="000000"/>
              </a:solidFill>
              <a:latin typeface="Arial"/>
              <a:cs typeface="Arial"/>
              <a:sym typeface="Arial"/>
            </a:endParaRPr>
          </a:p>
        </p:txBody>
      </p:sp>
      <p:sp>
        <p:nvSpPr>
          <p:cNvPr id="7594" name="Google Shape;7594;p331"/>
          <p:cNvSpPr txBox="1"/>
          <p:nvPr/>
        </p:nvSpPr>
        <p:spPr>
          <a:xfrm>
            <a:off x="9921200" y="3072834"/>
            <a:ext cx="1855200" cy="233887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dirty="0">
                <a:solidFill>
                  <a:srgbClr val="000000"/>
                </a:solidFill>
                <a:latin typeface="Arial"/>
                <a:cs typeface="Arial"/>
                <a:sym typeface="Arial"/>
              </a:rPr>
              <a:t>Elective 1:</a:t>
            </a:r>
            <a:br>
              <a:rPr lang="en" sz="1867" kern="0" dirty="0">
                <a:solidFill>
                  <a:srgbClr val="000000"/>
                </a:solidFill>
                <a:latin typeface="Arial"/>
                <a:cs typeface="Arial"/>
                <a:sym typeface="Arial"/>
              </a:rPr>
            </a:br>
            <a:r>
              <a:rPr lang="en" sz="1333" kern="0" dirty="0">
                <a:solidFill>
                  <a:srgbClr val="000000"/>
                </a:solidFill>
                <a:latin typeface="Arial"/>
                <a:cs typeface="Arial"/>
                <a:sym typeface="Arial"/>
              </a:rPr>
              <a:t>Performing arts</a:t>
            </a:r>
            <a:br>
              <a:rPr lang="en" sz="1333" kern="0" dirty="0">
                <a:solidFill>
                  <a:srgbClr val="000000"/>
                </a:solidFill>
                <a:latin typeface="Arial"/>
                <a:cs typeface="Arial"/>
                <a:sym typeface="Arial"/>
              </a:rPr>
            </a:br>
            <a:r>
              <a:rPr lang="en" sz="1333" kern="0" dirty="0">
                <a:solidFill>
                  <a:srgbClr val="000000"/>
                </a:solidFill>
                <a:latin typeface="Arial"/>
                <a:cs typeface="Arial"/>
                <a:sym typeface="Arial"/>
              </a:rPr>
              <a:t>Creating performance to understand empowerment and disempwoerment</a:t>
            </a:r>
            <a:br>
              <a:rPr lang="en" sz="1867" kern="0" dirty="0">
                <a:solidFill>
                  <a:srgbClr val="000000"/>
                </a:solidFill>
                <a:latin typeface="Arial"/>
                <a:cs typeface="Arial"/>
                <a:sym typeface="Arial"/>
              </a:rPr>
            </a:br>
            <a:br>
              <a:rPr lang="en" sz="1867" kern="0" dirty="0">
                <a:solidFill>
                  <a:srgbClr val="000000"/>
                </a:solidFill>
                <a:latin typeface="Arial"/>
                <a:cs typeface="Arial"/>
                <a:sym typeface="Arial"/>
              </a:rPr>
            </a:br>
            <a:endParaRPr sz="1867" kern="0" dirty="0">
              <a:solidFill>
                <a:srgbClr val="000000"/>
              </a:solidFill>
              <a:latin typeface="Arial"/>
              <a:cs typeface="Arial"/>
              <a:sym typeface="Arial"/>
            </a:endParaRPr>
          </a:p>
        </p:txBody>
      </p:sp>
      <p:sp>
        <p:nvSpPr>
          <p:cNvPr id="7596" name="Google Shape;7596;p331"/>
          <p:cNvSpPr txBox="1"/>
          <p:nvPr/>
        </p:nvSpPr>
        <p:spPr>
          <a:xfrm>
            <a:off x="9921200" y="5482434"/>
            <a:ext cx="1855200" cy="738623"/>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dirty="0">
                <a:solidFill>
                  <a:srgbClr val="000000"/>
                </a:solidFill>
                <a:latin typeface="Arial"/>
                <a:cs typeface="Arial"/>
                <a:sym typeface="Arial"/>
              </a:rPr>
              <a:t>Beyond:</a:t>
            </a:r>
            <a:br>
              <a:rPr lang="en" sz="1867" kern="0" dirty="0">
                <a:solidFill>
                  <a:srgbClr val="000000"/>
                </a:solidFill>
                <a:latin typeface="Arial"/>
                <a:cs typeface="Arial"/>
                <a:sym typeface="Arial"/>
              </a:rPr>
            </a:br>
            <a:r>
              <a:rPr lang="en" sz="1333" kern="0" dirty="0">
                <a:solidFill>
                  <a:srgbClr val="000000"/>
                </a:solidFill>
                <a:latin typeface="Arial"/>
                <a:cs typeface="Arial"/>
                <a:sym typeface="Arial"/>
              </a:rPr>
              <a:t>Bright spots</a:t>
            </a:r>
            <a:endParaRPr sz="1867" kern="0" dirty="0">
              <a:solidFill>
                <a:srgbClr val="000000"/>
              </a:solidFill>
              <a:latin typeface="Arial"/>
              <a:cs typeface="Arial"/>
              <a:sym typeface="Arial"/>
            </a:endParaRPr>
          </a:p>
        </p:txBody>
      </p:sp>
      <p:sp>
        <p:nvSpPr>
          <p:cNvPr id="7595" name="Google Shape;7595;p331"/>
          <p:cNvSpPr txBox="1"/>
          <p:nvPr/>
        </p:nvSpPr>
        <p:spPr>
          <a:xfrm>
            <a:off x="9921200" y="6158501"/>
            <a:ext cx="1855200" cy="533504"/>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867" kern="0" dirty="0">
                <a:solidFill>
                  <a:srgbClr val="000000"/>
                </a:solidFill>
                <a:latin typeface="Arial"/>
                <a:cs typeface="Arial"/>
                <a:sym typeface="Arial"/>
              </a:rPr>
              <a:t>Elective 2:</a:t>
            </a:r>
            <a:endParaRPr sz="1867" kern="0" dirty="0">
              <a:solidFill>
                <a:srgbClr val="000000"/>
              </a:solidFill>
              <a:latin typeface="Arial"/>
              <a:cs typeface="Arial"/>
              <a:sym typeface="Arial"/>
            </a:endParaRPr>
          </a:p>
        </p:txBody>
      </p:sp>
      <p:cxnSp>
        <p:nvCxnSpPr>
          <p:cNvPr id="7600" name="Google Shape;7600;p331">
            <a:extLst>
              <a:ext uri="{C183D7F6-B498-43B3-948B-1728B52AA6E4}">
                <adec:decorative xmlns:adec="http://schemas.microsoft.com/office/drawing/2017/decorative" val="1"/>
              </a:ext>
            </a:extLst>
          </p:cNvPr>
          <p:cNvCxnSpPr>
            <a:stCxn id="7589" idx="3"/>
          </p:cNvCxnSpPr>
          <p:nvPr/>
        </p:nvCxnSpPr>
        <p:spPr>
          <a:xfrm>
            <a:off x="2244800" y="2372562"/>
            <a:ext cx="1060400" cy="846647"/>
          </a:xfrm>
          <a:prstGeom prst="straightConnector1">
            <a:avLst/>
          </a:prstGeom>
          <a:noFill/>
          <a:ln w="9525" cap="flat" cmpd="sng">
            <a:solidFill>
              <a:schemeClr val="dk2"/>
            </a:solidFill>
            <a:prstDash val="solid"/>
            <a:round/>
            <a:headEnd type="none" w="med" len="med"/>
            <a:tailEnd type="triangle" w="med" len="med"/>
          </a:ln>
        </p:spPr>
      </p:cxnSp>
      <p:cxnSp>
        <p:nvCxnSpPr>
          <p:cNvPr id="7601" name="Google Shape;7601;p331">
            <a:extLst>
              <a:ext uri="{C183D7F6-B498-43B3-948B-1728B52AA6E4}">
                <adec:decorative xmlns:adec="http://schemas.microsoft.com/office/drawing/2017/decorative" val="1"/>
              </a:ext>
            </a:extLst>
          </p:cNvPr>
          <p:cNvCxnSpPr>
            <a:stCxn id="7590" idx="3"/>
            <a:endCxn id="7598" idx="1"/>
          </p:cNvCxnSpPr>
          <p:nvPr/>
        </p:nvCxnSpPr>
        <p:spPr>
          <a:xfrm>
            <a:off x="2260567" y="3818699"/>
            <a:ext cx="1107033" cy="385772"/>
          </a:xfrm>
          <a:prstGeom prst="straightConnector1">
            <a:avLst/>
          </a:prstGeom>
          <a:noFill/>
          <a:ln w="9525" cap="flat" cmpd="sng">
            <a:solidFill>
              <a:schemeClr val="dk2"/>
            </a:solidFill>
            <a:prstDash val="solid"/>
            <a:round/>
            <a:headEnd type="none" w="med" len="med"/>
            <a:tailEnd type="triangle" w="med" len="med"/>
          </a:ln>
        </p:spPr>
      </p:cxnSp>
      <p:cxnSp>
        <p:nvCxnSpPr>
          <p:cNvPr id="7602" name="Google Shape;7602;p331">
            <a:extLst>
              <a:ext uri="{C183D7F6-B498-43B3-948B-1728B52AA6E4}">
                <adec:decorative xmlns:adec="http://schemas.microsoft.com/office/drawing/2017/decorative" val="1"/>
              </a:ext>
            </a:extLst>
          </p:cNvPr>
          <p:cNvCxnSpPr>
            <a:stCxn id="7591" idx="3"/>
          </p:cNvCxnSpPr>
          <p:nvPr/>
        </p:nvCxnSpPr>
        <p:spPr>
          <a:xfrm flipV="1">
            <a:off x="2260567" y="4517700"/>
            <a:ext cx="1044800" cy="416813"/>
          </a:xfrm>
          <a:prstGeom prst="straightConnector1">
            <a:avLst/>
          </a:prstGeom>
          <a:noFill/>
          <a:ln w="9525" cap="flat" cmpd="sng">
            <a:solidFill>
              <a:schemeClr val="dk2"/>
            </a:solidFill>
            <a:prstDash val="solid"/>
            <a:round/>
            <a:headEnd type="none" w="med" len="med"/>
            <a:tailEnd type="triangle" w="med" len="med"/>
          </a:ln>
        </p:spPr>
      </p:cxnSp>
      <p:cxnSp>
        <p:nvCxnSpPr>
          <p:cNvPr id="7603" name="Google Shape;7603;p331">
            <a:extLst>
              <a:ext uri="{C183D7F6-B498-43B3-948B-1728B52AA6E4}">
                <adec:decorative xmlns:adec="http://schemas.microsoft.com/office/drawing/2017/decorative" val="1"/>
              </a:ext>
            </a:extLst>
          </p:cNvPr>
          <p:cNvCxnSpPr>
            <a:stCxn id="7592" idx="3"/>
          </p:cNvCxnSpPr>
          <p:nvPr/>
        </p:nvCxnSpPr>
        <p:spPr>
          <a:xfrm flipV="1">
            <a:off x="2260567" y="4848734"/>
            <a:ext cx="1107200" cy="1283434"/>
          </a:xfrm>
          <a:prstGeom prst="straightConnector1">
            <a:avLst/>
          </a:prstGeom>
          <a:noFill/>
          <a:ln w="9525" cap="flat" cmpd="sng">
            <a:solidFill>
              <a:schemeClr val="dk2"/>
            </a:solidFill>
            <a:prstDash val="solid"/>
            <a:round/>
            <a:headEnd type="none" w="med" len="med"/>
            <a:tailEnd type="triangle" w="med" len="med"/>
          </a:ln>
        </p:spPr>
      </p:cxnSp>
      <p:cxnSp>
        <p:nvCxnSpPr>
          <p:cNvPr id="7604" name="Google Shape;7604;p331">
            <a:extLst>
              <a:ext uri="{C183D7F6-B498-43B3-948B-1728B52AA6E4}">
                <adec:decorative xmlns:adec="http://schemas.microsoft.com/office/drawing/2017/decorative" val="1"/>
              </a:ext>
            </a:extLst>
          </p:cNvPr>
          <p:cNvCxnSpPr>
            <a:cxnSpLocks/>
            <a:stCxn id="7596" idx="1"/>
          </p:cNvCxnSpPr>
          <p:nvPr/>
        </p:nvCxnSpPr>
        <p:spPr>
          <a:xfrm flipH="1" flipV="1">
            <a:off x="9058400" y="4932234"/>
            <a:ext cx="862800" cy="919512"/>
          </a:xfrm>
          <a:prstGeom prst="straightConnector1">
            <a:avLst/>
          </a:prstGeom>
          <a:noFill/>
          <a:ln w="9525" cap="flat" cmpd="sng">
            <a:solidFill>
              <a:schemeClr val="dk2"/>
            </a:solidFill>
            <a:prstDash val="solid"/>
            <a:round/>
            <a:headEnd type="none" w="med" len="med"/>
            <a:tailEnd type="triangle" w="med" len="med"/>
          </a:ln>
        </p:spPr>
      </p:cxnSp>
      <p:cxnSp>
        <p:nvCxnSpPr>
          <p:cNvPr id="7605" name="Google Shape;7605;p331">
            <a:extLst>
              <a:ext uri="{C183D7F6-B498-43B3-948B-1728B52AA6E4}">
                <adec:decorative xmlns:adec="http://schemas.microsoft.com/office/drawing/2017/decorative" val="1"/>
              </a:ext>
            </a:extLst>
          </p:cNvPr>
          <p:cNvCxnSpPr>
            <a:cxnSpLocks/>
            <a:stCxn id="7595" idx="1"/>
          </p:cNvCxnSpPr>
          <p:nvPr/>
        </p:nvCxnSpPr>
        <p:spPr>
          <a:xfrm flipH="1">
            <a:off x="9089600" y="6425253"/>
            <a:ext cx="831600" cy="55047"/>
          </a:xfrm>
          <a:prstGeom prst="straightConnector1">
            <a:avLst/>
          </a:prstGeom>
          <a:noFill/>
          <a:ln w="9525" cap="flat" cmpd="sng">
            <a:solidFill>
              <a:schemeClr val="dk2"/>
            </a:solidFill>
            <a:prstDash val="solid"/>
            <a:round/>
            <a:headEnd type="none" w="med" len="med"/>
            <a:tailEnd type="triangle" w="med" len="med"/>
          </a:ln>
        </p:spPr>
      </p:cxnSp>
      <p:cxnSp>
        <p:nvCxnSpPr>
          <p:cNvPr id="7606" name="Google Shape;7606;p331">
            <a:extLst>
              <a:ext uri="{C183D7F6-B498-43B3-948B-1728B52AA6E4}">
                <adec:decorative xmlns:adec="http://schemas.microsoft.com/office/drawing/2017/decorative" val="1"/>
              </a:ext>
            </a:extLst>
          </p:cNvPr>
          <p:cNvCxnSpPr>
            <a:stCxn id="7594" idx="1"/>
            <a:endCxn id="7598" idx="3"/>
          </p:cNvCxnSpPr>
          <p:nvPr/>
        </p:nvCxnSpPr>
        <p:spPr>
          <a:xfrm flipH="1" flipV="1">
            <a:off x="9011600" y="4204471"/>
            <a:ext cx="909600" cy="37798"/>
          </a:xfrm>
          <a:prstGeom prst="straightConnector1">
            <a:avLst/>
          </a:prstGeom>
          <a:noFill/>
          <a:ln w="9525" cap="flat" cmpd="sng">
            <a:solidFill>
              <a:schemeClr val="dk2"/>
            </a:solidFill>
            <a:prstDash val="solid"/>
            <a:round/>
            <a:headEnd type="none" w="med" len="med"/>
            <a:tailEnd type="triangle" w="med" len="med"/>
          </a:ln>
        </p:spPr>
      </p:cxnSp>
      <p:cxnSp>
        <p:nvCxnSpPr>
          <p:cNvPr id="7607" name="Google Shape;7607;p331">
            <a:extLst>
              <a:ext uri="{C183D7F6-B498-43B3-948B-1728B52AA6E4}">
                <adec:decorative xmlns:adec="http://schemas.microsoft.com/office/drawing/2017/decorative" val="1"/>
              </a:ext>
            </a:extLst>
          </p:cNvPr>
          <p:cNvCxnSpPr>
            <a:stCxn id="7593" idx="1"/>
          </p:cNvCxnSpPr>
          <p:nvPr/>
        </p:nvCxnSpPr>
        <p:spPr>
          <a:xfrm flipH="1">
            <a:off x="9074000" y="2381007"/>
            <a:ext cx="847200" cy="976427"/>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611"/>
        <p:cNvGrpSpPr/>
        <p:nvPr/>
      </p:nvGrpSpPr>
      <p:grpSpPr>
        <a:xfrm>
          <a:off x="0" y="0"/>
          <a:ext cx="0" cy="0"/>
          <a:chOff x="0" y="0"/>
          <a:chExt cx="0" cy="0"/>
        </a:xfrm>
      </p:grpSpPr>
      <p:sp>
        <p:nvSpPr>
          <p:cNvPr id="7613" name="Google Shape;7613;p332"/>
          <p:cNvSpPr txBox="1">
            <a:spLocks noGrp="1"/>
          </p:cNvSpPr>
          <p:nvPr>
            <p:ph type="title" idx="4294967295"/>
          </p:nvPr>
        </p:nvSpPr>
        <p:spPr>
          <a:xfrm>
            <a:off x="202000" y="243020"/>
            <a:ext cx="11360150" cy="911225"/>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buSzPts val="990"/>
            </a:pPr>
            <a:r>
              <a:rPr lang="en" sz="2560"/>
              <a:t>2. Guided Research - Empowerment - Record key info on the next few slides.</a:t>
            </a:r>
            <a:endParaRPr sz="2560"/>
          </a:p>
        </p:txBody>
      </p:sp>
      <p:pic>
        <p:nvPicPr>
          <p:cNvPr id="7614" name="Google Shape;7614;p332" descr="A simple search process"/>
          <p:cNvPicPr preferRelativeResize="0"/>
          <p:nvPr/>
        </p:nvPicPr>
        <p:blipFill>
          <a:blip r:embed="rId3">
            <a:alphaModFix/>
          </a:blip>
          <a:srcRect b="10649"/>
          <a:stretch>
            <a:fillRect/>
          </a:stretch>
        </p:blipFill>
        <p:spPr>
          <a:xfrm>
            <a:off x="2852144" y="1249489"/>
            <a:ext cx="6487713" cy="1726001"/>
          </a:xfrm>
          <a:prstGeom prst="rect">
            <a:avLst/>
          </a:prstGeom>
          <a:noFill/>
          <a:ln>
            <a:noFill/>
          </a:ln>
        </p:spPr>
      </p:pic>
      <p:graphicFrame>
        <p:nvGraphicFramePr>
          <p:cNvPr id="7615" name="Google Shape;7615;p332"/>
          <p:cNvGraphicFramePr/>
          <p:nvPr>
            <p:extLst>
              <p:ext uri="{D42A27DB-BD31-4B8C-83A1-F6EECF244321}">
                <p14:modId xmlns:p14="http://schemas.microsoft.com/office/powerpoint/2010/main" val="2045299699"/>
              </p:ext>
            </p:extLst>
          </p:nvPr>
        </p:nvGraphicFramePr>
        <p:xfrm>
          <a:off x="202000" y="3037824"/>
          <a:ext cx="11850335" cy="3510200"/>
        </p:xfrm>
        <a:graphic>
          <a:graphicData uri="http://schemas.openxmlformats.org/drawingml/2006/table">
            <a:tbl>
              <a:tblPr firstRow="1">
                <a:noFill/>
              </a:tblPr>
              <a:tblGrid>
                <a:gridCol w="2370067">
                  <a:extLst>
                    <a:ext uri="{9D8B030D-6E8A-4147-A177-3AD203B41FA5}">
                      <a16:colId xmlns:a16="http://schemas.microsoft.com/office/drawing/2014/main" val="20000"/>
                    </a:ext>
                  </a:extLst>
                </a:gridCol>
                <a:gridCol w="2370067">
                  <a:extLst>
                    <a:ext uri="{9D8B030D-6E8A-4147-A177-3AD203B41FA5}">
                      <a16:colId xmlns:a16="http://schemas.microsoft.com/office/drawing/2014/main" val="20001"/>
                    </a:ext>
                  </a:extLst>
                </a:gridCol>
                <a:gridCol w="2370067">
                  <a:extLst>
                    <a:ext uri="{9D8B030D-6E8A-4147-A177-3AD203B41FA5}">
                      <a16:colId xmlns:a16="http://schemas.microsoft.com/office/drawing/2014/main" val="20002"/>
                    </a:ext>
                  </a:extLst>
                </a:gridCol>
                <a:gridCol w="2370067">
                  <a:extLst>
                    <a:ext uri="{9D8B030D-6E8A-4147-A177-3AD203B41FA5}">
                      <a16:colId xmlns:a16="http://schemas.microsoft.com/office/drawing/2014/main" val="20003"/>
                    </a:ext>
                  </a:extLst>
                </a:gridCol>
                <a:gridCol w="2370067">
                  <a:extLst>
                    <a:ext uri="{9D8B030D-6E8A-4147-A177-3AD203B41FA5}">
                      <a16:colId xmlns:a16="http://schemas.microsoft.com/office/drawing/2014/main" val="20004"/>
                    </a:ext>
                  </a:extLst>
                </a:gridCol>
              </a:tblGrid>
              <a:tr h="623192">
                <a:tc>
                  <a:txBody>
                    <a:bodyPr/>
                    <a:lstStyle/>
                    <a:p>
                      <a:pPr marL="0" lvl="0" indent="0" algn="l" rtl="0">
                        <a:spcBef>
                          <a:spcPts val="0"/>
                        </a:spcBef>
                        <a:spcAft>
                          <a:spcPts val="0"/>
                        </a:spcAft>
                        <a:buNone/>
                      </a:pPr>
                      <a:r>
                        <a:rPr lang="en" sz="2500" b="1"/>
                        <a:t>Clarify</a:t>
                      </a:r>
                      <a:endParaRPr sz="2500" b="1"/>
                    </a:p>
                  </a:txBody>
                  <a:tcPr marL="121900" marR="121900" marT="121900" marB="121900"/>
                </a:tc>
                <a:tc>
                  <a:txBody>
                    <a:bodyPr/>
                    <a:lstStyle/>
                    <a:p>
                      <a:pPr marL="0" lvl="0" indent="0" algn="l" rtl="0">
                        <a:spcBef>
                          <a:spcPts val="0"/>
                        </a:spcBef>
                        <a:spcAft>
                          <a:spcPts val="0"/>
                        </a:spcAft>
                        <a:buNone/>
                      </a:pPr>
                      <a:r>
                        <a:rPr lang="en" sz="2500" b="1"/>
                        <a:t>Search</a:t>
                      </a:r>
                      <a:endParaRPr sz="2500" b="1"/>
                    </a:p>
                  </a:txBody>
                  <a:tcPr marL="121900" marR="121900" marT="121900" marB="121900"/>
                </a:tc>
                <a:tc>
                  <a:txBody>
                    <a:bodyPr/>
                    <a:lstStyle/>
                    <a:p>
                      <a:pPr marL="0" lvl="0" indent="0" algn="l" rtl="0">
                        <a:spcBef>
                          <a:spcPts val="0"/>
                        </a:spcBef>
                        <a:spcAft>
                          <a:spcPts val="0"/>
                        </a:spcAft>
                        <a:buNone/>
                      </a:pPr>
                      <a:r>
                        <a:rPr lang="en" sz="2500" b="1"/>
                        <a:t>Delve</a:t>
                      </a:r>
                      <a:endParaRPr sz="2500" b="1"/>
                    </a:p>
                  </a:txBody>
                  <a:tcPr marL="121900" marR="121900" marT="121900" marB="121900"/>
                </a:tc>
                <a:tc>
                  <a:txBody>
                    <a:bodyPr/>
                    <a:lstStyle/>
                    <a:p>
                      <a:pPr marL="0" lvl="0" indent="0" algn="l" rtl="0">
                        <a:spcBef>
                          <a:spcPts val="0"/>
                        </a:spcBef>
                        <a:spcAft>
                          <a:spcPts val="0"/>
                        </a:spcAft>
                        <a:buNone/>
                      </a:pPr>
                      <a:r>
                        <a:rPr lang="en" sz="2500" b="1"/>
                        <a:t>Evaluate</a:t>
                      </a:r>
                      <a:endParaRPr sz="2500" b="1"/>
                    </a:p>
                  </a:txBody>
                  <a:tcPr marL="121900" marR="121900" marT="121900" marB="121900"/>
                </a:tc>
                <a:tc>
                  <a:txBody>
                    <a:bodyPr/>
                    <a:lstStyle/>
                    <a:p>
                      <a:pPr marL="0" lvl="0" indent="0" algn="l" rtl="0">
                        <a:spcBef>
                          <a:spcPts val="0"/>
                        </a:spcBef>
                        <a:spcAft>
                          <a:spcPts val="0"/>
                        </a:spcAft>
                        <a:buNone/>
                      </a:pPr>
                      <a:r>
                        <a:rPr lang="en" sz="2500" b="1"/>
                        <a:t>Cite</a:t>
                      </a:r>
                      <a:endParaRPr sz="2500" b="1"/>
                    </a:p>
                  </a:txBody>
                  <a:tcPr marL="121900" marR="121900" marT="121900" marB="121900"/>
                </a:tc>
                <a:extLst>
                  <a:ext uri="{0D108BD9-81ED-4DB2-BD59-A6C34878D82A}">
                    <a16:rowId xmlns:a16="http://schemas.microsoft.com/office/drawing/2014/main" val="10000"/>
                  </a:ext>
                </a:extLst>
              </a:tr>
              <a:tr h="2885400">
                <a:tc>
                  <a:txBody>
                    <a:bodyPr/>
                    <a:lstStyle/>
                    <a:p>
                      <a:pPr marL="457200" lvl="0" indent="-292100" algn="l" rtl="0">
                        <a:spcBef>
                          <a:spcPts val="0"/>
                        </a:spcBef>
                        <a:spcAft>
                          <a:spcPts val="0"/>
                        </a:spcAft>
                        <a:buSzPts val="1000"/>
                        <a:buAutoNum type="arabicPeriod"/>
                      </a:pPr>
                      <a:r>
                        <a:rPr lang="en" sz="1300"/>
                        <a:t>Write as many questions as you can think of in relation to empowerment</a:t>
                      </a:r>
                      <a:endParaRPr sz="1300"/>
                    </a:p>
                    <a:p>
                      <a:pPr marL="457200" lvl="0" indent="-292100" algn="l" rtl="0">
                        <a:spcBef>
                          <a:spcPts val="0"/>
                        </a:spcBef>
                        <a:spcAft>
                          <a:spcPts val="0"/>
                        </a:spcAft>
                        <a:buSzPts val="1000"/>
                        <a:buAutoNum type="arabicPeriod"/>
                      </a:pPr>
                      <a:r>
                        <a:rPr lang="en" sz="1300"/>
                        <a:t>Write down ten words to describe an empowered person</a:t>
                      </a:r>
                      <a:endParaRPr sz="1300"/>
                    </a:p>
                    <a:p>
                      <a:pPr marL="457200" lvl="0" indent="-292100" algn="l" rtl="0">
                        <a:spcBef>
                          <a:spcPts val="0"/>
                        </a:spcBef>
                        <a:spcAft>
                          <a:spcPts val="0"/>
                        </a:spcAft>
                        <a:buSzPts val="1000"/>
                        <a:buAutoNum type="arabicPeriod"/>
                      </a:pPr>
                      <a:r>
                        <a:rPr lang="en" sz="1300"/>
                        <a:t>Write down ten words to describe a disempowered person</a:t>
                      </a:r>
                      <a:endParaRPr sz="1300"/>
                    </a:p>
                  </a:txBody>
                  <a:tcPr marL="121900" marR="121900" marT="121900" marB="121900"/>
                </a:tc>
                <a:tc>
                  <a:txBody>
                    <a:bodyPr/>
                    <a:lstStyle/>
                    <a:p>
                      <a:pPr marL="457200" lvl="0" indent="-292100" algn="l" rtl="0">
                        <a:spcBef>
                          <a:spcPts val="0"/>
                        </a:spcBef>
                        <a:spcAft>
                          <a:spcPts val="0"/>
                        </a:spcAft>
                        <a:buSzPts val="1000"/>
                        <a:buAutoNum type="arabicPeriod"/>
                      </a:pPr>
                      <a:r>
                        <a:rPr lang="en" sz="1300"/>
                        <a:t>Search your questions in Google to retrieve some key points. Record this. </a:t>
                      </a:r>
                      <a:endParaRPr sz="1300"/>
                    </a:p>
                    <a:p>
                      <a:pPr marL="457200" lvl="0" indent="-292100" algn="l" rtl="0">
                        <a:spcBef>
                          <a:spcPts val="0"/>
                        </a:spcBef>
                        <a:spcAft>
                          <a:spcPts val="0"/>
                        </a:spcAft>
                        <a:buSzPts val="1000"/>
                        <a:buAutoNum type="arabicPeriod"/>
                      </a:pPr>
                      <a:r>
                        <a:rPr lang="en" sz="1300"/>
                        <a:t>Search for empowerment through specific lenses - education, women, self-determination. Record your insights.</a:t>
                      </a:r>
                      <a:endParaRPr sz="1300"/>
                    </a:p>
                  </a:txBody>
                  <a:tcPr marL="121900" marR="121900" marT="121900" marB="121900"/>
                </a:tc>
                <a:tc>
                  <a:txBody>
                    <a:bodyPr/>
                    <a:lstStyle/>
                    <a:p>
                      <a:pPr marL="457200" lvl="0" indent="-292100" algn="l" rtl="0">
                        <a:spcBef>
                          <a:spcPts val="0"/>
                        </a:spcBef>
                        <a:spcAft>
                          <a:spcPts val="0"/>
                        </a:spcAft>
                        <a:buSzPts val="1000"/>
                        <a:buAutoNum type="arabicPeriod"/>
                      </a:pPr>
                      <a:r>
                        <a:rPr lang="en" sz="1300"/>
                        <a:t>Delve into a specific article on ‘Empowerment’ and record your noticings.</a:t>
                      </a:r>
                      <a:endParaRPr sz="1300"/>
                    </a:p>
                    <a:p>
                      <a:pPr marL="457200" lvl="0" indent="-292100" algn="l" rtl="0">
                        <a:spcBef>
                          <a:spcPts val="0"/>
                        </a:spcBef>
                        <a:spcAft>
                          <a:spcPts val="0"/>
                        </a:spcAft>
                        <a:buSzPts val="1000"/>
                        <a:buAutoNum type="arabicPeriod"/>
                      </a:pPr>
                      <a:r>
                        <a:rPr lang="en" sz="1300"/>
                        <a:t>Delve into political cartoons on ‘Empowerment’ and record your noticings</a:t>
                      </a:r>
                      <a:endParaRPr sz="1300"/>
                    </a:p>
                  </a:txBody>
                  <a:tcPr marL="121900" marR="121900" marT="121900" marB="121900"/>
                </a:tc>
                <a:tc>
                  <a:txBody>
                    <a:bodyPr/>
                    <a:lstStyle/>
                    <a:p>
                      <a:pPr marL="457200" lvl="0" indent="-292100" algn="l" rtl="0">
                        <a:spcBef>
                          <a:spcPts val="0"/>
                        </a:spcBef>
                        <a:spcAft>
                          <a:spcPts val="0"/>
                        </a:spcAft>
                        <a:buSzPts val="1000"/>
                        <a:buAutoNum type="arabicPeriod"/>
                      </a:pPr>
                      <a:r>
                        <a:rPr lang="en" sz="1300" dirty="0"/>
                        <a:t>Look at your research and consider what a vision for a performance might be.</a:t>
                      </a:r>
                      <a:endParaRPr sz="1300" dirty="0"/>
                    </a:p>
                  </a:txBody>
                  <a:tcPr marL="121900" marR="121900" marT="121900" marB="121900"/>
                </a:tc>
                <a:tc>
                  <a:txBody>
                    <a:bodyPr/>
                    <a:lstStyle/>
                    <a:p>
                      <a:pPr marL="457200" lvl="0" indent="-292100" algn="l" rtl="0">
                        <a:spcBef>
                          <a:spcPts val="0"/>
                        </a:spcBef>
                        <a:spcAft>
                          <a:spcPts val="0"/>
                        </a:spcAft>
                        <a:buSzPts val="1000"/>
                        <a:buAutoNum type="arabicPeriod"/>
                      </a:pPr>
                      <a:r>
                        <a:rPr lang="en" sz="1300" dirty="0"/>
                        <a:t>Record your list of websites particularly if we might quote from these in our performance. </a:t>
                      </a:r>
                      <a:endParaRPr sz="1300" dirty="0"/>
                    </a:p>
                  </a:txBody>
                  <a:tcPr marL="121900" marR="121900" marT="121900" marB="121900"/>
                </a:tc>
                <a:extLst>
                  <a:ext uri="{0D108BD9-81ED-4DB2-BD59-A6C34878D82A}">
                    <a16:rowId xmlns:a16="http://schemas.microsoft.com/office/drawing/2014/main" val="10001"/>
                  </a:ext>
                </a:extLst>
              </a:tr>
            </a:tbl>
          </a:graphicData>
        </a:graphic>
      </p:graphicFrame>
      <p:pic>
        <p:nvPicPr>
          <p:cNvPr id="7616" name="Google Shape;7616;p33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884800" y="114867"/>
            <a:ext cx="1167533" cy="1167533"/>
          </a:xfrm>
          <a:prstGeom prst="rect">
            <a:avLst/>
          </a:prstGeom>
          <a:noFill/>
          <a:ln>
            <a:noFill/>
          </a:ln>
        </p:spPr>
      </p:pic>
      <p:sp>
        <p:nvSpPr>
          <p:cNvPr id="2" name="Rectangle 1">
            <a:extLst>
              <a:ext uri="{FF2B5EF4-FFF2-40B4-BE49-F238E27FC236}">
                <a16:creationId xmlns:a16="http://schemas.microsoft.com/office/drawing/2014/main" id="{B2EE0BC1-272C-6541-2330-4EA7F0A90BD4}"/>
              </a:ext>
            </a:extLst>
          </p:cNvPr>
          <p:cNvSpPr>
            <a:spLocks noChangeArrowheads="1"/>
          </p:cNvSpPr>
          <p:nvPr/>
        </p:nvSpPr>
        <p:spPr bwMode="auto">
          <a:xfrm>
            <a:off x="-393700" y="6610358"/>
            <a:ext cx="753399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u="none" strike="noStrike" cap="none" normalizeH="0" baseline="0" dirty="0">
                <a:ln>
                  <a:noFill/>
                </a:ln>
                <a:effectLst/>
                <a:latin typeface="+mj-lt"/>
                <a:cs typeface="Times New Roman" panose="02020603050405020304" pitchFamily="18" charset="0"/>
              </a:rPr>
              <a:t>.</a:t>
            </a:r>
            <a:endParaRPr kumimoji="0" lang="en-US" altLang="en-US" sz="1800" b="0" u="none" strike="noStrike" cap="none" normalizeH="0" baseline="0" dirty="0">
              <a:ln>
                <a:noFill/>
              </a:ln>
              <a:solidFill>
                <a:schemeClr val="accent1"/>
              </a:solidFill>
              <a:effectLst/>
              <a:latin typeface="+mj-lt"/>
            </a:endParaRPr>
          </a:p>
        </p:txBody>
      </p:sp>
    </p:spTree>
  </p:cSld>
  <p:clrMapOvr>
    <a:masterClrMapping/>
  </p:clrMapOvr>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3ED06D-E923-4167-8E0B-6D4BE073E195}">
  <ds:schemaRefs>
    <ds:schemaRef ds:uri="http://schemas.microsoft.com/sharepoint/v3/contenttype/forms"/>
  </ds:schemaRefs>
</ds:datastoreItem>
</file>

<file path=customXml/itemProps2.xml><?xml version="1.0" encoding="utf-8"?>
<ds:datastoreItem xmlns:ds="http://schemas.openxmlformats.org/officeDocument/2006/customXml" ds:itemID="{D4C20ECA-0A58-4FF9-8586-29B30BF076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767568-8016-42B8-8224-3D11ADEC92C2}">
  <ds:schemaRefs>
    <ds:schemaRef ds:uri="http://www.w3.org/XML/1998/namespace"/>
    <ds:schemaRef ds:uri="98740c54-966f-451d-a76c-e38eb7fddd55"/>
    <ds:schemaRef ds:uri="http://purl.org/dc/terms/"/>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094ce8ca-8c20-4eb0-bb23-b47a1c76b753"/>
  </ds:schemaRefs>
</ds:datastoreItem>
</file>

<file path=docProps/app.xml><?xml version="1.0" encoding="utf-8"?>
<Properties xmlns="http://schemas.openxmlformats.org/officeDocument/2006/extended-properties" xmlns:vt="http://schemas.openxmlformats.org/officeDocument/2006/docPropsVTypes">
  <Template>student-facing-secondary-template-2025-v2</Template>
  <TotalTime>139</TotalTime>
  <Words>1283</Words>
  <Application>Microsoft Office PowerPoint</Application>
  <PresentationFormat>Widescreen</PresentationFormat>
  <Paragraphs>115</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Public Sans</vt:lpstr>
      <vt:lpstr>Arial</vt:lpstr>
      <vt:lpstr>Times New Roman</vt:lpstr>
      <vt:lpstr>NSWG Corporate</vt:lpstr>
      <vt:lpstr>Simple Light</vt:lpstr>
      <vt:lpstr>Term 2 Empowerment teaching and learning resource</vt:lpstr>
      <vt:lpstr>Contents</vt:lpstr>
      <vt:lpstr>CURRICULUM MATERIALS: Teacher Generated Materials</vt:lpstr>
      <vt:lpstr>Empowerment Where are we? Where are we going?</vt:lpstr>
      <vt:lpstr>What does today’s lesson look like?</vt:lpstr>
      <vt:lpstr>2. Quest Connections - how are you going to ‘solve’ the wicked problem of ‘Empowerment’?</vt:lpstr>
      <vt:lpstr>2. Quest Connections - how are you going to ‘solve’ the wicked problem of ‘Empowerment’? </vt:lpstr>
      <vt:lpstr>2. Quest Connections - how are you going to ‘solve’ the wicked problem of ‘Empowerment’? Make a copy and send to Amy. </vt:lpstr>
      <vt:lpstr>2. Guided Research - Empowerment - Record key info on the next few slides.</vt:lpstr>
      <vt:lpstr>(1) Research Notes:</vt:lpstr>
      <vt:lpstr>(2) Research Notes:</vt:lpstr>
      <vt:lpstr>5. Build a Performance Sequence</vt:lpstr>
      <vt:lpstr>5. How did you empower yourself to solve your own learning today?</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IoP teacher and learning resource – Performing arts, Stage 5</dc:title>
  <dc:creator>NSW Department of Education</dc:creator>
  <dcterms:created xsi:type="dcterms:W3CDTF">2025-09-09T00:39:13Z</dcterms:created>
  <dcterms:modified xsi:type="dcterms:W3CDTF">2025-12-19T01:34:21Z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2025-09-09T00:39:46Z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8d12a39b-0a16-4ba8-9916-5ef87deec835</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