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55"/>
  </p:notesMasterIdLst>
  <p:sldIdLst>
    <p:sldId id="256" r:id="rId5"/>
    <p:sldId id="26367" r:id="rId6"/>
    <p:sldId id="26413" r:id="rId7"/>
    <p:sldId id="26414" r:id="rId8"/>
    <p:sldId id="26415" r:id="rId9"/>
    <p:sldId id="2141411707" r:id="rId10"/>
    <p:sldId id="2141411713" r:id="rId11"/>
    <p:sldId id="2141411709" r:id="rId12"/>
    <p:sldId id="2141411711" r:id="rId13"/>
    <p:sldId id="2141411714" r:id="rId14"/>
    <p:sldId id="2141411643" r:id="rId15"/>
    <p:sldId id="2141411718" r:id="rId16"/>
    <p:sldId id="2141411720" r:id="rId17"/>
    <p:sldId id="2141411752" r:id="rId18"/>
    <p:sldId id="2141411723" r:id="rId19"/>
    <p:sldId id="2141411719" r:id="rId20"/>
    <p:sldId id="2141411722" r:id="rId21"/>
    <p:sldId id="364" r:id="rId22"/>
    <p:sldId id="257" r:id="rId23"/>
    <p:sldId id="2141411724" r:id="rId24"/>
    <p:sldId id="2141411725" r:id="rId25"/>
    <p:sldId id="2141411728" r:id="rId26"/>
    <p:sldId id="2141411727" r:id="rId27"/>
    <p:sldId id="2141411751" r:id="rId28"/>
    <p:sldId id="2141411687" r:id="rId29"/>
    <p:sldId id="2141411750" r:id="rId30"/>
    <p:sldId id="2141411688" r:id="rId31"/>
    <p:sldId id="2141411730" r:id="rId32"/>
    <p:sldId id="2141411731" r:id="rId33"/>
    <p:sldId id="2141411733" r:id="rId34"/>
    <p:sldId id="2141411735" r:id="rId35"/>
    <p:sldId id="2141411736" r:id="rId36"/>
    <p:sldId id="2141411737" r:id="rId37"/>
    <p:sldId id="2141411749" r:id="rId38"/>
    <p:sldId id="2141411740" r:id="rId39"/>
    <p:sldId id="2141411739" r:id="rId40"/>
    <p:sldId id="2141411753" r:id="rId41"/>
    <p:sldId id="2141411754" r:id="rId42"/>
    <p:sldId id="2141411690" r:id="rId43"/>
    <p:sldId id="2141411741" r:id="rId44"/>
    <p:sldId id="2141411744" r:id="rId45"/>
    <p:sldId id="2141411742" r:id="rId46"/>
    <p:sldId id="2141411743" r:id="rId47"/>
    <p:sldId id="2141411692" r:id="rId48"/>
    <p:sldId id="2141411745" r:id="rId49"/>
    <p:sldId id="2141411746" r:id="rId50"/>
    <p:sldId id="2141411747" r:id="rId51"/>
    <p:sldId id="2141411748" r:id="rId52"/>
    <p:sldId id="259" r:id="rId53"/>
    <p:sldId id="361" r:id="rId54"/>
  </p:sldIdLst>
  <p:sldSz cx="12192000" cy="6858000"/>
  <p:notesSz cx="6858000" cy="9144000"/>
  <p:embeddedFontLst>
    <p:embeddedFont>
      <p:font typeface="Montserrat" panose="00000500000000000000" pitchFamily="2" charset="0"/>
      <p:regular r:id="rId56"/>
      <p:bold r:id="rId57"/>
      <p:italic r:id="rId58"/>
      <p:boldItalic r:id="rId59"/>
    </p:embeddedFont>
    <p:embeddedFont>
      <p:font typeface="poppins" panose="00000500000000000000" pitchFamily="2" charset="0"/>
      <p:bold r:id="rId60"/>
    </p:embeddedFont>
    <p:embeddedFont>
      <p:font typeface="Public Sans" pitchFamily="2" charset="0"/>
      <p:regular r:id="rId61"/>
      <p:bold r:id="rId62"/>
      <p:italic r:id="rId63"/>
      <p:boldItalic r:id="rId64"/>
    </p:embeddedFont>
    <p:embeddedFont>
      <p:font typeface="Public Sans Light" pitchFamily="2" charset="0"/>
      <p:regular r:id="rId65"/>
      <p:italic r:id="rId66"/>
    </p:embeddedFont>
    <p:embeddedFont>
      <p:font typeface="Roboto" panose="02000000000000000000" pitchFamily="2" charset="0"/>
      <p:regular r:id="rId67"/>
    </p:embeddedFont>
    <p:embeddedFont>
      <p:font typeface="Tahoma" panose="020B0604030504040204" pitchFamily="34" charset="0"/>
      <p:regular r:id="rId68"/>
      <p:bold r:id="rId6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D04F2D-4CE8-48D4-0CB4-B0C1B98D1B59}" name="Scott Sleap" initials="SS" userId="S::SCOTT.SLEAP@det.nsw.edu.au::731abb0b-1119-4c04-995f-687eb3536ae8" providerId="AD"/>
  <p188:author id="{EA755533-B637-A463-F44E-D79F94712145}" name="Christopher Sandoval" initials="CS" userId="S::CHRISTOPHER.SANDOVAL1@det.nsw.edu.au::d4c30929-2c62-4287-8280-2773deac9b1f" providerId="AD"/>
  <p188:author id="{EA4D7633-F6FE-9318-CC73-0CDF0A550655}" name="Rachel Mcneilly" initials="RM" userId="S::RACHEL.MCNEILLY@det.nsw.edu.au::e2f97e3e-b88d-430e-bed9-5ff97dac5c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FE1"/>
    <a:srgbClr val="C7F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5608F-5A2C-4448-9BCC-4C6CEC9A387A}" v="3" dt="2026-06-09T06:26:16.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9927" autoAdjust="0"/>
  </p:normalViewPr>
  <p:slideViewPr>
    <p:cSldViewPr snapToGrid="0">
      <p:cViewPr varScale="1">
        <p:scale>
          <a:sx n="59" d="100"/>
          <a:sy n="59" d="100"/>
        </p:scale>
        <p:origin x="11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937B1-DA7A-461B-BF58-1D1821340DF4}" type="datetimeFigureOut">
              <a:rPr lang="en-AU" smtClean="0"/>
              <a:t>9/06/2026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1331A-62CA-4220-BDD0-DF1FE2D03DAB}" type="slidenum">
              <a:rPr lang="en-AU" smtClean="0"/>
              <a:t>‹#›</a:t>
            </a:fld>
            <a:endParaRPr lang="en-AU"/>
          </a:p>
        </p:txBody>
      </p:sp>
    </p:spTree>
    <p:extLst>
      <p:ext uri="{BB962C8B-B14F-4D97-AF65-F5344CB8AC3E}">
        <p14:creationId xmlns:p14="http://schemas.microsoft.com/office/powerpoint/2010/main" val="3437192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wUBxcXSM6wc"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ducation.nsw.gov.au/teaching-and-learning/curriculum/stem/stem-video-resource-catalogue/robots-helping-farmer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ducation.nsw.gov.au/teaching-and-learning/curriculum/stem/stem-video-resource-catalogue/careers-with-ste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education.nsw.gov.au/teaching-and-learning/curriculum/stem/stem-curriculum-resources/careers-with-stem"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a:t>
            </a:fld>
            <a:endParaRPr lang="en-AU"/>
          </a:p>
        </p:txBody>
      </p:sp>
    </p:spTree>
    <p:extLst>
      <p:ext uri="{BB962C8B-B14F-4D97-AF65-F5344CB8AC3E}">
        <p14:creationId xmlns:p14="http://schemas.microsoft.com/office/powerpoint/2010/main" val="343795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Use this activity to build communication skills in students. Provide an example response or joint construction. Move on to student construction with prompts when appropriate.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Ask students to describe two different agricultural challenges, and communicate it in a chosen mode of presentation,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text in notebook</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text or pictures on small whiteboards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electronic graphical display or cloud app.</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Share descriptions with peers through think-pair-share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i="0" dirty="0">
              <a:effectLst/>
              <a:highlight>
                <a:srgbClr val="FF0000"/>
              </a:highligh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0" dirty="0">
                <a:effectLst/>
                <a:highlight>
                  <a:srgbClr val="FF0000"/>
                </a:highlight>
                <a:latin typeface="Arial" panose="020B0604020202020204" pitchFamily="34" charset="0"/>
                <a:ea typeface="Calibri" panose="020F0502020204030204" pitchFamily="34" charset="0"/>
              </a:rPr>
              <a:t>Review LISC at the end of the lesson.</a:t>
            </a:r>
            <a:endParaRPr lang="en-AU" sz="1800" i="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10</a:t>
            </a:fld>
            <a:endParaRPr lang="en-AU"/>
          </a:p>
        </p:txBody>
      </p:sp>
    </p:spTree>
    <p:extLst>
      <p:ext uri="{BB962C8B-B14F-4D97-AF65-F5344CB8AC3E}">
        <p14:creationId xmlns:p14="http://schemas.microsoft.com/office/powerpoint/2010/main" val="23395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11</a:t>
            </a:fld>
            <a:endParaRPr lang="en-AU"/>
          </a:p>
        </p:txBody>
      </p:sp>
    </p:spTree>
    <p:extLst>
      <p:ext uri="{BB962C8B-B14F-4D97-AF65-F5344CB8AC3E}">
        <p14:creationId xmlns:p14="http://schemas.microsoft.com/office/powerpoint/2010/main" val="351815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Revise the term AgriTech. Discuss the link between the text and the images. Students may have seen this image in previous lessons, discussion content with students may become more nuanced as they have moved through the topic.</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12</a:t>
            </a:fld>
            <a:endParaRPr lang="en-AU"/>
          </a:p>
        </p:txBody>
      </p:sp>
    </p:spTree>
    <p:extLst>
      <p:ext uri="{BB962C8B-B14F-4D97-AF65-F5344CB8AC3E}">
        <p14:creationId xmlns:p14="http://schemas.microsoft.com/office/powerpoint/2010/main" val="383030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types of data do we collect? Use the image to describe and check with students what type of data may be collected.</a:t>
            </a:r>
          </a:p>
          <a:p>
            <a:endParaRPr lang="en-AU" dirty="0"/>
          </a:p>
          <a:p>
            <a:r>
              <a:rPr lang="en-AU" b="1" dirty="0"/>
              <a:t>Questions</a:t>
            </a:r>
          </a:p>
          <a:p>
            <a:r>
              <a:rPr lang="en-AU" dirty="0"/>
              <a:t>In this image we see a drone scanning the ground. What information could it be collecting? (imagery on plant health based on density, height, colour) (it could also detect weeds and detect early signs of insects)(it could have thermal imagery to detect water coverage after irrigation).</a:t>
            </a:r>
          </a:p>
          <a:p>
            <a:r>
              <a:rPr lang="en-AU" dirty="0"/>
              <a:t>Where could that data go? (to a central software system that processes vast amounts of data)(this data could be displayed on someone's computer or phone).</a:t>
            </a:r>
          </a:p>
          <a:p>
            <a:r>
              <a:rPr lang="en-AU" dirty="0"/>
              <a:t>How could that data benefit the farmer? (the farmer could assign an autonomous system to spray water, fertiliser or pesticide for targeted growth improvement).</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13</a:t>
            </a:fld>
            <a:endParaRPr lang="en-AU"/>
          </a:p>
        </p:txBody>
      </p:sp>
    </p:spTree>
    <p:extLst>
      <p:ext uri="{BB962C8B-B14F-4D97-AF65-F5344CB8AC3E}">
        <p14:creationId xmlns:p14="http://schemas.microsoft.com/office/powerpoint/2010/main" val="46050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Point out to students that all information sources may have varying degrees of </a:t>
            </a:r>
            <a:r>
              <a:rPr lang="en-AU" dirty="0">
                <a:solidFill>
                  <a:srgbClr val="000000"/>
                </a:solidFill>
                <a:ea typeface="Calibri" panose="020F0502020204030204" pitchFamily="34" charset="0"/>
              </a:rPr>
              <a:t>bias, objectivity, argumentation, authority and credibility.</a:t>
            </a:r>
          </a:p>
          <a:p>
            <a:endParaRPr lang="en-AU" dirty="0">
              <a:solidFill>
                <a:srgbClr val="000000"/>
              </a:solidFill>
              <a:ea typeface="Calibri" panose="020F0502020204030204" pitchFamily="34" charset="0"/>
            </a:endParaRPr>
          </a:p>
          <a:p>
            <a:r>
              <a:rPr lang="en-AU" dirty="0"/>
              <a:t> 1. Bias is a lean or prejudice in favour of or against one thing, person. While everyone has perspectives, a biased source may cherry-pick facts or use "loaded" language to sway your opinion rather than presenting a full picture.</a:t>
            </a:r>
          </a:p>
          <a:p>
            <a:endParaRPr lang="en-AU" dirty="0"/>
          </a:p>
          <a:p>
            <a:r>
              <a:rPr lang="en-AU" dirty="0"/>
              <a:t>2. Objectivity is the effort to remain neutral and fair. An objective source sticks to observable facts and evidence, presenting multiple sides of an issue without letting personal feelings or interests dictate the conclusion</a:t>
            </a:r>
          </a:p>
          <a:p>
            <a:endParaRPr lang="en-AU" dirty="0"/>
          </a:p>
          <a:p>
            <a:r>
              <a:rPr lang="en-AU" dirty="0"/>
              <a:t>3. Argumentation is the logical process used to support a claim. It’s not just about "having an argument," but rather how well a source connects its evidence to its conclusions using sound reasoning.</a:t>
            </a:r>
          </a:p>
          <a:p>
            <a:endParaRPr lang="en-AU" dirty="0"/>
          </a:p>
          <a:p>
            <a:r>
              <a:rPr lang="en-AU" dirty="0"/>
              <a:t>4. Authority refers to the "who" behind the information. It looks at the creator's credentials, expertise, and reputation. For example, a peer-reviewed paper by a biologist carries more authority on genetics than a viral post from a lifestyle influencer.</a:t>
            </a:r>
          </a:p>
          <a:p>
            <a:endParaRPr lang="en-AU" dirty="0"/>
          </a:p>
          <a:p>
            <a:r>
              <a:rPr lang="en-AU" dirty="0"/>
              <a:t>5. Credibility is the overall "believability" or trustworthiness of a source. It is the cumulative result of the other four factors; if a source is objective, uses strong argumentation, and has clear authority and limited bias, its credibility remains high.</a:t>
            </a:r>
          </a:p>
        </p:txBody>
      </p:sp>
      <p:sp>
        <p:nvSpPr>
          <p:cNvPr id="4" name="Slide Number Placeholder 3"/>
          <p:cNvSpPr>
            <a:spLocks noGrp="1"/>
          </p:cNvSpPr>
          <p:nvPr>
            <p:ph type="sldNum" sz="quarter" idx="5"/>
          </p:nvPr>
        </p:nvSpPr>
        <p:spPr/>
        <p:txBody>
          <a:bodyPr/>
          <a:lstStyle/>
          <a:p>
            <a:fld id="{CC91331A-62CA-4220-BDD0-DF1FE2D03DAB}" type="slidenum">
              <a:rPr lang="en-AU" smtClean="0"/>
              <a:t>14</a:t>
            </a:fld>
            <a:endParaRPr lang="en-AU"/>
          </a:p>
        </p:txBody>
      </p:sp>
    </p:spTree>
    <p:extLst>
      <p:ext uri="{BB962C8B-B14F-4D97-AF65-F5344CB8AC3E}">
        <p14:creationId xmlns:p14="http://schemas.microsoft.com/office/powerpoint/2010/main" val="4618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While watching the video for information we will also assess the source of information. This video does a good job of introducing some precision agriculture technologies and while watching we will ask students to assess the source of the publication. Discuss with students the importance of assessing sources of information and being aware of bias, objectivity and authority.</a:t>
            </a:r>
          </a:p>
          <a:p>
            <a:endParaRPr lang="en-AU" dirty="0"/>
          </a:p>
          <a:p>
            <a:r>
              <a:rPr lang="en-AU" dirty="0"/>
              <a:t>Questions to display:</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What facts does the publisher use? They do not seem to use facts and keep comments broad.</a:t>
            </a:r>
          </a:p>
          <a:p>
            <a:pPr marL="342900" lvl="0" indent="-342900">
              <a:lnSpc>
                <a:spcPct val="150000"/>
              </a:lnSpc>
              <a:spcBef>
                <a:spcPts val="1200"/>
              </a:spcBef>
              <a:spcAft>
                <a:spcPts val="600"/>
              </a:spcAft>
              <a:buFont typeface="Symbol" panose="05050102010706020507" pitchFamily="18" charset="2"/>
              <a:buChar char=""/>
            </a:pPr>
            <a:endParaRPr lang="en-AU"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rPr>
              <a:t>What words create positive or negative impressions? Statements in the video like “may reveal its nutritional needs” tends to make the video example,.</a:t>
            </a:r>
          </a:p>
          <a:p>
            <a:pPr marL="0" lvl="0" indent="0">
              <a:lnSpc>
                <a:spcPct val="150000"/>
              </a:lnSpc>
              <a:spcBef>
                <a:spcPts val="1200"/>
              </a:spcBef>
              <a:spcAft>
                <a:spcPts val="600"/>
              </a:spcAft>
              <a:buFont typeface="Symbol" panose="05050102010706020507" pitchFamily="18" charset="2"/>
              <a:buNone/>
            </a:pPr>
            <a:endParaRPr lang="en-AU" sz="12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Who is paying for the video? Inter American development bank.</a:t>
            </a:r>
          </a:p>
          <a:p>
            <a:pPr marL="342900" lvl="0" indent="-342900">
              <a:lnSpc>
                <a:spcPct val="150000"/>
              </a:lnSpc>
              <a:spcBef>
                <a:spcPts val="1200"/>
              </a:spcBef>
              <a:spcAft>
                <a:spcPts val="600"/>
              </a:spcAft>
              <a:buFont typeface="Symbol" panose="05050102010706020507" pitchFamily="18" charset="2"/>
              <a:buChar char=""/>
            </a:pPr>
            <a:endParaRPr lang="en-AU" sz="12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Are different points of view expressed? Yes, a fairly balanced view seems to be presented although it trends toward positive. For example, it outlines challenges some small holding farmers may face with using data and technology.</a:t>
            </a:r>
          </a:p>
          <a:p>
            <a:pPr marL="342900" lvl="0" indent="-342900">
              <a:lnSpc>
                <a:spcPct val="150000"/>
              </a:lnSpc>
              <a:spcBef>
                <a:spcPts val="1200"/>
              </a:spcBef>
              <a:spcAft>
                <a:spcPts val="600"/>
              </a:spcAft>
              <a:buFont typeface="Symbol" panose="05050102010706020507" pitchFamily="18" charset="2"/>
              <a:buChar char=""/>
            </a:pPr>
            <a:endParaRPr lang="en-AU" sz="12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What is the purpose of the publication? Informing the public and possibly investors about precision agriculture. </a:t>
            </a:r>
          </a:p>
          <a:p>
            <a:pPr marL="342900" lvl="0" indent="-342900">
              <a:lnSpc>
                <a:spcPct val="150000"/>
              </a:lnSpc>
              <a:spcBef>
                <a:spcPts val="1200"/>
              </a:spcBef>
              <a:spcAft>
                <a:spcPts val="600"/>
              </a:spcAft>
              <a:buFont typeface="Symbol" panose="05050102010706020507" pitchFamily="18" charset="2"/>
              <a:buChar char=""/>
            </a:pPr>
            <a:endParaRPr lang="en-AU" sz="12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Is the publisher an authority in the field? Possibly – they may have hired experts or have staff who are.</a:t>
            </a:r>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15</a:t>
            </a:fld>
            <a:endParaRPr lang="en-AU"/>
          </a:p>
        </p:txBody>
      </p:sp>
    </p:spTree>
    <p:extLst>
      <p:ext uri="{BB962C8B-B14F-4D97-AF65-F5344CB8AC3E}">
        <p14:creationId xmlns:p14="http://schemas.microsoft.com/office/powerpoint/2010/main" val="223116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This video also does a good job of outlining some precision agriculture technologies. However, first we will ask students to assess the source of the publication to keep it in mind when viewing the video for information.</a:t>
            </a:r>
          </a:p>
          <a:p>
            <a:endParaRPr lang="en-AU" dirty="0"/>
          </a:p>
          <a:p>
            <a:endParaRPr lang="en-AU" dirty="0"/>
          </a:p>
          <a:p>
            <a:r>
              <a:rPr lang="en-AU" dirty="0"/>
              <a:t>Questions to display:</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What facts does the publisher use? Many examples (50% less farmers) (50% more produce from 20% more water). However, the source of these facts/statistics should be determined.</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Are sources provided? No</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What words create positive or negative impressions? Other than the statistics above words like “</a:t>
            </a:r>
            <a:r>
              <a:rPr lang="en-AU" b="0" dirty="0">
                <a:effectLst/>
                <a:latin typeface="Roboto" panose="02000000000000000000" pitchFamily="2" charset="0"/>
              </a:rPr>
              <a:t>best course of action” and “producing higher quality and quantity of produce” words are positive toward technology.</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Who is paying for the video? A supplier of an agriculture solution (this doesn’t make information incorrect it is just something to note).</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Are different points of view expressed? No – A pro and con video may have a more balanced view.</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What is the purpose of the publication? Informing the public about precision agriculture. </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Is the publisher an authority in the field? As a product manufacturer of one of the products they would be knowledgeable about the field.</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16</a:t>
            </a:fld>
            <a:endParaRPr lang="en-AU"/>
          </a:p>
        </p:txBody>
      </p:sp>
    </p:spTree>
    <p:extLst>
      <p:ext uri="{BB962C8B-B14F-4D97-AF65-F5344CB8AC3E}">
        <p14:creationId xmlns:p14="http://schemas.microsoft.com/office/powerpoint/2010/main" val="3821765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You could replay the video to gain information for the following summary table or complete the following table as an exercise in recall without replaying the video.</a:t>
            </a:r>
          </a:p>
          <a:p>
            <a:endParaRPr lang="en-AU" dirty="0"/>
          </a:p>
          <a:p>
            <a:r>
              <a:rPr lang="en-AU" dirty="0"/>
              <a:t>Focus on The Yield sensor product, variable rate technology and the use of geospatial technology.</a:t>
            </a:r>
          </a:p>
          <a:p>
            <a:endParaRPr lang="en-AU" dirty="0"/>
          </a:p>
          <a:p>
            <a:r>
              <a:rPr lang="en-AU" dirty="0"/>
              <a:t>This video does a good job of outlining some precision agriculture technologies. However, first we will ask students to assess the source of the publication to keep it in mind when viewing the video for information.</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17</a:t>
            </a:fld>
            <a:endParaRPr lang="en-AU"/>
          </a:p>
        </p:txBody>
      </p:sp>
    </p:spTree>
    <p:extLst>
      <p:ext uri="{BB962C8B-B14F-4D97-AF65-F5344CB8AC3E}">
        <p14:creationId xmlns:p14="http://schemas.microsoft.com/office/powerpoint/2010/main" val="1273512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Use this table as a template for responses from the previous video.</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200" kern="1200" dirty="0">
                <a:solidFill>
                  <a:schemeClr val="tx1"/>
                </a:solidFill>
                <a:effectLst/>
                <a:latin typeface="+mn-lt"/>
                <a:ea typeface="+mn-ea"/>
                <a:cs typeface="+mn-cs"/>
              </a:rPr>
              <a:t>Share completed tables with a fellow student or with the class on mini whiteboards.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567245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19</a:t>
            </a:fld>
            <a:endParaRPr lang="en-AU"/>
          </a:p>
        </p:txBody>
      </p:sp>
    </p:spTree>
    <p:extLst>
      <p:ext uri="{BB962C8B-B14F-4D97-AF65-F5344CB8AC3E}">
        <p14:creationId xmlns:p14="http://schemas.microsoft.com/office/powerpoint/2010/main" val="417919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To convert the PowerPoint into Google Slides:</a:t>
            </a:r>
          </a:p>
          <a:p>
            <a:pPr marL="457200" indent="-457200">
              <a:buFont typeface="+mj-lt"/>
              <a:buAutoNum type="arabicPeriod"/>
            </a:pPr>
            <a:r>
              <a:rPr lang="en-AU" dirty="0">
                <a:latin typeface="Arial" panose="020B0604020202020204" pitchFamily="34" charset="0"/>
                <a:cs typeface="Arial" panose="020B0604020202020204" pitchFamily="34" charset="0"/>
              </a:rPr>
              <a:t>Upload the file into Google Drive and open it.</a:t>
            </a:r>
          </a:p>
          <a:p>
            <a:pPr marL="457200" indent="-457200">
              <a:buFont typeface="+mj-lt"/>
              <a:buAutoNum type="arabicPeriod"/>
            </a:pPr>
            <a:r>
              <a:rPr lang="en-AU" dirty="0">
                <a:latin typeface="Arial" panose="020B0604020202020204" pitchFamily="34" charset="0"/>
                <a:cs typeface="Arial" panose="020B0604020202020204" pitchFamily="34" charset="0"/>
              </a:rPr>
              <a:t>Go to File &gt; Save as Google Slides.</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a:t>
            </a:fld>
            <a:endParaRPr lang="en-AU"/>
          </a:p>
        </p:txBody>
      </p:sp>
    </p:spTree>
    <p:extLst>
      <p:ext uri="{BB962C8B-B14F-4D97-AF65-F5344CB8AC3E}">
        <p14:creationId xmlns:p14="http://schemas.microsoft.com/office/powerpoint/2010/main" val="3201368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6D0C-0A5F-1227-2445-7020EBA55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F51B9-1B48-03AB-3D9D-FF469E2EB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AB2C9-92FC-0C3E-D6F5-F5B47E4C72B1}"/>
              </a:ext>
            </a:extLst>
          </p:cNvPr>
          <p:cNvSpPr>
            <a:spLocks noGrp="1"/>
          </p:cNvSpPr>
          <p:nvPr>
            <p:ph type="body" idx="1"/>
          </p:nvPr>
        </p:nvSpPr>
        <p:spPr/>
        <p:txBody>
          <a:bodyPr/>
          <a:lstStyle/>
          <a:p>
            <a:r>
              <a:rPr lang="en-AU" b="1" dirty="0"/>
              <a:t>Teacher notes: </a:t>
            </a:r>
            <a:r>
              <a:rPr lang="en-AU" dirty="0"/>
              <a:t>Briefly review agricultural challenges from previous lessons.</a:t>
            </a:r>
            <a:endParaRPr lang="en-AU" b="1" dirty="0"/>
          </a:p>
          <a:p>
            <a:endParaRPr lang="en-AU" b="1" dirty="0"/>
          </a:p>
          <a:p>
            <a:r>
              <a:rPr lang="en-AU" b="1" dirty="0"/>
              <a:t>Check for recall</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Why might there not be enough water to irrigate a farm? (a: droughts and overuse of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is in the soil that the plants need? (a: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happens if we clear too much natural vegetation for crops? (a: land degradation, soil erosion, salinity, less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did we call growing one type of crop? (a: monoculture) Why is it risky to grow only one type of crop on a farm? (a: if a pest or disease comes to attack that variety, it will destroy the whole crop)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is the effect of buying food that was grown very far from where you are? (a: </a:t>
            </a:r>
            <a:r>
              <a:rPr lang="en-US" altLang="en-US" dirty="0"/>
              <a:t>increases CO</a:t>
            </a:r>
            <a:r>
              <a:rPr lang="en-US" altLang="en-US" baseline="-25000" dirty="0"/>
              <a:t>2</a:t>
            </a:r>
            <a:r>
              <a:rPr lang="en-US" altLang="en-US" dirty="0"/>
              <a:t> emissions but may increase the variety of foods we eat</a:t>
            </a:r>
            <a:r>
              <a:rPr lang="en-AU" dirty="0"/>
              <a:t>).</a:t>
            </a:r>
          </a:p>
          <a:p>
            <a:endParaRPr lang="en-AU" b="1" dirty="0"/>
          </a:p>
        </p:txBody>
      </p:sp>
      <p:sp>
        <p:nvSpPr>
          <p:cNvPr id="4" name="Slide Number Placeholder 3">
            <a:extLst>
              <a:ext uri="{FF2B5EF4-FFF2-40B4-BE49-F238E27FC236}">
                <a16:creationId xmlns:a16="http://schemas.microsoft.com/office/drawing/2014/main" id="{BD1CE512-502C-1C6D-88E7-8CABB4D487A7}"/>
              </a:ext>
            </a:extLst>
          </p:cNvPr>
          <p:cNvSpPr>
            <a:spLocks noGrp="1"/>
          </p:cNvSpPr>
          <p:nvPr>
            <p:ph type="sldNum" sz="quarter" idx="5"/>
          </p:nvPr>
        </p:nvSpPr>
        <p:spPr/>
        <p:txBody>
          <a:bodyPr/>
          <a:lstStyle/>
          <a:p>
            <a:fld id="{CC91331A-62CA-4220-BDD0-DF1FE2D03DAB}" type="slidenum">
              <a:rPr lang="en-AU" smtClean="0"/>
              <a:t>20</a:t>
            </a:fld>
            <a:endParaRPr lang="en-AU"/>
          </a:p>
        </p:txBody>
      </p:sp>
    </p:spTree>
    <p:extLst>
      <p:ext uri="{BB962C8B-B14F-4D97-AF65-F5344CB8AC3E}">
        <p14:creationId xmlns:p14="http://schemas.microsoft.com/office/powerpoint/2010/main" val="590343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29E9E-4D98-EA98-E132-752687EDE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DDED5-71B6-9101-BC0E-1D58E38DA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E7541-A6D9-0D85-4579-A6A0C7F481E8}"/>
              </a:ext>
            </a:extLst>
          </p:cNvPr>
          <p:cNvSpPr>
            <a:spLocks noGrp="1"/>
          </p:cNvSpPr>
          <p:nvPr>
            <p:ph type="body" idx="1"/>
          </p:nvPr>
        </p:nvSpPr>
        <p:spPr/>
        <p:txBody>
          <a:bodyPr/>
          <a:lstStyle/>
          <a:p>
            <a:r>
              <a:rPr lang="en-AU" b="1" dirty="0"/>
              <a:t>Teacher notes: </a:t>
            </a:r>
            <a:r>
              <a:rPr lang="en-AU" dirty="0"/>
              <a:t>Recall the challenges facing agriculture. Use the slide as a discussion prompt after the previous question slide. </a:t>
            </a:r>
          </a:p>
          <a:p>
            <a:endParaRPr lang="en-AU" dirty="0"/>
          </a:p>
          <a:p>
            <a:r>
              <a:rPr lang="en-AU" dirty="0"/>
              <a:t>Use the following prompts and slides to guide discussion:</a:t>
            </a:r>
          </a:p>
          <a:p>
            <a:r>
              <a:rPr lang="en-AU" b="1" dirty="0"/>
              <a:t>Water shortages, severe weather events and changing weather patterns:</a:t>
            </a:r>
            <a:r>
              <a:rPr lang="en-AU" dirty="0"/>
              <a:t> Discuss the increasing scarcity of water for agriculture, as well as the challenges posed by more frequent and intense weather events, such as droughts, floods and storms. Climate change is also causing shifts in temperature and precipitation patterns, making it more difficult for farmers to predict and adapt to growing conditions.</a:t>
            </a:r>
          </a:p>
          <a:p>
            <a:r>
              <a:rPr lang="en-AU" b="1" dirty="0"/>
              <a:t>Soil degradation:</a:t>
            </a:r>
            <a:r>
              <a:rPr lang="en-AU" dirty="0"/>
              <a:t> Discuss the decline in soil quality due to factors such as erosion, nutrient depletion, salinisation and pollution. Degraded soils are less productive and more susceptible to pests and diseases, making it more difficult for farmers to grow crops.</a:t>
            </a:r>
          </a:p>
          <a:p>
            <a:r>
              <a:rPr lang="en-AU" b="1" dirty="0"/>
              <a:t>The cost and overuse of chemical fertilisers, pesticides and herbicides:</a:t>
            </a:r>
            <a:r>
              <a:rPr lang="en-AU" dirty="0"/>
              <a:t> Discuss the high and changing cost of these inputs, as well as the environmental and health risks associated with their overuse. These chemicals can contaminate water supplies, harm beneficial insects and create resistant pests and weeds.</a:t>
            </a:r>
          </a:p>
          <a:p>
            <a:r>
              <a:rPr lang="en-AU" b="1" dirty="0"/>
              <a:t>Food security and access:</a:t>
            </a:r>
            <a:r>
              <a:rPr lang="en-AU" dirty="0"/>
              <a:t> Discuss the challenge of ensuring that all people have access to safe, nutritious and sufficient food. Food security is threatened by a number of factors, including climate change, conflict, poverty and population growth.</a:t>
            </a:r>
          </a:p>
          <a:p>
            <a:r>
              <a:rPr lang="en-AU" b="1" dirty="0"/>
              <a:t>Biosecurity and the dangers of monocultures and uniform livestock production:</a:t>
            </a:r>
            <a:r>
              <a:rPr lang="en-AU" dirty="0"/>
              <a:t> Discuss the risks of disease outbreaks in agriculture, which can be exacerbated by the widespread use of monocultures and the concentration of livestock in large, confined spaces. These practices can create ideal conditions for the spread of pests and diseases, leading to significant economic losses for farmers.</a:t>
            </a:r>
          </a:p>
          <a:p>
            <a:r>
              <a:rPr lang="en-AU" b="1" dirty="0"/>
              <a:t>Sustainability and organic farming:</a:t>
            </a:r>
            <a:r>
              <a:rPr lang="en-AU" dirty="0"/>
              <a:t> Discuss the need for agriculture to be more sustainable in order to protect the environment and ensure the long-term viability of the industry. Organic farming is one approach to sustainable agriculture that relies on natural processes and avoids the use of synthetic inputs.</a:t>
            </a:r>
          </a:p>
          <a:p>
            <a:endParaRPr lang="en-AU" dirty="0"/>
          </a:p>
          <a:p>
            <a:r>
              <a:rPr lang="en-AU" dirty="0"/>
              <a:t>Further information from: </a:t>
            </a:r>
          </a:p>
          <a:p>
            <a:r>
              <a:rPr lang="en-AU" dirty="0"/>
              <a:t>https://www.fao.org/home/en</a:t>
            </a:r>
          </a:p>
          <a:p>
            <a:r>
              <a:rPr lang="en-AU" dirty="0"/>
              <a:t>https://www.agriculture.gov.au/abares/products/insights/snapshot-of-australian-agriculture#the-productivity-slowdown-and-what-to-do</a:t>
            </a:r>
          </a:p>
          <a:p>
            <a:r>
              <a:rPr lang="en-AU" dirty="0"/>
              <a:t>https://www.oecd.org/en/topics/agriculture-and-fisheries.html</a:t>
            </a:r>
          </a:p>
          <a:p>
            <a:endParaRPr lang="en-AU" dirty="0"/>
          </a:p>
          <a:p>
            <a:endParaRPr lang="en-AU" dirty="0"/>
          </a:p>
        </p:txBody>
      </p:sp>
      <p:sp>
        <p:nvSpPr>
          <p:cNvPr id="4" name="Slide Number Placeholder 3">
            <a:extLst>
              <a:ext uri="{FF2B5EF4-FFF2-40B4-BE49-F238E27FC236}">
                <a16:creationId xmlns:a16="http://schemas.microsoft.com/office/drawing/2014/main" id="{54853779-C475-0C55-3A21-7D2974943943}"/>
              </a:ext>
            </a:extLst>
          </p:cNvPr>
          <p:cNvSpPr>
            <a:spLocks noGrp="1"/>
          </p:cNvSpPr>
          <p:nvPr>
            <p:ph type="sldNum" sz="quarter" idx="5"/>
          </p:nvPr>
        </p:nvSpPr>
        <p:spPr/>
        <p:txBody>
          <a:bodyPr/>
          <a:lstStyle/>
          <a:p>
            <a:fld id="{CC91331A-62CA-4220-BDD0-DF1FE2D03DAB}" type="slidenum">
              <a:rPr lang="en-AU" smtClean="0"/>
              <a:t>21</a:t>
            </a:fld>
            <a:endParaRPr lang="en-AU"/>
          </a:p>
        </p:txBody>
      </p:sp>
    </p:spTree>
    <p:extLst>
      <p:ext uri="{BB962C8B-B14F-4D97-AF65-F5344CB8AC3E}">
        <p14:creationId xmlns:p14="http://schemas.microsoft.com/office/powerpoint/2010/main" val="2312569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B323F-D621-7607-2A4E-2344B3B5F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313EE-23D9-B3E1-DB9B-B26F166B0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B5164-E0E6-18F3-D042-F5B5F1097259}"/>
              </a:ext>
            </a:extLst>
          </p:cNvPr>
          <p:cNvSpPr>
            <a:spLocks noGrp="1"/>
          </p:cNvSpPr>
          <p:nvPr>
            <p:ph type="body" idx="1"/>
          </p:nvPr>
        </p:nvSpPr>
        <p:spPr/>
        <p:txBody>
          <a:bodyPr/>
          <a:lstStyle/>
          <a:p>
            <a:r>
              <a:rPr lang="en-AU" b="1" dirty="0"/>
              <a:t>Teacher notes: </a:t>
            </a:r>
            <a:r>
              <a:rPr lang="en-AU" dirty="0"/>
              <a:t>Briefly review data collected by agricultural businesses.</a:t>
            </a:r>
            <a:endParaRPr lang="en-AU" b="1" dirty="0"/>
          </a:p>
          <a:p>
            <a:endParaRPr lang="en-AU" b="1" dirty="0"/>
          </a:p>
          <a:p>
            <a:r>
              <a:rPr lang="en-AU" b="1" dirty="0"/>
              <a:t>Check for recall</a:t>
            </a:r>
          </a:p>
          <a:p>
            <a:endParaRPr lang="en-AU" b="1" dirty="0"/>
          </a:p>
          <a:p>
            <a:r>
              <a:rPr lang="en-AU" dirty="0">
                <a:ea typeface="Calibri" panose="020F0502020204030204" pitchFamily="34" charset="0"/>
              </a:rPr>
              <a:t>What types of data is collected by agricultural businesses? Weather data, soil information, plant health.</a:t>
            </a:r>
          </a:p>
          <a:p>
            <a:endParaRPr lang="en-AU" b="1" dirty="0"/>
          </a:p>
        </p:txBody>
      </p:sp>
      <p:sp>
        <p:nvSpPr>
          <p:cNvPr id="4" name="Slide Number Placeholder 3">
            <a:extLst>
              <a:ext uri="{FF2B5EF4-FFF2-40B4-BE49-F238E27FC236}">
                <a16:creationId xmlns:a16="http://schemas.microsoft.com/office/drawing/2014/main" id="{B926489F-2A39-7633-1654-B91DA99C1FEB}"/>
              </a:ext>
            </a:extLst>
          </p:cNvPr>
          <p:cNvSpPr>
            <a:spLocks noGrp="1"/>
          </p:cNvSpPr>
          <p:nvPr>
            <p:ph type="sldNum" sz="quarter" idx="5"/>
          </p:nvPr>
        </p:nvSpPr>
        <p:spPr/>
        <p:txBody>
          <a:bodyPr/>
          <a:lstStyle/>
          <a:p>
            <a:fld id="{CC91331A-62CA-4220-BDD0-DF1FE2D03DAB}" type="slidenum">
              <a:rPr lang="en-AU" smtClean="0"/>
              <a:t>22</a:t>
            </a:fld>
            <a:endParaRPr lang="en-AU"/>
          </a:p>
        </p:txBody>
      </p:sp>
    </p:spTree>
    <p:extLst>
      <p:ext uri="{BB962C8B-B14F-4D97-AF65-F5344CB8AC3E}">
        <p14:creationId xmlns:p14="http://schemas.microsoft.com/office/powerpoint/2010/main" val="313340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F7C05-7665-FBEF-908D-D75686940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8FC29-3766-6405-0563-CF199BC70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13591-CE22-F5BB-359D-7E6A0FECBC80}"/>
              </a:ext>
            </a:extLst>
          </p:cNvPr>
          <p:cNvSpPr>
            <a:spLocks noGrp="1"/>
          </p:cNvSpPr>
          <p:nvPr>
            <p:ph type="body" idx="1"/>
          </p:nvPr>
        </p:nvSpPr>
        <p:spPr/>
        <p:txBody>
          <a:bodyPr/>
          <a:lstStyle/>
          <a:p>
            <a:r>
              <a:rPr lang="en-AU" b="1" dirty="0"/>
              <a:t>Teacher note: </a:t>
            </a:r>
            <a:r>
              <a:rPr lang="en-AU" dirty="0"/>
              <a:t>This video does a good job of introducing drones in agriculture technologies. While watching we will ask students to assess the source of the publication. Remind students of these questions and also show the next slide which focusses on the content of the video.</a:t>
            </a:r>
          </a:p>
          <a:p>
            <a:endParaRPr lang="en-AU" dirty="0"/>
          </a:p>
          <a:p>
            <a:r>
              <a:rPr lang="en-AU" dirty="0"/>
              <a:t>Questions to display and ask students:</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What facts does the publisher use? They do not seem to use facts and keep comments broad.</a:t>
            </a:r>
          </a:p>
          <a:p>
            <a:pPr marL="342900" lvl="0" indent="-342900">
              <a:lnSpc>
                <a:spcPct val="150000"/>
              </a:lnSpc>
              <a:spcBef>
                <a:spcPts val="1200"/>
              </a:spcBef>
              <a:spcAft>
                <a:spcPts val="600"/>
              </a:spcAft>
              <a:buFont typeface="Symbol" panose="05050102010706020507" pitchFamily="18" charset="2"/>
              <a:buChar char=""/>
            </a:pPr>
            <a:endParaRPr lang="en-AU"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rPr>
              <a:t>What words create positive or negative impressions? Statements like “important potentially money saving decisions” tends to make the video positive toward drone monitoring but the word potentially moves the statement toward neutral as the publication does not know if it saves money.</a:t>
            </a:r>
          </a:p>
          <a:p>
            <a:pPr marL="0" lvl="0" indent="0">
              <a:lnSpc>
                <a:spcPct val="150000"/>
              </a:lnSpc>
              <a:spcBef>
                <a:spcPts val="1200"/>
              </a:spcBef>
              <a:spcAft>
                <a:spcPts val="600"/>
              </a:spcAft>
              <a:buFont typeface="Symbol" panose="05050102010706020507" pitchFamily="18" charset="2"/>
              <a:buNone/>
            </a:pPr>
            <a:endParaRPr lang="en-AU" sz="12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Who is paying for the video? Maryland farm and harvest is a public broadcast news show in the USA.</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Are different points of view expressed? Yes, a fairly balanced view seems to be presented although it trends toward positive.</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What is the purpose of the publication? Informing the public about the use of drones in monitoring crop health.</a:t>
            </a:r>
          </a:p>
          <a:p>
            <a:pPr marL="342900" lvl="0" indent="-342900">
              <a:lnSpc>
                <a:spcPct val="150000"/>
              </a:lnSpc>
              <a:spcBef>
                <a:spcPts val="12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rPr>
              <a:t>Is the publisher an authority in the field? The publisher may not be, but they are interviewing people who appear to be within the industry and therefore are probably knowledgeable..</a:t>
            </a:r>
          </a:p>
          <a:p>
            <a:endParaRPr lang="en-AU" dirty="0"/>
          </a:p>
          <a:p>
            <a:endParaRPr lang="en-AU" dirty="0"/>
          </a:p>
        </p:txBody>
      </p:sp>
      <p:sp>
        <p:nvSpPr>
          <p:cNvPr id="4" name="Slide Number Placeholder 3">
            <a:extLst>
              <a:ext uri="{FF2B5EF4-FFF2-40B4-BE49-F238E27FC236}">
                <a16:creationId xmlns:a16="http://schemas.microsoft.com/office/drawing/2014/main" id="{65A686D8-4276-3068-7EE0-3F62C2EB9B74}"/>
              </a:ext>
            </a:extLst>
          </p:cNvPr>
          <p:cNvSpPr>
            <a:spLocks noGrp="1"/>
          </p:cNvSpPr>
          <p:nvPr>
            <p:ph type="sldNum" sz="quarter" idx="5"/>
          </p:nvPr>
        </p:nvSpPr>
        <p:spPr/>
        <p:txBody>
          <a:bodyPr/>
          <a:lstStyle/>
          <a:p>
            <a:fld id="{CC91331A-62CA-4220-BDD0-DF1FE2D03DAB}" type="slidenum">
              <a:rPr lang="en-AU" smtClean="0"/>
              <a:t>23</a:t>
            </a:fld>
            <a:endParaRPr lang="en-AU"/>
          </a:p>
        </p:txBody>
      </p:sp>
    </p:spTree>
    <p:extLst>
      <p:ext uri="{BB962C8B-B14F-4D97-AF65-F5344CB8AC3E}">
        <p14:creationId xmlns:p14="http://schemas.microsoft.com/office/powerpoint/2010/main" val="2778133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F7C05-7665-FBEF-908D-D75686940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8FC29-3766-6405-0563-CF199BC70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13591-CE22-F5BB-359D-7E6A0FECBC80}"/>
              </a:ext>
            </a:extLst>
          </p:cNvPr>
          <p:cNvSpPr>
            <a:spLocks noGrp="1"/>
          </p:cNvSpPr>
          <p:nvPr>
            <p:ph type="body" idx="1"/>
          </p:nvPr>
        </p:nvSpPr>
        <p:spPr/>
        <p:txBody>
          <a:bodyPr/>
          <a:lstStyle/>
          <a:p>
            <a:r>
              <a:rPr lang="en-AU" b="1" dirty="0"/>
              <a:t>Teacher note: </a:t>
            </a:r>
            <a:r>
              <a:rPr lang="en-AU" sz="1800" dirty="0">
                <a:effectLst/>
                <a:latin typeface="Arial" panose="020B0604020202020204" pitchFamily="34" charset="0"/>
                <a:ea typeface="Calibri" panose="020F0502020204030204" pitchFamily="34" charset="0"/>
              </a:rPr>
              <a:t>View </a:t>
            </a:r>
            <a:r>
              <a:rPr lang="en-AU" sz="1800" u="sng" dirty="0">
                <a:solidFill>
                  <a:srgbClr val="2F5496"/>
                </a:solidFill>
                <a:effectLst/>
                <a:latin typeface="Arial" panose="020B0604020202020204" pitchFamily="34" charset="0"/>
                <a:ea typeface="Calibri" panose="020F0502020204030204" pitchFamily="34" charset="0"/>
                <a:hlinkClick r:id="rId3"/>
              </a:rPr>
              <a:t>monitoring crop health with drones (6:24)</a:t>
            </a:r>
            <a:r>
              <a:rPr lang="en-AU" sz="1800" dirty="0">
                <a:effectLst/>
                <a:latin typeface="Arial" panose="020B0604020202020204" pitchFamily="34" charset="0"/>
                <a:ea typeface="Calibri" panose="020F0502020204030204" pitchFamily="34" charset="0"/>
              </a:rPr>
              <a:t> and use it as the source for a think pair share activity. Pause video after certain sections to discuss technical language,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spectral</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autonomous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agronomist.</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Instruct students to work individually (think) then in groups of 2-3 (pair). Each group should create a summary of the case study on butcher paper to share (share) with the class. </a:t>
            </a:r>
            <a:endParaRPr lang="en-AU" dirty="0"/>
          </a:p>
          <a:p>
            <a:r>
              <a:rPr lang="en-AU" dirty="0"/>
              <a:t>Capture information in a notebook or use the following think – pair – share activity template to collect and share answers depending on your preference. Collection and sharing of answers could also be facilitated using mini whiteboards.</a:t>
            </a:r>
          </a:p>
          <a:p>
            <a:endParaRPr lang="en-AU" dirty="0"/>
          </a:p>
        </p:txBody>
      </p:sp>
      <p:sp>
        <p:nvSpPr>
          <p:cNvPr id="4" name="Slide Number Placeholder 3">
            <a:extLst>
              <a:ext uri="{FF2B5EF4-FFF2-40B4-BE49-F238E27FC236}">
                <a16:creationId xmlns:a16="http://schemas.microsoft.com/office/drawing/2014/main" id="{65A686D8-4276-3068-7EE0-3F62C2EB9B74}"/>
              </a:ext>
            </a:extLst>
          </p:cNvPr>
          <p:cNvSpPr>
            <a:spLocks noGrp="1"/>
          </p:cNvSpPr>
          <p:nvPr>
            <p:ph type="sldNum" sz="quarter" idx="5"/>
          </p:nvPr>
        </p:nvSpPr>
        <p:spPr/>
        <p:txBody>
          <a:bodyPr/>
          <a:lstStyle/>
          <a:p>
            <a:fld id="{CC91331A-62CA-4220-BDD0-DF1FE2D03DAB}" type="slidenum">
              <a:rPr lang="en-AU" smtClean="0"/>
              <a:t>24</a:t>
            </a:fld>
            <a:endParaRPr lang="en-AU"/>
          </a:p>
        </p:txBody>
      </p:sp>
    </p:spTree>
    <p:extLst>
      <p:ext uri="{BB962C8B-B14F-4D97-AF65-F5344CB8AC3E}">
        <p14:creationId xmlns:p14="http://schemas.microsoft.com/office/powerpoint/2010/main" val="2681844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a think pair share framework to summarise learning from the video. View the video again if necessary, with the outline questions in mind.</a:t>
            </a:r>
          </a:p>
          <a:p>
            <a:endParaRPr lang="en-AU" dirty="0"/>
          </a:p>
          <a:p>
            <a:r>
              <a:rPr lang="en-AU" dirty="0"/>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dirty="0"/>
              <a:t>allows educators to change a traditional whole class discussion into a more manageable and inclusive activity where all students are given an opportunity to respond.</a:t>
            </a:r>
          </a:p>
          <a:p>
            <a:pPr marL="285750" indent="-285750">
              <a:buFont typeface="Arial" panose="020B0604020202020204" pitchFamily="34" charset="0"/>
              <a:buChar char="•"/>
            </a:pPr>
            <a:r>
              <a:rPr lang="en-AU" dirty="0"/>
              <a:t>promotes the development of students' speaking, listening and social skills.</a:t>
            </a:r>
          </a:p>
          <a:p>
            <a:pPr marL="0" indent="0">
              <a:buFont typeface="Arial" panose="020B0604020202020204" pitchFamily="34" charset="0"/>
              <a:buNone/>
            </a:pPr>
            <a:r>
              <a:rPr lang="en-AU" dirty="0"/>
              <a:t>If printing, suggest printing in black and white.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467838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B51DA-3AF5-A0D2-EB92-1412C4A5B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82EA6-B606-0C88-CB3A-4EA6E5892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8ABB1-334E-3220-F9C6-4AF893B8391F}"/>
              </a:ext>
            </a:extLst>
          </p:cNvPr>
          <p:cNvSpPr>
            <a:spLocks noGrp="1"/>
          </p:cNvSpPr>
          <p:nvPr>
            <p:ph type="body" idx="1"/>
          </p:nvPr>
        </p:nvSpPr>
        <p:spPr/>
        <p:txBody>
          <a:bodyPr/>
          <a:lstStyle/>
          <a:p>
            <a:r>
              <a:rPr lang="en-AU" dirty="0"/>
              <a:t>Use a think pair share framework to summarise learning from the video. View the video again if necessary with the outline questions in mind.</a:t>
            </a:r>
          </a:p>
          <a:p>
            <a:endParaRPr lang="en-AU" dirty="0"/>
          </a:p>
          <a:p>
            <a:r>
              <a:rPr lang="en-AU" dirty="0"/>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dirty="0"/>
              <a:t>allows educators to change a traditional whole class discussion into a more manageable and inclusive activity where all students are given an opportunity to respond</a:t>
            </a:r>
          </a:p>
          <a:p>
            <a:pPr marL="285750" indent="-285750">
              <a:buFont typeface="Arial" panose="020B0604020202020204" pitchFamily="34" charset="0"/>
              <a:buChar char="•"/>
            </a:pPr>
            <a:r>
              <a:rPr lang="en-AU" dirty="0"/>
              <a:t>promotes the development of students' speaking, listening and social skills</a:t>
            </a:r>
          </a:p>
          <a:p>
            <a:pPr marL="0" indent="0">
              <a:buFont typeface="Arial" panose="020B0604020202020204" pitchFamily="34" charset="0"/>
              <a:buNone/>
            </a:pPr>
            <a:r>
              <a:rPr lang="en-AU" dirty="0"/>
              <a:t>If printing, suggest printing in black and white.</a:t>
            </a:r>
          </a:p>
        </p:txBody>
      </p:sp>
      <p:sp>
        <p:nvSpPr>
          <p:cNvPr id="4" name="Slide Number Placeholder 3">
            <a:extLst>
              <a:ext uri="{FF2B5EF4-FFF2-40B4-BE49-F238E27FC236}">
                <a16:creationId xmlns:a16="http://schemas.microsoft.com/office/drawing/2014/main" id="{FCF3B8D8-2960-4039-1CA6-F9E39CFC14FE}"/>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80159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27</a:t>
            </a:fld>
            <a:endParaRPr lang="en-AU"/>
          </a:p>
        </p:txBody>
      </p:sp>
    </p:spTree>
    <p:extLst>
      <p:ext uri="{BB962C8B-B14F-4D97-AF65-F5344CB8AC3E}">
        <p14:creationId xmlns:p14="http://schemas.microsoft.com/office/powerpoint/2010/main" val="2694532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FBE1-EB2A-C572-DFEF-0DE7485869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2AF21-A0AB-0FBC-65A7-8D9C51ECC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C88A1-61C1-2CC2-BC8C-1B50A0F3B772}"/>
              </a:ext>
            </a:extLst>
          </p:cNvPr>
          <p:cNvSpPr>
            <a:spLocks noGrp="1"/>
          </p:cNvSpPr>
          <p:nvPr>
            <p:ph type="body" idx="1"/>
          </p:nvPr>
        </p:nvSpPr>
        <p:spPr/>
        <p:txBody>
          <a:bodyPr/>
          <a:lstStyle/>
          <a:p>
            <a:r>
              <a:rPr lang="en-AU" b="1" dirty="0"/>
              <a:t>Teacher notes: </a:t>
            </a:r>
            <a:r>
              <a:rPr lang="en-AU" dirty="0"/>
              <a:t>Briefly review agricultural challenges and the innovative technology being used to meet these challenges. Focus on challenges usually being the catalyst for innovation.</a:t>
            </a:r>
            <a:endParaRPr lang="en-AU" b="1" dirty="0"/>
          </a:p>
          <a:p>
            <a:endParaRPr lang="en-AU" b="1" dirty="0"/>
          </a:p>
          <a:p>
            <a:r>
              <a:rPr lang="en-AU" b="1" dirty="0"/>
              <a:t>Check for recall example</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Why may there not be enough water to irrigate a farm? (a: droughts and overuse of water) Technology? Precision irrigation conserves water and applies it where it is needed.</a:t>
            </a:r>
          </a:p>
          <a:p>
            <a:endParaRPr lang="en-AU" b="1" dirty="0"/>
          </a:p>
        </p:txBody>
      </p:sp>
      <p:sp>
        <p:nvSpPr>
          <p:cNvPr id="4" name="Slide Number Placeholder 3">
            <a:extLst>
              <a:ext uri="{FF2B5EF4-FFF2-40B4-BE49-F238E27FC236}">
                <a16:creationId xmlns:a16="http://schemas.microsoft.com/office/drawing/2014/main" id="{3AB7CF60-E10E-58F9-EF06-2A950560F059}"/>
              </a:ext>
            </a:extLst>
          </p:cNvPr>
          <p:cNvSpPr>
            <a:spLocks noGrp="1"/>
          </p:cNvSpPr>
          <p:nvPr>
            <p:ph type="sldNum" sz="quarter" idx="5"/>
          </p:nvPr>
        </p:nvSpPr>
        <p:spPr/>
        <p:txBody>
          <a:bodyPr/>
          <a:lstStyle/>
          <a:p>
            <a:fld id="{CC91331A-62CA-4220-BDD0-DF1FE2D03DAB}" type="slidenum">
              <a:rPr lang="en-AU" smtClean="0"/>
              <a:t>28</a:t>
            </a:fld>
            <a:endParaRPr lang="en-AU"/>
          </a:p>
        </p:txBody>
      </p:sp>
    </p:spTree>
    <p:extLst>
      <p:ext uri="{BB962C8B-B14F-4D97-AF65-F5344CB8AC3E}">
        <p14:creationId xmlns:p14="http://schemas.microsoft.com/office/powerpoint/2010/main" val="158452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9F951-CC2F-CBEC-88F2-463A7590C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6F0CF-D5D8-5F79-F9EA-B69331B45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C613E-1405-9A62-0493-6F1D5A8DBC67}"/>
              </a:ext>
            </a:extLst>
          </p:cNvPr>
          <p:cNvSpPr>
            <a:spLocks noGrp="1"/>
          </p:cNvSpPr>
          <p:nvPr>
            <p:ph type="body" idx="1"/>
          </p:nvPr>
        </p:nvSpPr>
        <p:spPr/>
        <p:txBody>
          <a:bodyPr/>
          <a:lstStyle/>
          <a:p>
            <a:r>
              <a:rPr lang="en-AU" b="1" dirty="0"/>
              <a:t>Teacher notes: </a:t>
            </a:r>
          </a:p>
          <a:p>
            <a:r>
              <a:rPr lang="en-AU" b="1" dirty="0"/>
              <a:t>This slide contains animations</a:t>
            </a:r>
          </a:p>
          <a:p>
            <a:endParaRPr lang="en-AU" b="1" dirty="0"/>
          </a:p>
          <a:p>
            <a:r>
              <a:rPr lang="en-AU" dirty="0"/>
              <a:t>Recall the challenges facing agriculture. Use the slide as a discussion prompt after the previous question slide. </a:t>
            </a:r>
          </a:p>
          <a:p>
            <a:endParaRPr lang="en-AU" dirty="0"/>
          </a:p>
          <a:p>
            <a:r>
              <a:rPr lang="en-AU" dirty="0"/>
              <a:t>Use the following prompts and slides to guide discussion:</a:t>
            </a:r>
          </a:p>
          <a:p>
            <a:r>
              <a:rPr lang="en-AU" b="1" dirty="0"/>
              <a:t>Water shortages, severe weather events, and changing weather patterns:</a:t>
            </a:r>
            <a:r>
              <a:rPr lang="en-AU" dirty="0"/>
              <a:t> Discuss the increasing scarcity of water for agriculture, as well as the challenges posed by more frequent and intense weather events, such as droughts, floods, and storms. Climate change is also causing shifts in temperature and precipitation patterns, making it more difficult for farmers to predict and adapt to growing conditions.</a:t>
            </a:r>
          </a:p>
          <a:p>
            <a:r>
              <a:rPr lang="en-AU" b="1" dirty="0"/>
              <a:t>Soil degradation:</a:t>
            </a:r>
            <a:r>
              <a:rPr lang="en-AU" dirty="0"/>
              <a:t> Discuss the decline in soil quality due to factors such as erosion, nutrient depletion, salinisation, and pollution. Degraded soils are less productive and more susceptible to pests and diseases, making it more difficult for farmers to grow crops.</a:t>
            </a:r>
          </a:p>
          <a:p>
            <a:r>
              <a:rPr lang="en-AU" b="1" dirty="0"/>
              <a:t>The cost and overuse of chemical fertilisers, pesticides, and herbicides:</a:t>
            </a:r>
            <a:r>
              <a:rPr lang="en-AU" dirty="0"/>
              <a:t> Discuss the high and changing cost of these inputs, as well as the environmental and health risks associated with their overuse. These chemicals can contaminate water supplies, harm beneficial insects, and create resistant pests and weeds.</a:t>
            </a:r>
          </a:p>
          <a:p>
            <a:r>
              <a:rPr lang="en-AU" b="1" dirty="0"/>
              <a:t>Food security and access:</a:t>
            </a:r>
            <a:r>
              <a:rPr lang="en-AU" dirty="0"/>
              <a:t> Discuss the challenge of ensuring that all people have access to safe, nutritious, and sufficient food. Food security is threatened by a number of factors, including climate change, conflict, poverty, and population growth.</a:t>
            </a:r>
          </a:p>
          <a:p>
            <a:r>
              <a:rPr lang="en-AU" b="1" dirty="0"/>
              <a:t>Biosecurity and the dangers of monocultures and uniform livestock production:</a:t>
            </a:r>
            <a:r>
              <a:rPr lang="en-AU" dirty="0"/>
              <a:t> Discuss the risks of disease outbreaks in agriculture, which can be exacerbated by the widespread use of monocultures and the concentration of livestock in large, confined spaces. These practices can create ideal conditions for the spread of pests and diseases, leading to significant economic losses for farmers.</a:t>
            </a:r>
          </a:p>
          <a:p>
            <a:r>
              <a:rPr lang="en-AU" b="1" dirty="0"/>
              <a:t>Sustainability and organic farming:</a:t>
            </a:r>
            <a:r>
              <a:rPr lang="en-AU" dirty="0"/>
              <a:t> Discuss the need for agriculture to be more sustainable in order to protect the environment and ensure the long-term viability of the industry. Organic farming is one approach to sustainable agriculture that relies on natural processes and avoids the use of synthetic inputs.</a:t>
            </a:r>
          </a:p>
          <a:p>
            <a:endParaRPr lang="en-AU" dirty="0"/>
          </a:p>
          <a:p>
            <a:r>
              <a:rPr lang="en-AU" dirty="0"/>
              <a:t>Further information from: </a:t>
            </a:r>
          </a:p>
          <a:p>
            <a:r>
              <a:rPr lang="en-AU" dirty="0"/>
              <a:t>https://www.fao.org/home/en</a:t>
            </a:r>
          </a:p>
          <a:p>
            <a:r>
              <a:rPr lang="en-AU" dirty="0"/>
              <a:t>https://www.agriculture.gov.au/abares/products/insights/snapshot-of-australian-agriculture#the-productivity-slowdown-and-what-to-do</a:t>
            </a:r>
          </a:p>
          <a:p>
            <a:r>
              <a:rPr lang="en-AU" dirty="0"/>
              <a:t>https://www.oecd.org/en/topics/agriculture-and-fisheries.html</a:t>
            </a:r>
          </a:p>
          <a:p>
            <a:endParaRPr lang="en-AU" dirty="0"/>
          </a:p>
          <a:p>
            <a:endParaRPr lang="en-AU" dirty="0"/>
          </a:p>
        </p:txBody>
      </p:sp>
      <p:sp>
        <p:nvSpPr>
          <p:cNvPr id="4" name="Slide Number Placeholder 3">
            <a:extLst>
              <a:ext uri="{FF2B5EF4-FFF2-40B4-BE49-F238E27FC236}">
                <a16:creationId xmlns:a16="http://schemas.microsoft.com/office/drawing/2014/main" id="{B29BFB1E-390A-1F04-B037-02059EBB44A6}"/>
              </a:ext>
            </a:extLst>
          </p:cNvPr>
          <p:cNvSpPr>
            <a:spLocks noGrp="1"/>
          </p:cNvSpPr>
          <p:nvPr>
            <p:ph type="sldNum" sz="quarter" idx="5"/>
          </p:nvPr>
        </p:nvSpPr>
        <p:spPr/>
        <p:txBody>
          <a:bodyPr/>
          <a:lstStyle/>
          <a:p>
            <a:fld id="{CC91331A-62CA-4220-BDD0-DF1FE2D03DAB}" type="slidenum">
              <a:rPr lang="en-AU" smtClean="0"/>
              <a:t>29</a:t>
            </a:fld>
            <a:endParaRPr lang="en-AU"/>
          </a:p>
        </p:txBody>
      </p:sp>
    </p:spTree>
    <p:extLst>
      <p:ext uri="{BB962C8B-B14F-4D97-AF65-F5344CB8AC3E}">
        <p14:creationId xmlns:p14="http://schemas.microsoft.com/office/powerpoint/2010/main" val="216470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29B9-98EF-41E3-C9A2-4D0114BEE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B45A8-AB7E-4AA6-920E-3F9403040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8019D-1D5F-787B-DAEA-74E292C4C812}"/>
              </a:ext>
            </a:extLst>
          </p:cNvPr>
          <p:cNvSpPr>
            <a:spLocks noGrp="1"/>
          </p:cNvSpPr>
          <p:nvPr>
            <p:ph type="body" idx="1"/>
          </p:nvPr>
        </p:nvSpPr>
        <p:spPr/>
        <p:txBody>
          <a:bodyPr/>
          <a:lstStyle/>
          <a:p>
            <a:pPr>
              <a:lnSpc>
                <a:spcPct val="150000"/>
              </a:lnSpc>
              <a:spcBef>
                <a:spcPts val="1200"/>
              </a:spcBef>
              <a:spcAft>
                <a:spcPts val="600"/>
              </a:spcAft>
            </a:pPr>
            <a:r>
              <a:rPr lang="en-AU" b="1" dirty="0"/>
              <a:t>Teacher note: </a:t>
            </a:r>
            <a:r>
              <a:rPr lang="en-AU" sz="1800" dirty="0">
                <a:effectLst/>
                <a:latin typeface="Arial" panose="020B0604020202020204" pitchFamily="34" charset="0"/>
                <a:ea typeface="Calibri" panose="020F0502020204030204" pitchFamily="34" charset="0"/>
              </a:rPr>
              <a:t>View </a:t>
            </a:r>
            <a:r>
              <a:rPr lang="en-AU" sz="1800" u="sng" dirty="0">
                <a:solidFill>
                  <a:srgbClr val="2F5496"/>
                </a:solidFill>
                <a:effectLst/>
                <a:latin typeface="Arial" panose="020B0604020202020204" pitchFamily="34" charset="0"/>
                <a:ea typeface="Calibri" panose="020F0502020204030204" pitchFamily="34" charset="0"/>
                <a:hlinkClick r:id="rId3"/>
              </a:rPr>
              <a:t>Robots helping farmers (5:10)</a:t>
            </a:r>
            <a:r>
              <a:rPr lang="en-AU" sz="1800" dirty="0">
                <a:effectLst/>
                <a:latin typeface="Arial" panose="020B0604020202020204" pitchFamily="34" charset="0"/>
                <a:ea typeface="Calibri" panose="020F0502020204030204" pitchFamily="34" charset="0"/>
              </a:rPr>
              <a:t>.</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Identify and describe the innovative technologies presented in the video,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using image recognition to detect weeds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using machine learning to create a response to weeds such as micro spraying or automated physical removal</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using machine learning and AI to navigate row crops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automated tracking and monitoring of livestock.</a:t>
            </a:r>
          </a:p>
          <a:p>
            <a:endParaRPr lang="en-AU" dirty="0"/>
          </a:p>
          <a:p>
            <a:r>
              <a:rPr lang="en-AU" dirty="0"/>
              <a:t>Use the following table to capture information from the video.</a:t>
            </a:r>
          </a:p>
          <a:p>
            <a:endParaRPr lang="en-AU" dirty="0"/>
          </a:p>
        </p:txBody>
      </p:sp>
      <p:sp>
        <p:nvSpPr>
          <p:cNvPr id="4" name="Slide Number Placeholder 3">
            <a:extLst>
              <a:ext uri="{FF2B5EF4-FFF2-40B4-BE49-F238E27FC236}">
                <a16:creationId xmlns:a16="http://schemas.microsoft.com/office/drawing/2014/main" id="{71FC03BC-E00C-BA7C-0020-9296F50D4FDA}"/>
              </a:ext>
            </a:extLst>
          </p:cNvPr>
          <p:cNvSpPr>
            <a:spLocks noGrp="1"/>
          </p:cNvSpPr>
          <p:nvPr>
            <p:ph type="sldNum" sz="quarter" idx="5"/>
          </p:nvPr>
        </p:nvSpPr>
        <p:spPr/>
        <p:txBody>
          <a:bodyPr/>
          <a:lstStyle/>
          <a:p>
            <a:fld id="{CC91331A-62CA-4220-BDD0-DF1FE2D03DAB}" type="slidenum">
              <a:rPr lang="en-AU" smtClean="0"/>
              <a:t>30</a:t>
            </a:fld>
            <a:endParaRPr lang="en-AU"/>
          </a:p>
        </p:txBody>
      </p:sp>
    </p:spTree>
    <p:extLst>
      <p:ext uri="{BB962C8B-B14F-4D97-AF65-F5344CB8AC3E}">
        <p14:creationId xmlns:p14="http://schemas.microsoft.com/office/powerpoint/2010/main" val="1104762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C7BE-2589-6A92-379B-341A1D9D5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7AC46-F30B-45A1-9530-77C1329D1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BE91A-7BCF-50B9-1FEC-198F3DC055DE}"/>
              </a:ext>
            </a:extLst>
          </p:cNvPr>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Use this table as a template for responses from </a:t>
            </a:r>
            <a:r>
              <a:rPr lang="en-AU" sz="1800">
                <a:effectLst/>
                <a:latin typeface="Arial" panose="020B0604020202020204" pitchFamily="34" charset="0"/>
                <a:ea typeface="Calibri" panose="020F0502020204030204" pitchFamily="34" charset="0"/>
              </a:rPr>
              <a:t>the previous video.</a:t>
            </a:r>
            <a:endParaRPr lang="en-AU" dirty="0"/>
          </a:p>
        </p:txBody>
      </p:sp>
      <p:sp>
        <p:nvSpPr>
          <p:cNvPr id="4" name="Slide Number Placeholder 3">
            <a:extLst>
              <a:ext uri="{FF2B5EF4-FFF2-40B4-BE49-F238E27FC236}">
                <a16:creationId xmlns:a16="http://schemas.microsoft.com/office/drawing/2014/main" id="{41CCCA3F-D911-7D3A-48FE-D7D0F811AA54}"/>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173427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29B9-98EF-41E3-C9A2-4D0114BEE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B45A8-AB7E-4AA6-920E-3F9403040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8019D-1D5F-787B-DAEA-74E292C4C812}"/>
              </a:ext>
            </a:extLst>
          </p:cNvPr>
          <p:cNvSpPr>
            <a:spLocks noGrp="1"/>
          </p:cNvSpPr>
          <p:nvPr>
            <p:ph type="body" idx="1"/>
          </p:nvPr>
        </p:nvSpPr>
        <p:spPr/>
        <p:txBody>
          <a:bodyPr/>
          <a:lstStyle/>
          <a:p>
            <a:r>
              <a:rPr lang="en-AU" dirty="0"/>
              <a:t>Teacher note: Now use this video as a stimulus to consider the effects this may have on future careers and ask students to capture and share those ideas in a think pair share activity or similar.</a:t>
            </a:r>
          </a:p>
          <a:p>
            <a:endParaRPr lang="en-AU" dirty="0"/>
          </a:p>
          <a:p>
            <a:r>
              <a:rPr lang="en-AU" dirty="0"/>
              <a:t>Ask students to consider all the technologies they have come across in the unit.</a:t>
            </a:r>
          </a:p>
          <a:p>
            <a:endParaRPr lang="en-AU" dirty="0"/>
          </a:p>
          <a:p>
            <a:r>
              <a:rPr lang="en-AU" dirty="0"/>
              <a:t>Students may not know the names of specific careers but could describe what the career may be, for example:</a:t>
            </a:r>
          </a:p>
          <a:p>
            <a:r>
              <a:rPr lang="en-AU" dirty="0"/>
              <a:t>Robotics engineer, mechatronics engineer, automation engineer, control systems engineer, electromechanical engineer may be described as someone who can design and fix robots.</a:t>
            </a:r>
          </a:p>
          <a:p>
            <a:endParaRPr lang="en-AU" dirty="0"/>
          </a:p>
          <a:p>
            <a:r>
              <a:rPr lang="en-AU" dirty="0"/>
              <a:t>Computer vision engineer, machine learning engineer, image processing engineer, computer vision scientist may be described as someone who teaches robots or computers how to see the world and identify objects.</a:t>
            </a:r>
          </a:p>
        </p:txBody>
      </p:sp>
      <p:sp>
        <p:nvSpPr>
          <p:cNvPr id="4" name="Slide Number Placeholder 3">
            <a:extLst>
              <a:ext uri="{FF2B5EF4-FFF2-40B4-BE49-F238E27FC236}">
                <a16:creationId xmlns:a16="http://schemas.microsoft.com/office/drawing/2014/main" id="{71FC03BC-E00C-BA7C-0020-9296F50D4FDA}"/>
              </a:ext>
            </a:extLst>
          </p:cNvPr>
          <p:cNvSpPr>
            <a:spLocks noGrp="1"/>
          </p:cNvSpPr>
          <p:nvPr>
            <p:ph type="sldNum" sz="quarter" idx="5"/>
          </p:nvPr>
        </p:nvSpPr>
        <p:spPr/>
        <p:txBody>
          <a:bodyPr/>
          <a:lstStyle/>
          <a:p>
            <a:fld id="{CC91331A-62CA-4220-BDD0-DF1FE2D03DAB}" type="slidenum">
              <a:rPr lang="en-AU" smtClean="0"/>
              <a:t>32</a:t>
            </a:fld>
            <a:endParaRPr lang="en-AU"/>
          </a:p>
        </p:txBody>
      </p:sp>
    </p:spTree>
    <p:extLst>
      <p:ext uri="{BB962C8B-B14F-4D97-AF65-F5344CB8AC3E}">
        <p14:creationId xmlns:p14="http://schemas.microsoft.com/office/powerpoint/2010/main" val="2387594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A6AAD-2064-56E2-CAE2-C94570157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A6DBC-EDCB-92FC-2A1C-F026353D7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EB4C1-4B5E-10C5-3BDE-AFBD1BFDA809}"/>
              </a:ext>
            </a:extLst>
          </p:cNvPr>
          <p:cNvSpPr>
            <a:spLocks noGrp="1"/>
          </p:cNvSpPr>
          <p:nvPr>
            <p:ph type="body" idx="1"/>
          </p:nvPr>
        </p:nvSpPr>
        <p:spPr/>
        <p:txBody>
          <a:bodyPr/>
          <a:lstStyle/>
          <a:p>
            <a:r>
              <a:rPr lang="en-AU" dirty="0"/>
              <a:t>Use a think pair share framework to summarise learning from the video. View the video again if necessary with the questions in mind.</a:t>
            </a:r>
          </a:p>
          <a:p>
            <a:endParaRPr lang="en-AU" dirty="0"/>
          </a:p>
          <a:p>
            <a:r>
              <a:rPr lang="en-AU" dirty="0"/>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dirty="0"/>
              <a:t>allows educators to change a traditional whole class discussion into a more manageable and inclusive activity where all students are given an opportunity to respond.</a:t>
            </a:r>
          </a:p>
          <a:p>
            <a:pPr marL="285750" indent="-285750">
              <a:buFont typeface="Arial" panose="020B0604020202020204" pitchFamily="34" charset="0"/>
              <a:buChar char="•"/>
            </a:pPr>
            <a:r>
              <a:rPr lang="en-AU" dirty="0"/>
              <a:t>promotes the development of students' speaking, listening and social skills.</a:t>
            </a:r>
          </a:p>
          <a:p>
            <a:pPr marL="0" indent="0">
              <a:buFont typeface="Arial" panose="020B0604020202020204" pitchFamily="34" charset="0"/>
              <a:buNone/>
            </a:pPr>
            <a:r>
              <a:rPr lang="en-AU" dirty="0"/>
              <a:t>If printing, suggest printing in black and white.</a:t>
            </a:r>
          </a:p>
        </p:txBody>
      </p:sp>
      <p:sp>
        <p:nvSpPr>
          <p:cNvPr id="4" name="Slide Number Placeholder 3">
            <a:extLst>
              <a:ext uri="{FF2B5EF4-FFF2-40B4-BE49-F238E27FC236}">
                <a16:creationId xmlns:a16="http://schemas.microsoft.com/office/drawing/2014/main" id="{8415C0DB-88A9-3D85-E21C-9FF0003696CB}"/>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84035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29B9-98EF-41E3-C9A2-4D0114BEE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B45A8-AB7E-4AA6-920E-3F9403040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8019D-1D5F-787B-DAEA-74E292C4C812}"/>
              </a:ext>
            </a:extLst>
          </p:cNvPr>
          <p:cNvSpPr>
            <a:spLocks noGrp="1"/>
          </p:cNvSpPr>
          <p:nvPr>
            <p:ph type="body" idx="1"/>
          </p:nvPr>
        </p:nvSpPr>
        <p:spPr/>
        <p:txBody>
          <a:bodyPr/>
          <a:lstStyle/>
          <a:p>
            <a:r>
              <a:rPr lang="en-AU" b="1" dirty="0"/>
              <a:t>Teacher note: </a:t>
            </a:r>
            <a:r>
              <a:rPr lang="en-AU" dirty="0"/>
              <a:t>Following on from this thinking and sharing ask students to research the Career Harvest webpage to view careers that may be affected or are being created. Use the following table to identify those careers. In the next lesson we will continue identifying and describing those ideas.</a:t>
            </a:r>
          </a:p>
          <a:p>
            <a:endParaRPr lang="en-AU" dirty="0"/>
          </a:p>
        </p:txBody>
      </p:sp>
      <p:sp>
        <p:nvSpPr>
          <p:cNvPr id="4" name="Slide Number Placeholder 3">
            <a:extLst>
              <a:ext uri="{FF2B5EF4-FFF2-40B4-BE49-F238E27FC236}">
                <a16:creationId xmlns:a16="http://schemas.microsoft.com/office/drawing/2014/main" id="{71FC03BC-E00C-BA7C-0020-9296F50D4FDA}"/>
              </a:ext>
            </a:extLst>
          </p:cNvPr>
          <p:cNvSpPr>
            <a:spLocks noGrp="1"/>
          </p:cNvSpPr>
          <p:nvPr>
            <p:ph type="sldNum" sz="quarter" idx="5"/>
          </p:nvPr>
        </p:nvSpPr>
        <p:spPr/>
        <p:txBody>
          <a:bodyPr/>
          <a:lstStyle/>
          <a:p>
            <a:fld id="{CC91331A-62CA-4220-BDD0-DF1FE2D03DAB}" type="slidenum">
              <a:rPr lang="en-AU" smtClean="0"/>
              <a:t>34</a:t>
            </a:fld>
            <a:endParaRPr lang="en-AU"/>
          </a:p>
        </p:txBody>
      </p:sp>
    </p:spTree>
    <p:extLst>
      <p:ext uri="{BB962C8B-B14F-4D97-AF65-F5344CB8AC3E}">
        <p14:creationId xmlns:p14="http://schemas.microsoft.com/office/powerpoint/2010/main" val="2165505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C7BE-2589-6A92-379B-341A1D9D5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7AC46-F30B-45A1-9530-77C1329D1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BE91A-7BCF-50B9-1FEC-198F3DC055DE}"/>
              </a:ext>
            </a:extLst>
          </p:cNvPr>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Use this table as a template for collecting responses from the discussion and sharing.</a:t>
            </a:r>
            <a:endParaRPr lang="en-AU" dirty="0"/>
          </a:p>
        </p:txBody>
      </p:sp>
      <p:sp>
        <p:nvSpPr>
          <p:cNvPr id="4" name="Slide Number Placeholder 3">
            <a:extLst>
              <a:ext uri="{FF2B5EF4-FFF2-40B4-BE49-F238E27FC236}">
                <a16:creationId xmlns:a16="http://schemas.microsoft.com/office/drawing/2014/main" id="{41CCCA3F-D911-7D3A-48FE-D7D0F811AA54}"/>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98247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C7BE-2589-6A92-379B-341A1D9D5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7AC46-F30B-45A1-9530-77C1329D1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BE91A-7BCF-50B9-1FEC-198F3DC055DE}"/>
              </a:ext>
            </a:extLst>
          </p:cNvPr>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Use this table as an example template for collecting responses from the discussion and sharing –use this table in the next lesson.</a:t>
            </a:r>
            <a:endParaRPr lang="en-AU" dirty="0"/>
          </a:p>
        </p:txBody>
      </p:sp>
      <p:sp>
        <p:nvSpPr>
          <p:cNvPr id="4" name="Slide Number Placeholder 3">
            <a:extLst>
              <a:ext uri="{FF2B5EF4-FFF2-40B4-BE49-F238E27FC236}">
                <a16:creationId xmlns:a16="http://schemas.microsoft.com/office/drawing/2014/main" id="{41CCCA3F-D911-7D3A-48FE-D7D0F811AA54}"/>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140280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36F43-97A7-AE0A-5E77-C9379940B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96C6D-1FD4-77BD-0973-0C666D283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2C696-0E88-94BA-3AD0-1DD311DA11E6}"/>
              </a:ext>
            </a:extLst>
          </p:cNvPr>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Use this table to assist students understanding of different Agricultural or AgriTech careers. This is only an example and not an exhaustive list.</a:t>
            </a:r>
            <a:endParaRPr lang="en-AU" dirty="0"/>
          </a:p>
        </p:txBody>
      </p:sp>
      <p:sp>
        <p:nvSpPr>
          <p:cNvPr id="4" name="Slide Number Placeholder 3">
            <a:extLst>
              <a:ext uri="{FF2B5EF4-FFF2-40B4-BE49-F238E27FC236}">
                <a16:creationId xmlns:a16="http://schemas.microsoft.com/office/drawing/2014/main" id="{9F342937-B89B-5725-8D64-228FDF41A5B8}"/>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282977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36F43-97A7-AE0A-5E77-C9379940B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96C6D-1FD4-77BD-0973-0C666D283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2C696-0E88-94BA-3AD0-1DD311DA11E6}"/>
              </a:ext>
            </a:extLst>
          </p:cNvPr>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Use this table to assist students understanding of different Agricultural or AgriTech careers. This is only an example and not an exhaustive list.</a:t>
            </a:r>
            <a:endParaRPr lang="en-AU" dirty="0"/>
          </a:p>
        </p:txBody>
      </p:sp>
      <p:sp>
        <p:nvSpPr>
          <p:cNvPr id="4" name="Slide Number Placeholder 3">
            <a:extLst>
              <a:ext uri="{FF2B5EF4-FFF2-40B4-BE49-F238E27FC236}">
                <a16:creationId xmlns:a16="http://schemas.microsoft.com/office/drawing/2014/main" id="{9F342937-B89B-5725-8D64-228FDF41A5B8}"/>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46101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39</a:t>
            </a:fld>
            <a:endParaRPr lang="en-AU"/>
          </a:p>
        </p:txBody>
      </p:sp>
    </p:spTree>
    <p:extLst>
      <p:ext uri="{BB962C8B-B14F-4D97-AF65-F5344CB8AC3E}">
        <p14:creationId xmlns:p14="http://schemas.microsoft.com/office/powerpoint/2010/main" val="105964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a:t>
            </a:fld>
            <a:endParaRPr lang="en-AU"/>
          </a:p>
        </p:txBody>
      </p:sp>
    </p:spTree>
    <p:extLst>
      <p:ext uri="{BB962C8B-B14F-4D97-AF65-F5344CB8AC3E}">
        <p14:creationId xmlns:p14="http://schemas.microsoft.com/office/powerpoint/2010/main" val="225064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B27C-3269-FEDC-8487-4E15787ED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1C42F-704E-51EF-22AD-56A94D4BA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1F2AD-9039-129B-4F04-C59DB07FB815}"/>
              </a:ext>
            </a:extLst>
          </p:cNvPr>
          <p:cNvSpPr>
            <a:spLocks noGrp="1"/>
          </p:cNvSpPr>
          <p:nvPr>
            <p:ph type="body" idx="1"/>
          </p:nvPr>
        </p:nvSpPr>
        <p:spPr/>
        <p:txBody>
          <a:bodyPr/>
          <a:lstStyle/>
          <a:p>
            <a:r>
              <a:rPr lang="en-AU" b="1" dirty="0"/>
              <a:t>Teacher notes: </a:t>
            </a:r>
            <a:r>
              <a:rPr lang="en-AU" dirty="0"/>
              <a:t>Briefly review agricultural careers from last lesson.</a:t>
            </a:r>
            <a:endParaRPr lang="en-AU" b="1" dirty="0"/>
          </a:p>
          <a:p>
            <a:endParaRPr lang="en-AU" b="1" dirty="0"/>
          </a:p>
          <a:p>
            <a:r>
              <a:rPr lang="en-AU" b="1" dirty="0"/>
              <a:t>Check for recall example from previous tables</a:t>
            </a:r>
          </a:p>
          <a:p>
            <a:endParaRPr lang="en-AU" b="1" dirty="0"/>
          </a:p>
          <a:p>
            <a:endParaRPr lang="en-AU" b="1" dirty="0"/>
          </a:p>
        </p:txBody>
      </p:sp>
      <p:sp>
        <p:nvSpPr>
          <p:cNvPr id="4" name="Slide Number Placeholder 3">
            <a:extLst>
              <a:ext uri="{FF2B5EF4-FFF2-40B4-BE49-F238E27FC236}">
                <a16:creationId xmlns:a16="http://schemas.microsoft.com/office/drawing/2014/main" id="{2352827A-C3F0-2DAF-BF81-18E02CD3E69D}"/>
              </a:ext>
            </a:extLst>
          </p:cNvPr>
          <p:cNvSpPr>
            <a:spLocks noGrp="1"/>
          </p:cNvSpPr>
          <p:nvPr>
            <p:ph type="sldNum" sz="quarter" idx="5"/>
          </p:nvPr>
        </p:nvSpPr>
        <p:spPr/>
        <p:txBody>
          <a:bodyPr/>
          <a:lstStyle/>
          <a:p>
            <a:fld id="{CC91331A-62CA-4220-BDD0-DF1FE2D03DAB}" type="slidenum">
              <a:rPr lang="en-AU" smtClean="0"/>
              <a:t>40</a:t>
            </a:fld>
            <a:endParaRPr lang="en-AU"/>
          </a:p>
        </p:txBody>
      </p:sp>
    </p:spTree>
    <p:extLst>
      <p:ext uri="{BB962C8B-B14F-4D97-AF65-F5344CB8AC3E}">
        <p14:creationId xmlns:p14="http://schemas.microsoft.com/office/powerpoint/2010/main" val="423664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1395-D885-DA36-937E-1FB2C719A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F0A3F-6BF3-2E8F-1212-B2FD17E4F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CF880-0131-6B5E-18B4-4BBCCF50AE32}"/>
              </a:ext>
            </a:extLst>
          </p:cNvPr>
          <p:cNvSpPr>
            <a:spLocks noGrp="1"/>
          </p:cNvSpPr>
          <p:nvPr>
            <p:ph type="body" idx="1"/>
          </p:nvPr>
        </p:nvSpPr>
        <p:spPr/>
        <p:txBody>
          <a:bodyPr/>
          <a:lstStyle/>
          <a:p>
            <a:r>
              <a:rPr lang="en-AU" b="1" dirty="0"/>
              <a:t>Teacher note: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Reflect on career lists from the previous lesson. Identify pathways into these careers and create notes for future reflection.</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Engage with or explore job profiles located in the ‘</a:t>
            </a:r>
            <a:r>
              <a:rPr lang="en-AU" sz="1800" u="sng" dirty="0">
                <a:solidFill>
                  <a:srgbClr val="2F5496"/>
                </a:solidFill>
                <a:effectLst/>
                <a:latin typeface="Arial" panose="020B0604020202020204" pitchFamily="34" charset="0"/>
                <a:ea typeface="Calibri" panose="020F0502020204030204" pitchFamily="34" charset="0"/>
                <a:hlinkClick r:id="rId3"/>
              </a:rPr>
              <a:t>Careers with STEM’</a:t>
            </a:r>
            <a:r>
              <a:rPr lang="en-AU" sz="1800" dirty="0">
                <a:effectLst/>
                <a:latin typeface="Arial" panose="020B0604020202020204" pitchFamily="34" charset="0"/>
                <a:ea typeface="Calibri" panose="020F0502020204030204" pitchFamily="34" charset="0"/>
              </a:rPr>
              <a:t> </a:t>
            </a:r>
            <a:r>
              <a:rPr lang="en-AU" sz="1800" dirty="0">
                <a:hlinkClick r:id="rId4"/>
              </a:rPr>
              <a:t>https://education.nsw.gov.au/teaching-and-learning/curriculum/stem/stem-curriculum-resources/careers-with-stem</a:t>
            </a:r>
            <a:r>
              <a:rPr lang="en-AU" sz="1800" dirty="0">
                <a:effectLst/>
                <a:latin typeface="Arial" panose="020B0604020202020204" pitchFamily="34" charset="0"/>
                <a:ea typeface="Calibri" panose="020F0502020204030204" pitchFamily="34" charset="0"/>
              </a:rPr>
              <a:t> webpage magazines and job kits.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Reflect on and build upon career pathways from previous lessons.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Explore possible study and career pathways and the skills that may be required to engage in the industry.</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Model the reflective process to assist students (see AGT PPT 5).</a:t>
            </a:r>
          </a:p>
          <a:p>
            <a:pPr>
              <a:spcBef>
                <a:spcPts val="1200"/>
              </a:spcBef>
              <a:spcAft>
                <a:spcPts val="600"/>
              </a:spcAft>
            </a:pPr>
            <a:r>
              <a:rPr lang="en-AU" sz="1800" dirty="0">
                <a:effectLst/>
                <a:latin typeface="Arial" panose="020B0604020202020204" pitchFamily="34" charset="0"/>
                <a:ea typeface="Calibri" panose="020F0502020204030204" pitchFamily="34" charset="0"/>
              </a:rPr>
              <a:t>Assist students with vocabulary and technical terms e.g. tertiary, undergraduate, Bachelor, Masters, diploma etc.</a:t>
            </a:r>
            <a:endParaRPr lang="en-AU" dirty="0"/>
          </a:p>
        </p:txBody>
      </p:sp>
      <p:sp>
        <p:nvSpPr>
          <p:cNvPr id="4" name="Slide Number Placeholder 3">
            <a:extLst>
              <a:ext uri="{FF2B5EF4-FFF2-40B4-BE49-F238E27FC236}">
                <a16:creationId xmlns:a16="http://schemas.microsoft.com/office/drawing/2014/main" id="{57A28767-0178-F419-D22B-EA7852B8DEAA}"/>
              </a:ext>
            </a:extLst>
          </p:cNvPr>
          <p:cNvSpPr>
            <a:spLocks noGrp="1"/>
          </p:cNvSpPr>
          <p:nvPr>
            <p:ph type="sldNum" sz="quarter" idx="5"/>
          </p:nvPr>
        </p:nvSpPr>
        <p:spPr/>
        <p:txBody>
          <a:bodyPr/>
          <a:lstStyle/>
          <a:p>
            <a:fld id="{CC91331A-62CA-4220-BDD0-DF1FE2D03DAB}" type="slidenum">
              <a:rPr lang="en-AU" smtClean="0"/>
              <a:t>41</a:t>
            </a:fld>
            <a:endParaRPr lang="en-AU"/>
          </a:p>
        </p:txBody>
      </p:sp>
    </p:spTree>
    <p:extLst>
      <p:ext uri="{BB962C8B-B14F-4D97-AF65-F5344CB8AC3E}">
        <p14:creationId xmlns:p14="http://schemas.microsoft.com/office/powerpoint/2010/main" val="2015504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A74D-6476-AB11-BADF-A8D2273D6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7092D-C5AA-36DD-AAB1-8ACAD7928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8BF6E-334D-BE08-EB81-7533D5CF728D}"/>
              </a:ext>
            </a:extLst>
          </p:cNvPr>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Teacher note: </a:t>
            </a:r>
            <a:r>
              <a:rPr lang="en-AU" sz="1800" dirty="0">
                <a:effectLst/>
                <a:latin typeface="Arial" panose="020B0604020202020204" pitchFamily="34" charset="0"/>
                <a:ea typeface="Calibri" panose="020F0502020204030204" pitchFamily="34" charset="0"/>
              </a:rPr>
              <a:t>Use this table as an example template for collecting responses from the discussion and sharing – when sharing with students, ask students to consider one or two careers they may be interested in researching further.</a:t>
            </a:r>
            <a:endParaRPr lang="en-AU" dirty="0"/>
          </a:p>
        </p:txBody>
      </p:sp>
      <p:sp>
        <p:nvSpPr>
          <p:cNvPr id="4" name="Slide Number Placeholder 3">
            <a:extLst>
              <a:ext uri="{FF2B5EF4-FFF2-40B4-BE49-F238E27FC236}">
                <a16:creationId xmlns:a16="http://schemas.microsoft.com/office/drawing/2014/main" id="{9703910E-510C-5D92-5445-37E312DF1527}"/>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554172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C44E-2081-59CF-90B7-943E164EC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44A3C-354A-E2C0-140B-2C2FD2496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0E166A-6C0E-B9F9-CDE5-38DBDF1684A0}"/>
              </a:ext>
            </a:extLst>
          </p:cNvPr>
          <p:cNvSpPr>
            <a:spLocks noGrp="1"/>
          </p:cNvSpPr>
          <p:nvPr>
            <p:ph type="body" idx="1"/>
          </p:nvPr>
        </p:nvSpPr>
        <p:spPr/>
        <p:txBody>
          <a:bodyPr/>
          <a:lstStyle/>
          <a:p>
            <a:r>
              <a:rPr lang="en-AU" b="1" dirty="0"/>
              <a:t>Teacher note: </a:t>
            </a:r>
            <a:r>
              <a:rPr lang="en-AU" dirty="0"/>
              <a:t>Use this activity to build career pathway awareness in students. Work through this (or another) example response or joint construction. Move on to student construction with prompts when appropriate.</a:t>
            </a:r>
          </a:p>
          <a:p>
            <a:endParaRPr lang="en-AU" dirty="0"/>
          </a:p>
          <a:p>
            <a:r>
              <a:rPr lang="en-AU" dirty="0"/>
              <a:t>Explain undergraduate and graduate degrees as well as tertiary pathways in TAFE and university.</a:t>
            </a:r>
          </a:p>
        </p:txBody>
      </p:sp>
      <p:sp>
        <p:nvSpPr>
          <p:cNvPr id="4" name="Slide Number Placeholder 3">
            <a:extLst>
              <a:ext uri="{FF2B5EF4-FFF2-40B4-BE49-F238E27FC236}">
                <a16:creationId xmlns:a16="http://schemas.microsoft.com/office/drawing/2014/main" id="{6A5214E2-42C2-E8C9-3916-4DF1956DEBB6}"/>
              </a:ext>
            </a:extLst>
          </p:cNvPr>
          <p:cNvSpPr>
            <a:spLocks noGrp="1"/>
          </p:cNvSpPr>
          <p:nvPr>
            <p:ph type="sldNum" sz="quarter" idx="5"/>
          </p:nvPr>
        </p:nvSpPr>
        <p:spPr/>
        <p:txBody>
          <a:bodyPr/>
          <a:lstStyle/>
          <a:p>
            <a:fld id="{CC91331A-62CA-4220-BDD0-DF1FE2D03DAB}" type="slidenum">
              <a:rPr lang="en-AU" smtClean="0"/>
              <a:t>43</a:t>
            </a:fld>
            <a:endParaRPr lang="en-AU"/>
          </a:p>
        </p:txBody>
      </p:sp>
    </p:spTree>
    <p:extLst>
      <p:ext uri="{BB962C8B-B14F-4D97-AF65-F5344CB8AC3E}">
        <p14:creationId xmlns:p14="http://schemas.microsoft.com/office/powerpoint/2010/main" val="214552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Sans-Serif"/>
              <a:buChar char="•"/>
            </a:pPr>
            <a:r>
              <a:rPr lang="en-AU" dirty="0"/>
              <a:t>Adapt the learning intention as required and add matching success criteria.</a:t>
            </a:r>
          </a:p>
          <a:p>
            <a:pPr marL="171450" indent="-171450">
              <a:buFont typeface="Arial,Sans-Serif"/>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effectLst/>
                <a:latin typeface="Tahoma" panose="020B0604030504040204" pitchFamily="34" charset="0"/>
                <a:ea typeface="Aptos" panose="020B0004020202020204" pitchFamily="34" charset="0"/>
                <a:cs typeface="Times New Roman" panose="02020603050405020304" pitchFamily="18" charset="0"/>
              </a:rPr>
              <a: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450" indent="-171450">
              <a:buFont typeface="Arial,Sans-Serif"/>
              <a:buChar char="•"/>
            </a:pPr>
            <a:r>
              <a:rPr lang="en-AU" dirty="0"/>
              <a:t>LISC is not necessarily presented at the beginning of the lesson. Teacher needs to consider most effectual time to introduce. </a:t>
            </a:r>
          </a:p>
          <a:p>
            <a:pPr marL="171450" indent="-171450">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44</a:t>
            </a:fld>
            <a:endParaRPr lang="en-AU"/>
          </a:p>
        </p:txBody>
      </p:sp>
    </p:spTree>
    <p:extLst>
      <p:ext uri="{BB962C8B-B14F-4D97-AF65-F5344CB8AC3E}">
        <p14:creationId xmlns:p14="http://schemas.microsoft.com/office/powerpoint/2010/main" val="2677182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8F40B-C1CB-2CF8-E489-02FC0D002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15162-BA8A-75A7-14B4-DA38391B9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AA198-7BAE-A9F5-8B5F-6488D623F768}"/>
              </a:ext>
            </a:extLst>
          </p:cNvPr>
          <p:cNvSpPr>
            <a:spLocks noGrp="1"/>
          </p:cNvSpPr>
          <p:nvPr>
            <p:ph type="body" idx="1"/>
          </p:nvPr>
        </p:nvSpPr>
        <p:spPr/>
        <p:txBody>
          <a:bodyPr/>
          <a:lstStyle/>
          <a:p>
            <a:r>
              <a:rPr lang="en-AU" b="1" dirty="0"/>
              <a:t>Teacher notes: </a:t>
            </a:r>
            <a:r>
              <a:rPr lang="en-AU" dirty="0"/>
              <a:t>Briefly review agricultural careers from the previous lesson.</a:t>
            </a:r>
            <a:endParaRPr lang="en-AU" b="1" dirty="0"/>
          </a:p>
          <a:p>
            <a:endParaRPr lang="en-AU" b="1" dirty="0"/>
          </a:p>
          <a:p>
            <a:r>
              <a:rPr lang="en-AU" b="1" dirty="0"/>
              <a:t>Check for recall example</a:t>
            </a:r>
          </a:p>
          <a:p>
            <a:endParaRPr lang="en-AU" b="1" dirty="0"/>
          </a:p>
          <a:p>
            <a:r>
              <a:rPr lang="en-AU" b="0" dirty="0"/>
              <a:t>We had a range of careers from robotic engineering through to entomology. Which ones did you find interesting?</a:t>
            </a:r>
          </a:p>
          <a:p>
            <a:endParaRPr lang="en-AU" b="1" dirty="0"/>
          </a:p>
          <a:p>
            <a:endParaRPr lang="en-AU" b="1" dirty="0"/>
          </a:p>
        </p:txBody>
      </p:sp>
      <p:sp>
        <p:nvSpPr>
          <p:cNvPr id="4" name="Slide Number Placeholder 3">
            <a:extLst>
              <a:ext uri="{FF2B5EF4-FFF2-40B4-BE49-F238E27FC236}">
                <a16:creationId xmlns:a16="http://schemas.microsoft.com/office/drawing/2014/main" id="{19D23AB0-F224-F057-43D0-13CC0B6733C7}"/>
              </a:ext>
            </a:extLst>
          </p:cNvPr>
          <p:cNvSpPr>
            <a:spLocks noGrp="1"/>
          </p:cNvSpPr>
          <p:nvPr>
            <p:ph type="sldNum" sz="quarter" idx="5"/>
          </p:nvPr>
        </p:nvSpPr>
        <p:spPr/>
        <p:txBody>
          <a:bodyPr/>
          <a:lstStyle/>
          <a:p>
            <a:fld id="{CC91331A-62CA-4220-BDD0-DF1FE2D03DAB}" type="slidenum">
              <a:rPr lang="en-AU" smtClean="0"/>
              <a:t>45</a:t>
            </a:fld>
            <a:endParaRPr lang="en-AU"/>
          </a:p>
        </p:txBody>
      </p:sp>
    </p:spTree>
    <p:extLst>
      <p:ext uri="{BB962C8B-B14F-4D97-AF65-F5344CB8AC3E}">
        <p14:creationId xmlns:p14="http://schemas.microsoft.com/office/powerpoint/2010/main" val="2071902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88F67-C3E2-7340-780F-8D5DF29FF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432C9-39DF-6A25-55F5-A3128F8FF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1D748-5D16-02D5-E7F0-14972FD502C1}"/>
              </a:ext>
            </a:extLst>
          </p:cNvPr>
          <p:cNvSpPr>
            <a:spLocks noGrp="1"/>
          </p:cNvSpPr>
          <p:nvPr>
            <p:ph type="body" idx="1"/>
          </p:nvPr>
        </p:nvSpPr>
        <p:spPr/>
        <p:txBody>
          <a:bodyPr/>
          <a:lstStyle/>
          <a:p>
            <a:pPr>
              <a:lnSpc>
                <a:spcPct val="150000"/>
              </a:lnSpc>
              <a:spcBef>
                <a:spcPts val="1200"/>
              </a:spcBef>
              <a:spcAft>
                <a:spcPts val="600"/>
              </a:spcAft>
            </a:pPr>
            <a:r>
              <a:rPr lang="en-AU" b="1" dirty="0"/>
              <a:t>Teacher note: </a:t>
            </a:r>
            <a:r>
              <a:rPr lang="en-AU" sz="1800" dirty="0">
                <a:effectLst/>
                <a:latin typeface="Arial" panose="020B0604020202020204" pitchFamily="34" charset="0"/>
                <a:ea typeface="Calibri" panose="020F0502020204030204" pitchFamily="34" charset="0"/>
              </a:rPr>
              <a:t>Reflect on career lists from the previous lesson. Identify pathways into these careers and create notes for future reflection.</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Engage with or explore job profiles located in the Careers with STEM webpage - magazines and job kits.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Reflect on and build upon career pathways from previous lessons.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Explore possible study and career pathways and the skills that may be required to engage in the industry.</a:t>
            </a:r>
          </a:p>
          <a:p>
            <a:pPr>
              <a:spcBef>
                <a:spcPts val="1200"/>
              </a:spcBef>
              <a:spcAft>
                <a:spcPts val="600"/>
              </a:spcAft>
            </a:pPr>
            <a:r>
              <a:rPr lang="en-AU" dirty="0"/>
              <a:t>Use a think- pair- share template or similar, to capture ideas and prepare for sharing. View the example reflection in the following template and use the following template to capture information.</a:t>
            </a:r>
          </a:p>
        </p:txBody>
      </p:sp>
      <p:sp>
        <p:nvSpPr>
          <p:cNvPr id="4" name="Slide Number Placeholder 3">
            <a:extLst>
              <a:ext uri="{FF2B5EF4-FFF2-40B4-BE49-F238E27FC236}">
                <a16:creationId xmlns:a16="http://schemas.microsoft.com/office/drawing/2014/main" id="{EE299A38-2EC0-D24E-148C-72ADA66975AF}"/>
              </a:ext>
            </a:extLst>
          </p:cNvPr>
          <p:cNvSpPr>
            <a:spLocks noGrp="1"/>
          </p:cNvSpPr>
          <p:nvPr>
            <p:ph type="sldNum" sz="quarter" idx="5"/>
          </p:nvPr>
        </p:nvSpPr>
        <p:spPr/>
        <p:txBody>
          <a:bodyPr/>
          <a:lstStyle/>
          <a:p>
            <a:fld id="{CC91331A-62CA-4220-BDD0-DF1FE2D03DAB}" type="slidenum">
              <a:rPr lang="en-AU" smtClean="0"/>
              <a:t>46</a:t>
            </a:fld>
            <a:endParaRPr lang="en-AU"/>
          </a:p>
        </p:txBody>
      </p:sp>
    </p:spTree>
    <p:extLst>
      <p:ext uri="{BB962C8B-B14F-4D97-AF65-F5344CB8AC3E}">
        <p14:creationId xmlns:p14="http://schemas.microsoft.com/office/powerpoint/2010/main" val="4110272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4365-4455-E88F-7C1C-4681B3CB7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A466A-E02B-245E-E374-ED9838F95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D5D7C-8066-D0CE-98E3-46D165C0C8D1}"/>
              </a:ext>
            </a:extLst>
          </p:cNvPr>
          <p:cNvSpPr>
            <a:spLocks noGrp="1"/>
          </p:cNvSpPr>
          <p:nvPr>
            <p:ph type="body" idx="1"/>
          </p:nvPr>
        </p:nvSpPr>
        <p:spPr/>
        <p:txBody>
          <a:bodyPr/>
          <a:lstStyle/>
          <a:p>
            <a:r>
              <a:rPr lang="en-AU" dirty="0"/>
              <a:t>Use a think pair share activity to capture and share research information.</a:t>
            </a:r>
          </a:p>
          <a:p>
            <a:endParaRPr lang="en-AU" dirty="0"/>
          </a:p>
          <a:p>
            <a:r>
              <a:rPr lang="en-AU" dirty="0"/>
              <a:t>Students could also use mini whiteboards or large classroom boards to outline careers and pathways.</a:t>
            </a:r>
          </a:p>
        </p:txBody>
      </p:sp>
      <p:sp>
        <p:nvSpPr>
          <p:cNvPr id="4" name="Slide Number Placeholder 3">
            <a:extLst>
              <a:ext uri="{FF2B5EF4-FFF2-40B4-BE49-F238E27FC236}">
                <a16:creationId xmlns:a16="http://schemas.microsoft.com/office/drawing/2014/main" id="{3E5ABB8F-A689-CB75-CF26-F8DEC02F3B09}"/>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3541556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4365-4455-E88F-7C1C-4681B3CB7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A466A-E02B-245E-E374-ED9838F95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D5D7C-8066-D0CE-98E3-46D165C0C8D1}"/>
              </a:ext>
            </a:extLst>
          </p:cNvPr>
          <p:cNvSpPr>
            <a:spLocks noGrp="1"/>
          </p:cNvSpPr>
          <p:nvPr>
            <p:ph type="body" idx="1"/>
          </p:nvPr>
        </p:nvSpPr>
        <p:spPr/>
        <p:txBody>
          <a:bodyPr/>
          <a:lstStyle/>
          <a:p>
            <a:r>
              <a:rPr lang="en-AU" dirty="0"/>
              <a:t>This is an example of how researching through magazines and the internet could influence the documentation of an internet search. Students could share information with a peer and then the class and the teacher could explain concepts regarding careers that may arise. Consider collaborating with and inviting the school careers advisor into this lesson or create a collection of class questions that the careers adviser (or another adviser) may be able to support in answering.</a:t>
            </a:r>
          </a:p>
        </p:txBody>
      </p:sp>
      <p:sp>
        <p:nvSpPr>
          <p:cNvPr id="4" name="Slide Number Placeholder 3">
            <a:extLst>
              <a:ext uri="{FF2B5EF4-FFF2-40B4-BE49-F238E27FC236}">
                <a16:creationId xmlns:a16="http://schemas.microsoft.com/office/drawing/2014/main" id="{3E5ABB8F-A689-CB75-CF26-F8DEC02F3B09}"/>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611543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49</a:t>
            </a:fld>
            <a:endParaRPr lang="en-AU"/>
          </a:p>
        </p:txBody>
      </p:sp>
    </p:spTree>
    <p:extLst>
      <p:ext uri="{BB962C8B-B14F-4D97-AF65-F5344CB8AC3E}">
        <p14:creationId xmlns:p14="http://schemas.microsoft.com/office/powerpoint/2010/main" val="156832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 notes: Review agricultural challenges from week 1.</a:t>
            </a:r>
          </a:p>
          <a:p>
            <a:endParaRPr lang="en-AU" b="1" dirty="0"/>
          </a:p>
          <a:p>
            <a:r>
              <a:rPr lang="en-AU" b="1" dirty="0"/>
              <a:t>Check for recall</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Why may there not be enough water to irrigate a farm? (a: droughts and overuse of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is in the soil that the plants need? (a: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happens if we clear too much natural vegetation for crops? (a: land degradation, soil erosion, salinity, less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did we call growing one type of crop? (a; monoculture) Why is it risky to grow only one type of crop on a farm? (a: if a pest or disease comes to attack that variety, it will destroy the whole crop)</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is the effect of buying food that was grown very far from where you are? (a: </a:t>
            </a:r>
            <a:r>
              <a:rPr lang="en-US" altLang="en-US" dirty="0"/>
              <a:t>increases CO</a:t>
            </a:r>
            <a:r>
              <a:rPr lang="en-US" altLang="en-US" baseline="-25000" dirty="0"/>
              <a:t>2</a:t>
            </a:r>
            <a:r>
              <a:rPr lang="en-US" altLang="en-US" dirty="0"/>
              <a:t> emissions but may increase the variety of foods we eat</a:t>
            </a:r>
            <a:r>
              <a:rPr lang="en-AU" dirty="0"/>
              <a:t>).</a:t>
            </a:r>
          </a:p>
          <a:p>
            <a:endParaRPr lang="en-AU" b="1" dirty="0"/>
          </a:p>
        </p:txBody>
      </p:sp>
      <p:sp>
        <p:nvSpPr>
          <p:cNvPr id="4" name="Slide Number Placeholder 3"/>
          <p:cNvSpPr>
            <a:spLocks noGrp="1"/>
          </p:cNvSpPr>
          <p:nvPr>
            <p:ph type="sldNum" sz="quarter" idx="5"/>
          </p:nvPr>
        </p:nvSpPr>
        <p:spPr/>
        <p:txBody>
          <a:bodyPr/>
          <a:lstStyle/>
          <a:p>
            <a:fld id="{CC91331A-62CA-4220-BDD0-DF1FE2D03DAB}" type="slidenum">
              <a:rPr lang="en-AU" smtClean="0"/>
              <a:t>5</a:t>
            </a:fld>
            <a:endParaRPr lang="en-AU"/>
          </a:p>
        </p:txBody>
      </p:sp>
    </p:spTree>
    <p:extLst>
      <p:ext uri="{BB962C8B-B14F-4D97-AF65-F5344CB8AC3E}">
        <p14:creationId xmlns:p14="http://schemas.microsoft.com/office/powerpoint/2010/main" val="383878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 </a:t>
            </a:r>
            <a:r>
              <a:rPr lang="en-AU" dirty="0"/>
              <a:t>Recall the challenges facing agriculture. Use the slide as a discussion prompt after the previous question slide if needed. </a:t>
            </a:r>
          </a:p>
          <a:p>
            <a:endParaRPr lang="en-AU" dirty="0"/>
          </a:p>
          <a:p>
            <a:r>
              <a:rPr lang="en-AU" dirty="0"/>
              <a:t>Use the following prompts and slides to guide discussion:</a:t>
            </a:r>
          </a:p>
          <a:p>
            <a:r>
              <a:rPr lang="en-AU" b="1" dirty="0"/>
              <a:t>Water shortages, severe weather events, and changing weather patterns:</a:t>
            </a:r>
            <a:r>
              <a:rPr lang="en-AU" dirty="0"/>
              <a:t> Discuss the increasing scarcity of water for agriculture, as well as the challenges posed by more frequent and intense weather events, such as droughts, floods and storms. Climate change is also causing shifts in temperature and precipitation patterns, making it more difficult for farmers to predict and adapt to growing conditions.</a:t>
            </a:r>
          </a:p>
          <a:p>
            <a:r>
              <a:rPr lang="en-AU" b="1" dirty="0"/>
              <a:t>Soil degradation:</a:t>
            </a:r>
            <a:r>
              <a:rPr lang="en-AU" dirty="0"/>
              <a:t> Discuss the decline in soil quality due to factors such as erosion, nutrient depletion, salinisation and pollution. Degraded soils are less productive and more susceptible to pests and diseases, making it more difficult for farmers to grow crops.</a:t>
            </a:r>
          </a:p>
          <a:p>
            <a:r>
              <a:rPr lang="en-AU" b="1" dirty="0"/>
              <a:t>The cost and overuse of chemical fertilisers, pesticides, and herbicides:</a:t>
            </a:r>
            <a:r>
              <a:rPr lang="en-AU" dirty="0"/>
              <a:t> Discuss the high and changing cost of these inputs, as well as the environmental and health risks associated with their overuse. These chemicals can contaminate water supplies, harm beneficial insects and create resistant pests and weeds.</a:t>
            </a:r>
          </a:p>
          <a:p>
            <a:r>
              <a:rPr lang="en-AU" b="1" dirty="0"/>
              <a:t>Food security and access:</a:t>
            </a:r>
            <a:r>
              <a:rPr lang="en-AU" dirty="0"/>
              <a:t> Discuss the challenge of ensuring that all people have access to safe, nutritious and sufficient food. Food security is threatened by a number of factors, including climate change, conflict, poverty and population growth.</a:t>
            </a:r>
          </a:p>
          <a:p>
            <a:r>
              <a:rPr lang="en-AU" b="1" dirty="0"/>
              <a:t>Biosecurity and the dangers of monocultures and uniform livestock production:</a:t>
            </a:r>
            <a:r>
              <a:rPr lang="en-AU" dirty="0"/>
              <a:t> Discuss the risks of disease outbreaks in agriculture, which can be exacerbated by the widespread use of monocultures and the concentration of livestock in large, confined spaces. These practices can create ideal conditions for the spread of pests and diseases, leading to significant economic losses for farmers.</a:t>
            </a:r>
          </a:p>
          <a:p>
            <a:r>
              <a:rPr lang="en-AU" b="1" dirty="0"/>
              <a:t>Sustainability and organic farming:</a:t>
            </a:r>
            <a:r>
              <a:rPr lang="en-AU" dirty="0"/>
              <a:t> Discuss the need for agriculture to be more sustainable in order to protect the environment and ensure the long-term viability of the industry. Organic farming is one approach to sustainable agriculture that relies on natural processes and avoids the use of synthetic inputs.</a:t>
            </a:r>
          </a:p>
          <a:p>
            <a:endParaRPr lang="en-AU" dirty="0"/>
          </a:p>
          <a:p>
            <a:r>
              <a:rPr lang="en-AU" dirty="0"/>
              <a:t>Further information from: </a:t>
            </a:r>
          </a:p>
          <a:p>
            <a:r>
              <a:rPr lang="en-AU" dirty="0"/>
              <a:t>https://www.fao.org/home/en</a:t>
            </a:r>
          </a:p>
          <a:p>
            <a:r>
              <a:rPr lang="en-AU" dirty="0"/>
              <a:t>https://www.agriculture.gov.au/abares/products/insights/snapshot-of-australian-agriculture#the-productivity-slowdown-and-what-to-do</a:t>
            </a:r>
          </a:p>
          <a:p>
            <a:r>
              <a:rPr lang="en-AU" dirty="0"/>
              <a:t>https://www.oecd.org/en/topics/agriculture-and-fisheries.html</a:t>
            </a:r>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6</a:t>
            </a:fld>
            <a:endParaRPr lang="en-AU"/>
          </a:p>
        </p:txBody>
      </p:sp>
    </p:spTree>
    <p:extLst>
      <p:ext uri="{BB962C8B-B14F-4D97-AF65-F5344CB8AC3E}">
        <p14:creationId xmlns:p14="http://schemas.microsoft.com/office/powerpoint/2010/main" val="247866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Use this activity to build knowledge of traditional food harvesting and land management.</a:t>
            </a:r>
          </a:p>
          <a:p>
            <a:endParaRPr lang="en-AU" b="0" i="0" dirty="0">
              <a:solidFill>
                <a:srgbClr val="196F43"/>
              </a:solidFill>
              <a:effectLst/>
              <a:highlight>
                <a:srgbClr val="FFFFFF"/>
              </a:highligh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Model skim and scan of the webpage. Demonstrate active reading, such as pre-read, read and rereading for processing of information to extract relevant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196F43"/>
              </a:solidFill>
              <a:effectLst/>
              <a:highlight>
                <a:srgbClr val="FFFFFF"/>
              </a:highlight>
              <a:latin typeface="poppins" panose="00000500000000000000" pitchFamily="2" charset="0"/>
            </a:endParaRPr>
          </a:p>
          <a:p>
            <a:pPr>
              <a:lnSpc>
                <a:spcPct val="150000"/>
              </a:lnSpc>
              <a:spcBef>
                <a:spcPts val="1200"/>
              </a:spcBef>
              <a:spcAft>
                <a:spcPts val="600"/>
              </a:spcAft>
            </a:pPr>
            <a:r>
              <a:rPr lang="en-AU" dirty="0">
                <a:ea typeface="Calibri" panose="020F0502020204030204" pitchFamily="34" charset="0"/>
              </a:rPr>
              <a:t>What land care practices did you discover? a: Cultural burning methods worked with nature and were slow and not intense. It helped release nutrients back into the soil, without destroying the entire forest.</a:t>
            </a:r>
          </a:p>
          <a:p>
            <a:pPr>
              <a:lnSpc>
                <a:spcPct val="150000"/>
              </a:lnSpc>
              <a:spcBef>
                <a:spcPts val="1200"/>
              </a:spcBef>
              <a:spcAft>
                <a:spcPts val="600"/>
              </a:spcAft>
            </a:pPr>
            <a:endParaRPr lang="en-AU" dirty="0">
              <a:ea typeface="Calibri" panose="020F0502020204030204" pitchFamily="34" charset="0"/>
            </a:endParaRPr>
          </a:p>
          <a:p>
            <a:pPr>
              <a:lnSpc>
                <a:spcPct val="150000"/>
              </a:lnSpc>
              <a:spcBef>
                <a:spcPts val="1200"/>
              </a:spcBef>
              <a:spcAft>
                <a:spcPts val="600"/>
              </a:spcAft>
            </a:pPr>
            <a:r>
              <a:rPr lang="en-AU" sz="1200" dirty="0">
                <a:effectLst/>
                <a:ea typeface="Calibri" panose="020F0502020204030204" pitchFamily="34" charset="0"/>
              </a:rPr>
              <a:t>What were some sources of meat and protein? a: Kangaroo, witchety grubs, emu, rays etc were sources of meat and protein.</a:t>
            </a:r>
          </a:p>
          <a:p>
            <a:pPr>
              <a:lnSpc>
                <a:spcPct val="150000"/>
              </a:lnSpc>
              <a:spcBef>
                <a:spcPts val="1200"/>
              </a:spcBef>
              <a:spcAft>
                <a:spcPts val="600"/>
              </a:spcAft>
            </a:pPr>
            <a:endParaRPr lang="en-AU" sz="1200" dirty="0">
              <a:effectLst/>
              <a:ea typeface="Calibri" panose="020F0502020204030204" pitchFamily="34" charset="0"/>
            </a:endParaRPr>
          </a:p>
          <a:p>
            <a:pPr>
              <a:lnSpc>
                <a:spcPct val="150000"/>
              </a:lnSpc>
              <a:spcBef>
                <a:spcPts val="1200"/>
              </a:spcBef>
              <a:spcAft>
                <a:spcPts val="600"/>
              </a:spcAft>
            </a:pPr>
            <a:r>
              <a:rPr lang="en-AU" dirty="0">
                <a:ea typeface="Calibri" panose="020F0502020204030204" pitchFamily="34" charset="0"/>
              </a:rPr>
              <a:t>Did you find any sources of honey or carbohydrates? a: Honey ants, yams, bush potatoes are sources of sugar and carbohydrates.</a:t>
            </a:r>
            <a:endParaRPr lang="en-AU" sz="1200" dirty="0">
              <a:effectLst/>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7</a:t>
            </a:fld>
            <a:endParaRPr lang="en-AU"/>
          </a:p>
        </p:txBody>
      </p:sp>
    </p:spTree>
    <p:extLst>
      <p:ext uri="{BB962C8B-B14F-4D97-AF65-F5344CB8AC3E}">
        <p14:creationId xmlns:p14="http://schemas.microsoft.com/office/powerpoint/2010/main" val="423183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Use this activity to build communication skills in students. Provide an example response or joint construction of a description and impact outline.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Great further reading can be found at the ‘</a:t>
            </a:r>
            <a:r>
              <a:rPr lang="en-AU" b="0" i="0" dirty="0">
                <a:solidFill>
                  <a:srgbClr val="196F43"/>
                </a:solidFill>
                <a:effectLst/>
                <a:highlight>
                  <a:srgbClr val="FFFFFF"/>
                </a:highlight>
                <a:latin typeface="poppins" panose="00000500000000000000" pitchFamily="2" charset="0"/>
              </a:rPr>
              <a:t>What is the biggest challenge facing the future of agriculture’ Webpage - https://source.colostate.edu/challenges-of-agriculture/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196F43"/>
              </a:solidFill>
              <a:effectLst/>
              <a:highlight>
                <a:srgbClr val="FFFFFF"/>
              </a:highlight>
              <a:latin typeface="poppins"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8</a:t>
            </a:fld>
            <a:endParaRPr lang="en-AU"/>
          </a:p>
        </p:txBody>
      </p:sp>
    </p:spTree>
    <p:extLst>
      <p:ext uri="{BB962C8B-B14F-4D97-AF65-F5344CB8AC3E}">
        <p14:creationId xmlns:p14="http://schemas.microsoft.com/office/powerpoint/2010/main" val="34762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Use this activity to build communication skills in students. Provide an example response or joint construction. Move on to student construction with prompts when appropriate.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Ask students to describe two different agricultural challenges and communicate it in a chosen mode of presentation,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text in notebook</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text or pictures on small whiteboards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electronic graphical display or cloud app.</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Share descriptions with peers through think-pair-share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i="0" dirty="0">
              <a:effectLst/>
              <a:highlight>
                <a:srgbClr val="FF0000"/>
              </a:highligh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0" dirty="0">
                <a:effectLst/>
                <a:highlight>
                  <a:srgbClr val="FF0000"/>
                </a:highlight>
                <a:latin typeface="Arial" panose="020B0604020202020204" pitchFamily="34" charset="0"/>
                <a:ea typeface="Calibri" panose="020F0502020204030204" pitchFamily="34" charset="0"/>
              </a:rPr>
              <a:t>Review LISC at the end of the lesson.</a:t>
            </a:r>
            <a:endParaRPr lang="en-AU" sz="1800" i="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9</a:t>
            </a:fld>
            <a:endParaRPr lang="en-AU"/>
          </a:p>
        </p:txBody>
      </p:sp>
    </p:spTree>
    <p:extLst>
      <p:ext uri="{BB962C8B-B14F-4D97-AF65-F5344CB8AC3E}">
        <p14:creationId xmlns:p14="http://schemas.microsoft.com/office/powerpoint/2010/main" val="4241350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251348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6B0AA3B9-7176-4FBC-8A56-697129254272}" type="slidenum">
              <a:rPr lang="en-AU" smtClean="0"/>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15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6B0AA3B9-7176-4FBC-8A56-697129254272}" type="slidenum">
              <a:rPr lang="en-AU" smtClean="0"/>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5945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1143-BD5A-C0CB-3F29-208629507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ABE4736-6988-3DDC-F7EE-131ECB88D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F3F57B5-AD65-BC9B-DA83-53ABF0430E90}"/>
              </a:ext>
            </a:extLst>
          </p:cNvPr>
          <p:cNvSpPr>
            <a:spLocks noGrp="1"/>
          </p:cNvSpPr>
          <p:nvPr>
            <p:ph type="dt" sz="half" idx="10"/>
          </p:nvPr>
        </p:nvSpPr>
        <p:spPr/>
        <p:txBody>
          <a:bodyPr/>
          <a:lstStyle/>
          <a:p>
            <a:fld id="{2B81C245-3E09-4CF4-9ECD-899B5049CAA2}" type="datetimeFigureOut">
              <a:rPr lang="en-AU" smtClean="0"/>
              <a:t>9/06/2026</a:t>
            </a:fld>
            <a:endParaRPr lang="en-AU"/>
          </a:p>
        </p:txBody>
      </p:sp>
      <p:sp>
        <p:nvSpPr>
          <p:cNvPr id="5" name="Footer Placeholder 4">
            <a:extLst>
              <a:ext uri="{FF2B5EF4-FFF2-40B4-BE49-F238E27FC236}">
                <a16:creationId xmlns:a16="http://schemas.microsoft.com/office/drawing/2014/main" id="{E9C019B4-87FB-981C-B1E4-D8F52653F3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3FFF55-A90A-7A03-AB29-1EEEC29BC0AB}"/>
              </a:ext>
            </a:extLst>
          </p:cNvPr>
          <p:cNvSpPr>
            <a:spLocks noGrp="1"/>
          </p:cNvSpPr>
          <p:nvPr>
            <p:ph type="sldNum" sz="quarter" idx="12"/>
          </p:nvPr>
        </p:nvSpPr>
        <p:spPr/>
        <p:txBody>
          <a:bodyPr/>
          <a:lstStyle/>
          <a:p>
            <a:fld id="{6B0AA3B9-7176-4FBC-8A56-697129254272}" type="slidenum">
              <a:rPr lang="en-AU" smtClean="0"/>
              <a:t>‹#›</a:t>
            </a:fld>
            <a:endParaRPr lang="en-AU"/>
          </a:p>
        </p:txBody>
      </p:sp>
    </p:spTree>
    <p:extLst>
      <p:ext uri="{BB962C8B-B14F-4D97-AF65-F5344CB8AC3E}">
        <p14:creationId xmlns:p14="http://schemas.microsoft.com/office/powerpoint/2010/main" val="344509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93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1_Title and three columns">
    <p:bg>
      <p:bgPr>
        <a:solidFill>
          <a:schemeClr val="bg1"/>
        </a:solidFill>
        <a:effectLst/>
      </p:bgPr>
    </p:bg>
    <p:spTree>
      <p:nvGrpSpPr>
        <p:cNvPr id="1" name="Shape 50"/>
        <p:cNvGrpSpPr/>
        <p:nvPr/>
      </p:nvGrpSpPr>
      <p:grpSpPr>
        <a:xfrm>
          <a:off x="0" y="0"/>
          <a:ext cx="0" cy="0"/>
          <a:chOff x="0" y="0"/>
          <a:chExt cx="0" cy="0"/>
        </a:xfrm>
      </p:grpSpPr>
      <p:sp>
        <p:nvSpPr>
          <p:cNvPr id="51" name="Google Shape;51;p13"/>
          <p:cNvSpPr/>
          <p:nvPr/>
        </p:nvSpPr>
        <p:spPr>
          <a:xfrm>
            <a:off x="269200" y="1864968"/>
            <a:ext cx="3666000" cy="4716800"/>
          </a:xfrm>
          <a:prstGeom prst="rect">
            <a:avLst/>
          </a:prstGeom>
          <a:solidFill>
            <a:srgbClr val="E7FFE1"/>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p:txBody>
      </p:sp>
      <p:sp>
        <p:nvSpPr>
          <p:cNvPr id="52" name="Google Shape;52;p13"/>
          <p:cNvSpPr txBox="1">
            <a:spLocks noGrp="1"/>
          </p:cNvSpPr>
          <p:nvPr>
            <p:ph type="title"/>
          </p:nvPr>
        </p:nvSpPr>
        <p:spPr>
          <a:xfrm>
            <a:off x="269200" y="773271"/>
            <a:ext cx="3166067" cy="449342"/>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3" name="Google Shape;53;p13"/>
          <p:cNvSpPr txBox="1">
            <a:spLocks noGrp="1"/>
          </p:cNvSpPr>
          <p:nvPr>
            <p:ph type="body" idx="1"/>
          </p:nvPr>
        </p:nvSpPr>
        <p:spPr>
          <a:xfrm>
            <a:off x="640867" y="3110333"/>
            <a:ext cx="2940800" cy="2663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Font typeface="Montserrat"/>
              <a:buChar char="●"/>
              <a:defRPr sz="1600">
                <a:latin typeface="Montserrat"/>
                <a:ea typeface="Montserrat"/>
                <a:cs typeface="Montserrat"/>
                <a:sym typeface="Montserrat"/>
              </a:defRPr>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5" name="Google Shape;55;p13"/>
          <p:cNvSpPr txBox="1">
            <a:spLocks noGrp="1"/>
          </p:cNvSpPr>
          <p:nvPr>
            <p:ph type="body" idx="2"/>
          </p:nvPr>
        </p:nvSpPr>
        <p:spPr>
          <a:xfrm>
            <a:off x="8243047" y="2442881"/>
            <a:ext cx="3478306" cy="4069978"/>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6" name="Google Shape;56;p13"/>
          <p:cNvSpPr/>
          <p:nvPr/>
        </p:nvSpPr>
        <p:spPr>
          <a:xfrm>
            <a:off x="4221233" y="1864801"/>
            <a:ext cx="3666000" cy="4716800"/>
          </a:xfrm>
          <a:prstGeom prst="rect">
            <a:avLst/>
          </a:prstGeom>
          <a:solidFill>
            <a:srgbClr val="E7FFE1"/>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p:txBody>
      </p:sp>
      <p:sp>
        <p:nvSpPr>
          <p:cNvPr id="57" name="Google Shape;57;p13"/>
          <p:cNvSpPr/>
          <p:nvPr/>
        </p:nvSpPr>
        <p:spPr>
          <a:xfrm>
            <a:off x="8173233" y="1861533"/>
            <a:ext cx="3666000" cy="4716800"/>
          </a:xfrm>
          <a:prstGeom prst="rect">
            <a:avLst/>
          </a:prstGeom>
          <a:solidFill>
            <a:schemeClr val="accent1">
              <a:lumMod val="10000"/>
              <a:lumOff val="90000"/>
            </a:schemeClr>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p:txBody>
      </p:sp>
      <p:pic>
        <p:nvPicPr>
          <p:cNvPr id="58" name="Google Shape;58;p13"/>
          <p:cNvPicPr preferRelativeResize="0"/>
          <p:nvPr/>
        </p:nvPicPr>
        <p:blipFill rotWithShape="1">
          <a:blip r:embed="rId2">
            <a:alphaModFix/>
          </a:blip>
          <a:srcRect t="1493" b="1493"/>
          <a:stretch/>
        </p:blipFill>
        <p:spPr>
          <a:xfrm>
            <a:off x="5472367" y="1302333"/>
            <a:ext cx="986900" cy="951035"/>
          </a:xfrm>
          <a:prstGeom prst="rect">
            <a:avLst/>
          </a:prstGeom>
          <a:noFill/>
          <a:ln>
            <a:noFill/>
          </a:ln>
          <a:effectLst>
            <a:outerShdw blurRad="50800" dist="104775" dir="3600000" algn="tl" rotWithShape="0">
              <a:srgbClr val="000000">
                <a:alpha val="40000"/>
              </a:srgbClr>
            </a:outerShdw>
          </a:effectLst>
        </p:spPr>
      </p:pic>
      <p:pic>
        <p:nvPicPr>
          <p:cNvPr id="59" name="Google Shape;59;p13"/>
          <p:cNvPicPr preferRelativeResize="0"/>
          <p:nvPr/>
        </p:nvPicPr>
        <p:blipFill rotWithShape="1">
          <a:blip r:embed="rId2">
            <a:alphaModFix/>
          </a:blip>
          <a:srcRect t="1200" b="1190"/>
          <a:stretch/>
        </p:blipFill>
        <p:spPr>
          <a:xfrm>
            <a:off x="1593534" y="1299434"/>
            <a:ext cx="986900" cy="956857"/>
          </a:xfrm>
          <a:prstGeom prst="rect">
            <a:avLst/>
          </a:prstGeom>
          <a:noFill/>
          <a:ln>
            <a:noFill/>
          </a:ln>
          <a:effectLst>
            <a:outerShdw blurRad="50800" dist="104775" dir="3600000" algn="tl" rotWithShape="0">
              <a:srgbClr val="000000">
                <a:alpha val="40000"/>
              </a:srgbClr>
            </a:outerShdw>
          </a:effectLst>
        </p:spPr>
      </p:pic>
      <p:grpSp>
        <p:nvGrpSpPr>
          <p:cNvPr id="5" name="Group 4">
            <a:extLst>
              <a:ext uri="{FF2B5EF4-FFF2-40B4-BE49-F238E27FC236}">
                <a16:creationId xmlns:a16="http://schemas.microsoft.com/office/drawing/2014/main" id="{9352233A-6E52-52BC-AAC3-02F0A511A0B1}"/>
              </a:ext>
            </a:extLst>
          </p:cNvPr>
          <p:cNvGrpSpPr/>
          <p:nvPr userDrawn="1"/>
        </p:nvGrpSpPr>
        <p:grpSpPr>
          <a:xfrm>
            <a:off x="9512783" y="1302334"/>
            <a:ext cx="986900" cy="951034"/>
            <a:chOff x="8644917" y="1302334"/>
            <a:chExt cx="986900" cy="951034"/>
          </a:xfrm>
        </p:grpSpPr>
        <p:sp>
          <p:nvSpPr>
            <p:cNvPr id="4" name="Oval 3">
              <a:extLst>
                <a:ext uri="{FF2B5EF4-FFF2-40B4-BE49-F238E27FC236}">
                  <a16:creationId xmlns:a16="http://schemas.microsoft.com/office/drawing/2014/main" id="{25C3932A-73CB-F18D-77DD-9653A1BB17F9}"/>
                </a:ext>
              </a:extLst>
            </p:cNvPr>
            <p:cNvSpPr/>
            <p:nvPr userDrawn="1"/>
          </p:nvSpPr>
          <p:spPr>
            <a:xfrm>
              <a:off x="8644917" y="1302334"/>
              <a:ext cx="986900" cy="951034"/>
            </a:xfrm>
            <a:prstGeom prst="ellipse">
              <a:avLst/>
            </a:prstGeom>
            <a:solidFill>
              <a:schemeClr val="accent6"/>
            </a:solidFill>
            <a:ln>
              <a:noFill/>
            </a:ln>
            <a:effectLst>
              <a:outerShdw blurRad="50800" dist="38100" dir="5400000" sx="105000" sy="105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AU"/>
            </a:p>
          </p:txBody>
        </p:sp>
        <p:pic>
          <p:nvPicPr>
            <p:cNvPr id="3" name="Graphic 2" descr="Brainstorm with solid fill">
              <a:extLst>
                <a:ext uri="{FF2B5EF4-FFF2-40B4-BE49-F238E27FC236}">
                  <a16:creationId xmlns:a16="http://schemas.microsoft.com/office/drawing/2014/main" id="{51F8B1CF-6A55-168C-6110-977D291C5BD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717417" y="1320650"/>
              <a:ext cx="914400" cy="914400"/>
            </a:xfrm>
            <a:prstGeom prst="rect">
              <a:avLst/>
            </a:prstGeom>
          </p:spPr>
        </p:pic>
      </p:grpSp>
    </p:spTree>
    <p:extLst>
      <p:ext uri="{BB962C8B-B14F-4D97-AF65-F5344CB8AC3E}">
        <p14:creationId xmlns:p14="http://schemas.microsoft.com/office/powerpoint/2010/main" val="148502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6190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8648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0AA3B9-7176-4FBC-8A56-69712925427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9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0AA3B9-7176-4FBC-8A56-69712925427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0"/>
            <a:ext cx="5735637" cy="4878611"/>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1"/>
            <a:ext cx="5507038" cy="4246186"/>
          </a:xfrm>
        </p:spPr>
        <p:txBody>
          <a:bodyPr/>
          <a:lstStyle/>
          <a:p>
            <a:r>
              <a:rPr lang="en-US"/>
              <a:t>Click icon to add picture</a:t>
            </a:r>
            <a:endParaRPr lang="en-AU"/>
          </a:p>
        </p:txBody>
      </p:sp>
      <p:sp>
        <p:nvSpPr>
          <p:cNvPr id="9" name="Text Placeholder 8">
            <a:extLst>
              <a:ext uri="{FF2B5EF4-FFF2-40B4-BE49-F238E27FC236}">
                <a16:creationId xmlns:a16="http://schemas.microsoft.com/office/drawing/2014/main" id="{C468D160-A77E-0FD7-054B-CE004CA9035B}"/>
              </a:ext>
            </a:extLst>
          </p:cNvPr>
          <p:cNvSpPr>
            <a:spLocks noGrp="1"/>
          </p:cNvSpPr>
          <p:nvPr>
            <p:ph type="body" sz="quarter" idx="21"/>
          </p:nvPr>
        </p:nvSpPr>
        <p:spPr>
          <a:xfrm>
            <a:off x="6324600" y="5934075"/>
            <a:ext cx="5519738" cy="506413"/>
          </a:xfrm>
        </p:spPr>
        <p:txBody>
          <a:bodyPr/>
          <a:lstStyle>
            <a:lvl1pPr>
              <a:defRPr sz="1400"/>
            </a:lvl1pPr>
          </a:lstStyle>
          <a:p>
            <a:pPr lvl="0"/>
            <a:r>
              <a:rPr lang="en-US" dirty="0"/>
              <a:t>Click to edit Master text styles</a:t>
            </a:r>
            <a:endParaRPr lang="en-AU" dirty="0"/>
          </a:p>
        </p:txBody>
      </p:sp>
    </p:spTree>
    <p:extLst>
      <p:ext uri="{BB962C8B-B14F-4D97-AF65-F5344CB8AC3E}">
        <p14:creationId xmlns:p14="http://schemas.microsoft.com/office/powerpoint/2010/main" val="112239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6B0AA3B9-7176-4FBC-8A56-697129254272}" type="slidenum">
              <a:rPr lang="en-AU" smtClean="0"/>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173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0AA3B9-7176-4FBC-8A56-69712925427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55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0AA3B9-7176-4FBC-8A56-697129254272}" type="slidenum">
              <a:rPr lang="en-AU" smtClean="0"/>
              <a:t>‹#›</a:t>
            </a:fld>
            <a:endParaRPr lang="en-AU"/>
          </a:p>
        </p:txBody>
      </p:sp>
    </p:spTree>
    <p:extLst>
      <p:ext uri="{BB962C8B-B14F-4D97-AF65-F5344CB8AC3E}">
        <p14:creationId xmlns:p14="http://schemas.microsoft.com/office/powerpoint/2010/main" val="4391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494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6B0AA3B9-7176-4FBC-8A56-697129254272}" type="slidenum">
              <a:rPr lang="en-AU" smtClean="0"/>
              <a:t>‹#›</a:t>
            </a:fld>
            <a:endParaRPr lang="en-AU"/>
          </a:p>
        </p:txBody>
      </p:sp>
    </p:spTree>
    <p:extLst>
      <p:ext uri="{BB962C8B-B14F-4D97-AF65-F5344CB8AC3E}">
        <p14:creationId xmlns:p14="http://schemas.microsoft.com/office/powerpoint/2010/main" val="839757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73" r:id="rId13"/>
    <p:sldLayoutId id="214748367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freepik.com/free-vector/isometric-smart-farm-flowchart_14683485.htm#fromView=search&amp;page=1&amp;position=4&amp;uuid=0494c1a0-0b8e-4cbe-8c38-f340402fb79d&amp;query=smart+far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freepik.com/free-vector/isometric-smart-farm-flowchart_14683485.htm#fromView=search&amp;page=1&amp;position=4&amp;uuid=0494c1a0-0b8e-4cbe-8c38-f340402fb79d&amp;query=smart+farm"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ideo" Target="https://www.youtube.com/embed/581Kx8wzTMc?feature=oembed" TargetMode="External"/><Relationship Id="rId5" Type="http://schemas.openxmlformats.org/officeDocument/2006/relationships/hyperlink" Target="https://www.youtube.com/watch?v=581Kx8wzTMc" TargetMode="Externa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ideo" Target="https://www.youtube.com/embed/3E8yHlGhEdk?feature=oembed" TargetMode="External"/><Relationship Id="rId5" Type="http://schemas.openxmlformats.org/officeDocument/2006/relationships/image" Target="../media/image11.jpeg"/><Relationship Id="rId4" Type="http://schemas.openxmlformats.org/officeDocument/2006/relationships/hyperlink" Target="https://www.youtube.com/watch?v=3E8yHlGhEdk"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ideo" Target="https://www.youtube.com/embed/3E8yHlGhEdk?feature=oembed" TargetMode="External"/><Relationship Id="rId5" Type="http://schemas.openxmlformats.org/officeDocument/2006/relationships/hyperlink" Target="https://www.youtube.com/watch?v=3E8yHlGhEdk" TargetMode="Externa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video" Target="https://www.youtube.com/embed/wUBxcXSM6wc?feature=oembed" TargetMode="External"/><Relationship Id="rId5" Type="http://schemas.openxmlformats.org/officeDocument/2006/relationships/hyperlink" Target="https://www.youtube.com/watch?v=wUBxcXSM6wc" TargetMode="Externa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video" Target="https://www.youtube.com/embed/wUBxcXSM6wc?feature=oembed" TargetMode="External"/><Relationship Id="rId5" Type="http://schemas.openxmlformats.org/officeDocument/2006/relationships/hyperlink" Target="https://www.youtube.com/watch?v=wUBxcXSM6wc" TargetMode="Externa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4.xml"/><Relationship Id="rId7" Type="http://schemas.openxmlformats.org/officeDocument/2006/relationships/slide" Target="slide3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19.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hyperlink" Target="https://education.nsw.gov.au/teaching-and-learning/curriculum/stem/stem-video-resource-catalogue/robots-helping-farmers"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hyperlink" Target="https://www.careerharvest.com.au/"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3" Type="http://schemas.openxmlformats.org/officeDocument/2006/relationships/hyperlink" Target="https://www.careerharvest.com.au/"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hyperlink" Target="https://www.careerharvest.com.au/career/engineer"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46.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careers-with-stem"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svg"/></Relationships>
</file>

<file path=ppt/slides/_rels/slide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svg"/></Relationships>
</file>

<file path=ppt/slides/_rels/slide49.xml.rels><?xml version="1.0" encoding="UTF-8" standalone="yes"?>
<Relationships xmlns="http://schemas.openxmlformats.org/package/2006/relationships"><Relationship Id="rId8" Type="http://schemas.openxmlformats.org/officeDocument/2006/relationships/hyperlink" Target="https://education.nsw.gov.au/content/dam/main-education/teaching-and-learning/curriculum/elective-courses/media/documents/istem-s5-course-document.docx" TargetMode="External"/><Relationship Id="rId3" Type="http://schemas.openxmlformats.org/officeDocument/2006/relationships/hyperlink" Target="https://www.careerharvest.com.au/Careers" TargetMode="External"/><Relationship Id="rId7" Type="http://schemas.openxmlformats.org/officeDocument/2006/relationships/hyperlink" Target="https://www.youtube.com/watch?v=3E8yHlGhEdk"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hyperlink" Target="https://www.youtube.com/watch?v=wUBxcXSM6wc" TargetMode="External"/><Relationship Id="rId5" Type="http://schemas.openxmlformats.org/officeDocument/2006/relationships/hyperlink" Target="https://www.youtube.com/watch?v=581Kx8wzTMc" TargetMode="External"/><Relationship Id="rId4" Type="http://schemas.openxmlformats.org/officeDocument/2006/relationships/hyperlink" Target="https://www.deadlystory.com/page/culture/Life_Lore/Foo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deadlystory.com/page/culture/Life_Lore/Food"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E786-36F5-FD49-E08E-7D6591251DBE}"/>
              </a:ext>
            </a:extLst>
          </p:cNvPr>
          <p:cNvSpPr>
            <a:spLocks noGrp="1"/>
          </p:cNvSpPr>
          <p:nvPr>
            <p:ph type="ctrTitle"/>
          </p:nvPr>
        </p:nvSpPr>
        <p:spPr/>
        <p:txBody>
          <a:bodyPr/>
          <a:lstStyle/>
          <a:p>
            <a:r>
              <a:rPr lang="en-AU" dirty="0"/>
              <a:t>iSTEM AgriTech</a:t>
            </a:r>
          </a:p>
        </p:txBody>
      </p:sp>
      <p:sp>
        <p:nvSpPr>
          <p:cNvPr id="5" name="Text Placeholder 4">
            <a:extLst>
              <a:ext uri="{FF2B5EF4-FFF2-40B4-BE49-F238E27FC236}">
                <a16:creationId xmlns:a16="http://schemas.microsoft.com/office/drawing/2014/main" id="{E4583A3C-1E23-ABE7-C1E2-740433FB97CE}"/>
              </a:ext>
            </a:extLst>
          </p:cNvPr>
          <p:cNvSpPr>
            <a:spLocks noGrp="1"/>
          </p:cNvSpPr>
          <p:nvPr>
            <p:ph type="body" sz="quarter" idx="10"/>
          </p:nvPr>
        </p:nvSpPr>
        <p:spPr/>
        <p:txBody>
          <a:bodyPr/>
          <a:lstStyle/>
          <a:p>
            <a:r>
              <a:rPr lang="en-AU" dirty="0"/>
              <a:t>Stage 5</a:t>
            </a:r>
          </a:p>
        </p:txBody>
      </p:sp>
      <p:sp>
        <p:nvSpPr>
          <p:cNvPr id="9" name="Text Placeholder 8">
            <a:extLst>
              <a:ext uri="{FF2B5EF4-FFF2-40B4-BE49-F238E27FC236}">
                <a16:creationId xmlns:a16="http://schemas.microsoft.com/office/drawing/2014/main" id="{12964B72-A2E4-AAC3-56EF-8356190E67A5}"/>
              </a:ext>
            </a:extLst>
          </p:cNvPr>
          <p:cNvSpPr>
            <a:spLocks noGrp="1"/>
          </p:cNvSpPr>
          <p:nvPr>
            <p:ph type="body" sz="quarter" idx="16"/>
          </p:nvPr>
        </p:nvSpPr>
        <p:spPr/>
        <p:txBody>
          <a:bodyPr/>
          <a:lstStyle/>
          <a:p>
            <a:r>
              <a:rPr lang="en-AU" dirty="0"/>
              <a:t>Week 9 and 10</a:t>
            </a:r>
          </a:p>
        </p:txBody>
      </p:sp>
      <p:sp>
        <p:nvSpPr>
          <p:cNvPr id="7" name="Text Placeholder 6">
            <a:extLst>
              <a:ext uri="{FF2B5EF4-FFF2-40B4-BE49-F238E27FC236}">
                <a16:creationId xmlns:a16="http://schemas.microsoft.com/office/drawing/2014/main" id="{88EA2450-CC40-53D2-F17D-56AD5CA3CA26}"/>
              </a:ext>
            </a:extLst>
          </p:cNvPr>
          <p:cNvSpPr>
            <a:spLocks noGrp="1"/>
          </p:cNvSpPr>
          <p:nvPr>
            <p:ph type="body" sz="quarter" idx="14"/>
          </p:nvPr>
        </p:nvSpPr>
        <p:spPr/>
        <p:txBody>
          <a:bodyPr/>
          <a:lstStyle/>
          <a:p>
            <a:r>
              <a:rPr lang="en-AU" dirty="0"/>
              <a:t>Resource code: AGT PPT5</a:t>
            </a:r>
          </a:p>
        </p:txBody>
      </p:sp>
      <p:pic>
        <p:nvPicPr>
          <p:cNvPr id="10" name="Picture Placeholder 14" descr="Aerial view of a circular crop circle">
            <a:extLst>
              <a:ext uri="{FF2B5EF4-FFF2-40B4-BE49-F238E27FC236}">
                <a16:creationId xmlns:a16="http://schemas.microsoft.com/office/drawing/2014/main" id="{4D74975E-D141-6C66-A2AC-9193E35D678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27" r="1727"/>
          <a:stretch>
            <a:fillRect/>
          </a:stretch>
        </p:blipFill>
        <p:spPr>
          <a:xfrm>
            <a:off x="7127875" y="0"/>
            <a:ext cx="5064125" cy="6858000"/>
          </a:xfrm>
        </p:spPr>
      </p:pic>
    </p:spTree>
    <p:extLst>
      <p:ext uri="{BB962C8B-B14F-4D97-AF65-F5344CB8AC3E}">
        <p14:creationId xmlns:p14="http://schemas.microsoft.com/office/powerpoint/2010/main" val="368606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E63AFF-2648-2224-5F75-A876A1E71C8C}"/>
              </a:ext>
            </a:extLst>
          </p:cNvPr>
          <p:cNvSpPr>
            <a:spLocks noGrp="1"/>
          </p:cNvSpPr>
          <p:nvPr>
            <p:ph type="title"/>
          </p:nvPr>
        </p:nvSpPr>
        <p:spPr/>
        <p:txBody>
          <a:bodyPr/>
          <a:lstStyle/>
          <a:p>
            <a:r>
              <a:rPr lang="en-AU" dirty="0"/>
              <a:t>Agricultural challenge – soil degradation</a:t>
            </a:r>
          </a:p>
        </p:txBody>
      </p:sp>
      <p:sp>
        <p:nvSpPr>
          <p:cNvPr id="6" name="Text Placeholder 5">
            <a:extLst>
              <a:ext uri="{FF2B5EF4-FFF2-40B4-BE49-F238E27FC236}">
                <a16:creationId xmlns:a16="http://schemas.microsoft.com/office/drawing/2014/main" id="{87D12710-37D4-36B8-8C99-C38C617A4682}"/>
              </a:ext>
            </a:extLst>
          </p:cNvPr>
          <p:cNvSpPr>
            <a:spLocks noGrp="1"/>
          </p:cNvSpPr>
          <p:nvPr>
            <p:ph type="body" sz="quarter" idx="18"/>
          </p:nvPr>
        </p:nvSpPr>
        <p:spPr/>
        <p:txBody>
          <a:bodyPr/>
          <a:lstStyle/>
          <a:p>
            <a:r>
              <a:rPr lang="en-AU" dirty="0"/>
              <a:t>Example</a:t>
            </a:r>
          </a:p>
        </p:txBody>
      </p:sp>
      <p:sp>
        <p:nvSpPr>
          <p:cNvPr id="5" name="Content Placeholder 4">
            <a:extLst>
              <a:ext uri="{FF2B5EF4-FFF2-40B4-BE49-F238E27FC236}">
                <a16:creationId xmlns:a16="http://schemas.microsoft.com/office/drawing/2014/main" id="{F6A0B800-E1FE-653A-630A-769EB84C6688}"/>
              </a:ext>
            </a:extLst>
          </p:cNvPr>
          <p:cNvSpPr>
            <a:spLocks noGrp="1"/>
          </p:cNvSpPr>
          <p:nvPr>
            <p:ph sz="half" idx="1"/>
          </p:nvPr>
        </p:nvSpPr>
        <p:spPr/>
        <p:txBody>
          <a:bodyPr/>
          <a:lstStyle/>
          <a:p>
            <a:r>
              <a:rPr lang="en-AU" sz="1800" dirty="0">
                <a:effectLst/>
                <a:latin typeface="Arial" panose="020B0604020202020204" pitchFamily="34" charset="0"/>
                <a:ea typeface="Calibri" panose="020F0502020204030204" pitchFamily="34" charset="0"/>
              </a:rPr>
              <a:t>Another challenge to agriculture is land management and soil condition. Try to describe the challenge and a traditional method that may be a good alternative.</a:t>
            </a:r>
          </a:p>
          <a:p>
            <a:endParaRPr lang="en-AU" dirty="0">
              <a:ea typeface="Calibri" panose="020F0502020204030204" pitchFamily="34" charset="0"/>
            </a:endParaRPr>
          </a:p>
          <a:p>
            <a:endParaRPr lang="en-AU" dirty="0"/>
          </a:p>
        </p:txBody>
      </p:sp>
      <p:sp>
        <p:nvSpPr>
          <p:cNvPr id="7" name="Content Placeholder 6">
            <a:extLst>
              <a:ext uri="{FF2B5EF4-FFF2-40B4-BE49-F238E27FC236}">
                <a16:creationId xmlns:a16="http://schemas.microsoft.com/office/drawing/2014/main" id="{FCF31B4D-DFDC-4E65-ED08-1A3090836985}"/>
              </a:ext>
            </a:extLst>
          </p:cNvPr>
          <p:cNvSpPr>
            <a:spLocks noGrp="1"/>
          </p:cNvSpPr>
          <p:nvPr>
            <p:ph sz="half" idx="19"/>
          </p:nvPr>
        </p:nvSpPr>
        <p:spPr>
          <a:xfrm>
            <a:off x="6648604" y="1886738"/>
            <a:ext cx="4850456" cy="3869020"/>
          </a:xfrm>
        </p:spPr>
        <p:txBody>
          <a:bodyPr/>
          <a:lstStyle/>
          <a:p>
            <a:r>
              <a:rPr lang="en-AU" b="1" dirty="0"/>
              <a:t>Soil Degradation: </a:t>
            </a:r>
            <a:r>
              <a:rPr lang="en-AU" dirty="0"/>
              <a:t>Soil health is vital for plant growth, but practices like over-farming, deforestation and improper use of chemicals degrade soil quality. Degraded soil loses its nutrients and structure, making it harder to grow healthy crops. A low impact mind set such as reducing land clearing or maintaining natural environments or nature corridors can help limit water runoff and soil erosion.</a:t>
            </a:r>
          </a:p>
        </p:txBody>
      </p:sp>
      <p:sp>
        <p:nvSpPr>
          <p:cNvPr id="2" name="Slide Number Placeholder 4">
            <a:extLst>
              <a:ext uri="{FF2B5EF4-FFF2-40B4-BE49-F238E27FC236}">
                <a16:creationId xmlns:a16="http://schemas.microsoft.com/office/drawing/2014/main" id="{F8B53BC9-B6B2-0AC5-A963-9DBFFAAA111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10</a:t>
            </a:fld>
            <a:endParaRPr lang="en-AU" sz="1100"/>
          </a:p>
        </p:txBody>
      </p:sp>
    </p:spTree>
    <p:extLst>
      <p:ext uri="{BB962C8B-B14F-4D97-AF65-F5344CB8AC3E}">
        <p14:creationId xmlns:p14="http://schemas.microsoft.com/office/powerpoint/2010/main" val="278167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9.2 Big data</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about:</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data collection and use by agricultural businesses to solve real-world challenges and improve decision making</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information sources and identifying potential bias, objectivity, argumentation, authority, and credibility.</a:t>
            </a:r>
            <a:endParaRPr lang="en-AU" sz="1800" dirty="0">
              <a:effectLst/>
              <a:latin typeface="Arial" panose="020B0604020202020204" pitchFamily="34" charset="0"/>
              <a:ea typeface="Calibri" panose="020F0502020204030204" pitchFamily="34" charset="0"/>
            </a:endParaRPr>
          </a:p>
          <a:p>
            <a:r>
              <a:rPr lang="en-AU" b="1" dirty="0"/>
              <a:t>We can:</a:t>
            </a:r>
          </a:p>
          <a:p>
            <a:pPr marL="285750" indent="-285750">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identify</a:t>
            </a:r>
            <a:r>
              <a:rPr lang="en-AU" sz="1800" dirty="0">
                <a:solidFill>
                  <a:srgbClr val="000000"/>
                </a:solidFill>
                <a:effectLst/>
                <a:latin typeface="Arial" panose="020B0604020202020204" pitchFamily="34" charset="0"/>
                <a:ea typeface="Calibri" panose="020F0502020204030204" pitchFamily="34" charset="0"/>
              </a:rPr>
              <a:t> how data is collected and used by agricultural businesses</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identify potential bias, objectivity, argumentation, authority and credibility in sources.</a:t>
            </a:r>
            <a:endParaRPr lang="en-AU" sz="1800" dirty="0">
              <a:effectLst/>
              <a:latin typeface="Arial" panose="020B0604020202020204" pitchFamily="34" charset="0"/>
              <a:ea typeface="Calibri" panose="020F0502020204030204" pitchFamily="34" charset="0"/>
            </a:endParaRPr>
          </a:p>
        </p:txBody>
      </p:sp>
      <p:sp>
        <p:nvSpPr>
          <p:cNvPr id="6" name="Slide Number Placeholder 4">
            <a:extLst>
              <a:ext uri="{FF2B5EF4-FFF2-40B4-BE49-F238E27FC236}">
                <a16:creationId xmlns:a16="http://schemas.microsoft.com/office/drawing/2014/main" id="{F648F745-3E95-4056-F99C-E1296FC4DF3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11</a:t>
            </a:fld>
            <a:endParaRPr lang="en-AU"/>
          </a:p>
        </p:txBody>
      </p:sp>
    </p:spTree>
    <p:extLst>
      <p:ext uri="{BB962C8B-B14F-4D97-AF65-F5344CB8AC3E}">
        <p14:creationId xmlns:p14="http://schemas.microsoft.com/office/powerpoint/2010/main" val="23956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7CF8-C68F-1EB9-6AF5-CA1E875D53A5}"/>
              </a:ext>
            </a:extLst>
          </p:cNvPr>
          <p:cNvSpPr>
            <a:spLocks noGrp="1"/>
          </p:cNvSpPr>
          <p:nvPr>
            <p:ph type="title"/>
          </p:nvPr>
        </p:nvSpPr>
        <p:spPr/>
        <p:txBody>
          <a:bodyPr/>
          <a:lstStyle/>
          <a:p>
            <a:r>
              <a:rPr lang="en-AU" dirty="0"/>
              <a:t>AgriTech</a:t>
            </a:r>
          </a:p>
        </p:txBody>
      </p:sp>
      <p:sp>
        <p:nvSpPr>
          <p:cNvPr id="4" name="Content Placeholder 3">
            <a:extLst>
              <a:ext uri="{FF2B5EF4-FFF2-40B4-BE49-F238E27FC236}">
                <a16:creationId xmlns:a16="http://schemas.microsoft.com/office/drawing/2014/main" id="{F0D67AE7-2628-ADB3-2A06-F10579A17E8C}"/>
              </a:ext>
            </a:extLst>
          </p:cNvPr>
          <p:cNvSpPr>
            <a:spLocks noGrp="1"/>
          </p:cNvSpPr>
          <p:nvPr>
            <p:ph sz="quarter" idx="19"/>
          </p:nvPr>
        </p:nvSpPr>
        <p:spPr>
          <a:xfrm>
            <a:off x="360364" y="1562470"/>
            <a:ext cx="5636400" cy="4878611"/>
          </a:xfrm>
        </p:spPr>
        <p:txBody>
          <a:bodyPr/>
          <a:lstStyle/>
          <a:p>
            <a:r>
              <a:rPr lang="en-AU" dirty="0"/>
              <a:t>AgriTech uses digital technologies and moves toward a smarter, more efficient, environmentally responsible agriculture sector.</a:t>
            </a:r>
          </a:p>
          <a:p>
            <a:r>
              <a:rPr lang="en-AU" dirty="0"/>
              <a:t>This includes digitalisation and automation processes such as Big Data, Artificial Intelligence (AI), robots, the Internet of Things (IoT), and virtual and augmented reality.</a:t>
            </a:r>
          </a:p>
        </p:txBody>
      </p:sp>
      <p:sp>
        <p:nvSpPr>
          <p:cNvPr id="6" name="Text Placeholder 5">
            <a:extLst>
              <a:ext uri="{FF2B5EF4-FFF2-40B4-BE49-F238E27FC236}">
                <a16:creationId xmlns:a16="http://schemas.microsoft.com/office/drawing/2014/main" id="{28F925B0-3D39-EC5A-BE43-6D53533D6C4C}"/>
              </a:ext>
            </a:extLst>
          </p:cNvPr>
          <p:cNvSpPr>
            <a:spLocks noGrp="1"/>
          </p:cNvSpPr>
          <p:nvPr>
            <p:ph type="body" sz="quarter" idx="21"/>
          </p:nvPr>
        </p:nvSpPr>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Designed by macrovector in </a:t>
            </a:r>
            <a:r>
              <a:rPr lang="en-AU" dirty="0">
                <a:ea typeface="Calibri" panose="020F0502020204030204" pitchFamily="34" charset="0"/>
                <a:hlinkClick r:id="rId3"/>
              </a:rPr>
              <a:t>F</a:t>
            </a:r>
            <a:r>
              <a:rPr lang="en-AU" sz="1400" dirty="0">
                <a:effectLst/>
                <a:ea typeface="Calibri" panose="020F0502020204030204" pitchFamily="34" charset="0"/>
                <a:hlinkClick r:id="rId3"/>
              </a:rPr>
              <a:t>reepik</a:t>
            </a:r>
            <a:endParaRPr lang="en-A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Placeholder 7" descr="A diagram of smart farm technologies.">
            <a:extLst>
              <a:ext uri="{FF2B5EF4-FFF2-40B4-BE49-F238E27FC236}">
                <a16:creationId xmlns:a16="http://schemas.microsoft.com/office/drawing/2014/main" id="{EAC416D8-0265-84D5-FAB9-6FCDD6284A00}"/>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843" r="1154"/>
          <a:stretch/>
        </p:blipFill>
        <p:spPr>
          <a:xfrm>
            <a:off x="6096000" y="1562471"/>
            <a:ext cx="5945372" cy="4246186"/>
          </a:xfrm>
        </p:spPr>
      </p:pic>
      <p:sp>
        <p:nvSpPr>
          <p:cNvPr id="3" name="Slide Number Placeholder 4">
            <a:extLst>
              <a:ext uri="{FF2B5EF4-FFF2-40B4-BE49-F238E27FC236}">
                <a16:creationId xmlns:a16="http://schemas.microsoft.com/office/drawing/2014/main" id="{1DCE583A-89D3-18AB-CCC6-8D18F8E46B8E}"/>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12</a:t>
            </a:fld>
            <a:endParaRPr lang="en-AU" sz="1100"/>
          </a:p>
        </p:txBody>
      </p:sp>
    </p:spTree>
    <p:extLst>
      <p:ext uri="{BB962C8B-B14F-4D97-AF65-F5344CB8AC3E}">
        <p14:creationId xmlns:p14="http://schemas.microsoft.com/office/powerpoint/2010/main" val="266722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7CF8-C68F-1EB9-6AF5-CA1E875D53A5}"/>
              </a:ext>
            </a:extLst>
          </p:cNvPr>
          <p:cNvSpPr>
            <a:spLocks noGrp="1"/>
          </p:cNvSpPr>
          <p:nvPr>
            <p:ph type="title"/>
          </p:nvPr>
        </p:nvSpPr>
        <p:spPr/>
        <p:txBody>
          <a:bodyPr/>
          <a:lstStyle/>
          <a:p>
            <a:r>
              <a:rPr lang="en-AU" dirty="0"/>
              <a:t>AgriTech and data</a:t>
            </a:r>
          </a:p>
        </p:txBody>
      </p:sp>
      <p:sp>
        <p:nvSpPr>
          <p:cNvPr id="4" name="Content Placeholder 3">
            <a:extLst>
              <a:ext uri="{FF2B5EF4-FFF2-40B4-BE49-F238E27FC236}">
                <a16:creationId xmlns:a16="http://schemas.microsoft.com/office/drawing/2014/main" id="{F0D67AE7-2628-ADB3-2A06-F10579A17E8C}"/>
              </a:ext>
            </a:extLst>
          </p:cNvPr>
          <p:cNvSpPr>
            <a:spLocks noGrp="1"/>
          </p:cNvSpPr>
          <p:nvPr>
            <p:ph sz="quarter" idx="19"/>
          </p:nvPr>
        </p:nvSpPr>
        <p:spPr>
          <a:xfrm>
            <a:off x="360363" y="1562470"/>
            <a:ext cx="5577921" cy="4878611"/>
          </a:xfrm>
        </p:spPr>
        <p:txBody>
          <a:bodyPr/>
          <a:lstStyle/>
          <a:p>
            <a:r>
              <a:rPr lang="en-AU" dirty="0"/>
              <a:t>In the following lessons we will </a:t>
            </a:r>
            <a:r>
              <a:rPr lang="en-AU" dirty="0">
                <a:ea typeface="Calibri" panose="020F0502020204030204" pitchFamily="34" charset="0"/>
              </a:rPr>
              <a:t>explore</a:t>
            </a:r>
            <a:r>
              <a:rPr lang="en-AU" dirty="0">
                <a:effectLst/>
                <a:latin typeface="Arial" panose="020B0604020202020204" pitchFamily="34" charset="0"/>
                <a:ea typeface="Calibri" panose="020F0502020204030204" pitchFamily="34" charset="0"/>
              </a:rPr>
              <a:t> different types of data collected and used by agricultural businesses to solve real-world challenges and improve productivity, profitability, environmental outcomes and labour efficiency.</a:t>
            </a:r>
          </a:p>
          <a:p>
            <a:endParaRPr lang="en-AU" dirty="0"/>
          </a:p>
        </p:txBody>
      </p:sp>
      <p:sp>
        <p:nvSpPr>
          <p:cNvPr id="6" name="Text Placeholder 5">
            <a:extLst>
              <a:ext uri="{FF2B5EF4-FFF2-40B4-BE49-F238E27FC236}">
                <a16:creationId xmlns:a16="http://schemas.microsoft.com/office/drawing/2014/main" id="{28F925B0-3D39-EC5A-BE43-6D53533D6C4C}"/>
              </a:ext>
            </a:extLst>
          </p:cNvPr>
          <p:cNvSpPr>
            <a:spLocks noGrp="1"/>
          </p:cNvSpPr>
          <p:nvPr>
            <p:ph type="body" sz="quarter" idx="21"/>
          </p:nvPr>
        </p:nvSpPr>
        <p:spPr/>
        <p:txBody>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Designed by macrovector in </a:t>
            </a:r>
            <a:r>
              <a:rPr lang="en-AU" dirty="0">
                <a:ea typeface="Calibri" panose="020F0502020204030204" pitchFamily="34" charset="0"/>
                <a:hlinkClick r:id="rId3"/>
              </a:rPr>
              <a:t>F</a:t>
            </a:r>
            <a:r>
              <a:rPr lang="en-AU" sz="1400" dirty="0">
                <a:effectLst/>
                <a:ea typeface="Calibri" panose="020F0502020204030204" pitchFamily="34" charset="0"/>
                <a:hlinkClick r:id="rId3"/>
              </a:rPr>
              <a:t>reepik</a:t>
            </a:r>
            <a:endParaRPr lang="en-A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Placeholder 7" descr="A diagram of smart farm technologies.">
            <a:extLst>
              <a:ext uri="{FF2B5EF4-FFF2-40B4-BE49-F238E27FC236}">
                <a16:creationId xmlns:a16="http://schemas.microsoft.com/office/drawing/2014/main" id="{D52B564B-1D6E-9C47-8818-B897003444C4}"/>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842" r="1417"/>
          <a:stretch/>
        </p:blipFill>
        <p:spPr>
          <a:xfrm>
            <a:off x="6095999" y="1562100"/>
            <a:ext cx="5929423" cy="4246563"/>
          </a:xfrm>
        </p:spPr>
      </p:pic>
      <p:sp>
        <p:nvSpPr>
          <p:cNvPr id="3" name="Slide Number Placeholder 4">
            <a:extLst>
              <a:ext uri="{FF2B5EF4-FFF2-40B4-BE49-F238E27FC236}">
                <a16:creationId xmlns:a16="http://schemas.microsoft.com/office/drawing/2014/main" id="{2282DBDB-6F27-A197-B3AF-EB3E30A9AC9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13</a:t>
            </a:fld>
            <a:endParaRPr lang="en-AU" sz="1100"/>
          </a:p>
        </p:txBody>
      </p:sp>
    </p:spTree>
    <p:extLst>
      <p:ext uri="{BB962C8B-B14F-4D97-AF65-F5344CB8AC3E}">
        <p14:creationId xmlns:p14="http://schemas.microsoft.com/office/powerpoint/2010/main" val="63017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B191-230D-FF32-5345-482B16E87364}"/>
              </a:ext>
            </a:extLst>
          </p:cNvPr>
          <p:cNvSpPr>
            <a:spLocks noGrp="1"/>
          </p:cNvSpPr>
          <p:nvPr>
            <p:ph type="title"/>
          </p:nvPr>
        </p:nvSpPr>
        <p:spPr/>
        <p:txBody>
          <a:bodyPr/>
          <a:lstStyle/>
          <a:p>
            <a:r>
              <a:rPr lang="en-AU" dirty="0"/>
              <a:t>Assessing information sources</a:t>
            </a:r>
          </a:p>
        </p:txBody>
      </p:sp>
      <p:sp>
        <p:nvSpPr>
          <p:cNvPr id="4" name="Content Placeholder 3">
            <a:extLst>
              <a:ext uri="{FF2B5EF4-FFF2-40B4-BE49-F238E27FC236}">
                <a16:creationId xmlns:a16="http://schemas.microsoft.com/office/drawing/2014/main" id="{E653434D-6859-89EF-EAF5-8B4A153304FF}"/>
              </a:ext>
            </a:extLst>
          </p:cNvPr>
          <p:cNvSpPr>
            <a:spLocks noGrp="1"/>
          </p:cNvSpPr>
          <p:nvPr>
            <p:ph sz="quarter" idx="19"/>
          </p:nvPr>
        </p:nvSpPr>
        <p:spPr>
          <a:xfrm>
            <a:off x="360363" y="1562470"/>
            <a:ext cx="5219027" cy="4878611"/>
          </a:xfrm>
        </p:spPr>
        <p:txBody>
          <a:bodyPr/>
          <a:lstStyle/>
          <a:p>
            <a:r>
              <a:rPr lang="en-AU" dirty="0"/>
              <a:t>In this lesson we will learn more about precision agriculture.</a:t>
            </a:r>
          </a:p>
          <a:p>
            <a:r>
              <a:rPr lang="en-AU" dirty="0">
                <a:solidFill>
                  <a:srgbClr val="000000"/>
                </a:solidFill>
                <a:ea typeface="Calibri" panose="020F0502020204030204" pitchFamily="34" charset="0"/>
              </a:rPr>
              <a:t>We will also identify potential bias, objectivity, argumentation, authority and credibility in sources.</a:t>
            </a:r>
            <a:endParaRPr lang="en-AU" dirty="0">
              <a:ea typeface="Calibri" panose="020F0502020204030204" pitchFamily="34" charset="0"/>
            </a:endParaRPr>
          </a:p>
          <a:p>
            <a:r>
              <a:rPr lang="en-AU" dirty="0"/>
              <a:t>Assessing information sources is essential. Checking that information is accurate, unbiased, and credible, helps you make well-informed decisions.</a:t>
            </a:r>
          </a:p>
          <a:p>
            <a:endParaRPr lang="en-AU" dirty="0"/>
          </a:p>
        </p:txBody>
      </p:sp>
      <p:grpSp>
        <p:nvGrpSpPr>
          <p:cNvPr id="7" name="Group 6">
            <a:extLst>
              <a:ext uri="{FF2B5EF4-FFF2-40B4-BE49-F238E27FC236}">
                <a16:creationId xmlns:a16="http://schemas.microsoft.com/office/drawing/2014/main" id="{88796A57-EB37-922A-EB8B-CD4CCD51E543}"/>
              </a:ext>
              <a:ext uri="{C183D7F6-B498-43B3-948B-1728B52AA6E4}">
                <adec:decorative xmlns:adec="http://schemas.microsoft.com/office/drawing/2017/decorative" val="1"/>
              </a:ext>
            </a:extLst>
          </p:cNvPr>
          <p:cNvGrpSpPr/>
          <p:nvPr/>
        </p:nvGrpSpPr>
        <p:grpSpPr>
          <a:xfrm>
            <a:off x="5209308" y="162000"/>
            <a:ext cx="6788727" cy="6534000"/>
            <a:chOff x="2071210" y="1292535"/>
            <a:chExt cx="5297160" cy="5353151"/>
          </a:xfrm>
        </p:grpSpPr>
        <p:pic>
          <p:nvPicPr>
            <p:cNvPr id="8" name="Graphic 7" descr="Head with gears with solid fill">
              <a:extLst>
                <a:ext uri="{FF2B5EF4-FFF2-40B4-BE49-F238E27FC236}">
                  <a16:creationId xmlns:a16="http://schemas.microsoft.com/office/drawing/2014/main" id="{8330BA53-67ED-BF70-667C-E9A205E480B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9" name="Graphic 8" descr="Thought bubble with solid fill">
              <a:extLst>
                <a:ext uri="{FF2B5EF4-FFF2-40B4-BE49-F238E27FC236}">
                  <a16:creationId xmlns:a16="http://schemas.microsoft.com/office/drawing/2014/main" id="{5F4A156F-6FC9-3D31-37DF-B72A369B62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3" name="Slide Number Placeholder 4">
            <a:extLst>
              <a:ext uri="{FF2B5EF4-FFF2-40B4-BE49-F238E27FC236}">
                <a16:creationId xmlns:a16="http://schemas.microsoft.com/office/drawing/2014/main" id="{96BB8DB2-DC5E-E4B8-89B4-86B7CEF8FB1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14</a:t>
            </a:fld>
            <a:endParaRPr lang="en-AU" sz="1100"/>
          </a:p>
        </p:txBody>
      </p:sp>
    </p:spTree>
    <p:extLst>
      <p:ext uri="{BB962C8B-B14F-4D97-AF65-F5344CB8AC3E}">
        <p14:creationId xmlns:p14="http://schemas.microsoft.com/office/powerpoint/2010/main" val="35424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0328-340C-E019-BEAF-1923525915C6}"/>
              </a:ext>
            </a:extLst>
          </p:cNvPr>
          <p:cNvSpPr>
            <a:spLocks noGrp="1"/>
          </p:cNvSpPr>
          <p:nvPr>
            <p:ph type="title"/>
          </p:nvPr>
        </p:nvSpPr>
        <p:spPr/>
        <p:txBody>
          <a:bodyPr/>
          <a:lstStyle/>
          <a:p>
            <a:r>
              <a:rPr lang="en-AU" dirty="0"/>
              <a:t>Precision Agriculture</a:t>
            </a:r>
          </a:p>
        </p:txBody>
      </p:sp>
      <p:sp>
        <p:nvSpPr>
          <p:cNvPr id="3" name="Text Placeholder 2">
            <a:extLst>
              <a:ext uri="{FF2B5EF4-FFF2-40B4-BE49-F238E27FC236}">
                <a16:creationId xmlns:a16="http://schemas.microsoft.com/office/drawing/2014/main" id="{A8724F83-CDCE-8BE8-C3B3-B94F14465D99}"/>
              </a:ext>
            </a:extLst>
          </p:cNvPr>
          <p:cNvSpPr>
            <a:spLocks noGrp="1"/>
          </p:cNvSpPr>
          <p:nvPr>
            <p:ph type="body" sz="quarter" idx="18"/>
          </p:nvPr>
        </p:nvSpPr>
        <p:spPr/>
        <p:txBody>
          <a:bodyPr/>
          <a:lstStyle/>
          <a:p>
            <a:r>
              <a:rPr lang="en-AU" dirty="0"/>
              <a:t>Video</a:t>
            </a:r>
          </a:p>
        </p:txBody>
      </p:sp>
      <p:sp>
        <p:nvSpPr>
          <p:cNvPr id="4" name="Content Placeholder 3">
            <a:extLst>
              <a:ext uri="{FF2B5EF4-FFF2-40B4-BE49-F238E27FC236}">
                <a16:creationId xmlns:a16="http://schemas.microsoft.com/office/drawing/2014/main" id="{85ACEABA-7D3B-4A5F-EC3D-7B9A3D42541A}"/>
              </a:ext>
            </a:extLst>
          </p:cNvPr>
          <p:cNvSpPr>
            <a:spLocks noGrp="1"/>
          </p:cNvSpPr>
          <p:nvPr>
            <p:ph sz="quarter" idx="19"/>
          </p:nvPr>
        </p:nvSpPr>
        <p:spPr>
          <a:xfrm>
            <a:off x="360363" y="1292536"/>
            <a:ext cx="5735637" cy="5148546"/>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We will view this video and assess the information source and identify potential bias, objectivity, argumentation, authority and credibility,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facts does the publisher use? Are references provided?</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words create positive or negative impressions?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Who is paying for the video?</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Are different points of view expressed?</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is the purpose of the publication?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Is the publisher an authority in the field?</a:t>
            </a:r>
          </a:p>
        </p:txBody>
      </p:sp>
      <p:pic>
        <p:nvPicPr>
          <p:cNvPr id="7" name="Online Media 6" title="What is the precision agriculture? Why it is a likely answer to climate change and food security?">
            <a:hlinkClick r:id="" action="ppaction://media"/>
            <a:extLst>
              <a:ext uri="{FF2B5EF4-FFF2-40B4-BE49-F238E27FC236}">
                <a16:creationId xmlns:a16="http://schemas.microsoft.com/office/drawing/2014/main" id="{4FDA053B-C942-5B15-7EA4-256B1949FAFA}"/>
              </a:ext>
            </a:extLst>
          </p:cNvPr>
          <p:cNvPicPr>
            <a:picLocks noRot="1" noChangeAspect="1"/>
          </p:cNvPicPr>
          <p:nvPr>
            <a:videoFile r:link="rId1"/>
          </p:nvPr>
        </p:nvPicPr>
        <p:blipFill>
          <a:blip r:embed="rId4"/>
          <a:stretch>
            <a:fillRect/>
          </a:stretch>
        </p:blipFill>
        <p:spPr>
          <a:xfrm>
            <a:off x="6222660" y="1910057"/>
            <a:ext cx="5771136" cy="3260692"/>
          </a:xfrm>
          <a:prstGeom prst="rect">
            <a:avLst/>
          </a:prstGeom>
        </p:spPr>
      </p:pic>
      <p:sp>
        <p:nvSpPr>
          <p:cNvPr id="6" name="Text Placeholder 5">
            <a:extLst>
              <a:ext uri="{FF2B5EF4-FFF2-40B4-BE49-F238E27FC236}">
                <a16:creationId xmlns:a16="http://schemas.microsoft.com/office/drawing/2014/main" id="{AC21BDE3-0DCB-40A5-D207-8A73ED03151F}"/>
              </a:ext>
            </a:extLst>
          </p:cNvPr>
          <p:cNvSpPr>
            <a:spLocks noGrp="1"/>
          </p:cNvSpPr>
          <p:nvPr>
            <p:ph type="body" sz="quarter" idx="21"/>
          </p:nvPr>
        </p:nvSpPr>
        <p:spPr>
          <a:xfrm>
            <a:off x="6324599" y="5893897"/>
            <a:ext cx="5198951" cy="506413"/>
          </a:xfrm>
        </p:spPr>
        <p:txBody>
          <a:bodyPr/>
          <a:lstStyle/>
          <a:p>
            <a:r>
              <a:rPr lang="en-AU" sz="1800" u="sng" dirty="0">
                <a:solidFill>
                  <a:srgbClr val="2F5496"/>
                </a:solidFill>
                <a:effectLst/>
                <a:latin typeface="Arial" panose="020B0604020202020204" pitchFamily="34" charset="0"/>
                <a:ea typeface="Calibri" panose="020F0502020204030204" pitchFamily="34" charset="0"/>
                <a:hlinkClick r:id="rId5"/>
              </a:rPr>
              <a:t>What is precision agriculture? (3:25)</a:t>
            </a:r>
            <a:r>
              <a:rPr lang="en-AU" sz="1800" dirty="0">
                <a:effectLst/>
                <a:latin typeface="Arial" panose="020B0604020202020204" pitchFamily="34" charset="0"/>
                <a:ea typeface="Calibri" panose="020F0502020204030204" pitchFamily="34" charset="0"/>
              </a:rPr>
              <a:t>. </a:t>
            </a:r>
            <a:endParaRPr lang="en-AU" dirty="0"/>
          </a:p>
        </p:txBody>
      </p:sp>
      <p:sp>
        <p:nvSpPr>
          <p:cNvPr id="5" name="Slide Number Placeholder 4">
            <a:extLst>
              <a:ext uri="{FF2B5EF4-FFF2-40B4-BE49-F238E27FC236}">
                <a16:creationId xmlns:a16="http://schemas.microsoft.com/office/drawing/2014/main" id="{3C1F55D7-51C6-CAD4-E983-6B0ADE4C7935}"/>
              </a:ext>
              <a:ext uri="{C183D7F6-B498-43B3-948B-1728B52AA6E4}">
                <adec:decorative xmlns:adec="http://schemas.microsoft.com/office/drawing/2017/decorative" val="1"/>
              </a:ext>
            </a:extLst>
          </p:cNvPr>
          <p:cNvSpPr txBox="1">
            <a:spLocks/>
          </p:cNvSpPr>
          <p:nvPr/>
        </p:nvSpPr>
        <p:spPr>
          <a:xfrm>
            <a:off x="11124000" y="6522875"/>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15</a:t>
            </a:fld>
            <a:endParaRPr lang="en-AU" sz="1100"/>
          </a:p>
        </p:txBody>
      </p:sp>
    </p:spTree>
    <p:extLst>
      <p:ext uri="{BB962C8B-B14F-4D97-AF65-F5344CB8AC3E}">
        <p14:creationId xmlns:p14="http://schemas.microsoft.com/office/powerpoint/2010/main" val="50472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0328-340C-E019-BEAF-1923525915C6}"/>
              </a:ext>
            </a:extLst>
          </p:cNvPr>
          <p:cNvSpPr>
            <a:spLocks noGrp="1"/>
          </p:cNvSpPr>
          <p:nvPr>
            <p:ph type="title"/>
          </p:nvPr>
        </p:nvSpPr>
        <p:spPr/>
        <p:txBody>
          <a:bodyPr/>
          <a:lstStyle/>
          <a:p>
            <a:r>
              <a:rPr lang="en-AU" dirty="0"/>
              <a:t>Precision Agriculture – post harvest</a:t>
            </a:r>
          </a:p>
        </p:txBody>
      </p:sp>
      <p:sp>
        <p:nvSpPr>
          <p:cNvPr id="4" name="Content Placeholder 3">
            <a:extLst>
              <a:ext uri="{FF2B5EF4-FFF2-40B4-BE49-F238E27FC236}">
                <a16:creationId xmlns:a16="http://schemas.microsoft.com/office/drawing/2014/main" id="{85ACEABA-7D3B-4A5F-EC3D-7B9A3D42541A}"/>
              </a:ext>
            </a:extLst>
          </p:cNvPr>
          <p:cNvSpPr>
            <a:spLocks noGrp="1"/>
          </p:cNvSpPr>
          <p:nvPr>
            <p:ph sz="quarter" idx="19"/>
          </p:nvPr>
        </p:nvSpPr>
        <p:spPr>
          <a:xfrm>
            <a:off x="360000" y="1121481"/>
            <a:ext cx="5735637" cy="5071627"/>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We will view this video and assess the information source and identify potential bias, objectivity, argumentation, authority and credibility,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facts does the publisher use? Are references provided?</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words create positive or negative impressions?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Who is paying for the video?</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Are different points of view expressed?</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is the purpose of the publication?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Is the publisher an authority in the field?</a:t>
            </a:r>
          </a:p>
        </p:txBody>
      </p:sp>
      <p:sp>
        <p:nvSpPr>
          <p:cNvPr id="6" name="Text Placeholder 5">
            <a:extLst>
              <a:ext uri="{FF2B5EF4-FFF2-40B4-BE49-F238E27FC236}">
                <a16:creationId xmlns:a16="http://schemas.microsoft.com/office/drawing/2014/main" id="{AC21BDE3-0DCB-40A5-D207-8A73ED03151F}"/>
              </a:ext>
            </a:extLst>
          </p:cNvPr>
          <p:cNvSpPr>
            <a:spLocks noGrp="1"/>
          </p:cNvSpPr>
          <p:nvPr>
            <p:ph type="body" sz="quarter" idx="21"/>
          </p:nvPr>
        </p:nvSpPr>
        <p:spPr>
          <a:xfrm>
            <a:off x="6142006" y="5109808"/>
            <a:ext cx="5519738" cy="506413"/>
          </a:xfrm>
        </p:spPr>
        <p:txBody>
          <a:bodyPr/>
          <a:lstStyle/>
          <a:p>
            <a:r>
              <a:rPr lang="en-AU" dirty="0">
                <a:hlinkClick r:id="rId4"/>
              </a:rPr>
              <a:t>What is precision agriculture? (4:28)</a:t>
            </a:r>
            <a:endParaRPr lang="en-AU" dirty="0"/>
          </a:p>
        </p:txBody>
      </p:sp>
      <p:sp>
        <p:nvSpPr>
          <p:cNvPr id="3" name="Slide Number Placeholder 4">
            <a:extLst>
              <a:ext uri="{FF2B5EF4-FFF2-40B4-BE49-F238E27FC236}">
                <a16:creationId xmlns:a16="http://schemas.microsoft.com/office/drawing/2014/main" id="{26E3F89D-D275-C98C-7163-F22837DB23F6}"/>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16</a:t>
            </a:fld>
            <a:endParaRPr lang="en-AU" sz="1100"/>
          </a:p>
        </p:txBody>
      </p:sp>
      <p:pic>
        <p:nvPicPr>
          <p:cNvPr id="10" name="Online Media 9" title="What Is Precision Agriculture?">
            <a:hlinkClick r:id="" action="ppaction://media"/>
            <a:extLst>
              <a:ext uri="{FF2B5EF4-FFF2-40B4-BE49-F238E27FC236}">
                <a16:creationId xmlns:a16="http://schemas.microsoft.com/office/drawing/2014/main" id="{E1D3B9E1-AD70-099D-40C5-5A2E06EFFE19}"/>
              </a:ext>
            </a:extLst>
          </p:cNvPr>
          <p:cNvPicPr>
            <a:picLocks noRot="1" noChangeAspect="1"/>
          </p:cNvPicPr>
          <p:nvPr>
            <a:videoFile r:link="rId1"/>
          </p:nvPr>
        </p:nvPicPr>
        <p:blipFill>
          <a:blip r:embed="rId5"/>
          <a:stretch>
            <a:fillRect/>
          </a:stretch>
        </p:blipFill>
        <p:spPr>
          <a:xfrm>
            <a:off x="6208295" y="1862477"/>
            <a:ext cx="5187711" cy="2931057"/>
          </a:xfrm>
          <a:prstGeom prst="rect">
            <a:avLst/>
          </a:prstGeom>
        </p:spPr>
      </p:pic>
    </p:spTree>
    <p:extLst>
      <p:ext uri="{BB962C8B-B14F-4D97-AF65-F5344CB8AC3E}">
        <p14:creationId xmlns:p14="http://schemas.microsoft.com/office/powerpoint/2010/main" val="87764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0328-340C-E019-BEAF-1923525915C6}"/>
              </a:ext>
            </a:extLst>
          </p:cNvPr>
          <p:cNvSpPr>
            <a:spLocks noGrp="1"/>
          </p:cNvSpPr>
          <p:nvPr>
            <p:ph type="title"/>
          </p:nvPr>
        </p:nvSpPr>
        <p:spPr/>
        <p:txBody>
          <a:bodyPr/>
          <a:lstStyle/>
          <a:p>
            <a:r>
              <a:rPr lang="en-AU" dirty="0"/>
              <a:t>Precision Agriculture technologies</a:t>
            </a:r>
          </a:p>
        </p:txBody>
      </p:sp>
      <p:sp>
        <p:nvSpPr>
          <p:cNvPr id="3" name="Text Placeholder 2">
            <a:extLst>
              <a:ext uri="{FF2B5EF4-FFF2-40B4-BE49-F238E27FC236}">
                <a16:creationId xmlns:a16="http://schemas.microsoft.com/office/drawing/2014/main" id="{A8724F83-CDCE-8BE8-C3B3-B94F14465D99}"/>
              </a:ext>
            </a:extLst>
          </p:cNvPr>
          <p:cNvSpPr>
            <a:spLocks noGrp="1"/>
          </p:cNvSpPr>
          <p:nvPr>
            <p:ph type="body" sz="quarter" idx="18"/>
          </p:nvPr>
        </p:nvSpPr>
        <p:spPr/>
        <p:txBody>
          <a:bodyPr/>
          <a:lstStyle/>
          <a:p>
            <a:r>
              <a:rPr lang="en-AU" dirty="0"/>
              <a:t>Video</a:t>
            </a:r>
          </a:p>
        </p:txBody>
      </p:sp>
      <p:sp>
        <p:nvSpPr>
          <p:cNvPr id="4" name="Content Placeholder 3">
            <a:extLst>
              <a:ext uri="{FF2B5EF4-FFF2-40B4-BE49-F238E27FC236}">
                <a16:creationId xmlns:a16="http://schemas.microsoft.com/office/drawing/2014/main" id="{85ACEABA-7D3B-4A5F-EC3D-7B9A3D42541A}"/>
              </a:ext>
            </a:extLst>
          </p:cNvPr>
          <p:cNvSpPr>
            <a:spLocks noGrp="1"/>
          </p:cNvSpPr>
          <p:nvPr>
            <p:ph sz="quarter" idx="19"/>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Identify the examples of precision agriculture from the video and outline how these technologies could affect decision making,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yield’ product</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Variable rate technology</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Geospatial technology.</a:t>
            </a:r>
          </a:p>
        </p:txBody>
      </p:sp>
      <p:pic>
        <p:nvPicPr>
          <p:cNvPr id="11" name="Online Media 9" title="What Is Precision Agriculture?">
            <a:hlinkClick r:id="" action="ppaction://media"/>
            <a:extLst>
              <a:ext uri="{FF2B5EF4-FFF2-40B4-BE49-F238E27FC236}">
                <a16:creationId xmlns:a16="http://schemas.microsoft.com/office/drawing/2014/main" id="{7190682C-ECC5-5B6D-6B08-FF46727842D6}"/>
              </a:ext>
            </a:extLst>
          </p:cNvPr>
          <p:cNvPicPr>
            <a:picLocks noRot="1" noChangeAspect="1"/>
          </p:cNvPicPr>
          <p:nvPr>
            <a:videoFile r:link="rId1"/>
          </p:nvPr>
        </p:nvPicPr>
        <p:blipFill>
          <a:blip r:embed="rId4"/>
          <a:stretch>
            <a:fillRect/>
          </a:stretch>
        </p:blipFill>
        <p:spPr>
          <a:xfrm>
            <a:off x="6208295" y="1862477"/>
            <a:ext cx="5187711" cy="2931057"/>
          </a:xfrm>
          <a:prstGeom prst="rect">
            <a:avLst/>
          </a:prstGeom>
        </p:spPr>
      </p:pic>
      <p:sp>
        <p:nvSpPr>
          <p:cNvPr id="6" name="Text Placeholder 5">
            <a:extLst>
              <a:ext uri="{FF2B5EF4-FFF2-40B4-BE49-F238E27FC236}">
                <a16:creationId xmlns:a16="http://schemas.microsoft.com/office/drawing/2014/main" id="{AC21BDE3-0DCB-40A5-D207-8A73ED03151F}"/>
              </a:ext>
            </a:extLst>
          </p:cNvPr>
          <p:cNvSpPr>
            <a:spLocks noGrp="1"/>
          </p:cNvSpPr>
          <p:nvPr>
            <p:ph type="body" sz="quarter" idx="21"/>
          </p:nvPr>
        </p:nvSpPr>
        <p:spPr>
          <a:xfrm>
            <a:off x="6142006" y="5109808"/>
            <a:ext cx="5519738" cy="506413"/>
          </a:xfrm>
        </p:spPr>
        <p:txBody>
          <a:bodyPr/>
          <a:lstStyle/>
          <a:p>
            <a:r>
              <a:rPr lang="en-AU" dirty="0">
                <a:hlinkClick r:id="rId5"/>
              </a:rPr>
              <a:t>What is precision agriculture? (4:28)</a:t>
            </a:r>
            <a:endParaRPr lang="en-AU" dirty="0"/>
          </a:p>
        </p:txBody>
      </p:sp>
      <p:sp>
        <p:nvSpPr>
          <p:cNvPr id="5" name="Slide Number Placeholder 4">
            <a:extLst>
              <a:ext uri="{FF2B5EF4-FFF2-40B4-BE49-F238E27FC236}">
                <a16:creationId xmlns:a16="http://schemas.microsoft.com/office/drawing/2014/main" id="{923F9A42-BE3C-AF73-F7DC-8343B338060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17</a:t>
            </a:fld>
            <a:endParaRPr lang="en-AU" sz="1100"/>
          </a:p>
        </p:txBody>
      </p:sp>
    </p:spTree>
    <p:extLst>
      <p:ext uri="{BB962C8B-B14F-4D97-AF65-F5344CB8AC3E}">
        <p14:creationId xmlns:p14="http://schemas.microsoft.com/office/powerpoint/2010/main" val="149838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 and outline</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01CCEBEC-17CD-DAD6-6FE9-FECB63285838}"/>
              </a:ext>
            </a:extLst>
          </p:cNvPr>
          <p:cNvGraphicFramePr>
            <a:graphicFrameLocks noGrp="1"/>
          </p:cNvGraphicFramePr>
          <p:nvPr>
            <p:ph idx="4294967295"/>
            <p:extLst>
              <p:ext uri="{D42A27DB-BD31-4B8C-83A1-F6EECF244321}">
                <p14:modId xmlns:p14="http://schemas.microsoft.com/office/powerpoint/2010/main" val="279821933"/>
              </p:ext>
            </p:extLst>
          </p:nvPr>
        </p:nvGraphicFramePr>
        <p:xfrm>
          <a:off x="354013" y="1745569"/>
          <a:ext cx="11483974" cy="3937000"/>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Identify</a:t>
                      </a:r>
                    </a:p>
                  </a:txBody>
                  <a:tcPr/>
                </a:tc>
                <a:tc>
                  <a:txBody>
                    <a:bodyPr/>
                    <a:lstStyle/>
                    <a:p>
                      <a:r>
                        <a:rPr lang="en-AU" dirty="0">
                          <a:latin typeface="Arial" panose="020B0604020202020204" pitchFamily="34" charset="0"/>
                          <a:cs typeface="Arial" panose="020B0604020202020204" pitchFamily="34" charset="0"/>
                        </a:rPr>
                        <a:t>Outline</a:t>
                      </a:r>
                    </a:p>
                  </a:txBody>
                  <a:tcPr/>
                </a:tc>
                <a:extLst>
                  <a:ext uri="{0D108BD9-81ED-4DB2-BD59-A6C34878D82A}">
                    <a16:rowId xmlns:a16="http://schemas.microsoft.com/office/drawing/2014/main" val="2818251824"/>
                  </a:ext>
                </a:extLst>
              </a:tr>
              <a:tr h="370840">
                <a:tc>
                  <a:txBody>
                    <a:bodyPr/>
                    <a:lstStyle/>
                    <a:p>
                      <a:r>
                        <a:rPr lang="en-AU" dirty="0">
                          <a:latin typeface="Arial" panose="020B0604020202020204" pitchFamily="34" charset="0"/>
                          <a:cs typeface="Arial" panose="020B0604020202020204" pitchFamily="34" charset="0"/>
                        </a:rPr>
                        <a:t>‘The Yield’ sensor system</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r>
                        <a:rPr lang="en-AU" dirty="0">
                          <a:latin typeface="Arial" panose="020B0604020202020204" pitchFamily="34" charset="0"/>
                          <a:cs typeface="Arial" panose="020B0604020202020204" pitchFamily="34" charset="0"/>
                        </a:rPr>
                        <a:t>Variable rate technology</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r>
                        <a:rPr lang="en-AU" dirty="0">
                          <a:latin typeface="Arial" panose="020B0604020202020204" pitchFamily="34" charset="0"/>
                          <a:cs typeface="Arial" panose="020B0604020202020204" pitchFamily="34" charset="0"/>
                        </a:rPr>
                        <a:t>Geospatial technology</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bl>
          </a:graphicData>
        </a:graphic>
      </p:graphicFrame>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8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9.3 Data use in agriculture</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sz="1800" b="1" dirty="0"/>
              <a:t>We are learning about:</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data collection and use by agricultural businesses to solve real-world challenges and improve decision making</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information sources and identifying potential bias, objectivity, argumentation, authority and credibility.</a:t>
            </a:r>
            <a:endParaRPr lang="en-AU" sz="1800" dirty="0">
              <a:effectLst/>
              <a:latin typeface="Arial" panose="020B0604020202020204" pitchFamily="34" charset="0"/>
              <a:ea typeface="Calibri" panose="020F0502020204030204" pitchFamily="34" charset="0"/>
            </a:endParaRPr>
          </a:p>
          <a:p>
            <a:r>
              <a:rPr lang="en-AU" sz="1800" b="1" dirty="0"/>
              <a:t>We can:</a:t>
            </a:r>
          </a:p>
          <a:p>
            <a:pPr marL="285750" indent="-285750">
              <a:spcBef>
                <a:spcPts val="1200"/>
              </a:spcBef>
              <a:spcAft>
                <a:spcPts val="600"/>
              </a:spcAft>
              <a:buFont typeface="Arial" panose="020B0604020202020204" pitchFamily="34" charset="0"/>
              <a:buChar char="•"/>
            </a:pPr>
            <a:r>
              <a:rPr lang="en-AU" sz="1800" dirty="0">
                <a:solidFill>
                  <a:srgbClr val="000000"/>
                </a:solidFill>
                <a:ea typeface="Calibri" panose="020F0502020204030204" pitchFamily="34" charset="0"/>
              </a:rPr>
              <a:t>e</a:t>
            </a:r>
            <a:r>
              <a:rPr lang="en-AU" sz="1800" dirty="0">
                <a:solidFill>
                  <a:srgbClr val="000000"/>
                </a:solidFill>
                <a:effectLst/>
                <a:latin typeface="Arial" panose="020B0604020202020204" pitchFamily="34" charset="0"/>
                <a:ea typeface="Calibri" panose="020F0502020204030204" pitchFamily="34" charset="0"/>
              </a:rPr>
              <a:t>xplain how data is collected and used by agricultural businesses</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identify potential bias, objectivity, argumentation, authority and credibility in sources.</a:t>
            </a:r>
            <a:endParaRPr lang="en-AU" sz="1800" dirty="0">
              <a:effectLst/>
              <a:latin typeface="Arial" panose="020B0604020202020204" pitchFamily="34" charset="0"/>
              <a:ea typeface="Calibri" panose="020F0502020204030204" pitchFamily="34" charset="0"/>
            </a:endParaRPr>
          </a:p>
        </p:txBody>
      </p:sp>
      <p:sp>
        <p:nvSpPr>
          <p:cNvPr id="7" name="Slide Number Placeholder 4">
            <a:extLst>
              <a:ext uri="{FF2B5EF4-FFF2-40B4-BE49-F238E27FC236}">
                <a16:creationId xmlns:a16="http://schemas.microsoft.com/office/drawing/2014/main" id="{444BCD8E-ADA7-0AA0-AB22-26A27DB571CF}"/>
              </a:ext>
              <a:ext uri="{C183D7F6-B498-43B3-948B-1728B52AA6E4}">
                <adec:decorative xmlns:adec="http://schemas.microsoft.com/office/drawing/2017/decorative" val="1"/>
              </a:ext>
            </a:extLst>
          </p:cNvPr>
          <p:cNvSpPr>
            <a:spLocks noGrp="1"/>
          </p:cNvSpPr>
          <p:nvPr>
            <p:ph type="sldNum" sz="quarter" idx="12"/>
          </p:nvPr>
        </p:nvSpPr>
        <p:spPr>
          <a:xfrm>
            <a:off x="11123998" y="6498000"/>
            <a:ext cx="720000" cy="180000"/>
          </a:xfrm>
        </p:spPr>
        <p:txBody>
          <a:bodyPr/>
          <a:lstStyle/>
          <a:p>
            <a:fld id="{6B0AA3B9-7176-4FBC-8A56-697129254272}" type="slidenum">
              <a:rPr lang="en-AU" smtClean="0"/>
              <a:t>19</a:t>
            </a:fld>
            <a:endParaRPr lang="en-AU"/>
          </a:p>
        </p:txBody>
      </p:sp>
    </p:spTree>
    <p:extLst>
      <p:ext uri="{BB962C8B-B14F-4D97-AF65-F5344CB8AC3E}">
        <p14:creationId xmlns:p14="http://schemas.microsoft.com/office/powerpoint/2010/main" val="385718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BD6AD-7C95-70B6-AA80-DE96E0750FEE}"/>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Instructions for use</a:t>
            </a:r>
          </a:p>
        </p:txBody>
      </p:sp>
      <p:sp>
        <p:nvSpPr>
          <p:cNvPr id="4" name="Slide Number Placeholder 3">
            <a:extLst>
              <a:ext uri="{FF2B5EF4-FFF2-40B4-BE49-F238E27FC236}">
                <a16:creationId xmlns:a16="http://schemas.microsoft.com/office/drawing/2014/main" id="{A15C4F06-D2AF-1208-319A-8BBFEE6E2684}"/>
              </a:ext>
            </a:extLst>
          </p:cNvPr>
          <p:cNvSpPr>
            <a:spLocks noGrp="1"/>
          </p:cNvSpPr>
          <p:nvPr>
            <p:ph type="sldNum" sz="quarter" idx="14"/>
          </p:nvPr>
        </p:nvSpPr>
        <p:spPr/>
        <p:txBody>
          <a:bodyPr/>
          <a:lstStyle/>
          <a:p>
            <a:fld id="{10A01DC5-1685-4615-8240-15192985C6A2}" type="slidenum">
              <a:rPr lang="en-AU" smtClean="0"/>
              <a:pPr/>
              <a:t>2</a:t>
            </a:fld>
            <a:endParaRPr lang="en-AU"/>
          </a:p>
        </p:txBody>
      </p:sp>
      <p:sp>
        <p:nvSpPr>
          <p:cNvPr id="9" name="Text Placeholder 8">
            <a:extLst>
              <a:ext uri="{FF2B5EF4-FFF2-40B4-BE49-F238E27FC236}">
                <a16:creationId xmlns:a16="http://schemas.microsoft.com/office/drawing/2014/main" id="{CD89CE66-3AAC-B3B2-1CC6-A9305EE3AF8A}"/>
              </a:ext>
            </a:extLst>
          </p:cNvPr>
          <p:cNvSpPr>
            <a:spLocks noGrp="1"/>
          </p:cNvSpPr>
          <p:nvPr>
            <p:ph type="body" sz="quarter" idx="19"/>
          </p:nvPr>
        </p:nvSpPr>
        <p:spPr/>
        <p:txBody>
          <a:bodyPr/>
          <a:lstStyle/>
          <a:p>
            <a:r>
              <a:rPr lang="en-AU" dirty="0">
                <a:latin typeface="Arial" panose="020B0604020202020204" pitchFamily="34" charset="0"/>
                <a:cs typeface="Arial" panose="020B0604020202020204" pitchFamily="34" charset="0"/>
              </a:rPr>
              <a:t>This resource has been created to provide additional support for teachers and students in the delivery of the iSTEM AgriTech program of learning</a:t>
            </a:r>
            <a:r>
              <a:rPr lang="en-AU" dirty="0"/>
              <a:t>. </a:t>
            </a:r>
          </a:p>
          <a:p>
            <a:r>
              <a:rPr lang="en-AU" dirty="0">
                <a:latin typeface="Arial" panose="020B0604020202020204" pitchFamily="34" charset="0"/>
                <a:cs typeface="Arial" panose="020B0604020202020204" pitchFamily="34" charset="0"/>
              </a:rPr>
              <a:t>Assess this document within the context of your school and class and adjust where appropriate.</a:t>
            </a:r>
          </a:p>
          <a:p>
            <a:r>
              <a:rPr lang="en-AU" dirty="0">
                <a:latin typeface="Arial" panose="020B0604020202020204" pitchFamily="34" charset="0"/>
                <a:cs typeface="Arial" panose="020B0604020202020204" pitchFamily="34" charset="0"/>
              </a:rPr>
              <a:t>Delivery instructions and comments are provided in the notes section of the document.</a:t>
            </a:r>
          </a:p>
          <a:p>
            <a:endParaRPr lang="en-AU" dirty="0"/>
          </a:p>
        </p:txBody>
      </p:sp>
    </p:spTree>
    <p:extLst>
      <p:ext uri="{BB962C8B-B14F-4D97-AF65-F5344CB8AC3E}">
        <p14:creationId xmlns:p14="http://schemas.microsoft.com/office/powerpoint/2010/main" val="181771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7B407-D547-3E47-BCDB-C6D5F6A44D4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2E88A1-5F84-509B-6B09-755689FBC0F8}"/>
              </a:ext>
            </a:extLst>
          </p:cNvPr>
          <p:cNvSpPr>
            <a:spLocks noGrp="1"/>
          </p:cNvSpPr>
          <p:nvPr>
            <p:ph type="title"/>
          </p:nvPr>
        </p:nvSpPr>
        <p:spPr/>
        <p:txBody>
          <a:bodyPr/>
          <a:lstStyle/>
          <a:p>
            <a:r>
              <a:rPr lang="en-AU" dirty="0"/>
              <a:t>Review agricultural challenges</a:t>
            </a:r>
          </a:p>
        </p:txBody>
      </p:sp>
      <p:sp>
        <p:nvSpPr>
          <p:cNvPr id="8" name="Text Placeholder 7">
            <a:extLst>
              <a:ext uri="{FF2B5EF4-FFF2-40B4-BE49-F238E27FC236}">
                <a16:creationId xmlns:a16="http://schemas.microsoft.com/office/drawing/2014/main" id="{E8354610-4BB7-FA59-2D2D-35737C612860}"/>
              </a:ext>
            </a:extLst>
          </p:cNvPr>
          <p:cNvSpPr>
            <a:spLocks noGrp="1"/>
          </p:cNvSpPr>
          <p:nvPr>
            <p:ph sz="quarter" idx="19"/>
          </p:nvPr>
        </p:nvSpPr>
        <p:spPr/>
        <p:txBody>
          <a:bodyPr/>
          <a:lstStyle/>
          <a:p>
            <a:r>
              <a:rPr lang="en-AU" dirty="0">
                <a:ea typeface="Calibri" panose="020F0502020204030204" pitchFamily="34" charset="0"/>
              </a:rPr>
              <a:t>At the beginning of this topic, we explored challenges facing agricultural businesses.</a:t>
            </a:r>
          </a:p>
          <a:p>
            <a:endParaRPr lang="en-AU" dirty="0">
              <a:ea typeface="Calibri" panose="020F0502020204030204" pitchFamily="34" charset="0"/>
            </a:endParaRPr>
          </a:p>
          <a:p>
            <a:r>
              <a:rPr lang="en-AU" dirty="0">
                <a:ea typeface="Calibri" panose="020F0502020204030204" pitchFamily="34" charset="0"/>
              </a:rPr>
              <a:t>Can you remember some of those challenges?</a:t>
            </a:r>
            <a:endParaRPr lang="en-AU" dirty="0"/>
          </a:p>
        </p:txBody>
      </p:sp>
      <p:sp>
        <p:nvSpPr>
          <p:cNvPr id="2" name="Slide Number Placeholder 4">
            <a:extLst>
              <a:ext uri="{FF2B5EF4-FFF2-40B4-BE49-F238E27FC236}">
                <a16:creationId xmlns:a16="http://schemas.microsoft.com/office/drawing/2014/main" id="{38E6321A-45A6-2A63-77F7-0DE0135435E6}"/>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20</a:t>
            </a:fld>
            <a:endParaRPr lang="en-AU"/>
          </a:p>
        </p:txBody>
      </p:sp>
      <p:grpSp>
        <p:nvGrpSpPr>
          <p:cNvPr id="9" name="Group 8">
            <a:extLst>
              <a:ext uri="{FF2B5EF4-FFF2-40B4-BE49-F238E27FC236}">
                <a16:creationId xmlns:a16="http://schemas.microsoft.com/office/drawing/2014/main" id="{714448B8-2DBE-EAC0-244E-B7BA585D85CF}"/>
              </a:ext>
              <a:ext uri="{C183D7F6-B498-43B3-948B-1728B52AA6E4}">
                <adec:decorative xmlns:adec="http://schemas.microsoft.com/office/drawing/2017/decorative" val="1"/>
              </a:ext>
            </a:extLst>
          </p:cNvPr>
          <p:cNvGrpSpPr/>
          <p:nvPr/>
        </p:nvGrpSpPr>
        <p:grpSpPr>
          <a:xfrm>
            <a:off x="5209308" y="162000"/>
            <a:ext cx="6788727" cy="6534000"/>
            <a:chOff x="2071210" y="1292535"/>
            <a:chExt cx="5297160" cy="5353151"/>
          </a:xfrm>
        </p:grpSpPr>
        <p:pic>
          <p:nvPicPr>
            <p:cNvPr id="11" name="Graphic 10" descr="Head with gears with solid fill">
              <a:extLst>
                <a:ext uri="{FF2B5EF4-FFF2-40B4-BE49-F238E27FC236}">
                  <a16:creationId xmlns:a16="http://schemas.microsoft.com/office/drawing/2014/main" id="{C840D039-D016-2EAE-FEE9-8FB4CB35C7C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12" name="Graphic 11" descr="Thought bubble with solid fill">
              <a:extLst>
                <a:ext uri="{FF2B5EF4-FFF2-40B4-BE49-F238E27FC236}">
                  <a16:creationId xmlns:a16="http://schemas.microsoft.com/office/drawing/2014/main" id="{B01904C1-BB7F-4EBA-15CE-923407BC1F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Tree>
    <p:extLst>
      <p:ext uri="{BB962C8B-B14F-4D97-AF65-F5344CB8AC3E}">
        <p14:creationId xmlns:p14="http://schemas.microsoft.com/office/powerpoint/2010/main" val="135699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8487-E8F3-7ACB-6211-C3642290B4C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4DCA3B-4C2D-2468-6AE4-FF913BF4F20E}"/>
              </a:ext>
            </a:extLst>
          </p:cNvPr>
          <p:cNvSpPr>
            <a:spLocks noGrp="1"/>
          </p:cNvSpPr>
          <p:nvPr>
            <p:ph type="title"/>
          </p:nvPr>
        </p:nvSpPr>
        <p:spPr/>
        <p:txBody>
          <a:bodyPr/>
          <a:lstStyle/>
          <a:p>
            <a:r>
              <a:rPr lang="en-AU" dirty="0"/>
              <a:t>What challenges do agricultural businesses face?</a:t>
            </a:r>
          </a:p>
        </p:txBody>
      </p:sp>
      <p:sp>
        <p:nvSpPr>
          <p:cNvPr id="8" name="Text Placeholder 7">
            <a:extLst>
              <a:ext uri="{FF2B5EF4-FFF2-40B4-BE49-F238E27FC236}">
                <a16:creationId xmlns:a16="http://schemas.microsoft.com/office/drawing/2014/main" id="{A2819A27-DD71-6BA7-77B6-63E57F2E283A}"/>
              </a:ext>
            </a:extLst>
          </p:cNvPr>
          <p:cNvSpPr>
            <a:spLocks noGrp="1"/>
          </p:cNvSpPr>
          <p:nvPr>
            <p:ph type="body" sz="quarter" idx="17"/>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Agricultural businesses face a wide range of challenges, for example:</a:t>
            </a:r>
          </a:p>
          <a:p>
            <a:pPr marL="342900" indent="-342900">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water shortages, severe weather events and changing weather patterns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soil degradation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cost and overuse of chemical fertilisers, pesticides and herbicides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food security and access, labour shortages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biosecurity and the dangers of monocultures and uniform livestock production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sustainability and organic farming.</a:t>
            </a:r>
          </a:p>
          <a:p>
            <a:endParaRPr lang="en-AU" dirty="0"/>
          </a:p>
        </p:txBody>
      </p:sp>
      <p:sp>
        <p:nvSpPr>
          <p:cNvPr id="2" name="Slide Number Placeholder 4">
            <a:extLst>
              <a:ext uri="{FF2B5EF4-FFF2-40B4-BE49-F238E27FC236}">
                <a16:creationId xmlns:a16="http://schemas.microsoft.com/office/drawing/2014/main" id="{2632E2FF-EC52-C712-C077-D08B4C26E7B8}"/>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21</a:t>
            </a:fld>
            <a:endParaRPr lang="en-AU" sz="1100"/>
          </a:p>
        </p:txBody>
      </p:sp>
    </p:spTree>
    <p:extLst>
      <p:ext uri="{BB962C8B-B14F-4D97-AF65-F5344CB8AC3E}">
        <p14:creationId xmlns:p14="http://schemas.microsoft.com/office/powerpoint/2010/main" val="34851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9C209-EC45-E2F1-66C2-FA7364A617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9665841-D706-34A8-AC8F-0B9F392BE5DD}"/>
              </a:ext>
            </a:extLst>
          </p:cNvPr>
          <p:cNvSpPr>
            <a:spLocks noGrp="1"/>
          </p:cNvSpPr>
          <p:nvPr>
            <p:ph type="title"/>
          </p:nvPr>
        </p:nvSpPr>
        <p:spPr/>
        <p:txBody>
          <a:bodyPr/>
          <a:lstStyle/>
          <a:p>
            <a:r>
              <a:rPr lang="en-AU" dirty="0"/>
              <a:t>Data</a:t>
            </a:r>
          </a:p>
        </p:txBody>
      </p:sp>
      <p:sp>
        <p:nvSpPr>
          <p:cNvPr id="7" name="Text Placeholder 6">
            <a:extLst>
              <a:ext uri="{FF2B5EF4-FFF2-40B4-BE49-F238E27FC236}">
                <a16:creationId xmlns:a16="http://schemas.microsoft.com/office/drawing/2014/main" id="{9AE1EB0E-D834-61C7-57FB-BA92B2AF81A4}"/>
              </a:ext>
            </a:extLst>
          </p:cNvPr>
          <p:cNvSpPr>
            <a:spLocks noGrp="1"/>
          </p:cNvSpPr>
          <p:nvPr>
            <p:ph type="body" sz="quarter" idx="18"/>
          </p:nvPr>
        </p:nvSpPr>
        <p:spPr/>
        <p:txBody>
          <a:bodyPr/>
          <a:lstStyle/>
          <a:p>
            <a:r>
              <a:rPr lang="en-AU" dirty="0"/>
              <a:t>Review agricultural challenges</a:t>
            </a:r>
          </a:p>
        </p:txBody>
      </p:sp>
      <p:sp>
        <p:nvSpPr>
          <p:cNvPr id="8" name="Text Placeholder 7">
            <a:extLst>
              <a:ext uri="{FF2B5EF4-FFF2-40B4-BE49-F238E27FC236}">
                <a16:creationId xmlns:a16="http://schemas.microsoft.com/office/drawing/2014/main" id="{302C607D-7673-F5C1-C6B7-5AA4758F4613}"/>
              </a:ext>
            </a:extLst>
          </p:cNvPr>
          <p:cNvSpPr>
            <a:spLocks noGrp="1"/>
          </p:cNvSpPr>
          <p:nvPr>
            <p:ph sz="quarter" idx="19"/>
          </p:nvPr>
        </p:nvSpPr>
        <p:spPr/>
        <p:txBody>
          <a:bodyPr/>
          <a:lstStyle/>
          <a:p>
            <a:r>
              <a:rPr lang="en-AU" dirty="0">
                <a:ea typeface="Calibri" panose="020F0502020204030204" pitchFamily="34" charset="0"/>
              </a:rPr>
              <a:t>What types of data is collected by agricultural businesses?</a:t>
            </a:r>
          </a:p>
          <a:p>
            <a:endParaRPr lang="en-AU" dirty="0">
              <a:ea typeface="Calibri" panose="020F0502020204030204" pitchFamily="34" charset="0"/>
            </a:endParaRPr>
          </a:p>
          <a:p>
            <a:r>
              <a:rPr lang="en-AU" dirty="0">
                <a:ea typeface="Calibri" panose="020F0502020204030204" pitchFamily="34" charset="0"/>
              </a:rPr>
              <a:t>Can you remember data collection from previous lessons?</a:t>
            </a:r>
            <a:endParaRPr lang="en-AU" dirty="0"/>
          </a:p>
        </p:txBody>
      </p:sp>
      <p:sp>
        <p:nvSpPr>
          <p:cNvPr id="2" name="Slide Number Placeholder 4">
            <a:extLst>
              <a:ext uri="{FF2B5EF4-FFF2-40B4-BE49-F238E27FC236}">
                <a16:creationId xmlns:a16="http://schemas.microsoft.com/office/drawing/2014/main" id="{84C0A5A7-51DC-7E92-B086-5D76862764F2}"/>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22</a:t>
            </a:fld>
            <a:endParaRPr lang="en-AU"/>
          </a:p>
        </p:txBody>
      </p:sp>
      <p:grpSp>
        <p:nvGrpSpPr>
          <p:cNvPr id="9" name="Group 8">
            <a:extLst>
              <a:ext uri="{FF2B5EF4-FFF2-40B4-BE49-F238E27FC236}">
                <a16:creationId xmlns:a16="http://schemas.microsoft.com/office/drawing/2014/main" id="{1DB1839D-4F7C-DCF5-E9D0-AEAC8D4835C5}"/>
              </a:ext>
              <a:ext uri="{C183D7F6-B498-43B3-948B-1728B52AA6E4}">
                <adec:decorative xmlns:adec="http://schemas.microsoft.com/office/drawing/2017/decorative" val="1"/>
              </a:ext>
            </a:extLst>
          </p:cNvPr>
          <p:cNvGrpSpPr/>
          <p:nvPr/>
        </p:nvGrpSpPr>
        <p:grpSpPr>
          <a:xfrm>
            <a:off x="5209308" y="162000"/>
            <a:ext cx="6788727" cy="6534000"/>
            <a:chOff x="2071210" y="1292535"/>
            <a:chExt cx="5297160" cy="5353151"/>
          </a:xfrm>
        </p:grpSpPr>
        <p:pic>
          <p:nvPicPr>
            <p:cNvPr id="11" name="Graphic 10" descr="Head with gears with solid fill">
              <a:extLst>
                <a:ext uri="{FF2B5EF4-FFF2-40B4-BE49-F238E27FC236}">
                  <a16:creationId xmlns:a16="http://schemas.microsoft.com/office/drawing/2014/main" id="{D6323042-F6F6-325A-2647-771BB2E620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12" name="Graphic 11" descr="Thought bubble with solid fill">
              <a:extLst>
                <a:ext uri="{FF2B5EF4-FFF2-40B4-BE49-F238E27FC236}">
                  <a16:creationId xmlns:a16="http://schemas.microsoft.com/office/drawing/2014/main" id="{F6F47115-0D7C-80F7-7C2E-22E95C6AC1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Tree>
    <p:extLst>
      <p:ext uri="{BB962C8B-B14F-4D97-AF65-F5344CB8AC3E}">
        <p14:creationId xmlns:p14="http://schemas.microsoft.com/office/powerpoint/2010/main" val="124651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82EB3-4DA6-7E23-73AF-DBA5C35C7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12027-F32F-F2C3-611E-35E8EAA7E14A}"/>
              </a:ext>
            </a:extLst>
          </p:cNvPr>
          <p:cNvSpPr>
            <a:spLocks noGrp="1"/>
          </p:cNvSpPr>
          <p:nvPr>
            <p:ph type="title"/>
          </p:nvPr>
        </p:nvSpPr>
        <p:spPr/>
        <p:txBody>
          <a:bodyPr/>
          <a:lstStyle/>
          <a:p>
            <a:r>
              <a:rPr lang="en-AU" dirty="0"/>
              <a:t>Drones in Agriculture</a:t>
            </a:r>
          </a:p>
        </p:txBody>
      </p:sp>
      <p:sp>
        <p:nvSpPr>
          <p:cNvPr id="3" name="Text Placeholder 2">
            <a:extLst>
              <a:ext uri="{FF2B5EF4-FFF2-40B4-BE49-F238E27FC236}">
                <a16:creationId xmlns:a16="http://schemas.microsoft.com/office/drawing/2014/main" id="{F2661C2A-EB9F-F85C-3910-BA28675E0E02}"/>
              </a:ext>
            </a:extLst>
          </p:cNvPr>
          <p:cNvSpPr>
            <a:spLocks noGrp="1"/>
          </p:cNvSpPr>
          <p:nvPr>
            <p:ph type="body" sz="quarter" idx="18"/>
          </p:nvPr>
        </p:nvSpPr>
        <p:spPr/>
        <p:txBody>
          <a:bodyPr/>
          <a:lstStyle/>
          <a:p>
            <a:r>
              <a:rPr lang="en-AU" dirty="0"/>
              <a:t>Video</a:t>
            </a:r>
          </a:p>
        </p:txBody>
      </p:sp>
      <p:sp>
        <p:nvSpPr>
          <p:cNvPr id="4" name="Content Placeholder 3">
            <a:extLst>
              <a:ext uri="{FF2B5EF4-FFF2-40B4-BE49-F238E27FC236}">
                <a16:creationId xmlns:a16="http://schemas.microsoft.com/office/drawing/2014/main" id="{BACC4630-9A4F-9B9C-69B8-78452AF40A34}"/>
              </a:ext>
            </a:extLst>
          </p:cNvPr>
          <p:cNvSpPr>
            <a:spLocks noGrp="1"/>
          </p:cNvSpPr>
          <p:nvPr>
            <p:ph sz="quarter" idx="19"/>
          </p:nvPr>
        </p:nvSpPr>
        <p:spPr>
          <a:xfrm>
            <a:off x="360363" y="1292536"/>
            <a:ext cx="5735637" cy="5148546"/>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We will view this video and assess the information source and identify potential bias, objectivity, argumentation, authority and credibility,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facts does the publisher use? Are references provided?</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words create positive or negative impressions?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Who is paying for the video?</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Are different points of view expressed?</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is the purpose of the publication</a:t>
            </a:r>
            <a:r>
              <a:rPr lang="en-AU" sz="1800" dirty="0">
                <a:ea typeface="Calibri" panose="020F0502020204030204" pitchFamily="34" charset="0"/>
              </a:rPr>
              <a:t>?</a:t>
            </a:r>
            <a:endParaRPr lang="en-AU" sz="1800" dirty="0">
              <a:effectLst/>
              <a:latin typeface="Arial" panose="020B0604020202020204" pitchFamily="34" charset="0"/>
              <a:ea typeface="Calibri" panose="020F0502020204030204" pitchFamily="34" charset="0"/>
            </a:endParaRPr>
          </a:p>
        </p:txBody>
      </p:sp>
      <p:pic>
        <p:nvPicPr>
          <p:cNvPr id="7" name="Online Media 6" title="Monitoring Crop Health With Drones | Maryland Farm &amp; Harvest">
            <a:hlinkClick r:id="" action="ppaction://media"/>
            <a:extLst>
              <a:ext uri="{FF2B5EF4-FFF2-40B4-BE49-F238E27FC236}">
                <a16:creationId xmlns:a16="http://schemas.microsoft.com/office/drawing/2014/main" id="{24BBE1AD-780E-E009-A110-B3F06309CF40}"/>
              </a:ext>
            </a:extLst>
          </p:cNvPr>
          <p:cNvPicPr>
            <a:picLocks noRot="1" noChangeAspect="1"/>
          </p:cNvPicPr>
          <p:nvPr>
            <a:videoFile r:link="rId1"/>
          </p:nvPr>
        </p:nvPicPr>
        <p:blipFill>
          <a:blip r:embed="rId4"/>
          <a:stretch>
            <a:fillRect/>
          </a:stretch>
        </p:blipFill>
        <p:spPr>
          <a:xfrm>
            <a:off x="6324599" y="1653751"/>
            <a:ext cx="5566601" cy="3145130"/>
          </a:xfrm>
          <a:prstGeom prst="rect">
            <a:avLst/>
          </a:prstGeom>
        </p:spPr>
      </p:pic>
      <p:sp>
        <p:nvSpPr>
          <p:cNvPr id="6" name="Text Placeholder 5">
            <a:extLst>
              <a:ext uri="{FF2B5EF4-FFF2-40B4-BE49-F238E27FC236}">
                <a16:creationId xmlns:a16="http://schemas.microsoft.com/office/drawing/2014/main" id="{F96436DC-5FD5-994C-F750-EABBF5B0B23C}"/>
              </a:ext>
            </a:extLst>
          </p:cNvPr>
          <p:cNvSpPr>
            <a:spLocks noGrp="1"/>
          </p:cNvSpPr>
          <p:nvPr>
            <p:ph type="body" sz="quarter" idx="21"/>
          </p:nvPr>
        </p:nvSpPr>
        <p:spPr>
          <a:xfrm>
            <a:off x="6324599" y="5893897"/>
            <a:ext cx="5198951" cy="506413"/>
          </a:xfrm>
        </p:spPr>
        <p:txBody>
          <a:bodyPr/>
          <a:lstStyle/>
          <a:p>
            <a:r>
              <a:rPr lang="en-AU" dirty="0">
                <a:hlinkClick r:id="rId5"/>
              </a:rPr>
              <a:t>Monitoring crop health with drones (6:24)</a:t>
            </a:r>
            <a:endParaRPr lang="en-AU" dirty="0"/>
          </a:p>
        </p:txBody>
      </p:sp>
      <p:sp>
        <p:nvSpPr>
          <p:cNvPr id="5" name="Slide Number Placeholder 4">
            <a:extLst>
              <a:ext uri="{FF2B5EF4-FFF2-40B4-BE49-F238E27FC236}">
                <a16:creationId xmlns:a16="http://schemas.microsoft.com/office/drawing/2014/main" id="{628B27E9-80FF-31C7-17DB-2DB7343F7410}"/>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23</a:t>
            </a:fld>
            <a:endParaRPr lang="en-AU" sz="1100"/>
          </a:p>
        </p:txBody>
      </p:sp>
    </p:spTree>
    <p:extLst>
      <p:ext uri="{BB962C8B-B14F-4D97-AF65-F5344CB8AC3E}">
        <p14:creationId xmlns:p14="http://schemas.microsoft.com/office/powerpoint/2010/main" val="419046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82EB3-4DA6-7E23-73AF-DBA5C35C7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12027-F32F-F2C3-611E-35E8EAA7E14A}"/>
              </a:ext>
            </a:extLst>
          </p:cNvPr>
          <p:cNvSpPr>
            <a:spLocks noGrp="1"/>
          </p:cNvSpPr>
          <p:nvPr>
            <p:ph type="title"/>
          </p:nvPr>
        </p:nvSpPr>
        <p:spPr/>
        <p:txBody>
          <a:bodyPr/>
          <a:lstStyle/>
          <a:p>
            <a:r>
              <a:rPr lang="en-AU" dirty="0"/>
              <a:t>Drones in Agriculture – crop health</a:t>
            </a:r>
          </a:p>
        </p:txBody>
      </p:sp>
      <p:sp>
        <p:nvSpPr>
          <p:cNvPr id="3" name="Text Placeholder 2">
            <a:extLst>
              <a:ext uri="{FF2B5EF4-FFF2-40B4-BE49-F238E27FC236}">
                <a16:creationId xmlns:a16="http://schemas.microsoft.com/office/drawing/2014/main" id="{F2661C2A-EB9F-F85C-3910-BA28675E0E02}"/>
              </a:ext>
            </a:extLst>
          </p:cNvPr>
          <p:cNvSpPr>
            <a:spLocks noGrp="1"/>
          </p:cNvSpPr>
          <p:nvPr>
            <p:ph type="body" sz="quarter" idx="18"/>
          </p:nvPr>
        </p:nvSpPr>
        <p:spPr/>
        <p:txBody>
          <a:bodyPr/>
          <a:lstStyle/>
          <a:p>
            <a:r>
              <a:rPr lang="en-AU" dirty="0"/>
              <a:t>Video</a:t>
            </a:r>
          </a:p>
        </p:txBody>
      </p:sp>
      <p:sp>
        <p:nvSpPr>
          <p:cNvPr id="4" name="Content Placeholder 3">
            <a:extLst>
              <a:ext uri="{FF2B5EF4-FFF2-40B4-BE49-F238E27FC236}">
                <a16:creationId xmlns:a16="http://schemas.microsoft.com/office/drawing/2014/main" id="{BACC4630-9A4F-9B9C-69B8-78452AF40A34}"/>
              </a:ext>
            </a:extLst>
          </p:cNvPr>
          <p:cNvSpPr>
            <a:spLocks noGrp="1"/>
          </p:cNvSpPr>
          <p:nvPr>
            <p:ph sz="quarter" idx="19"/>
          </p:nvPr>
        </p:nvSpPr>
        <p:spPr>
          <a:xfrm>
            <a:off x="360363" y="1292536"/>
            <a:ext cx="5735637" cy="5148546"/>
          </a:xfrm>
        </p:spPr>
        <p:txBody>
          <a:bodyPr/>
          <a:lstStyle/>
          <a:p>
            <a:pPr lvl="0">
              <a:lnSpc>
                <a:spcPct val="150000"/>
              </a:lnSpc>
              <a:spcBef>
                <a:spcPts val="1200"/>
              </a:spcBef>
              <a:spcAft>
                <a:spcPts val="600"/>
              </a:spcAft>
            </a:pPr>
            <a:r>
              <a:rPr lang="en-AU" sz="1800" dirty="0">
                <a:ea typeface="Calibri" panose="020F0502020204030204" pitchFamily="34" charset="0"/>
              </a:rPr>
              <a:t>From the video o</a:t>
            </a:r>
            <a:r>
              <a:rPr lang="en-AU" sz="1800" dirty="0">
                <a:latin typeface="Arial" panose="020B0604020202020204" pitchFamily="34" charset="0"/>
                <a:ea typeface="Calibri" panose="020F0502020204030204" pitchFamily="34" charset="0"/>
              </a:rPr>
              <a:t>utline:</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technology used, and data collected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the data analysis discovered or what the information was used for</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overall benefit of the technology or data collection.</a:t>
            </a:r>
          </a:p>
        </p:txBody>
      </p:sp>
      <p:pic>
        <p:nvPicPr>
          <p:cNvPr id="10" name="Online Media 6" title="Monitoring Crop Health With Drones | Maryland Farm &amp; Harvest">
            <a:hlinkClick r:id="" action="ppaction://media"/>
            <a:extLst>
              <a:ext uri="{FF2B5EF4-FFF2-40B4-BE49-F238E27FC236}">
                <a16:creationId xmlns:a16="http://schemas.microsoft.com/office/drawing/2014/main" id="{2619A473-DA63-4C8F-04F0-444731797FEA}"/>
              </a:ext>
            </a:extLst>
          </p:cNvPr>
          <p:cNvPicPr>
            <a:picLocks noRot="1" noChangeAspect="1"/>
          </p:cNvPicPr>
          <p:nvPr>
            <a:videoFile r:link="rId1"/>
          </p:nvPr>
        </p:nvPicPr>
        <p:blipFill>
          <a:blip r:embed="rId4"/>
          <a:stretch>
            <a:fillRect/>
          </a:stretch>
        </p:blipFill>
        <p:spPr>
          <a:xfrm>
            <a:off x="6324599" y="1653751"/>
            <a:ext cx="5566601" cy="3145130"/>
          </a:xfrm>
          <a:prstGeom prst="rect">
            <a:avLst/>
          </a:prstGeom>
        </p:spPr>
      </p:pic>
      <p:sp>
        <p:nvSpPr>
          <p:cNvPr id="6" name="Text Placeholder 5">
            <a:extLst>
              <a:ext uri="{FF2B5EF4-FFF2-40B4-BE49-F238E27FC236}">
                <a16:creationId xmlns:a16="http://schemas.microsoft.com/office/drawing/2014/main" id="{F96436DC-5FD5-994C-F750-EABBF5B0B23C}"/>
              </a:ext>
            </a:extLst>
          </p:cNvPr>
          <p:cNvSpPr>
            <a:spLocks noGrp="1"/>
          </p:cNvSpPr>
          <p:nvPr>
            <p:ph type="body" sz="quarter" idx="21"/>
          </p:nvPr>
        </p:nvSpPr>
        <p:spPr>
          <a:xfrm>
            <a:off x="6324599" y="5893897"/>
            <a:ext cx="5198951" cy="506413"/>
          </a:xfrm>
        </p:spPr>
        <p:txBody>
          <a:bodyPr/>
          <a:lstStyle/>
          <a:p>
            <a:r>
              <a:rPr lang="en-AU" dirty="0">
                <a:hlinkClick r:id="rId5"/>
              </a:rPr>
              <a:t>Monitoring crop health with drones (6:24)</a:t>
            </a:r>
            <a:endParaRPr lang="en-AU" dirty="0"/>
          </a:p>
        </p:txBody>
      </p:sp>
      <p:sp>
        <p:nvSpPr>
          <p:cNvPr id="5" name="Slide Number Placeholder 4">
            <a:extLst>
              <a:ext uri="{FF2B5EF4-FFF2-40B4-BE49-F238E27FC236}">
                <a16:creationId xmlns:a16="http://schemas.microsoft.com/office/drawing/2014/main" id="{A25E0A35-16B6-85D7-0293-484EE8DA01BF}"/>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24</a:t>
            </a:fld>
            <a:endParaRPr lang="en-AU" sz="1100"/>
          </a:p>
        </p:txBody>
      </p:sp>
    </p:spTree>
    <p:extLst>
      <p:ext uri="{BB962C8B-B14F-4D97-AF65-F5344CB8AC3E}">
        <p14:creationId xmlns:p14="http://schemas.microsoft.com/office/powerpoint/2010/main" val="72257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Think-Pair-Share example</a:t>
            </a:r>
          </a:p>
        </p:txBody>
      </p:sp>
      <p:sp>
        <p:nvSpPr>
          <p:cNvPr id="3" name="Rectangle: Rounded Corners 2">
            <a:extLst>
              <a:ext uri="{FF2B5EF4-FFF2-40B4-BE49-F238E27FC236}">
                <a16:creationId xmlns:a16="http://schemas.microsoft.com/office/drawing/2014/main" id="{48A522ED-F212-3650-08E2-BDD22B11FC57}"/>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5" name="Group 54" descr="Think. Individual thinking time.">
            <a:extLst>
              <a:ext uri="{FF2B5EF4-FFF2-40B4-BE49-F238E27FC236}">
                <a16:creationId xmlns:a16="http://schemas.microsoft.com/office/drawing/2014/main" id="{462B6E8D-C2AE-5521-8160-59B7DE153EC9}"/>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95529EF7-F67C-D9DF-1FA0-87F28742808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 name="Graphic 7">
              <a:extLst>
                <a:ext uri="{FF2B5EF4-FFF2-40B4-BE49-F238E27FC236}">
                  <a16:creationId xmlns:a16="http://schemas.microsoft.com/office/drawing/2014/main" id="{BE9B7A7A-6511-8709-47E4-A99ADE1126A5}"/>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8E1E1355-AD18-CEA2-EBD4-0752CA29EC1C}"/>
              </a:ext>
              <a:ext uri="{C183D7F6-B498-43B3-948B-1728B52AA6E4}">
                <adec:decorative xmlns:adec="http://schemas.microsoft.com/office/drawing/2017/decorative" val="1"/>
              </a:ext>
            </a:extLst>
          </p:cNvPr>
          <p:cNvSpPr/>
          <p:nvPr/>
        </p:nvSpPr>
        <p:spPr>
          <a:xfrm>
            <a:off x="420175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6CF90C61-DB89-EC71-9031-B61C92D55B6D}"/>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18B09E98-FDA4-09CC-6AD6-83E50AA1D3F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3C9FA500-0682-B8B1-3DA9-492898D49074}"/>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EC113BB1-6242-06E2-A2C1-9E1630BE35D8}"/>
              </a:ext>
              <a:ext uri="{C183D7F6-B498-43B3-948B-1728B52AA6E4}">
                <adec:decorative xmlns:adec="http://schemas.microsoft.com/office/drawing/2017/decorative" val="1"/>
              </a:ext>
            </a:extLst>
          </p:cNvPr>
          <p:cNvSpPr/>
          <p:nvPr/>
        </p:nvSpPr>
        <p:spPr>
          <a:xfrm>
            <a:off x="81407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CB791246-A015-182A-8CE7-3C58CC9FF367}"/>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D0412FD1-F386-78FA-3BBD-AE32FC2351A7}"/>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219C1B23-3887-1ADB-F1BC-5B46D8C427C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5BCE5E6F-7E6D-768D-87BD-22654B7734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dirty="0"/>
          </a:p>
        </p:txBody>
      </p:sp>
      <p:sp>
        <p:nvSpPr>
          <p:cNvPr id="5" name="TextBox 4">
            <a:extLst>
              <a:ext uri="{FF2B5EF4-FFF2-40B4-BE49-F238E27FC236}">
                <a16:creationId xmlns:a16="http://schemas.microsoft.com/office/drawing/2014/main" id="{4F4CFA8B-897F-5009-680D-E33F19F2403D}"/>
              </a:ext>
            </a:extLst>
          </p:cNvPr>
          <p:cNvSpPr txBox="1"/>
          <p:nvPr/>
        </p:nvSpPr>
        <p:spPr>
          <a:xfrm>
            <a:off x="372700" y="2607753"/>
            <a:ext cx="3594100" cy="3529095"/>
          </a:xfrm>
          <a:prstGeom prst="rect">
            <a:avLst/>
          </a:prstGeom>
          <a:noFill/>
        </p:spPr>
        <p:txBody>
          <a:bodyPr wrap="square" lIns="0" tIns="0" rIns="0" bIns="0" rtlCol="0">
            <a:noAutofit/>
          </a:bodyPr>
          <a:lstStyle/>
          <a:p>
            <a:pPr lvl="0">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Outline:</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technology used and data collected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the data analysis discovered or what the information was used for</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overall benefit of the technology or data collection.</a:t>
            </a:r>
          </a:p>
          <a:p>
            <a:pPr algn="l"/>
            <a:endParaRPr lang="en-AU" sz="1800" dirty="0"/>
          </a:p>
        </p:txBody>
      </p:sp>
      <p:sp>
        <p:nvSpPr>
          <p:cNvPr id="7" name="TextBox 6">
            <a:extLst>
              <a:ext uri="{FF2B5EF4-FFF2-40B4-BE49-F238E27FC236}">
                <a16:creationId xmlns:a16="http://schemas.microsoft.com/office/drawing/2014/main" id="{9B7CC3B4-1030-D3F9-34B2-511831547557}"/>
              </a:ext>
            </a:extLst>
          </p:cNvPr>
          <p:cNvSpPr txBox="1"/>
          <p:nvPr/>
        </p:nvSpPr>
        <p:spPr>
          <a:xfrm>
            <a:off x="4421550" y="2624706"/>
            <a:ext cx="3594100" cy="3529095"/>
          </a:xfrm>
          <a:prstGeom prst="rect">
            <a:avLst/>
          </a:prstGeom>
          <a:noFill/>
        </p:spPr>
        <p:txBody>
          <a:bodyPr wrap="square" lIns="0" tIns="0" rIns="0" bIns="0" rtlCol="0">
            <a:noAutofit/>
          </a:bodyPr>
          <a:lstStyle/>
          <a:p>
            <a:pPr algn="l"/>
            <a:r>
              <a:rPr lang="en-AU" sz="1800" dirty="0"/>
              <a:t>Share your thoughts with a peer and collate information on butcher paper</a:t>
            </a:r>
          </a:p>
        </p:txBody>
      </p:sp>
      <p:sp>
        <p:nvSpPr>
          <p:cNvPr id="9" name="TextBox 8">
            <a:extLst>
              <a:ext uri="{FF2B5EF4-FFF2-40B4-BE49-F238E27FC236}">
                <a16:creationId xmlns:a16="http://schemas.microsoft.com/office/drawing/2014/main" id="{C151E891-C498-C1C3-069A-56642B961EB6}"/>
              </a:ext>
            </a:extLst>
          </p:cNvPr>
          <p:cNvSpPr txBox="1"/>
          <p:nvPr/>
        </p:nvSpPr>
        <p:spPr>
          <a:xfrm>
            <a:off x="8360500" y="2628152"/>
            <a:ext cx="3594100" cy="3529095"/>
          </a:xfrm>
          <a:prstGeom prst="rect">
            <a:avLst/>
          </a:prstGeom>
          <a:noFill/>
        </p:spPr>
        <p:txBody>
          <a:bodyPr wrap="square" lIns="0" tIns="0" rIns="0" bIns="0" rtlCol="0">
            <a:noAutofit/>
          </a:bodyPr>
          <a:lstStyle/>
          <a:p>
            <a:pPr algn="l"/>
            <a:r>
              <a:rPr lang="en-AU" sz="1800" dirty="0"/>
              <a:t>Share your butcher paper collation with the class</a:t>
            </a:r>
          </a:p>
        </p:txBody>
      </p:sp>
    </p:spTree>
    <p:extLst>
      <p:ext uri="{BB962C8B-B14F-4D97-AF65-F5344CB8AC3E}">
        <p14:creationId xmlns:p14="http://schemas.microsoft.com/office/powerpoint/2010/main" val="15340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1A5F5F84-16E8-83BA-C880-8D81540139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FB501B-B07C-D153-6520-307EEE611C10}"/>
              </a:ext>
            </a:extLst>
          </p:cNvPr>
          <p:cNvSpPr>
            <a:spLocks noGrp="1"/>
          </p:cNvSpPr>
          <p:nvPr>
            <p:ph type="title"/>
          </p:nvPr>
        </p:nvSpPr>
        <p:spPr/>
        <p:txBody>
          <a:bodyPr/>
          <a:lstStyle/>
          <a:p>
            <a:r>
              <a:rPr lang="en-AU" dirty="0">
                <a:solidFill>
                  <a:schemeClr val="accent1"/>
                </a:solidFill>
              </a:rPr>
              <a:t>Think-Pair-Share</a:t>
            </a:r>
          </a:p>
        </p:txBody>
      </p:sp>
      <p:sp>
        <p:nvSpPr>
          <p:cNvPr id="3" name="Rectangle: Rounded Corners 2">
            <a:extLst>
              <a:ext uri="{FF2B5EF4-FFF2-40B4-BE49-F238E27FC236}">
                <a16:creationId xmlns:a16="http://schemas.microsoft.com/office/drawing/2014/main" id="{44612DC9-115F-D465-4E5E-3096E64FD2A5}"/>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5" name="Group 54" descr="Think. Individual thinking time.">
            <a:extLst>
              <a:ext uri="{FF2B5EF4-FFF2-40B4-BE49-F238E27FC236}">
                <a16:creationId xmlns:a16="http://schemas.microsoft.com/office/drawing/2014/main" id="{B223B99D-1BA2-7A83-CF7D-2DAFDC5C5E90}"/>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9B59D7E3-825A-6B0D-D1FA-29F491A6ECCA}"/>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 name="Graphic 7">
              <a:extLst>
                <a:ext uri="{FF2B5EF4-FFF2-40B4-BE49-F238E27FC236}">
                  <a16:creationId xmlns:a16="http://schemas.microsoft.com/office/drawing/2014/main" id="{9EF7AE24-7076-5FA0-3346-3E43BC37433C}"/>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C4BB1943-6CDA-4FE2-E742-933136C2029F}"/>
              </a:ext>
              <a:ext uri="{C183D7F6-B498-43B3-948B-1728B52AA6E4}">
                <adec:decorative xmlns:adec="http://schemas.microsoft.com/office/drawing/2017/decorative" val="1"/>
              </a:ext>
            </a:extLst>
          </p:cNvPr>
          <p:cNvSpPr/>
          <p:nvPr/>
        </p:nvSpPr>
        <p:spPr>
          <a:xfrm>
            <a:off x="420175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A91BBBCB-FE72-CD25-2F76-69AB4B4736D0}"/>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41AAD250-CF22-4E3A-D08D-F781D8202FF1}"/>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766E2B9D-EB17-BE99-82EE-57B9BF3D358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1145AC09-3B0D-4337-CD0E-C1AD75F7D8E0}"/>
              </a:ext>
              <a:ext uri="{C183D7F6-B498-43B3-948B-1728B52AA6E4}">
                <adec:decorative xmlns:adec="http://schemas.microsoft.com/office/drawing/2017/decorative" val="1"/>
              </a:ext>
            </a:extLst>
          </p:cNvPr>
          <p:cNvSpPr/>
          <p:nvPr/>
        </p:nvSpPr>
        <p:spPr>
          <a:xfrm>
            <a:off x="81407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7FCAE853-0797-F828-5386-408FAC5867E1}"/>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509B2233-AA7F-F00F-94FA-614473E6FC66}"/>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0E7368BF-99A5-5B79-0095-DEA5E98D5DDB}"/>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3FACA432-9BD8-06CE-0EBC-51B29D45DF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dirty="0"/>
          </a:p>
        </p:txBody>
      </p:sp>
      <p:sp>
        <p:nvSpPr>
          <p:cNvPr id="5" name="TextBox 4">
            <a:extLst>
              <a:ext uri="{FF2B5EF4-FFF2-40B4-BE49-F238E27FC236}">
                <a16:creationId xmlns:a16="http://schemas.microsoft.com/office/drawing/2014/main" id="{526C8536-A138-A9D1-224D-B3457E007772}"/>
              </a:ext>
              <a:ext uri="{C183D7F6-B498-43B3-948B-1728B52AA6E4}">
                <adec:decorative xmlns:adec="http://schemas.microsoft.com/office/drawing/2017/decorative" val="1"/>
              </a:ext>
            </a:extLst>
          </p:cNvPr>
          <p:cNvSpPr txBox="1"/>
          <p:nvPr/>
        </p:nvSpPr>
        <p:spPr>
          <a:xfrm>
            <a:off x="372700" y="2607753"/>
            <a:ext cx="3594100" cy="3529095"/>
          </a:xfrm>
          <a:prstGeom prst="rect">
            <a:avLst/>
          </a:prstGeom>
          <a:noFill/>
        </p:spPr>
        <p:txBody>
          <a:bodyPr wrap="square" lIns="0" tIns="0" rIns="0" bIns="0" rtlCol="0">
            <a:noAutofit/>
          </a:bodyPr>
          <a:lstStyle/>
          <a:p>
            <a:pPr algn="l"/>
            <a:endParaRPr lang="en-AU" sz="1800" dirty="0"/>
          </a:p>
        </p:txBody>
      </p:sp>
      <p:sp>
        <p:nvSpPr>
          <p:cNvPr id="7" name="TextBox 6">
            <a:extLst>
              <a:ext uri="{FF2B5EF4-FFF2-40B4-BE49-F238E27FC236}">
                <a16:creationId xmlns:a16="http://schemas.microsoft.com/office/drawing/2014/main" id="{E1622D3B-D5FC-7AB2-8E51-42DF12AE0003}"/>
              </a:ext>
              <a:ext uri="{C183D7F6-B498-43B3-948B-1728B52AA6E4}">
                <adec:decorative xmlns:adec="http://schemas.microsoft.com/office/drawing/2017/decorative" val="1"/>
              </a:ext>
            </a:extLst>
          </p:cNvPr>
          <p:cNvSpPr txBox="1"/>
          <p:nvPr/>
        </p:nvSpPr>
        <p:spPr>
          <a:xfrm>
            <a:off x="4421550" y="2624706"/>
            <a:ext cx="3594100" cy="3529095"/>
          </a:xfrm>
          <a:prstGeom prst="rect">
            <a:avLst/>
          </a:prstGeom>
          <a:noFill/>
        </p:spPr>
        <p:txBody>
          <a:bodyPr wrap="square" lIns="0" tIns="0" rIns="0" bIns="0" rtlCol="0">
            <a:noAutofit/>
          </a:bodyPr>
          <a:lstStyle/>
          <a:p>
            <a:pPr algn="l"/>
            <a:endParaRPr lang="en-AU" sz="1800" dirty="0"/>
          </a:p>
        </p:txBody>
      </p:sp>
      <p:sp>
        <p:nvSpPr>
          <p:cNvPr id="9" name="TextBox 8">
            <a:extLst>
              <a:ext uri="{FF2B5EF4-FFF2-40B4-BE49-F238E27FC236}">
                <a16:creationId xmlns:a16="http://schemas.microsoft.com/office/drawing/2014/main" id="{2E0A0550-C530-C2A8-901F-8A72F934B273}"/>
              </a:ext>
              <a:ext uri="{C183D7F6-B498-43B3-948B-1728B52AA6E4}">
                <adec:decorative xmlns:adec="http://schemas.microsoft.com/office/drawing/2017/decorative" val="1"/>
              </a:ext>
            </a:extLst>
          </p:cNvPr>
          <p:cNvSpPr txBox="1"/>
          <p:nvPr/>
        </p:nvSpPr>
        <p:spPr>
          <a:xfrm>
            <a:off x="8360500" y="2628152"/>
            <a:ext cx="3594100" cy="3529095"/>
          </a:xfrm>
          <a:prstGeom prst="rect">
            <a:avLst/>
          </a:prstGeom>
          <a:noFill/>
        </p:spPr>
        <p:txBody>
          <a:bodyPr wrap="square" lIns="0" tIns="0" rIns="0" bIns="0" rtlCol="0">
            <a:noAutofit/>
          </a:bodyPr>
          <a:lstStyle/>
          <a:p>
            <a:pPr algn="l"/>
            <a:endParaRPr lang="en-AU" sz="1800" dirty="0"/>
          </a:p>
        </p:txBody>
      </p:sp>
    </p:spTree>
    <p:extLst>
      <p:ext uri="{BB962C8B-B14F-4D97-AF65-F5344CB8AC3E}">
        <p14:creationId xmlns:p14="http://schemas.microsoft.com/office/powerpoint/2010/main" val="408861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10.1 Innovation in agriculture</a:t>
            </a:r>
          </a:p>
        </p:txBody>
      </p:sp>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sz="1800" b="1" dirty="0"/>
              <a:t>We are learning about:</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innovation in agricultural businesses</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current and future AgriTech careers.</a:t>
            </a:r>
            <a:endParaRPr lang="en-AU" sz="1800" dirty="0">
              <a:effectLst/>
              <a:latin typeface="Arial" panose="020B0604020202020204" pitchFamily="34" charset="0"/>
              <a:ea typeface="Calibri" panose="020F0502020204030204" pitchFamily="34" charset="0"/>
            </a:endParaRPr>
          </a:p>
          <a:p>
            <a:r>
              <a:rPr lang="en-AU" sz="1800"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explain, or give examples of, innovation in agricultural businesses</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give examples of potential AgriTech careers.</a:t>
            </a:r>
            <a:endParaRPr lang="en-AU" sz="1800" dirty="0">
              <a:effectLst/>
              <a:latin typeface="Arial" panose="020B060402020202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7" name="Slide Number Placeholder 1">
            <a:extLst>
              <a:ext uri="{FF2B5EF4-FFF2-40B4-BE49-F238E27FC236}">
                <a16:creationId xmlns:a16="http://schemas.microsoft.com/office/drawing/2014/main" id="{B9490402-0338-4AE7-E5EF-3C7ABEF997F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27</a:t>
            </a:fld>
            <a:endParaRPr lang="en-AU" dirty="0"/>
          </a:p>
        </p:txBody>
      </p:sp>
    </p:spTree>
    <p:extLst>
      <p:ext uri="{BB962C8B-B14F-4D97-AF65-F5344CB8AC3E}">
        <p14:creationId xmlns:p14="http://schemas.microsoft.com/office/powerpoint/2010/main" val="35439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4191-9080-9FFA-120F-38B4247030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954AB01-8F4D-3C0D-853C-804A285E4264}"/>
              </a:ext>
            </a:extLst>
          </p:cNvPr>
          <p:cNvSpPr>
            <a:spLocks noGrp="1"/>
          </p:cNvSpPr>
          <p:nvPr>
            <p:ph type="title"/>
          </p:nvPr>
        </p:nvSpPr>
        <p:spPr/>
        <p:txBody>
          <a:bodyPr/>
          <a:lstStyle/>
          <a:p>
            <a:r>
              <a:rPr lang="en-AU" dirty="0"/>
              <a:t>Agricultural challenges and technology</a:t>
            </a:r>
          </a:p>
        </p:txBody>
      </p:sp>
      <p:sp>
        <p:nvSpPr>
          <p:cNvPr id="7" name="Text Placeholder 6">
            <a:extLst>
              <a:ext uri="{FF2B5EF4-FFF2-40B4-BE49-F238E27FC236}">
                <a16:creationId xmlns:a16="http://schemas.microsoft.com/office/drawing/2014/main" id="{479B910C-A016-B645-59AE-C1B195B58F84}"/>
              </a:ext>
            </a:extLst>
          </p:cNvPr>
          <p:cNvSpPr>
            <a:spLocks noGrp="1"/>
          </p:cNvSpPr>
          <p:nvPr>
            <p:ph type="body" sz="quarter" idx="18"/>
          </p:nvPr>
        </p:nvSpPr>
        <p:spPr/>
        <p:txBody>
          <a:bodyPr/>
          <a:lstStyle/>
          <a:p>
            <a:r>
              <a:rPr lang="en-AU" dirty="0"/>
              <a:t>Review agricultural challenges</a:t>
            </a:r>
          </a:p>
        </p:txBody>
      </p:sp>
      <p:sp>
        <p:nvSpPr>
          <p:cNvPr id="8" name="Text Placeholder 7">
            <a:extLst>
              <a:ext uri="{FF2B5EF4-FFF2-40B4-BE49-F238E27FC236}">
                <a16:creationId xmlns:a16="http://schemas.microsoft.com/office/drawing/2014/main" id="{23C1E9C2-CC99-36E6-6996-638904E9307E}"/>
              </a:ext>
            </a:extLst>
          </p:cNvPr>
          <p:cNvSpPr>
            <a:spLocks noGrp="1"/>
          </p:cNvSpPr>
          <p:nvPr>
            <p:ph sz="quarter" idx="19"/>
          </p:nvPr>
        </p:nvSpPr>
        <p:spPr/>
        <p:txBody>
          <a:bodyPr/>
          <a:lstStyle/>
          <a:p>
            <a:r>
              <a:rPr lang="en-AU" dirty="0">
                <a:ea typeface="Calibri" panose="020F0502020204030204" pitchFamily="34" charset="0"/>
              </a:rPr>
              <a:t>Can you remember some challenges facing agricultural businesses?</a:t>
            </a:r>
          </a:p>
          <a:p>
            <a:r>
              <a:rPr lang="en-AU" dirty="0">
                <a:ea typeface="Calibri" panose="020F0502020204030204" pitchFamily="34" charset="0"/>
              </a:rPr>
              <a:t>What types of technology are being used to meet these challenges?</a:t>
            </a:r>
            <a:endParaRPr lang="en-AU" dirty="0"/>
          </a:p>
        </p:txBody>
      </p:sp>
      <p:sp>
        <p:nvSpPr>
          <p:cNvPr id="2" name="Slide Number Placeholder 4">
            <a:extLst>
              <a:ext uri="{FF2B5EF4-FFF2-40B4-BE49-F238E27FC236}">
                <a16:creationId xmlns:a16="http://schemas.microsoft.com/office/drawing/2014/main" id="{464941D2-0C7B-776D-FDED-EC9FD00264F6}"/>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28</a:t>
            </a:fld>
            <a:endParaRPr lang="en-AU"/>
          </a:p>
        </p:txBody>
      </p:sp>
      <p:grpSp>
        <p:nvGrpSpPr>
          <p:cNvPr id="9" name="Group 8">
            <a:extLst>
              <a:ext uri="{FF2B5EF4-FFF2-40B4-BE49-F238E27FC236}">
                <a16:creationId xmlns:a16="http://schemas.microsoft.com/office/drawing/2014/main" id="{DAEE41C8-B028-5131-F0FF-58F2074AA3D2}"/>
              </a:ext>
              <a:ext uri="{C183D7F6-B498-43B3-948B-1728B52AA6E4}">
                <adec:decorative xmlns:adec="http://schemas.microsoft.com/office/drawing/2017/decorative" val="1"/>
              </a:ext>
            </a:extLst>
          </p:cNvPr>
          <p:cNvGrpSpPr/>
          <p:nvPr/>
        </p:nvGrpSpPr>
        <p:grpSpPr>
          <a:xfrm>
            <a:off x="5209308" y="162000"/>
            <a:ext cx="6788727" cy="6534000"/>
            <a:chOff x="2071210" y="1292535"/>
            <a:chExt cx="5297160" cy="5353151"/>
          </a:xfrm>
        </p:grpSpPr>
        <p:pic>
          <p:nvPicPr>
            <p:cNvPr id="11" name="Graphic 10" descr="Head with gears with solid fill">
              <a:extLst>
                <a:ext uri="{FF2B5EF4-FFF2-40B4-BE49-F238E27FC236}">
                  <a16:creationId xmlns:a16="http://schemas.microsoft.com/office/drawing/2014/main" id="{0A2BBFC6-335E-2D7C-171C-DA8B116696D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12" name="Graphic 11" descr="Thought bubble with solid fill">
              <a:extLst>
                <a:ext uri="{FF2B5EF4-FFF2-40B4-BE49-F238E27FC236}">
                  <a16:creationId xmlns:a16="http://schemas.microsoft.com/office/drawing/2014/main" id="{96ED4827-25F3-AD5B-19A3-C8851D1546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Tree>
    <p:extLst>
      <p:ext uri="{BB962C8B-B14F-4D97-AF65-F5344CB8AC3E}">
        <p14:creationId xmlns:p14="http://schemas.microsoft.com/office/powerpoint/2010/main" val="235001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4A4C-19FD-62E6-CA54-AF96FC1B695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38D80AE-061E-7E43-78EF-B328684275CC}"/>
              </a:ext>
            </a:extLst>
          </p:cNvPr>
          <p:cNvSpPr>
            <a:spLocks noGrp="1"/>
          </p:cNvSpPr>
          <p:nvPr>
            <p:ph type="title"/>
          </p:nvPr>
        </p:nvSpPr>
        <p:spPr/>
        <p:txBody>
          <a:bodyPr/>
          <a:lstStyle/>
          <a:p>
            <a:r>
              <a:rPr lang="en-AU" dirty="0"/>
              <a:t>Remember the global challenges facing agriculture</a:t>
            </a:r>
          </a:p>
        </p:txBody>
      </p:sp>
      <p:sp>
        <p:nvSpPr>
          <p:cNvPr id="9" name="Text Placeholder 8">
            <a:extLst>
              <a:ext uri="{FF2B5EF4-FFF2-40B4-BE49-F238E27FC236}">
                <a16:creationId xmlns:a16="http://schemas.microsoft.com/office/drawing/2014/main" id="{9FE605A8-27B2-9EAE-0986-C6068E96947A}"/>
              </a:ext>
            </a:extLst>
          </p:cNvPr>
          <p:cNvSpPr>
            <a:spLocks noGrp="1"/>
          </p:cNvSpPr>
          <p:nvPr>
            <p:ph type="body" sz="quarter" idx="18"/>
          </p:nvPr>
        </p:nvSpPr>
        <p:spPr/>
        <p:txBody>
          <a:bodyPr/>
          <a:lstStyle/>
          <a:p>
            <a:r>
              <a:rPr lang="en-AU"/>
              <a:t>What challenges do agricultural businesses face?</a:t>
            </a:r>
            <a:endParaRPr lang="en-AU" dirty="0"/>
          </a:p>
        </p:txBody>
      </p:sp>
      <p:sp>
        <p:nvSpPr>
          <p:cNvPr id="8" name="Text Placeholder 7">
            <a:extLst>
              <a:ext uri="{FF2B5EF4-FFF2-40B4-BE49-F238E27FC236}">
                <a16:creationId xmlns:a16="http://schemas.microsoft.com/office/drawing/2014/main" id="{BD03EE11-A9D4-7C5D-AC37-EB159178A38E}"/>
              </a:ext>
            </a:extLst>
          </p:cNvPr>
          <p:cNvSpPr>
            <a:spLocks noGrp="1"/>
          </p:cNvSpPr>
          <p:nvPr>
            <p:ph type="body" sz="quarter" idx="17"/>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Agricultural businesses face a wide range of challenges, for example:</a:t>
            </a:r>
          </a:p>
          <a:p>
            <a:pPr marL="342900" indent="-342900">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water shortages, severe weather events and changing weather patterns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soil degradation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cost and overuse of chemical fertilisers, pesticides, and herbicides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food security and access, labour shortages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biosecurity and the dangers of monocultures and uniform livestock production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sustainability and organic farming.</a:t>
            </a:r>
          </a:p>
        </p:txBody>
      </p:sp>
      <p:sp>
        <p:nvSpPr>
          <p:cNvPr id="2" name="Slide Number Placeholder 4">
            <a:extLst>
              <a:ext uri="{FF2B5EF4-FFF2-40B4-BE49-F238E27FC236}">
                <a16:creationId xmlns:a16="http://schemas.microsoft.com/office/drawing/2014/main" id="{3ED7025A-0D92-0DF8-D184-C3C44F2A359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29</a:t>
            </a:fld>
            <a:endParaRPr lang="en-AU" sz="1100"/>
          </a:p>
        </p:txBody>
      </p:sp>
    </p:spTree>
    <p:extLst>
      <p:ext uri="{BB962C8B-B14F-4D97-AF65-F5344CB8AC3E}">
        <p14:creationId xmlns:p14="http://schemas.microsoft.com/office/powerpoint/2010/main" val="292287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rPr>
              <a:t>Week 9 and 10 Lessons</a:t>
            </a: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700" b="1" dirty="0">
                <a:solidFill>
                  <a:schemeClr val="bg1"/>
                </a:solidFill>
                <a:latin typeface="+mj-lt"/>
                <a:cs typeface="Arial" panose="020B0604020202020204" pitchFamily="34" charset="0"/>
              </a:rPr>
              <a:t>9.1</a:t>
            </a:r>
          </a:p>
        </p:txBody>
      </p:sp>
      <p:sp>
        <p:nvSpPr>
          <p:cNvPr id="7" name="TextBox 25">
            <a:extLst>
              <a:ext uri="{FF2B5EF4-FFF2-40B4-BE49-F238E27FC236}">
                <a16:creationId xmlns:a16="http://schemas.microsoft.com/office/drawing/2014/main" id="{B8766759-8445-A95E-E4CE-416F8EB15D94}"/>
              </a:ext>
            </a:extLst>
          </p:cNvPr>
          <p:cNvSpPr txBox="1"/>
          <p:nvPr/>
        </p:nvSpPr>
        <p:spPr>
          <a:xfrm>
            <a:off x="2219356" y="1517893"/>
            <a:ext cx="3584118" cy="36420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Traditional agricultural methods</a:t>
            </a: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4"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700" b="1" dirty="0">
                <a:solidFill>
                  <a:schemeClr val="bg1"/>
                </a:solidFill>
                <a:latin typeface="+mj-lt"/>
                <a:cs typeface="Arial" panose="020B0604020202020204" pitchFamily="34" charset="0"/>
              </a:rPr>
              <a:t>9.2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2219356" y="2492538"/>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Big data</a:t>
            </a: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8607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5" action="ppaction://hlinksldjump"/>
            <a:extLst>
              <a:ext uri="{FF2B5EF4-FFF2-40B4-BE49-F238E27FC236}">
                <a16:creationId xmlns:a16="http://schemas.microsoft.com/office/drawing/2014/main" id="{A6DDAD40-805E-049F-39FC-55094C6BA103}"/>
              </a:ext>
            </a:extLst>
          </p:cNvPr>
          <p:cNvSpPr/>
          <p:nvPr/>
        </p:nvSpPr>
        <p:spPr>
          <a:xfrm>
            <a:off x="1164623" y="336898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700" b="1" dirty="0">
                <a:solidFill>
                  <a:schemeClr val="bg1"/>
                </a:solidFill>
                <a:latin typeface="+mj-lt"/>
                <a:cs typeface="Arial" panose="020B0604020202020204" pitchFamily="34" charset="0"/>
              </a:rPr>
              <a:t>9.3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2233743" y="3529202"/>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Data use in agriculture</a:t>
            </a: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6683062" y="128278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6" action="ppaction://hlinksldjump"/>
            <a:extLst>
              <a:ext uri="{FF2B5EF4-FFF2-40B4-BE49-F238E27FC236}">
                <a16:creationId xmlns:a16="http://schemas.microsoft.com/office/drawing/2014/main" id="{30E4BF03-C9A7-EAE3-FC01-51CE829A6E7A}"/>
              </a:ext>
            </a:extLst>
          </p:cNvPr>
          <p:cNvSpPr/>
          <p:nvPr/>
        </p:nvSpPr>
        <p:spPr>
          <a:xfrm>
            <a:off x="6096000" y="136570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700" b="1" dirty="0">
                <a:solidFill>
                  <a:schemeClr val="bg1"/>
                </a:solidFill>
                <a:latin typeface="+mj-lt"/>
                <a:cs typeface="Arial" panose="020B0604020202020204" pitchFamily="34" charset="0"/>
              </a:rPr>
              <a:t>10.1</a:t>
            </a:r>
          </a:p>
        </p:txBody>
      </p:sp>
      <p:sp>
        <p:nvSpPr>
          <p:cNvPr id="28" name="TextBox 25">
            <a:extLst>
              <a:ext uri="{FF2B5EF4-FFF2-40B4-BE49-F238E27FC236}">
                <a16:creationId xmlns:a16="http://schemas.microsoft.com/office/drawing/2014/main" id="{E28B2236-ABD7-EC9D-39C6-357B29770348}"/>
              </a:ext>
            </a:extLst>
          </p:cNvPr>
          <p:cNvSpPr txBox="1"/>
          <p:nvPr/>
        </p:nvSpPr>
        <p:spPr>
          <a:xfrm>
            <a:off x="7165120" y="1525917"/>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Innovation in agriculture</a:t>
            </a: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6683062" y="22707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hlinkClick r:id="rId7" action="ppaction://hlinksldjump"/>
            <a:extLst>
              <a:ext uri="{FF2B5EF4-FFF2-40B4-BE49-F238E27FC236}">
                <a16:creationId xmlns:a16="http://schemas.microsoft.com/office/drawing/2014/main" id="{B0E74290-D27C-AEF7-46E4-E1542A1B3C92}"/>
              </a:ext>
            </a:extLst>
          </p:cNvPr>
          <p:cNvSpPr/>
          <p:nvPr/>
        </p:nvSpPr>
        <p:spPr>
          <a:xfrm>
            <a:off x="6096000" y="2353707"/>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700" b="1" dirty="0">
                <a:solidFill>
                  <a:schemeClr val="bg1"/>
                </a:solidFill>
                <a:latin typeface="+mj-lt"/>
                <a:cs typeface="Arial" panose="020B0604020202020204" pitchFamily="34" charset="0"/>
              </a:rPr>
              <a:t>10.2</a:t>
            </a:r>
          </a:p>
        </p:txBody>
      </p:sp>
      <p:sp>
        <p:nvSpPr>
          <p:cNvPr id="31" name="TextBox 25">
            <a:extLst>
              <a:ext uri="{FF2B5EF4-FFF2-40B4-BE49-F238E27FC236}">
                <a16:creationId xmlns:a16="http://schemas.microsoft.com/office/drawing/2014/main" id="{25FD3220-EFBB-BC89-7FB2-2347E854CB7B}"/>
              </a:ext>
            </a:extLst>
          </p:cNvPr>
          <p:cNvSpPr txBox="1"/>
          <p:nvPr/>
        </p:nvSpPr>
        <p:spPr>
          <a:xfrm>
            <a:off x="7124928" y="2505692"/>
            <a:ext cx="3323272" cy="37253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Careers in AgriTech</a:t>
            </a:r>
          </a:p>
        </p:txBody>
      </p:sp>
      <p:sp>
        <p:nvSpPr>
          <p:cNvPr id="6" name="Rectangle: Rounded Corners 5">
            <a:extLst>
              <a:ext uri="{FF2B5EF4-FFF2-40B4-BE49-F238E27FC236}">
                <a16:creationId xmlns:a16="http://schemas.microsoft.com/office/drawing/2014/main" id="{48D2C958-7EFD-13AF-3571-3BCDE2B43403}"/>
              </a:ext>
              <a:ext uri="{C183D7F6-B498-43B3-948B-1728B52AA6E4}">
                <adec:decorative xmlns:adec="http://schemas.microsoft.com/office/drawing/2017/decorative" val="1"/>
              </a:ext>
            </a:extLst>
          </p:cNvPr>
          <p:cNvSpPr/>
          <p:nvPr/>
        </p:nvSpPr>
        <p:spPr>
          <a:xfrm>
            <a:off x="6683062" y="328607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8" name="Oval 7">
            <a:hlinkClick r:id="rId8" action="ppaction://hlinksldjump"/>
            <a:extLst>
              <a:ext uri="{FF2B5EF4-FFF2-40B4-BE49-F238E27FC236}">
                <a16:creationId xmlns:a16="http://schemas.microsoft.com/office/drawing/2014/main" id="{ADE65B4A-A9CC-B02A-9DD5-1C01DFB2F995}"/>
              </a:ext>
            </a:extLst>
          </p:cNvPr>
          <p:cNvSpPr/>
          <p:nvPr/>
        </p:nvSpPr>
        <p:spPr>
          <a:xfrm>
            <a:off x="6096000" y="336898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700" b="1" dirty="0">
                <a:solidFill>
                  <a:schemeClr val="bg1"/>
                </a:solidFill>
                <a:latin typeface="+mj-lt"/>
                <a:cs typeface="Arial" panose="020B0604020202020204" pitchFamily="34" charset="0"/>
              </a:rPr>
              <a:t>10.3</a:t>
            </a:r>
          </a:p>
        </p:txBody>
      </p:sp>
      <p:sp>
        <p:nvSpPr>
          <p:cNvPr id="9" name="TextBox 25">
            <a:extLst>
              <a:ext uri="{FF2B5EF4-FFF2-40B4-BE49-F238E27FC236}">
                <a16:creationId xmlns:a16="http://schemas.microsoft.com/office/drawing/2014/main" id="{B3415650-9E83-46DF-584D-BEA3DDEC28A1}"/>
              </a:ext>
            </a:extLst>
          </p:cNvPr>
          <p:cNvSpPr txBox="1"/>
          <p:nvPr/>
        </p:nvSpPr>
        <p:spPr>
          <a:xfrm>
            <a:off x="7165120" y="3529202"/>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800" b="1" dirty="0">
                <a:latin typeface="+mj-lt"/>
                <a:cs typeface="Arial" panose="020B0604020202020204" pitchFamily="34" charset="0"/>
              </a:rPr>
              <a:t>Careers in STEM and AgriTech</a:t>
            </a:r>
            <a:endParaRPr lang="en-GB" sz="1800" b="1" dirty="0">
              <a:latin typeface="+mj-lt"/>
              <a:cs typeface="Arial" panose="020B0604020202020204" pitchFamily="34" charset="0"/>
            </a:endParaRP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ED31-803D-5032-29B5-CFFB42F90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41956-02EE-333A-B97E-B93479C205D8}"/>
              </a:ext>
            </a:extLst>
          </p:cNvPr>
          <p:cNvSpPr>
            <a:spLocks noGrp="1"/>
          </p:cNvSpPr>
          <p:nvPr>
            <p:ph type="title"/>
          </p:nvPr>
        </p:nvSpPr>
        <p:spPr/>
        <p:txBody>
          <a:bodyPr/>
          <a:lstStyle/>
          <a:p>
            <a:r>
              <a:rPr lang="en-AU" dirty="0"/>
              <a:t>Robots helping farmers</a:t>
            </a:r>
          </a:p>
        </p:txBody>
      </p:sp>
      <p:sp>
        <p:nvSpPr>
          <p:cNvPr id="3" name="Text Placeholder 2">
            <a:extLst>
              <a:ext uri="{FF2B5EF4-FFF2-40B4-BE49-F238E27FC236}">
                <a16:creationId xmlns:a16="http://schemas.microsoft.com/office/drawing/2014/main" id="{8D8E362B-5F88-3292-39A0-FAEAB76BDC36}"/>
              </a:ext>
            </a:extLst>
          </p:cNvPr>
          <p:cNvSpPr>
            <a:spLocks noGrp="1"/>
          </p:cNvSpPr>
          <p:nvPr>
            <p:ph type="body" sz="quarter" idx="18"/>
          </p:nvPr>
        </p:nvSpPr>
        <p:spPr/>
        <p:txBody>
          <a:bodyPr/>
          <a:lstStyle/>
          <a:p>
            <a:r>
              <a:rPr lang="en-AU" dirty="0"/>
              <a:t>Video</a:t>
            </a:r>
          </a:p>
        </p:txBody>
      </p:sp>
      <p:sp>
        <p:nvSpPr>
          <p:cNvPr id="4" name="Content Placeholder 3">
            <a:extLst>
              <a:ext uri="{FF2B5EF4-FFF2-40B4-BE49-F238E27FC236}">
                <a16:creationId xmlns:a16="http://schemas.microsoft.com/office/drawing/2014/main" id="{F35AB4D1-3B44-F8B2-4B7D-26DF1A0A0122}"/>
              </a:ext>
            </a:extLst>
          </p:cNvPr>
          <p:cNvSpPr>
            <a:spLocks noGrp="1"/>
          </p:cNvSpPr>
          <p:nvPr>
            <p:ph sz="quarter" idx="19"/>
          </p:nvPr>
        </p:nvSpPr>
        <p:spPr>
          <a:xfrm>
            <a:off x="360363" y="1292536"/>
            <a:ext cx="5735637" cy="5148546"/>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Identify and describe the innovative technologies presented in the video, for example: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image recognition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machine learning and AI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automation.</a:t>
            </a:r>
          </a:p>
        </p:txBody>
      </p:sp>
      <p:pic>
        <p:nvPicPr>
          <p:cNvPr id="10" name="Picture Placeholder 9" descr="screenshot of robots helping farmers video">
            <a:hlinkClick r:id="rId3"/>
            <a:extLst>
              <a:ext uri="{FF2B5EF4-FFF2-40B4-BE49-F238E27FC236}">
                <a16:creationId xmlns:a16="http://schemas.microsoft.com/office/drawing/2014/main" id="{B0D128E6-826B-B401-3D99-472A0F1527AC}"/>
              </a:ext>
              <a:ext uri="{C183D7F6-B498-43B3-948B-1728B52AA6E4}">
                <adec:decorative xmlns:adec="http://schemas.microsoft.com/office/drawing/2017/decorative" val="0"/>
              </a:ext>
            </a:extLst>
          </p:cNvPr>
          <p:cNvPicPr>
            <a:picLocks noGrp="1" noChangeAspect="1"/>
          </p:cNvPicPr>
          <p:nvPr>
            <p:ph type="pic" sz="quarter" idx="20"/>
          </p:nvPr>
        </p:nvPicPr>
        <p:blipFill>
          <a:blip r:embed="rId4"/>
          <a:srcRect l="1505" r="17882"/>
          <a:stretch/>
        </p:blipFill>
        <p:spPr>
          <a:xfrm>
            <a:off x="6199657" y="1292535"/>
            <a:ext cx="5735637" cy="3524111"/>
          </a:xfrm>
        </p:spPr>
      </p:pic>
      <p:sp>
        <p:nvSpPr>
          <p:cNvPr id="6" name="Text Placeholder 5">
            <a:extLst>
              <a:ext uri="{FF2B5EF4-FFF2-40B4-BE49-F238E27FC236}">
                <a16:creationId xmlns:a16="http://schemas.microsoft.com/office/drawing/2014/main" id="{6ADF9B39-6EBF-0300-CFB0-37E252B8A641}"/>
              </a:ext>
            </a:extLst>
          </p:cNvPr>
          <p:cNvSpPr>
            <a:spLocks noGrp="1"/>
          </p:cNvSpPr>
          <p:nvPr>
            <p:ph type="body" sz="quarter" idx="21"/>
          </p:nvPr>
        </p:nvSpPr>
        <p:spPr>
          <a:xfrm>
            <a:off x="6199425" y="5126661"/>
            <a:ext cx="5198951" cy="506413"/>
          </a:xfrm>
        </p:spPr>
        <p:txBody>
          <a:bodyPr/>
          <a:lstStyle/>
          <a:p>
            <a:r>
              <a:rPr lang="en-AU" dirty="0">
                <a:hlinkClick r:id="rId3"/>
              </a:rPr>
              <a:t>Robots helping farmers (5:11)</a:t>
            </a:r>
            <a:endParaRPr lang="en-AU" dirty="0"/>
          </a:p>
        </p:txBody>
      </p:sp>
      <p:pic>
        <p:nvPicPr>
          <p:cNvPr id="9" name="Picture 2">
            <a:hlinkClick r:id="rId3"/>
            <a:extLst>
              <a:ext uri="{FF2B5EF4-FFF2-40B4-BE49-F238E27FC236}">
                <a16:creationId xmlns:a16="http://schemas.microsoft.com/office/drawing/2014/main" id="{BBCBEA3C-5C08-AEB0-67D0-5D8E5FCA6D58}"/>
              </a:ext>
              <a:ext uri="{C183D7F6-B498-43B3-948B-1728B52AA6E4}">
                <adec:decorative xmlns:adec="http://schemas.microsoft.com/office/drawing/2017/decorative" val="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6247389" y="1369454"/>
            <a:ext cx="866121" cy="500426"/>
          </a:xfrm>
          <a:prstGeom prst="rect">
            <a:avLst/>
          </a:prstGeom>
          <a:noFill/>
        </p:spPr>
      </p:pic>
      <p:sp>
        <p:nvSpPr>
          <p:cNvPr id="5" name="Slide Number Placeholder 4">
            <a:extLst>
              <a:ext uri="{FF2B5EF4-FFF2-40B4-BE49-F238E27FC236}">
                <a16:creationId xmlns:a16="http://schemas.microsoft.com/office/drawing/2014/main" id="{29C11EE3-FF3F-12A7-4990-CE0C3C8491AA}"/>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30</a:t>
            </a:fld>
            <a:endParaRPr lang="en-AU" sz="1100"/>
          </a:p>
        </p:txBody>
      </p:sp>
    </p:spTree>
    <p:extLst>
      <p:ext uri="{BB962C8B-B14F-4D97-AF65-F5344CB8AC3E}">
        <p14:creationId xmlns:p14="http://schemas.microsoft.com/office/powerpoint/2010/main" val="304489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B837-100A-C871-A376-F52B36B5D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8C1D2-4420-094C-F7FA-2DB7606A49D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 and describe</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14A56F3E-C238-4463-92F3-CD10ABA38643}"/>
              </a:ext>
            </a:extLst>
          </p:cNvPr>
          <p:cNvGraphicFramePr>
            <a:graphicFrameLocks noGrp="1"/>
          </p:cNvGraphicFramePr>
          <p:nvPr>
            <p:ph idx="4294967295"/>
            <p:extLst>
              <p:ext uri="{D42A27DB-BD31-4B8C-83A1-F6EECF244321}">
                <p14:modId xmlns:p14="http://schemas.microsoft.com/office/powerpoint/2010/main" val="201319395"/>
              </p:ext>
            </p:extLst>
          </p:nvPr>
        </p:nvGraphicFramePr>
        <p:xfrm>
          <a:off x="354013" y="1745569"/>
          <a:ext cx="11483974" cy="3937000"/>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Identify</a:t>
                      </a:r>
                    </a:p>
                  </a:txBody>
                  <a:tcPr/>
                </a:tc>
                <a:tc>
                  <a:txBody>
                    <a:bodyPr/>
                    <a:lstStyle/>
                    <a:p>
                      <a:r>
                        <a:rPr lang="en-AU" dirty="0">
                          <a:latin typeface="Arial" panose="020B0604020202020204" pitchFamily="34" charset="0"/>
                          <a:cs typeface="Arial" panose="020B0604020202020204" pitchFamily="34" charset="0"/>
                        </a:rPr>
                        <a:t>Describe</a:t>
                      </a:r>
                    </a:p>
                  </a:txBody>
                  <a:tcPr/>
                </a:tc>
                <a:extLst>
                  <a:ext uri="{0D108BD9-81ED-4DB2-BD59-A6C34878D82A}">
                    <a16:rowId xmlns:a16="http://schemas.microsoft.com/office/drawing/2014/main" val="2818251824"/>
                  </a:ext>
                </a:extLst>
              </a:tr>
              <a:tr h="370840">
                <a:tc>
                  <a:txBody>
                    <a:bodyPr/>
                    <a:lstStyle/>
                    <a:p>
                      <a:r>
                        <a:rPr lang="en-AU" dirty="0">
                          <a:latin typeface="Arial" panose="020B0604020202020204" pitchFamily="34" charset="0"/>
                          <a:cs typeface="Arial" panose="020B0604020202020204" pitchFamily="34" charset="0"/>
                        </a:rPr>
                        <a:t>Image recognition and machine learning</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r>
                        <a:rPr lang="en-AU" dirty="0">
                          <a:latin typeface="Arial" panose="020B0604020202020204" pitchFamily="34" charset="0"/>
                          <a:cs typeface="Arial" panose="020B0604020202020204" pitchFamily="34" charset="0"/>
                        </a:rPr>
                        <a:t>Automation</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r>
                        <a:rPr lang="en-AU" dirty="0">
                          <a:latin typeface="Arial" panose="020B0604020202020204" pitchFamily="34" charset="0"/>
                          <a:cs typeface="Arial" panose="020B0604020202020204" pitchFamily="34" charset="0"/>
                        </a:rPr>
                        <a:t>AI and image recognition</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bl>
          </a:graphicData>
        </a:graphic>
      </p:graphicFrame>
      <p:sp>
        <p:nvSpPr>
          <p:cNvPr id="4" name="Slide Number Placeholder 3">
            <a:extLst>
              <a:ext uri="{FF2B5EF4-FFF2-40B4-BE49-F238E27FC236}">
                <a16:creationId xmlns:a16="http://schemas.microsoft.com/office/drawing/2014/main" id="{6F9E4C09-CF5D-96A0-BBB1-1537ECA4AD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31</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21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ED31-803D-5032-29B5-CFFB42F90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41956-02EE-333A-B97E-B93479C205D8}"/>
              </a:ext>
            </a:extLst>
          </p:cNvPr>
          <p:cNvSpPr>
            <a:spLocks noGrp="1"/>
          </p:cNvSpPr>
          <p:nvPr>
            <p:ph type="title"/>
          </p:nvPr>
        </p:nvSpPr>
        <p:spPr/>
        <p:txBody>
          <a:bodyPr/>
          <a:lstStyle/>
          <a:p>
            <a:r>
              <a:rPr lang="en-AU" dirty="0"/>
              <a:t>Effect of technology and innovation on Careers</a:t>
            </a:r>
          </a:p>
        </p:txBody>
      </p:sp>
      <p:sp>
        <p:nvSpPr>
          <p:cNvPr id="4" name="Content Placeholder 3">
            <a:extLst>
              <a:ext uri="{FF2B5EF4-FFF2-40B4-BE49-F238E27FC236}">
                <a16:creationId xmlns:a16="http://schemas.microsoft.com/office/drawing/2014/main" id="{F35AB4D1-3B44-F8B2-4B7D-26DF1A0A0122}"/>
              </a:ext>
            </a:extLst>
          </p:cNvPr>
          <p:cNvSpPr>
            <a:spLocks noGrp="1"/>
          </p:cNvSpPr>
          <p:nvPr>
            <p:ph sz="quarter" idx="19"/>
          </p:nvPr>
        </p:nvSpPr>
        <p:spPr>
          <a:xfrm>
            <a:off x="360363" y="1292536"/>
            <a:ext cx="5735637" cy="5148546"/>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increased use of technology and smart farming will have an impact on careers and skill development in Agriculture.</a:t>
            </a:r>
          </a:p>
          <a:p>
            <a:pPr>
              <a:lnSpc>
                <a:spcPct val="150000"/>
              </a:lnSpc>
              <a:spcBef>
                <a:spcPts val="1200"/>
              </a:spcBef>
              <a:spcAft>
                <a:spcPts val="600"/>
              </a:spcAft>
            </a:pPr>
            <a:r>
              <a:rPr lang="en-AU" sz="1800" dirty="0">
                <a:ea typeface="Calibri" panose="020F0502020204030204" pitchFamily="34" charset="0"/>
              </a:rPr>
              <a:t>Think about these effects and identify or describe the careers or jobs that may be affected or created through this innovation.</a:t>
            </a:r>
          </a:p>
        </p:txBody>
      </p:sp>
      <p:sp>
        <p:nvSpPr>
          <p:cNvPr id="6" name="Text Placeholder 5">
            <a:extLst>
              <a:ext uri="{FF2B5EF4-FFF2-40B4-BE49-F238E27FC236}">
                <a16:creationId xmlns:a16="http://schemas.microsoft.com/office/drawing/2014/main" id="{6ADF9B39-6EBF-0300-CFB0-37E252B8A641}"/>
              </a:ext>
            </a:extLst>
          </p:cNvPr>
          <p:cNvSpPr>
            <a:spLocks noGrp="1"/>
          </p:cNvSpPr>
          <p:nvPr>
            <p:ph type="body" sz="quarter" idx="21"/>
          </p:nvPr>
        </p:nvSpPr>
        <p:spPr>
          <a:xfrm>
            <a:off x="6199425" y="5126661"/>
            <a:ext cx="5198951" cy="506413"/>
          </a:xfrm>
        </p:spPr>
        <p:txBody>
          <a:bodyPr/>
          <a:lstStyle/>
          <a:p>
            <a:r>
              <a:rPr lang="en-AU" dirty="0"/>
              <a:t>Autonomous robot</a:t>
            </a:r>
          </a:p>
        </p:txBody>
      </p:sp>
      <p:pic>
        <p:nvPicPr>
          <p:cNvPr id="10" name="Picture Placeholder 9" descr="screenshot of robots helping farmers video">
            <a:extLst>
              <a:ext uri="{FF2B5EF4-FFF2-40B4-BE49-F238E27FC236}">
                <a16:creationId xmlns:a16="http://schemas.microsoft.com/office/drawing/2014/main" id="{B0D128E6-826B-B401-3D99-472A0F1527AC}"/>
              </a:ext>
            </a:extLst>
          </p:cNvPr>
          <p:cNvPicPr>
            <a:picLocks noGrp="1" noChangeAspect="1"/>
          </p:cNvPicPr>
          <p:nvPr>
            <p:ph type="pic" sz="quarter" idx="20"/>
          </p:nvPr>
        </p:nvPicPr>
        <p:blipFill>
          <a:blip r:embed="rId3"/>
          <a:srcRect l="1505" r="17882"/>
          <a:stretch/>
        </p:blipFill>
        <p:spPr>
          <a:xfrm>
            <a:off x="6199657" y="1292535"/>
            <a:ext cx="5735637" cy="3524111"/>
          </a:xfrm>
        </p:spPr>
      </p:pic>
      <p:sp>
        <p:nvSpPr>
          <p:cNvPr id="3" name="Slide Number Placeholder 4">
            <a:extLst>
              <a:ext uri="{FF2B5EF4-FFF2-40B4-BE49-F238E27FC236}">
                <a16:creationId xmlns:a16="http://schemas.microsoft.com/office/drawing/2014/main" id="{90E33CAC-121E-6DAB-F309-1834CCCDDCE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32</a:t>
            </a:fld>
            <a:endParaRPr lang="en-AU" sz="1100"/>
          </a:p>
        </p:txBody>
      </p:sp>
    </p:spTree>
    <p:extLst>
      <p:ext uri="{BB962C8B-B14F-4D97-AF65-F5344CB8AC3E}">
        <p14:creationId xmlns:p14="http://schemas.microsoft.com/office/powerpoint/2010/main" val="128345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89C9A67F-A366-89F3-E2F9-1ABF65AE42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D80032-606F-8724-7507-53BAA5FD061B}"/>
              </a:ext>
            </a:extLst>
          </p:cNvPr>
          <p:cNvSpPr>
            <a:spLocks noGrp="1"/>
          </p:cNvSpPr>
          <p:nvPr>
            <p:ph type="title"/>
          </p:nvPr>
        </p:nvSpPr>
        <p:spPr/>
        <p:txBody>
          <a:bodyPr/>
          <a:lstStyle/>
          <a:p>
            <a:r>
              <a:rPr lang="en-AU" dirty="0">
                <a:solidFill>
                  <a:schemeClr val="accent1"/>
                </a:solidFill>
              </a:rPr>
              <a:t>Think-Pair-Share autonomous agriculture</a:t>
            </a:r>
          </a:p>
        </p:txBody>
      </p:sp>
      <p:sp>
        <p:nvSpPr>
          <p:cNvPr id="3" name="Rectangle: Rounded Corners 2">
            <a:extLst>
              <a:ext uri="{FF2B5EF4-FFF2-40B4-BE49-F238E27FC236}">
                <a16:creationId xmlns:a16="http://schemas.microsoft.com/office/drawing/2014/main" id="{79F7A946-0205-8926-6660-28AD8B9F8051}"/>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5" name="Group 54" descr="Think. Individual thinking time.">
            <a:extLst>
              <a:ext uri="{FF2B5EF4-FFF2-40B4-BE49-F238E27FC236}">
                <a16:creationId xmlns:a16="http://schemas.microsoft.com/office/drawing/2014/main" id="{F7C4061E-D108-8C42-4503-4E1BF2230E84}"/>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6D6CB7CE-3302-BC09-F6B0-3545CDFC13C9}"/>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 name="Graphic 7">
              <a:extLst>
                <a:ext uri="{FF2B5EF4-FFF2-40B4-BE49-F238E27FC236}">
                  <a16:creationId xmlns:a16="http://schemas.microsoft.com/office/drawing/2014/main" id="{58AE7894-D861-F2F1-9848-0752B6682697}"/>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3C0ABFC9-D28B-2218-BE37-74FB03E4C97C}"/>
              </a:ext>
              <a:ext uri="{C183D7F6-B498-43B3-948B-1728B52AA6E4}">
                <adec:decorative xmlns:adec="http://schemas.microsoft.com/office/drawing/2017/decorative" val="1"/>
              </a:ext>
            </a:extLst>
          </p:cNvPr>
          <p:cNvSpPr/>
          <p:nvPr/>
        </p:nvSpPr>
        <p:spPr>
          <a:xfrm>
            <a:off x="420175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5DA50DF2-990E-F969-5C8D-1FB446947DEF}"/>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C52CE667-D0AA-7AA5-A469-DE0E30207007}"/>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0F3B77A5-D76E-3EE9-E327-994D91A2E41C}"/>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DE3A4CC6-2F01-353E-6F61-94AD7BFBB23A}"/>
              </a:ext>
              <a:ext uri="{C183D7F6-B498-43B3-948B-1728B52AA6E4}">
                <adec:decorative xmlns:adec="http://schemas.microsoft.com/office/drawing/2017/decorative" val="1"/>
              </a:ext>
            </a:extLst>
          </p:cNvPr>
          <p:cNvSpPr/>
          <p:nvPr/>
        </p:nvSpPr>
        <p:spPr>
          <a:xfrm>
            <a:off x="81407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543DD9B0-61D6-2DA5-26DF-31CCE984174D}"/>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3FF71FC2-E69A-62A9-B2DF-884E0395E3F8}"/>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EBCC774A-604A-98EB-B44D-5330743A9BE4}"/>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E4BE97AC-806A-AB91-1B88-09DC9E2400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dirty="0"/>
          </a:p>
        </p:txBody>
      </p:sp>
      <p:sp>
        <p:nvSpPr>
          <p:cNvPr id="5" name="TextBox 4">
            <a:extLst>
              <a:ext uri="{FF2B5EF4-FFF2-40B4-BE49-F238E27FC236}">
                <a16:creationId xmlns:a16="http://schemas.microsoft.com/office/drawing/2014/main" id="{45747F67-D2CD-1F8D-2ED6-705913819B6F}"/>
              </a:ext>
              <a:ext uri="{C183D7F6-B498-43B3-948B-1728B52AA6E4}">
                <adec:decorative xmlns:adec="http://schemas.microsoft.com/office/drawing/2017/decorative" val="1"/>
              </a:ext>
            </a:extLst>
          </p:cNvPr>
          <p:cNvSpPr txBox="1"/>
          <p:nvPr/>
        </p:nvSpPr>
        <p:spPr>
          <a:xfrm>
            <a:off x="372700" y="2607753"/>
            <a:ext cx="3594100" cy="3529095"/>
          </a:xfrm>
          <a:prstGeom prst="rect">
            <a:avLst/>
          </a:prstGeom>
          <a:noFill/>
        </p:spPr>
        <p:txBody>
          <a:bodyPr wrap="square" lIns="0" tIns="0" rIns="0" bIns="0" rtlCol="0">
            <a:noAutofit/>
          </a:bodyPr>
          <a:lstStyle/>
          <a:p>
            <a:pPr algn="l"/>
            <a:endParaRPr lang="en-AU" sz="1800" dirty="0"/>
          </a:p>
        </p:txBody>
      </p:sp>
      <p:sp>
        <p:nvSpPr>
          <p:cNvPr id="7" name="TextBox 6">
            <a:extLst>
              <a:ext uri="{FF2B5EF4-FFF2-40B4-BE49-F238E27FC236}">
                <a16:creationId xmlns:a16="http://schemas.microsoft.com/office/drawing/2014/main" id="{0269C79D-DA24-33EF-542D-FF1E97250F8B}"/>
              </a:ext>
              <a:ext uri="{C183D7F6-B498-43B3-948B-1728B52AA6E4}">
                <adec:decorative xmlns:adec="http://schemas.microsoft.com/office/drawing/2017/decorative" val="1"/>
              </a:ext>
            </a:extLst>
          </p:cNvPr>
          <p:cNvSpPr txBox="1"/>
          <p:nvPr/>
        </p:nvSpPr>
        <p:spPr>
          <a:xfrm>
            <a:off x="4421550" y="2624706"/>
            <a:ext cx="3594100" cy="3529095"/>
          </a:xfrm>
          <a:prstGeom prst="rect">
            <a:avLst/>
          </a:prstGeom>
          <a:noFill/>
        </p:spPr>
        <p:txBody>
          <a:bodyPr wrap="square" lIns="0" tIns="0" rIns="0" bIns="0" rtlCol="0">
            <a:noAutofit/>
          </a:bodyPr>
          <a:lstStyle/>
          <a:p>
            <a:pPr algn="l"/>
            <a:endParaRPr lang="en-AU" sz="1800" dirty="0"/>
          </a:p>
        </p:txBody>
      </p:sp>
      <p:sp>
        <p:nvSpPr>
          <p:cNvPr id="9" name="TextBox 8">
            <a:extLst>
              <a:ext uri="{FF2B5EF4-FFF2-40B4-BE49-F238E27FC236}">
                <a16:creationId xmlns:a16="http://schemas.microsoft.com/office/drawing/2014/main" id="{DCB66A59-7756-7E4D-9F34-44BC1BDEAA30}"/>
              </a:ext>
              <a:ext uri="{C183D7F6-B498-43B3-948B-1728B52AA6E4}">
                <adec:decorative xmlns:adec="http://schemas.microsoft.com/office/drawing/2017/decorative" val="1"/>
              </a:ext>
            </a:extLst>
          </p:cNvPr>
          <p:cNvSpPr txBox="1"/>
          <p:nvPr/>
        </p:nvSpPr>
        <p:spPr>
          <a:xfrm>
            <a:off x="8360500" y="2628152"/>
            <a:ext cx="3594100" cy="3529095"/>
          </a:xfrm>
          <a:prstGeom prst="rect">
            <a:avLst/>
          </a:prstGeom>
          <a:noFill/>
        </p:spPr>
        <p:txBody>
          <a:bodyPr wrap="square" lIns="0" tIns="0" rIns="0" bIns="0" rtlCol="0">
            <a:noAutofit/>
          </a:bodyPr>
          <a:lstStyle/>
          <a:p>
            <a:pPr algn="l"/>
            <a:endParaRPr lang="en-AU" sz="1800" dirty="0"/>
          </a:p>
        </p:txBody>
      </p:sp>
    </p:spTree>
    <p:extLst>
      <p:ext uri="{BB962C8B-B14F-4D97-AF65-F5344CB8AC3E}">
        <p14:creationId xmlns:p14="http://schemas.microsoft.com/office/powerpoint/2010/main" val="222180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ED31-803D-5032-29B5-CFFB42F90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41956-02EE-333A-B97E-B93479C205D8}"/>
              </a:ext>
            </a:extLst>
          </p:cNvPr>
          <p:cNvSpPr>
            <a:spLocks noGrp="1"/>
          </p:cNvSpPr>
          <p:nvPr>
            <p:ph type="title"/>
          </p:nvPr>
        </p:nvSpPr>
        <p:spPr/>
        <p:txBody>
          <a:bodyPr/>
          <a:lstStyle/>
          <a:p>
            <a:r>
              <a:rPr lang="en-AU" dirty="0"/>
              <a:t>Effect of innovation on Careers</a:t>
            </a:r>
          </a:p>
        </p:txBody>
      </p:sp>
      <p:sp>
        <p:nvSpPr>
          <p:cNvPr id="4" name="Content Placeholder 3">
            <a:extLst>
              <a:ext uri="{FF2B5EF4-FFF2-40B4-BE49-F238E27FC236}">
                <a16:creationId xmlns:a16="http://schemas.microsoft.com/office/drawing/2014/main" id="{F35AB4D1-3B44-F8B2-4B7D-26DF1A0A0122}"/>
              </a:ext>
            </a:extLst>
          </p:cNvPr>
          <p:cNvSpPr>
            <a:spLocks noGrp="1"/>
          </p:cNvSpPr>
          <p:nvPr>
            <p:ph sz="quarter" idx="19"/>
          </p:nvPr>
        </p:nvSpPr>
        <p:spPr>
          <a:xfrm>
            <a:off x="360363" y="1292536"/>
            <a:ext cx="5735637" cy="5148546"/>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increased use of technology and smart farming will have an impact on careers and skill development in Agriculture.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the website </a:t>
            </a:r>
            <a:r>
              <a:rPr lang="en-AU" sz="1800" dirty="0">
                <a:effectLst/>
                <a:latin typeface="Arial" panose="020B0604020202020204" pitchFamily="34" charset="0"/>
                <a:ea typeface="Calibri" panose="020F0502020204030204" pitchFamily="34" charset="0"/>
                <a:hlinkClick r:id="rId3"/>
              </a:rPr>
              <a:t>career harvest </a:t>
            </a:r>
            <a:r>
              <a:rPr lang="en-AU" sz="1800" dirty="0">
                <a:effectLst/>
                <a:latin typeface="Arial" panose="020B0604020202020204" pitchFamily="34" charset="0"/>
                <a:ea typeface="Calibri" panose="020F0502020204030204" pitchFamily="34" charset="0"/>
              </a:rPr>
              <a:t>to help find </a:t>
            </a:r>
            <a:r>
              <a:rPr lang="en-AU" sz="1800" dirty="0">
                <a:ea typeface="Calibri" panose="020F0502020204030204" pitchFamily="34" charset="0"/>
              </a:rPr>
              <a:t>agriculture careers that may be affected or created.</a:t>
            </a:r>
            <a:endParaRPr lang="en-AU" sz="1800" dirty="0">
              <a:effectLst/>
              <a:latin typeface="Arial" panose="020B0604020202020204" pitchFamily="34" charset="0"/>
              <a:ea typeface="Calibri" panose="020F0502020204030204" pitchFamily="34" charset="0"/>
            </a:endParaRPr>
          </a:p>
        </p:txBody>
      </p:sp>
      <p:sp>
        <p:nvSpPr>
          <p:cNvPr id="6" name="Text Placeholder 5">
            <a:extLst>
              <a:ext uri="{FF2B5EF4-FFF2-40B4-BE49-F238E27FC236}">
                <a16:creationId xmlns:a16="http://schemas.microsoft.com/office/drawing/2014/main" id="{6ADF9B39-6EBF-0300-CFB0-37E252B8A641}"/>
              </a:ext>
            </a:extLst>
          </p:cNvPr>
          <p:cNvSpPr>
            <a:spLocks noGrp="1"/>
          </p:cNvSpPr>
          <p:nvPr>
            <p:ph type="body" sz="quarter" idx="21"/>
          </p:nvPr>
        </p:nvSpPr>
        <p:spPr>
          <a:xfrm>
            <a:off x="6199425" y="5126661"/>
            <a:ext cx="5198951" cy="506413"/>
          </a:xfrm>
        </p:spPr>
        <p:txBody>
          <a:bodyPr/>
          <a:lstStyle/>
          <a:p>
            <a:r>
              <a:rPr lang="en-AU" dirty="0"/>
              <a:t>Autonomous robot</a:t>
            </a:r>
          </a:p>
        </p:txBody>
      </p:sp>
      <p:pic>
        <p:nvPicPr>
          <p:cNvPr id="10" name="Picture Placeholder 9" descr="screenshot of robots helping farmers video">
            <a:extLst>
              <a:ext uri="{FF2B5EF4-FFF2-40B4-BE49-F238E27FC236}">
                <a16:creationId xmlns:a16="http://schemas.microsoft.com/office/drawing/2014/main" id="{B0D128E6-826B-B401-3D99-472A0F1527AC}"/>
              </a:ext>
            </a:extLst>
          </p:cNvPr>
          <p:cNvPicPr>
            <a:picLocks noGrp="1" noChangeAspect="1"/>
          </p:cNvPicPr>
          <p:nvPr>
            <p:ph type="pic" sz="quarter" idx="20"/>
          </p:nvPr>
        </p:nvPicPr>
        <p:blipFill>
          <a:blip r:embed="rId4"/>
          <a:srcRect l="1505" r="17882"/>
          <a:stretch/>
        </p:blipFill>
        <p:spPr>
          <a:xfrm>
            <a:off x="6199657" y="1292535"/>
            <a:ext cx="5735637" cy="3524111"/>
          </a:xfrm>
        </p:spPr>
      </p:pic>
      <p:sp>
        <p:nvSpPr>
          <p:cNvPr id="3" name="Slide Number Placeholder 4">
            <a:extLst>
              <a:ext uri="{FF2B5EF4-FFF2-40B4-BE49-F238E27FC236}">
                <a16:creationId xmlns:a16="http://schemas.microsoft.com/office/drawing/2014/main" id="{CB979505-CAB4-4E46-4A6A-0CD9F7C80741}"/>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34</a:t>
            </a:fld>
            <a:endParaRPr lang="en-AU" sz="1100"/>
          </a:p>
        </p:txBody>
      </p:sp>
    </p:spTree>
    <p:extLst>
      <p:ext uri="{BB962C8B-B14F-4D97-AF65-F5344CB8AC3E}">
        <p14:creationId xmlns:p14="http://schemas.microsoft.com/office/powerpoint/2010/main" val="55421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B837-100A-C871-A376-F52B36B5D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8C1D2-4420-094C-F7FA-2DB7606A49D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a:t>
            </a:r>
          </a:p>
        </p:txBody>
      </p:sp>
      <p:sp>
        <p:nvSpPr>
          <p:cNvPr id="7" name="Text Placeholder 6">
            <a:extLst>
              <a:ext uri="{FF2B5EF4-FFF2-40B4-BE49-F238E27FC236}">
                <a16:creationId xmlns:a16="http://schemas.microsoft.com/office/drawing/2014/main" id="{6FFC04AE-65F0-D2DE-AAF1-141C91ECFA2D}"/>
              </a:ext>
            </a:extLst>
          </p:cNvPr>
          <p:cNvSpPr>
            <a:spLocks noGrp="1"/>
          </p:cNvSpPr>
          <p:nvPr>
            <p:ph type="body" sz="quarter" idx="18"/>
          </p:nvPr>
        </p:nvSpPr>
        <p:spPr/>
        <p:txBody>
          <a:bodyPr/>
          <a:lstStyle/>
          <a:p>
            <a:r>
              <a:rPr lang="en-AU" dirty="0"/>
              <a:t>Careers</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14A56F3E-C238-4463-92F3-CD10ABA38643}"/>
              </a:ext>
            </a:extLst>
          </p:cNvPr>
          <p:cNvGraphicFramePr>
            <a:graphicFrameLocks noGrp="1"/>
          </p:cNvGraphicFramePr>
          <p:nvPr>
            <p:ph idx="4294967295"/>
            <p:extLst>
              <p:ext uri="{D42A27DB-BD31-4B8C-83A1-F6EECF244321}">
                <p14:modId xmlns:p14="http://schemas.microsoft.com/office/powerpoint/2010/main" val="2696850747"/>
              </p:ext>
            </p:extLst>
          </p:nvPr>
        </p:nvGraphicFramePr>
        <p:xfrm>
          <a:off x="354013" y="1745569"/>
          <a:ext cx="11483974" cy="3708400"/>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Identify</a:t>
                      </a:r>
                    </a:p>
                  </a:txBody>
                  <a:tcPr/>
                </a:tc>
                <a:tc>
                  <a:txBody>
                    <a:bodyPr/>
                    <a:lstStyle/>
                    <a:p>
                      <a:r>
                        <a:rPr lang="en-AU" dirty="0">
                          <a:latin typeface="Arial" panose="020B0604020202020204" pitchFamily="34" charset="0"/>
                          <a:cs typeface="Arial" panose="020B0604020202020204" pitchFamily="34" charset="0"/>
                        </a:rPr>
                        <a:t>Describe</a:t>
                      </a:r>
                    </a:p>
                  </a:txBody>
                  <a:tcPr/>
                </a:tc>
                <a:extLst>
                  <a:ext uri="{0D108BD9-81ED-4DB2-BD59-A6C34878D82A}">
                    <a16:rowId xmlns:a16="http://schemas.microsoft.com/office/drawing/2014/main" val="2818251824"/>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45319518"/>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972329155"/>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449555415"/>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456377015"/>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7495619"/>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126755135"/>
                  </a:ext>
                </a:extLst>
              </a:tr>
            </a:tbl>
          </a:graphicData>
        </a:graphic>
      </p:graphicFrame>
      <p:sp>
        <p:nvSpPr>
          <p:cNvPr id="4" name="Slide Number Placeholder 3">
            <a:extLst>
              <a:ext uri="{FF2B5EF4-FFF2-40B4-BE49-F238E27FC236}">
                <a16:creationId xmlns:a16="http://schemas.microsoft.com/office/drawing/2014/main" id="{6F9E4C09-CF5D-96A0-BBB1-1537ECA4AD72}"/>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35</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12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B837-100A-C871-A376-F52B36B5D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8C1D2-4420-094C-F7FA-2DB7606A49D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 careers and impacts</a:t>
            </a:r>
          </a:p>
        </p:txBody>
      </p:sp>
      <p:sp>
        <p:nvSpPr>
          <p:cNvPr id="7" name="Text Placeholder 6">
            <a:extLst>
              <a:ext uri="{FF2B5EF4-FFF2-40B4-BE49-F238E27FC236}">
                <a16:creationId xmlns:a16="http://schemas.microsoft.com/office/drawing/2014/main" id="{6FFC04AE-65F0-D2DE-AAF1-141C91ECFA2D}"/>
              </a:ext>
            </a:extLst>
          </p:cNvPr>
          <p:cNvSpPr>
            <a:spLocks noGrp="1"/>
          </p:cNvSpPr>
          <p:nvPr>
            <p:ph type="body" sz="quarter" idx="18"/>
          </p:nvPr>
        </p:nvSpPr>
        <p:spPr/>
        <p:txBody>
          <a:bodyPr/>
          <a:lstStyle/>
          <a:p>
            <a:r>
              <a:rPr lang="en-AU" dirty="0"/>
              <a:t>Careers</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14A56F3E-C238-4463-92F3-CD10ABA38643}"/>
              </a:ext>
            </a:extLst>
          </p:cNvPr>
          <p:cNvGraphicFramePr>
            <a:graphicFrameLocks noGrp="1"/>
          </p:cNvGraphicFramePr>
          <p:nvPr>
            <p:ph idx="4294967295"/>
            <p:extLst>
              <p:ext uri="{D42A27DB-BD31-4B8C-83A1-F6EECF244321}">
                <p14:modId xmlns:p14="http://schemas.microsoft.com/office/powerpoint/2010/main" val="1354718356"/>
              </p:ext>
            </p:extLst>
          </p:nvPr>
        </p:nvGraphicFramePr>
        <p:xfrm>
          <a:off x="354013" y="1745569"/>
          <a:ext cx="11483974" cy="3708400"/>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Identify</a:t>
                      </a:r>
                    </a:p>
                  </a:txBody>
                  <a:tcPr/>
                </a:tc>
                <a:tc>
                  <a:txBody>
                    <a:bodyPr/>
                    <a:lstStyle/>
                    <a:p>
                      <a:r>
                        <a:rPr lang="en-AU" dirty="0">
                          <a:latin typeface="Arial" panose="020B0604020202020204" pitchFamily="34" charset="0"/>
                          <a:cs typeface="Arial" panose="020B0604020202020204" pitchFamily="34" charset="0"/>
                        </a:rPr>
                        <a:t>Describe the impact or change</a:t>
                      </a:r>
                    </a:p>
                  </a:txBody>
                  <a:tcPr/>
                </a:tc>
                <a:extLst>
                  <a:ext uri="{0D108BD9-81ED-4DB2-BD59-A6C34878D82A}">
                    <a16:rowId xmlns:a16="http://schemas.microsoft.com/office/drawing/2014/main" val="2818251824"/>
                  </a:ext>
                </a:extLst>
              </a:tr>
              <a:tr h="370840">
                <a:tc>
                  <a:txBody>
                    <a:bodyPr/>
                    <a:lstStyle/>
                    <a:p>
                      <a:r>
                        <a:rPr lang="en-AU" dirty="0">
                          <a:latin typeface="Arial" panose="020B0604020202020204" pitchFamily="34" charset="0"/>
                          <a:cs typeface="Arial" panose="020B0604020202020204" pitchFamily="34" charset="0"/>
                        </a:rPr>
                        <a:t>Agronomist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r>
                        <a:rPr lang="en-AU" dirty="0">
                          <a:latin typeface="Arial" panose="020B0604020202020204" pitchFamily="34" charset="0"/>
                          <a:cs typeface="Arial" panose="020B0604020202020204" pitchFamily="34" charset="0"/>
                        </a:rPr>
                        <a:t>Agricultural scientist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r>
                        <a:rPr lang="en-AU" dirty="0">
                          <a:latin typeface="Arial" panose="020B0604020202020204" pitchFamily="34" charset="0"/>
                          <a:cs typeface="Arial" panose="020B0604020202020204" pitchFamily="34" charset="0"/>
                        </a:rPr>
                        <a:t>Horticulturalist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370840">
                <a:tc>
                  <a:txBody>
                    <a:bodyPr/>
                    <a:lstStyle/>
                    <a:p>
                      <a:r>
                        <a:rPr lang="en-AU" dirty="0">
                          <a:latin typeface="Arial" panose="020B0604020202020204" pitchFamily="34" charset="0"/>
                          <a:cs typeface="Arial" panose="020B0604020202020204" pitchFamily="34" charset="0"/>
                        </a:rPr>
                        <a:t>Engineer</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45319518"/>
                  </a:ext>
                </a:extLst>
              </a:tr>
              <a:tr h="370840">
                <a:tc>
                  <a:txBody>
                    <a:bodyPr/>
                    <a:lstStyle/>
                    <a:p>
                      <a:r>
                        <a:rPr lang="en-AU" dirty="0">
                          <a:latin typeface="Arial" panose="020B0604020202020204" pitchFamily="34" charset="0"/>
                          <a:cs typeface="Arial" panose="020B0604020202020204" pitchFamily="34" charset="0"/>
                        </a:rPr>
                        <a:t>Irrigation specialist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972329155"/>
                  </a:ext>
                </a:extLst>
              </a:tr>
              <a:tr h="370840">
                <a:tc>
                  <a:txBody>
                    <a:bodyPr/>
                    <a:lstStyle/>
                    <a:p>
                      <a:r>
                        <a:rPr lang="en-AU" dirty="0">
                          <a:latin typeface="Arial" panose="020B0604020202020204" pitchFamily="34" charset="0"/>
                          <a:cs typeface="Arial" panose="020B0604020202020204" pitchFamily="34" charset="0"/>
                        </a:rPr>
                        <a:t>Entomologist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449555415"/>
                  </a:ext>
                </a:extLst>
              </a:tr>
              <a:tr h="370840">
                <a:tc>
                  <a:txBody>
                    <a:bodyPr/>
                    <a:lstStyle/>
                    <a:p>
                      <a:r>
                        <a:rPr lang="en-AU" dirty="0">
                          <a:latin typeface="Arial" panose="020B0604020202020204" pitchFamily="34" charset="0"/>
                          <a:cs typeface="Arial" panose="020B0604020202020204" pitchFamily="34" charset="0"/>
                        </a:rPr>
                        <a:t>Network engineer</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456377015"/>
                  </a:ext>
                </a:extLst>
              </a:tr>
              <a:tr h="370840">
                <a:tc>
                  <a:txBody>
                    <a:bodyPr/>
                    <a:lstStyle/>
                    <a:p>
                      <a:r>
                        <a:rPr lang="en-AU" dirty="0">
                          <a:latin typeface="Arial" panose="020B0604020202020204" pitchFamily="34" charset="0"/>
                          <a:cs typeface="Arial" panose="020B0604020202020204" pitchFamily="34" charset="0"/>
                        </a:rPr>
                        <a:t>Software engineer</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7495619"/>
                  </a:ext>
                </a:extLst>
              </a:tr>
              <a:tr h="370840">
                <a:tc>
                  <a:txBody>
                    <a:bodyPr/>
                    <a:lstStyle/>
                    <a:p>
                      <a:r>
                        <a:rPr lang="en-AU" dirty="0">
                          <a:latin typeface="Arial" panose="020B0604020202020204" pitchFamily="34" charset="0"/>
                          <a:cs typeface="Arial" panose="020B0604020202020204" pitchFamily="34" charset="0"/>
                        </a:rPr>
                        <a:t>Drone pilot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126755135"/>
                  </a:ext>
                </a:extLst>
              </a:tr>
            </a:tbl>
          </a:graphicData>
        </a:graphic>
      </p:graphicFrame>
      <p:sp>
        <p:nvSpPr>
          <p:cNvPr id="4" name="Slide Number Placeholder 3">
            <a:extLst>
              <a:ext uri="{FF2B5EF4-FFF2-40B4-BE49-F238E27FC236}">
                <a16:creationId xmlns:a16="http://schemas.microsoft.com/office/drawing/2014/main" id="{6F9E4C09-CF5D-96A0-BBB1-1537ECA4AD72}"/>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36</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0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1B4E3-4D41-22C8-023A-3C52D6B63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4818C-1FCD-ED11-80CE-2FF2CC1B1706}"/>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Job descriptions</a:t>
            </a:r>
          </a:p>
        </p:txBody>
      </p:sp>
      <p:sp>
        <p:nvSpPr>
          <p:cNvPr id="4" name="Slide Number Placeholder 3">
            <a:extLst>
              <a:ext uri="{FF2B5EF4-FFF2-40B4-BE49-F238E27FC236}">
                <a16:creationId xmlns:a16="http://schemas.microsoft.com/office/drawing/2014/main" id="{57A3877B-E0F7-13D3-5D84-7732931FF786}"/>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37</a:t>
            </a:fld>
            <a:endParaRPr lang="en-AU">
              <a:latin typeface="Arial" panose="020B0604020202020204" pitchFamily="34" charset="0"/>
              <a:cs typeface="Arial" panose="020B0604020202020204" pitchFamily="34" charset="0"/>
            </a:endParaRP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04884769-4B46-49E4-E52E-A46D7CE2E171}"/>
              </a:ext>
            </a:extLst>
          </p:cNvPr>
          <p:cNvGraphicFramePr>
            <a:graphicFrameLocks noGrp="1"/>
          </p:cNvGraphicFramePr>
          <p:nvPr>
            <p:ph idx="4294967295"/>
            <p:extLst>
              <p:ext uri="{D42A27DB-BD31-4B8C-83A1-F6EECF244321}">
                <p14:modId xmlns:p14="http://schemas.microsoft.com/office/powerpoint/2010/main" val="1013492252"/>
              </p:ext>
            </p:extLst>
          </p:nvPr>
        </p:nvGraphicFramePr>
        <p:xfrm>
          <a:off x="354013" y="905601"/>
          <a:ext cx="11483974" cy="4603901"/>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435933">
                <a:tc>
                  <a:txBody>
                    <a:bodyPr/>
                    <a:lstStyle/>
                    <a:p>
                      <a:r>
                        <a:rPr lang="en-AU" dirty="0">
                          <a:latin typeface="Arial" panose="020B0604020202020204" pitchFamily="34" charset="0"/>
                          <a:cs typeface="Arial" panose="020B0604020202020204" pitchFamily="34" charset="0"/>
                        </a:rPr>
                        <a:t>Identify</a:t>
                      </a:r>
                    </a:p>
                  </a:txBody>
                  <a:tcPr/>
                </a:tc>
                <a:tc>
                  <a:txBody>
                    <a:bodyPr/>
                    <a:lstStyle/>
                    <a:p>
                      <a:r>
                        <a:rPr lang="en-AU" dirty="0">
                          <a:latin typeface="Arial" panose="020B0604020202020204" pitchFamily="34" charset="0"/>
                          <a:cs typeface="Arial" panose="020B0604020202020204" pitchFamily="34" charset="0"/>
                        </a:rPr>
                        <a:t>Job description</a:t>
                      </a:r>
                    </a:p>
                  </a:txBody>
                  <a:tcPr/>
                </a:tc>
                <a:extLst>
                  <a:ext uri="{0D108BD9-81ED-4DB2-BD59-A6C34878D82A}">
                    <a16:rowId xmlns:a16="http://schemas.microsoft.com/office/drawing/2014/main" val="2818251824"/>
                  </a:ext>
                </a:extLst>
              </a:tr>
              <a:tr h="752432">
                <a:tc>
                  <a:txBody>
                    <a:bodyPr/>
                    <a:lstStyle/>
                    <a:p>
                      <a:r>
                        <a:rPr lang="en-AU" sz="1600" dirty="0">
                          <a:latin typeface="Arial" panose="020B0604020202020204" pitchFamily="34" charset="0"/>
                          <a:cs typeface="Arial" panose="020B0604020202020204" pitchFamily="34" charset="0"/>
                        </a:rPr>
                        <a:t>Agronomist</a:t>
                      </a:r>
                    </a:p>
                  </a:txBody>
                  <a:tcPr>
                    <a:lnR w="6350" cap="flat" cmpd="sng" algn="ctr">
                      <a:solidFill>
                        <a:schemeClr val="accent1"/>
                      </a:solidFill>
                      <a:prstDash val="solid"/>
                      <a:round/>
                      <a:headEnd type="none" w="med" len="med"/>
                      <a:tailEnd type="none" w="med" len="med"/>
                    </a:lnR>
                  </a:tcPr>
                </a:tc>
                <a:tc>
                  <a:txBody>
                    <a:bodyPr/>
                    <a:lstStyle/>
                    <a:p>
                      <a:r>
                        <a:rPr lang="en-AU" sz="1600" dirty="0"/>
                        <a:t>Studying soil and plant sciences to improve crop yields, control pests, and ensure environmental sustainability.</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752432">
                <a:tc>
                  <a:txBody>
                    <a:bodyPr/>
                    <a:lstStyle/>
                    <a:p>
                      <a:r>
                        <a:rPr lang="en-AU" sz="1600" dirty="0">
                          <a:latin typeface="Arial" panose="020B0604020202020204" pitchFamily="34" charset="0"/>
                          <a:cs typeface="Arial" panose="020B0604020202020204" pitchFamily="34" charset="0"/>
                        </a:rPr>
                        <a:t>Agricultural scientist</a:t>
                      </a:r>
                    </a:p>
                  </a:txBody>
                  <a:tcPr>
                    <a:lnR w="6350" cap="flat" cmpd="sng" algn="ctr">
                      <a:solidFill>
                        <a:schemeClr val="accent1"/>
                      </a:solidFill>
                      <a:prstDash val="solid"/>
                      <a:round/>
                      <a:headEnd type="none" w="med" len="med"/>
                      <a:tailEnd type="none" w="med" len="med"/>
                    </a:lnR>
                  </a:tcPr>
                </a:tc>
                <a:tc>
                  <a:txBody>
                    <a:bodyPr/>
                    <a:lstStyle/>
                    <a:p>
                      <a:r>
                        <a:rPr lang="en-AU" sz="1600" dirty="0"/>
                        <a:t>Conducting research on cultivation techniques, animal breeding, and soil health to enhance farm productivity.</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752432">
                <a:tc>
                  <a:txBody>
                    <a:bodyPr/>
                    <a:lstStyle/>
                    <a:p>
                      <a:r>
                        <a:rPr lang="en-AU" sz="1600" dirty="0">
                          <a:latin typeface="Arial" panose="020B0604020202020204" pitchFamily="34" charset="0"/>
                          <a:cs typeface="Arial" panose="020B0604020202020204" pitchFamily="34" charset="0"/>
                        </a:rPr>
                        <a:t>Horticulturalist</a:t>
                      </a:r>
                    </a:p>
                  </a:txBody>
                  <a:tcPr>
                    <a:lnR w="6350" cap="flat" cmpd="sng" algn="ctr">
                      <a:solidFill>
                        <a:schemeClr val="accent1"/>
                      </a:solidFill>
                      <a:prstDash val="solid"/>
                      <a:round/>
                      <a:headEnd type="none" w="med" len="med"/>
                      <a:tailEnd type="none" w="med" len="med"/>
                    </a:lnR>
                  </a:tcPr>
                </a:tc>
                <a:tc>
                  <a:txBody>
                    <a:bodyPr/>
                    <a:lstStyle/>
                    <a:p>
                      <a:r>
                        <a:rPr lang="en-AU" sz="1600" dirty="0"/>
                        <a:t>Focusing on the science and art of growing fruits, vegetables, and ornamental plants for food, medicine, or decoration.</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752432">
                <a:tc>
                  <a:txBody>
                    <a:bodyPr/>
                    <a:lstStyle/>
                    <a:p>
                      <a:r>
                        <a:rPr lang="en-AU" sz="1600" dirty="0">
                          <a:latin typeface="Arial" panose="020B0604020202020204" pitchFamily="34" charset="0"/>
                          <a:cs typeface="Arial" panose="020B0604020202020204" pitchFamily="34" charset="0"/>
                        </a:rPr>
                        <a:t>Irrigation specialist</a:t>
                      </a:r>
                    </a:p>
                  </a:txBody>
                  <a:tcPr>
                    <a:lnR w="6350" cap="flat" cmpd="sng" algn="ctr">
                      <a:solidFill>
                        <a:schemeClr val="accent1"/>
                      </a:solidFill>
                      <a:prstDash val="solid"/>
                      <a:round/>
                      <a:headEnd type="none" w="med" len="med"/>
                      <a:tailEnd type="none" w="med" len="med"/>
                    </a:lnR>
                  </a:tcPr>
                </a:tc>
                <a:tc>
                  <a:txBody>
                    <a:bodyPr/>
                    <a:lstStyle/>
                    <a:p>
                      <a:r>
                        <a:rPr lang="en-AU" sz="1600" dirty="0"/>
                        <a:t>Designing, installing, and maintaining water systems to ensure efficient water usage and healthy soil/crops.</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972329155"/>
                  </a:ext>
                </a:extLst>
              </a:tr>
              <a:tr h="435933">
                <a:tc>
                  <a:txBody>
                    <a:bodyPr/>
                    <a:lstStyle/>
                    <a:p>
                      <a:r>
                        <a:rPr lang="en-AU" sz="1600" dirty="0">
                          <a:latin typeface="Arial" panose="020B0604020202020204" pitchFamily="34" charset="0"/>
                          <a:cs typeface="Arial" panose="020B0604020202020204" pitchFamily="34" charset="0"/>
                        </a:rPr>
                        <a:t>Entomologist</a:t>
                      </a:r>
                    </a:p>
                  </a:txBody>
                  <a:tcPr>
                    <a:lnR w="6350" cap="flat" cmpd="sng" algn="ctr">
                      <a:solidFill>
                        <a:schemeClr val="accent1"/>
                      </a:solidFill>
                      <a:prstDash val="solid"/>
                      <a:round/>
                      <a:headEnd type="none" w="med" len="med"/>
                      <a:tailEnd type="none" w="med" len="med"/>
                    </a:lnR>
                  </a:tcPr>
                </a:tc>
                <a:tc>
                  <a:txBody>
                    <a:bodyPr/>
                    <a:lstStyle/>
                    <a:p>
                      <a:r>
                        <a:rPr lang="en-AU" sz="1600" dirty="0"/>
                        <a:t>Researching insect biology and behaviour to develop sustainable pest control and protect biodiversity.</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449555415"/>
                  </a:ext>
                </a:extLst>
              </a:tr>
              <a:tr h="435933">
                <a:tc>
                  <a:txBody>
                    <a:bodyPr/>
                    <a:lstStyle/>
                    <a:p>
                      <a:r>
                        <a:rPr lang="en-AU" sz="1600" dirty="0">
                          <a:latin typeface="Arial" panose="020B0604020202020204" pitchFamily="34" charset="0"/>
                          <a:cs typeface="Arial" panose="020B0604020202020204" pitchFamily="34" charset="0"/>
                        </a:rPr>
                        <a:t>Drone pilot</a:t>
                      </a:r>
                    </a:p>
                  </a:txBody>
                  <a:tcPr>
                    <a:lnR w="6350" cap="flat" cmpd="sng" algn="ctr">
                      <a:solidFill>
                        <a:schemeClr val="accent1"/>
                      </a:solidFill>
                      <a:prstDash val="solid"/>
                      <a:round/>
                      <a:headEnd type="none" w="med" len="med"/>
                      <a:tailEnd type="none" w="med" len="med"/>
                    </a:lnR>
                  </a:tcPr>
                </a:tc>
                <a:tc>
                  <a:txBody>
                    <a:bodyPr/>
                    <a:lstStyle/>
                    <a:p>
                      <a:r>
                        <a:rPr lang="en-AU" sz="1600" dirty="0"/>
                        <a:t>Using aerial platforms to capture multispectral imagery for crop sensing, livestock monitoring, and precision spraying.</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126755135"/>
                  </a:ext>
                </a:extLst>
              </a:tr>
            </a:tbl>
          </a:graphicData>
        </a:graphic>
      </p:graphicFrame>
    </p:spTree>
    <p:extLst>
      <p:ext uri="{BB962C8B-B14F-4D97-AF65-F5344CB8AC3E}">
        <p14:creationId xmlns:p14="http://schemas.microsoft.com/office/powerpoint/2010/main" val="67947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1B4E3-4D41-22C8-023A-3C52D6B63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4818C-1FCD-ED11-80CE-2FF2CC1B1706}"/>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Job descriptions - engineering</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04884769-4B46-49E4-E52E-A46D7CE2E171}"/>
              </a:ext>
            </a:extLst>
          </p:cNvPr>
          <p:cNvGraphicFramePr>
            <a:graphicFrameLocks noGrp="1"/>
          </p:cNvGraphicFramePr>
          <p:nvPr>
            <p:ph idx="4294967295"/>
            <p:extLst>
              <p:ext uri="{D42A27DB-BD31-4B8C-83A1-F6EECF244321}">
                <p14:modId xmlns:p14="http://schemas.microsoft.com/office/powerpoint/2010/main" val="3893305010"/>
              </p:ext>
            </p:extLst>
          </p:nvPr>
        </p:nvGraphicFramePr>
        <p:xfrm>
          <a:off x="354013" y="905601"/>
          <a:ext cx="11483974" cy="4603901"/>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435933">
                <a:tc>
                  <a:txBody>
                    <a:bodyPr/>
                    <a:lstStyle/>
                    <a:p>
                      <a:r>
                        <a:rPr lang="en-AU" dirty="0">
                          <a:latin typeface="Arial" panose="020B0604020202020204" pitchFamily="34" charset="0"/>
                          <a:cs typeface="Arial" panose="020B0604020202020204" pitchFamily="34" charset="0"/>
                        </a:rPr>
                        <a:t>Identify</a:t>
                      </a:r>
                    </a:p>
                  </a:txBody>
                  <a:tcPr/>
                </a:tc>
                <a:tc>
                  <a:txBody>
                    <a:bodyPr/>
                    <a:lstStyle/>
                    <a:p>
                      <a:r>
                        <a:rPr lang="en-AU" dirty="0">
                          <a:latin typeface="Arial" panose="020B0604020202020204" pitchFamily="34" charset="0"/>
                          <a:cs typeface="Arial" panose="020B0604020202020204" pitchFamily="34" charset="0"/>
                        </a:rPr>
                        <a:t>Job description</a:t>
                      </a:r>
                    </a:p>
                  </a:txBody>
                  <a:tcPr/>
                </a:tc>
                <a:extLst>
                  <a:ext uri="{0D108BD9-81ED-4DB2-BD59-A6C34878D82A}">
                    <a16:rowId xmlns:a16="http://schemas.microsoft.com/office/drawing/2014/main" val="2818251824"/>
                  </a:ext>
                </a:extLst>
              </a:tr>
              <a:tr h="752432">
                <a:tc>
                  <a:txBody>
                    <a:bodyPr/>
                    <a:lstStyle/>
                    <a:p>
                      <a:r>
                        <a:rPr lang="en-AU" sz="1600" dirty="0"/>
                        <a:t>Software Engineer</a:t>
                      </a:r>
                      <a:endParaRPr lang="en-AU" sz="1600"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sz="1600" dirty="0"/>
                        <a:t>Designing, building, and maintaining computer systems and applications through coding and engineering principles.</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752432">
                <a:tc>
                  <a:txBody>
                    <a:bodyPr/>
                    <a:lstStyle/>
                    <a:p>
                      <a:r>
                        <a:rPr lang="en-AU" sz="1600" dirty="0"/>
                        <a:t>Mechatronics Engineer</a:t>
                      </a:r>
                      <a:endParaRPr lang="en-AU" sz="1600"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sz="1600" dirty="0"/>
                        <a:t>Blending mechanical, electrical, and computer engineering to create automated systems and "smart" hardware.</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752432">
                <a:tc>
                  <a:txBody>
                    <a:bodyPr/>
                    <a:lstStyle/>
                    <a:p>
                      <a:r>
                        <a:rPr lang="en-AU" sz="1600" dirty="0"/>
                        <a:t>Computer Vision Specialist</a:t>
                      </a:r>
                      <a:endParaRPr lang="en-AU" sz="1600"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sz="1600" dirty="0"/>
                        <a:t>Developing algorithms that allow computers to "see," identify, and process visual data from the real world.</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752432">
                <a:tc>
                  <a:txBody>
                    <a:bodyPr/>
                    <a:lstStyle/>
                    <a:p>
                      <a:r>
                        <a:rPr lang="en-AU" sz="1600" dirty="0"/>
                        <a:t>Machine Learning Engineer</a:t>
                      </a:r>
                      <a:endParaRPr lang="en-AU" sz="1600"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sz="1600" dirty="0"/>
                        <a:t>Building and training predictive models and neural networks that allow systems to learn from data patterns. Also known as AI developers.</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972329155"/>
                  </a:ext>
                </a:extLst>
              </a:tr>
              <a:tr h="435933">
                <a:tc>
                  <a:txBody>
                    <a:bodyPr/>
                    <a:lstStyle/>
                    <a:p>
                      <a:r>
                        <a:rPr lang="en-AU" sz="1600" dirty="0"/>
                        <a:t>Automation Engineer</a:t>
                      </a:r>
                      <a:endParaRPr lang="en-AU" sz="1600"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sz="1600" dirty="0"/>
                        <a:t>Designing hardware and software to automate processes, reducing the need for human intervention.</a:t>
                      </a:r>
                      <a:endParaRPr lang="en-AU" sz="1600"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449555415"/>
                  </a:ext>
                </a:extLst>
              </a:tr>
              <a:tr h="435933">
                <a:tc>
                  <a:txBody>
                    <a:bodyPr/>
                    <a:lstStyle/>
                    <a:p>
                      <a:r>
                        <a:rPr lang="en-AU" sz="1600" dirty="0">
                          <a:latin typeface="Arial" panose="020B0604020202020204" pitchFamily="34" charset="0"/>
                          <a:cs typeface="Arial" panose="020B0604020202020204" pitchFamily="34" charset="0"/>
                        </a:rPr>
                        <a:t>Network engineer</a:t>
                      </a:r>
                    </a:p>
                  </a:txBody>
                  <a:tcPr>
                    <a:lnR w="6350" cap="flat" cmpd="sng" algn="ctr">
                      <a:solidFill>
                        <a:schemeClr val="accent1"/>
                      </a:solidFill>
                      <a:prstDash val="solid"/>
                      <a:round/>
                      <a:headEnd type="none" w="med" len="med"/>
                      <a:tailEnd type="none" w="med" len="med"/>
                    </a:lnR>
                  </a:tcPr>
                </a:tc>
                <a:tc>
                  <a:txBody>
                    <a:bodyPr/>
                    <a:lstStyle/>
                    <a:p>
                      <a:r>
                        <a:rPr lang="en-AU" sz="1600" dirty="0">
                          <a:latin typeface="Arial" panose="020B0604020202020204" pitchFamily="34" charset="0"/>
                          <a:cs typeface="Arial" panose="020B0604020202020204" pitchFamily="34" charset="0"/>
                        </a:rPr>
                        <a:t>Planning, deploying, and maintaining computer network infrastructure, including security and user access.</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456377015"/>
                  </a:ext>
                </a:extLst>
              </a:tr>
            </a:tbl>
          </a:graphicData>
        </a:graphic>
      </p:graphicFrame>
      <p:sp>
        <p:nvSpPr>
          <p:cNvPr id="4" name="Slide Number Placeholder 3">
            <a:extLst>
              <a:ext uri="{FF2B5EF4-FFF2-40B4-BE49-F238E27FC236}">
                <a16:creationId xmlns:a16="http://schemas.microsoft.com/office/drawing/2014/main" id="{57A3877B-E0F7-13D3-5D84-7732931FF7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38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59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10.2 Careers in AgriTech</a:t>
            </a:r>
          </a:p>
        </p:txBody>
      </p:sp>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sz="1800" b="1" dirty="0"/>
              <a:t>We are learning about:</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current and future </a:t>
            </a:r>
            <a:r>
              <a:rPr lang="en-AU" sz="1800" dirty="0" err="1">
                <a:solidFill>
                  <a:srgbClr val="000000"/>
                </a:solidFill>
                <a:effectLst/>
                <a:latin typeface="Arial" panose="020B0604020202020204" pitchFamily="34" charset="0"/>
                <a:ea typeface="Calibri" panose="020F0502020204030204" pitchFamily="34" charset="0"/>
              </a:rPr>
              <a:t>AgriTech</a:t>
            </a:r>
            <a:r>
              <a:rPr lang="en-AU" sz="1800" dirty="0">
                <a:solidFill>
                  <a:srgbClr val="000000"/>
                </a:solidFill>
                <a:effectLst/>
                <a:latin typeface="Arial" panose="020B0604020202020204" pitchFamily="34" charset="0"/>
                <a:ea typeface="Calibri" panose="020F0502020204030204" pitchFamily="34" charset="0"/>
              </a:rPr>
              <a:t> careers</a:t>
            </a:r>
            <a:endParaRPr lang="en-AU" sz="1800" dirty="0">
              <a:solidFill>
                <a:srgbClr val="000000"/>
              </a:solidFill>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pathways into AgriTech careers.</a:t>
            </a:r>
          </a:p>
          <a:p>
            <a:pPr>
              <a:spcBef>
                <a:spcPts val="1200"/>
              </a:spcBef>
              <a:spcAft>
                <a:spcPts val="600"/>
              </a:spcAft>
            </a:pPr>
            <a:endParaRPr lang="en-AU" sz="1800" b="1" dirty="0">
              <a:ea typeface="Calibri" panose="020F0502020204030204" pitchFamily="34" charset="0"/>
            </a:endParaRPr>
          </a:p>
          <a:p>
            <a:r>
              <a:rPr lang="en-AU" sz="1800"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give examples of potential AgriTech careers and pathways into those careers</a:t>
            </a:r>
          </a:p>
          <a:p>
            <a:pPr marL="285750" indent="-285750">
              <a:spcBef>
                <a:spcPts val="1200"/>
              </a:spcBef>
              <a:spcAft>
                <a:spcPts val="600"/>
              </a:spcAft>
              <a:buFont typeface="Arial" panose="020B0604020202020204" pitchFamily="34" charset="0"/>
              <a:buChar char="•"/>
            </a:pPr>
            <a:r>
              <a:rPr lang="en-AU" sz="1800" dirty="0">
                <a:ea typeface="Calibri" panose="020F0502020204030204" pitchFamily="34" charset="0"/>
              </a:rPr>
              <a:t>o</a:t>
            </a:r>
            <a:r>
              <a:rPr lang="en-AU" sz="1800" dirty="0">
                <a:effectLst/>
                <a:latin typeface="Arial" panose="020B0604020202020204" pitchFamily="34" charset="0"/>
                <a:ea typeface="Calibri" panose="020F0502020204030204" pitchFamily="34" charset="0"/>
              </a:rPr>
              <a:t>utline a pathway into an AgriTech career</a:t>
            </a:r>
            <a:r>
              <a:rPr lang="en-AU" sz="1800" dirty="0">
                <a:ea typeface="Calibri" panose="020F0502020204030204" pitchFamily="34" charset="0"/>
              </a:rPr>
              <a:t>.</a:t>
            </a:r>
            <a:endParaRPr lang="en-AU" sz="1800" dirty="0">
              <a:effectLst/>
              <a:latin typeface="Arial" panose="020B060402020202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6" name="Slide Number Placeholder 1">
            <a:extLst>
              <a:ext uri="{FF2B5EF4-FFF2-40B4-BE49-F238E27FC236}">
                <a16:creationId xmlns:a16="http://schemas.microsoft.com/office/drawing/2014/main" id="{986934A4-5BA3-B1F9-8891-F12A025794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39</a:t>
            </a:fld>
            <a:endParaRPr lang="en-AU" dirty="0"/>
          </a:p>
        </p:txBody>
      </p:sp>
    </p:spTree>
    <p:extLst>
      <p:ext uri="{BB962C8B-B14F-4D97-AF65-F5344CB8AC3E}">
        <p14:creationId xmlns:p14="http://schemas.microsoft.com/office/powerpoint/2010/main" val="63273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9.1 Traditional agricultural methods</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about:</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traditional agricultural methods and innovations used by Aboriginal and Torres Strait Islander peoples</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how traditional agricultural methods could possibly be used to address present-day agricultural challenges.</a:t>
            </a:r>
            <a:endParaRPr lang="en-AU" sz="1800" dirty="0">
              <a:effectLst/>
              <a:latin typeface="Arial" panose="020B0604020202020204" pitchFamily="34" charset="0"/>
              <a:ea typeface="Calibri" panose="020F0502020204030204" pitchFamily="34" charset="0"/>
            </a:endParaRPr>
          </a:p>
          <a:p>
            <a:endParaRPr lang="en-AU" b="1" dirty="0"/>
          </a:p>
          <a:p>
            <a:r>
              <a:rPr lang="en-AU" b="1" dirty="0"/>
              <a:t>We can:</a:t>
            </a: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identify traditional agricultural methods and innovations used by Aboriginal and Torres Strait Islander peoples</a:t>
            </a: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solidFill>
                  <a:srgbClr val="000000"/>
                </a:solidFill>
                <a:effectLst/>
                <a:latin typeface="Arial" panose="020B0604020202020204" pitchFamily="34" charset="0"/>
                <a:ea typeface="Calibri" panose="020F0502020204030204" pitchFamily="34" charset="0"/>
              </a:rPr>
              <a:t>identify possible alignment between traditional agriculture methods and present-day agricultural challenges.  </a:t>
            </a:r>
            <a:endParaRPr lang="en-AU" sz="1800" dirty="0">
              <a:effectLst/>
              <a:latin typeface="Arial" panose="020B0604020202020204" pitchFamily="34" charset="0"/>
              <a:ea typeface="Calibri" panose="020F0502020204030204" pitchFamily="34" charset="0"/>
            </a:endParaRPr>
          </a:p>
        </p:txBody>
      </p:sp>
      <p:sp>
        <p:nvSpPr>
          <p:cNvPr id="9" name="Slide Number Placeholder 4">
            <a:extLst>
              <a:ext uri="{FF2B5EF4-FFF2-40B4-BE49-F238E27FC236}">
                <a16:creationId xmlns:a16="http://schemas.microsoft.com/office/drawing/2014/main" id="{0E33D5B8-B006-8099-7A87-F28320F9EDA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a:t>
            </a:fld>
            <a:endParaRPr lang="en-AU"/>
          </a:p>
        </p:txBody>
      </p:sp>
    </p:spTree>
    <p:extLst>
      <p:ext uri="{BB962C8B-B14F-4D97-AF65-F5344CB8AC3E}">
        <p14:creationId xmlns:p14="http://schemas.microsoft.com/office/powerpoint/2010/main" val="156139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7008-3057-0EB7-1F51-D2EC3FF343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347321-FA8C-999F-2A31-014DD0D63D69}"/>
              </a:ext>
            </a:extLst>
          </p:cNvPr>
          <p:cNvSpPr>
            <a:spLocks noGrp="1"/>
          </p:cNvSpPr>
          <p:nvPr>
            <p:ph type="title"/>
          </p:nvPr>
        </p:nvSpPr>
        <p:spPr/>
        <p:txBody>
          <a:bodyPr/>
          <a:lstStyle/>
          <a:p>
            <a:r>
              <a:rPr lang="en-AU" dirty="0"/>
              <a:t>Current and future AgriTech careers</a:t>
            </a:r>
          </a:p>
        </p:txBody>
      </p:sp>
      <p:sp>
        <p:nvSpPr>
          <p:cNvPr id="7" name="Text Placeholder 6">
            <a:extLst>
              <a:ext uri="{FF2B5EF4-FFF2-40B4-BE49-F238E27FC236}">
                <a16:creationId xmlns:a16="http://schemas.microsoft.com/office/drawing/2014/main" id="{D494176E-6EF7-9C20-2E45-5F66B3A5A3D9}"/>
              </a:ext>
            </a:extLst>
          </p:cNvPr>
          <p:cNvSpPr>
            <a:spLocks noGrp="1"/>
          </p:cNvSpPr>
          <p:nvPr>
            <p:ph type="body" sz="quarter" idx="18"/>
          </p:nvPr>
        </p:nvSpPr>
        <p:spPr/>
        <p:txBody>
          <a:bodyPr/>
          <a:lstStyle/>
          <a:p>
            <a:r>
              <a:rPr lang="en-AU" dirty="0"/>
              <a:t>Review agricultural challenges</a:t>
            </a:r>
          </a:p>
        </p:txBody>
      </p:sp>
      <p:sp>
        <p:nvSpPr>
          <p:cNvPr id="8" name="Text Placeholder 7">
            <a:extLst>
              <a:ext uri="{FF2B5EF4-FFF2-40B4-BE49-F238E27FC236}">
                <a16:creationId xmlns:a16="http://schemas.microsoft.com/office/drawing/2014/main" id="{F040010F-F4FC-939D-9BB5-6F577CE3DACF}"/>
              </a:ext>
            </a:extLst>
          </p:cNvPr>
          <p:cNvSpPr>
            <a:spLocks noGrp="1"/>
          </p:cNvSpPr>
          <p:nvPr>
            <p:ph sz="quarter" idx="19"/>
          </p:nvPr>
        </p:nvSpPr>
        <p:spPr/>
        <p:txBody>
          <a:bodyPr/>
          <a:lstStyle/>
          <a:p>
            <a:r>
              <a:rPr lang="en-AU" dirty="0">
                <a:ea typeface="Calibri" panose="020F0502020204030204" pitchFamily="34" charset="0"/>
              </a:rPr>
              <a:t>Can you remember some agriculture careers that will be changed or created by the increased use of technology?</a:t>
            </a:r>
          </a:p>
        </p:txBody>
      </p:sp>
      <p:sp>
        <p:nvSpPr>
          <p:cNvPr id="2" name="Slide Number Placeholder 4">
            <a:extLst>
              <a:ext uri="{FF2B5EF4-FFF2-40B4-BE49-F238E27FC236}">
                <a16:creationId xmlns:a16="http://schemas.microsoft.com/office/drawing/2014/main" id="{1B54060C-37F3-8962-F681-86B219E44E4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40</a:t>
            </a:fld>
            <a:endParaRPr lang="en-AU"/>
          </a:p>
        </p:txBody>
      </p:sp>
      <p:grpSp>
        <p:nvGrpSpPr>
          <p:cNvPr id="9" name="Group 8">
            <a:extLst>
              <a:ext uri="{FF2B5EF4-FFF2-40B4-BE49-F238E27FC236}">
                <a16:creationId xmlns:a16="http://schemas.microsoft.com/office/drawing/2014/main" id="{2DF9D5A0-ACB8-0701-C0D9-F148554CC4F1}"/>
              </a:ext>
              <a:ext uri="{C183D7F6-B498-43B3-948B-1728B52AA6E4}">
                <adec:decorative xmlns:adec="http://schemas.microsoft.com/office/drawing/2017/decorative" val="1"/>
              </a:ext>
            </a:extLst>
          </p:cNvPr>
          <p:cNvGrpSpPr/>
          <p:nvPr/>
        </p:nvGrpSpPr>
        <p:grpSpPr>
          <a:xfrm>
            <a:off x="5209308" y="162000"/>
            <a:ext cx="6788727" cy="6534000"/>
            <a:chOff x="2071210" y="1292535"/>
            <a:chExt cx="5297160" cy="5353151"/>
          </a:xfrm>
        </p:grpSpPr>
        <p:pic>
          <p:nvPicPr>
            <p:cNvPr id="11" name="Graphic 10" descr="Head with gears with solid fill">
              <a:extLst>
                <a:ext uri="{FF2B5EF4-FFF2-40B4-BE49-F238E27FC236}">
                  <a16:creationId xmlns:a16="http://schemas.microsoft.com/office/drawing/2014/main" id="{7FF7A28C-8A8A-DAE7-6159-2B755BDA31A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12" name="Graphic 11" descr="Thought bubble with solid fill">
              <a:extLst>
                <a:ext uri="{FF2B5EF4-FFF2-40B4-BE49-F238E27FC236}">
                  <a16:creationId xmlns:a16="http://schemas.microsoft.com/office/drawing/2014/main" id="{03BEA61A-8350-16DE-7E7B-9879DB4E9F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Tree>
    <p:extLst>
      <p:ext uri="{BB962C8B-B14F-4D97-AF65-F5344CB8AC3E}">
        <p14:creationId xmlns:p14="http://schemas.microsoft.com/office/powerpoint/2010/main" val="240742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ED49-3A8D-18DF-7452-9680C1E0D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90EBD-7FF3-3BA2-2F88-6E7C0696F1C2}"/>
              </a:ext>
            </a:extLst>
          </p:cNvPr>
          <p:cNvSpPr>
            <a:spLocks noGrp="1"/>
          </p:cNvSpPr>
          <p:nvPr>
            <p:ph type="title"/>
          </p:nvPr>
        </p:nvSpPr>
        <p:spPr/>
        <p:txBody>
          <a:bodyPr/>
          <a:lstStyle/>
          <a:p>
            <a:r>
              <a:rPr lang="en-AU" dirty="0"/>
              <a:t>AgriTech STEM Careers</a:t>
            </a:r>
          </a:p>
        </p:txBody>
      </p:sp>
      <p:sp>
        <p:nvSpPr>
          <p:cNvPr id="4" name="Content Placeholder 3">
            <a:extLst>
              <a:ext uri="{FF2B5EF4-FFF2-40B4-BE49-F238E27FC236}">
                <a16:creationId xmlns:a16="http://schemas.microsoft.com/office/drawing/2014/main" id="{0F738C01-90A7-AC32-1A94-44C12BCF2376}"/>
              </a:ext>
            </a:extLst>
          </p:cNvPr>
          <p:cNvSpPr>
            <a:spLocks noGrp="1"/>
          </p:cNvSpPr>
          <p:nvPr>
            <p:ph sz="quarter" idx="19"/>
          </p:nvPr>
        </p:nvSpPr>
        <p:spPr>
          <a:xfrm>
            <a:off x="360363" y="1292536"/>
            <a:ext cx="5735637" cy="5148546"/>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the website </a:t>
            </a:r>
            <a:r>
              <a:rPr lang="en-AU" sz="1800" dirty="0">
                <a:effectLst/>
                <a:latin typeface="Arial" panose="020B0604020202020204" pitchFamily="34" charset="0"/>
                <a:ea typeface="Calibri" panose="020F0502020204030204" pitchFamily="34" charset="0"/>
                <a:hlinkClick r:id="rId3"/>
              </a:rPr>
              <a:t>career harvest </a:t>
            </a:r>
            <a:r>
              <a:rPr lang="en-AU" sz="1800" dirty="0">
                <a:effectLst/>
                <a:latin typeface="Arial" panose="020B0604020202020204" pitchFamily="34" charset="0"/>
                <a:ea typeface="Calibri" panose="020F0502020204030204" pitchFamily="34" charset="0"/>
              </a:rPr>
              <a:t>to help find more information about </a:t>
            </a:r>
            <a:r>
              <a:rPr lang="en-AU" sz="1800" dirty="0">
                <a:ea typeface="Calibri" panose="020F0502020204030204" pitchFamily="34" charset="0"/>
              </a:rPr>
              <a:t>agriculture careers that may be affected or created in AgriTech.</a:t>
            </a:r>
            <a:endParaRPr lang="en-AU" sz="1800" dirty="0">
              <a:effectLst/>
              <a:latin typeface="Arial" panose="020B0604020202020204" pitchFamily="34" charset="0"/>
              <a:ea typeface="Calibri" panose="020F0502020204030204" pitchFamily="34" charset="0"/>
            </a:endParaRPr>
          </a:p>
        </p:txBody>
      </p:sp>
      <p:sp>
        <p:nvSpPr>
          <p:cNvPr id="6" name="Text Placeholder 5">
            <a:extLst>
              <a:ext uri="{FF2B5EF4-FFF2-40B4-BE49-F238E27FC236}">
                <a16:creationId xmlns:a16="http://schemas.microsoft.com/office/drawing/2014/main" id="{5725DA7B-7BC4-EB57-D148-784F9E185734}"/>
              </a:ext>
            </a:extLst>
          </p:cNvPr>
          <p:cNvSpPr>
            <a:spLocks noGrp="1"/>
          </p:cNvSpPr>
          <p:nvPr>
            <p:ph type="body" sz="quarter" idx="21"/>
          </p:nvPr>
        </p:nvSpPr>
        <p:spPr>
          <a:xfrm>
            <a:off x="6096000" y="6078593"/>
            <a:ext cx="5198951" cy="506413"/>
          </a:xfrm>
        </p:spPr>
        <p:txBody>
          <a:bodyPr/>
          <a:lstStyle/>
          <a:p>
            <a:r>
              <a:rPr lang="en-AU" dirty="0"/>
              <a:t>Screenshot from </a:t>
            </a:r>
            <a:r>
              <a:rPr lang="en-AU" dirty="0">
                <a:hlinkClick r:id="rId4"/>
              </a:rPr>
              <a:t>Career harvest</a:t>
            </a:r>
            <a:r>
              <a:rPr lang="en-AU" dirty="0"/>
              <a:t> website.</a:t>
            </a:r>
          </a:p>
        </p:txBody>
      </p:sp>
      <p:pic>
        <p:nvPicPr>
          <p:cNvPr id="9" name="Picture Placeholder 8" descr="screenshot of career harvest webpage">
            <a:extLst>
              <a:ext uri="{FF2B5EF4-FFF2-40B4-BE49-F238E27FC236}">
                <a16:creationId xmlns:a16="http://schemas.microsoft.com/office/drawing/2014/main" id="{E1D75108-5E65-8085-388C-4B5624970BCC}"/>
              </a:ext>
            </a:extLst>
          </p:cNvPr>
          <p:cNvPicPr>
            <a:picLocks noGrp="1" noChangeAspect="1"/>
          </p:cNvPicPr>
          <p:nvPr>
            <p:ph type="pic" sz="quarter" idx="20"/>
          </p:nvPr>
        </p:nvPicPr>
        <p:blipFill>
          <a:blip r:embed="rId5"/>
          <a:srcRect t="-2339" b="-164"/>
          <a:stretch/>
        </p:blipFill>
        <p:spPr>
          <a:xfrm>
            <a:off x="6324599" y="1188720"/>
            <a:ext cx="5507038" cy="4889872"/>
          </a:xfrm>
        </p:spPr>
      </p:pic>
    </p:spTree>
    <p:extLst>
      <p:ext uri="{BB962C8B-B14F-4D97-AF65-F5344CB8AC3E}">
        <p14:creationId xmlns:p14="http://schemas.microsoft.com/office/powerpoint/2010/main" val="340729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1532-FEE4-420E-E36A-75D7F9BEE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4454B1-2039-AEEC-053C-68C46E7BEAD1}"/>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Identify careers</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CBB4848B-80F2-5454-4EEA-1CD643FF7CD2}"/>
              </a:ext>
            </a:extLst>
          </p:cNvPr>
          <p:cNvGraphicFramePr>
            <a:graphicFrameLocks noGrp="1"/>
          </p:cNvGraphicFramePr>
          <p:nvPr>
            <p:ph idx="4294967295"/>
            <p:extLst>
              <p:ext uri="{D42A27DB-BD31-4B8C-83A1-F6EECF244321}">
                <p14:modId xmlns:p14="http://schemas.microsoft.com/office/powerpoint/2010/main" val="2296858132"/>
              </p:ext>
            </p:extLst>
          </p:nvPr>
        </p:nvGraphicFramePr>
        <p:xfrm>
          <a:off x="354013" y="1204520"/>
          <a:ext cx="11483974" cy="5491480"/>
        </p:xfrm>
        <a:graphic>
          <a:graphicData uri="http://schemas.openxmlformats.org/drawingml/2006/table">
            <a:tbl>
              <a:tblPr firstRow="1" bandRow="1">
                <a:tableStyleId>{69012ECD-51FC-41F1-AA8D-1B2483CD663E}</a:tableStyleId>
              </a:tblPr>
              <a:tblGrid>
                <a:gridCol w="2435682">
                  <a:extLst>
                    <a:ext uri="{9D8B030D-6E8A-4147-A177-3AD203B41FA5}">
                      <a16:colId xmlns:a16="http://schemas.microsoft.com/office/drawing/2014/main" val="2546070211"/>
                    </a:ext>
                  </a:extLst>
                </a:gridCol>
                <a:gridCol w="9048292">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Career</a:t>
                      </a:r>
                    </a:p>
                  </a:txBody>
                  <a:tcPr/>
                </a:tc>
                <a:tc>
                  <a:txBody>
                    <a:bodyPr/>
                    <a:lstStyle/>
                    <a:p>
                      <a:r>
                        <a:rPr lang="en-AU" dirty="0">
                          <a:latin typeface="Arial" panose="020B0604020202020204" pitchFamily="34" charset="0"/>
                          <a:cs typeface="Arial" panose="020B0604020202020204" pitchFamily="34" charset="0"/>
                        </a:rPr>
                        <a:t>Information</a:t>
                      </a:r>
                    </a:p>
                  </a:txBody>
                  <a:tcPr/>
                </a:tc>
                <a:extLst>
                  <a:ext uri="{0D108BD9-81ED-4DB2-BD59-A6C34878D82A}">
                    <a16:rowId xmlns:a16="http://schemas.microsoft.com/office/drawing/2014/main" val="2818251824"/>
                  </a:ext>
                </a:extLst>
              </a:tr>
              <a:tr h="370840">
                <a:tc>
                  <a:txBody>
                    <a:bodyPr/>
                    <a:lstStyle/>
                    <a:p>
                      <a:r>
                        <a:rPr lang="en-AU" dirty="0">
                          <a:latin typeface="Arial" panose="020B0604020202020204" pitchFamily="34" charset="0"/>
                          <a:cs typeface="Arial" panose="020B0604020202020204" pitchFamily="34" charset="0"/>
                        </a:rPr>
                        <a:t>Agronomist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r>
                        <a:rPr lang="en-AU" dirty="0">
                          <a:latin typeface="Arial" panose="020B0604020202020204" pitchFamily="34" charset="0"/>
                          <a:cs typeface="Arial" panose="020B0604020202020204" pitchFamily="34" charset="0"/>
                        </a:rPr>
                        <a:t>Agricultural scientist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r>
                        <a:rPr lang="en-AU" dirty="0">
                          <a:latin typeface="Arial" panose="020B0604020202020204" pitchFamily="34" charset="0"/>
                          <a:cs typeface="Arial" panose="020B0604020202020204" pitchFamily="34" charset="0"/>
                        </a:rPr>
                        <a:t>Horticulturalist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370840">
                <a:tc>
                  <a:txBody>
                    <a:bodyPr/>
                    <a:lstStyle/>
                    <a:p>
                      <a:r>
                        <a:rPr lang="en-AU" dirty="0">
                          <a:latin typeface="Arial" panose="020B0604020202020204" pitchFamily="34" charset="0"/>
                          <a:cs typeface="Arial" panose="020B0604020202020204" pitchFamily="34" charset="0"/>
                        </a:rPr>
                        <a:t>Irrigation specialist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972329155"/>
                  </a:ext>
                </a:extLst>
              </a:tr>
              <a:tr h="370840">
                <a:tc>
                  <a:txBody>
                    <a:bodyPr/>
                    <a:lstStyle/>
                    <a:p>
                      <a:r>
                        <a:rPr lang="en-AU" dirty="0">
                          <a:latin typeface="Arial" panose="020B0604020202020204" pitchFamily="34" charset="0"/>
                          <a:cs typeface="Arial" panose="020B0604020202020204" pitchFamily="34" charset="0"/>
                        </a:rPr>
                        <a:t>Entomologist</a:t>
                      </a: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449555415"/>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Drone pilot</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456377015"/>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7495619"/>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126755135"/>
                  </a:ext>
                </a:extLst>
              </a:tr>
            </a:tbl>
          </a:graphicData>
        </a:graphic>
      </p:graphicFrame>
      <p:sp>
        <p:nvSpPr>
          <p:cNvPr id="4" name="Slide Number Placeholder 3">
            <a:extLst>
              <a:ext uri="{FF2B5EF4-FFF2-40B4-BE49-F238E27FC236}">
                <a16:creationId xmlns:a16="http://schemas.microsoft.com/office/drawing/2014/main" id="{1B98CBC1-6330-3009-9612-06568E727B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42</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21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22B2-9FDC-DD47-F42F-3CBE03D90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B1E2E7-0F1A-B6A7-2727-2578DF1EBCE3}"/>
              </a:ext>
            </a:extLst>
          </p:cNvPr>
          <p:cNvSpPr>
            <a:spLocks noGrp="1"/>
          </p:cNvSpPr>
          <p:nvPr>
            <p:ph type="title"/>
          </p:nvPr>
        </p:nvSpPr>
        <p:spPr/>
        <p:txBody>
          <a:bodyPr/>
          <a:lstStyle/>
          <a:p>
            <a:r>
              <a:rPr lang="en-AU" dirty="0"/>
              <a:t>Agricultural career</a:t>
            </a:r>
          </a:p>
        </p:txBody>
      </p:sp>
      <p:sp>
        <p:nvSpPr>
          <p:cNvPr id="6" name="Text Placeholder 5">
            <a:extLst>
              <a:ext uri="{FF2B5EF4-FFF2-40B4-BE49-F238E27FC236}">
                <a16:creationId xmlns:a16="http://schemas.microsoft.com/office/drawing/2014/main" id="{953C500B-39E5-C394-08EF-75CDFDE06E7B}"/>
              </a:ext>
            </a:extLst>
          </p:cNvPr>
          <p:cNvSpPr>
            <a:spLocks noGrp="1"/>
          </p:cNvSpPr>
          <p:nvPr>
            <p:ph type="body" sz="quarter" idx="18"/>
          </p:nvPr>
        </p:nvSpPr>
        <p:spPr/>
        <p:txBody>
          <a:bodyPr/>
          <a:lstStyle/>
          <a:p>
            <a:r>
              <a:rPr lang="en-AU" dirty="0"/>
              <a:t>Example</a:t>
            </a:r>
          </a:p>
        </p:txBody>
      </p:sp>
      <p:sp>
        <p:nvSpPr>
          <p:cNvPr id="5" name="Content Placeholder 4">
            <a:extLst>
              <a:ext uri="{FF2B5EF4-FFF2-40B4-BE49-F238E27FC236}">
                <a16:creationId xmlns:a16="http://schemas.microsoft.com/office/drawing/2014/main" id="{08130136-2C2D-3381-6CD7-42184C18769C}"/>
              </a:ext>
            </a:extLst>
          </p:cNvPr>
          <p:cNvSpPr>
            <a:spLocks noGrp="1"/>
          </p:cNvSpPr>
          <p:nvPr>
            <p:ph sz="half" idx="1"/>
          </p:nvPr>
        </p:nvSpPr>
        <p:spPr/>
        <p:txBody>
          <a:bodyPr/>
          <a:lstStyle/>
          <a:p>
            <a:r>
              <a:rPr lang="en-AU" sz="1800" dirty="0">
                <a:effectLst/>
                <a:latin typeface="Arial" panose="020B0604020202020204" pitchFamily="34" charset="0"/>
                <a:ea typeface="Calibri" panose="020F0502020204030204" pitchFamily="34" charset="0"/>
              </a:rPr>
              <a:t>Choose one AgriTech (or related) career and research the pathway/s into that career.</a:t>
            </a:r>
          </a:p>
          <a:p>
            <a:r>
              <a:rPr lang="en-AU" dirty="0">
                <a:ea typeface="Calibri" panose="020F0502020204030204" pitchFamily="34" charset="0"/>
              </a:rPr>
              <a:t>Outline the career and career pathway.</a:t>
            </a:r>
            <a:endParaRPr lang="en-AU" sz="1800" dirty="0">
              <a:effectLst/>
              <a:latin typeface="Arial" panose="020B0604020202020204" pitchFamily="34" charset="0"/>
              <a:ea typeface="Calibri" panose="020F0502020204030204" pitchFamily="34" charset="0"/>
            </a:endParaRPr>
          </a:p>
          <a:p>
            <a:endParaRPr lang="en-AU" dirty="0">
              <a:ea typeface="Calibri" panose="020F0502020204030204" pitchFamily="34" charset="0"/>
            </a:endParaRPr>
          </a:p>
          <a:p>
            <a:endParaRPr lang="en-AU" dirty="0"/>
          </a:p>
        </p:txBody>
      </p:sp>
      <p:sp>
        <p:nvSpPr>
          <p:cNvPr id="7" name="Content Placeholder 6">
            <a:extLst>
              <a:ext uri="{FF2B5EF4-FFF2-40B4-BE49-F238E27FC236}">
                <a16:creationId xmlns:a16="http://schemas.microsoft.com/office/drawing/2014/main" id="{98C2EF8D-B3CB-6F22-6EA7-66525F5B5808}"/>
              </a:ext>
            </a:extLst>
          </p:cNvPr>
          <p:cNvSpPr>
            <a:spLocks noGrp="1"/>
          </p:cNvSpPr>
          <p:nvPr>
            <p:ph sz="half" idx="19"/>
          </p:nvPr>
        </p:nvSpPr>
        <p:spPr>
          <a:xfrm>
            <a:off x="6648604" y="1886738"/>
            <a:ext cx="4850456" cy="3869020"/>
          </a:xfrm>
        </p:spPr>
        <p:txBody>
          <a:bodyPr/>
          <a:lstStyle/>
          <a:p>
            <a:r>
              <a:rPr lang="en-AU" b="1" dirty="0"/>
              <a:t>(Example) Biotechnologist: </a:t>
            </a:r>
            <a:r>
              <a:rPr lang="en-AU" dirty="0"/>
              <a:t>Biotechnologists study the genetic, chemical and physical attributes of cells, tissues and organisms and identify, create or improve industrial or agricultural uses for them. A study pathway into this is usually a Bachelor of Science with majors in Life Science, Molecular Biology or Biotechnology. A bachelor degree is usually a 3-4 year fulltime tertiary course at a university.</a:t>
            </a:r>
          </a:p>
        </p:txBody>
      </p:sp>
      <p:sp>
        <p:nvSpPr>
          <p:cNvPr id="2" name="Slide Number Placeholder 4">
            <a:extLst>
              <a:ext uri="{FF2B5EF4-FFF2-40B4-BE49-F238E27FC236}">
                <a16:creationId xmlns:a16="http://schemas.microsoft.com/office/drawing/2014/main" id="{A78AD082-7B73-08EC-3FA3-9D9721CC11EA}"/>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43</a:t>
            </a:fld>
            <a:endParaRPr lang="en-AU" sz="1100"/>
          </a:p>
        </p:txBody>
      </p:sp>
    </p:spTree>
    <p:extLst>
      <p:ext uri="{BB962C8B-B14F-4D97-AF65-F5344CB8AC3E}">
        <p14:creationId xmlns:p14="http://schemas.microsoft.com/office/powerpoint/2010/main" val="83131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10.3 Careers in STEM and AgriTech</a:t>
            </a:r>
          </a:p>
        </p:txBody>
      </p:sp>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sz="1800" b="1" dirty="0"/>
              <a:t>We are learning about:</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current and future </a:t>
            </a:r>
            <a:r>
              <a:rPr lang="en-AU" sz="1800" dirty="0" err="1">
                <a:effectLst/>
                <a:latin typeface="Arial" panose="020B0604020202020204" pitchFamily="34" charset="0"/>
                <a:ea typeface="Calibri" panose="020F0502020204030204" pitchFamily="34" charset="0"/>
              </a:rPr>
              <a:t>AgriTech</a:t>
            </a:r>
            <a:r>
              <a:rPr lang="en-AU" sz="1800" dirty="0">
                <a:effectLst/>
                <a:latin typeface="Arial" panose="020B0604020202020204" pitchFamily="34" charset="0"/>
                <a:ea typeface="Calibri" panose="020F0502020204030204" pitchFamily="34" charset="0"/>
              </a:rPr>
              <a:t> careers</a:t>
            </a:r>
          </a:p>
          <a:p>
            <a:pPr>
              <a:lnSpc>
                <a:spcPct val="150000"/>
              </a:lnSpc>
              <a:spcBef>
                <a:spcPts val="1200"/>
              </a:spcBef>
              <a:spcAft>
                <a:spcPts val="600"/>
              </a:spcAft>
            </a:pPr>
            <a:r>
              <a:rPr lang="en-AU" sz="1800" b="1" dirty="0"/>
              <a:t>We can: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give examples of potential AgriTech careers.</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gather career information from different sources.</a:t>
            </a:r>
            <a:endParaRPr lang="en-AU" sz="1800" dirty="0">
              <a:effectLst/>
              <a:latin typeface="Arial" panose="020B060402020202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6" name="Slide Number Placeholder 1">
            <a:extLst>
              <a:ext uri="{FF2B5EF4-FFF2-40B4-BE49-F238E27FC236}">
                <a16:creationId xmlns:a16="http://schemas.microsoft.com/office/drawing/2014/main" id="{0504074C-B14A-E03A-7018-678F05A4A3D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44</a:t>
            </a:fld>
            <a:endParaRPr lang="en-AU" dirty="0"/>
          </a:p>
        </p:txBody>
      </p:sp>
    </p:spTree>
    <p:extLst>
      <p:ext uri="{BB962C8B-B14F-4D97-AF65-F5344CB8AC3E}">
        <p14:creationId xmlns:p14="http://schemas.microsoft.com/office/powerpoint/2010/main" val="146818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8EF3-914B-8488-582D-FA6556E61D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A7DDCF2-1F2C-31CE-D2BF-76A33F4A96C6}"/>
              </a:ext>
            </a:extLst>
          </p:cNvPr>
          <p:cNvSpPr>
            <a:spLocks noGrp="1"/>
          </p:cNvSpPr>
          <p:nvPr>
            <p:ph type="title"/>
          </p:nvPr>
        </p:nvSpPr>
        <p:spPr/>
        <p:txBody>
          <a:bodyPr/>
          <a:lstStyle/>
          <a:p>
            <a:r>
              <a:rPr lang="en-AU" dirty="0"/>
              <a:t>AgriTech careers</a:t>
            </a:r>
          </a:p>
        </p:txBody>
      </p:sp>
      <p:sp>
        <p:nvSpPr>
          <p:cNvPr id="7" name="Text Placeholder 6">
            <a:extLst>
              <a:ext uri="{FF2B5EF4-FFF2-40B4-BE49-F238E27FC236}">
                <a16:creationId xmlns:a16="http://schemas.microsoft.com/office/drawing/2014/main" id="{5A3EC5CE-FEAB-3849-2560-5949068966A1}"/>
              </a:ext>
            </a:extLst>
          </p:cNvPr>
          <p:cNvSpPr>
            <a:spLocks noGrp="1"/>
          </p:cNvSpPr>
          <p:nvPr>
            <p:ph type="body" sz="quarter" idx="18"/>
          </p:nvPr>
        </p:nvSpPr>
        <p:spPr/>
        <p:txBody>
          <a:bodyPr/>
          <a:lstStyle/>
          <a:p>
            <a:r>
              <a:rPr lang="en-AU" dirty="0"/>
              <a:t>Review agricultural challenges</a:t>
            </a:r>
          </a:p>
        </p:txBody>
      </p:sp>
      <p:sp>
        <p:nvSpPr>
          <p:cNvPr id="8" name="Text Placeholder 7">
            <a:extLst>
              <a:ext uri="{FF2B5EF4-FFF2-40B4-BE49-F238E27FC236}">
                <a16:creationId xmlns:a16="http://schemas.microsoft.com/office/drawing/2014/main" id="{A7178933-A007-7D26-B933-D8F0318C9196}"/>
              </a:ext>
            </a:extLst>
          </p:cNvPr>
          <p:cNvSpPr>
            <a:spLocks noGrp="1"/>
          </p:cNvSpPr>
          <p:nvPr>
            <p:ph sz="quarter" idx="19"/>
          </p:nvPr>
        </p:nvSpPr>
        <p:spPr/>
        <p:txBody>
          <a:bodyPr/>
          <a:lstStyle/>
          <a:p>
            <a:r>
              <a:rPr lang="en-AU" dirty="0">
                <a:ea typeface="Calibri" panose="020F0502020204030204" pitchFamily="34" charset="0"/>
              </a:rPr>
              <a:t>Can you remember some agriculture careers that you researched last lesson?</a:t>
            </a:r>
          </a:p>
          <a:p>
            <a:endParaRPr lang="en-AU" dirty="0">
              <a:ea typeface="Calibri" panose="020F0502020204030204" pitchFamily="34" charset="0"/>
            </a:endParaRPr>
          </a:p>
          <a:p>
            <a:r>
              <a:rPr lang="en-AU" dirty="0">
                <a:ea typeface="Calibri" panose="020F0502020204030204" pitchFamily="34" charset="0"/>
              </a:rPr>
              <a:t>Which ones were you most interested in?</a:t>
            </a:r>
          </a:p>
        </p:txBody>
      </p:sp>
      <p:sp>
        <p:nvSpPr>
          <p:cNvPr id="2" name="Slide Number Placeholder 4">
            <a:extLst>
              <a:ext uri="{FF2B5EF4-FFF2-40B4-BE49-F238E27FC236}">
                <a16:creationId xmlns:a16="http://schemas.microsoft.com/office/drawing/2014/main" id="{D2E804DB-79D0-B00F-CA53-1375CA7D40EF}"/>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45</a:t>
            </a:fld>
            <a:endParaRPr lang="en-AU"/>
          </a:p>
        </p:txBody>
      </p:sp>
      <p:grpSp>
        <p:nvGrpSpPr>
          <p:cNvPr id="9" name="Group 8">
            <a:extLst>
              <a:ext uri="{FF2B5EF4-FFF2-40B4-BE49-F238E27FC236}">
                <a16:creationId xmlns:a16="http://schemas.microsoft.com/office/drawing/2014/main" id="{809981DF-6638-B639-8D9B-504DB085AC49}"/>
              </a:ext>
              <a:ext uri="{C183D7F6-B498-43B3-948B-1728B52AA6E4}">
                <adec:decorative xmlns:adec="http://schemas.microsoft.com/office/drawing/2017/decorative" val="1"/>
              </a:ext>
            </a:extLst>
          </p:cNvPr>
          <p:cNvGrpSpPr/>
          <p:nvPr/>
        </p:nvGrpSpPr>
        <p:grpSpPr>
          <a:xfrm>
            <a:off x="5209308" y="162000"/>
            <a:ext cx="6788727" cy="6534000"/>
            <a:chOff x="2071210" y="1292535"/>
            <a:chExt cx="5297160" cy="5353151"/>
          </a:xfrm>
        </p:grpSpPr>
        <p:pic>
          <p:nvPicPr>
            <p:cNvPr id="11" name="Graphic 10" descr="Head with gears with solid fill">
              <a:extLst>
                <a:ext uri="{FF2B5EF4-FFF2-40B4-BE49-F238E27FC236}">
                  <a16:creationId xmlns:a16="http://schemas.microsoft.com/office/drawing/2014/main" id="{34DAB08E-421B-3B7A-6B28-A90BE771171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12" name="Graphic 11" descr="Thought bubble with solid fill">
              <a:extLst>
                <a:ext uri="{FF2B5EF4-FFF2-40B4-BE49-F238E27FC236}">
                  <a16:creationId xmlns:a16="http://schemas.microsoft.com/office/drawing/2014/main" id="{32479E63-3080-ABE6-8255-B9E3295389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Tree>
    <p:extLst>
      <p:ext uri="{BB962C8B-B14F-4D97-AF65-F5344CB8AC3E}">
        <p14:creationId xmlns:p14="http://schemas.microsoft.com/office/powerpoint/2010/main" val="5561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4C5F1-A641-B594-848B-3C53FC4DF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86EE9-F1D5-F409-C50C-BB66FD5487B6}"/>
              </a:ext>
            </a:extLst>
          </p:cNvPr>
          <p:cNvSpPr>
            <a:spLocks noGrp="1"/>
          </p:cNvSpPr>
          <p:nvPr>
            <p:ph type="title"/>
          </p:nvPr>
        </p:nvSpPr>
        <p:spPr/>
        <p:txBody>
          <a:bodyPr/>
          <a:lstStyle/>
          <a:p>
            <a:r>
              <a:rPr lang="en-AU" dirty="0"/>
              <a:t>STEM Careers</a:t>
            </a:r>
          </a:p>
        </p:txBody>
      </p:sp>
      <p:sp>
        <p:nvSpPr>
          <p:cNvPr id="4" name="Content Placeholder 3">
            <a:extLst>
              <a:ext uri="{FF2B5EF4-FFF2-40B4-BE49-F238E27FC236}">
                <a16:creationId xmlns:a16="http://schemas.microsoft.com/office/drawing/2014/main" id="{7A78D4FC-B8B4-E64C-437B-AD5ACAD1F661}"/>
              </a:ext>
            </a:extLst>
          </p:cNvPr>
          <p:cNvSpPr>
            <a:spLocks noGrp="1"/>
          </p:cNvSpPr>
          <p:nvPr>
            <p:ph sz="quarter" idx="19"/>
          </p:nvPr>
        </p:nvSpPr>
        <p:spPr>
          <a:xfrm>
            <a:off x="360363" y="1292536"/>
            <a:ext cx="5735637" cy="5148546"/>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the website </a:t>
            </a:r>
            <a:r>
              <a:rPr lang="en-AU" sz="1800" dirty="0">
                <a:effectLst/>
                <a:latin typeface="Arial" panose="020B0604020202020204" pitchFamily="34" charset="0"/>
                <a:ea typeface="Calibri" panose="020F0502020204030204" pitchFamily="34" charset="0"/>
                <a:hlinkClick r:id="rId3"/>
              </a:rPr>
              <a:t>Careers with STEM </a:t>
            </a:r>
            <a:r>
              <a:rPr lang="en-AU" sz="1800" dirty="0">
                <a:ea typeface="Calibri" panose="020F0502020204030204" pitchFamily="34" charset="0"/>
              </a:rPr>
              <a:t>t</a:t>
            </a:r>
            <a:r>
              <a:rPr lang="en-AU" sz="1800" dirty="0">
                <a:effectLst/>
                <a:latin typeface="Arial" panose="020B0604020202020204" pitchFamily="34" charset="0"/>
                <a:ea typeface="Calibri" panose="020F0502020204030204" pitchFamily="34" charset="0"/>
              </a:rPr>
              <a:t>o find more information about </a:t>
            </a:r>
            <a:r>
              <a:rPr lang="en-AU" sz="1800" dirty="0">
                <a:ea typeface="Calibri" panose="020F0502020204030204" pitchFamily="34" charset="0"/>
              </a:rPr>
              <a:t>agriculture careers or STEM careers you may be interested in.</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search tools to find out more in</a:t>
            </a:r>
            <a:r>
              <a:rPr lang="en-AU" sz="1800" dirty="0">
                <a:ea typeface="Calibri" panose="020F0502020204030204" pitchFamily="34" charset="0"/>
              </a:rPr>
              <a:t>formation about careers that may interest you.</a:t>
            </a:r>
            <a:endParaRPr lang="en-AU" sz="1800" dirty="0">
              <a:effectLst/>
              <a:latin typeface="Arial" panose="020B0604020202020204" pitchFamily="34" charset="0"/>
              <a:ea typeface="Calibri" panose="020F0502020204030204" pitchFamily="34" charset="0"/>
            </a:endParaRPr>
          </a:p>
        </p:txBody>
      </p:sp>
      <p:sp>
        <p:nvSpPr>
          <p:cNvPr id="6" name="Text Placeholder 5">
            <a:extLst>
              <a:ext uri="{FF2B5EF4-FFF2-40B4-BE49-F238E27FC236}">
                <a16:creationId xmlns:a16="http://schemas.microsoft.com/office/drawing/2014/main" id="{1B2C62DC-5FF6-89A7-AE12-59AB3887BDEB}"/>
              </a:ext>
            </a:extLst>
          </p:cNvPr>
          <p:cNvSpPr>
            <a:spLocks noGrp="1"/>
          </p:cNvSpPr>
          <p:nvPr>
            <p:ph type="body" sz="quarter" idx="21"/>
          </p:nvPr>
        </p:nvSpPr>
        <p:spPr>
          <a:xfrm>
            <a:off x="6216480" y="6284895"/>
            <a:ext cx="5198951" cy="506413"/>
          </a:xfrm>
        </p:spPr>
        <p:txBody>
          <a:bodyPr/>
          <a:lstStyle/>
          <a:p>
            <a:r>
              <a:rPr lang="en-AU" dirty="0"/>
              <a:t>Screenshot from Careers with STEM engineering 2023 magazine</a:t>
            </a:r>
          </a:p>
        </p:txBody>
      </p:sp>
      <p:pic>
        <p:nvPicPr>
          <p:cNvPr id="14" name="Picture Placeholder 13" descr="Screenshot of careers with STEM magazine">
            <a:extLst>
              <a:ext uri="{FF2B5EF4-FFF2-40B4-BE49-F238E27FC236}">
                <a16:creationId xmlns:a16="http://schemas.microsoft.com/office/drawing/2014/main" id="{0C8B489B-C982-F7EC-DAAB-D885E9485747}"/>
              </a:ext>
            </a:extLst>
          </p:cNvPr>
          <p:cNvPicPr>
            <a:picLocks noGrp="1" noChangeAspect="1"/>
          </p:cNvPicPr>
          <p:nvPr>
            <p:ph type="pic" sz="quarter" idx="20"/>
          </p:nvPr>
        </p:nvPicPr>
        <p:blipFill>
          <a:blip r:embed="rId4"/>
          <a:srcRect t="-1551" b="7925"/>
          <a:stretch/>
        </p:blipFill>
        <p:spPr>
          <a:xfrm>
            <a:off x="6324599" y="1084217"/>
            <a:ext cx="5507038" cy="4724440"/>
          </a:xfrm>
        </p:spPr>
      </p:pic>
    </p:spTree>
    <p:extLst>
      <p:ext uri="{BB962C8B-B14F-4D97-AF65-F5344CB8AC3E}">
        <p14:creationId xmlns:p14="http://schemas.microsoft.com/office/powerpoint/2010/main" val="411119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59252826-D503-D20D-B6C8-EC56F4CB6D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DD0F40-3EAC-59B0-AB84-887E7CC936E6}"/>
              </a:ext>
            </a:extLst>
          </p:cNvPr>
          <p:cNvSpPr>
            <a:spLocks noGrp="1"/>
          </p:cNvSpPr>
          <p:nvPr>
            <p:ph type="title"/>
          </p:nvPr>
        </p:nvSpPr>
        <p:spPr/>
        <p:txBody>
          <a:bodyPr/>
          <a:lstStyle/>
          <a:p>
            <a:r>
              <a:rPr lang="en-AU" dirty="0">
                <a:solidFill>
                  <a:schemeClr val="accent1"/>
                </a:solidFill>
              </a:rPr>
              <a:t>Think-Pair-Share careers</a:t>
            </a:r>
          </a:p>
        </p:txBody>
      </p:sp>
      <p:sp>
        <p:nvSpPr>
          <p:cNvPr id="3" name="Rectangle: Rounded Corners 2">
            <a:extLst>
              <a:ext uri="{FF2B5EF4-FFF2-40B4-BE49-F238E27FC236}">
                <a16:creationId xmlns:a16="http://schemas.microsoft.com/office/drawing/2014/main" id="{B50F69E1-D3BB-0D19-17D7-E631620020D3}"/>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5" name="Group 54" descr="Think. Individual thinking time.">
            <a:extLst>
              <a:ext uri="{FF2B5EF4-FFF2-40B4-BE49-F238E27FC236}">
                <a16:creationId xmlns:a16="http://schemas.microsoft.com/office/drawing/2014/main" id="{EAB28E69-4533-2A3A-EF83-5992CDA8D575}"/>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822D5AE8-6AD5-0368-2BFB-E132BE0DA6FA}"/>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research time</a:t>
              </a:r>
            </a:p>
          </p:txBody>
        </p:sp>
        <p:pic>
          <p:nvPicPr>
            <p:cNvPr id="8" name="Graphic 7">
              <a:extLst>
                <a:ext uri="{FF2B5EF4-FFF2-40B4-BE49-F238E27FC236}">
                  <a16:creationId xmlns:a16="http://schemas.microsoft.com/office/drawing/2014/main" id="{B623C902-C887-8721-56E3-EA418100EAF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184ABC96-BDA8-5CC6-259D-0F55DC6FD9C7}"/>
              </a:ext>
              <a:ext uri="{C183D7F6-B498-43B3-948B-1728B52AA6E4}">
                <adec:decorative xmlns:adec="http://schemas.microsoft.com/office/drawing/2017/decorative" val="1"/>
              </a:ext>
            </a:extLst>
          </p:cNvPr>
          <p:cNvSpPr/>
          <p:nvPr/>
        </p:nvSpPr>
        <p:spPr>
          <a:xfrm>
            <a:off x="420175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F4A07C6C-7990-3779-82F3-5BA74D2355A2}"/>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042FD246-383A-039E-AE94-21BA686791FC}"/>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F4C41306-3832-F313-3C62-DBD42CF7E623}"/>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3B4D7AAC-31A2-547F-413D-F67489FCECD2}"/>
              </a:ext>
              <a:ext uri="{C183D7F6-B498-43B3-948B-1728B52AA6E4}">
                <adec:decorative xmlns:adec="http://schemas.microsoft.com/office/drawing/2017/decorative" val="1"/>
              </a:ext>
            </a:extLst>
          </p:cNvPr>
          <p:cNvSpPr/>
          <p:nvPr/>
        </p:nvSpPr>
        <p:spPr>
          <a:xfrm>
            <a:off x="81407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56AD77AF-2A8E-780F-E58C-9EB55750EDA4}"/>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1BD8C1B9-3E21-DA20-13CC-890F81D8396B}"/>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59A65F6D-640C-BDB3-B3CF-D1C5601FDD78}"/>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065E7995-5183-1A6C-F285-AB72364424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dirty="0"/>
          </a:p>
        </p:txBody>
      </p:sp>
      <p:sp>
        <p:nvSpPr>
          <p:cNvPr id="5" name="TextBox 4">
            <a:extLst>
              <a:ext uri="{FF2B5EF4-FFF2-40B4-BE49-F238E27FC236}">
                <a16:creationId xmlns:a16="http://schemas.microsoft.com/office/drawing/2014/main" id="{B8784B5C-E69E-4C46-3DD1-0955054C1F54}"/>
              </a:ext>
              <a:ext uri="{C183D7F6-B498-43B3-948B-1728B52AA6E4}">
                <adec:decorative xmlns:adec="http://schemas.microsoft.com/office/drawing/2017/decorative" val="1"/>
              </a:ext>
            </a:extLst>
          </p:cNvPr>
          <p:cNvSpPr txBox="1"/>
          <p:nvPr/>
        </p:nvSpPr>
        <p:spPr>
          <a:xfrm>
            <a:off x="372700" y="2607753"/>
            <a:ext cx="3594100" cy="3529095"/>
          </a:xfrm>
          <a:prstGeom prst="rect">
            <a:avLst/>
          </a:prstGeom>
          <a:noFill/>
        </p:spPr>
        <p:txBody>
          <a:bodyPr wrap="square" lIns="0" tIns="0" rIns="0" bIns="0" rtlCol="0">
            <a:noAutofit/>
          </a:bodyPr>
          <a:lstStyle/>
          <a:p>
            <a:pPr algn="l"/>
            <a:endParaRPr lang="en-AU" sz="1800" dirty="0"/>
          </a:p>
        </p:txBody>
      </p:sp>
      <p:sp>
        <p:nvSpPr>
          <p:cNvPr id="7" name="TextBox 6">
            <a:extLst>
              <a:ext uri="{FF2B5EF4-FFF2-40B4-BE49-F238E27FC236}">
                <a16:creationId xmlns:a16="http://schemas.microsoft.com/office/drawing/2014/main" id="{2C23282B-61F6-5E21-B8E3-359E0D721615}"/>
              </a:ext>
              <a:ext uri="{C183D7F6-B498-43B3-948B-1728B52AA6E4}">
                <adec:decorative xmlns:adec="http://schemas.microsoft.com/office/drawing/2017/decorative" val="1"/>
              </a:ext>
            </a:extLst>
          </p:cNvPr>
          <p:cNvSpPr txBox="1"/>
          <p:nvPr/>
        </p:nvSpPr>
        <p:spPr>
          <a:xfrm>
            <a:off x="4421550" y="2624706"/>
            <a:ext cx="3594100" cy="3529095"/>
          </a:xfrm>
          <a:prstGeom prst="rect">
            <a:avLst/>
          </a:prstGeom>
          <a:noFill/>
        </p:spPr>
        <p:txBody>
          <a:bodyPr wrap="square" lIns="0" tIns="0" rIns="0" bIns="0" rtlCol="0">
            <a:noAutofit/>
          </a:bodyPr>
          <a:lstStyle/>
          <a:p>
            <a:pPr algn="l"/>
            <a:endParaRPr lang="en-AU" sz="1800" dirty="0"/>
          </a:p>
        </p:txBody>
      </p:sp>
      <p:sp>
        <p:nvSpPr>
          <p:cNvPr id="9" name="TextBox 8">
            <a:extLst>
              <a:ext uri="{FF2B5EF4-FFF2-40B4-BE49-F238E27FC236}">
                <a16:creationId xmlns:a16="http://schemas.microsoft.com/office/drawing/2014/main" id="{5A06554C-0EBA-DC68-F4A7-2685DD79D4F7}"/>
              </a:ext>
              <a:ext uri="{C183D7F6-B498-43B3-948B-1728B52AA6E4}">
                <adec:decorative xmlns:adec="http://schemas.microsoft.com/office/drawing/2017/decorative" val="1"/>
              </a:ext>
            </a:extLst>
          </p:cNvPr>
          <p:cNvSpPr txBox="1"/>
          <p:nvPr/>
        </p:nvSpPr>
        <p:spPr>
          <a:xfrm>
            <a:off x="8360500" y="2628152"/>
            <a:ext cx="3594100" cy="3529095"/>
          </a:xfrm>
          <a:prstGeom prst="rect">
            <a:avLst/>
          </a:prstGeom>
          <a:noFill/>
        </p:spPr>
        <p:txBody>
          <a:bodyPr wrap="square" lIns="0" tIns="0" rIns="0" bIns="0" rtlCol="0">
            <a:noAutofit/>
          </a:bodyPr>
          <a:lstStyle/>
          <a:p>
            <a:pPr algn="l"/>
            <a:endParaRPr lang="en-AU" sz="1800" dirty="0"/>
          </a:p>
        </p:txBody>
      </p:sp>
    </p:spTree>
    <p:extLst>
      <p:ext uri="{BB962C8B-B14F-4D97-AF65-F5344CB8AC3E}">
        <p14:creationId xmlns:p14="http://schemas.microsoft.com/office/powerpoint/2010/main" val="2462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59252826-D503-D20D-B6C8-EC56F4CB6D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DD0F40-3EAC-59B0-AB84-887E7CC936E6}"/>
              </a:ext>
            </a:extLst>
          </p:cNvPr>
          <p:cNvSpPr>
            <a:spLocks noGrp="1"/>
          </p:cNvSpPr>
          <p:nvPr>
            <p:ph type="title"/>
          </p:nvPr>
        </p:nvSpPr>
        <p:spPr/>
        <p:txBody>
          <a:bodyPr/>
          <a:lstStyle/>
          <a:p>
            <a:r>
              <a:rPr lang="en-AU" dirty="0">
                <a:solidFill>
                  <a:schemeClr val="accent1"/>
                </a:solidFill>
              </a:rPr>
              <a:t>Think-Pair-Share career example</a:t>
            </a:r>
          </a:p>
        </p:txBody>
      </p:sp>
      <p:sp>
        <p:nvSpPr>
          <p:cNvPr id="3" name="Rectangle: Rounded Corners 2">
            <a:extLst>
              <a:ext uri="{FF2B5EF4-FFF2-40B4-BE49-F238E27FC236}">
                <a16:creationId xmlns:a16="http://schemas.microsoft.com/office/drawing/2014/main" id="{B50F69E1-D3BB-0D19-17D7-E631620020D3}"/>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5" name="Group 54" descr="Think. Individual thinking time.">
            <a:extLst>
              <a:ext uri="{FF2B5EF4-FFF2-40B4-BE49-F238E27FC236}">
                <a16:creationId xmlns:a16="http://schemas.microsoft.com/office/drawing/2014/main" id="{EAB28E69-4533-2A3A-EF83-5992CDA8D575}"/>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822D5AE8-6AD5-0368-2BFB-E132BE0DA6FA}"/>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research time</a:t>
              </a:r>
            </a:p>
          </p:txBody>
        </p:sp>
        <p:pic>
          <p:nvPicPr>
            <p:cNvPr id="8" name="Graphic 7">
              <a:extLst>
                <a:ext uri="{FF2B5EF4-FFF2-40B4-BE49-F238E27FC236}">
                  <a16:creationId xmlns:a16="http://schemas.microsoft.com/office/drawing/2014/main" id="{B623C902-C887-8721-56E3-EA418100EAF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184ABC96-BDA8-5CC6-259D-0F55DC6FD9C7}"/>
              </a:ext>
              <a:ext uri="{C183D7F6-B498-43B3-948B-1728B52AA6E4}">
                <adec:decorative xmlns:adec="http://schemas.microsoft.com/office/drawing/2017/decorative" val="1"/>
              </a:ext>
            </a:extLst>
          </p:cNvPr>
          <p:cNvSpPr/>
          <p:nvPr/>
        </p:nvSpPr>
        <p:spPr>
          <a:xfrm>
            <a:off x="420175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F4A07C6C-7990-3779-82F3-5BA74D2355A2}"/>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042FD246-383A-039E-AE94-21BA686791FC}"/>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F4C41306-3832-F313-3C62-DBD42CF7E623}"/>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3B4D7AAC-31A2-547F-413D-F67489FCECD2}"/>
              </a:ext>
              <a:ext uri="{C183D7F6-B498-43B3-948B-1728B52AA6E4}">
                <adec:decorative xmlns:adec="http://schemas.microsoft.com/office/drawing/2017/decorative" val="1"/>
              </a:ext>
            </a:extLst>
          </p:cNvPr>
          <p:cNvSpPr/>
          <p:nvPr/>
        </p:nvSpPr>
        <p:spPr>
          <a:xfrm>
            <a:off x="81407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56AD77AF-2A8E-780F-E58C-9EB55750EDA4}"/>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1BD8C1B9-3E21-DA20-13CC-890F81D8396B}"/>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59A65F6D-640C-BDB3-B3CF-D1C5601FDD78}"/>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065E7995-5183-1A6C-F285-AB72364424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dirty="0"/>
          </a:p>
        </p:txBody>
      </p:sp>
      <p:sp>
        <p:nvSpPr>
          <p:cNvPr id="5" name="TextBox 4">
            <a:extLst>
              <a:ext uri="{FF2B5EF4-FFF2-40B4-BE49-F238E27FC236}">
                <a16:creationId xmlns:a16="http://schemas.microsoft.com/office/drawing/2014/main" id="{B8784B5C-E69E-4C46-3DD1-0955054C1F54}"/>
              </a:ext>
            </a:extLst>
          </p:cNvPr>
          <p:cNvSpPr txBox="1"/>
          <p:nvPr/>
        </p:nvSpPr>
        <p:spPr>
          <a:xfrm>
            <a:off x="372700" y="2607753"/>
            <a:ext cx="3594100" cy="3529095"/>
          </a:xfrm>
          <a:prstGeom prst="rect">
            <a:avLst/>
          </a:prstGeom>
          <a:noFill/>
        </p:spPr>
        <p:txBody>
          <a:bodyPr wrap="square" lIns="0" tIns="0" rIns="0" bIns="0" rtlCol="0">
            <a:noAutofit/>
          </a:bodyPr>
          <a:lstStyle/>
          <a:p>
            <a:pPr algn="l"/>
            <a:r>
              <a:rPr lang="en-AU" sz="1800" dirty="0">
                <a:ea typeface="Calibri" panose="020F0502020204030204" pitchFamily="34" charset="0"/>
              </a:rPr>
              <a:t>For example: </a:t>
            </a:r>
          </a:p>
          <a:p>
            <a:pPr algn="l"/>
            <a:r>
              <a:rPr lang="en-AU" sz="1800" dirty="0">
                <a:ea typeface="Calibri" panose="020F0502020204030204" pitchFamily="34" charset="0"/>
              </a:rPr>
              <a:t>When reading the Careers with STEM 2023 engineering magazine I found out that there seems to be quite a few scholarships available for engineering degrees. I am interested in finding out more about these.</a:t>
            </a:r>
          </a:p>
          <a:p>
            <a:pPr algn="l"/>
            <a:r>
              <a:rPr lang="en-AU" sz="1800" dirty="0">
                <a:ea typeface="Calibri" panose="020F0502020204030204" pitchFamily="34" charset="0"/>
              </a:rPr>
              <a:t>When I investigated this, I found that many universities have scholarships for Bachelor of engineering degrees.</a:t>
            </a:r>
            <a:endParaRPr lang="en-AU" sz="1800" dirty="0"/>
          </a:p>
        </p:txBody>
      </p:sp>
      <p:sp>
        <p:nvSpPr>
          <p:cNvPr id="7" name="TextBox 6">
            <a:extLst>
              <a:ext uri="{FF2B5EF4-FFF2-40B4-BE49-F238E27FC236}">
                <a16:creationId xmlns:a16="http://schemas.microsoft.com/office/drawing/2014/main" id="{2C23282B-61F6-5E21-B8E3-359E0D721615}"/>
              </a:ext>
              <a:ext uri="{C183D7F6-B498-43B3-948B-1728B52AA6E4}">
                <adec:decorative xmlns:adec="http://schemas.microsoft.com/office/drawing/2017/decorative" val="1"/>
              </a:ext>
            </a:extLst>
          </p:cNvPr>
          <p:cNvSpPr txBox="1"/>
          <p:nvPr/>
        </p:nvSpPr>
        <p:spPr>
          <a:xfrm>
            <a:off x="4421550" y="2624706"/>
            <a:ext cx="3594100" cy="3529095"/>
          </a:xfrm>
          <a:prstGeom prst="rect">
            <a:avLst/>
          </a:prstGeom>
          <a:noFill/>
        </p:spPr>
        <p:txBody>
          <a:bodyPr wrap="square" lIns="0" tIns="0" rIns="0" bIns="0" rtlCol="0">
            <a:noAutofit/>
          </a:bodyPr>
          <a:lstStyle/>
          <a:p>
            <a:pPr algn="l"/>
            <a:endParaRPr lang="en-AU" sz="1800" dirty="0"/>
          </a:p>
        </p:txBody>
      </p:sp>
      <p:sp>
        <p:nvSpPr>
          <p:cNvPr id="9" name="TextBox 8">
            <a:extLst>
              <a:ext uri="{FF2B5EF4-FFF2-40B4-BE49-F238E27FC236}">
                <a16:creationId xmlns:a16="http://schemas.microsoft.com/office/drawing/2014/main" id="{5A06554C-0EBA-DC68-F4A7-2685DD79D4F7}"/>
              </a:ext>
              <a:ext uri="{C183D7F6-B498-43B3-948B-1728B52AA6E4}">
                <adec:decorative xmlns:adec="http://schemas.microsoft.com/office/drawing/2017/decorative" val="1"/>
              </a:ext>
            </a:extLst>
          </p:cNvPr>
          <p:cNvSpPr txBox="1"/>
          <p:nvPr/>
        </p:nvSpPr>
        <p:spPr>
          <a:xfrm>
            <a:off x="8360500" y="2628152"/>
            <a:ext cx="3594100" cy="3529095"/>
          </a:xfrm>
          <a:prstGeom prst="rect">
            <a:avLst/>
          </a:prstGeom>
          <a:noFill/>
        </p:spPr>
        <p:txBody>
          <a:bodyPr wrap="square" lIns="0" tIns="0" rIns="0" bIns="0" rtlCol="0">
            <a:noAutofit/>
          </a:bodyPr>
          <a:lstStyle/>
          <a:p>
            <a:pPr algn="l"/>
            <a:endParaRPr lang="en-AU" sz="1800" dirty="0"/>
          </a:p>
        </p:txBody>
      </p:sp>
    </p:spTree>
    <p:extLst>
      <p:ext uri="{BB962C8B-B14F-4D97-AF65-F5344CB8AC3E}">
        <p14:creationId xmlns:p14="http://schemas.microsoft.com/office/powerpoint/2010/main" val="314481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9D4FC3-6287-7146-78B7-4F6DBB53C0E5}"/>
              </a:ext>
            </a:extLst>
          </p:cNvPr>
          <p:cNvSpPr>
            <a:spLocks noGrp="1"/>
          </p:cNvSpPr>
          <p:nvPr>
            <p:ph type="title"/>
          </p:nvPr>
        </p:nvSpPr>
        <p:spPr/>
        <p:txBody>
          <a:bodyPr/>
          <a:lstStyle/>
          <a:p>
            <a:r>
              <a:rPr lang="en-AU" dirty="0"/>
              <a:t>References</a:t>
            </a:r>
          </a:p>
        </p:txBody>
      </p:sp>
      <p:sp>
        <p:nvSpPr>
          <p:cNvPr id="7" name="Content Placeholder 6">
            <a:extLst>
              <a:ext uri="{FF2B5EF4-FFF2-40B4-BE49-F238E27FC236}">
                <a16:creationId xmlns:a16="http://schemas.microsoft.com/office/drawing/2014/main" id="{2D20B267-2C46-C680-D82D-EF578F9D982E}"/>
              </a:ext>
            </a:extLst>
          </p:cNvPr>
          <p:cNvSpPr>
            <a:spLocks noGrp="1"/>
          </p:cNvSpPr>
          <p:nvPr>
            <p:ph idx="1"/>
          </p:nvPr>
        </p:nvSpPr>
        <p:spPr>
          <a:xfrm>
            <a:off x="360000" y="3237615"/>
            <a:ext cx="11484000" cy="3118736"/>
          </a:xfrm>
        </p:spPr>
        <p:txBody>
          <a:bodyPr/>
          <a:lstStyle/>
          <a:p>
            <a:pPr>
              <a:spcBef>
                <a:spcPts val="1200"/>
              </a:spcBef>
              <a:spcAft>
                <a:spcPts val="600"/>
              </a:spcAft>
            </a:pPr>
            <a:r>
              <a:rPr lang="en-AU" sz="1400" dirty="0">
                <a:effectLst/>
                <a:latin typeface="Arial" panose="020B0604020202020204" pitchFamily="34" charset="0"/>
                <a:ea typeface="Calibri" panose="020F0502020204030204" pitchFamily="34" charset="0"/>
              </a:rPr>
              <a:t>Career Harvest (2024) </a:t>
            </a:r>
            <a:r>
              <a:rPr lang="en-AU" sz="1400" i="1" u="sng" dirty="0">
                <a:solidFill>
                  <a:srgbClr val="2F5496"/>
                </a:solidFill>
                <a:effectLst/>
                <a:latin typeface="Arial" panose="020B0604020202020204" pitchFamily="34" charset="0"/>
                <a:ea typeface="Calibri" panose="020F0502020204030204" pitchFamily="34" charset="0"/>
                <a:hlinkClick r:id="rId3"/>
              </a:rPr>
              <a:t>Careers in agriculture</a:t>
            </a:r>
            <a:r>
              <a:rPr lang="en-AU" sz="1400" u="sng" dirty="0">
                <a:solidFill>
                  <a:srgbClr val="2F5496"/>
                </a:solidFill>
                <a:effectLst/>
                <a:latin typeface="Arial" panose="020B0604020202020204" pitchFamily="34" charset="0"/>
                <a:ea typeface="Calibri" panose="020F0502020204030204" pitchFamily="34" charset="0"/>
              </a:rPr>
              <a:t>,</a:t>
            </a:r>
            <a:r>
              <a:rPr lang="en-AU" sz="1400" dirty="0">
                <a:effectLst/>
                <a:latin typeface="Arial" panose="020B0604020202020204" pitchFamily="34" charset="0"/>
                <a:ea typeface="Calibri" panose="020F0502020204030204" pitchFamily="34" charset="0"/>
              </a:rPr>
              <a:t> Career Harvest website, accessed 28 May 2024.</a:t>
            </a:r>
          </a:p>
          <a:p>
            <a:pPr>
              <a:spcBef>
                <a:spcPts val="1200"/>
              </a:spcBef>
              <a:spcAft>
                <a:spcPts val="600"/>
              </a:spcAft>
            </a:pPr>
            <a:r>
              <a:rPr lang="en-AU" sz="1400" dirty="0">
                <a:effectLst/>
                <a:latin typeface="Arial" panose="020B0604020202020204" pitchFamily="34" charset="0"/>
                <a:ea typeface="Calibri" panose="020F0502020204030204" pitchFamily="34" charset="0"/>
              </a:rPr>
              <a:t>Deadly Story (2024) </a:t>
            </a:r>
            <a:r>
              <a:rPr lang="en-AU" sz="1400" i="1" u="sng" dirty="0">
                <a:solidFill>
                  <a:srgbClr val="2F5496"/>
                </a:solidFill>
                <a:effectLst/>
                <a:latin typeface="Arial" panose="020B0604020202020204" pitchFamily="34" charset="0"/>
                <a:ea typeface="Calibri" panose="020F0502020204030204" pitchFamily="34" charset="0"/>
                <a:hlinkClick r:id="rId4"/>
              </a:rPr>
              <a:t>Food and Agriculture</a:t>
            </a:r>
            <a:r>
              <a:rPr lang="en-AU" sz="1400" dirty="0">
                <a:effectLst/>
                <a:latin typeface="Arial" panose="020B0604020202020204" pitchFamily="34" charset="0"/>
                <a:ea typeface="Calibri" panose="020F0502020204030204" pitchFamily="34" charset="0"/>
              </a:rPr>
              <a:t>, Deadly Story website, accessed 28 May 2024.</a:t>
            </a:r>
          </a:p>
          <a:p>
            <a:pPr>
              <a:spcBef>
                <a:spcPts val="1200"/>
              </a:spcBef>
              <a:spcAft>
                <a:spcPts val="600"/>
              </a:spcAft>
            </a:pPr>
            <a:r>
              <a:rPr lang="en-AU" sz="1400" dirty="0">
                <a:effectLst/>
                <a:latin typeface="Arial" panose="020B0604020202020204" pitchFamily="34" charset="0"/>
                <a:ea typeface="Calibri" panose="020F0502020204030204" pitchFamily="34" charset="0"/>
              </a:rPr>
              <a:t>Inter-American Development Bank (29 November 2017) </a:t>
            </a:r>
            <a:r>
              <a:rPr lang="en-AU" sz="1400" u="sng" dirty="0">
                <a:solidFill>
                  <a:srgbClr val="2F5496"/>
                </a:solidFill>
                <a:effectLst/>
                <a:latin typeface="Arial" panose="020B0604020202020204" pitchFamily="34" charset="0"/>
                <a:ea typeface="Calibri" panose="020F0502020204030204" pitchFamily="34" charset="0"/>
                <a:hlinkClick r:id="rId5"/>
              </a:rPr>
              <a:t>‘What is precision agriculture?’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Inter-American Development Bank</a:t>
            </a:r>
            <a:r>
              <a:rPr lang="en-AU" sz="1400" dirty="0">
                <a:effectLst/>
                <a:latin typeface="Arial" panose="020B0604020202020204" pitchFamily="34" charset="0"/>
                <a:ea typeface="Calibri" panose="020F0502020204030204" pitchFamily="34" charset="0"/>
              </a:rPr>
              <a:t>, YouTube, accessed 28 May 2024.</a:t>
            </a:r>
          </a:p>
          <a:p>
            <a:pPr>
              <a:spcBef>
                <a:spcPts val="1200"/>
              </a:spcBef>
              <a:spcAft>
                <a:spcPts val="600"/>
              </a:spcAft>
            </a:pPr>
            <a:r>
              <a:rPr lang="en-AU" sz="1400" dirty="0">
                <a:effectLst/>
                <a:latin typeface="Arial" panose="020B0604020202020204" pitchFamily="34" charset="0"/>
                <a:ea typeface="Calibri" panose="020F0502020204030204" pitchFamily="34" charset="0"/>
              </a:rPr>
              <a:t>Maryland Farm &amp; Harvest (9 January 2020) </a:t>
            </a:r>
            <a:r>
              <a:rPr lang="en-AU" sz="1400" u="sng" dirty="0">
                <a:solidFill>
                  <a:srgbClr val="2F5496"/>
                </a:solidFill>
                <a:effectLst/>
                <a:latin typeface="Arial" panose="020B0604020202020204" pitchFamily="34" charset="0"/>
                <a:ea typeface="Calibri" panose="020F0502020204030204" pitchFamily="34" charset="0"/>
                <a:hlinkClick r:id="rId6"/>
              </a:rPr>
              <a:t>‘Monitoring crop health with drones’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Maryland Farm &amp; Harvest</a:t>
            </a:r>
            <a:r>
              <a:rPr lang="en-AU" sz="1400" dirty="0">
                <a:effectLst/>
                <a:latin typeface="Arial" panose="020B0604020202020204" pitchFamily="34" charset="0"/>
                <a:ea typeface="Calibri" panose="020F0502020204030204" pitchFamily="34" charset="0"/>
              </a:rPr>
              <a:t>, YouTube, accessed 20 January 2025).</a:t>
            </a:r>
          </a:p>
          <a:p>
            <a:pPr>
              <a:spcBef>
                <a:spcPts val="1200"/>
              </a:spcBef>
              <a:spcAft>
                <a:spcPts val="600"/>
              </a:spcAft>
            </a:pPr>
            <a:r>
              <a:rPr lang="en-AU" sz="1400" dirty="0" err="1">
                <a:effectLst/>
                <a:latin typeface="Arial" panose="020B0604020202020204" pitchFamily="34" charset="0"/>
                <a:ea typeface="Calibri" panose="020F0502020204030204" pitchFamily="34" charset="0"/>
              </a:rPr>
              <a:t>PostHarvest</a:t>
            </a:r>
            <a:r>
              <a:rPr lang="en-AU" sz="1400" dirty="0">
                <a:effectLst/>
                <a:latin typeface="Arial" panose="020B0604020202020204" pitchFamily="34" charset="0"/>
                <a:ea typeface="Calibri" panose="020F0502020204030204" pitchFamily="34" charset="0"/>
              </a:rPr>
              <a:t> </a:t>
            </a:r>
            <a:r>
              <a:rPr lang="en-AU" sz="1400" dirty="0" err="1">
                <a:effectLst/>
                <a:latin typeface="Arial" panose="020B0604020202020204" pitchFamily="34" charset="0"/>
                <a:ea typeface="Calibri" panose="020F0502020204030204" pitchFamily="34" charset="0"/>
              </a:rPr>
              <a:t>Technololgies</a:t>
            </a:r>
            <a:r>
              <a:rPr lang="en-AU" sz="1400" dirty="0">
                <a:effectLst/>
                <a:latin typeface="Arial" panose="020B0604020202020204" pitchFamily="34" charset="0"/>
                <a:ea typeface="Calibri" panose="020F0502020204030204" pitchFamily="34" charset="0"/>
              </a:rPr>
              <a:t> (17 August 2021) </a:t>
            </a:r>
            <a:r>
              <a:rPr lang="en-AU" sz="1400" u="sng" dirty="0">
                <a:solidFill>
                  <a:srgbClr val="2F5496"/>
                </a:solidFill>
                <a:effectLst/>
                <a:latin typeface="Arial" panose="020B0604020202020204" pitchFamily="34" charset="0"/>
                <a:ea typeface="Calibri" panose="020F0502020204030204" pitchFamily="34" charset="0"/>
                <a:hlinkClick r:id="rId7"/>
              </a:rPr>
              <a:t>‘What is precision agriculture?’ [video]</a:t>
            </a:r>
            <a:r>
              <a:rPr lang="en-AU" sz="1400" dirty="0">
                <a:effectLst/>
                <a:latin typeface="Arial" panose="020B0604020202020204" pitchFamily="34" charset="0"/>
                <a:ea typeface="Calibri" panose="020F0502020204030204" pitchFamily="34" charset="0"/>
              </a:rPr>
              <a:t>, </a:t>
            </a:r>
            <a:r>
              <a:rPr lang="en-AU" sz="1400" i="1" dirty="0" err="1">
                <a:effectLst/>
                <a:latin typeface="Arial" panose="020B0604020202020204" pitchFamily="34" charset="0"/>
                <a:ea typeface="Calibri" panose="020F0502020204030204" pitchFamily="34" charset="0"/>
              </a:rPr>
              <a:t>PostHarvest</a:t>
            </a:r>
            <a:r>
              <a:rPr lang="en-AU" sz="1400" i="1" dirty="0">
                <a:effectLst/>
                <a:latin typeface="Arial" panose="020B0604020202020204" pitchFamily="34" charset="0"/>
                <a:ea typeface="Calibri" panose="020F0502020204030204" pitchFamily="34" charset="0"/>
              </a:rPr>
              <a:t> Technologies</a:t>
            </a:r>
            <a:r>
              <a:rPr lang="en-AU" sz="1400" dirty="0">
                <a:effectLst/>
                <a:latin typeface="Arial" panose="020B0604020202020204" pitchFamily="34" charset="0"/>
                <a:ea typeface="Calibri" panose="020F0502020204030204" pitchFamily="34" charset="0"/>
              </a:rPr>
              <a:t>, YouTube, accessed 28 May 2024.</a:t>
            </a:r>
          </a:p>
          <a:p>
            <a:pPr>
              <a:lnSpc>
                <a:spcPct val="150000"/>
              </a:lnSpc>
              <a:spcBef>
                <a:spcPts val="1200"/>
              </a:spcBef>
              <a:spcAft>
                <a:spcPts val="600"/>
              </a:spcAft>
            </a:pPr>
            <a:endParaRPr lang="en-AU" sz="1400" dirty="0">
              <a:effectLst/>
              <a:latin typeface="Arial" panose="020B060402020202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4E1819A6-8408-30D9-B712-7620EF7590AB}"/>
              </a:ext>
            </a:extLst>
          </p:cNvPr>
          <p:cNvSpPr txBox="1"/>
          <p:nvPr/>
        </p:nvSpPr>
        <p:spPr>
          <a:xfrm>
            <a:off x="262348" y="1323785"/>
            <a:ext cx="11471999" cy="1779974"/>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Outcomes referred to in this document are from the </a:t>
            </a: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8"/>
              </a:rPr>
              <a:t>iSTEM course document </a:t>
            </a: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NSW Department of Education for and on behalf of the Crown in the State of New South Wales </a:t>
            </a:r>
            <a:r>
              <a:rPr kumimoji="0" lang="en-AU"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(2025).</a:t>
            </a: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50000"/>
              </a:lnSpc>
              <a:spcBef>
                <a:spcPts val="0"/>
              </a:spcBef>
              <a:spcAft>
                <a:spcPts val="600"/>
              </a:spcAft>
              <a:buClrTx/>
              <a:buSzTx/>
              <a:buFontTx/>
              <a:buNone/>
              <a:tabLst/>
              <a:defRPr/>
            </a:pPr>
            <a:r>
              <a:rPr lang="en-AU" sz="1800" dirty="0">
                <a:solidFill>
                  <a:srgbClr val="FFFFFF"/>
                </a:solidFill>
                <a:latin typeface="Arial" panose="020B0604020202020204" pitchFamily="34" charset="0"/>
                <a:cs typeface="Arial" panose="020B0604020202020204" pitchFamily="34" charset="0"/>
              </a:rPr>
              <a:t>Cover image: 'Aerial image of pivot irrigation crop' screenshot from SIX MAPS from the State of New South Wales (Department of Customer Services, Spatial Services).</a:t>
            </a: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C060-0890-3A6A-D560-BC44D76396A1}"/>
              </a:ext>
            </a:extLst>
          </p:cNvPr>
          <p:cNvSpPr>
            <a:spLocks noGrp="1"/>
          </p:cNvSpPr>
          <p:nvPr>
            <p:ph type="title"/>
          </p:nvPr>
        </p:nvSpPr>
        <p:spPr/>
        <p:txBody>
          <a:bodyPr/>
          <a:lstStyle/>
          <a:p>
            <a:r>
              <a:rPr lang="en-AU" dirty="0"/>
              <a:t>Current agricultural challenges</a:t>
            </a:r>
          </a:p>
        </p:txBody>
      </p:sp>
      <p:sp>
        <p:nvSpPr>
          <p:cNvPr id="7" name="Text Placeholder 6">
            <a:extLst>
              <a:ext uri="{FF2B5EF4-FFF2-40B4-BE49-F238E27FC236}">
                <a16:creationId xmlns:a16="http://schemas.microsoft.com/office/drawing/2014/main" id="{23CD151C-F8A8-2BC8-742A-FECD371D92F2}"/>
              </a:ext>
            </a:extLst>
          </p:cNvPr>
          <p:cNvSpPr>
            <a:spLocks noGrp="1"/>
          </p:cNvSpPr>
          <p:nvPr>
            <p:ph type="body" sz="quarter" idx="18"/>
          </p:nvPr>
        </p:nvSpPr>
        <p:spPr/>
        <p:txBody>
          <a:bodyPr/>
          <a:lstStyle/>
          <a:p>
            <a:r>
              <a:rPr lang="en-AU" dirty="0"/>
              <a:t>Review agricultural challenges</a:t>
            </a:r>
          </a:p>
        </p:txBody>
      </p:sp>
      <p:sp>
        <p:nvSpPr>
          <p:cNvPr id="8" name="Text Placeholder 7">
            <a:extLst>
              <a:ext uri="{FF2B5EF4-FFF2-40B4-BE49-F238E27FC236}">
                <a16:creationId xmlns:a16="http://schemas.microsoft.com/office/drawing/2014/main" id="{9C870D49-B706-5D59-6482-640C40CAF626}"/>
              </a:ext>
            </a:extLst>
          </p:cNvPr>
          <p:cNvSpPr>
            <a:spLocks noGrp="1"/>
          </p:cNvSpPr>
          <p:nvPr>
            <p:ph sz="quarter" idx="19"/>
          </p:nvPr>
        </p:nvSpPr>
        <p:spPr/>
        <p:txBody>
          <a:bodyPr/>
          <a:lstStyle/>
          <a:p>
            <a:r>
              <a:rPr lang="en-AU" dirty="0">
                <a:ea typeface="Calibri" panose="020F0502020204030204" pitchFamily="34" charset="0"/>
              </a:rPr>
              <a:t>At the beginning of this topic, we explored challenges facing agricultural businesses.</a:t>
            </a:r>
          </a:p>
          <a:p>
            <a:endParaRPr lang="en-AU" dirty="0">
              <a:ea typeface="Calibri" panose="020F0502020204030204" pitchFamily="34" charset="0"/>
            </a:endParaRPr>
          </a:p>
          <a:p>
            <a:r>
              <a:rPr lang="en-AU" dirty="0">
                <a:ea typeface="Calibri" panose="020F0502020204030204" pitchFamily="34" charset="0"/>
              </a:rPr>
              <a:t>Can you remember some of those challenges?</a:t>
            </a:r>
            <a:endParaRPr lang="en-AU" dirty="0"/>
          </a:p>
        </p:txBody>
      </p:sp>
      <p:sp>
        <p:nvSpPr>
          <p:cNvPr id="2" name="Slide Number Placeholder 4">
            <a:extLst>
              <a:ext uri="{FF2B5EF4-FFF2-40B4-BE49-F238E27FC236}">
                <a16:creationId xmlns:a16="http://schemas.microsoft.com/office/drawing/2014/main" id="{BF1F0E5A-2A54-BEFF-46FB-66ED0567616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5</a:t>
            </a:fld>
            <a:endParaRPr lang="en-AU"/>
          </a:p>
        </p:txBody>
      </p:sp>
      <p:grpSp>
        <p:nvGrpSpPr>
          <p:cNvPr id="9" name="Group 8">
            <a:extLst>
              <a:ext uri="{FF2B5EF4-FFF2-40B4-BE49-F238E27FC236}">
                <a16:creationId xmlns:a16="http://schemas.microsoft.com/office/drawing/2014/main" id="{22CC28E8-2E2E-FF5F-9021-C34B2A761DDC}"/>
              </a:ext>
              <a:ext uri="{C183D7F6-B498-43B3-948B-1728B52AA6E4}">
                <adec:decorative xmlns:adec="http://schemas.microsoft.com/office/drawing/2017/decorative" val="1"/>
              </a:ext>
            </a:extLst>
          </p:cNvPr>
          <p:cNvGrpSpPr/>
          <p:nvPr/>
        </p:nvGrpSpPr>
        <p:grpSpPr>
          <a:xfrm>
            <a:off x="5209308" y="162000"/>
            <a:ext cx="6788727" cy="6534000"/>
            <a:chOff x="2071210" y="1292535"/>
            <a:chExt cx="5297160" cy="5353151"/>
          </a:xfrm>
        </p:grpSpPr>
        <p:pic>
          <p:nvPicPr>
            <p:cNvPr id="11" name="Graphic 10" descr="Head with gears with solid fill">
              <a:extLst>
                <a:ext uri="{FF2B5EF4-FFF2-40B4-BE49-F238E27FC236}">
                  <a16:creationId xmlns:a16="http://schemas.microsoft.com/office/drawing/2014/main" id="{7EABDFB3-0280-0912-364E-E1D599FC31A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12" name="Graphic 11" descr="Thought bubble with solid fill">
              <a:extLst>
                <a:ext uri="{FF2B5EF4-FFF2-40B4-BE49-F238E27FC236}">
                  <a16:creationId xmlns:a16="http://schemas.microsoft.com/office/drawing/2014/main" id="{E159E099-70D0-635C-6CF7-2CCBD9C707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Tree>
    <p:extLst>
      <p:ext uri="{BB962C8B-B14F-4D97-AF65-F5344CB8AC3E}">
        <p14:creationId xmlns:p14="http://schemas.microsoft.com/office/powerpoint/2010/main" val="342997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50</a:t>
            </a:fld>
            <a:endParaRPr lang="en-AU"/>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2026.</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D1BD9C-A1EA-469D-4770-84736110E055}"/>
              </a:ext>
            </a:extLst>
          </p:cNvPr>
          <p:cNvSpPr>
            <a:spLocks noGrp="1"/>
          </p:cNvSpPr>
          <p:nvPr>
            <p:ph type="title"/>
          </p:nvPr>
        </p:nvSpPr>
        <p:spPr/>
        <p:txBody>
          <a:bodyPr/>
          <a:lstStyle/>
          <a:p>
            <a:r>
              <a:rPr lang="en-AU"/>
              <a:t>Global challenges facing agriculture</a:t>
            </a:r>
            <a:endParaRPr lang="en-AU" dirty="0"/>
          </a:p>
        </p:txBody>
      </p:sp>
      <p:sp>
        <p:nvSpPr>
          <p:cNvPr id="9" name="Text Placeholder 8">
            <a:extLst>
              <a:ext uri="{FF2B5EF4-FFF2-40B4-BE49-F238E27FC236}">
                <a16:creationId xmlns:a16="http://schemas.microsoft.com/office/drawing/2014/main" id="{36BCC10B-A54A-6E10-7087-38315057B17C}"/>
              </a:ext>
            </a:extLst>
          </p:cNvPr>
          <p:cNvSpPr>
            <a:spLocks noGrp="1"/>
          </p:cNvSpPr>
          <p:nvPr>
            <p:ph type="body" sz="quarter" idx="18"/>
          </p:nvPr>
        </p:nvSpPr>
        <p:spPr/>
        <p:txBody>
          <a:bodyPr/>
          <a:lstStyle/>
          <a:p>
            <a:r>
              <a:rPr lang="en-AU"/>
              <a:t>What challenges do agricultural businesses face?</a:t>
            </a:r>
            <a:endParaRPr lang="en-AU" dirty="0"/>
          </a:p>
        </p:txBody>
      </p:sp>
      <p:sp>
        <p:nvSpPr>
          <p:cNvPr id="8" name="Text Placeholder 7">
            <a:extLst>
              <a:ext uri="{FF2B5EF4-FFF2-40B4-BE49-F238E27FC236}">
                <a16:creationId xmlns:a16="http://schemas.microsoft.com/office/drawing/2014/main" id="{0C162680-68ED-A6E4-ACD7-B97441BCCEBF}"/>
              </a:ext>
            </a:extLst>
          </p:cNvPr>
          <p:cNvSpPr>
            <a:spLocks noGrp="1"/>
          </p:cNvSpPr>
          <p:nvPr>
            <p:ph type="body" sz="quarter" idx="17"/>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Agricultural businesses face a wide range of challenges, for example:</a:t>
            </a:r>
          </a:p>
          <a:p>
            <a:pPr marL="342900" indent="-342900">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water shortages, severe weather events and changing weather patterns</a:t>
            </a:r>
          </a:p>
          <a:p>
            <a:pPr marL="342900" indent="-342900">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soil degradation, food security and access</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l</a:t>
            </a:r>
            <a:r>
              <a:rPr lang="en-AU" sz="1800" dirty="0">
                <a:effectLst/>
                <a:latin typeface="Arial" panose="020B0604020202020204" pitchFamily="34" charset="0"/>
                <a:ea typeface="Calibri" panose="020F0502020204030204" pitchFamily="34" charset="0"/>
              </a:rPr>
              <a:t>abour shortages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cost and overuse of chemical fertilisers, pesticides and herbicides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biosecurity and the dangers of monocultures and uniform livestock production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sustainability and organic farming.</a:t>
            </a:r>
          </a:p>
        </p:txBody>
      </p:sp>
      <p:sp>
        <p:nvSpPr>
          <p:cNvPr id="2" name="Slide Number Placeholder 4">
            <a:extLst>
              <a:ext uri="{FF2B5EF4-FFF2-40B4-BE49-F238E27FC236}">
                <a16:creationId xmlns:a16="http://schemas.microsoft.com/office/drawing/2014/main" id="{749739C6-D267-16EC-598A-693634DF05B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6</a:t>
            </a:fld>
            <a:endParaRPr lang="en-AU"/>
          </a:p>
        </p:txBody>
      </p:sp>
    </p:spTree>
    <p:extLst>
      <p:ext uri="{BB962C8B-B14F-4D97-AF65-F5344CB8AC3E}">
        <p14:creationId xmlns:p14="http://schemas.microsoft.com/office/powerpoint/2010/main" val="24226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E63AFF-2648-2224-5F75-A876A1E71C8C}"/>
              </a:ext>
            </a:extLst>
          </p:cNvPr>
          <p:cNvSpPr>
            <a:spLocks noGrp="1"/>
          </p:cNvSpPr>
          <p:nvPr>
            <p:ph type="title"/>
          </p:nvPr>
        </p:nvSpPr>
        <p:spPr/>
        <p:txBody>
          <a:bodyPr/>
          <a:lstStyle/>
          <a:p>
            <a:r>
              <a:rPr lang="en-AU" dirty="0"/>
              <a:t>Traditional agricultural methods</a:t>
            </a:r>
          </a:p>
        </p:txBody>
      </p:sp>
      <p:sp>
        <p:nvSpPr>
          <p:cNvPr id="6" name="Text Placeholder 5">
            <a:extLst>
              <a:ext uri="{FF2B5EF4-FFF2-40B4-BE49-F238E27FC236}">
                <a16:creationId xmlns:a16="http://schemas.microsoft.com/office/drawing/2014/main" id="{87D12710-37D4-36B8-8C99-C38C617A4682}"/>
              </a:ext>
            </a:extLst>
          </p:cNvPr>
          <p:cNvSpPr>
            <a:spLocks noGrp="1"/>
          </p:cNvSpPr>
          <p:nvPr>
            <p:ph type="body" sz="quarter" idx="18"/>
          </p:nvPr>
        </p:nvSpPr>
        <p:spPr/>
        <p:txBody>
          <a:bodyPr/>
          <a:lstStyle/>
          <a:p>
            <a:r>
              <a:rPr lang="en-AU" dirty="0"/>
              <a:t>Web research</a:t>
            </a:r>
          </a:p>
        </p:txBody>
      </p:sp>
      <p:sp>
        <p:nvSpPr>
          <p:cNvPr id="5" name="Content Placeholder 4">
            <a:extLst>
              <a:ext uri="{FF2B5EF4-FFF2-40B4-BE49-F238E27FC236}">
                <a16:creationId xmlns:a16="http://schemas.microsoft.com/office/drawing/2014/main" id="{F6A0B800-E1FE-653A-630A-769EB84C6688}"/>
              </a:ext>
            </a:extLst>
          </p:cNvPr>
          <p:cNvSpPr>
            <a:spLocks noGrp="1"/>
          </p:cNvSpPr>
          <p:nvPr>
            <p:ph sz="half" idx="1"/>
          </p:nvPr>
        </p:nvSpPr>
        <p:spPr/>
        <p:txBody>
          <a:bodyPr/>
          <a:lstStyle/>
          <a:p>
            <a:r>
              <a:rPr lang="en-AU" dirty="0">
                <a:ea typeface="Calibri" panose="020F0502020204030204" pitchFamily="34" charset="0"/>
              </a:rPr>
              <a:t>We will be exploring this food and agriculture webpage: </a:t>
            </a:r>
            <a:r>
              <a:rPr lang="en-AU" dirty="0">
                <a:ea typeface="Calibri" panose="020F0502020204030204" pitchFamily="34" charset="0"/>
                <a:hlinkClick r:id="rId3"/>
              </a:rPr>
              <a:t>https://deadlystory.com/page/culture/Life_Lore/Food</a:t>
            </a:r>
            <a:endParaRPr lang="en-AU" dirty="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sp>
        <p:nvSpPr>
          <p:cNvPr id="7" name="Content Placeholder 6">
            <a:extLst>
              <a:ext uri="{FF2B5EF4-FFF2-40B4-BE49-F238E27FC236}">
                <a16:creationId xmlns:a16="http://schemas.microsoft.com/office/drawing/2014/main" id="{FCF31B4D-DFDC-4E65-ED08-1A3090836985}"/>
              </a:ext>
            </a:extLst>
          </p:cNvPr>
          <p:cNvSpPr>
            <a:spLocks noGrp="1"/>
          </p:cNvSpPr>
          <p:nvPr>
            <p:ph sz="half" idx="19"/>
          </p:nvPr>
        </p:nvSpPr>
        <p:spPr>
          <a:xfrm>
            <a:off x="6648604" y="1886738"/>
            <a:ext cx="4850456" cy="3869020"/>
          </a:xfrm>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Research focus:</a:t>
            </a:r>
          </a:p>
          <a:p>
            <a:pPr>
              <a:lnSpc>
                <a:spcPct val="150000"/>
              </a:lnSpc>
              <a:spcBef>
                <a:spcPts val="1200"/>
              </a:spcBef>
              <a:spcAft>
                <a:spcPts val="600"/>
              </a:spcAft>
            </a:pPr>
            <a:r>
              <a:rPr lang="en-AU" dirty="0">
                <a:ea typeface="Calibri" panose="020F0502020204030204" pitchFamily="34" charset="0"/>
              </a:rPr>
              <a:t>Describe the land care practices detailed on the page?</a:t>
            </a:r>
          </a:p>
          <a:p>
            <a:pPr>
              <a:lnSpc>
                <a:spcPct val="150000"/>
              </a:lnSpc>
              <a:spcBef>
                <a:spcPts val="1200"/>
              </a:spcBef>
              <a:spcAft>
                <a:spcPts val="600"/>
              </a:spcAft>
            </a:pPr>
            <a:r>
              <a:rPr lang="en-AU" sz="1800" dirty="0">
                <a:effectLst/>
                <a:ea typeface="Calibri" panose="020F0502020204030204" pitchFamily="34" charset="0"/>
              </a:rPr>
              <a:t>What were some sources of meat and protein?</a:t>
            </a:r>
          </a:p>
          <a:p>
            <a:pPr>
              <a:lnSpc>
                <a:spcPct val="150000"/>
              </a:lnSpc>
              <a:spcBef>
                <a:spcPts val="1200"/>
              </a:spcBef>
              <a:spcAft>
                <a:spcPts val="600"/>
              </a:spcAft>
            </a:pPr>
            <a:r>
              <a:rPr lang="en-AU" dirty="0">
                <a:ea typeface="Calibri" panose="020F0502020204030204" pitchFamily="34" charset="0"/>
              </a:rPr>
              <a:t>Did you find any sources of honey or carbohydrates?</a:t>
            </a:r>
            <a:endParaRPr lang="en-AU" sz="1800" dirty="0">
              <a:effectLst/>
              <a:ea typeface="Calibri" panose="020F0502020204030204" pitchFamily="34" charset="0"/>
            </a:endParaRPr>
          </a:p>
          <a:p>
            <a:pPr>
              <a:spcBef>
                <a:spcPts val="1200"/>
              </a:spcBef>
              <a:spcAft>
                <a:spcPts val="600"/>
              </a:spcAft>
            </a:pPr>
            <a:endParaRPr lang="en-AU" dirty="0"/>
          </a:p>
        </p:txBody>
      </p:sp>
      <p:sp>
        <p:nvSpPr>
          <p:cNvPr id="2" name="Slide Number Placeholder 4">
            <a:extLst>
              <a:ext uri="{FF2B5EF4-FFF2-40B4-BE49-F238E27FC236}">
                <a16:creationId xmlns:a16="http://schemas.microsoft.com/office/drawing/2014/main" id="{7D3219CA-C807-E6EE-5AF3-B1B6BC05C923}"/>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7</a:t>
            </a:fld>
            <a:endParaRPr lang="en-AU" sz="1100"/>
          </a:p>
        </p:txBody>
      </p:sp>
    </p:spTree>
    <p:extLst>
      <p:ext uri="{BB962C8B-B14F-4D97-AF65-F5344CB8AC3E}">
        <p14:creationId xmlns:p14="http://schemas.microsoft.com/office/powerpoint/2010/main" val="14442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E63AFF-2648-2224-5F75-A876A1E71C8C}"/>
              </a:ext>
            </a:extLst>
          </p:cNvPr>
          <p:cNvSpPr>
            <a:spLocks noGrp="1"/>
          </p:cNvSpPr>
          <p:nvPr>
            <p:ph type="title"/>
          </p:nvPr>
        </p:nvSpPr>
        <p:spPr/>
        <p:txBody>
          <a:bodyPr/>
          <a:lstStyle/>
          <a:p>
            <a:r>
              <a:rPr lang="en-AU" dirty="0"/>
              <a:t>Agricultural challenge – climate and water</a:t>
            </a:r>
          </a:p>
        </p:txBody>
      </p:sp>
      <p:sp>
        <p:nvSpPr>
          <p:cNvPr id="6" name="Text Placeholder 5">
            <a:extLst>
              <a:ext uri="{FF2B5EF4-FFF2-40B4-BE49-F238E27FC236}">
                <a16:creationId xmlns:a16="http://schemas.microsoft.com/office/drawing/2014/main" id="{87D12710-37D4-36B8-8C99-C38C617A4682}"/>
              </a:ext>
            </a:extLst>
          </p:cNvPr>
          <p:cNvSpPr>
            <a:spLocks noGrp="1"/>
          </p:cNvSpPr>
          <p:nvPr>
            <p:ph type="body" sz="quarter" idx="18"/>
          </p:nvPr>
        </p:nvSpPr>
        <p:spPr/>
        <p:txBody>
          <a:bodyPr/>
          <a:lstStyle/>
          <a:p>
            <a:r>
              <a:rPr lang="en-AU" dirty="0"/>
              <a:t>Example</a:t>
            </a:r>
          </a:p>
        </p:txBody>
      </p:sp>
      <p:sp>
        <p:nvSpPr>
          <p:cNvPr id="5" name="Content Placeholder 4">
            <a:extLst>
              <a:ext uri="{FF2B5EF4-FFF2-40B4-BE49-F238E27FC236}">
                <a16:creationId xmlns:a16="http://schemas.microsoft.com/office/drawing/2014/main" id="{F6A0B800-E1FE-653A-630A-769EB84C6688}"/>
              </a:ext>
            </a:extLst>
          </p:cNvPr>
          <p:cNvSpPr>
            <a:spLocks noGrp="1"/>
          </p:cNvSpPr>
          <p:nvPr>
            <p:ph sz="half" idx="1"/>
          </p:nvPr>
        </p:nvSpPr>
        <p:spPr/>
        <p:txBody>
          <a:bodyPr/>
          <a:lstStyle/>
          <a:p>
            <a:r>
              <a:rPr lang="en-AU" dirty="0">
                <a:ea typeface="Calibri" panose="020F0502020204030204" pitchFamily="34" charset="0"/>
              </a:rPr>
              <a:t>Let's c</a:t>
            </a:r>
            <a:r>
              <a:rPr lang="en-AU" sz="1800" dirty="0">
                <a:effectLst/>
                <a:latin typeface="Arial" panose="020B0604020202020204" pitchFamily="34" charset="0"/>
                <a:ea typeface="Calibri" panose="020F0502020204030204" pitchFamily="34" charset="0"/>
              </a:rPr>
              <a:t>hoose one of the challenges to agriculture we discussed earlier. We will describe the challenge and outline traditional food and agricultural practices that could assist with that challenge.</a:t>
            </a:r>
          </a:p>
          <a:p>
            <a:endParaRPr lang="en-AU" dirty="0"/>
          </a:p>
        </p:txBody>
      </p:sp>
      <p:sp>
        <p:nvSpPr>
          <p:cNvPr id="7" name="Content Placeholder 6">
            <a:extLst>
              <a:ext uri="{FF2B5EF4-FFF2-40B4-BE49-F238E27FC236}">
                <a16:creationId xmlns:a16="http://schemas.microsoft.com/office/drawing/2014/main" id="{FCF31B4D-DFDC-4E65-ED08-1A3090836985}"/>
              </a:ext>
            </a:extLst>
          </p:cNvPr>
          <p:cNvSpPr>
            <a:spLocks noGrp="1"/>
          </p:cNvSpPr>
          <p:nvPr>
            <p:ph sz="half" idx="19"/>
          </p:nvPr>
        </p:nvSpPr>
        <p:spPr>
          <a:xfrm>
            <a:off x="6648604" y="1886738"/>
            <a:ext cx="4850456" cy="3869020"/>
          </a:xfrm>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Example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Climate and water availability: </a:t>
            </a:r>
            <a:r>
              <a:rPr lang="en-AU" sz="1800" dirty="0">
                <a:effectLst/>
                <a:latin typeface="Arial" panose="020B0604020202020204" pitchFamily="34" charset="0"/>
                <a:ea typeface="Calibri" panose="020F0502020204030204" pitchFamily="34" charset="0"/>
              </a:rPr>
              <a:t>The Australian </a:t>
            </a:r>
            <a:r>
              <a:rPr lang="en-AU" dirty="0">
                <a:ea typeface="Calibri" panose="020F0502020204030204" pitchFamily="34" charset="0"/>
              </a:rPr>
              <a:t>c</a:t>
            </a:r>
            <a:r>
              <a:rPr lang="en-AU" sz="1800" dirty="0">
                <a:effectLst/>
                <a:latin typeface="Arial" panose="020B0604020202020204" pitchFamily="34" charset="0"/>
                <a:ea typeface="Calibri" panose="020F0502020204030204" pitchFamily="34" charset="0"/>
              </a:rPr>
              <a:t>limate can be challenging to crops and animals. Water availability, nutrients and disease can affect agriculture. Native species are perfectly adapted to Australian conditions and so may be an alternative food source, such as kangaroo or yams.</a:t>
            </a:r>
          </a:p>
          <a:p>
            <a:pPr>
              <a:spcBef>
                <a:spcPts val="1200"/>
              </a:spcBef>
              <a:spcAft>
                <a:spcPts val="600"/>
              </a:spcAft>
            </a:pPr>
            <a:endParaRPr lang="en-AU" dirty="0"/>
          </a:p>
        </p:txBody>
      </p:sp>
      <p:sp>
        <p:nvSpPr>
          <p:cNvPr id="2" name="Slide Number Placeholder 4">
            <a:extLst>
              <a:ext uri="{FF2B5EF4-FFF2-40B4-BE49-F238E27FC236}">
                <a16:creationId xmlns:a16="http://schemas.microsoft.com/office/drawing/2014/main" id="{48E7DE14-1D2C-D96D-4D7A-6D1649CAB66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8</a:t>
            </a:fld>
            <a:endParaRPr lang="en-AU" sz="1100"/>
          </a:p>
        </p:txBody>
      </p:sp>
    </p:spTree>
    <p:extLst>
      <p:ext uri="{BB962C8B-B14F-4D97-AF65-F5344CB8AC3E}">
        <p14:creationId xmlns:p14="http://schemas.microsoft.com/office/powerpoint/2010/main" val="350570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E63AFF-2648-2224-5F75-A876A1E71C8C}"/>
              </a:ext>
            </a:extLst>
          </p:cNvPr>
          <p:cNvSpPr>
            <a:spLocks noGrp="1"/>
          </p:cNvSpPr>
          <p:nvPr>
            <p:ph type="title"/>
          </p:nvPr>
        </p:nvSpPr>
        <p:spPr/>
        <p:txBody>
          <a:bodyPr/>
          <a:lstStyle/>
          <a:p>
            <a:r>
              <a:rPr lang="en-AU" dirty="0"/>
              <a:t>Agricultural challenge</a:t>
            </a:r>
          </a:p>
        </p:txBody>
      </p:sp>
      <p:sp>
        <p:nvSpPr>
          <p:cNvPr id="6" name="Text Placeholder 5">
            <a:extLst>
              <a:ext uri="{FF2B5EF4-FFF2-40B4-BE49-F238E27FC236}">
                <a16:creationId xmlns:a16="http://schemas.microsoft.com/office/drawing/2014/main" id="{87D12710-37D4-36B8-8C99-C38C617A4682}"/>
              </a:ext>
            </a:extLst>
          </p:cNvPr>
          <p:cNvSpPr>
            <a:spLocks noGrp="1"/>
          </p:cNvSpPr>
          <p:nvPr>
            <p:ph type="body" sz="quarter" idx="18"/>
          </p:nvPr>
        </p:nvSpPr>
        <p:spPr/>
        <p:txBody>
          <a:bodyPr/>
          <a:lstStyle/>
          <a:p>
            <a:r>
              <a:rPr lang="en-AU" dirty="0"/>
              <a:t>Example</a:t>
            </a:r>
          </a:p>
        </p:txBody>
      </p:sp>
      <p:sp>
        <p:nvSpPr>
          <p:cNvPr id="5" name="Content Placeholder 4">
            <a:extLst>
              <a:ext uri="{FF2B5EF4-FFF2-40B4-BE49-F238E27FC236}">
                <a16:creationId xmlns:a16="http://schemas.microsoft.com/office/drawing/2014/main" id="{F6A0B800-E1FE-653A-630A-769EB84C6688}"/>
              </a:ext>
            </a:extLst>
          </p:cNvPr>
          <p:cNvSpPr>
            <a:spLocks noGrp="1"/>
          </p:cNvSpPr>
          <p:nvPr>
            <p:ph sz="half" idx="1"/>
          </p:nvPr>
        </p:nvSpPr>
        <p:spPr/>
        <p:txBody>
          <a:bodyPr/>
          <a:lstStyle/>
          <a:p>
            <a:r>
              <a:rPr lang="en-AU" sz="1800" dirty="0">
                <a:effectLst/>
                <a:latin typeface="Arial" panose="020B0604020202020204" pitchFamily="34" charset="0"/>
                <a:ea typeface="Calibri" panose="020F0502020204030204" pitchFamily="34" charset="0"/>
              </a:rPr>
              <a:t>Another challenge to agriculture is land management and soil condition. Try to describe the challenge and a traditional method that may be a good alternative.</a:t>
            </a:r>
          </a:p>
          <a:p>
            <a:endParaRPr lang="en-AU" dirty="0">
              <a:ea typeface="Calibri" panose="020F0502020204030204" pitchFamily="34" charset="0"/>
            </a:endParaRPr>
          </a:p>
          <a:p>
            <a:endParaRPr lang="en-AU" dirty="0"/>
          </a:p>
        </p:txBody>
      </p:sp>
      <p:sp>
        <p:nvSpPr>
          <p:cNvPr id="7" name="Content Placeholder 6">
            <a:extLst>
              <a:ext uri="{FF2B5EF4-FFF2-40B4-BE49-F238E27FC236}">
                <a16:creationId xmlns:a16="http://schemas.microsoft.com/office/drawing/2014/main" id="{FCF31B4D-DFDC-4E65-ED08-1A3090836985}"/>
              </a:ext>
            </a:extLst>
          </p:cNvPr>
          <p:cNvSpPr>
            <a:spLocks noGrp="1"/>
          </p:cNvSpPr>
          <p:nvPr>
            <p:ph sz="half" idx="19"/>
          </p:nvPr>
        </p:nvSpPr>
        <p:spPr>
          <a:xfrm>
            <a:off x="6648604" y="1886738"/>
            <a:ext cx="4850456" cy="3869020"/>
          </a:xfrm>
        </p:spPr>
        <p:txBody>
          <a:bodyPr/>
          <a:lstStyle/>
          <a:p>
            <a:r>
              <a:rPr lang="en-AU" b="1" dirty="0"/>
              <a:t>Soil Degradation: </a:t>
            </a:r>
          </a:p>
        </p:txBody>
      </p:sp>
      <p:sp>
        <p:nvSpPr>
          <p:cNvPr id="2" name="Slide Number Placeholder 4">
            <a:extLst>
              <a:ext uri="{FF2B5EF4-FFF2-40B4-BE49-F238E27FC236}">
                <a16:creationId xmlns:a16="http://schemas.microsoft.com/office/drawing/2014/main" id="{DC90F7E4-BFF2-6344-14C3-5FA5CE6D97FB}"/>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B0AA3B9-7176-4FBC-8A56-697129254272}" type="slidenum">
              <a:rPr lang="en-AU" sz="1100" smtClean="0"/>
              <a:pPr/>
              <a:t>9</a:t>
            </a:fld>
            <a:endParaRPr lang="en-AU" sz="1100"/>
          </a:p>
        </p:txBody>
      </p:sp>
    </p:spTree>
    <p:extLst>
      <p:ext uri="{BB962C8B-B14F-4D97-AF65-F5344CB8AC3E}">
        <p14:creationId xmlns:p14="http://schemas.microsoft.com/office/powerpoint/2010/main" val="401925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2025.potx" id="{18B43BA1-61D7-4938-9286-9B73093C2787}" vid="{A6EF5805-43DB-4C80-A536-9DA3E96846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3d8112e-cf1a-42e3-98a9-17b51dba20f0" xsi:nil="true"/>
    <lcf76f155ced4ddcb4097134ff3c332f xmlns="10849373-7a5b-4721-906c-05c8429db9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FC4814CA4AF948A7E551B43D156982" ma:contentTypeVersion="13" ma:contentTypeDescription="Create a new document." ma:contentTypeScope="" ma:versionID="16a2ff54cff72cc48bf4b0369f9e7f8d">
  <xsd:schema xmlns:xsd="http://www.w3.org/2001/XMLSchema" xmlns:xs="http://www.w3.org/2001/XMLSchema" xmlns:p="http://schemas.microsoft.com/office/2006/metadata/properties" xmlns:ns2="10849373-7a5b-4721-906c-05c8429db94b" xmlns:ns3="d3d8112e-cf1a-42e3-98a9-17b51dba20f0" targetNamespace="http://schemas.microsoft.com/office/2006/metadata/properties" ma:root="true" ma:fieldsID="947f228124106a3349257e8a6686b3c3" ns2:_="" ns3:_="">
    <xsd:import namespace="10849373-7a5b-4721-906c-05c8429db94b"/>
    <xsd:import namespace="d3d8112e-cf1a-42e3-98a9-17b51dba20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849373-7a5b-4721-906c-05c8429db9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d8112e-cf1a-42e3-98a9-17b51dba20f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0d8d427-0b3e-4c73-b796-059c19b1dbbb}" ma:internalName="TaxCatchAll" ma:showField="CatchAllData" ma:web="d3d8112e-cf1a-42e3-98a9-17b51dba20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37D7C3-4C1A-44C5-B98A-37F844D344D8}">
  <ds:schemaRefs>
    <ds:schemaRef ds:uri="http://schemas.microsoft.com/sharepoint/v3/contenttype/forms"/>
  </ds:schemaRefs>
</ds:datastoreItem>
</file>

<file path=customXml/itemProps2.xml><?xml version="1.0" encoding="utf-8"?>
<ds:datastoreItem xmlns:ds="http://schemas.openxmlformats.org/officeDocument/2006/customXml" ds:itemID="{1F98AB08-61C7-4B00-96E2-CE33D6E0BAFA}">
  <ds:schemaRefs>
    <ds:schemaRef ds:uri="http://schemas.microsoft.com/office/infopath/2007/PartnerControls"/>
    <ds:schemaRef ds:uri="http://purl.org/dc/terms/"/>
    <ds:schemaRef ds:uri="d3d8112e-cf1a-42e3-98a9-17b51dba20f0"/>
    <ds:schemaRef ds:uri="http://www.w3.org/XML/1998/namespac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10849373-7a5b-4721-906c-05c8429db94b"/>
    <ds:schemaRef ds:uri="http://purl.org/dc/dcmitype/"/>
  </ds:schemaRefs>
</ds:datastoreItem>
</file>

<file path=customXml/itemProps3.xml><?xml version="1.0" encoding="utf-8"?>
<ds:datastoreItem xmlns:ds="http://schemas.openxmlformats.org/officeDocument/2006/customXml" ds:itemID="{227B1D70-ECF9-4387-A358-DCE467DDFE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849373-7a5b-4721-906c-05c8429db94b"/>
    <ds:schemaRef ds:uri="d3d8112e-cf1a-42e3-98a9-17b51dba2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603dfd7-d93a-4381-a340-2995d8282205}" enabled="1" method="Standard" siteId="{05a0e69a-418a-47c1-9c25-9387261bf991}" contentBits="0" removed="0"/>
</clbl:labelList>
</file>

<file path=docProps/app.xml><?xml version="1.0" encoding="utf-8"?>
<Properties xmlns="http://schemas.openxmlformats.org/officeDocument/2006/extended-properties" xmlns:vt="http://schemas.openxmlformats.org/officeDocument/2006/docPropsVTypes">
  <Template>Secondary classroom slide deck template 2025</Template>
  <TotalTime>25318</TotalTime>
  <Words>8074</Words>
  <Application>Microsoft Office PowerPoint</Application>
  <PresentationFormat>Widescreen</PresentationFormat>
  <Paragraphs>728</Paragraphs>
  <Slides>50</Slides>
  <Notes>49</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Aptos</vt:lpstr>
      <vt:lpstr>Tahoma</vt:lpstr>
      <vt:lpstr>Arial</vt:lpstr>
      <vt:lpstr>Covered By Your Grace</vt:lpstr>
      <vt:lpstr>Symbol</vt:lpstr>
      <vt:lpstr>Arial,Sans-Serif</vt:lpstr>
      <vt:lpstr>Calibri</vt:lpstr>
      <vt:lpstr>Roboto</vt:lpstr>
      <vt:lpstr>Montserrat</vt:lpstr>
      <vt:lpstr>Times New Roman</vt:lpstr>
      <vt:lpstr>Public Sans Light</vt:lpstr>
      <vt:lpstr>Public Sans</vt:lpstr>
      <vt:lpstr>poppins</vt:lpstr>
      <vt:lpstr>NSWG Corporate</vt:lpstr>
      <vt:lpstr>iSTEM AgriTech</vt:lpstr>
      <vt:lpstr>Instructions for use</vt:lpstr>
      <vt:lpstr>Week 9 and 10 Lessons</vt:lpstr>
      <vt:lpstr>9.1 Traditional agricultural methods</vt:lpstr>
      <vt:lpstr>Current agricultural challenges</vt:lpstr>
      <vt:lpstr>Global challenges facing agriculture</vt:lpstr>
      <vt:lpstr>Traditional agricultural methods</vt:lpstr>
      <vt:lpstr>Agricultural challenge – climate and water</vt:lpstr>
      <vt:lpstr>Agricultural challenge</vt:lpstr>
      <vt:lpstr>Agricultural challenge – soil degradation</vt:lpstr>
      <vt:lpstr>9.2 Big data</vt:lpstr>
      <vt:lpstr>AgriTech</vt:lpstr>
      <vt:lpstr>AgriTech and data</vt:lpstr>
      <vt:lpstr>Assessing information sources</vt:lpstr>
      <vt:lpstr>Precision Agriculture</vt:lpstr>
      <vt:lpstr>Precision Agriculture – post harvest</vt:lpstr>
      <vt:lpstr>Precision Agriculture technologies</vt:lpstr>
      <vt:lpstr>Identify and outline</vt:lpstr>
      <vt:lpstr>9.3 Data use in agriculture</vt:lpstr>
      <vt:lpstr>Review agricultural challenges</vt:lpstr>
      <vt:lpstr>What challenges do agricultural businesses face?</vt:lpstr>
      <vt:lpstr>Data</vt:lpstr>
      <vt:lpstr>Drones in Agriculture</vt:lpstr>
      <vt:lpstr>Drones in Agriculture – crop health</vt:lpstr>
      <vt:lpstr>Think-Pair-Share example</vt:lpstr>
      <vt:lpstr>Think-Pair-Share</vt:lpstr>
      <vt:lpstr>10.1 Innovation in agriculture</vt:lpstr>
      <vt:lpstr>Agricultural challenges and technology</vt:lpstr>
      <vt:lpstr>Remember the global challenges facing agriculture</vt:lpstr>
      <vt:lpstr>Robots helping farmers</vt:lpstr>
      <vt:lpstr>Identify and describe</vt:lpstr>
      <vt:lpstr>Effect of technology and innovation on Careers</vt:lpstr>
      <vt:lpstr>Think-Pair-Share autonomous agriculture</vt:lpstr>
      <vt:lpstr>Effect of innovation on Careers</vt:lpstr>
      <vt:lpstr>Identify</vt:lpstr>
      <vt:lpstr>Identify careers and impacts</vt:lpstr>
      <vt:lpstr>Job descriptions</vt:lpstr>
      <vt:lpstr>Job descriptions - engineering</vt:lpstr>
      <vt:lpstr>10.2 Careers in AgriTech</vt:lpstr>
      <vt:lpstr>Current and future AgriTech careers</vt:lpstr>
      <vt:lpstr>AgriTech STEM Careers</vt:lpstr>
      <vt:lpstr>Identify careers</vt:lpstr>
      <vt:lpstr>Agricultural career</vt:lpstr>
      <vt:lpstr>10.3 Careers in STEM and AgriTech</vt:lpstr>
      <vt:lpstr>AgriTech careers</vt:lpstr>
      <vt:lpstr>STEM Careers</vt:lpstr>
      <vt:lpstr>Think-Pair-Share careers</vt:lpstr>
      <vt:lpstr>Think-Pair-Share career example</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iSTEM – week 9 and 10 – AgriTech, Stage 5</dc:title>
  <dc:creator>NSW Department of Education</dc:creator>
  <dcterms:created xsi:type="dcterms:W3CDTF">2024-07-18T04:58:13Z</dcterms:created>
  <dcterms:modified xsi:type="dcterms:W3CDTF">2026-06-09T06:28:55Z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2024-07-18T04:59:30Z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70abde72-d632-43d0-8a5d-918640ac223f</vt:lpwstr>
  </property>
  <property fmtid="{D5CDD505-2E9C-101B-9397-08002B2CF9AE}" pid="8" name="MSIP_Label_b603dfd7-d93a-4381-a340-2995d8282205_ContentBits">
    <vt:lpwstr>0</vt:lpwstr>
  </property>
  <property fmtid="{D5CDD505-2E9C-101B-9397-08002B2CF9AE}" pid="9" name="ContentTypeId">
    <vt:lpwstr>0x0101006BFC4814CA4AF948A7E551B43D156982</vt:lpwstr>
  </property>
  <property fmtid="{D5CDD505-2E9C-101B-9397-08002B2CF9AE}" pid="10" name="MediaServiceImageTags">
    <vt:lpwstr/>
  </property>
  <property fmtid="{D5CDD505-2E9C-101B-9397-08002B2CF9AE}" pid="11" name="Order">
    <vt:lpwstr>815500.000000000</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lpwstr/>
  </property>
</Properties>
</file>