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4"/>
  </p:sldMasterIdLst>
  <p:notesMasterIdLst>
    <p:notesMasterId r:id="rId73"/>
  </p:notesMasterIdLst>
  <p:handoutMasterIdLst>
    <p:handoutMasterId r:id="rId74"/>
  </p:handoutMasterIdLst>
  <p:sldIdLst>
    <p:sldId id="256" r:id="rId5"/>
    <p:sldId id="26367" r:id="rId6"/>
    <p:sldId id="26413" r:id="rId7"/>
    <p:sldId id="26414" r:id="rId8"/>
    <p:sldId id="26415" r:id="rId9"/>
    <p:sldId id="26416" r:id="rId10"/>
    <p:sldId id="26418" r:id="rId11"/>
    <p:sldId id="26417" r:id="rId12"/>
    <p:sldId id="2141411648" r:id="rId13"/>
    <p:sldId id="26424" r:id="rId14"/>
    <p:sldId id="26421" r:id="rId15"/>
    <p:sldId id="2141411647" r:id="rId16"/>
    <p:sldId id="26419" r:id="rId17"/>
    <p:sldId id="26422" r:id="rId18"/>
    <p:sldId id="26423" r:id="rId19"/>
    <p:sldId id="26425" r:id="rId20"/>
    <p:sldId id="373" r:id="rId21"/>
    <p:sldId id="2141411642" r:id="rId22"/>
    <p:sldId id="2141411643" r:id="rId23"/>
    <p:sldId id="2141411644" r:id="rId24"/>
    <p:sldId id="2141411649" r:id="rId25"/>
    <p:sldId id="2141411650" r:id="rId26"/>
    <p:sldId id="2141411651" r:id="rId27"/>
    <p:sldId id="2141411652" r:id="rId28"/>
    <p:sldId id="2141411653" r:id="rId29"/>
    <p:sldId id="2141411654" r:id="rId30"/>
    <p:sldId id="2141411655" r:id="rId31"/>
    <p:sldId id="2141411656" r:id="rId32"/>
    <p:sldId id="257" r:id="rId33"/>
    <p:sldId id="26410" r:id="rId34"/>
    <p:sldId id="26402" r:id="rId35"/>
    <p:sldId id="26392" r:id="rId36"/>
    <p:sldId id="26388" r:id="rId37"/>
    <p:sldId id="26391" r:id="rId38"/>
    <p:sldId id="26390" r:id="rId39"/>
    <p:sldId id="26389" r:id="rId40"/>
    <p:sldId id="26393" r:id="rId41"/>
    <p:sldId id="26394" r:id="rId42"/>
    <p:sldId id="26395" r:id="rId43"/>
    <p:sldId id="26396" r:id="rId44"/>
    <p:sldId id="26397" r:id="rId45"/>
    <p:sldId id="26399" r:id="rId46"/>
    <p:sldId id="26398" r:id="rId47"/>
    <p:sldId id="26400" r:id="rId48"/>
    <p:sldId id="26401" r:id="rId49"/>
    <p:sldId id="26403" r:id="rId50"/>
    <p:sldId id="26404" r:id="rId51"/>
    <p:sldId id="26405" r:id="rId52"/>
    <p:sldId id="26406" r:id="rId53"/>
    <p:sldId id="26412" r:id="rId54"/>
    <p:sldId id="2141411658" r:id="rId55"/>
    <p:sldId id="2141411687" r:id="rId56"/>
    <p:sldId id="2141411688" r:id="rId57"/>
    <p:sldId id="2141411689" r:id="rId58"/>
    <p:sldId id="2141411694" r:id="rId59"/>
    <p:sldId id="2141411697" r:id="rId60"/>
    <p:sldId id="2141411695" r:id="rId61"/>
    <p:sldId id="2141411690" r:id="rId62"/>
    <p:sldId id="2141411698" r:id="rId63"/>
    <p:sldId id="2141411691" r:id="rId64"/>
    <p:sldId id="2141411706" r:id="rId65"/>
    <p:sldId id="2141411692" r:id="rId66"/>
    <p:sldId id="2141411693" r:id="rId67"/>
    <p:sldId id="2141411700" r:id="rId68"/>
    <p:sldId id="2141411704" r:id="rId69"/>
    <p:sldId id="2141411705" r:id="rId70"/>
    <p:sldId id="259" r:id="rId71"/>
    <p:sldId id="361" r:id="rId72"/>
  </p:sldIdLst>
  <p:sldSz cx="12192000" cy="6858000"/>
  <p:notesSz cx="6858000" cy="9144000"/>
  <p:embeddedFontLst>
    <p:embeddedFont>
      <p:font typeface="Montserrat" panose="00000500000000000000" pitchFamily="2" charset="0"/>
      <p:regular r:id="rId75"/>
      <p:bold r:id="rId76"/>
      <p:italic r:id="rId77"/>
      <p:boldItalic r:id="rId78"/>
    </p:embeddedFont>
    <p:embeddedFont>
      <p:font typeface="Public Sans" pitchFamily="2" charset="0"/>
      <p:regular r:id="rId79"/>
      <p:bold r:id="rId80"/>
      <p:italic r:id="rId81"/>
      <p:boldItalic r:id="rId82"/>
    </p:embeddedFont>
    <p:embeddedFont>
      <p:font typeface="Public Sans Light" pitchFamily="2" charset="0"/>
      <p:regular r:id="rId83"/>
      <p:italic r:id="rId84"/>
    </p:embeddedFont>
    <p:embeddedFont>
      <p:font typeface="Public Sans Medium" pitchFamily="2" charset="0"/>
      <p:regular r:id="rId85"/>
      <p:italic r:id="rId86"/>
    </p:embeddedFont>
    <p:embeddedFont>
      <p:font typeface="Tahoma" panose="020B0604030504040204" pitchFamily="34" charset="0"/>
      <p:regular r:id="rId87"/>
      <p:bold r:id="rId88"/>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A755533-B637-A463-F44E-D79F94712145}" name="Christopher Sandoval" initials="CS" userId="S::CHRISTOPHER.SANDOVAL1@det.nsw.edu.au::d4c30929-2c62-4287-8280-2773deac9b1f" providerId="AD"/>
  <p188:author id="{EA4D7633-F6FE-9318-CC73-0CDF0A550655}" name="Rachel Mcneilly" initials="RM" userId="S::RACHEL.MCNEILLY@det.nsw.edu.au::e2f97e3e-b88d-430e-bed9-5ff97dac5cb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7FFE1"/>
    <a:srgbClr val="C7FE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207986-FE77-4BF6-806C-78BD0BA857CC}" v="3" dt="2026-06-09T06:18:39.5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37" autoAdjust="0"/>
    <p:restoredTop sz="71034" autoAdjust="0"/>
  </p:normalViewPr>
  <p:slideViewPr>
    <p:cSldViewPr snapToGrid="0">
      <p:cViewPr varScale="1">
        <p:scale>
          <a:sx n="68" d="100"/>
          <a:sy n="68" d="100"/>
        </p:scale>
        <p:origin x="1098" y="54"/>
      </p:cViewPr>
      <p:guideLst/>
    </p:cSldViewPr>
  </p:slideViewPr>
  <p:notesTextViewPr>
    <p:cViewPr>
      <p:scale>
        <a:sx n="1" d="1"/>
        <a:sy n="1" d="1"/>
      </p:scale>
      <p:origin x="0" y="0"/>
    </p:cViewPr>
  </p:notesTextViewPr>
  <p:notesViewPr>
    <p:cSldViewPr snapToGrid="0">
      <p:cViewPr varScale="1">
        <p:scale>
          <a:sx n="119" d="100"/>
          <a:sy n="119" d="100"/>
        </p:scale>
        <p:origin x="4124" y="7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font" Target="fonts/font10.fntdata"/><Relationship Id="rId89" Type="http://schemas.openxmlformats.org/officeDocument/2006/relationships/presProps" Target="pres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handoutMaster" Target="handoutMasters/handoutMaster1.xml"/><Relationship Id="rId79" Type="http://schemas.openxmlformats.org/officeDocument/2006/relationships/font" Target="fonts/font5.fntdata"/><Relationship Id="rId5" Type="http://schemas.openxmlformats.org/officeDocument/2006/relationships/slide" Target="slides/slide1.xml"/><Relationship Id="rId90" Type="http://schemas.openxmlformats.org/officeDocument/2006/relationships/viewProps" Target="view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font" Target="fonts/font6.fntdata"/><Relationship Id="rId85" Type="http://schemas.openxmlformats.org/officeDocument/2006/relationships/font" Target="fonts/font11.fntdata"/><Relationship Id="rId93"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font" Target="fonts/font1.fntdata"/><Relationship Id="rId83" Type="http://schemas.openxmlformats.org/officeDocument/2006/relationships/font" Target="fonts/font9.fntdata"/><Relationship Id="rId88" Type="http://schemas.openxmlformats.org/officeDocument/2006/relationships/font" Target="fonts/font14.fntdata"/><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notesMaster" Target="notesMasters/notesMaster1.xml"/><Relationship Id="rId78" Type="http://schemas.openxmlformats.org/officeDocument/2006/relationships/font" Target="fonts/font4.fntdata"/><Relationship Id="rId81" Type="http://schemas.openxmlformats.org/officeDocument/2006/relationships/font" Target="fonts/font7.fntdata"/><Relationship Id="rId86" Type="http://schemas.openxmlformats.org/officeDocument/2006/relationships/font" Target="fonts/font12.fntdata"/><Relationship Id="rId9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2.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font" Target="fonts/font13.fntdata"/><Relationship Id="rId61" Type="http://schemas.openxmlformats.org/officeDocument/2006/relationships/slide" Target="slides/slide57.xml"/><Relationship Id="rId82" Type="http://schemas.openxmlformats.org/officeDocument/2006/relationships/font" Target="fonts/font8.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font" Target="fonts/font3.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8B3AEC9-85F9-7CBD-C14F-B3AAE06377D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1CFA0891-48C3-A503-F32B-D1B67571D6A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A45DC57-6C4C-4FA8-B333-931301685A4D}" type="datetimeFigureOut">
              <a:rPr lang="en-AU" smtClean="0"/>
              <a:t>9/06/2026</a:t>
            </a:fld>
            <a:endParaRPr lang="en-AU"/>
          </a:p>
        </p:txBody>
      </p:sp>
      <p:sp>
        <p:nvSpPr>
          <p:cNvPr id="4" name="Footer Placeholder 3">
            <a:extLst>
              <a:ext uri="{FF2B5EF4-FFF2-40B4-BE49-F238E27FC236}">
                <a16:creationId xmlns:a16="http://schemas.microsoft.com/office/drawing/2014/main" id="{B401CCE4-4974-5CF7-82CA-891BBFDFC3E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F7EDB6DB-75CF-B54B-5DBD-88893BF4F84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4FE598C-C8C6-40F6-92ED-6949F711414B}" type="slidenum">
              <a:rPr lang="en-AU" smtClean="0"/>
              <a:t>‹#›</a:t>
            </a:fld>
            <a:endParaRPr lang="en-AU"/>
          </a:p>
        </p:txBody>
      </p:sp>
    </p:spTree>
    <p:extLst>
      <p:ext uri="{BB962C8B-B14F-4D97-AF65-F5344CB8AC3E}">
        <p14:creationId xmlns:p14="http://schemas.microsoft.com/office/powerpoint/2010/main" val="40997466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8937B1-DA7A-461B-BF58-1D1821340DF4}" type="datetimeFigureOut">
              <a:rPr lang="en-AU" smtClean="0"/>
              <a:t>9/06/2026</a:t>
            </a:fld>
            <a:endParaRPr lang="en-AU"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91331A-62CA-4220-BDD0-DF1FE2D03DAB}" type="slidenum">
              <a:rPr lang="en-AU" smtClean="0"/>
              <a:t>‹#›</a:t>
            </a:fld>
            <a:endParaRPr lang="en-AU" dirty="0"/>
          </a:p>
        </p:txBody>
      </p:sp>
    </p:spTree>
    <p:extLst>
      <p:ext uri="{BB962C8B-B14F-4D97-AF65-F5344CB8AC3E}">
        <p14:creationId xmlns:p14="http://schemas.microsoft.com/office/powerpoint/2010/main" val="3437192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education.nsw.gov.au/teaching-and-learning/curriculum/explicit-teaching"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education.nsw.gov.au/teaching-and-learning/curriculum/explicit-teaching"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ducation.nsw.gov.au/teaching-and-learning/curriculum/explicit-teachin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education.nsw.gov.au/teaching-and-learning/curriculum/explicit-teaching"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education.nsw.gov.au/teaching-and-learning/curriculum/explicit-teaching"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education.nsw.gov.au/teaching-and-learning/curriculum/explicit-teaching"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dirty="0">
                <a:latin typeface="Arial" panose="020B0604020202020204" pitchFamily="34" charset="0"/>
                <a:cs typeface="Arial" panose="020B0604020202020204" pitchFamily="34" charset="0"/>
              </a:rPr>
              <a:t>To convert the PowerPoint into Google Slides:</a:t>
            </a:r>
          </a:p>
          <a:p>
            <a:pPr marL="457200" indent="-457200">
              <a:buFont typeface="+mj-lt"/>
              <a:buAutoNum type="arabicPeriod"/>
            </a:pPr>
            <a:r>
              <a:rPr lang="en-AU" dirty="0">
                <a:latin typeface="Arial" panose="020B0604020202020204" pitchFamily="34" charset="0"/>
                <a:cs typeface="Arial" panose="020B0604020202020204" pitchFamily="34" charset="0"/>
              </a:rPr>
              <a:t>Upload the file into Google Drive and open it.</a:t>
            </a:r>
          </a:p>
          <a:p>
            <a:pPr marL="457200" indent="-457200">
              <a:buFont typeface="+mj-lt"/>
              <a:buAutoNum type="arabicPeriod"/>
            </a:pPr>
            <a:r>
              <a:rPr lang="en-AU" dirty="0">
                <a:latin typeface="Arial" panose="020B0604020202020204" pitchFamily="34" charset="0"/>
                <a:cs typeface="Arial" panose="020B0604020202020204" pitchFamily="34" charset="0"/>
              </a:rPr>
              <a:t>Go to File &gt; Save as Google Slides.</a:t>
            </a:r>
          </a:p>
          <a:p>
            <a:endParaRPr lang="en-AU" dirty="0"/>
          </a:p>
        </p:txBody>
      </p:sp>
      <p:sp>
        <p:nvSpPr>
          <p:cNvPr id="4" name="Slide Number Placeholder 3"/>
          <p:cNvSpPr>
            <a:spLocks noGrp="1"/>
          </p:cNvSpPr>
          <p:nvPr>
            <p:ph type="sldNum" sz="quarter" idx="5"/>
          </p:nvPr>
        </p:nvSpPr>
        <p:spPr/>
        <p:txBody>
          <a:bodyPr/>
          <a:lstStyle/>
          <a:p>
            <a:fld id="{CC91331A-62CA-4220-BDD0-DF1FE2D03DAB}" type="slidenum">
              <a:rPr lang="en-AU" smtClean="0"/>
              <a:t>2</a:t>
            </a:fld>
            <a:endParaRPr lang="en-AU" dirty="0"/>
          </a:p>
        </p:txBody>
      </p:sp>
    </p:spTree>
    <p:extLst>
      <p:ext uri="{BB962C8B-B14F-4D97-AF65-F5344CB8AC3E}">
        <p14:creationId xmlns:p14="http://schemas.microsoft.com/office/powerpoint/2010/main" val="32013689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dirty="0"/>
              <a:t>Create changes to previous code. Identify and explain changes to previous file, for example:</a:t>
            </a:r>
          </a:p>
          <a:p>
            <a:endParaRPr lang="en-AU" dirty="0"/>
          </a:p>
          <a:p>
            <a:r>
              <a:rPr lang="en-AU" dirty="0"/>
              <a:t>seconds = 0 # initialise a variable called seconds with a value of 0</a:t>
            </a:r>
          </a:p>
          <a:p>
            <a:endParaRPr lang="en-AU" dirty="0"/>
          </a:p>
          <a:p>
            <a:r>
              <a:rPr lang="en-AU" dirty="0"/>
              <a:t>file = open('bme280-data.txt',"a") # opens a file named "bme280-data.txt" in append mode ("a") - new data will be added to the end of the file without overwriting existing content. Identify that if the file is not open then append will open this file.</a:t>
            </a:r>
          </a:p>
          <a:p>
            <a:r>
              <a:rPr lang="en-AU" dirty="0"/>
              <a:t>file.write(str("seconds,temp°C,%RH \n")) # writes a header line to the file containing the labels for the data: "seconds,temp°C,%RH"</a:t>
            </a:r>
          </a:p>
          <a:p>
            <a:endParaRPr lang="en-AU" dirty="0"/>
          </a:p>
          <a:p>
            <a:r>
              <a:rPr lang="en-AU" dirty="0"/>
              <a:t>file.write(str(seconds) + "," + str(tempC) + "," + str(humRH) + " \n") #writes seconds, temperature, and humidity to the "bme280-data.txt" file, separating values with commas</a:t>
            </a:r>
          </a:p>
          <a:p>
            <a:r>
              <a:rPr lang="en-AU" dirty="0"/>
              <a:t>    file.flush() # data written to the file is saved to disk</a:t>
            </a:r>
          </a:p>
          <a:p>
            <a:r>
              <a:rPr lang="en-AU" dirty="0"/>
              <a:t>    seconds += 10 #  increases the seconds variable by 10</a:t>
            </a:r>
          </a:p>
          <a:p>
            <a:endParaRPr lang="en-AU" dirty="0"/>
          </a:p>
        </p:txBody>
      </p:sp>
      <p:sp>
        <p:nvSpPr>
          <p:cNvPr id="4" name="Slide Number Placeholder 3"/>
          <p:cNvSpPr>
            <a:spLocks noGrp="1"/>
          </p:cNvSpPr>
          <p:nvPr>
            <p:ph type="sldNum" sz="quarter" idx="5"/>
          </p:nvPr>
        </p:nvSpPr>
        <p:spPr/>
        <p:txBody>
          <a:bodyPr/>
          <a:lstStyle/>
          <a:p>
            <a:fld id="{CC91331A-62CA-4220-BDD0-DF1FE2D03DAB}" type="slidenum">
              <a:rPr lang="en-AU" smtClean="0"/>
              <a:t>11</a:t>
            </a:fld>
            <a:endParaRPr lang="en-AU" dirty="0"/>
          </a:p>
        </p:txBody>
      </p:sp>
    </p:spTree>
    <p:extLst>
      <p:ext uri="{BB962C8B-B14F-4D97-AF65-F5344CB8AC3E}">
        <p14:creationId xmlns:p14="http://schemas.microsoft.com/office/powerpoint/2010/main" val="7562682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dirty="0"/>
              <a:t>Test the data logger while untethered by connecting to a battery pack.</a:t>
            </a:r>
          </a:p>
        </p:txBody>
      </p:sp>
      <p:sp>
        <p:nvSpPr>
          <p:cNvPr id="4" name="Slide Number Placeholder 3"/>
          <p:cNvSpPr>
            <a:spLocks noGrp="1"/>
          </p:cNvSpPr>
          <p:nvPr>
            <p:ph type="sldNum" sz="quarter" idx="5"/>
          </p:nvPr>
        </p:nvSpPr>
        <p:spPr/>
        <p:txBody>
          <a:bodyPr/>
          <a:lstStyle/>
          <a:p>
            <a:fld id="{CC91331A-62CA-4220-BDD0-DF1FE2D03DAB}" type="slidenum">
              <a:rPr lang="en-AU" smtClean="0"/>
              <a:t>12</a:t>
            </a:fld>
            <a:endParaRPr lang="en-AU" dirty="0"/>
          </a:p>
        </p:txBody>
      </p:sp>
    </p:spTree>
    <p:extLst>
      <p:ext uri="{BB962C8B-B14F-4D97-AF65-F5344CB8AC3E}">
        <p14:creationId xmlns:p14="http://schemas.microsoft.com/office/powerpoint/2010/main" val="4046142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dirty="0"/>
              <a:t>Ask students to change their functional greenhouse file by including the data logging steps previously used. Identify and explain changes to previous file.</a:t>
            </a:r>
          </a:p>
          <a:p>
            <a:endParaRPr lang="en-AU" dirty="0"/>
          </a:p>
          <a:p>
            <a:r>
              <a:rPr lang="en-AU" dirty="0"/>
              <a:t>seconds = 0 # initialise a variable called seconds with a value of 0</a:t>
            </a:r>
          </a:p>
          <a:p>
            <a:endParaRPr lang="en-AU" dirty="0"/>
          </a:p>
          <a:p>
            <a:r>
              <a:rPr lang="en-AU" dirty="0"/>
              <a:t>file = open('bme280-data.txt',"a") # opens a file named "bme280-data.txt" in append mode ("a") - new data will be added to the end of the file without overwriting existing content</a:t>
            </a:r>
          </a:p>
          <a:p>
            <a:r>
              <a:rPr lang="en-AU" dirty="0"/>
              <a:t>file.write(str("seconds,temp°C,%RH \n")) # writes a header line to the file containing the labels for the data: "seconds,temp°C,%RH"</a:t>
            </a:r>
          </a:p>
          <a:p>
            <a:endParaRPr lang="en-AU" dirty="0"/>
          </a:p>
          <a:p>
            <a:r>
              <a:rPr lang="en-AU" dirty="0"/>
              <a:t>file.write(str(seconds) + "," + str(tempC) + "," + str(humRH) + " \n") #writes seconds, temperature, and humidity to the "bme280-data.txt" file, separating values with commas</a:t>
            </a:r>
          </a:p>
          <a:p>
            <a:r>
              <a:rPr lang="en-AU" dirty="0"/>
              <a:t>    file.flush() # data written to the file is saved to disk</a:t>
            </a:r>
          </a:p>
          <a:p>
            <a:r>
              <a:rPr lang="en-AU" dirty="0"/>
              <a:t>    seconds += 10 #  increases the seconds variable by 10</a:t>
            </a:r>
          </a:p>
        </p:txBody>
      </p:sp>
      <p:sp>
        <p:nvSpPr>
          <p:cNvPr id="4" name="Slide Number Placeholder 3"/>
          <p:cNvSpPr>
            <a:spLocks noGrp="1"/>
          </p:cNvSpPr>
          <p:nvPr>
            <p:ph type="sldNum" sz="quarter" idx="5"/>
          </p:nvPr>
        </p:nvSpPr>
        <p:spPr/>
        <p:txBody>
          <a:bodyPr/>
          <a:lstStyle/>
          <a:p>
            <a:fld id="{CC91331A-62CA-4220-BDD0-DF1FE2D03DAB}" type="slidenum">
              <a:rPr lang="en-AU" smtClean="0"/>
              <a:t>13</a:t>
            </a:fld>
            <a:endParaRPr lang="en-AU" dirty="0"/>
          </a:p>
        </p:txBody>
      </p:sp>
    </p:spTree>
    <p:extLst>
      <p:ext uri="{BB962C8B-B14F-4D97-AF65-F5344CB8AC3E}">
        <p14:creationId xmlns:p14="http://schemas.microsoft.com/office/powerpoint/2010/main" val="12324370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dirty="0"/>
              <a:t>Check for understanding regarding the sleep function.</a:t>
            </a:r>
          </a:p>
          <a:p>
            <a:endParaRPr lang="en-AU" dirty="0"/>
          </a:p>
          <a:p>
            <a:r>
              <a:rPr lang="en-AU" dirty="0"/>
              <a:t>Work through this problem with students, demonstrating changes along the way to create a code adaptation.</a:t>
            </a:r>
          </a:p>
        </p:txBody>
      </p:sp>
      <p:sp>
        <p:nvSpPr>
          <p:cNvPr id="4" name="Slide Number Placeholder 3"/>
          <p:cNvSpPr>
            <a:spLocks noGrp="1"/>
          </p:cNvSpPr>
          <p:nvPr>
            <p:ph type="sldNum" sz="quarter" idx="5"/>
          </p:nvPr>
        </p:nvSpPr>
        <p:spPr/>
        <p:txBody>
          <a:bodyPr/>
          <a:lstStyle/>
          <a:p>
            <a:fld id="{CC91331A-62CA-4220-BDD0-DF1FE2D03DAB}" type="slidenum">
              <a:rPr lang="en-AU" smtClean="0"/>
              <a:t>14</a:t>
            </a:fld>
            <a:endParaRPr lang="en-AU" dirty="0"/>
          </a:p>
        </p:txBody>
      </p:sp>
    </p:spTree>
    <p:extLst>
      <p:ext uri="{BB962C8B-B14F-4D97-AF65-F5344CB8AC3E}">
        <p14:creationId xmlns:p14="http://schemas.microsoft.com/office/powerpoint/2010/main" val="6110512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dirty="0"/>
              <a:t>Check for understanding answer.</a:t>
            </a:r>
          </a:p>
          <a:p>
            <a:endParaRPr lang="en-AU" dirty="0"/>
          </a:p>
          <a:p>
            <a:r>
              <a:rPr lang="en-AU" dirty="0"/>
              <a:t>Work through this problem with students, demonstrating changes along the way to create a code adaptation</a:t>
            </a:r>
          </a:p>
        </p:txBody>
      </p:sp>
      <p:sp>
        <p:nvSpPr>
          <p:cNvPr id="4" name="Slide Number Placeholder 3"/>
          <p:cNvSpPr>
            <a:spLocks noGrp="1"/>
          </p:cNvSpPr>
          <p:nvPr>
            <p:ph type="sldNum" sz="quarter" idx="5"/>
          </p:nvPr>
        </p:nvSpPr>
        <p:spPr/>
        <p:txBody>
          <a:bodyPr/>
          <a:lstStyle/>
          <a:p>
            <a:fld id="{CC91331A-62CA-4220-BDD0-DF1FE2D03DAB}" type="slidenum">
              <a:rPr lang="en-AU" smtClean="0"/>
              <a:t>15</a:t>
            </a:fld>
            <a:endParaRPr lang="en-AU" dirty="0"/>
          </a:p>
        </p:txBody>
      </p:sp>
    </p:spTree>
    <p:extLst>
      <p:ext uri="{BB962C8B-B14F-4D97-AF65-F5344CB8AC3E}">
        <p14:creationId xmlns:p14="http://schemas.microsoft.com/office/powerpoint/2010/main" val="35474672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dirty="0"/>
              <a:t>Preview next lesson. Explain to the class that they will be creating a method to use their data logging skills to collect internal and external temperature data or record data relevant to their build. This segways into the reflection exit ticket as it provides a link to: How will I use what I learnt?</a:t>
            </a:r>
          </a:p>
        </p:txBody>
      </p:sp>
      <p:sp>
        <p:nvSpPr>
          <p:cNvPr id="4" name="Slide Number Placeholder 3"/>
          <p:cNvSpPr>
            <a:spLocks noGrp="1"/>
          </p:cNvSpPr>
          <p:nvPr>
            <p:ph type="sldNum" sz="quarter" idx="5"/>
          </p:nvPr>
        </p:nvSpPr>
        <p:spPr/>
        <p:txBody>
          <a:bodyPr/>
          <a:lstStyle/>
          <a:p>
            <a:fld id="{CC91331A-62CA-4220-BDD0-DF1FE2D03DAB}" type="slidenum">
              <a:rPr lang="en-AU" smtClean="0"/>
              <a:t>16</a:t>
            </a:fld>
            <a:endParaRPr lang="en-AU" dirty="0"/>
          </a:p>
        </p:txBody>
      </p:sp>
    </p:spTree>
    <p:extLst>
      <p:ext uri="{BB962C8B-B14F-4D97-AF65-F5344CB8AC3E}">
        <p14:creationId xmlns:p14="http://schemas.microsoft.com/office/powerpoint/2010/main" val="1826693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dirty="0"/>
              <a:t>This is an example design solution using a prebuilt greenhouse for demonstrative purposes. Teachers could use a similar arrangement to demonstrate the collection of data.</a:t>
            </a:r>
          </a:p>
        </p:txBody>
      </p:sp>
      <p:sp>
        <p:nvSpPr>
          <p:cNvPr id="4" name="Slide Number Placeholder 3"/>
          <p:cNvSpPr>
            <a:spLocks noGrp="1"/>
          </p:cNvSpPr>
          <p:nvPr>
            <p:ph type="sldNum" sz="quarter" idx="5"/>
          </p:nvPr>
        </p:nvSpPr>
        <p:spPr/>
        <p:txBody>
          <a:bodyPr/>
          <a:lstStyle/>
          <a:p>
            <a:fld id="{CC91331A-62CA-4220-BDD0-DF1FE2D03DAB}" type="slidenum">
              <a:rPr lang="en-AU" smtClean="0"/>
              <a:t>17</a:t>
            </a:fld>
            <a:endParaRPr lang="en-AU" dirty="0"/>
          </a:p>
        </p:txBody>
      </p:sp>
    </p:spTree>
    <p:extLst>
      <p:ext uri="{BB962C8B-B14F-4D97-AF65-F5344CB8AC3E}">
        <p14:creationId xmlns:p14="http://schemas.microsoft.com/office/powerpoint/2010/main" val="9612822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B9D6AD-B4FE-C213-FA3A-363D82F473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962F14-4704-FEA3-5B63-CF6477066FB6}"/>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0ABB8D86-28E5-3817-6DE1-92C2DB06444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cs typeface="Calibri"/>
              </a:rPr>
              <a:t>This slide can be used to facilitate student self-reflection or as an exit ticket for any lesson. Adapt step 3 to suit the lesson and your context.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cs typeface="Calibri"/>
              </a:rPr>
              <a:t>Students should capture ideas in their logbooks or design folio.</a:t>
            </a:r>
          </a:p>
        </p:txBody>
      </p:sp>
      <p:sp>
        <p:nvSpPr>
          <p:cNvPr id="4" name="Slide Number Placeholder 3">
            <a:extLst>
              <a:ext uri="{FF2B5EF4-FFF2-40B4-BE49-F238E27FC236}">
                <a16:creationId xmlns:a16="http://schemas.microsoft.com/office/drawing/2014/main" id="{CD13AD9F-1A7C-804E-B255-942A3B4819B4}"/>
              </a:ext>
            </a:extLst>
          </p:cNvPr>
          <p:cNvSpPr>
            <a:spLocks noGrp="1"/>
          </p:cNvSpPr>
          <p:nvPr>
            <p:ph type="sldNum" sz="quarter" idx="5"/>
          </p:nvPr>
        </p:nvSpPr>
        <p:spPr/>
        <p:txBody>
          <a:bodyPr/>
          <a:lstStyle/>
          <a:p>
            <a:fld id="{C13C8DF3-ABA0-7041-8089-46237AD3C6E3}" type="slidenum">
              <a:rPr lang="en-US" smtClean="0"/>
              <a:t>18</a:t>
            </a:fld>
            <a:endParaRPr lang="en-US" dirty="0"/>
          </a:p>
        </p:txBody>
      </p:sp>
    </p:spTree>
    <p:extLst>
      <p:ext uri="{BB962C8B-B14F-4D97-AF65-F5344CB8AC3E}">
        <p14:creationId xmlns:p14="http://schemas.microsoft.com/office/powerpoint/2010/main" val="40084813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b="1" dirty="0"/>
              <a:t>Notes for teachers:</a:t>
            </a:r>
            <a:endParaRPr lang="en-AU" dirty="0"/>
          </a:p>
          <a:p>
            <a:pPr marL="171450" indent="-171450">
              <a:buFont typeface="Arial,Sans-Serif"/>
              <a:buChar char="•"/>
            </a:pPr>
            <a:r>
              <a:rPr lang="en-AU" dirty="0"/>
              <a:t>Adapt the learning intention as required and add matching success criteria.</a:t>
            </a:r>
          </a:p>
          <a:p>
            <a:pPr marL="171450" indent="-171450">
              <a:buFont typeface="Arial,Sans-Serif"/>
              <a:buChar char="•"/>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For more information see </a:t>
            </a:r>
            <a:r>
              <a:rPr lang="en-AU" sz="1800" kern="100" dirty="0">
                <a:effectLst/>
                <a:latin typeface="Tahoma" panose="020B0604030504040204" pitchFamily="34" charset="0"/>
                <a:ea typeface="Aptos" panose="020B0004020202020204" pitchFamily="34" charset="0"/>
                <a:cs typeface="Times New Roman" panose="02020603050405020304" pitchFamily="18" charset="0"/>
              </a:rPr>
              <a:t>⁠</a:t>
            </a:r>
            <a:r>
              <a:rPr lang="en-AU" sz="1800" kern="100" dirty="0">
                <a:effectLst/>
                <a:latin typeface="Aptos" panose="020B0004020202020204" pitchFamily="34" charset="0"/>
                <a:ea typeface="Aptos" panose="020B0004020202020204" pitchFamily="34" charset="0"/>
                <a:cs typeface="Times New Roman" panose="02020603050405020304" pitchFamily="18" charset="0"/>
              </a:rPr>
              <a:t>NSW Department of Education </a:t>
            </a:r>
            <a:r>
              <a:rPr lang="en-AU"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explicit teaching strategies</a:t>
            </a:r>
            <a:r>
              <a:rPr lang="en-AU"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rPr>
              <a:t> </a:t>
            </a:r>
            <a:r>
              <a:rPr lang="en-AU" sz="1800" kern="100" dirty="0">
                <a:effectLst/>
                <a:latin typeface="Aptos" panose="020B0004020202020204" pitchFamily="34" charset="0"/>
                <a:ea typeface="Aptos" panose="020B0004020202020204" pitchFamily="34" charset="0"/>
                <a:cs typeface="Times New Roman" panose="02020603050405020304" pitchFamily="18" charset="0"/>
              </a:rPr>
              <a:t> https://education.nsw.gov.au/teaching-and-learning/curriculum/explicit-teaching.</a:t>
            </a:r>
          </a:p>
          <a:p>
            <a:pPr marL="171450" indent="-171450">
              <a:buFont typeface="Arial,Sans-Serif"/>
              <a:buChar char="•"/>
            </a:pPr>
            <a:r>
              <a:rPr lang="en-AU" dirty="0"/>
              <a:t>LISC is not necessarily presented at the beginning of the lesson. Teacher needs to consider most effectual time to introduce. </a:t>
            </a:r>
          </a:p>
          <a:p>
            <a:pPr marL="171450" indent="-171450">
              <a:buFont typeface="Arial,Sans-Serif"/>
              <a:buChar char="•"/>
            </a:pPr>
            <a:r>
              <a:rPr lang="en-AU" dirty="0"/>
              <a:t>LISC should be revisited during the lesson to support students' evaluation of their learning.</a:t>
            </a:r>
          </a:p>
          <a:p>
            <a:endParaRPr lang="en-AU" dirty="0"/>
          </a:p>
        </p:txBody>
      </p:sp>
      <p:sp>
        <p:nvSpPr>
          <p:cNvPr id="4" name="Slide Number Placeholder 3"/>
          <p:cNvSpPr>
            <a:spLocks noGrp="1"/>
          </p:cNvSpPr>
          <p:nvPr>
            <p:ph type="sldNum" sz="quarter" idx="5"/>
          </p:nvPr>
        </p:nvSpPr>
        <p:spPr/>
        <p:txBody>
          <a:bodyPr/>
          <a:lstStyle/>
          <a:p>
            <a:fld id="{CC91331A-62CA-4220-BDD0-DF1FE2D03DAB}" type="slidenum">
              <a:rPr lang="en-AU" smtClean="0"/>
              <a:t>19</a:t>
            </a:fld>
            <a:endParaRPr lang="en-AU" dirty="0"/>
          </a:p>
        </p:txBody>
      </p:sp>
    </p:spTree>
    <p:extLst>
      <p:ext uri="{BB962C8B-B14F-4D97-AF65-F5344CB8AC3E}">
        <p14:creationId xmlns:p14="http://schemas.microsoft.com/office/powerpoint/2010/main" val="35181547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dirty="0"/>
              <a:t>Teacher notes: Review design brief and constraints from Week 2 lesson 3 – Highlight the part regarding ‘managing temperature’. Explore with students what this may mean for temperature over the course of the day.</a:t>
            </a:r>
          </a:p>
          <a:p>
            <a:endParaRPr lang="en-AU" dirty="0"/>
          </a:p>
          <a:p>
            <a:r>
              <a:rPr lang="en-AU" b="1" dirty="0"/>
              <a:t>Change design brief, image to suit your context.</a:t>
            </a:r>
          </a:p>
        </p:txBody>
      </p:sp>
      <p:sp>
        <p:nvSpPr>
          <p:cNvPr id="4" name="Slide Number Placeholder 3"/>
          <p:cNvSpPr>
            <a:spLocks noGrp="1"/>
          </p:cNvSpPr>
          <p:nvPr>
            <p:ph type="sldNum" sz="quarter" idx="5"/>
          </p:nvPr>
        </p:nvSpPr>
        <p:spPr/>
        <p:txBody>
          <a:bodyPr/>
          <a:lstStyle/>
          <a:p>
            <a:fld id="{CC91331A-62CA-4220-BDD0-DF1FE2D03DAB}" type="slidenum">
              <a:rPr lang="en-AU" smtClean="0"/>
              <a:t>20</a:t>
            </a:fld>
            <a:endParaRPr lang="en-AU" dirty="0"/>
          </a:p>
        </p:txBody>
      </p:sp>
    </p:spTree>
    <p:extLst>
      <p:ext uri="{BB962C8B-B14F-4D97-AF65-F5344CB8AC3E}">
        <p14:creationId xmlns:p14="http://schemas.microsoft.com/office/powerpoint/2010/main" val="35274889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Teacher notes:</a:t>
            </a:r>
            <a:endParaRPr lang="en-US"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Click lesson numbers to go to specific lessons</a:t>
            </a:r>
          </a:p>
          <a:p>
            <a:pPr marL="171450" indent="-171450">
              <a:buFont typeface="Arial"/>
              <a:buChar char="•"/>
            </a:pPr>
            <a:r>
              <a:rPr lang="en-AU" dirty="0">
                <a:latin typeface="Arial" panose="020B0604020202020204" pitchFamily="34" charset="0"/>
                <a:cs typeface="Arial" panose="020B0604020202020204" pitchFamily="34" charset="0"/>
              </a:rPr>
              <a:t>Interactive features can be viewed in slide show</a:t>
            </a:r>
          </a:p>
          <a:p>
            <a:endParaRPr lang="en-AU" b="1" dirty="0">
              <a:latin typeface="Arial" panose="020B0604020202020204" pitchFamily="34" charset="0"/>
              <a:cs typeface="Arial" panose="020B0604020202020204" pitchFamily="34" charset="0"/>
            </a:endParaRPr>
          </a:p>
          <a:p>
            <a:pPr marL="0" indent="0">
              <a:buFont typeface="Arial"/>
              <a:buNone/>
            </a:pPr>
            <a:endParaRPr lang="en-US" dirty="0">
              <a:latin typeface="Arial" panose="020B0604020202020204" pitchFamily="34" charset="0"/>
              <a:cs typeface="Arial" panose="020B0604020202020204" pitchFamily="34" charset="0"/>
            </a:endParaRPr>
          </a:p>
          <a:p>
            <a:endParaRPr lang="en-US"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3</a:t>
            </a:fld>
            <a:endParaRPr lang="en-AU" dirty="0"/>
          </a:p>
        </p:txBody>
      </p:sp>
    </p:spTree>
    <p:extLst>
      <p:ext uri="{BB962C8B-B14F-4D97-AF65-F5344CB8AC3E}">
        <p14:creationId xmlns:p14="http://schemas.microsoft.com/office/powerpoint/2010/main" val="32427642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dirty="0"/>
              <a:t>Preview next lesson. Explain to the class that they will be creating a method to use their data logging skills to collect internal and external temperature data or record data relevant to their build. </a:t>
            </a:r>
          </a:p>
        </p:txBody>
      </p:sp>
      <p:sp>
        <p:nvSpPr>
          <p:cNvPr id="4" name="Slide Number Placeholder 3"/>
          <p:cNvSpPr>
            <a:spLocks noGrp="1"/>
          </p:cNvSpPr>
          <p:nvPr>
            <p:ph type="sldNum" sz="quarter" idx="5"/>
          </p:nvPr>
        </p:nvSpPr>
        <p:spPr/>
        <p:txBody>
          <a:bodyPr/>
          <a:lstStyle/>
          <a:p>
            <a:fld id="{CC91331A-62CA-4220-BDD0-DF1FE2D03DAB}" type="slidenum">
              <a:rPr lang="en-AU" smtClean="0"/>
              <a:t>21</a:t>
            </a:fld>
            <a:endParaRPr lang="en-AU" dirty="0"/>
          </a:p>
        </p:txBody>
      </p:sp>
    </p:spTree>
    <p:extLst>
      <p:ext uri="{BB962C8B-B14F-4D97-AF65-F5344CB8AC3E}">
        <p14:creationId xmlns:p14="http://schemas.microsoft.com/office/powerpoint/2010/main" val="13023904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dirty="0"/>
              <a:t>Teacher note: This design solution allows most components to be easily viewed and understood.</a:t>
            </a:r>
          </a:p>
          <a:p>
            <a:endParaRPr lang="en-AU" dirty="0"/>
          </a:p>
          <a:p>
            <a:r>
              <a:rPr lang="en-AU" dirty="0"/>
              <a:t>How could we improve this test? Maybe a shade structure for the external sensor.</a:t>
            </a:r>
          </a:p>
        </p:txBody>
      </p:sp>
      <p:sp>
        <p:nvSpPr>
          <p:cNvPr id="4" name="Slide Number Placeholder 3"/>
          <p:cNvSpPr>
            <a:spLocks noGrp="1"/>
          </p:cNvSpPr>
          <p:nvPr>
            <p:ph type="sldNum" sz="quarter" idx="5"/>
          </p:nvPr>
        </p:nvSpPr>
        <p:spPr/>
        <p:txBody>
          <a:bodyPr/>
          <a:lstStyle/>
          <a:p>
            <a:fld id="{CC91331A-62CA-4220-BDD0-DF1FE2D03DAB}" type="slidenum">
              <a:rPr lang="en-AU" smtClean="0"/>
              <a:t>22</a:t>
            </a:fld>
            <a:endParaRPr lang="en-AU" dirty="0"/>
          </a:p>
        </p:txBody>
      </p:sp>
    </p:spTree>
    <p:extLst>
      <p:ext uri="{BB962C8B-B14F-4D97-AF65-F5344CB8AC3E}">
        <p14:creationId xmlns:p14="http://schemas.microsoft.com/office/powerpoint/2010/main" val="23999351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dirty="0"/>
              <a:t>Teacher note: This design solution allows most components to be easily viewed and understood. </a:t>
            </a:r>
          </a:p>
        </p:txBody>
      </p:sp>
      <p:sp>
        <p:nvSpPr>
          <p:cNvPr id="4" name="Slide Number Placeholder 3"/>
          <p:cNvSpPr>
            <a:spLocks noGrp="1"/>
          </p:cNvSpPr>
          <p:nvPr>
            <p:ph type="sldNum" sz="quarter" idx="5"/>
          </p:nvPr>
        </p:nvSpPr>
        <p:spPr/>
        <p:txBody>
          <a:bodyPr/>
          <a:lstStyle/>
          <a:p>
            <a:fld id="{CC91331A-62CA-4220-BDD0-DF1FE2D03DAB}" type="slidenum">
              <a:rPr lang="en-AU" smtClean="0"/>
              <a:t>23</a:t>
            </a:fld>
            <a:endParaRPr lang="en-AU" dirty="0"/>
          </a:p>
        </p:txBody>
      </p:sp>
    </p:spTree>
    <p:extLst>
      <p:ext uri="{BB962C8B-B14F-4D97-AF65-F5344CB8AC3E}">
        <p14:creationId xmlns:p14="http://schemas.microsoft.com/office/powerpoint/2010/main" val="33041055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dirty="0"/>
              <a:t>Check for understanding: Will the method collect data that answers my question? For example, if students want to test the difference between temperature changes inside a greenhouse compared to outside a greenhouse. They should not put two sensors inside the greenhouse. One sensor should be outside and one sensor inside. However, it will be difficult to try and control conditions. How do you make sure the outside sensor is not in direct sunlight while the inside sensor is in shade or vice versa.</a:t>
            </a:r>
          </a:p>
        </p:txBody>
      </p:sp>
      <p:sp>
        <p:nvSpPr>
          <p:cNvPr id="4" name="Slide Number Placeholder 3"/>
          <p:cNvSpPr>
            <a:spLocks noGrp="1"/>
          </p:cNvSpPr>
          <p:nvPr>
            <p:ph type="sldNum" sz="quarter" idx="5"/>
          </p:nvPr>
        </p:nvSpPr>
        <p:spPr/>
        <p:txBody>
          <a:bodyPr/>
          <a:lstStyle/>
          <a:p>
            <a:fld id="{CC91331A-62CA-4220-BDD0-DF1FE2D03DAB}" type="slidenum">
              <a:rPr lang="en-AU" smtClean="0"/>
              <a:t>24</a:t>
            </a:fld>
            <a:endParaRPr lang="en-AU" dirty="0"/>
          </a:p>
        </p:txBody>
      </p:sp>
    </p:spTree>
    <p:extLst>
      <p:ext uri="{BB962C8B-B14F-4D97-AF65-F5344CB8AC3E}">
        <p14:creationId xmlns:p14="http://schemas.microsoft.com/office/powerpoint/2010/main" val="5068535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Consider the factors that could affect the sensors. For example, they can be affected by direct sunlight, airflow, excess humidity, and condensation. Consider these questions when using different sensors.</a:t>
            </a:r>
          </a:p>
          <a:p>
            <a:endParaRPr lang="en-AU" dirty="0"/>
          </a:p>
        </p:txBody>
      </p:sp>
      <p:sp>
        <p:nvSpPr>
          <p:cNvPr id="4" name="Slide Number Placeholder 3"/>
          <p:cNvSpPr>
            <a:spLocks noGrp="1"/>
          </p:cNvSpPr>
          <p:nvPr>
            <p:ph type="sldNum" sz="quarter" idx="5"/>
          </p:nvPr>
        </p:nvSpPr>
        <p:spPr/>
        <p:txBody>
          <a:bodyPr/>
          <a:lstStyle/>
          <a:p>
            <a:fld id="{CC91331A-62CA-4220-BDD0-DF1FE2D03DAB}" type="slidenum">
              <a:rPr lang="en-AU" smtClean="0"/>
              <a:t>25</a:t>
            </a:fld>
            <a:endParaRPr lang="en-AU" dirty="0"/>
          </a:p>
        </p:txBody>
      </p:sp>
    </p:spTree>
    <p:extLst>
      <p:ext uri="{BB962C8B-B14F-4D97-AF65-F5344CB8AC3E}">
        <p14:creationId xmlns:p14="http://schemas.microsoft.com/office/powerpoint/2010/main" val="40537108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dirty="0"/>
              <a:t>Considering the nature of greenhouses, It may be difficult to control conditions and repeat the test. If a cloud creates a shadow will it affect all sensors, or will one be in the shade? Therefore, consider the frequency of measurements, or the number of sensors if possible.</a:t>
            </a:r>
          </a:p>
        </p:txBody>
      </p:sp>
      <p:sp>
        <p:nvSpPr>
          <p:cNvPr id="4" name="Slide Number Placeholder 3"/>
          <p:cNvSpPr>
            <a:spLocks noGrp="1"/>
          </p:cNvSpPr>
          <p:nvPr>
            <p:ph type="sldNum" sz="quarter" idx="5"/>
          </p:nvPr>
        </p:nvSpPr>
        <p:spPr/>
        <p:txBody>
          <a:bodyPr/>
          <a:lstStyle/>
          <a:p>
            <a:fld id="{CC91331A-62CA-4220-BDD0-DF1FE2D03DAB}" type="slidenum">
              <a:rPr lang="en-AU" smtClean="0"/>
              <a:t>26</a:t>
            </a:fld>
            <a:endParaRPr lang="en-AU" dirty="0"/>
          </a:p>
        </p:txBody>
      </p:sp>
    </p:spTree>
    <p:extLst>
      <p:ext uri="{BB962C8B-B14F-4D97-AF65-F5344CB8AC3E}">
        <p14:creationId xmlns:p14="http://schemas.microsoft.com/office/powerpoint/2010/main" val="16025217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dirty="0"/>
              <a:t>Teacher notes: Students quickly document the idea for sensor placement and evaluation test.</a:t>
            </a:r>
          </a:p>
        </p:txBody>
      </p:sp>
      <p:sp>
        <p:nvSpPr>
          <p:cNvPr id="4" name="Slide Number Placeholder 3"/>
          <p:cNvSpPr>
            <a:spLocks noGrp="1"/>
          </p:cNvSpPr>
          <p:nvPr>
            <p:ph type="sldNum" sz="quarter" idx="5"/>
          </p:nvPr>
        </p:nvSpPr>
        <p:spPr/>
        <p:txBody>
          <a:bodyPr/>
          <a:lstStyle/>
          <a:p>
            <a:fld id="{CC91331A-62CA-4220-BDD0-DF1FE2D03DAB}" type="slidenum">
              <a:rPr lang="en-AU" smtClean="0"/>
              <a:t>27</a:t>
            </a:fld>
            <a:endParaRPr lang="en-AU" dirty="0"/>
          </a:p>
        </p:txBody>
      </p:sp>
    </p:spTree>
    <p:extLst>
      <p:ext uri="{BB962C8B-B14F-4D97-AF65-F5344CB8AC3E}">
        <p14:creationId xmlns:p14="http://schemas.microsoft.com/office/powerpoint/2010/main" val="40911076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dirty="0"/>
              <a:t>Encourage students to check indicator lights or displays. If tethered to a computer monitor sensor readings. If untethered use indicator lights or displays (for example OLED display or Micro:bit LEDs) </a:t>
            </a:r>
          </a:p>
        </p:txBody>
      </p:sp>
      <p:sp>
        <p:nvSpPr>
          <p:cNvPr id="4" name="Slide Number Placeholder 3"/>
          <p:cNvSpPr>
            <a:spLocks noGrp="1"/>
          </p:cNvSpPr>
          <p:nvPr>
            <p:ph type="sldNum" sz="quarter" idx="5"/>
          </p:nvPr>
        </p:nvSpPr>
        <p:spPr/>
        <p:txBody>
          <a:bodyPr/>
          <a:lstStyle/>
          <a:p>
            <a:fld id="{CC91331A-62CA-4220-BDD0-DF1FE2D03DAB}" type="slidenum">
              <a:rPr lang="en-AU" smtClean="0"/>
              <a:t>28</a:t>
            </a:fld>
            <a:endParaRPr lang="en-AU" dirty="0"/>
          </a:p>
        </p:txBody>
      </p:sp>
    </p:spTree>
    <p:extLst>
      <p:ext uri="{BB962C8B-B14F-4D97-AF65-F5344CB8AC3E}">
        <p14:creationId xmlns:p14="http://schemas.microsoft.com/office/powerpoint/2010/main" val="8323174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b="1" dirty="0"/>
              <a:t>Notes for teachers:</a:t>
            </a:r>
            <a:endParaRPr lang="en-AU" dirty="0"/>
          </a:p>
          <a:p>
            <a:pPr marL="171450" indent="-171450">
              <a:buFont typeface="Arial,Sans-Serif"/>
              <a:buChar char="•"/>
            </a:pPr>
            <a:r>
              <a:rPr lang="en-AU" dirty="0"/>
              <a:t>Adapt the learning intention as required and add matching success criteria.</a:t>
            </a:r>
          </a:p>
          <a:p>
            <a:pPr marL="171450" indent="-171450">
              <a:buFont typeface="Arial,Sans-Serif"/>
              <a:buChar char="•"/>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For more information see </a:t>
            </a:r>
            <a:r>
              <a:rPr lang="en-AU" sz="1800" kern="100" dirty="0">
                <a:effectLst/>
                <a:latin typeface="Tahoma" panose="020B0604030504040204" pitchFamily="34" charset="0"/>
                <a:ea typeface="Aptos" panose="020B0004020202020204" pitchFamily="34" charset="0"/>
                <a:cs typeface="Times New Roman" panose="02020603050405020304" pitchFamily="18" charset="0"/>
              </a:rPr>
              <a:t>⁠</a:t>
            </a:r>
            <a:r>
              <a:rPr lang="en-AU" sz="1800" kern="100" dirty="0">
                <a:effectLst/>
                <a:latin typeface="Aptos" panose="020B0004020202020204" pitchFamily="34" charset="0"/>
                <a:ea typeface="Aptos" panose="020B0004020202020204" pitchFamily="34" charset="0"/>
                <a:cs typeface="Times New Roman" panose="02020603050405020304" pitchFamily="18" charset="0"/>
              </a:rPr>
              <a:t>NSW Department of Education </a:t>
            </a:r>
            <a:r>
              <a:rPr lang="en-AU"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explicit teaching strategies</a:t>
            </a:r>
            <a:r>
              <a:rPr lang="en-AU"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rPr>
              <a:t> </a:t>
            </a:r>
            <a:r>
              <a:rPr lang="en-AU" sz="1800" kern="100" dirty="0">
                <a:effectLst/>
                <a:latin typeface="Aptos" panose="020B0004020202020204" pitchFamily="34" charset="0"/>
                <a:ea typeface="Aptos" panose="020B0004020202020204" pitchFamily="34" charset="0"/>
                <a:cs typeface="Times New Roman" panose="02020603050405020304" pitchFamily="18" charset="0"/>
              </a:rPr>
              <a:t> https://education.nsw.gov.au/teaching-and-learning/curriculum/explicit-teaching.</a:t>
            </a:r>
          </a:p>
          <a:p>
            <a:pPr marL="171450" indent="-171450">
              <a:buFont typeface="Arial,Sans-Serif"/>
              <a:buChar char="•"/>
            </a:pPr>
            <a:r>
              <a:rPr lang="en-AU" dirty="0"/>
              <a:t>LISC is not necessarily presented at the beginning of the lesson. Teacher needs to consider most effectual time to introduce. </a:t>
            </a:r>
          </a:p>
          <a:p>
            <a:pPr marL="171450" indent="-171450">
              <a:buFont typeface="Arial,Sans-Serif"/>
              <a:buChar char="•"/>
            </a:pPr>
            <a:r>
              <a:rPr lang="en-AU" dirty="0"/>
              <a:t>LISC should be revisited during the lesson to support students' evaluation of their learning.</a:t>
            </a:r>
          </a:p>
          <a:p>
            <a:endParaRPr lang="en-AU" dirty="0"/>
          </a:p>
        </p:txBody>
      </p:sp>
      <p:sp>
        <p:nvSpPr>
          <p:cNvPr id="4" name="Slide Number Placeholder 3"/>
          <p:cNvSpPr>
            <a:spLocks noGrp="1"/>
          </p:cNvSpPr>
          <p:nvPr>
            <p:ph type="sldNum" sz="quarter" idx="5"/>
          </p:nvPr>
        </p:nvSpPr>
        <p:spPr/>
        <p:txBody>
          <a:bodyPr/>
          <a:lstStyle/>
          <a:p>
            <a:fld id="{CC91331A-62CA-4220-BDD0-DF1FE2D03DAB}" type="slidenum">
              <a:rPr lang="en-AU" smtClean="0"/>
              <a:t>29</a:t>
            </a:fld>
            <a:endParaRPr lang="en-AU" dirty="0"/>
          </a:p>
        </p:txBody>
      </p:sp>
    </p:spTree>
    <p:extLst>
      <p:ext uri="{BB962C8B-B14F-4D97-AF65-F5344CB8AC3E}">
        <p14:creationId xmlns:p14="http://schemas.microsoft.com/office/powerpoint/2010/main" val="41791928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Teacher notes: Review inquiry and test designs that students have setup and implemented. </a:t>
            </a:r>
          </a:p>
          <a:p>
            <a:endParaRPr lang="en-AU" dirty="0"/>
          </a:p>
        </p:txBody>
      </p:sp>
      <p:sp>
        <p:nvSpPr>
          <p:cNvPr id="4" name="Slide Number Placeholder 3"/>
          <p:cNvSpPr>
            <a:spLocks noGrp="1"/>
          </p:cNvSpPr>
          <p:nvPr>
            <p:ph type="sldNum" sz="quarter" idx="5"/>
          </p:nvPr>
        </p:nvSpPr>
        <p:spPr/>
        <p:txBody>
          <a:bodyPr/>
          <a:lstStyle/>
          <a:p>
            <a:fld id="{CC91331A-62CA-4220-BDD0-DF1FE2D03DAB}" type="slidenum">
              <a:rPr lang="en-AU" smtClean="0"/>
              <a:t>30</a:t>
            </a:fld>
            <a:endParaRPr lang="en-AU" dirty="0"/>
          </a:p>
        </p:txBody>
      </p:sp>
    </p:spTree>
    <p:extLst>
      <p:ext uri="{BB962C8B-B14F-4D97-AF65-F5344CB8AC3E}">
        <p14:creationId xmlns:p14="http://schemas.microsoft.com/office/powerpoint/2010/main" val="33950903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dirty="0"/>
              <a:t>Notes for teachers:</a:t>
            </a:r>
            <a:endParaRPr lang="en-AU" dirty="0"/>
          </a:p>
          <a:p>
            <a:pPr marL="171450" indent="-171450">
              <a:buFont typeface="Arial,Sans-Serif"/>
              <a:buChar char="•"/>
            </a:pPr>
            <a:r>
              <a:rPr lang="en-AU" dirty="0"/>
              <a:t>Adapt the learning intention as required and add matching success criteria.</a:t>
            </a:r>
          </a:p>
          <a:p>
            <a:pPr marL="171450" indent="-171450">
              <a:buFont typeface="Arial,Sans-Serif"/>
              <a:buChar char="•"/>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For more information see </a:t>
            </a:r>
            <a:r>
              <a:rPr lang="en-AU" sz="1800" kern="100" dirty="0">
                <a:effectLst/>
                <a:latin typeface="Tahoma" panose="020B0604030504040204" pitchFamily="34" charset="0"/>
                <a:ea typeface="Aptos" panose="020B0004020202020204" pitchFamily="34" charset="0"/>
                <a:cs typeface="Times New Roman" panose="02020603050405020304" pitchFamily="18" charset="0"/>
              </a:rPr>
              <a:t>⁠</a:t>
            </a:r>
            <a:r>
              <a:rPr lang="en-AU" sz="1800" kern="100" dirty="0">
                <a:effectLst/>
                <a:latin typeface="Aptos" panose="020B0004020202020204" pitchFamily="34" charset="0"/>
                <a:ea typeface="Aptos" panose="020B0004020202020204" pitchFamily="34" charset="0"/>
                <a:cs typeface="Times New Roman" panose="02020603050405020304" pitchFamily="18" charset="0"/>
              </a:rPr>
              <a:t>NSW Department of Education </a:t>
            </a:r>
            <a:r>
              <a:rPr lang="en-AU"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explicit teaching strategies</a:t>
            </a:r>
            <a:r>
              <a:rPr lang="en-AU"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rPr>
              <a:t> </a:t>
            </a:r>
            <a:r>
              <a:rPr lang="en-AU" sz="1800" kern="100" dirty="0">
                <a:effectLst/>
                <a:latin typeface="Aptos" panose="020B0004020202020204" pitchFamily="34" charset="0"/>
                <a:ea typeface="Aptos" panose="020B0004020202020204" pitchFamily="34" charset="0"/>
                <a:cs typeface="Times New Roman" panose="02020603050405020304" pitchFamily="18" charset="0"/>
              </a:rPr>
              <a:t> https://education.nsw.gov.au/teaching-and-learning/curriculum/explicit-teaching.</a:t>
            </a:r>
          </a:p>
          <a:p>
            <a:pPr marL="171450" indent="-171450">
              <a:buFont typeface="Arial,Sans-Serif"/>
              <a:buChar char="•"/>
            </a:pPr>
            <a:r>
              <a:rPr lang="en-AU" dirty="0"/>
              <a:t>LISC is not necessarily presented at the beginning of the lesson. Teacher needs to consider most effectual time to introduce. </a:t>
            </a:r>
          </a:p>
          <a:p>
            <a:pPr marL="171450" indent="-171450">
              <a:buFont typeface="Arial,Sans-Serif"/>
              <a:buChar char="•"/>
            </a:pPr>
            <a:r>
              <a:rPr lang="en-AU" dirty="0"/>
              <a:t>LISC should be revisited during the lesson to support students' evaluation of their learning.</a:t>
            </a:r>
          </a:p>
          <a:p>
            <a:endParaRPr lang="en-AU" dirty="0"/>
          </a:p>
        </p:txBody>
      </p:sp>
      <p:sp>
        <p:nvSpPr>
          <p:cNvPr id="4" name="Slide Number Placeholder 3"/>
          <p:cNvSpPr>
            <a:spLocks noGrp="1"/>
          </p:cNvSpPr>
          <p:nvPr>
            <p:ph type="sldNum" sz="quarter" idx="5"/>
          </p:nvPr>
        </p:nvSpPr>
        <p:spPr/>
        <p:txBody>
          <a:bodyPr/>
          <a:lstStyle/>
          <a:p>
            <a:fld id="{CC91331A-62CA-4220-BDD0-DF1FE2D03DAB}" type="slidenum">
              <a:rPr lang="en-AU" smtClean="0"/>
              <a:t>4</a:t>
            </a:fld>
            <a:endParaRPr lang="en-AU" dirty="0"/>
          </a:p>
        </p:txBody>
      </p:sp>
    </p:spTree>
    <p:extLst>
      <p:ext uri="{BB962C8B-B14F-4D97-AF65-F5344CB8AC3E}">
        <p14:creationId xmlns:p14="http://schemas.microsoft.com/office/powerpoint/2010/main" val="225064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dirty="0"/>
              <a:t>This video illustrates the following slides. It is available on https://education.nsw.gov.au/teaching-and-learning/curriculum/stem/stem-curriculum-resources/stem-smart-greenhouse. Please view the video as an introduction to the lesson, or play and pause the video and ask students to work at the same time.</a:t>
            </a:r>
          </a:p>
        </p:txBody>
      </p:sp>
      <p:sp>
        <p:nvSpPr>
          <p:cNvPr id="4" name="Slide Number Placeholder 3"/>
          <p:cNvSpPr>
            <a:spLocks noGrp="1"/>
          </p:cNvSpPr>
          <p:nvPr>
            <p:ph type="sldNum" sz="quarter" idx="5"/>
          </p:nvPr>
        </p:nvSpPr>
        <p:spPr/>
        <p:txBody>
          <a:bodyPr/>
          <a:lstStyle/>
          <a:p>
            <a:fld id="{CC91331A-62CA-4220-BDD0-DF1FE2D03DAB}" type="slidenum">
              <a:rPr lang="en-AU" smtClean="0"/>
              <a:t>31</a:t>
            </a:fld>
            <a:endParaRPr lang="en-AU" dirty="0"/>
          </a:p>
        </p:txBody>
      </p:sp>
    </p:spTree>
    <p:extLst>
      <p:ext uri="{BB962C8B-B14F-4D97-AF65-F5344CB8AC3E}">
        <p14:creationId xmlns:p14="http://schemas.microsoft.com/office/powerpoint/2010/main" val="3414823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dirty="0"/>
              <a:t>Teacher notes: Ask students to collect their microcontrollers and head back to their computers.</a:t>
            </a:r>
          </a:p>
        </p:txBody>
      </p:sp>
      <p:sp>
        <p:nvSpPr>
          <p:cNvPr id="4" name="Slide Number Placeholder 3"/>
          <p:cNvSpPr>
            <a:spLocks noGrp="1"/>
          </p:cNvSpPr>
          <p:nvPr>
            <p:ph type="sldNum" sz="quarter" idx="5"/>
          </p:nvPr>
        </p:nvSpPr>
        <p:spPr/>
        <p:txBody>
          <a:bodyPr/>
          <a:lstStyle/>
          <a:p>
            <a:fld id="{CC91331A-62CA-4220-BDD0-DF1FE2D03DAB}" type="slidenum">
              <a:rPr lang="en-AU" smtClean="0"/>
              <a:t>32</a:t>
            </a:fld>
            <a:endParaRPr lang="en-AU" dirty="0"/>
          </a:p>
        </p:txBody>
      </p:sp>
    </p:spTree>
    <p:extLst>
      <p:ext uri="{BB962C8B-B14F-4D97-AF65-F5344CB8AC3E}">
        <p14:creationId xmlns:p14="http://schemas.microsoft.com/office/powerpoint/2010/main" val="28895893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dirty="0"/>
              <a:t>The following slides demonstrate the use of the Raspberry Pi Pico as a data logger and the downloading of a txt file. This sequence should be adjusted to suit the hardware and software used for your project.</a:t>
            </a:r>
          </a:p>
        </p:txBody>
      </p:sp>
      <p:sp>
        <p:nvSpPr>
          <p:cNvPr id="4" name="Slide Number Placeholder 3"/>
          <p:cNvSpPr>
            <a:spLocks noGrp="1"/>
          </p:cNvSpPr>
          <p:nvPr>
            <p:ph type="sldNum" sz="quarter" idx="5"/>
          </p:nvPr>
        </p:nvSpPr>
        <p:spPr/>
        <p:txBody>
          <a:bodyPr/>
          <a:lstStyle/>
          <a:p>
            <a:fld id="{CC91331A-62CA-4220-BDD0-DF1FE2D03DAB}" type="slidenum">
              <a:rPr lang="en-AU" smtClean="0"/>
              <a:t>33</a:t>
            </a:fld>
            <a:endParaRPr lang="en-AU" dirty="0"/>
          </a:p>
        </p:txBody>
      </p:sp>
    </p:spTree>
    <p:extLst>
      <p:ext uri="{BB962C8B-B14F-4D97-AF65-F5344CB8AC3E}">
        <p14:creationId xmlns:p14="http://schemas.microsoft.com/office/powerpoint/2010/main" val="10412319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Follow instructions on slide. </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Ask students to check the work of a buddy, peer or team member. Give a thumbs up when the file is visible in the chosen computer folder.</a:t>
            </a:r>
            <a:endParaRPr lang="en-AU" dirty="0"/>
          </a:p>
        </p:txBody>
      </p:sp>
      <p:sp>
        <p:nvSpPr>
          <p:cNvPr id="4" name="Slide Number Placeholder 3"/>
          <p:cNvSpPr>
            <a:spLocks noGrp="1"/>
          </p:cNvSpPr>
          <p:nvPr>
            <p:ph type="sldNum" sz="quarter" idx="5"/>
          </p:nvPr>
        </p:nvSpPr>
        <p:spPr/>
        <p:txBody>
          <a:bodyPr/>
          <a:lstStyle/>
          <a:p>
            <a:fld id="{CC91331A-62CA-4220-BDD0-DF1FE2D03DAB}" type="slidenum">
              <a:rPr lang="en-AU" smtClean="0"/>
              <a:t>34</a:t>
            </a:fld>
            <a:endParaRPr lang="en-AU" dirty="0"/>
          </a:p>
        </p:txBody>
      </p:sp>
    </p:spTree>
    <p:extLst>
      <p:ext uri="{BB962C8B-B14F-4D97-AF65-F5344CB8AC3E}">
        <p14:creationId xmlns:p14="http://schemas.microsoft.com/office/powerpoint/2010/main" val="39438302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Follow instructions on slide. </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Ask students to check the work of a buddy, peer or team member. Give a thumbs up when the file is visible in the chosen computer folder.</a:t>
            </a:r>
            <a:endParaRPr lang="en-AU" dirty="0"/>
          </a:p>
          <a:p>
            <a:endParaRPr lang="en-AU" dirty="0"/>
          </a:p>
        </p:txBody>
      </p:sp>
      <p:sp>
        <p:nvSpPr>
          <p:cNvPr id="4" name="Slide Number Placeholder 3"/>
          <p:cNvSpPr>
            <a:spLocks noGrp="1"/>
          </p:cNvSpPr>
          <p:nvPr>
            <p:ph type="sldNum" sz="quarter" idx="5"/>
          </p:nvPr>
        </p:nvSpPr>
        <p:spPr/>
        <p:txBody>
          <a:bodyPr/>
          <a:lstStyle/>
          <a:p>
            <a:fld id="{CC91331A-62CA-4220-BDD0-DF1FE2D03DAB}" type="slidenum">
              <a:rPr lang="en-AU" smtClean="0"/>
              <a:t>35</a:t>
            </a:fld>
            <a:endParaRPr lang="en-AU" dirty="0"/>
          </a:p>
        </p:txBody>
      </p:sp>
    </p:spTree>
    <p:extLst>
      <p:ext uri="{BB962C8B-B14F-4D97-AF65-F5344CB8AC3E}">
        <p14:creationId xmlns:p14="http://schemas.microsoft.com/office/powerpoint/2010/main" val="34158514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Follow instructions on slide. </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Ask students to check the work of a buddy, peer or team member. Give a thumbs up when the files are visible in the chosen computer folder.</a:t>
            </a:r>
            <a:endParaRPr lang="en-AU" dirty="0"/>
          </a:p>
          <a:p>
            <a:endParaRPr lang="en-AU" dirty="0"/>
          </a:p>
        </p:txBody>
      </p:sp>
      <p:sp>
        <p:nvSpPr>
          <p:cNvPr id="4" name="Slide Number Placeholder 3"/>
          <p:cNvSpPr>
            <a:spLocks noGrp="1"/>
          </p:cNvSpPr>
          <p:nvPr>
            <p:ph type="sldNum" sz="quarter" idx="5"/>
          </p:nvPr>
        </p:nvSpPr>
        <p:spPr/>
        <p:txBody>
          <a:bodyPr/>
          <a:lstStyle/>
          <a:p>
            <a:fld id="{CC91331A-62CA-4220-BDD0-DF1FE2D03DAB}" type="slidenum">
              <a:rPr lang="en-AU" smtClean="0"/>
              <a:t>36</a:t>
            </a:fld>
            <a:endParaRPr lang="en-AU" dirty="0"/>
          </a:p>
        </p:txBody>
      </p:sp>
    </p:spTree>
    <p:extLst>
      <p:ext uri="{BB962C8B-B14F-4D97-AF65-F5344CB8AC3E}">
        <p14:creationId xmlns:p14="http://schemas.microsoft.com/office/powerpoint/2010/main" val="3435499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dirty="0"/>
              <a:t>Teacher Notes: Microsoft Excel is the spreadsheet software used for this guide. Please adjust slides based on the software you will be using.</a:t>
            </a:r>
          </a:p>
        </p:txBody>
      </p:sp>
      <p:sp>
        <p:nvSpPr>
          <p:cNvPr id="4" name="Slide Number Placeholder 3"/>
          <p:cNvSpPr>
            <a:spLocks noGrp="1"/>
          </p:cNvSpPr>
          <p:nvPr>
            <p:ph type="sldNum" sz="quarter" idx="5"/>
          </p:nvPr>
        </p:nvSpPr>
        <p:spPr/>
        <p:txBody>
          <a:bodyPr/>
          <a:lstStyle/>
          <a:p>
            <a:fld id="{CC91331A-62CA-4220-BDD0-DF1FE2D03DAB}" type="slidenum">
              <a:rPr lang="en-AU" smtClean="0"/>
              <a:t>37</a:t>
            </a:fld>
            <a:endParaRPr lang="en-AU" dirty="0"/>
          </a:p>
        </p:txBody>
      </p:sp>
    </p:spTree>
    <p:extLst>
      <p:ext uri="{BB962C8B-B14F-4D97-AF65-F5344CB8AC3E}">
        <p14:creationId xmlns:p14="http://schemas.microsoft.com/office/powerpoint/2010/main" val="31326589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dirty="0"/>
              <a:t>Teacher Notes: Microsoft Excel is the spreadsheet software used for this guide. Please adjust slides based on the software you will be using.</a:t>
            </a:r>
          </a:p>
        </p:txBody>
      </p:sp>
      <p:sp>
        <p:nvSpPr>
          <p:cNvPr id="4" name="Slide Number Placeholder 3"/>
          <p:cNvSpPr>
            <a:spLocks noGrp="1"/>
          </p:cNvSpPr>
          <p:nvPr>
            <p:ph type="sldNum" sz="quarter" idx="5"/>
          </p:nvPr>
        </p:nvSpPr>
        <p:spPr/>
        <p:txBody>
          <a:bodyPr/>
          <a:lstStyle/>
          <a:p>
            <a:fld id="{CC91331A-62CA-4220-BDD0-DF1FE2D03DAB}" type="slidenum">
              <a:rPr lang="en-AU" smtClean="0"/>
              <a:t>38</a:t>
            </a:fld>
            <a:endParaRPr lang="en-AU" dirty="0"/>
          </a:p>
        </p:txBody>
      </p:sp>
    </p:spTree>
    <p:extLst>
      <p:ext uri="{BB962C8B-B14F-4D97-AF65-F5344CB8AC3E}">
        <p14:creationId xmlns:p14="http://schemas.microsoft.com/office/powerpoint/2010/main" val="32534439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dirty="0"/>
              <a:t>Teacher Notes: Microsoft Excel is the spreadsheet software used for this guide. Please adjust slides based on the software you will be using.</a:t>
            </a:r>
          </a:p>
        </p:txBody>
      </p:sp>
      <p:sp>
        <p:nvSpPr>
          <p:cNvPr id="4" name="Slide Number Placeholder 3"/>
          <p:cNvSpPr>
            <a:spLocks noGrp="1"/>
          </p:cNvSpPr>
          <p:nvPr>
            <p:ph type="sldNum" sz="quarter" idx="5"/>
          </p:nvPr>
        </p:nvSpPr>
        <p:spPr/>
        <p:txBody>
          <a:bodyPr/>
          <a:lstStyle/>
          <a:p>
            <a:fld id="{CC91331A-62CA-4220-BDD0-DF1FE2D03DAB}" type="slidenum">
              <a:rPr lang="en-AU" smtClean="0"/>
              <a:t>39</a:t>
            </a:fld>
            <a:endParaRPr lang="en-AU" dirty="0"/>
          </a:p>
        </p:txBody>
      </p:sp>
    </p:spTree>
    <p:extLst>
      <p:ext uri="{BB962C8B-B14F-4D97-AF65-F5344CB8AC3E}">
        <p14:creationId xmlns:p14="http://schemas.microsoft.com/office/powerpoint/2010/main" val="24849017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Follow instructions on slide. </a:t>
            </a:r>
          </a:p>
          <a:p>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C91331A-62CA-4220-BDD0-DF1FE2D03DAB}" type="slidenum">
              <a:rPr lang="en-AU" smtClean="0"/>
              <a:t>40</a:t>
            </a:fld>
            <a:endParaRPr lang="en-AU" dirty="0"/>
          </a:p>
        </p:txBody>
      </p:sp>
    </p:spTree>
    <p:extLst>
      <p:ext uri="{BB962C8B-B14F-4D97-AF65-F5344CB8AC3E}">
        <p14:creationId xmlns:p14="http://schemas.microsoft.com/office/powerpoint/2010/main" val="42108785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dirty="0"/>
              <a:t>Teacher notes: Review design brief and constraints from Week 2 lesson 3 – Highlight the part regarding ‘managing temperature’. Explore with students what this may mean for temperature over the course of the day.</a:t>
            </a:r>
          </a:p>
          <a:p>
            <a:endParaRPr lang="en-AU" dirty="0"/>
          </a:p>
          <a:p>
            <a:r>
              <a:rPr lang="en-AU" b="1" dirty="0"/>
              <a:t>Change design brief, image to suit your context.</a:t>
            </a:r>
          </a:p>
        </p:txBody>
      </p:sp>
      <p:sp>
        <p:nvSpPr>
          <p:cNvPr id="4" name="Slide Number Placeholder 3"/>
          <p:cNvSpPr>
            <a:spLocks noGrp="1"/>
          </p:cNvSpPr>
          <p:nvPr>
            <p:ph type="sldNum" sz="quarter" idx="5"/>
          </p:nvPr>
        </p:nvSpPr>
        <p:spPr/>
        <p:txBody>
          <a:bodyPr/>
          <a:lstStyle/>
          <a:p>
            <a:fld id="{CC91331A-62CA-4220-BDD0-DF1FE2D03DAB}" type="slidenum">
              <a:rPr lang="en-AU" smtClean="0"/>
              <a:t>5</a:t>
            </a:fld>
            <a:endParaRPr lang="en-AU" dirty="0"/>
          </a:p>
        </p:txBody>
      </p:sp>
    </p:spTree>
    <p:extLst>
      <p:ext uri="{BB962C8B-B14F-4D97-AF65-F5344CB8AC3E}">
        <p14:creationId xmlns:p14="http://schemas.microsoft.com/office/powerpoint/2010/main" val="38387851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Follow instructions on slide. </a:t>
            </a:r>
          </a:p>
          <a:p>
            <a:endParaRPr lang="en-AU" dirty="0"/>
          </a:p>
        </p:txBody>
      </p:sp>
      <p:sp>
        <p:nvSpPr>
          <p:cNvPr id="4" name="Slide Number Placeholder 3"/>
          <p:cNvSpPr>
            <a:spLocks noGrp="1"/>
          </p:cNvSpPr>
          <p:nvPr>
            <p:ph type="sldNum" sz="quarter" idx="5"/>
          </p:nvPr>
        </p:nvSpPr>
        <p:spPr/>
        <p:txBody>
          <a:bodyPr/>
          <a:lstStyle/>
          <a:p>
            <a:fld id="{CC91331A-62CA-4220-BDD0-DF1FE2D03DAB}" type="slidenum">
              <a:rPr lang="en-AU" smtClean="0"/>
              <a:t>41</a:t>
            </a:fld>
            <a:endParaRPr lang="en-AU" dirty="0"/>
          </a:p>
        </p:txBody>
      </p:sp>
    </p:spTree>
    <p:extLst>
      <p:ext uri="{BB962C8B-B14F-4D97-AF65-F5344CB8AC3E}">
        <p14:creationId xmlns:p14="http://schemas.microsoft.com/office/powerpoint/2010/main" val="5503491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Follow instructions on slide. </a:t>
            </a:r>
          </a:p>
          <a:p>
            <a:endParaRPr lang="en-AU" dirty="0"/>
          </a:p>
        </p:txBody>
      </p:sp>
      <p:sp>
        <p:nvSpPr>
          <p:cNvPr id="4" name="Slide Number Placeholder 3"/>
          <p:cNvSpPr>
            <a:spLocks noGrp="1"/>
          </p:cNvSpPr>
          <p:nvPr>
            <p:ph type="sldNum" sz="quarter" idx="5"/>
          </p:nvPr>
        </p:nvSpPr>
        <p:spPr/>
        <p:txBody>
          <a:bodyPr/>
          <a:lstStyle/>
          <a:p>
            <a:fld id="{CC91331A-62CA-4220-BDD0-DF1FE2D03DAB}" type="slidenum">
              <a:rPr lang="en-AU" smtClean="0"/>
              <a:t>42</a:t>
            </a:fld>
            <a:endParaRPr lang="en-AU" dirty="0"/>
          </a:p>
        </p:txBody>
      </p:sp>
    </p:spTree>
    <p:extLst>
      <p:ext uri="{BB962C8B-B14F-4D97-AF65-F5344CB8AC3E}">
        <p14:creationId xmlns:p14="http://schemas.microsoft.com/office/powerpoint/2010/main" val="6303429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Follow instructions on slide. </a:t>
            </a:r>
          </a:p>
          <a:p>
            <a:endParaRPr lang="en-AU" dirty="0"/>
          </a:p>
        </p:txBody>
      </p:sp>
      <p:sp>
        <p:nvSpPr>
          <p:cNvPr id="4" name="Slide Number Placeholder 3"/>
          <p:cNvSpPr>
            <a:spLocks noGrp="1"/>
          </p:cNvSpPr>
          <p:nvPr>
            <p:ph type="sldNum" sz="quarter" idx="5"/>
          </p:nvPr>
        </p:nvSpPr>
        <p:spPr/>
        <p:txBody>
          <a:bodyPr/>
          <a:lstStyle/>
          <a:p>
            <a:fld id="{CC91331A-62CA-4220-BDD0-DF1FE2D03DAB}" type="slidenum">
              <a:rPr lang="en-AU" smtClean="0"/>
              <a:t>43</a:t>
            </a:fld>
            <a:endParaRPr lang="en-AU" dirty="0"/>
          </a:p>
        </p:txBody>
      </p:sp>
    </p:spTree>
    <p:extLst>
      <p:ext uri="{BB962C8B-B14F-4D97-AF65-F5344CB8AC3E}">
        <p14:creationId xmlns:p14="http://schemas.microsoft.com/office/powerpoint/2010/main" val="40782371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Follow instructions on slide. </a:t>
            </a:r>
          </a:p>
          <a:p>
            <a:endParaRPr lang="en-AU" dirty="0"/>
          </a:p>
        </p:txBody>
      </p:sp>
      <p:sp>
        <p:nvSpPr>
          <p:cNvPr id="4" name="Slide Number Placeholder 3"/>
          <p:cNvSpPr>
            <a:spLocks noGrp="1"/>
          </p:cNvSpPr>
          <p:nvPr>
            <p:ph type="sldNum" sz="quarter" idx="5"/>
          </p:nvPr>
        </p:nvSpPr>
        <p:spPr/>
        <p:txBody>
          <a:bodyPr/>
          <a:lstStyle/>
          <a:p>
            <a:fld id="{CC91331A-62CA-4220-BDD0-DF1FE2D03DAB}" type="slidenum">
              <a:rPr lang="en-AU" smtClean="0"/>
              <a:t>44</a:t>
            </a:fld>
            <a:endParaRPr lang="en-AU" dirty="0"/>
          </a:p>
        </p:txBody>
      </p:sp>
    </p:spTree>
    <p:extLst>
      <p:ext uri="{BB962C8B-B14F-4D97-AF65-F5344CB8AC3E}">
        <p14:creationId xmlns:p14="http://schemas.microsoft.com/office/powerpoint/2010/main" val="16315228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Follow instructions on slide. </a:t>
            </a:r>
          </a:p>
          <a:p>
            <a:endParaRPr lang="en-AU" dirty="0"/>
          </a:p>
        </p:txBody>
      </p:sp>
      <p:sp>
        <p:nvSpPr>
          <p:cNvPr id="4" name="Slide Number Placeholder 3"/>
          <p:cNvSpPr>
            <a:spLocks noGrp="1"/>
          </p:cNvSpPr>
          <p:nvPr>
            <p:ph type="sldNum" sz="quarter" idx="5"/>
          </p:nvPr>
        </p:nvSpPr>
        <p:spPr/>
        <p:txBody>
          <a:bodyPr/>
          <a:lstStyle/>
          <a:p>
            <a:fld id="{CC91331A-62CA-4220-BDD0-DF1FE2D03DAB}" type="slidenum">
              <a:rPr lang="en-AU" smtClean="0"/>
              <a:t>45</a:t>
            </a:fld>
            <a:endParaRPr lang="en-AU" dirty="0"/>
          </a:p>
        </p:txBody>
      </p:sp>
    </p:spTree>
    <p:extLst>
      <p:ext uri="{BB962C8B-B14F-4D97-AF65-F5344CB8AC3E}">
        <p14:creationId xmlns:p14="http://schemas.microsoft.com/office/powerpoint/2010/main" val="36576987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Follow instructions on slide. </a:t>
            </a:r>
          </a:p>
          <a:p>
            <a:endParaRPr lang="en-AU" dirty="0"/>
          </a:p>
        </p:txBody>
      </p:sp>
      <p:sp>
        <p:nvSpPr>
          <p:cNvPr id="4" name="Slide Number Placeholder 3"/>
          <p:cNvSpPr>
            <a:spLocks noGrp="1"/>
          </p:cNvSpPr>
          <p:nvPr>
            <p:ph type="sldNum" sz="quarter" idx="5"/>
          </p:nvPr>
        </p:nvSpPr>
        <p:spPr/>
        <p:txBody>
          <a:bodyPr/>
          <a:lstStyle/>
          <a:p>
            <a:fld id="{CC91331A-62CA-4220-BDD0-DF1FE2D03DAB}" type="slidenum">
              <a:rPr lang="en-AU" smtClean="0"/>
              <a:t>46</a:t>
            </a:fld>
            <a:endParaRPr lang="en-AU" dirty="0"/>
          </a:p>
        </p:txBody>
      </p:sp>
    </p:spTree>
    <p:extLst>
      <p:ext uri="{BB962C8B-B14F-4D97-AF65-F5344CB8AC3E}">
        <p14:creationId xmlns:p14="http://schemas.microsoft.com/office/powerpoint/2010/main" val="17664577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Follow instructions on slide. </a:t>
            </a:r>
          </a:p>
          <a:p>
            <a:endParaRPr lang="en-AU" dirty="0"/>
          </a:p>
        </p:txBody>
      </p:sp>
      <p:sp>
        <p:nvSpPr>
          <p:cNvPr id="4" name="Slide Number Placeholder 3"/>
          <p:cNvSpPr>
            <a:spLocks noGrp="1"/>
          </p:cNvSpPr>
          <p:nvPr>
            <p:ph type="sldNum" sz="quarter" idx="5"/>
          </p:nvPr>
        </p:nvSpPr>
        <p:spPr/>
        <p:txBody>
          <a:bodyPr/>
          <a:lstStyle/>
          <a:p>
            <a:fld id="{CC91331A-62CA-4220-BDD0-DF1FE2D03DAB}" type="slidenum">
              <a:rPr lang="en-AU" smtClean="0"/>
              <a:t>47</a:t>
            </a:fld>
            <a:endParaRPr lang="en-AU" dirty="0"/>
          </a:p>
        </p:txBody>
      </p:sp>
    </p:spTree>
    <p:extLst>
      <p:ext uri="{BB962C8B-B14F-4D97-AF65-F5344CB8AC3E}">
        <p14:creationId xmlns:p14="http://schemas.microsoft.com/office/powerpoint/2010/main" val="23645780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Follow instructions on slide. </a:t>
            </a:r>
          </a:p>
          <a:p>
            <a:endParaRPr lang="en-AU" dirty="0"/>
          </a:p>
        </p:txBody>
      </p:sp>
      <p:sp>
        <p:nvSpPr>
          <p:cNvPr id="4" name="Slide Number Placeholder 3"/>
          <p:cNvSpPr>
            <a:spLocks noGrp="1"/>
          </p:cNvSpPr>
          <p:nvPr>
            <p:ph type="sldNum" sz="quarter" idx="5"/>
          </p:nvPr>
        </p:nvSpPr>
        <p:spPr/>
        <p:txBody>
          <a:bodyPr/>
          <a:lstStyle/>
          <a:p>
            <a:fld id="{CC91331A-62CA-4220-BDD0-DF1FE2D03DAB}" type="slidenum">
              <a:rPr lang="en-AU" smtClean="0"/>
              <a:t>48</a:t>
            </a:fld>
            <a:endParaRPr lang="en-AU" dirty="0"/>
          </a:p>
        </p:txBody>
      </p:sp>
    </p:spTree>
    <p:extLst>
      <p:ext uri="{BB962C8B-B14F-4D97-AF65-F5344CB8AC3E}">
        <p14:creationId xmlns:p14="http://schemas.microsoft.com/office/powerpoint/2010/main" val="40530291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Follow instructions on slide. </a:t>
            </a:r>
          </a:p>
          <a:p>
            <a:endParaRPr lang="en-AU" dirty="0"/>
          </a:p>
        </p:txBody>
      </p:sp>
      <p:sp>
        <p:nvSpPr>
          <p:cNvPr id="4" name="Slide Number Placeholder 3"/>
          <p:cNvSpPr>
            <a:spLocks noGrp="1"/>
          </p:cNvSpPr>
          <p:nvPr>
            <p:ph type="sldNum" sz="quarter" idx="5"/>
          </p:nvPr>
        </p:nvSpPr>
        <p:spPr/>
        <p:txBody>
          <a:bodyPr/>
          <a:lstStyle/>
          <a:p>
            <a:fld id="{CC91331A-62CA-4220-BDD0-DF1FE2D03DAB}" type="slidenum">
              <a:rPr lang="en-AU" smtClean="0"/>
              <a:t>49</a:t>
            </a:fld>
            <a:endParaRPr lang="en-AU" dirty="0"/>
          </a:p>
        </p:txBody>
      </p:sp>
    </p:spTree>
    <p:extLst>
      <p:ext uri="{BB962C8B-B14F-4D97-AF65-F5344CB8AC3E}">
        <p14:creationId xmlns:p14="http://schemas.microsoft.com/office/powerpoint/2010/main" val="37092010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dirty="0"/>
              <a:t>Ask the students to change a parameter of their graph, see example.</a:t>
            </a:r>
          </a:p>
          <a:p>
            <a:endParaRPr lang="en-AU" dirty="0"/>
          </a:p>
          <a:p>
            <a:r>
              <a:rPr lang="en-AU" dirty="0"/>
              <a:t>Discuss what happens to the visualisation.</a:t>
            </a:r>
          </a:p>
        </p:txBody>
      </p:sp>
      <p:sp>
        <p:nvSpPr>
          <p:cNvPr id="4" name="Slide Number Placeholder 3"/>
          <p:cNvSpPr>
            <a:spLocks noGrp="1"/>
          </p:cNvSpPr>
          <p:nvPr>
            <p:ph type="sldNum" sz="quarter" idx="5"/>
          </p:nvPr>
        </p:nvSpPr>
        <p:spPr/>
        <p:txBody>
          <a:bodyPr/>
          <a:lstStyle/>
          <a:p>
            <a:fld id="{CC91331A-62CA-4220-BDD0-DF1FE2D03DAB}" type="slidenum">
              <a:rPr lang="en-AU" smtClean="0"/>
              <a:t>50</a:t>
            </a:fld>
            <a:endParaRPr lang="en-AU" dirty="0"/>
          </a:p>
        </p:txBody>
      </p:sp>
    </p:spTree>
    <p:extLst>
      <p:ext uri="{BB962C8B-B14F-4D97-AF65-F5344CB8AC3E}">
        <p14:creationId xmlns:p14="http://schemas.microsoft.com/office/powerpoint/2010/main" val="23840369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dirty="0"/>
              <a:t>Review a design that you or your students built – an example is provided throughout this slide deck to model an approach you can take in these lessons.</a:t>
            </a:r>
          </a:p>
          <a:p>
            <a:endParaRPr lang="en-AU" dirty="0"/>
          </a:p>
          <a:p>
            <a:r>
              <a:rPr lang="en-AU" dirty="0"/>
              <a:t>In this example a smart feature has been retrofitted to an existing greenhouse. Students could use a similar box or 4L recycled bottle for the same effect. Or builds could be very different.</a:t>
            </a:r>
          </a:p>
        </p:txBody>
      </p:sp>
      <p:sp>
        <p:nvSpPr>
          <p:cNvPr id="4" name="Slide Number Placeholder 3"/>
          <p:cNvSpPr>
            <a:spLocks noGrp="1"/>
          </p:cNvSpPr>
          <p:nvPr>
            <p:ph type="sldNum" sz="quarter" idx="5"/>
          </p:nvPr>
        </p:nvSpPr>
        <p:spPr/>
        <p:txBody>
          <a:bodyPr/>
          <a:lstStyle/>
          <a:p>
            <a:fld id="{CC91331A-62CA-4220-BDD0-DF1FE2D03DAB}" type="slidenum">
              <a:rPr lang="en-AU" smtClean="0"/>
              <a:t>6</a:t>
            </a:fld>
            <a:endParaRPr lang="en-AU" dirty="0"/>
          </a:p>
        </p:txBody>
      </p:sp>
    </p:spTree>
    <p:extLst>
      <p:ext uri="{BB962C8B-B14F-4D97-AF65-F5344CB8AC3E}">
        <p14:creationId xmlns:p14="http://schemas.microsoft.com/office/powerpoint/2010/main" val="4710563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dirty="0"/>
              <a:t>Use the following think-pair-share template to capture and share initial thoughts and further analysis. Include the think pair share in student folio or logbook.</a:t>
            </a:r>
          </a:p>
        </p:txBody>
      </p:sp>
      <p:sp>
        <p:nvSpPr>
          <p:cNvPr id="4" name="Slide Number Placeholder 3"/>
          <p:cNvSpPr>
            <a:spLocks noGrp="1"/>
          </p:cNvSpPr>
          <p:nvPr>
            <p:ph type="sldNum" sz="quarter" idx="5"/>
          </p:nvPr>
        </p:nvSpPr>
        <p:spPr/>
        <p:txBody>
          <a:bodyPr/>
          <a:lstStyle/>
          <a:p>
            <a:fld id="{CC91331A-62CA-4220-BDD0-DF1FE2D03DAB}" type="slidenum">
              <a:rPr lang="en-AU" smtClean="0"/>
              <a:t>51</a:t>
            </a:fld>
            <a:endParaRPr lang="en-AU" dirty="0"/>
          </a:p>
        </p:txBody>
      </p:sp>
    </p:spTree>
    <p:extLst>
      <p:ext uri="{BB962C8B-B14F-4D97-AF65-F5344CB8AC3E}">
        <p14:creationId xmlns:p14="http://schemas.microsoft.com/office/powerpoint/2010/main" val="35328907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dirty="0"/>
              <a:t>Think-Pair-Share involves students thinking independently about a prompt or problem, pairing up and discussing their ideas with a classmate, and then sharing their combined knowledge with the class. It:</a:t>
            </a:r>
          </a:p>
          <a:p>
            <a:pPr marL="285750" indent="-285750">
              <a:buFont typeface="Arial" panose="020B0604020202020204" pitchFamily="34" charset="0"/>
              <a:buChar char="•"/>
            </a:pPr>
            <a:r>
              <a:rPr lang="en-AU" dirty="0"/>
              <a:t>allows educators to change a traditional whole class discussion into a more manageable and inclusive activity where all students are given an opportunity to respond</a:t>
            </a:r>
          </a:p>
          <a:p>
            <a:pPr marL="285750" indent="-285750">
              <a:buFont typeface="Arial" panose="020B0604020202020204" pitchFamily="34" charset="0"/>
              <a:buChar char="•"/>
            </a:pPr>
            <a:r>
              <a:rPr lang="en-AU" dirty="0"/>
              <a:t>promotes the development of students' speaking, listening and social skills</a:t>
            </a:r>
          </a:p>
          <a:p>
            <a:pPr marL="0" indent="0">
              <a:buFont typeface="Arial" panose="020B0604020202020204" pitchFamily="34" charset="0"/>
              <a:buNone/>
            </a:pPr>
            <a:r>
              <a:rPr lang="en-AU" dirty="0"/>
              <a:t>If printing print in black and white</a:t>
            </a:r>
          </a:p>
        </p:txBody>
      </p:sp>
      <p:sp>
        <p:nvSpPr>
          <p:cNvPr id="4" name="Slide Number Placeholder 3"/>
          <p:cNvSpPr>
            <a:spLocks noGrp="1"/>
          </p:cNvSpPr>
          <p:nvPr>
            <p:ph type="sldNum" sz="quarter" idx="5"/>
          </p:nvPr>
        </p:nvSpPr>
        <p:spPr/>
        <p:txBody>
          <a:bodyPr/>
          <a:lstStyle/>
          <a:p>
            <a:fld id="{B07158C4-A119-4B78-9DE8-A50001BC31DC}" type="slidenum">
              <a:rPr lang="en-AU" smtClean="0"/>
              <a:pPr/>
              <a:t>52</a:t>
            </a:fld>
            <a:endParaRPr lang="en-AU" dirty="0"/>
          </a:p>
        </p:txBody>
      </p:sp>
    </p:spTree>
    <p:extLst>
      <p:ext uri="{BB962C8B-B14F-4D97-AF65-F5344CB8AC3E}">
        <p14:creationId xmlns:p14="http://schemas.microsoft.com/office/powerpoint/2010/main" val="14678389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b="1" dirty="0"/>
              <a:t>Notes for teachers:</a:t>
            </a:r>
            <a:endParaRPr lang="en-AU" dirty="0"/>
          </a:p>
          <a:p>
            <a:pPr marL="171450" indent="-171450">
              <a:buFont typeface="Arial,Sans-Serif"/>
              <a:buChar char="•"/>
            </a:pPr>
            <a:r>
              <a:rPr lang="en-AU" dirty="0"/>
              <a:t>Adapt the learning intention as required and add matching success criteria.</a:t>
            </a:r>
          </a:p>
          <a:p>
            <a:pPr marL="171450" indent="-171450">
              <a:buFont typeface="Arial,Sans-Serif"/>
              <a:buChar char="•"/>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For more information see </a:t>
            </a:r>
            <a:r>
              <a:rPr lang="en-AU" sz="1800" kern="100" dirty="0">
                <a:effectLst/>
                <a:latin typeface="Tahoma" panose="020B0604030504040204" pitchFamily="34" charset="0"/>
                <a:ea typeface="Aptos" panose="020B0004020202020204" pitchFamily="34" charset="0"/>
                <a:cs typeface="Times New Roman" panose="02020603050405020304" pitchFamily="18" charset="0"/>
              </a:rPr>
              <a:t>⁠</a:t>
            </a:r>
            <a:r>
              <a:rPr lang="en-AU" sz="1800" kern="100" dirty="0">
                <a:effectLst/>
                <a:latin typeface="Aptos" panose="020B0004020202020204" pitchFamily="34" charset="0"/>
                <a:ea typeface="Aptos" panose="020B0004020202020204" pitchFamily="34" charset="0"/>
                <a:cs typeface="Times New Roman" panose="02020603050405020304" pitchFamily="18" charset="0"/>
              </a:rPr>
              <a:t>NSW Department of Education </a:t>
            </a:r>
            <a:r>
              <a:rPr lang="en-AU"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explicit teaching strategies</a:t>
            </a:r>
            <a:r>
              <a:rPr lang="en-AU"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rPr>
              <a:t> </a:t>
            </a:r>
            <a:r>
              <a:rPr lang="en-AU" sz="1800" kern="100" dirty="0">
                <a:effectLst/>
                <a:latin typeface="Aptos" panose="020B0004020202020204" pitchFamily="34" charset="0"/>
                <a:ea typeface="Aptos" panose="020B0004020202020204" pitchFamily="34" charset="0"/>
                <a:cs typeface="Times New Roman" panose="02020603050405020304" pitchFamily="18" charset="0"/>
              </a:rPr>
              <a:t> https://education.nsw.gov.au/teaching-and-learning/curriculum/explicit-teaching.</a:t>
            </a:r>
          </a:p>
          <a:p>
            <a:pPr marL="171450" indent="-171450">
              <a:buFont typeface="Arial,Sans-Serif"/>
              <a:buChar char="•"/>
            </a:pPr>
            <a:r>
              <a:rPr lang="en-AU" dirty="0"/>
              <a:t>LISC is not necessarily presented at the beginning of the lesson. Teacher needs to consider most effectual time to introduce. </a:t>
            </a:r>
          </a:p>
          <a:p>
            <a:pPr marL="171450" indent="-171450">
              <a:buFont typeface="Arial,Sans-Serif"/>
              <a:buChar char="•"/>
            </a:pPr>
            <a:r>
              <a:rPr lang="en-AU" dirty="0"/>
              <a:t>LISC should be revisited during the lesson to support students' evaluation of their learning.</a:t>
            </a:r>
          </a:p>
          <a:p>
            <a:endParaRPr lang="en-AU" dirty="0"/>
          </a:p>
        </p:txBody>
      </p:sp>
      <p:sp>
        <p:nvSpPr>
          <p:cNvPr id="4" name="Slide Number Placeholder 3"/>
          <p:cNvSpPr>
            <a:spLocks noGrp="1"/>
          </p:cNvSpPr>
          <p:nvPr>
            <p:ph type="sldNum" sz="quarter" idx="5"/>
          </p:nvPr>
        </p:nvSpPr>
        <p:spPr/>
        <p:txBody>
          <a:bodyPr/>
          <a:lstStyle/>
          <a:p>
            <a:fld id="{CC91331A-62CA-4220-BDD0-DF1FE2D03DAB}" type="slidenum">
              <a:rPr lang="en-AU" smtClean="0"/>
              <a:t>53</a:t>
            </a:fld>
            <a:endParaRPr lang="en-AU" dirty="0"/>
          </a:p>
        </p:txBody>
      </p:sp>
    </p:spTree>
    <p:extLst>
      <p:ext uri="{BB962C8B-B14F-4D97-AF65-F5344CB8AC3E}">
        <p14:creationId xmlns:p14="http://schemas.microsoft.com/office/powerpoint/2010/main" val="26945329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dirty="0"/>
              <a:t>Teacher notes: Review design brief and constraints from Week 2 lesson 3 – Highlight the part regarding ‘managing temperature’. Explore with students what this may mean for temperature over the course of the day.</a:t>
            </a:r>
          </a:p>
          <a:p>
            <a:endParaRPr lang="en-AU" dirty="0"/>
          </a:p>
          <a:p>
            <a:r>
              <a:rPr lang="en-AU" dirty="0"/>
              <a:t>Change design brief, image and constraints to suit your context.</a:t>
            </a:r>
          </a:p>
        </p:txBody>
      </p:sp>
      <p:sp>
        <p:nvSpPr>
          <p:cNvPr id="4" name="Slide Number Placeholder 3"/>
          <p:cNvSpPr>
            <a:spLocks noGrp="1"/>
          </p:cNvSpPr>
          <p:nvPr>
            <p:ph type="sldNum" sz="quarter" idx="5"/>
          </p:nvPr>
        </p:nvSpPr>
        <p:spPr/>
        <p:txBody>
          <a:bodyPr/>
          <a:lstStyle/>
          <a:p>
            <a:fld id="{CC91331A-62CA-4220-BDD0-DF1FE2D03DAB}" type="slidenum">
              <a:rPr lang="en-AU" smtClean="0"/>
              <a:t>54</a:t>
            </a:fld>
            <a:endParaRPr lang="en-AU" dirty="0"/>
          </a:p>
        </p:txBody>
      </p:sp>
    </p:spTree>
    <p:extLst>
      <p:ext uri="{BB962C8B-B14F-4D97-AF65-F5344CB8AC3E}">
        <p14:creationId xmlns:p14="http://schemas.microsoft.com/office/powerpoint/2010/main" val="42538392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dirty="0"/>
              <a:t>Teacher notes: Review design brief and constraints from Week 2 lesson 3 – Highlight the part regarding ‘managing temperature’. Explore with students what this may mean for temperature over the course of the day.</a:t>
            </a:r>
          </a:p>
          <a:p>
            <a:endParaRPr lang="en-AU" dirty="0"/>
          </a:p>
          <a:p>
            <a:r>
              <a:rPr lang="en-AU" dirty="0"/>
              <a:t>Change design brief, image and constraints to suit your context.</a:t>
            </a:r>
          </a:p>
        </p:txBody>
      </p:sp>
      <p:sp>
        <p:nvSpPr>
          <p:cNvPr id="4" name="Slide Number Placeholder 3"/>
          <p:cNvSpPr>
            <a:spLocks noGrp="1"/>
          </p:cNvSpPr>
          <p:nvPr>
            <p:ph type="sldNum" sz="quarter" idx="5"/>
          </p:nvPr>
        </p:nvSpPr>
        <p:spPr/>
        <p:txBody>
          <a:bodyPr/>
          <a:lstStyle/>
          <a:p>
            <a:fld id="{CC91331A-62CA-4220-BDD0-DF1FE2D03DAB}" type="slidenum">
              <a:rPr lang="en-AU" smtClean="0"/>
              <a:t>55</a:t>
            </a:fld>
            <a:endParaRPr lang="en-AU" dirty="0"/>
          </a:p>
        </p:txBody>
      </p:sp>
    </p:spTree>
    <p:extLst>
      <p:ext uri="{BB962C8B-B14F-4D97-AF65-F5344CB8AC3E}">
        <p14:creationId xmlns:p14="http://schemas.microsoft.com/office/powerpoint/2010/main" val="9069758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dirty="0"/>
              <a:t>Teacher notes: Consider the availability of time and resources when considering iterations and changes. If students have worked with other electronic components in previous topics they could consider pumps or fans.</a:t>
            </a:r>
          </a:p>
        </p:txBody>
      </p:sp>
      <p:sp>
        <p:nvSpPr>
          <p:cNvPr id="4" name="Slide Number Placeholder 3"/>
          <p:cNvSpPr>
            <a:spLocks noGrp="1"/>
          </p:cNvSpPr>
          <p:nvPr>
            <p:ph type="sldNum" sz="quarter" idx="5"/>
          </p:nvPr>
        </p:nvSpPr>
        <p:spPr/>
        <p:txBody>
          <a:bodyPr/>
          <a:lstStyle/>
          <a:p>
            <a:fld id="{CC91331A-62CA-4220-BDD0-DF1FE2D03DAB}" type="slidenum">
              <a:rPr lang="en-AU" smtClean="0"/>
              <a:t>56</a:t>
            </a:fld>
            <a:endParaRPr lang="en-AU" dirty="0"/>
          </a:p>
        </p:txBody>
      </p:sp>
    </p:spTree>
    <p:extLst>
      <p:ext uri="{BB962C8B-B14F-4D97-AF65-F5344CB8AC3E}">
        <p14:creationId xmlns:p14="http://schemas.microsoft.com/office/powerpoint/2010/main" val="82135196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dirty="0"/>
              <a:t>Teacher notes: Consider the availability of time and resources when considering iterations and changes. Sketch and plan changes.</a:t>
            </a:r>
          </a:p>
        </p:txBody>
      </p:sp>
      <p:sp>
        <p:nvSpPr>
          <p:cNvPr id="4" name="Slide Number Placeholder 3"/>
          <p:cNvSpPr>
            <a:spLocks noGrp="1"/>
          </p:cNvSpPr>
          <p:nvPr>
            <p:ph type="sldNum" sz="quarter" idx="5"/>
          </p:nvPr>
        </p:nvSpPr>
        <p:spPr/>
        <p:txBody>
          <a:bodyPr/>
          <a:lstStyle/>
          <a:p>
            <a:fld id="{CC91331A-62CA-4220-BDD0-DF1FE2D03DAB}" type="slidenum">
              <a:rPr lang="en-AU" smtClean="0"/>
              <a:t>57</a:t>
            </a:fld>
            <a:endParaRPr lang="en-AU" dirty="0"/>
          </a:p>
        </p:txBody>
      </p:sp>
    </p:spTree>
    <p:extLst>
      <p:ext uri="{BB962C8B-B14F-4D97-AF65-F5344CB8AC3E}">
        <p14:creationId xmlns:p14="http://schemas.microsoft.com/office/powerpoint/2010/main" val="37623871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b="1" dirty="0"/>
              <a:t>Notes for teachers:</a:t>
            </a:r>
            <a:endParaRPr lang="en-AU" dirty="0"/>
          </a:p>
          <a:p>
            <a:pPr marL="171450" indent="-171450">
              <a:buFont typeface="Arial,Sans-Serif"/>
              <a:buChar char="•"/>
            </a:pPr>
            <a:r>
              <a:rPr lang="en-AU" dirty="0"/>
              <a:t>Adapt the learning intention as required and add matching success criteria.</a:t>
            </a:r>
          </a:p>
          <a:p>
            <a:pPr marL="171450" indent="-171450">
              <a:buFont typeface="Arial,Sans-Serif"/>
              <a:buChar char="•"/>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For more information see </a:t>
            </a:r>
            <a:r>
              <a:rPr lang="en-AU" sz="1800" kern="100" dirty="0">
                <a:effectLst/>
                <a:latin typeface="Tahoma" panose="020B0604030504040204" pitchFamily="34" charset="0"/>
                <a:ea typeface="Aptos" panose="020B0004020202020204" pitchFamily="34" charset="0"/>
                <a:cs typeface="Times New Roman" panose="02020603050405020304" pitchFamily="18" charset="0"/>
              </a:rPr>
              <a:t>⁠</a:t>
            </a:r>
            <a:r>
              <a:rPr lang="en-AU" sz="1800" kern="100" dirty="0">
                <a:effectLst/>
                <a:latin typeface="Aptos" panose="020B0004020202020204" pitchFamily="34" charset="0"/>
                <a:ea typeface="Aptos" panose="020B0004020202020204" pitchFamily="34" charset="0"/>
                <a:cs typeface="Times New Roman" panose="02020603050405020304" pitchFamily="18" charset="0"/>
              </a:rPr>
              <a:t>NSW Department of Education </a:t>
            </a:r>
            <a:r>
              <a:rPr lang="en-AU"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explicit teaching strategies</a:t>
            </a:r>
            <a:r>
              <a:rPr lang="en-AU"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rPr>
              <a:t> </a:t>
            </a:r>
            <a:r>
              <a:rPr lang="en-AU" sz="1800" kern="100" dirty="0">
                <a:effectLst/>
                <a:latin typeface="Aptos" panose="020B0004020202020204" pitchFamily="34" charset="0"/>
                <a:ea typeface="Aptos" panose="020B0004020202020204" pitchFamily="34" charset="0"/>
                <a:cs typeface="Times New Roman" panose="02020603050405020304" pitchFamily="18" charset="0"/>
              </a:rPr>
              <a:t> https://education.nsw.gov.au/teaching-and-learning/curriculum/explicit-teaching.</a:t>
            </a:r>
          </a:p>
          <a:p>
            <a:pPr marL="171450" indent="-171450">
              <a:buFont typeface="Arial,Sans-Serif"/>
              <a:buChar char="•"/>
            </a:pPr>
            <a:r>
              <a:rPr lang="en-AU" dirty="0"/>
              <a:t>LISC is not necessarily presented at the beginning of the lesson. Teacher needs to consider most effectual time to introduce. </a:t>
            </a:r>
          </a:p>
          <a:p>
            <a:pPr marL="171450" indent="-171450">
              <a:buFont typeface="Arial,Sans-Serif"/>
              <a:buChar char="•"/>
            </a:pPr>
            <a:r>
              <a:rPr lang="en-AU" dirty="0"/>
              <a:t>LISC should be revisited during the lesson to support students' evaluation of their learning.</a:t>
            </a:r>
          </a:p>
          <a:p>
            <a:endParaRPr lang="en-AU" dirty="0"/>
          </a:p>
        </p:txBody>
      </p:sp>
      <p:sp>
        <p:nvSpPr>
          <p:cNvPr id="4" name="Slide Number Placeholder 3"/>
          <p:cNvSpPr>
            <a:spLocks noGrp="1"/>
          </p:cNvSpPr>
          <p:nvPr>
            <p:ph type="sldNum" sz="quarter" idx="5"/>
          </p:nvPr>
        </p:nvSpPr>
        <p:spPr/>
        <p:txBody>
          <a:bodyPr/>
          <a:lstStyle/>
          <a:p>
            <a:fld id="{CC91331A-62CA-4220-BDD0-DF1FE2D03DAB}" type="slidenum">
              <a:rPr lang="en-AU" smtClean="0"/>
              <a:t>58</a:t>
            </a:fld>
            <a:endParaRPr lang="en-AU" dirty="0"/>
          </a:p>
        </p:txBody>
      </p:sp>
    </p:spTree>
    <p:extLst>
      <p:ext uri="{BB962C8B-B14F-4D97-AF65-F5344CB8AC3E}">
        <p14:creationId xmlns:p14="http://schemas.microsoft.com/office/powerpoint/2010/main" val="10596430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dirty="0"/>
              <a:t>Teacher notes: Revise plan for the lesson. Remember the iteration process could be continual and could take a lot of time. However, remind students to keep changes small and consider them “tweaks” to designs.</a:t>
            </a:r>
          </a:p>
        </p:txBody>
      </p:sp>
      <p:sp>
        <p:nvSpPr>
          <p:cNvPr id="4" name="Slide Number Placeholder 3"/>
          <p:cNvSpPr>
            <a:spLocks noGrp="1"/>
          </p:cNvSpPr>
          <p:nvPr>
            <p:ph type="sldNum" sz="quarter" idx="5"/>
          </p:nvPr>
        </p:nvSpPr>
        <p:spPr/>
        <p:txBody>
          <a:bodyPr/>
          <a:lstStyle/>
          <a:p>
            <a:fld id="{CC91331A-62CA-4220-BDD0-DF1FE2D03DAB}" type="slidenum">
              <a:rPr lang="en-AU" smtClean="0"/>
              <a:t>59</a:t>
            </a:fld>
            <a:endParaRPr lang="en-AU" dirty="0"/>
          </a:p>
        </p:txBody>
      </p:sp>
    </p:spTree>
    <p:extLst>
      <p:ext uri="{BB962C8B-B14F-4D97-AF65-F5344CB8AC3E}">
        <p14:creationId xmlns:p14="http://schemas.microsoft.com/office/powerpoint/2010/main" val="19347508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dirty="0"/>
              <a:t>Teacher notes: Use time to adjust greenhouse. If students have worked with other electronic components in previous topics they could consider pumps or fans.</a:t>
            </a:r>
          </a:p>
        </p:txBody>
      </p:sp>
      <p:sp>
        <p:nvSpPr>
          <p:cNvPr id="4" name="Slide Number Placeholder 3"/>
          <p:cNvSpPr>
            <a:spLocks noGrp="1"/>
          </p:cNvSpPr>
          <p:nvPr>
            <p:ph type="sldNum" sz="quarter" idx="5"/>
          </p:nvPr>
        </p:nvSpPr>
        <p:spPr/>
        <p:txBody>
          <a:bodyPr/>
          <a:lstStyle/>
          <a:p>
            <a:fld id="{CC91331A-62CA-4220-BDD0-DF1FE2D03DAB}" type="slidenum">
              <a:rPr lang="en-AU" smtClean="0"/>
              <a:t>60</a:t>
            </a:fld>
            <a:endParaRPr lang="en-AU" dirty="0"/>
          </a:p>
        </p:txBody>
      </p:sp>
    </p:spTree>
    <p:extLst>
      <p:ext uri="{BB962C8B-B14F-4D97-AF65-F5344CB8AC3E}">
        <p14:creationId xmlns:p14="http://schemas.microsoft.com/office/powerpoint/2010/main" val="3812083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dirty="0"/>
              <a:t>Explain to the class that they will be creating a method to collect internal and external temperature data.</a:t>
            </a:r>
          </a:p>
        </p:txBody>
      </p:sp>
      <p:sp>
        <p:nvSpPr>
          <p:cNvPr id="4" name="Slide Number Placeholder 3"/>
          <p:cNvSpPr>
            <a:spLocks noGrp="1"/>
          </p:cNvSpPr>
          <p:nvPr>
            <p:ph type="sldNum" sz="quarter" idx="5"/>
          </p:nvPr>
        </p:nvSpPr>
        <p:spPr/>
        <p:txBody>
          <a:bodyPr/>
          <a:lstStyle/>
          <a:p>
            <a:fld id="{CC91331A-62CA-4220-BDD0-DF1FE2D03DAB}" type="slidenum">
              <a:rPr lang="en-AU" smtClean="0"/>
              <a:t>7</a:t>
            </a:fld>
            <a:endParaRPr lang="en-AU" dirty="0"/>
          </a:p>
        </p:txBody>
      </p:sp>
    </p:spTree>
    <p:extLst>
      <p:ext uri="{BB962C8B-B14F-4D97-AF65-F5344CB8AC3E}">
        <p14:creationId xmlns:p14="http://schemas.microsoft.com/office/powerpoint/2010/main" val="95619284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dirty="0"/>
              <a:t>Teacher notes: Use time to adjust greenhouse. If students have worked with other electronic components in previous topics they could consider pumps or fans.</a:t>
            </a:r>
          </a:p>
        </p:txBody>
      </p:sp>
      <p:sp>
        <p:nvSpPr>
          <p:cNvPr id="4" name="Slide Number Placeholder 3"/>
          <p:cNvSpPr>
            <a:spLocks noGrp="1"/>
          </p:cNvSpPr>
          <p:nvPr>
            <p:ph type="sldNum" sz="quarter" idx="5"/>
          </p:nvPr>
        </p:nvSpPr>
        <p:spPr/>
        <p:txBody>
          <a:bodyPr/>
          <a:lstStyle/>
          <a:p>
            <a:fld id="{CC91331A-62CA-4220-BDD0-DF1FE2D03DAB}" type="slidenum">
              <a:rPr lang="en-AU" smtClean="0"/>
              <a:t>61</a:t>
            </a:fld>
            <a:endParaRPr lang="en-AU" dirty="0"/>
          </a:p>
        </p:txBody>
      </p:sp>
    </p:spTree>
    <p:extLst>
      <p:ext uri="{BB962C8B-B14F-4D97-AF65-F5344CB8AC3E}">
        <p14:creationId xmlns:p14="http://schemas.microsoft.com/office/powerpoint/2010/main" val="119747163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b="1" dirty="0"/>
              <a:t>Notes for teachers:</a:t>
            </a:r>
            <a:endParaRPr lang="en-AU" dirty="0"/>
          </a:p>
          <a:p>
            <a:pPr marL="171450" indent="-171450">
              <a:buFont typeface="Arial,Sans-Serif"/>
              <a:buChar char="•"/>
            </a:pPr>
            <a:r>
              <a:rPr lang="en-AU" dirty="0"/>
              <a:t>Adapt the learning intention as required and add matching success criteria.</a:t>
            </a:r>
          </a:p>
          <a:p>
            <a:pPr marL="171450" indent="-171450">
              <a:buFont typeface="Arial,Sans-Serif"/>
              <a:buChar char="•"/>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For more information see </a:t>
            </a:r>
            <a:r>
              <a:rPr lang="en-AU" sz="1800" kern="100" dirty="0">
                <a:effectLst/>
                <a:latin typeface="Tahoma" panose="020B0604030504040204" pitchFamily="34" charset="0"/>
                <a:ea typeface="Aptos" panose="020B0004020202020204" pitchFamily="34" charset="0"/>
                <a:cs typeface="Times New Roman" panose="02020603050405020304" pitchFamily="18" charset="0"/>
              </a:rPr>
              <a:t>⁠</a:t>
            </a:r>
            <a:r>
              <a:rPr lang="en-AU" sz="1800" kern="100" dirty="0">
                <a:effectLst/>
                <a:latin typeface="Aptos" panose="020B0004020202020204" pitchFamily="34" charset="0"/>
                <a:ea typeface="Aptos" panose="020B0004020202020204" pitchFamily="34" charset="0"/>
                <a:cs typeface="Times New Roman" panose="02020603050405020304" pitchFamily="18" charset="0"/>
              </a:rPr>
              <a:t>NSW Department of Education </a:t>
            </a:r>
            <a:r>
              <a:rPr lang="en-AU"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explicit teaching strategies</a:t>
            </a:r>
            <a:r>
              <a:rPr lang="en-AU"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rPr>
              <a:t> </a:t>
            </a:r>
            <a:r>
              <a:rPr lang="en-AU" sz="1800" kern="100" dirty="0">
                <a:effectLst/>
                <a:latin typeface="Aptos" panose="020B0004020202020204" pitchFamily="34" charset="0"/>
                <a:ea typeface="Aptos" panose="020B0004020202020204" pitchFamily="34" charset="0"/>
                <a:cs typeface="Times New Roman" panose="02020603050405020304" pitchFamily="18" charset="0"/>
              </a:rPr>
              <a:t> https://education.nsw.gov.au/teaching-and-learning/curriculum/explicit-teaching.</a:t>
            </a:r>
          </a:p>
          <a:p>
            <a:pPr marL="171450" indent="-171450">
              <a:buFont typeface="Arial,Sans-Serif"/>
              <a:buChar char="•"/>
            </a:pPr>
            <a:r>
              <a:rPr lang="en-AU" dirty="0"/>
              <a:t>LISC is not necessarily presented at the beginning of the lesson. Teacher needs to consider most effectual time to introduce. </a:t>
            </a:r>
          </a:p>
          <a:p>
            <a:pPr marL="171450" indent="-171450">
              <a:buFont typeface="Arial,Sans-Serif"/>
              <a:buChar char="•"/>
            </a:pPr>
            <a:r>
              <a:rPr lang="en-AU" dirty="0"/>
              <a:t>LISC should be revisited during the lesson to support students' evaluation of their learning.</a:t>
            </a:r>
          </a:p>
          <a:p>
            <a:endParaRPr lang="en-AU" dirty="0"/>
          </a:p>
        </p:txBody>
      </p:sp>
      <p:sp>
        <p:nvSpPr>
          <p:cNvPr id="4" name="Slide Number Placeholder 3"/>
          <p:cNvSpPr>
            <a:spLocks noGrp="1"/>
          </p:cNvSpPr>
          <p:nvPr>
            <p:ph type="sldNum" sz="quarter" idx="5"/>
          </p:nvPr>
        </p:nvSpPr>
        <p:spPr/>
        <p:txBody>
          <a:bodyPr/>
          <a:lstStyle/>
          <a:p>
            <a:fld id="{CC91331A-62CA-4220-BDD0-DF1FE2D03DAB}" type="slidenum">
              <a:rPr lang="en-AU" smtClean="0"/>
              <a:t>62</a:t>
            </a:fld>
            <a:endParaRPr lang="en-AU" dirty="0"/>
          </a:p>
        </p:txBody>
      </p:sp>
    </p:spTree>
    <p:extLst>
      <p:ext uri="{BB962C8B-B14F-4D97-AF65-F5344CB8AC3E}">
        <p14:creationId xmlns:p14="http://schemas.microsoft.com/office/powerpoint/2010/main" val="267718254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dirty="0"/>
              <a:t>Teacher notes: Review design brief, constraints, designs and prototypes – Highlight the part regarding ‘managing temperature’. Explore with students what this may mean for temperature over the course of the day.</a:t>
            </a:r>
          </a:p>
          <a:p>
            <a:endParaRPr lang="en-AU" dirty="0"/>
          </a:p>
          <a:p>
            <a:r>
              <a:rPr lang="en-AU" dirty="0"/>
              <a:t>Change design brief, image and constraints to suit your context.</a:t>
            </a:r>
          </a:p>
        </p:txBody>
      </p:sp>
      <p:sp>
        <p:nvSpPr>
          <p:cNvPr id="4" name="Slide Number Placeholder 3"/>
          <p:cNvSpPr>
            <a:spLocks noGrp="1"/>
          </p:cNvSpPr>
          <p:nvPr>
            <p:ph type="sldNum" sz="quarter" idx="5"/>
          </p:nvPr>
        </p:nvSpPr>
        <p:spPr/>
        <p:txBody>
          <a:bodyPr/>
          <a:lstStyle/>
          <a:p>
            <a:fld id="{CC91331A-62CA-4220-BDD0-DF1FE2D03DAB}" type="slidenum">
              <a:rPr lang="en-AU" smtClean="0"/>
              <a:t>63</a:t>
            </a:fld>
            <a:endParaRPr lang="en-AU" dirty="0"/>
          </a:p>
        </p:txBody>
      </p:sp>
    </p:spTree>
    <p:extLst>
      <p:ext uri="{BB962C8B-B14F-4D97-AF65-F5344CB8AC3E}">
        <p14:creationId xmlns:p14="http://schemas.microsoft.com/office/powerpoint/2010/main" val="275195199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dirty="0"/>
              <a:t>Teacher notes: Students should document in their design folio. Remind students about minimal viable product and the limitations of time as a resource that is not limited and the aim is the ‘best possible solution’ within the given constraints.</a:t>
            </a:r>
          </a:p>
          <a:p>
            <a:endParaRPr lang="en-AU" dirty="0"/>
          </a:p>
          <a:p>
            <a:r>
              <a:rPr lang="en-AU" dirty="0"/>
              <a:t>Example design folio template can be found on the Smart greenhouse webpage at https://education.nsw.gov.au/teaching-and-learning/curriculum/stem/stem-curriculum-resources/stem-smart-greenhouse</a:t>
            </a:r>
          </a:p>
        </p:txBody>
      </p:sp>
      <p:sp>
        <p:nvSpPr>
          <p:cNvPr id="4" name="Slide Number Placeholder 3"/>
          <p:cNvSpPr>
            <a:spLocks noGrp="1"/>
          </p:cNvSpPr>
          <p:nvPr>
            <p:ph type="sldNum" sz="quarter" idx="5"/>
          </p:nvPr>
        </p:nvSpPr>
        <p:spPr/>
        <p:txBody>
          <a:bodyPr/>
          <a:lstStyle/>
          <a:p>
            <a:fld id="{CC91331A-62CA-4220-BDD0-DF1FE2D03DAB}" type="slidenum">
              <a:rPr lang="en-AU" smtClean="0"/>
              <a:t>64</a:t>
            </a:fld>
            <a:endParaRPr lang="en-AU" dirty="0"/>
          </a:p>
        </p:txBody>
      </p:sp>
    </p:spTree>
    <p:extLst>
      <p:ext uri="{BB962C8B-B14F-4D97-AF65-F5344CB8AC3E}">
        <p14:creationId xmlns:p14="http://schemas.microsoft.com/office/powerpoint/2010/main" val="425577415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1ead05cfea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AU"/>
          </a:p>
        </p:txBody>
      </p:sp>
      <p:sp>
        <p:nvSpPr>
          <p:cNvPr id="86" name="Google Shape;86;g1ead05cfea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AU" dirty="0"/>
              <a:t>Peer feedback: Consider peer feedback instructions from the digital learning selector: Peer feedback. https://app.education.nsw.gov.au/digital-learning-selector/LearningActivity/Browser?clearCache=e710a143-e00a-a536-d8c8-80cfd5f56b95</a:t>
            </a:r>
          </a:p>
          <a:p>
            <a:pPr marL="0" lvl="0" indent="0" algn="l" rtl="0">
              <a:spcBef>
                <a:spcPts val="0"/>
              </a:spcBef>
              <a:spcAft>
                <a:spcPts val="0"/>
              </a:spcAft>
              <a:buClr>
                <a:schemeClr val="dk1"/>
              </a:buClr>
              <a:buSzPts val="1100"/>
              <a:buFont typeface="Arial"/>
              <a:buNone/>
            </a:pPr>
            <a:endParaRPr lang="en-AU" dirty="0">
              <a:solidFill>
                <a:schemeClr val="dk1"/>
              </a:solidFill>
            </a:endParaRPr>
          </a:p>
          <a:p>
            <a:pPr marL="0" lvl="0" indent="0" algn="l" rtl="0">
              <a:spcBef>
                <a:spcPts val="0"/>
              </a:spcBef>
              <a:spcAft>
                <a:spcPts val="0"/>
              </a:spcAft>
              <a:buClr>
                <a:schemeClr val="dk1"/>
              </a:buClr>
              <a:buSzPts val="1100"/>
              <a:buFont typeface="Arial"/>
              <a:buNone/>
            </a:pPr>
            <a:endParaRPr lang="en-AU" dirty="0">
              <a:solidFill>
                <a:schemeClr val="dk1"/>
              </a:solidFill>
            </a:endParaRPr>
          </a:p>
          <a:p>
            <a:pPr marL="0" lvl="0" indent="0" algn="l" rtl="0">
              <a:spcBef>
                <a:spcPts val="0"/>
              </a:spcBef>
              <a:spcAft>
                <a:spcPts val="0"/>
              </a:spcAft>
              <a:buClr>
                <a:schemeClr val="dk1"/>
              </a:buClr>
              <a:buSzPts val="1100"/>
              <a:buFont typeface="Arial"/>
              <a:buNone/>
            </a:pPr>
            <a:r>
              <a:rPr lang="en-AU" dirty="0">
                <a:solidFill>
                  <a:schemeClr val="dk1"/>
                </a:solidFill>
              </a:rPr>
              <a:t>Stars - Provide two positive aspects of a student’s work.</a:t>
            </a:r>
          </a:p>
          <a:p>
            <a:pPr marL="0" lvl="0" indent="0" algn="l" rtl="0">
              <a:spcBef>
                <a:spcPts val="0"/>
              </a:spcBef>
              <a:spcAft>
                <a:spcPts val="0"/>
              </a:spcAft>
              <a:buClr>
                <a:schemeClr val="dk1"/>
              </a:buClr>
              <a:buSzPts val="1100"/>
              <a:buFont typeface="Arial"/>
              <a:buNone/>
            </a:pPr>
            <a:r>
              <a:rPr lang="en-AU" dirty="0">
                <a:solidFill>
                  <a:schemeClr val="dk1"/>
                </a:solidFill>
              </a:rPr>
              <a:t>Thought - Record one suggestion of how they could improve.</a:t>
            </a:r>
            <a:endParaRPr lang="en-AU" dirty="0"/>
          </a:p>
          <a:p>
            <a:pPr marL="0" lvl="0" indent="0" algn="l" rtl="0">
              <a:spcBef>
                <a:spcPts val="0"/>
              </a:spcBef>
              <a:spcAft>
                <a:spcPts val="0"/>
              </a:spcAft>
              <a:buClr>
                <a:schemeClr val="dk1"/>
              </a:buClr>
              <a:buSzPts val="1100"/>
              <a:buFont typeface="Arial"/>
              <a:buNone/>
            </a:pPr>
            <a:endParaRPr dirty="0"/>
          </a:p>
        </p:txBody>
      </p:sp>
    </p:spTree>
    <p:extLst>
      <p:ext uri="{BB962C8B-B14F-4D97-AF65-F5344CB8AC3E}">
        <p14:creationId xmlns:p14="http://schemas.microsoft.com/office/powerpoint/2010/main" val="421919692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1ead05cfea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AU"/>
          </a:p>
        </p:txBody>
      </p:sp>
      <p:sp>
        <p:nvSpPr>
          <p:cNvPr id="86" name="Google Shape;86;g1ead05cfea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AU" dirty="0">
                <a:solidFill>
                  <a:schemeClr val="dk1"/>
                </a:solidFill>
              </a:rPr>
              <a:t>Stars - Provide two positive aspects of a student’s work.</a:t>
            </a:r>
          </a:p>
          <a:p>
            <a:pPr marL="0" lvl="0" indent="0" algn="l" rtl="0">
              <a:spcBef>
                <a:spcPts val="0"/>
              </a:spcBef>
              <a:spcAft>
                <a:spcPts val="0"/>
              </a:spcAft>
              <a:buClr>
                <a:schemeClr val="dk1"/>
              </a:buClr>
              <a:buSzPts val="1100"/>
              <a:buFont typeface="Arial"/>
              <a:buNone/>
            </a:pPr>
            <a:r>
              <a:rPr lang="en-AU" dirty="0">
                <a:solidFill>
                  <a:schemeClr val="dk1"/>
                </a:solidFill>
              </a:rPr>
              <a:t>Thought - Record one suggestion of how they could improve.</a:t>
            </a:r>
            <a:endParaRPr lang="en-AU"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AU" dirty="0">
                <a:solidFill>
                  <a:schemeClr val="dk1"/>
                </a:solidFill>
              </a:rPr>
              <a:t>If printing choose - print in black and white</a:t>
            </a:r>
          </a:p>
          <a:p>
            <a:pPr marL="0" lvl="0" indent="0" algn="l" rtl="0">
              <a:spcBef>
                <a:spcPts val="0"/>
              </a:spcBef>
              <a:spcAft>
                <a:spcPts val="0"/>
              </a:spcAft>
              <a:buClr>
                <a:schemeClr val="dk1"/>
              </a:buClr>
              <a:buSzPts val="1100"/>
              <a:buFont typeface="Arial"/>
              <a:buNone/>
            </a:pPr>
            <a:endParaRPr dirty="0"/>
          </a:p>
        </p:txBody>
      </p:sp>
    </p:spTree>
    <p:extLst>
      <p:ext uri="{BB962C8B-B14F-4D97-AF65-F5344CB8AC3E}">
        <p14:creationId xmlns:p14="http://schemas.microsoft.com/office/powerpoint/2010/main" val="8805875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dirty="0"/>
              <a:t>Explain to students that the microcontroller can be used to record temperature at any time interval they choose. Segway into the next slide which will be instructions for logging data.</a:t>
            </a:r>
          </a:p>
          <a:p>
            <a:r>
              <a:rPr lang="en-AU" dirty="0"/>
              <a:t>Students may be collecting temperature, humidity, light intensity, moisture, Carbon dioxide levels or other factor.</a:t>
            </a:r>
          </a:p>
        </p:txBody>
      </p:sp>
      <p:sp>
        <p:nvSpPr>
          <p:cNvPr id="4" name="Slide Number Placeholder 3"/>
          <p:cNvSpPr>
            <a:spLocks noGrp="1"/>
          </p:cNvSpPr>
          <p:nvPr>
            <p:ph type="sldNum" sz="quarter" idx="5"/>
          </p:nvPr>
        </p:nvSpPr>
        <p:spPr/>
        <p:txBody>
          <a:bodyPr/>
          <a:lstStyle/>
          <a:p>
            <a:fld id="{CC91331A-62CA-4220-BDD0-DF1FE2D03DAB}" type="slidenum">
              <a:rPr lang="en-AU" smtClean="0"/>
              <a:t>8</a:t>
            </a:fld>
            <a:endParaRPr lang="en-AU" dirty="0"/>
          </a:p>
        </p:txBody>
      </p:sp>
    </p:spTree>
    <p:extLst>
      <p:ext uri="{BB962C8B-B14F-4D97-AF65-F5344CB8AC3E}">
        <p14:creationId xmlns:p14="http://schemas.microsoft.com/office/powerpoint/2010/main" val="3092130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dirty="0"/>
              <a:t>Teacher notes:</a:t>
            </a:r>
          </a:p>
          <a:p>
            <a:r>
              <a:rPr lang="en-AU" dirty="0"/>
              <a:t>This video illustrates the following slides. Please view the video as an introduction to the lesson, or play and pause the video and ask students to work at the same time.</a:t>
            </a:r>
          </a:p>
        </p:txBody>
      </p:sp>
      <p:sp>
        <p:nvSpPr>
          <p:cNvPr id="4" name="Slide Number Placeholder 3"/>
          <p:cNvSpPr>
            <a:spLocks noGrp="1"/>
          </p:cNvSpPr>
          <p:nvPr>
            <p:ph type="sldNum" sz="quarter" idx="5"/>
          </p:nvPr>
        </p:nvSpPr>
        <p:spPr/>
        <p:txBody>
          <a:bodyPr/>
          <a:lstStyle/>
          <a:p>
            <a:fld id="{CC91331A-62CA-4220-BDD0-DF1FE2D03DAB}" type="slidenum">
              <a:rPr lang="en-AU" smtClean="0"/>
              <a:t>9</a:t>
            </a:fld>
            <a:endParaRPr lang="en-AU" dirty="0"/>
          </a:p>
        </p:txBody>
      </p:sp>
    </p:spTree>
    <p:extLst>
      <p:ext uri="{BB962C8B-B14F-4D97-AF65-F5344CB8AC3E}">
        <p14:creationId xmlns:p14="http://schemas.microsoft.com/office/powerpoint/2010/main" val="27220729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dirty="0"/>
              <a:t>Revise previous basic sensor code. Check for student understanding by asking questions such as:</a:t>
            </a:r>
          </a:p>
          <a:p>
            <a:r>
              <a:rPr lang="en-AU" dirty="0"/>
              <a:t>Look at Line 9: led_onboard.value(1), what does this line do to the onboard LED?</a:t>
            </a:r>
          </a:p>
          <a:p>
            <a:endParaRPr lang="en-AU" dirty="0"/>
          </a:p>
        </p:txBody>
      </p:sp>
      <p:sp>
        <p:nvSpPr>
          <p:cNvPr id="4" name="Slide Number Placeholder 3"/>
          <p:cNvSpPr>
            <a:spLocks noGrp="1"/>
          </p:cNvSpPr>
          <p:nvPr>
            <p:ph type="sldNum" sz="quarter" idx="5"/>
          </p:nvPr>
        </p:nvSpPr>
        <p:spPr/>
        <p:txBody>
          <a:bodyPr/>
          <a:lstStyle/>
          <a:p>
            <a:fld id="{CC91331A-62CA-4220-BDD0-DF1FE2D03DAB}" type="slidenum">
              <a:rPr lang="en-AU" smtClean="0"/>
              <a:t>10</a:t>
            </a:fld>
            <a:endParaRPr lang="en-AU" dirty="0"/>
          </a:p>
        </p:txBody>
      </p:sp>
    </p:spTree>
    <p:extLst>
      <p:ext uri="{BB962C8B-B14F-4D97-AF65-F5344CB8AC3E}">
        <p14:creationId xmlns:p14="http://schemas.microsoft.com/office/powerpoint/2010/main" val="15114065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ver">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2240968"/>
            <a:ext cx="6255979" cy="2033997"/>
          </a:xfrm>
          <a:ln>
            <a:noFill/>
          </a:ln>
        </p:spPr>
        <p:txBody>
          <a:bodyPr anchor="b">
            <a:noAutofit/>
          </a:bodyPr>
          <a:lstStyle>
            <a:lvl1pPr algn="l">
              <a:lnSpc>
                <a:spcPct val="100000"/>
              </a:lnSpc>
              <a:defRPr sz="4800">
                <a:solidFill>
                  <a:schemeClr val="bg1"/>
                </a:solidFill>
                <a:latin typeface="Arial" panose="020B0604020202020204" pitchFamily="34" charset="0"/>
                <a:cs typeface="Arial" panose="020B0604020202020204" pitchFamily="34" charset="0"/>
              </a:defRPr>
            </a:lvl1pPr>
          </a:lstStyle>
          <a:p>
            <a:r>
              <a:rPr lang="en-US" dirty="0"/>
              <a:t>Learning sequence/lesson/ activity 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4385568"/>
            <a:ext cx="6255977" cy="426611"/>
          </a:xfrm>
        </p:spPr>
        <p:txBody>
          <a:bodyPr anchor="t">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Stage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Arial" panose="020B0604020202020204" pitchFamily="34" charset="0"/>
                <a:cs typeface="Arial" panose="020B0604020202020204" pitchFamily="34" charset="0"/>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Module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Arial" panose="020B0604020202020204" pitchFamily="34" charset="0"/>
                <a:cs typeface="Arial" panose="020B0604020202020204" pitchFamily="34" charset="0"/>
              </a:defRPr>
            </a:lvl1pPr>
          </a:lstStyle>
          <a:p>
            <a:pPr lvl="0"/>
            <a:r>
              <a:rPr lang="en-US" dirty="0"/>
              <a:t>Presenter name</a:t>
            </a:r>
            <a:endParaRPr lang="en-AU" dirty="0"/>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Arial" panose="020B0604020202020204" pitchFamily="34" charset="0"/>
                <a:cs typeface="Arial" panose="020B0604020202020204" pitchFamily="34" charset="0"/>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dirty="0"/>
              <a:t>Click icon to add picture</a:t>
            </a:r>
            <a:endParaRPr lang="en-AU" dirty="0"/>
          </a:p>
        </p:txBody>
      </p:sp>
    </p:spTree>
    <p:extLst>
      <p:ext uri="{BB962C8B-B14F-4D97-AF65-F5344CB8AC3E}">
        <p14:creationId xmlns:p14="http://schemas.microsoft.com/office/powerpoint/2010/main" val="2513483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6B0AA3B9-7176-4FBC-8A56-697129254272}" type="slidenum">
              <a:rPr lang="en-AU" smtClean="0"/>
              <a:t>‹#›</a:t>
            </a:fld>
            <a:endParaRPr lang="en-AU" dirty="0"/>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dirty="0"/>
              <a:t>References</a:t>
            </a:r>
            <a:endParaRPr lang="en-AU" dirty="0"/>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Arial" panose="020B0604020202020204" pitchFamily="34" charset="0"/>
                <a:cs typeface="Arial" panose="020B0604020202020204" pitchFamily="34" charset="0"/>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68154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fld id="{6B0AA3B9-7176-4FBC-8A56-697129254272}" type="slidenum">
              <a:rPr lang="en-AU" smtClean="0"/>
              <a:t>‹#›</a:t>
            </a:fld>
            <a:endParaRPr lang="en-AU" dirty="0"/>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dirty="0"/>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dirty="0"/>
          </a:p>
        </p:txBody>
      </p:sp>
      <p:sp>
        <p:nvSpPr>
          <p:cNvPr id="5" name="Rectangle 4">
            <a:extLst>
              <a:ext uri="{FF2B5EF4-FFF2-40B4-BE49-F238E27FC236}">
                <a16:creationId xmlns:a16="http://schemas.microsoft.com/office/drawing/2014/main" id="{147A10EB-69B5-E036-369C-033BAFE6DB18}"/>
              </a:ext>
              <a:ext uri="{C183D7F6-B498-43B3-948B-1728B52AA6E4}">
                <adec:decorative xmlns:adec="http://schemas.microsoft.com/office/drawing/2017/decorative" val="1"/>
              </a:ext>
            </a:extLst>
          </p:cNvPr>
          <p:cNvSpPr/>
          <p:nvPr/>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6" name="Picture 5">
            <a:extLst>
              <a:ext uri="{FF2B5EF4-FFF2-40B4-BE49-F238E27FC236}">
                <a16:creationId xmlns:a16="http://schemas.microsoft.com/office/drawing/2014/main" id="{F5F3CD7E-F06C-6B47-6A3E-198A7C0DC313}"/>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95216" y="360000"/>
            <a:ext cx="660785" cy="717587"/>
          </a:xfrm>
          <a:prstGeom prst="rect">
            <a:avLst/>
          </a:prstGeom>
        </p:spPr>
      </p:pic>
      <p:pic>
        <p:nvPicPr>
          <p:cNvPr id="7" name="Picture 12">
            <a:extLst>
              <a:ext uri="{FF2B5EF4-FFF2-40B4-BE49-F238E27FC236}">
                <a16:creationId xmlns:a16="http://schemas.microsoft.com/office/drawing/2014/main" id="{7948A98C-F758-2F9B-44F6-E4FEA77CAA7A}"/>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 uri="{C183D7F6-B498-43B3-948B-1728B52AA6E4}">
                <adec:decorative xmlns:adec="http://schemas.microsoft.com/office/drawing/2017/decorative" val="1"/>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3459459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A1143-BD5A-C0CB-3F29-2086295070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9ABE4736-6988-3DDC-F7EE-131ECB88D9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1F3F57B5-AD65-BC9B-DA83-53ABF0430E90}"/>
              </a:ext>
            </a:extLst>
          </p:cNvPr>
          <p:cNvSpPr>
            <a:spLocks noGrp="1"/>
          </p:cNvSpPr>
          <p:nvPr>
            <p:ph type="dt" sz="half" idx="10"/>
          </p:nvPr>
        </p:nvSpPr>
        <p:spPr/>
        <p:txBody>
          <a:bodyPr/>
          <a:lstStyle/>
          <a:p>
            <a:fld id="{2B81C245-3E09-4CF4-9ECD-899B5049CAA2}" type="datetimeFigureOut">
              <a:rPr lang="en-AU" smtClean="0"/>
              <a:t>9/06/2026</a:t>
            </a:fld>
            <a:endParaRPr lang="en-AU" dirty="0"/>
          </a:p>
        </p:txBody>
      </p:sp>
      <p:sp>
        <p:nvSpPr>
          <p:cNvPr id="5" name="Footer Placeholder 4">
            <a:extLst>
              <a:ext uri="{FF2B5EF4-FFF2-40B4-BE49-F238E27FC236}">
                <a16:creationId xmlns:a16="http://schemas.microsoft.com/office/drawing/2014/main" id="{E9C019B4-87FB-981C-B1E4-D8F52653F3D5}"/>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8C3FFF55-A90A-7A03-AB29-1EEEC29BC0AB}"/>
              </a:ext>
            </a:extLst>
          </p:cNvPr>
          <p:cNvSpPr>
            <a:spLocks noGrp="1"/>
          </p:cNvSpPr>
          <p:nvPr>
            <p:ph type="sldNum" sz="quarter" idx="12"/>
          </p:nvPr>
        </p:nvSpPr>
        <p:spPr/>
        <p:txBody>
          <a:bodyPr/>
          <a:lstStyle/>
          <a:p>
            <a:fld id="{6B0AA3B9-7176-4FBC-8A56-697129254272}" type="slidenum">
              <a:rPr lang="en-AU" smtClean="0"/>
              <a:t>‹#›</a:t>
            </a:fld>
            <a:endParaRPr lang="en-AU" dirty="0"/>
          </a:p>
        </p:txBody>
      </p:sp>
    </p:spTree>
    <p:extLst>
      <p:ext uri="{BB962C8B-B14F-4D97-AF65-F5344CB8AC3E}">
        <p14:creationId xmlns:p14="http://schemas.microsoft.com/office/powerpoint/2010/main" val="34450968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highlight blue">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Slide Number Placeholder 2">
            <a:extLst>
              <a:ext uri="{FF2B5EF4-FFF2-40B4-BE49-F238E27FC236}">
                <a16:creationId xmlns:a16="http://schemas.microsoft.com/office/drawing/2014/main" id="{50577C0E-B1B9-7F5F-3A8D-575B8D4B55BB}"/>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955932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ontent slid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124000" y="6516000"/>
            <a:ext cx="720000" cy="180000"/>
          </a:xfrm>
          <a:prstGeom prst="rect">
            <a:avLst/>
          </a:prstGeom>
        </p:spPr>
        <p:txBody>
          <a:bodyPr/>
          <a:lstStyle/>
          <a:p>
            <a:fld id="{6B0AA3B9-7176-4FBC-8A56-697129254272}" type="slidenum">
              <a:rPr lang="en-AU" smtClean="0"/>
              <a:t>‹#›</a:t>
            </a:fld>
            <a:endParaRPr lang="en-AU" dirty="0"/>
          </a:p>
        </p:txBody>
      </p:sp>
      <p:sp>
        <p:nvSpPr>
          <p:cNvPr id="3" name="Content Placeholder 2">
            <a:extLst>
              <a:ext uri="{FF2B5EF4-FFF2-40B4-BE49-F238E27FC236}">
                <a16:creationId xmlns:a16="http://schemas.microsoft.com/office/drawing/2014/main" id="{A5B31364-E3C5-1978-EC39-850BD5F9D9AB}"/>
              </a:ext>
            </a:extLst>
          </p:cNvPr>
          <p:cNvSpPr>
            <a:spLocks noGrp="1"/>
          </p:cNvSpPr>
          <p:nvPr>
            <p:ph sz="quarter" idx="19" hasCustomPrompt="1"/>
          </p:nvPr>
        </p:nvSpPr>
        <p:spPr>
          <a:xfrm>
            <a:off x="359999" y="355988"/>
            <a:ext cx="11484000" cy="6085094"/>
          </a:xfrm>
        </p:spPr>
        <p:txBody>
          <a:body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87488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reserve="1">
  <p:cSld name="1_Title and three columns">
    <p:bg>
      <p:bgPr>
        <a:solidFill>
          <a:schemeClr val="bg1"/>
        </a:solidFill>
        <a:effectLst/>
      </p:bgPr>
    </p:bg>
    <p:spTree>
      <p:nvGrpSpPr>
        <p:cNvPr id="1" name="Shape 50"/>
        <p:cNvGrpSpPr/>
        <p:nvPr/>
      </p:nvGrpSpPr>
      <p:grpSpPr>
        <a:xfrm>
          <a:off x="0" y="0"/>
          <a:ext cx="0" cy="0"/>
          <a:chOff x="0" y="0"/>
          <a:chExt cx="0" cy="0"/>
        </a:xfrm>
      </p:grpSpPr>
      <p:sp>
        <p:nvSpPr>
          <p:cNvPr id="51" name="Google Shape;51;p13"/>
          <p:cNvSpPr/>
          <p:nvPr/>
        </p:nvSpPr>
        <p:spPr>
          <a:xfrm>
            <a:off x="269200" y="1864968"/>
            <a:ext cx="3666000" cy="4716800"/>
          </a:xfrm>
          <a:prstGeom prst="rect">
            <a:avLst/>
          </a:prstGeom>
          <a:solidFill>
            <a:srgbClr val="E7FFE1"/>
          </a:solidFill>
          <a:ln>
            <a:solidFill>
              <a:schemeClr val="tx1"/>
            </a:solidFill>
          </a:ln>
          <a:effectLst>
            <a:outerShdw blurRad="50800" dist="104775" dir="3600000" algn="tl" rotWithShape="0">
              <a:srgbClr val="000000">
                <a:alpha val="40000"/>
              </a:srgbClr>
            </a:outerShdw>
          </a:effectLst>
        </p:spPr>
        <p:txBody>
          <a:bodyPr spcFirstLastPara="1" wrap="square" lIns="327600" tIns="163767" rIns="327600" bIns="163767" anchor="ctr" anchorCtr="0">
            <a:noAutofit/>
          </a:bodyPr>
          <a:lstStyle/>
          <a:p>
            <a:pPr marL="0" marR="0" lvl="0" indent="0" algn="l" rtl="0">
              <a:lnSpc>
                <a:spcPct val="100000"/>
              </a:lnSpc>
              <a:spcBef>
                <a:spcPts val="0"/>
              </a:spcBef>
              <a:spcAft>
                <a:spcPts val="0"/>
              </a:spcAft>
              <a:buNone/>
            </a:pPr>
            <a:endParaRPr sz="6400" dirty="0">
              <a:latin typeface="Covered By Your Grace"/>
              <a:ea typeface="Covered By Your Grace"/>
              <a:cs typeface="Covered By Your Grace"/>
              <a:sym typeface="Covered By Your Grace"/>
            </a:endParaRPr>
          </a:p>
          <a:p>
            <a:pPr marL="0" marR="0" lvl="0" indent="0" algn="ctr" rtl="0">
              <a:lnSpc>
                <a:spcPct val="100000"/>
              </a:lnSpc>
              <a:spcBef>
                <a:spcPts val="0"/>
              </a:spcBef>
              <a:spcAft>
                <a:spcPts val="0"/>
              </a:spcAft>
              <a:buNone/>
            </a:pPr>
            <a:endParaRPr sz="6400" dirty="0">
              <a:latin typeface="Covered By Your Grace"/>
              <a:ea typeface="Covered By Your Grace"/>
              <a:cs typeface="Covered By Your Grace"/>
              <a:sym typeface="Covered By Your Grace"/>
            </a:endParaRPr>
          </a:p>
          <a:p>
            <a:pPr marL="609585" marR="0" lvl="0" indent="0" algn="l" rtl="0">
              <a:lnSpc>
                <a:spcPct val="100000"/>
              </a:lnSpc>
              <a:spcBef>
                <a:spcPts val="0"/>
              </a:spcBef>
              <a:spcAft>
                <a:spcPts val="0"/>
              </a:spcAft>
              <a:buNone/>
            </a:pPr>
            <a:endParaRPr sz="6400" dirty="0">
              <a:latin typeface="Covered By Your Grace"/>
              <a:ea typeface="Covered By Your Grace"/>
              <a:cs typeface="Covered By Your Grace"/>
              <a:sym typeface="Covered By Your Grace"/>
            </a:endParaRPr>
          </a:p>
        </p:txBody>
      </p:sp>
      <p:sp>
        <p:nvSpPr>
          <p:cNvPr id="52" name="Google Shape;52;p13"/>
          <p:cNvSpPr txBox="1">
            <a:spLocks noGrp="1"/>
          </p:cNvSpPr>
          <p:nvPr>
            <p:ph type="title"/>
          </p:nvPr>
        </p:nvSpPr>
        <p:spPr>
          <a:xfrm>
            <a:off x="269200" y="773271"/>
            <a:ext cx="3166067" cy="449342"/>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53" name="Google Shape;53;p13"/>
          <p:cNvSpPr txBox="1">
            <a:spLocks noGrp="1"/>
          </p:cNvSpPr>
          <p:nvPr>
            <p:ph type="body" idx="1"/>
          </p:nvPr>
        </p:nvSpPr>
        <p:spPr>
          <a:xfrm>
            <a:off x="640867" y="3110333"/>
            <a:ext cx="2940800" cy="2663200"/>
          </a:xfrm>
          <a:prstGeom prst="rect">
            <a:avLst/>
          </a:prstGeom>
        </p:spPr>
        <p:txBody>
          <a:bodyPr spcFirstLastPara="1" wrap="square" lIns="91425" tIns="91425" rIns="91425" bIns="91425" anchor="t" anchorCtr="0">
            <a:normAutofit/>
          </a:bodyPr>
          <a:lstStyle>
            <a:lvl1pPr marL="609585" lvl="0" indent="-406390" rtl="0">
              <a:spcBef>
                <a:spcPts val="0"/>
              </a:spcBef>
              <a:spcAft>
                <a:spcPts val="0"/>
              </a:spcAft>
              <a:buSzPts val="1200"/>
              <a:buFont typeface="Montserrat"/>
              <a:buChar char="●"/>
              <a:defRPr sz="1600">
                <a:latin typeface="Montserrat"/>
                <a:ea typeface="Montserrat"/>
                <a:cs typeface="Montserrat"/>
                <a:sym typeface="Montserrat"/>
              </a:defRPr>
            </a:lvl1pPr>
            <a:lvl2pPr marL="1219170" lvl="1" indent="-440256" rtl="0">
              <a:spcBef>
                <a:spcPts val="0"/>
              </a:spcBef>
              <a:spcAft>
                <a:spcPts val="0"/>
              </a:spcAft>
              <a:buSzPts val="1600"/>
              <a:buChar char="○"/>
              <a:defRPr sz="2133"/>
            </a:lvl2pPr>
            <a:lvl3pPr marL="1828754" lvl="2" indent="-440256" rtl="0">
              <a:spcBef>
                <a:spcPts val="0"/>
              </a:spcBef>
              <a:spcAft>
                <a:spcPts val="0"/>
              </a:spcAft>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endParaRPr/>
          </a:p>
        </p:txBody>
      </p:sp>
      <p:sp>
        <p:nvSpPr>
          <p:cNvPr id="55" name="Google Shape;55;p13"/>
          <p:cNvSpPr txBox="1">
            <a:spLocks noGrp="1"/>
          </p:cNvSpPr>
          <p:nvPr>
            <p:ph type="body" idx="2"/>
          </p:nvPr>
        </p:nvSpPr>
        <p:spPr>
          <a:xfrm>
            <a:off x="8243047" y="2442881"/>
            <a:ext cx="3478306" cy="4069978"/>
          </a:xfrm>
          <a:prstGeom prst="rect">
            <a:avLst/>
          </a:prstGeom>
        </p:spPr>
        <p:txBody>
          <a:bodyPr spcFirstLastPara="1" wrap="square" lIns="91425" tIns="91425" rIns="91425" bIns="91425" anchor="t" anchorCtr="0">
            <a:normAutofit/>
          </a:bodyPr>
          <a:lstStyle>
            <a:lvl1pPr marL="609585" lvl="0" indent="-440256" rtl="0">
              <a:spcBef>
                <a:spcPts val="0"/>
              </a:spcBef>
              <a:spcAft>
                <a:spcPts val="0"/>
              </a:spcAft>
              <a:buSzPts val="1600"/>
              <a:buChar char="●"/>
              <a:defRPr sz="2133"/>
            </a:lvl1pPr>
            <a:lvl2pPr marL="1219170" lvl="1" indent="-440256" rtl="0">
              <a:spcBef>
                <a:spcPts val="0"/>
              </a:spcBef>
              <a:spcAft>
                <a:spcPts val="0"/>
              </a:spcAft>
              <a:buSzPts val="1600"/>
              <a:buChar char="○"/>
              <a:defRPr sz="2133"/>
            </a:lvl2pPr>
            <a:lvl3pPr marL="1828754" lvl="2" indent="-440256" rtl="0">
              <a:spcBef>
                <a:spcPts val="0"/>
              </a:spcBef>
              <a:spcAft>
                <a:spcPts val="0"/>
              </a:spcAft>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endParaRPr/>
          </a:p>
        </p:txBody>
      </p:sp>
      <p:sp>
        <p:nvSpPr>
          <p:cNvPr id="56" name="Google Shape;56;p13"/>
          <p:cNvSpPr/>
          <p:nvPr/>
        </p:nvSpPr>
        <p:spPr>
          <a:xfrm>
            <a:off x="4221233" y="1864801"/>
            <a:ext cx="3666000" cy="4716800"/>
          </a:xfrm>
          <a:prstGeom prst="rect">
            <a:avLst/>
          </a:prstGeom>
          <a:solidFill>
            <a:srgbClr val="E7FFE1"/>
          </a:solidFill>
          <a:ln>
            <a:solidFill>
              <a:schemeClr val="tx1"/>
            </a:solidFill>
          </a:ln>
          <a:effectLst>
            <a:outerShdw blurRad="50800" dist="104775" dir="3600000" algn="tl" rotWithShape="0">
              <a:srgbClr val="000000">
                <a:alpha val="40000"/>
              </a:srgbClr>
            </a:outerShdw>
          </a:effectLst>
        </p:spPr>
        <p:txBody>
          <a:bodyPr spcFirstLastPara="1" wrap="square" lIns="327600" tIns="163767" rIns="327600" bIns="163767" anchor="ctr" anchorCtr="0">
            <a:noAutofit/>
          </a:bodyPr>
          <a:lstStyle/>
          <a:p>
            <a:pPr marL="0" marR="0" lvl="0" indent="0" algn="l" rtl="0">
              <a:lnSpc>
                <a:spcPct val="100000"/>
              </a:lnSpc>
              <a:spcBef>
                <a:spcPts val="0"/>
              </a:spcBef>
              <a:spcAft>
                <a:spcPts val="0"/>
              </a:spcAft>
              <a:buNone/>
            </a:pPr>
            <a:endParaRPr sz="6400" dirty="0">
              <a:latin typeface="Covered By Your Grace"/>
              <a:ea typeface="Covered By Your Grace"/>
              <a:cs typeface="Covered By Your Grace"/>
              <a:sym typeface="Covered By Your Grace"/>
            </a:endParaRPr>
          </a:p>
          <a:p>
            <a:pPr marL="0" marR="0" lvl="0" indent="0" algn="ctr" rtl="0">
              <a:lnSpc>
                <a:spcPct val="100000"/>
              </a:lnSpc>
              <a:spcBef>
                <a:spcPts val="0"/>
              </a:spcBef>
              <a:spcAft>
                <a:spcPts val="0"/>
              </a:spcAft>
              <a:buNone/>
            </a:pPr>
            <a:endParaRPr sz="6400" dirty="0">
              <a:latin typeface="Covered By Your Grace"/>
              <a:ea typeface="Covered By Your Grace"/>
              <a:cs typeface="Covered By Your Grace"/>
              <a:sym typeface="Covered By Your Grace"/>
            </a:endParaRPr>
          </a:p>
          <a:p>
            <a:pPr marL="609585" marR="0" lvl="0" indent="0" algn="l" rtl="0">
              <a:lnSpc>
                <a:spcPct val="100000"/>
              </a:lnSpc>
              <a:spcBef>
                <a:spcPts val="0"/>
              </a:spcBef>
              <a:spcAft>
                <a:spcPts val="0"/>
              </a:spcAft>
              <a:buNone/>
            </a:pPr>
            <a:endParaRPr sz="6400" dirty="0">
              <a:latin typeface="Covered By Your Grace"/>
              <a:ea typeface="Covered By Your Grace"/>
              <a:cs typeface="Covered By Your Grace"/>
              <a:sym typeface="Covered By Your Grace"/>
            </a:endParaRPr>
          </a:p>
        </p:txBody>
      </p:sp>
      <p:sp>
        <p:nvSpPr>
          <p:cNvPr id="57" name="Google Shape;57;p13"/>
          <p:cNvSpPr/>
          <p:nvPr/>
        </p:nvSpPr>
        <p:spPr>
          <a:xfrm>
            <a:off x="8173233" y="1861533"/>
            <a:ext cx="3666000" cy="4716800"/>
          </a:xfrm>
          <a:prstGeom prst="rect">
            <a:avLst/>
          </a:prstGeom>
          <a:solidFill>
            <a:schemeClr val="accent1">
              <a:lumMod val="10000"/>
              <a:lumOff val="90000"/>
            </a:schemeClr>
          </a:solidFill>
          <a:ln>
            <a:solidFill>
              <a:schemeClr val="tx1"/>
            </a:solidFill>
          </a:ln>
          <a:effectLst>
            <a:outerShdw blurRad="50800" dist="104775" dir="3600000" algn="tl" rotWithShape="0">
              <a:srgbClr val="000000">
                <a:alpha val="40000"/>
              </a:srgbClr>
            </a:outerShdw>
          </a:effectLst>
        </p:spPr>
        <p:txBody>
          <a:bodyPr spcFirstLastPara="1" wrap="square" lIns="327600" tIns="163767" rIns="327600" bIns="163767" anchor="ctr" anchorCtr="0">
            <a:noAutofit/>
          </a:bodyPr>
          <a:lstStyle/>
          <a:p>
            <a:pPr marL="0" marR="0" lvl="0" indent="0" algn="l" rtl="0">
              <a:lnSpc>
                <a:spcPct val="100000"/>
              </a:lnSpc>
              <a:spcBef>
                <a:spcPts val="0"/>
              </a:spcBef>
              <a:spcAft>
                <a:spcPts val="0"/>
              </a:spcAft>
              <a:buNone/>
            </a:pPr>
            <a:endParaRPr sz="6400" dirty="0">
              <a:latin typeface="Covered By Your Grace"/>
              <a:ea typeface="Covered By Your Grace"/>
              <a:cs typeface="Covered By Your Grace"/>
              <a:sym typeface="Covered By Your Grace"/>
            </a:endParaRPr>
          </a:p>
          <a:p>
            <a:pPr marL="0" marR="0" lvl="0" indent="0" algn="ctr" rtl="0">
              <a:lnSpc>
                <a:spcPct val="100000"/>
              </a:lnSpc>
              <a:spcBef>
                <a:spcPts val="0"/>
              </a:spcBef>
              <a:spcAft>
                <a:spcPts val="0"/>
              </a:spcAft>
              <a:buNone/>
            </a:pPr>
            <a:endParaRPr sz="6400" dirty="0">
              <a:latin typeface="Covered By Your Grace"/>
              <a:ea typeface="Covered By Your Grace"/>
              <a:cs typeface="Covered By Your Grace"/>
              <a:sym typeface="Covered By Your Grace"/>
            </a:endParaRPr>
          </a:p>
          <a:p>
            <a:pPr marL="609585" marR="0" lvl="0" indent="0" algn="l" rtl="0">
              <a:lnSpc>
                <a:spcPct val="100000"/>
              </a:lnSpc>
              <a:spcBef>
                <a:spcPts val="0"/>
              </a:spcBef>
              <a:spcAft>
                <a:spcPts val="0"/>
              </a:spcAft>
              <a:buNone/>
            </a:pPr>
            <a:endParaRPr sz="6400" dirty="0">
              <a:latin typeface="Covered By Your Grace"/>
              <a:ea typeface="Covered By Your Grace"/>
              <a:cs typeface="Covered By Your Grace"/>
              <a:sym typeface="Covered By Your Grace"/>
            </a:endParaRPr>
          </a:p>
        </p:txBody>
      </p:sp>
      <p:pic>
        <p:nvPicPr>
          <p:cNvPr id="58" name="Google Shape;58;p13"/>
          <p:cNvPicPr preferRelativeResize="0"/>
          <p:nvPr/>
        </p:nvPicPr>
        <p:blipFill rotWithShape="1">
          <a:blip r:embed="rId2">
            <a:alphaModFix/>
          </a:blip>
          <a:srcRect t="1493" b="1493"/>
          <a:stretch/>
        </p:blipFill>
        <p:spPr>
          <a:xfrm>
            <a:off x="5472367" y="1302333"/>
            <a:ext cx="986900" cy="951035"/>
          </a:xfrm>
          <a:prstGeom prst="rect">
            <a:avLst/>
          </a:prstGeom>
          <a:noFill/>
          <a:ln>
            <a:noFill/>
          </a:ln>
          <a:effectLst>
            <a:outerShdw blurRad="50800" dist="104775" dir="3600000" algn="tl" rotWithShape="0">
              <a:srgbClr val="000000">
                <a:alpha val="40000"/>
              </a:srgbClr>
            </a:outerShdw>
          </a:effectLst>
        </p:spPr>
      </p:pic>
      <p:pic>
        <p:nvPicPr>
          <p:cNvPr id="59" name="Google Shape;59;p13"/>
          <p:cNvPicPr preferRelativeResize="0"/>
          <p:nvPr/>
        </p:nvPicPr>
        <p:blipFill rotWithShape="1">
          <a:blip r:embed="rId2">
            <a:alphaModFix/>
          </a:blip>
          <a:srcRect t="1200" b="1190"/>
          <a:stretch/>
        </p:blipFill>
        <p:spPr>
          <a:xfrm>
            <a:off x="1593534" y="1299434"/>
            <a:ext cx="986900" cy="956857"/>
          </a:xfrm>
          <a:prstGeom prst="rect">
            <a:avLst/>
          </a:prstGeom>
          <a:noFill/>
          <a:ln>
            <a:noFill/>
          </a:ln>
          <a:effectLst>
            <a:outerShdw blurRad="50800" dist="104775" dir="3600000" algn="tl" rotWithShape="0">
              <a:srgbClr val="000000">
                <a:alpha val="40000"/>
              </a:srgbClr>
            </a:outerShdw>
          </a:effectLst>
        </p:spPr>
      </p:pic>
      <p:grpSp>
        <p:nvGrpSpPr>
          <p:cNvPr id="5" name="Group 4">
            <a:extLst>
              <a:ext uri="{FF2B5EF4-FFF2-40B4-BE49-F238E27FC236}">
                <a16:creationId xmlns:a16="http://schemas.microsoft.com/office/drawing/2014/main" id="{9352233A-6E52-52BC-AAC3-02F0A511A0B1}"/>
              </a:ext>
            </a:extLst>
          </p:cNvPr>
          <p:cNvGrpSpPr/>
          <p:nvPr userDrawn="1"/>
        </p:nvGrpSpPr>
        <p:grpSpPr>
          <a:xfrm>
            <a:off x="9512783" y="1302334"/>
            <a:ext cx="986900" cy="951034"/>
            <a:chOff x="8644917" y="1302334"/>
            <a:chExt cx="986900" cy="951034"/>
          </a:xfrm>
        </p:grpSpPr>
        <p:sp>
          <p:nvSpPr>
            <p:cNvPr id="4" name="Oval 3">
              <a:extLst>
                <a:ext uri="{FF2B5EF4-FFF2-40B4-BE49-F238E27FC236}">
                  <a16:creationId xmlns:a16="http://schemas.microsoft.com/office/drawing/2014/main" id="{25C3932A-73CB-F18D-77DD-9653A1BB17F9}"/>
                </a:ext>
              </a:extLst>
            </p:cNvPr>
            <p:cNvSpPr/>
            <p:nvPr userDrawn="1"/>
          </p:nvSpPr>
          <p:spPr>
            <a:xfrm>
              <a:off x="8644917" y="1302334"/>
              <a:ext cx="986900" cy="951034"/>
            </a:xfrm>
            <a:prstGeom prst="ellipse">
              <a:avLst/>
            </a:prstGeom>
            <a:solidFill>
              <a:schemeClr val="accent6"/>
            </a:solidFill>
            <a:ln>
              <a:noFill/>
            </a:ln>
            <a:effectLst>
              <a:outerShdw blurRad="50800" dist="38100" dir="5400000" sx="105000" sy="105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endParaRPr lang="en-AU" dirty="0"/>
            </a:p>
          </p:txBody>
        </p:sp>
        <p:pic>
          <p:nvPicPr>
            <p:cNvPr id="3" name="Graphic 2" descr="Brainstorm with solid fill">
              <a:extLst>
                <a:ext uri="{FF2B5EF4-FFF2-40B4-BE49-F238E27FC236}">
                  <a16:creationId xmlns:a16="http://schemas.microsoft.com/office/drawing/2014/main" id="{51F8B1CF-6A55-168C-6110-977D291C5BD6}"/>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8717417" y="1320650"/>
              <a:ext cx="914400" cy="914400"/>
            </a:xfrm>
            <a:prstGeom prst="rect">
              <a:avLst/>
            </a:prstGeom>
          </p:spPr>
        </p:pic>
      </p:grpSp>
    </p:spTree>
    <p:extLst>
      <p:ext uri="{BB962C8B-B14F-4D97-AF65-F5344CB8AC3E}">
        <p14:creationId xmlns:p14="http://schemas.microsoft.com/office/powerpoint/2010/main" val="1485024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Divider">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Arial" panose="020B0604020202020204" pitchFamily="34" charset="0"/>
                <a:cs typeface="Arial" panose="020B0604020202020204" pitchFamily="34" charset="0"/>
              </a:defRPr>
            </a:lvl1pPr>
          </a:lstStyle>
          <a:p>
            <a:pPr>
              <a:lnSpc>
                <a:spcPct val="100000"/>
              </a:lnSpc>
            </a:pPr>
            <a:r>
              <a:rPr lang="en-AU" dirty="0"/>
              <a:t>Lesson title</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2" name="Picture 1">
            <a:extLst>
              <a:ext uri="{FF2B5EF4-FFF2-40B4-BE49-F238E27FC236}">
                <a16:creationId xmlns:a16="http://schemas.microsoft.com/office/drawing/2014/main" id="{1DE675F6-B3E6-7651-8B0E-50E39CE29B9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3661900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cSld name="LISC">
    <p:spTree>
      <p:nvGrpSpPr>
        <p:cNvPr id="1" name=""/>
        <p:cNvGrpSpPr/>
        <p:nvPr/>
      </p:nvGrpSpPr>
      <p:grpSpPr>
        <a:xfrm>
          <a:off x="0" y="0"/>
          <a:ext cx="0" cy="0"/>
          <a:chOff x="0" y="0"/>
          <a:chExt cx="0" cy="0"/>
        </a:xfrm>
      </p:grpSpPr>
      <p:sp>
        <p:nvSpPr>
          <p:cNvPr id="10" name="Title 4">
            <a:extLst>
              <a:ext uri="{FF2B5EF4-FFF2-40B4-BE49-F238E27FC236}">
                <a16:creationId xmlns:a16="http://schemas.microsoft.com/office/drawing/2014/main" id="{4B69FB63-5913-44B0-9BCA-4B6E66CE48BF}"/>
              </a:ext>
            </a:extLst>
          </p:cNvPr>
          <p:cNvSpPr>
            <a:spLocks noGrp="1"/>
          </p:cNvSpPr>
          <p:nvPr>
            <p:ph type="title"/>
          </p:nvPr>
        </p:nvSpPr>
        <p:spPr>
          <a:xfrm>
            <a:off x="359998" y="360000"/>
            <a:ext cx="10260002" cy="522000"/>
          </a:xfrm>
        </p:spPr>
        <p:txBody>
          <a:bodyPr/>
          <a:lstStyle>
            <a:lvl1pPr>
              <a:defRPr>
                <a:solidFill>
                  <a:schemeClr val="accent1"/>
                </a:solidFill>
              </a:defRPr>
            </a:lvl1pPr>
          </a:lstStyle>
          <a:p>
            <a:r>
              <a:rPr lang="en-US"/>
              <a:t>Click to edit Master title style</a:t>
            </a:r>
            <a:endParaRPr lang="en-AU" dirty="0"/>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US" dirty="0"/>
              <a:t>Click icon to add picture</a:t>
            </a:r>
            <a:endParaRPr lang="en-AU" dirty="0"/>
          </a:p>
        </p:txBody>
      </p:sp>
      <p:sp>
        <p:nvSpPr>
          <p:cNvPr id="7" name="Slide Number Placeholder 6">
            <a:extLst>
              <a:ext uri="{C183D7F6-B498-43B3-948B-1728B52AA6E4}">
                <adec:decorative xmlns:adec="http://schemas.microsoft.com/office/drawing/2017/decorative" val="1"/>
              </a:ext>
            </a:extLst>
          </p:cNvPr>
          <p:cNvSpPr>
            <a:spLocks noGrp="1"/>
          </p:cNvSpPr>
          <p:nvPr>
            <p:ph type="sldNum" sz="quarter" idx="12"/>
          </p:nvPr>
        </p:nvSpPr>
        <p:spPr/>
        <p:txBody>
          <a:bodyPr/>
          <a:lstStyle/>
          <a:p>
            <a:fld id="{6B0AA3B9-7176-4FBC-8A56-697129254272}" type="slidenum">
              <a:rPr lang="en-AU" smtClean="0"/>
              <a:t>‹#›</a:t>
            </a:fld>
            <a:endParaRPr lang="en-AU" dirty="0"/>
          </a:p>
        </p:txBody>
      </p:sp>
    </p:spTree>
    <p:extLst>
      <p:ext uri="{BB962C8B-B14F-4D97-AF65-F5344CB8AC3E}">
        <p14:creationId xmlns:p14="http://schemas.microsoft.com/office/powerpoint/2010/main" val="2086486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slid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B0AA3B9-7176-4FBC-8A56-697129254272}" type="slidenum">
              <a:rPr lang="en-AU" smtClean="0"/>
              <a:t>‹#›</a:t>
            </a:fld>
            <a:endParaRPr lang="en-AU" dirty="0"/>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4934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3" name="Content Placeholder 2">
            <a:extLst>
              <a:ext uri="{FF2B5EF4-FFF2-40B4-BE49-F238E27FC236}">
                <a16:creationId xmlns:a16="http://schemas.microsoft.com/office/drawing/2014/main" id="{EAC13D79-FA01-577F-AC79-E39D6DCCC806}"/>
              </a:ext>
            </a:extLst>
          </p:cNvPr>
          <p:cNvSpPr>
            <a:spLocks noGrp="1"/>
          </p:cNvSpPr>
          <p:nvPr>
            <p:ph sz="quarter" idx="19" hasCustomPrompt="1"/>
          </p:nvPr>
        </p:nvSpPr>
        <p:spPr>
          <a:xfrm>
            <a:off x="360363" y="1562470"/>
            <a:ext cx="5735637" cy="4878611"/>
          </a:xfrm>
        </p:spPr>
        <p:txBody>
          <a:body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F0C3D212-D9E6-5651-0336-B3898E36FBA5}"/>
              </a:ext>
            </a:extLst>
          </p:cNvPr>
          <p:cNvSpPr>
            <a:spLocks noGrp="1"/>
          </p:cNvSpPr>
          <p:nvPr>
            <p:ph type="pic" sz="quarter" idx="20"/>
          </p:nvPr>
        </p:nvSpPr>
        <p:spPr>
          <a:xfrm>
            <a:off x="6324599" y="1562471"/>
            <a:ext cx="5507038" cy="4246186"/>
          </a:xfrm>
        </p:spPr>
        <p:txBody>
          <a:bodyPr/>
          <a:lstStyle/>
          <a:p>
            <a:r>
              <a:rPr lang="en-US" dirty="0"/>
              <a:t>Click icon to add picture</a:t>
            </a:r>
            <a:endParaRPr lang="en-AU" dirty="0"/>
          </a:p>
        </p:txBody>
      </p:sp>
      <p:sp>
        <p:nvSpPr>
          <p:cNvPr id="9" name="Text Placeholder 8">
            <a:extLst>
              <a:ext uri="{FF2B5EF4-FFF2-40B4-BE49-F238E27FC236}">
                <a16:creationId xmlns:a16="http://schemas.microsoft.com/office/drawing/2014/main" id="{C468D160-A77E-0FD7-054B-CE004CA9035B}"/>
              </a:ext>
            </a:extLst>
          </p:cNvPr>
          <p:cNvSpPr>
            <a:spLocks noGrp="1"/>
          </p:cNvSpPr>
          <p:nvPr>
            <p:ph type="body" sz="quarter" idx="21"/>
          </p:nvPr>
        </p:nvSpPr>
        <p:spPr>
          <a:xfrm>
            <a:off x="6324600" y="5934075"/>
            <a:ext cx="5519738" cy="506413"/>
          </a:xfrm>
        </p:spPr>
        <p:txBody>
          <a:bodyPr/>
          <a:lstStyle>
            <a:lvl1pPr>
              <a:defRPr sz="1400"/>
            </a:lvl1pPr>
          </a:lstStyle>
          <a:p>
            <a:pPr lvl="0"/>
            <a:r>
              <a:rPr lang="en-US" dirty="0"/>
              <a:t>Click to edit Master text styles</a:t>
            </a:r>
            <a:endParaRPr lang="en-AU" dirty="0"/>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12"/>
          </p:nvPr>
        </p:nvSpPr>
        <p:spPr/>
        <p:txBody>
          <a:bodyPr/>
          <a:lstStyle/>
          <a:p>
            <a:fld id="{6B0AA3B9-7176-4FBC-8A56-697129254272}" type="slidenum">
              <a:rPr lang="en-AU" smtClean="0"/>
              <a:t>‹#›</a:t>
            </a:fld>
            <a:endParaRPr lang="en-AU" dirty="0"/>
          </a:p>
        </p:txBody>
      </p:sp>
    </p:spTree>
    <p:extLst>
      <p:ext uri="{BB962C8B-B14F-4D97-AF65-F5344CB8AC3E}">
        <p14:creationId xmlns:p14="http://schemas.microsoft.com/office/powerpoint/2010/main" val="1122399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Feature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dirty="0"/>
              <a:t>Click icon to add picture</a:t>
            </a:r>
            <a:endParaRPr lang="en-AU" dirty="0"/>
          </a:p>
        </p:txBody>
      </p:sp>
      <p:sp>
        <p:nvSpPr>
          <p:cNvPr id="4" name="Title 1">
            <a:extLst>
              <a:ext uri="{FF2B5EF4-FFF2-40B4-BE49-F238E27FC236}">
                <a16:creationId xmlns:a16="http://schemas.microsoft.com/office/drawing/2014/main" id="{46E61F09-1856-72E7-5C79-31B4A856E7AD}"/>
              </a:ext>
            </a:extLst>
          </p:cNvPr>
          <p:cNvSpPr>
            <a:spLocks noGrp="1"/>
          </p:cNvSpPr>
          <p:nvPr>
            <p:ph type="title" hasCustomPrompt="1"/>
          </p:nvPr>
        </p:nvSpPr>
        <p:spPr>
          <a:xfrm>
            <a:off x="5400000" y="360000"/>
            <a:ext cx="6407150" cy="554400"/>
          </a:xfrm>
        </p:spPr>
        <p:txBody>
          <a:bodyPr/>
          <a:lstStyle>
            <a:lvl1pPr>
              <a:defRPr>
                <a:solidFill>
                  <a:schemeClr val="accent1"/>
                </a:solidFill>
              </a:defRPr>
            </a:lvl1pPr>
          </a:lstStyle>
          <a:p>
            <a:r>
              <a:rPr lang="en-US" dirty="0"/>
              <a:t>Title</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6407150" cy="294189"/>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6B0AA3B9-7176-4FBC-8A56-697129254272}" type="slidenum">
              <a:rPr lang="en-AU" smtClean="0"/>
              <a:t>‹#›</a:t>
            </a:fld>
            <a:endParaRPr lang="en-AU" dirty="0"/>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17349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B0AA3B9-7176-4FBC-8A56-697129254272}" type="slidenum">
              <a:rPr lang="en-AU" smtClean="0"/>
              <a:t>‹#›</a:t>
            </a:fld>
            <a:endParaRPr lang="en-AU" dirty="0"/>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4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445590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0AA3B9-7176-4FBC-8A56-697129254272}" type="slidenum">
              <a:rPr lang="en-AU" smtClean="0"/>
              <a:t>‹#›</a:t>
            </a:fld>
            <a:endParaRPr lang="en-AU" dirty="0"/>
          </a:p>
        </p:txBody>
      </p:sp>
    </p:spTree>
    <p:extLst>
      <p:ext uri="{BB962C8B-B14F-4D97-AF65-F5344CB8AC3E}">
        <p14:creationId xmlns:p14="http://schemas.microsoft.com/office/powerpoint/2010/main" val="439199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llou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latin typeface="Arial" panose="020B0604020202020204" pitchFamily="34" charset="0"/>
                <a:cs typeface="Arial" panose="020B0604020202020204" pitchFamily="34" charset="0"/>
              </a:defRPr>
            </a:lvl1pPr>
          </a:lstStyle>
          <a:p>
            <a:r>
              <a:rPr lang="en-US" dirty="0"/>
              <a:t>Click to edit Master title style</a:t>
            </a:r>
            <a:endParaRPr lang="en-AU" dirty="0"/>
          </a:p>
        </p:txBody>
      </p:sp>
      <p:sp>
        <p:nvSpPr>
          <p:cNvPr id="5" name="Slide Number Placeholder 4">
            <a:extLst>
              <a:ext uri="{FF2B5EF4-FFF2-40B4-BE49-F238E27FC236}">
                <a16:creationId xmlns:a16="http://schemas.microsoft.com/office/drawing/2014/main" id="{09B0793B-9A9E-76CD-2FEC-E2CDF54AF066}"/>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a:t>
            </a:fld>
            <a:endParaRPr lang="en-AU" dirty="0"/>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5616000" cy="4499998"/>
          </a:xfrm>
        </p:spPr>
        <p:txBody>
          <a:bodyPr/>
          <a:lstStyle>
            <a:lvl1pPr>
              <a:defRPr sz="18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3" name="Rectangle: Rounded Corners 2">
            <a:extLst>
              <a:ext uri="{FF2B5EF4-FFF2-40B4-BE49-F238E27FC236}">
                <a16:creationId xmlns:a16="http://schemas.microsoft.com/office/drawing/2014/main" id="{E9F8B789-3BDD-E51F-0464-C5095105CA0B}"/>
              </a:ext>
              <a:ext uri="{C183D7F6-B498-43B3-948B-1728B52AA6E4}">
                <adec:decorative xmlns:adec="http://schemas.microsoft.com/office/drawing/2017/decorative" val="1"/>
              </a:ext>
            </a:extLst>
          </p:cNvPr>
          <p:cNvSpPr/>
          <p:nvPr userDrawn="1"/>
        </p:nvSpPr>
        <p:spPr>
          <a:xfrm>
            <a:off x="6379535" y="1583989"/>
            <a:ext cx="5452465" cy="4499997"/>
          </a:xfrm>
          <a:prstGeom prst="roundRect">
            <a:avLst>
              <a:gd name="adj" fmla="val 8003"/>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accent4"/>
              </a:solidFill>
            </a:endParaRPr>
          </a:p>
        </p:txBody>
      </p:sp>
      <p:sp>
        <p:nvSpPr>
          <p:cNvPr id="6" name="Content Placeholder 2">
            <a:extLst>
              <a:ext uri="{FF2B5EF4-FFF2-40B4-BE49-F238E27FC236}">
                <a16:creationId xmlns:a16="http://schemas.microsoft.com/office/drawing/2014/main" id="{6B06FBC2-B6FD-CD3D-EFEE-C13756B43430}"/>
              </a:ext>
            </a:extLst>
          </p:cNvPr>
          <p:cNvSpPr>
            <a:spLocks noGrp="1"/>
          </p:cNvSpPr>
          <p:nvPr>
            <p:ph sz="half" idx="19" hasCustomPrompt="1"/>
          </p:nvPr>
        </p:nvSpPr>
        <p:spPr>
          <a:xfrm>
            <a:off x="6675237" y="1886738"/>
            <a:ext cx="4850456" cy="3869020"/>
          </a:xfrm>
        </p:spPr>
        <p:txBody>
          <a:bodyPr/>
          <a:lstStyle>
            <a:lvl1pPr algn="l">
              <a:defRPr sz="18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24940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6B0AA3B9-7176-4FBC-8A56-697129254272}" type="slidenum">
              <a:rPr lang="en-AU" smtClean="0"/>
              <a:t>‹#›</a:t>
            </a:fld>
            <a:endParaRPr lang="en-AU" dirty="0"/>
          </a:p>
        </p:txBody>
      </p:sp>
    </p:spTree>
    <p:extLst>
      <p:ext uri="{BB962C8B-B14F-4D97-AF65-F5344CB8AC3E}">
        <p14:creationId xmlns:p14="http://schemas.microsoft.com/office/powerpoint/2010/main" val="8397579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72" r:id="rId9"/>
    <p:sldLayoutId id="2147483669" r:id="rId10"/>
    <p:sldLayoutId id="2147483670" r:id="rId11"/>
    <p:sldLayoutId id="2147483671" r:id="rId12"/>
    <p:sldLayoutId id="2147483673" r:id="rId13"/>
    <p:sldLayoutId id="2147483676" r:id="rId14"/>
    <p:sldLayoutId id="2147483678"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1.sv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11.svg"/></Relationships>
</file>

<file path=ppt/slides/_rels/slide2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11.svg"/></Relationships>
</file>

<file path=ppt/slides/_rels/slide2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11.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8" Type="http://schemas.openxmlformats.org/officeDocument/2006/relationships/slide" Target="slide62.xml"/><Relationship Id="rId3" Type="http://schemas.openxmlformats.org/officeDocument/2006/relationships/slide" Target="slide4.xml"/><Relationship Id="rId7" Type="http://schemas.openxmlformats.org/officeDocument/2006/relationships/slide" Target="slide58.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slide" Target="slide53.xml"/><Relationship Id="rId5" Type="http://schemas.openxmlformats.org/officeDocument/2006/relationships/slide" Target="slide29.xml"/><Relationship Id="rId4" Type="http://schemas.openxmlformats.org/officeDocument/2006/relationships/slide" Target="slide19.xml"/></Relationships>
</file>

<file path=ppt/slides/_rels/slide30.xml.rels><?xml version="1.0" encoding="UTF-8" standalone="yes"?>
<Relationships xmlns="http://schemas.openxmlformats.org/package/2006/relationships"><Relationship Id="rId3" Type="http://schemas.openxmlformats.org/officeDocument/2006/relationships/hyperlink" Target="https://education.nsw.gov.au/content/dam/main-education/teaching-and-learning/curriculum/elective-courses/media/documents/istem-s5-engineering-design-process.docx" TargetMode="External"/><Relationship Id="rId2" Type="http://schemas.openxmlformats.org/officeDocument/2006/relationships/notesSlide" Target="../notesSlides/notesSlide29.xml"/><Relationship Id="rId1" Type="http://schemas.openxmlformats.org/officeDocument/2006/relationships/slideLayout" Target="../slideLayouts/slideLayout9.xml"/><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hyperlink" Target="https://education.nsw.gov.au/teaching-and-learning/curriculum/stem/stem-curriculum-resources/stem-smart-greenhouse" TargetMode="External"/><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hyperlink" Target="https://thonny.org/"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hyperlink" Target="https://thonny.org/"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hyperlink" Target="https://thonny.org/"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hyperlink" Target="https://thonny.org/"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notesSlide" Target="../notesSlides/notesSlide50.xml"/><Relationship Id="rId1" Type="http://schemas.openxmlformats.org/officeDocument/2006/relationships/slideLayout" Target="../slideLayouts/slideLayout5.xml"/><Relationship Id="rId4" Type="http://schemas.openxmlformats.org/officeDocument/2006/relationships/image" Target="../media/image11.svg"/></Relationships>
</file>

<file path=ppt/slides/_rels/slide52.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47.svg"/><Relationship Id="rId4" Type="http://schemas.openxmlformats.org/officeDocument/2006/relationships/image" Target="../media/image46.svg"/></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hyperlink" Target="https://education.nsw.gov.au/content/dam/main-education/teaching-and-learning/curriculum/elective-courses/media/documents/istem-s5-engineering-design-process.docx" TargetMode="External"/><Relationship Id="rId2" Type="http://schemas.openxmlformats.org/officeDocument/2006/relationships/notesSlide" Target="../notesSlides/notesSlide54.xml"/><Relationship Id="rId1" Type="http://schemas.openxmlformats.org/officeDocument/2006/relationships/slideLayout" Target="../slideLayouts/slideLayout9.xml"/><Relationship Id="rId4" Type="http://schemas.openxmlformats.org/officeDocument/2006/relationships/image" Target="../media/image7.png"/></Relationships>
</file>

<file path=ppt/slides/_rels/slide56.xml.rels><?xml version="1.0" encoding="UTF-8" standalone="yes"?>
<Relationships xmlns="http://schemas.openxmlformats.org/package/2006/relationships"><Relationship Id="rId3" Type="http://schemas.openxmlformats.org/officeDocument/2006/relationships/hyperlink" Target="https://education.nsw.gov.au/content/dam/main-education/teaching-and-learning/curriculum/elective-courses/media/documents/istem-s5-engineering-design-process.docx" TargetMode="External"/><Relationship Id="rId2" Type="http://schemas.openxmlformats.org/officeDocument/2006/relationships/notesSlide" Target="../notesSlides/notesSlide55.xml"/><Relationship Id="rId1" Type="http://schemas.openxmlformats.org/officeDocument/2006/relationships/slideLayout" Target="../slideLayouts/slideLayout9.xml"/><Relationship Id="rId4" Type="http://schemas.openxmlformats.org/officeDocument/2006/relationships/image" Target="../media/image48.png"/></Relationships>
</file>

<file path=ppt/slides/_rels/slide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6.xml"/><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5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8.xml"/><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2" Type="http://schemas.openxmlformats.org/officeDocument/2006/relationships/hyperlink" Target="https://education.nsw.gov.au/content/dam/main-education/teaching-and-learning/curriculum/elective-courses/media/documents/istem-s5-course-document.docx" TargetMode="External"/><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hyperlink" Target="https://creativecommons.org/licenses/by/4.0/" TargetMode="Externa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1.svg"/></Relationships>
</file>

<file path=ppt/slides/_rels/slide9.xml.rels><?xml version="1.0" encoding="UTF-8" standalone="yes"?>
<Relationships xmlns="http://schemas.openxmlformats.org/package/2006/relationships"><Relationship Id="rId3" Type="http://schemas.openxmlformats.org/officeDocument/2006/relationships/hyperlink" Target="https://education.nsw.gov.au/teaching-and-learning/curriculum/stem/stem-curriculum-resources/stem-smart-greenhouse"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BDE786-36F5-FD49-E08E-7D6591251DBE}"/>
              </a:ext>
            </a:extLst>
          </p:cNvPr>
          <p:cNvSpPr>
            <a:spLocks noGrp="1"/>
          </p:cNvSpPr>
          <p:nvPr>
            <p:ph type="ctrTitle"/>
          </p:nvPr>
        </p:nvSpPr>
        <p:spPr/>
        <p:txBody>
          <a:bodyPr/>
          <a:lstStyle/>
          <a:p>
            <a:r>
              <a:rPr lang="en-AU" dirty="0"/>
              <a:t>iSTEM AgriTech</a:t>
            </a:r>
          </a:p>
        </p:txBody>
      </p:sp>
      <p:sp>
        <p:nvSpPr>
          <p:cNvPr id="5" name="Text Placeholder 4">
            <a:extLst>
              <a:ext uri="{FF2B5EF4-FFF2-40B4-BE49-F238E27FC236}">
                <a16:creationId xmlns:a16="http://schemas.microsoft.com/office/drawing/2014/main" id="{E4583A3C-1E23-ABE7-C1E2-740433FB97CE}"/>
              </a:ext>
            </a:extLst>
          </p:cNvPr>
          <p:cNvSpPr>
            <a:spLocks noGrp="1"/>
          </p:cNvSpPr>
          <p:nvPr>
            <p:ph type="body" sz="quarter" idx="10"/>
          </p:nvPr>
        </p:nvSpPr>
        <p:spPr/>
        <p:txBody>
          <a:bodyPr/>
          <a:lstStyle/>
          <a:p>
            <a:r>
              <a:rPr lang="en-AU" dirty="0"/>
              <a:t>Stage 5</a:t>
            </a:r>
          </a:p>
        </p:txBody>
      </p:sp>
      <p:sp>
        <p:nvSpPr>
          <p:cNvPr id="9" name="Text Placeholder 8">
            <a:extLst>
              <a:ext uri="{FF2B5EF4-FFF2-40B4-BE49-F238E27FC236}">
                <a16:creationId xmlns:a16="http://schemas.microsoft.com/office/drawing/2014/main" id="{12964B72-A2E4-AAC3-56EF-8356190E67A5}"/>
              </a:ext>
            </a:extLst>
          </p:cNvPr>
          <p:cNvSpPr>
            <a:spLocks noGrp="1"/>
          </p:cNvSpPr>
          <p:nvPr>
            <p:ph type="body" sz="quarter" idx="16"/>
          </p:nvPr>
        </p:nvSpPr>
        <p:spPr/>
        <p:txBody>
          <a:bodyPr/>
          <a:lstStyle/>
          <a:p>
            <a:r>
              <a:rPr lang="en-AU" dirty="0"/>
              <a:t>Week 7 and 8</a:t>
            </a:r>
          </a:p>
        </p:txBody>
      </p:sp>
      <p:sp>
        <p:nvSpPr>
          <p:cNvPr id="7" name="Text Placeholder 6">
            <a:extLst>
              <a:ext uri="{FF2B5EF4-FFF2-40B4-BE49-F238E27FC236}">
                <a16:creationId xmlns:a16="http://schemas.microsoft.com/office/drawing/2014/main" id="{88EA2450-CC40-53D2-F17D-56AD5CA3CA26}"/>
              </a:ext>
            </a:extLst>
          </p:cNvPr>
          <p:cNvSpPr>
            <a:spLocks noGrp="1"/>
          </p:cNvSpPr>
          <p:nvPr>
            <p:ph type="body" sz="quarter" idx="14"/>
          </p:nvPr>
        </p:nvSpPr>
        <p:spPr/>
        <p:txBody>
          <a:bodyPr/>
          <a:lstStyle/>
          <a:p>
            <a:r>
              <a:rPr lang="en-AU" dirty="0"/>
              <a:t>Resource: AGT PPT4</a:t>
            </a:r>
          </a:p>
        </p:txBody>
      </p:sp>
      <p:pic>
        <p:nvPicPr>
          <p:cNvPr id="10" name="Picture Placeholder 14" descr="Aerial view of a circular crop circle">
            <a:extLst>
              <a:ext uri="{FF2B5EF4-FFF2-40B4-BE49-F238E27FC236}">
                <a16:creationId xmlns:a16="http://schemas.microsoft.com/office/drawing/2014/main" id="{4D74975E-D141-6C66-A2AC-9193E35D6786}"/>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727" r="1727"/>
          <a:stretch>
            <a:fillRect/>
          </a:stretch>
        </p:blipFill>
        <p:spPr>
          <a:xfrm>
            <a:off x="7127875" y="0"/>
            <a:ext cx="5064125" cy="6858000"/>
          </a:xfrm>
        </p:spPr>
      </p:pic>
    </p:spTree>
    <p:extLst>
      <p:ext uri="{BB962C8B-B14F-4D97-AF65-F5344CB8AC3E}">
        <p14:creationId xmlns:p14="http://schemas.microsoft.com/office/powerpoint/2010/main" val="3686060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F329C-DA7E-81CB-D274-583258D4E974}"/>
              </a:ext>
            </a:extLst>
          </p:cNvPr>
          <p:cNvSpPr>
            <a:spLocks noGrp="1"/>
          </p:cNvSpPr>
          <p:nvPr>
            <p:ph type="title"/>
          </p:nvPr>
        </p:nvSpPr>
        <p:spPr/>
        <p:txBody>
          <a:bodyPr/>
          <a:lstStyle/>
          <a:p>
            <a:r>
              <a:rPr lang="en-AU" dirty="0"/>
              <a:t>Create a data file</a:t>
            </a:r>
          </a:p>
        </p:txBody>
      </p:sp>
      <p:sp>
        <p:nvSpPr>
          <p:cNvPr id="3" name="Text Placeholder 2">
            <a:extLst>
              <a:ext uri="{FF2B5EF4-FFF2-40B4-BE49-F238E27FC236}">
                <a16:creationId xmlns:a16="http://schemas.microsoft.com/office/drawing/2014/main" id="{0A3A2ADB-927B-3B26-197F-7E7FBF5EF173}"/>
              </a:ext>
            </a:extLst>
          </p:cNvPr>
          <p:cNvSpPr>
            <a:spLocks noGrp="1"/>
          </p:cNvSpPr>
          <p:nvPr>
            <p:ph type="body" sz="quarter" idx="18"/>
          </p:nvPr>
        </p:nvSpPr>
        <p:spPr/>
        <p:txBody>
          <a:bodyPr/>
          <a:lstStyle/>
          <a:p>
            <a:r>
              <a:rPr lang="en-AU" dirty="0"/>
              <a:t>Previous atmospheric sensor code</a:t>
            </a:r>
          </a:p>
        </p:txBody>
      </p:sp>
      <p:pic>
        <p:nvPicPr>
          <p:cNvPr id="5" name="Picture 4" descr="Screenshot of microython code for reading temperature, pressure, and humidity data from a BME280 sensor using Raspberry Pi pico. Code includes sensor initialization, continuous data reading in a loop, and LED control with comments and import statements.&#10;">
            <a:extLst>
              <a:ext uri="{FF2B5EF4-FFF2-40B4-BE49-F238E27FC236}">
                <a16:creationId xmlns:a16="http://schemas.microsoft.com/office/drawing/2014/main" id="{5C416ED8-7FE5-9261-B501-C96CC278BF74}"/>
              </a:ext>
            </a:extLst>
          </p:cNvPr>
          <p:cNvPicPr>
            <a:picLocks noChangeAspect="1"/>
          </p:cNvPicPr>
          <p:nvPr/>
        </p:nvPicPr>
        <p:blipFill>
          <a:blip r:embed="rId3"/>
          <a:stretch>
            <a:fillRect/>
          </a:stretch>
        </p:blipFill>
        <p:spPr>
          <a:xfrm>
            <a:off x="0" y="1534625"/>
            <a:ext cx="12192000" cy="3788749"/>
          </a:xfrm>
          <a:prstGeom prst="rect">
            <a:avLst/>
          </a:prstGeom>
        </p:spPr>
      </p:pic>
      <p:sp>
        <p:nvSpPr>
          <p:cNvPr id="6" name="Text Placeholder 5">
            <a:extLst>
              <a:ext uri="{FF2B5EF4-FFF2-40B4-BE49-F238E27FC236}">
                <a16:creationId xmlns:a16="http://schemas.microsoft.com/office/drawing/2014/main" id="{A111D231-FA26-2BDC-43DE-F8E0E4F5E492}"/>
              </a:ext>
            </a:extLst>
          </p:cNvPr>
          <p:cNvSpPr>
            <a:spLocks noGrp="1"/>
          </p:cNvSpPr>
          <p:nvPr>
            <p:ph type="body" sz="quarter" idx="21"/>
          </p:nvPr>
        </p:nvSpPr>
        <p:spPr>
          <a:xfrm>
            <a:off x="8272732" y="5875480"/>
            <a:ext cx="3571266" cy="506413"/>
          </a:xfrm>
        </p:spPr>
        <p:txBody>
          <a:bodyPr/>
          <a:lstStyle/>
          <a:p>
            <a:r>
              <a:rPr lang="en-AU" dirty="0"/>
              <a:t>Screenshot of Thonny from Thonny.org</a:t>
            </a:r>
          </a:p>
        </p:txBody>
      </p:sp>
      <p:sp>
        <p:nvSpPr>
          <p:cNvPr id="4" name="Slide Number Placeholder 4">
            <a:extLst>
              <a:ext uri="{FF2B5EF4-FFF2-40B4-BE49-F238E27FC236}">
                <a16:creationId xmlns:a16="http://schemas.microsoft.com/office/drawing/2014/main" id="{9A99E241-EAE2-F98E-98BC-D01015F4D710}"/>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6B0AA3B9-7176-4FBC-8A56-697129254272}" type="slidenum">
              <a:rPr lang="en-AU" smtClean="0"/>
              <a:t>10</a:t>
            </a:fld>
            <a:endParaRPr lang="en-AU" dirty="0"/>
          </a:p>
        </p:txBody>
      </p:sp>
    </p:spTree>
    <p:extLst>
      <p:ext uri="{BB962C8B-B14F-4D97-AF65-F5344CB8AC3E}">
        <p14:creationId xmlns:p14="http://schemas.microsoft.com/office/powerpoint/2010/main" val="3677218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F329C-DA7E-81CB-D274-583258D4E974}"/>
              </a:ext>
            </a:extLst>
          </p:cNvPr>
          <p:cNvSpPr>
            <a:spLocks noGrp="1"/>
          </p:cNvSpPr>
          <p:nvPr>
            <p:ph type="title"/>
          </p:nvPr>
        </p:nvSpPr>
        <p:spPr/>
        <p:txBody>
          <a:bodyPr/>
          <a:lstStyle/>
          <a:p>
            <a:r>
              <a:rPr lang="en-AU" dirty="0"/>
              <a:t>Create a data file – code change</a:t>
            </a:r>
          </a:p>
        </p:txBody>
      </p:sp>
      <p:sp>
        <p:nvSpPr>
          <p:cNvPr id="3" name="Text Placeholder 2">
            <a:extLst>
              <a:ext uri="{FF2B5EF4-FFF2-40B4-BE49-F238E27FC236}">
                <a16:creationId xmlns:a16="http://schemas.microsoft.com/office/drawing/2014/main" id="{0A3A2ADB-927B-3B26-197F-7E7FBF5EF173}"/>
              </a:ext>
            </a:extLst>
          </p:cNvPr>
          <p:cNvSpPr>
            <a:spLocks noGrp="1"/>
          </p:cNvSpPr>
          <p:nvPr>
            <p:ph type="body" sz="quarter" idx="18"/>
          </p:nvPr>
        </p:nvSpPr>
        <p:spPr/>
        <p:txBody>
          <a:bodyPr/>
          <a:lstStyle/>
          <a:p>
            <a:r>
              <a:rPr lang="en-AU" dirty="0"/>
              <a:t>Capturing atmospheric sensor measurements</a:t>
            </a:r>
          </a:p>
        </p:txBody>
      </p:sp>
      <p:sp>
        <p:nvSpPr>
          <p:cNvPr id="6" name="Text Placeholder 5">
            <a:extLst>
              <a:ext uri="{FF2B5EF4-FFF2-40B4-BE49-F238E27FC236}">
                <a16:creationId xmlns:a16="http://schemas.microsoft.com/office/drawing/2014/main" id="{A111D231-FA26-2BDC-43DE-F8E0E4F5E492}"/>
              </a:ext>
            </a:extLst>
          </p:cNvPr>
          <p:cNvSpPr>
            <a:spLocks noGrp="1"/>
          </p:cNvSpPr>
          <p:nvPr>
            <p:ph type="body" sz="quarter" idx="21"/>
          </p:nvPr>
        </p:nvSpPr>
        <p:spPr>
          <a:xfrm>
            <a:off x="8272732" y="6244793"/>
            <a:ext cx="3571266" cy="506413"/>
          </a:xfrm>
        </p:spPr>
        <p:txBody>
          <a:bodyPr/>
          <a:lstStyle/>
          <a:p>
            <a:r>
              <a:rPr lang="en-AU" dirty="0"/>
              <a:t>Screenshot of Thonny from Thonny.org</a:t>
            </a:r>
          </a:p>
        </p:txBody>
      </p:sp>
      <p:pic>
        <p:nvPicPr>
          <p:cNvPr id="18" name="Picture 17" descr="Screenshot of Python code for Screenshot showing a script to read and log data from a BME280 sensor. Code includes sensor initialization, reading temperature, pressure, and humidity values, printing them with timestamps, and saving data to a text file every 10 seconds.">
            <a:extLst>
              <a:ext uri="{FF2B5EF4-FFF2-40B4-BE49-F238E27FC236}">
                <a16:creationId xmlns:a16="http://schemas.microsoft.com/office/drawing/2014/main" id="{7A4E300A-DDA1-1758-62CF-95A5AD14BAC6}"/>
              </a:ext>
            </a:extLst>
          </p:cNvPr>
          <p:cNvPicPr>
            <a:picLocks noChangeAspect="1"/>
          </p:cNvPicPr>
          <p:nvPr/>
        </p:nvPicPr>
        <p:blipFill>
          <a:blip r:embed="rId3"/>
          <a:stretch>
            <a:fillRect/>
          </a:stretch>
        </p:blipFill>
        <p:spPr>
          <a:xfrm>
            <a:off x="0" y="1311099"/>
            <a:ext cx="12192000" cy="4784134"/>
          </a:xfrm>
          <a:prstGeom prst="rect">
            <a:avLst/>
          </a:prstGeom>
        </p:spPr>
      </p:pic>
      <p:sp>
        <p:nvSpPr>
          <p:cNvPr id="4" name="Slide Number Placeholder 4">
            <a:extLst>
              <a:ext uri="{FF2B5EF4-FFF2-40B4-BE49-F238E27FC236}">
                <a16:creationId xmlns:a16="http://schemas.microsoft.com/office/drawing/2014/main" id="{CA854F91-280B-074C-1E7F-654A55DA03FD}"/>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6B0AA3B9-7176-4FBC-8A56-697129254272}" type="slidenum">
              <a:rPr lang="en-AU" smtClean="0"/>
              <a:t>11</a:t>
            </a:fld>
            <a:endParaRPr lang="en-AU" dirty="0"/>
          </a:p>
        </p:txBody>
      </p:sp>
    </p:spTree>
    <p:extLst>
      <p:ext uri="{BB962C8B-B14F-4D97-AF65-F5344CB8AC3E}">
        <p14:creationId xmlns:p14="http://schemas.microsoft.com/office/powerpoint/2010/main" val="2697842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5DC8D-0B6F-7D97-9061-B9C7E6AB40CA}"/>
              </a:ext>
            </a:extLst>
          </p:cNvPr>
          <p:cNvSpPr>
            <a:spLocks noGrp="1"/>
          </p:cNvSpPr>
          <p:nvPr>
            <p:ph type="title"/>
          </p:nvPr>
        </p:nvSpPr>
        <p:spPr/>
        <p:txBody>
          <a:bodyPr/>
          <a:lstStyle/>
          <a:p>
            <a:r>
              <a:rPr lang="en-AU" dirty="0"/>
              <a:t>Testing untethered data logger</a:t>
            </a:r>
          </a:p>
        </p:txBody>
      </p:sp>
      <p:pic>
        <p:nvPicPr>
          <p:cNvPr id="11" name="Content Placeholder 10" descr="Screenshot of a code editor displaying a micropython script for reading and logging temperature, pressure, and humidity data from a PicoDev BME280 sensor. Code includes sensor initialization, data reading, printing, and writing to a text file with a 10-second delay loop, featuring comments and import statements.">
            <a:extLst>
              <a:ext uri="{FF2B5EF4-FFF2-40B4-BE49-F238E27FC236}">
                <a16:creationId xmlns:a16="http://schemas.microsoft.com/office/drawing/2014/main" id="{1B0E86D3-5819-D0A8-7EAC-7494ED6C70F9}"/>
              </a:ext>
            </a:extLst>
          </p:cNvPr>
          <p:cNvPicPr>
            <a:picLocks noGrp="1" noChangeAspect="1"/>
          </p:cNvPicPr>
          <p:nvPr>
            <p:ph sz="quarter" idx="19"/>
          </p:nvPr>
        </p:nvPicPr>
        <p:blipFill>
          <a:blip r:embed="rId3"/>
          <a:stretch>
            <a:fillRect/>
          </a:stretch>
        </p:blipFill>
        <p:spPr>
          <a:xfrm>
            <a:off x="359999" y="1562471"/>
            <a:ext cx="5735637" cy="4017972"/>
          </a:xfrm>
        </p:spPr>
      </p:pic>
      <p:pic>
        <p:nvPicPr>
          <p:cNvPr id="13" name="Picture Placeholder 12" descr="A microcontroller board, battery pack and sensor connected by wires.">
            <a:extLst>
              <a:ext uri="{FF2B5EF4-FFF2-40B4-BE49-F238E27FC236}">
                <a16:creationId xmlns:a16="http://schemas.microsoft.com/office/drawing/2014/main" id="{92453CA0-5CD4-DC13-2BA8-AF6DA208F361}"/>
              </a:ext>
            </a:extLst>
          </p:cNvPr>
          <p:cNvPicPr>
            <a:picLocks noGrp="1" noChangeAspect="1"/>
          </p:cNvPicPr>
          <p:nvPr>
            <p:ph type="pic" sz="quarter" idx="20"/>
          </p:nvPr>
        </p:nvPicPr>
        <p:blipFill>
          <a:blip r:embed="rId4">
            <a:extLst>
              <a:ext uri="{28A0092B-C50C-407E-A947-70E740481C1C}">
                <a14:useLocalDpi xmlns:a14="http://schemas.microsoft.com/office/drawing/2010/main" val="0"/>
              </a:ext>
            </a:extLst>
          </a:blip>
          <a:srcRect l="20840" r="6214"/>
          <a:stretch/>
        </p:blipFill>
        <p:spPr>
          <a:xfrm>
            <a:off x="6324599" y="1562471"/>
            <a:ext cx="5507038" cy="4246186"/>
          </a:xfrm>
        </p:spPr>
      </p:pic>
      <p:sp>
        <p:nvSpPr>
          <p:cNvPr id="4" name="Slide Number Placeholder 4">
            <a:extLst>
              <a:ext uri="{FF2B5EF4-FFF2-40B4-BE49-F238E27FC236}">
                <a16:creationId xmlns:a16="http://schemas.microsoft.com/office/drawing/2014/main" id="{13947778-C63F-669C-E015-E858A27ACEB8}"/>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6B0AA3B9-7176-4FBC-8A56-697129254272}" type="slidenum">
              <a:rPr lang="en-AU" smtClean="0"/>
              <a:t>12</a:t>
            </a:fld>
            <a:endParaRPr lang="en-AU" dirty="0"/>
          </a:p>
        </p:txBody>
      </p:sp>
    </p:spTree>
    <p:extLst>
      <p:ext uri="{BB962C8B-B14F-4D97-AF65-F5344CB8AC3E}">
        <p14:creationId xmlns:p14="http://schemas.microsoft.com/office/powerpoint/2010/main" val="3426237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CF8C3-B22A-DB9B-7A2E-0CBCA1858A25}"/>
              </a:ext>
            </a:extLst>
          </p:cNvPr>
          <p:cNvSpPr>
            <a:spLocks noGrp="1"/>
          </p:cNvSpPr>
          <p:nvPr>
            <p:ph type="title"/>
          </p:nvPr>
        </p:nvSpPr>
        <p:spPr/>
        <p:txBody>
          <a:bodyPr/>
          <a:lstStyle/>
          <a:p>
            <a:r>
              <a:rPr lang="en-AU" dirty="0"/>
              <a:t>Combine data file with greenhouse function</a:t>
            </a:r>
          </a:p>
        </p:txBody>
      </p:sp>
      <p:pic>
        <p:nvPicPr>
          <p:cNvPr id="10" name="Picture 9" descr="Screenshot of micropython code for reading temperature, humidity, and soil moisture sensor data and logging it to a text file. Code includes sensor initialization, data reading, conditional valve control based on temperature, and a 10-second delay loop for continuous monitoring.">
            <a:extLst>
              <a:ext uri="{FF2B5EF4-FFF2-40B4-BE49-F238E27FC236}">
                <a16:creationId xmlns:a16="http://schemas.microsoft.com/office/drawing/2014/main" id="{7040A7FB-1A44-B1DA-F152-B1936E7FD03B}"/>
              </a:ext>
            </a:extLst>
          </p:cNvPr>
          <p:cNvPicPr>
            <a:picLocks noChangeAspect="1"/>
          </p:cNvPicPr>
          <p:nvPr/>
        </p:nvPicPr>
        <p:blipFill>
          <a:blip r:embed="rId3"/>
          <a:stretch>
            <a:fillRect/>
          </a:stretch>
        </p:blipFill>
        <p:spPr>
          <a:xfrm>
            <a:off x="0" y="1036457"/>
            <a:ext cx="12192000" cy="4785086"/>
          </a:xfrm>
          <a:prstGeom prst="rect">
            <a:avLst/>
          </a:prstGeom>
        </p:spPr>
      </p:pic>
      <p:sp>
        <p:nvSpPr>
          <p:cNvPr id="3" name="Slide Number Placeholder 4">
            <a:extLst>
              <a:ext uri="{FF2B5EF4-FFF2-40B4-BE49-F238E27FC236}">
                <a16:creationId xmlns:a16="http://schemas.microsoft.com/office/drawing/2014/main" id="{650EC579-DF76-AD7A-570F-2E297D2F59B0}"/>
              </a:ext>
            </a:extLst>
          </p:cNvPr>
          <p:cNvSpPr>
            <a:spLocks noGrp="1"/>
          </p:cNvSpPr>
          <p:nvPr>
            <p:ph type="sldNum" sz="quarter" idx="12"/>
          </p:nvPr>
        </p:nvSpPr>
        <p:spPr>
          <a:xfrm>
            <a:off x="11124000" y="6516000"/>
            <a:ext cx="720000" cy="180000"/>
          </a:xfrm>
        </p:spPr>
        <p:txBody>
          <a:bodyPr/>
          <a:lstStyle/>
          <a:p>
            <a:fld id="{6B0AA3B9-7176-4FBC-8A56-697129254272}" type="slidenum">
              <a:rPr lang="en-AU" smtClean="0"/>
              <a:t>13</a:t>
            </a:fld>
            <a:endParaRPr lang="en-AU" dirty="0"/>
          </a:p>
        </p:txBody>
      </p:sp>
    </p:spTree>
    <p:extLst>
      <p:ext uri="{BB962C8B-B14F-4D97-AF65-F5344CB8AC3E}">
        <p14:creationId xmlns:p14="http://schemas.microsoft.com/office/powerpoint/2010/main" val="3277238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9AD424D-236A-389F-4AB3-9AC0896F9C9B}"/>
              </a:ext>
              <a:ext uri="{C183D7F6-B498-43B3-948B-1728B52AA6E4}">
                <adec:decorative xmlns:adec="http://schemas.microsoft.com/office/drawing/2017/decorative" val="1"/>
              </a:ext>
            </a:extLst>
          </p:cNvPr>
          <p:cNvGrpSpPr/>
          <p:nvPr/>
        </p:nvGrpSpPr>
        <p:grpSpPr>
          <a:xfrm>
            <a:off x="6370235" y="1087930"/>
            <a:ext cx="5297160" cy="5353151"/>
            <a:chOff x="2071210" y="1292535"/>
            <a:chExt cx="5297160" cy="5353151"/>
          </a:xfrm>
        </p:grpSpPr>
        <p:pic>
          <p:nvPicPr>
            <p:cNvPr id="6" name="Graphic 5" descr="Head with gears with solid fill">
              <a:extLst>
                <a:ext uri="{FF2B5EF4-FFF2-40B4-BE49-F238E27FC236}">
                  <a16:creationId xmlns:a16="http://schemas.microsoft.com/office/drawing/2014/main" id="{B89A882B-25C1-8343-0A4A-D29DFD948A8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071210" y="5047826"/>
              <a:ext cx="1597860" cy="1597860"/>
            </a:xfrm>
            <a:prstGeom prst="rect">
              <a:avLst/>
            </a:prstGeom>
          </p:spPr>
        </p:pic>
        <p:pic>
          <p:nvPicPr>
            <p:cNvPr id="7" name="Graphic 6" descr="Thought bubble with solid fill">
              <a:extLst>
                <a:ext uri="{FF2B5EF4-FFF2-40B4-BE49-F238E27FC236}">
                  <a16:creationId xmlns:a16="http://schemas.microsoft.com/office/drawing/2014/main" id="{4D32363E-8393-F61A-1D8B-5D71A194A60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777700" y="1292535"/>
              <a:ext cx="4590670" cy="4590670"/>
            </a:xfrm>
            <a:prstGeom prst="rect">
              <a:avLst/>
            </a:prstGeom>
          </p:spPr>
        </p:pic>
      </p:grpSp>
      <p:sp>
        <p:nvSpPr>
          <p:cNvPr id="2" name="Title 1">
            <a:extLst>
              <a:ext uri="{FF2B5EF4-FFF2-40B4-BE49-F238E27FC236}">
                <a16:creationId xmlns:a16="http://schemas.microsoft.com/office/drawing/2014/main" id="{D645058E-6632-F79D-0E33-5FB747BD848B}"/>
              </a:ext>
            </a:extLst>
          </p:cNvPr>
          <p:cNvSpPr>
            <a:spLocks noGrp="1"/>
          </p:cNvSpPr>
          <p:nvPr>
            <p:ph type="title"/>
          </p:nvPr>
        </p:nvSpPr>
        <p:spPr/>
        <p:txBody>
          <a:bodyPr/>
          <a:lstStyle/>
          <a:p>
            <a:r>
              <a:rPr lang="en-AU" dirty="0"/>
              <a:t>Change 10 seconds to 10 minutes</a:t>
            </a:r>
          </a:p>
        </p:txBody>
      </p:sp>
      <p:sp>
        <p:nvSpPr>
          <p:cNvPr id="3" name="Text Placeholder 2">
            <a:extLst>
              <a:ext uri="{FF2B5EF4-FFF2-40B4-BE49-F238E27FC236}">
                <a16:creationId xmlns:a16="http://schemas.microsoft.com/office/drawing/2014/main" id="{ED94AA34-1A94-805D-D35A-5DF7F095A955}"/>
              </a:ext>
            </a:extLst>
          </p:cNvPr>
          <p:cNvSpPr>
            <a:spLocks noGrp="1"/>
          </p:cNvSpPr>
          <p:nvPr>
            <p:ph type="body" sz="quarter" idx="18"/>
          </p:nvPr>
        </p:nvSpPr>
        <p:spPr/>
        <p:txBody>
          <a:bodyPr/>
          <a:lstStyle/>
          <a:p>
            <a:r>
              <a:rPr lang="en-AU" dirty="0"/>
              <a:t>Change 10 seconds to 10 minutes</a:t>
            </a:r>
          </a:p>
        </p:txBody>
      </p:sp>
      <p:sp>
        <p:nvSpPr>
          <p:cNvPr id="4" name="Content Placeholder 3">
            <a:extLst>
              <a:ext uri="{FF2B5EF4-FFF2-40B4-BE49-F238E27FC236}">
                <a16:creationId xmlns:a16="http://schemas.microsoft.com/office/drawing/2014/main" id="{7793A3E4-0015-9DB0-2389-E949C7999973}"/>
              </a:ext>
            </a:extLst>
          </p:cNvPr>
          <p:cNvSpPr>
            <a:spLocks noGrp="1"/>
          </p:cNvSpPr>
          <p:nvPr>
            <p:ph sz="quarter" idx="19"/>
          </p:nvPr>
        </p:nvSpPr>
        <p:spPr/>
        <p:txBody>
          <a:bodyPr/>
          <a:lstStyle/>
          <a:p>
            <a:r>
              <a:rPr lang="en-AU" dirty="0"/>
              <a:t>Maybe we want to run our loop every 10 minutes instead of every 10 seconds.</a:t>
            </a:r>
          </a:p>
          <a:p>
            <a:r>
              <a:rPr lang="en-AU" dirty="0"/>
              <a:t>What lines would we need to change?</a:t>
            </a:r>
          </a:p>
          <a:p>
            <a:r>
              <a:rPr lang="en-AU" dirty="0"/>
              <a:t>How many milliseconds are in one second? </a:t>
            </a:r>
          </a:p>
          <a:p>
            <a:r>
              <a:rPr lang="en-AU" dirty="0"/>
              <a:t>How many seconds are in 10 minutes?</a:t>
            </a:r>
          </a:p>
        </p:txBody>
      </p:sp>
      <p:sp>
        <p:nvSpPr>
          <p:cNvPr id="9" name="Content Placeholder 3">
            <a:extLst>
              <a:ext uri="{FF2B5EF4-FFF2-40B4-BE49-F238E27FC236}">
                <a16:creationId xmlns:a16="http://schemas.microsoft.com/office/drawing/2014/main" id="{D90F18FA-3811-6AB6-E55B-C64AF621A307}"/>
              </a:ext>
            </a:extLst>
          </p:cNvPr>
          <p:cNvSpPr txBox="1">
            <a:spLocks/>
          </p:cNvSpPr>
          <p:nvPr/>
        </p:nvSpPr>
        <p:spPr>
          <a:xfrm>
            <a:off x="7772400" y="2622429"/>
            <a:ext cx="3364302" cy="690115"/>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400" dirty="0">
                <a:solidFill>
                  <a:schemeClr val="bg2"/>
                </a:solidFill>
              </a:rPr>
              <a:t>60 seconds = 1 minute</a:t>
            </a:r>
          </a:p>
        </p:txBody>
      </p:sp>
      <p:sp>
        <p:nvSpPr>
          <p:cNvPr id="10" name="Slide Number Placeholder 4">
            <a:extLst>
              <a:ext uri="{FF2B5EF4-FFF2-40B4-BE49-F238E27FC236}">
                <a16:creationId xmlns:a16="http://schemas.microsoft.com/office/drawing/2014/main" id="{9521305D-BDFE-4ABE-144E-6840C12E3957}"/>
              </a:ext>
            </a:extLst>
          </p:cNvPr>
          <p:cNvSpPr>
            <a:spLocks noGrp="1"/>
          </p:cNvSpPr>
          <p:nvPr>
            <p:ph type="sldNum" sz="quarter" idx="12"/>
          </p:nvPr>
        </p:nvSpPr>
        <p:spPr>
          <a:xfrm>
            <a:off x="11124000" y="6516000"/>
            <a:ext cx="720000" cy="180000"/>
          </a:xfrm>
        </p:spPr>
        <p:txBody>
          <a:bodyPr/>
          <a:lstStyle/>
          <a:p>
            <a:fld id="{6B0AA3B9-7176-4FBC-8A56-697129254272}" type="slidenum">
              <a:rPr lang="en-AU" smtClean="0"/>
              <a:t>14</a:t>
            </a:fld>
            <a:endParaRPr lang="en-AU" dirty="0"/>
          </a:p>
        </p:txBody>
      </p:sp>
    </p:spTree>
    <p:extLst>
      <p:ext uri="{BB962C8B-B14F-4D97-AF65-F5344CB8AC3E}">
        <p14:creationId xmlns:p14="http://schemas.microsoft.com/office/powerpoint/2010/main" val="1604674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5058E-6632-F79D-0E33-5FB747BD848B}"/>
              </a:ext>
            </a:extLst>
          </p:cNvPr>
          <p:cNvSpPr>
            <a:spLocks noGrp="1"/>
          </p:cNvSpPr>
          <p:nvPr>
            <p:ph type="title"/>
          </p:nvPr>
        </p:nvSpPr>
        <p:spPr/>
        <p:txBody>
          <a:bodyPr/>
          <a:lstStyle/>
          <a:p>
            <a:r>
              <a:rPr lang="en-AU" dirty="0"/>
              <a:t>Time change - 10 seconds to 10 minutes</a:t>
            </a:r>
          </a:p>
        </p:txBody>
      </p:sp>
      <p:pic>
        <p:nvPicPr>
          <p:cNvPr id="12" name="Picture 11" descr="Screenshot of micropython code for reading temperature, humidity, and soil moisture sensor data.">
            <a:extLst>
              <a:ext uri="{FF2B5EF4-FFF2-40B4-BE49-F238E27FC236}">
                <a16:creationId xmlns:a16="http://schemas.microsoft.com/office/drawing/2014/main" id="{F654037C-BF8E-1A14-D8C2-9B31C584D04F}"/>
              </a:ext>
            </a:extLst>
          </p:cNvPr>
          <p:cNvPicPr>
            <a:picLocks noChangeAspect="1"/>
          </p:cNvPicPr>
          <p:nvPr/>
        </p:nvPicPr>
        <p:blipFill>
          <a:blip r:embed="rId3"/>
          <a:stretch>
            <a:fillRect/>
          </a:stretch>
        </p:blipFill>
        <p:spPr>
          <a:xfrm>
            <a:off x="1595887" y="905601"/>
            <a:ext cx="9361757" cy="5827491"/>
          </a:xfrm>
          <a:prstGeom prst="rect">
            <a:avLst/>
          </a:prstGeom>
        </p:spPr>
      </p:pic>
      <p:sp>
        <p:nvSpPr>
          <p:cNvPr id="3" name="Slide Number Placeholder 4">
            <a:extLst>
              <a:ext uri="{FF2B5EF4-FFF2-40B4-BE49-F238E27FC236}">
                <a16:creationId xmlns:a16="http://schemas.microsoft.com/office/drawing/2014/main" id="{C6E60F77-286C-A246-5CB9-00669496E2B4}"/>
              </a:ext>
            </a:extLst>
          </p:cNvPr>
          <p:cNvSpPr>
            <a:spLocks noGrp="1"/>
          </p:cNvSpPr>
          <p:nvPr>
            <p:ph type="sldNum" sz="quarter" idx="12"/>
          </p:nvPr>
        </p:nvSpPr>
        <p:spPr>
          <a:xfrm>
            <a:off x="11124000" y="6516000"/>
            <a:ext cx="720000" cy="180000"/>
          </a:xfrm>
        </p:spPr>
        <p:txBody>
          <a:bodyPr/>
          <a:lstStyle/>
          <a:p>
            <a:fld id="{6B0AA3B9-7176-4FBC-8A56-697129254272}" type="slidenum">
              <a:rPr lang="en-AU" smtClean="0"/>
              <a:t>15</a:t>
            </a:fld>
            <a:endParaRPr lang="en-AU" dirty="0"/>
          </a:p>
        </p:txBody>
      </p:sp>
    </p:spTree>
    <p:extLst>
      <p:ext uri="{BB962C8B-B14F-4D97-AF65-F5344CB8AC3E}">
        <p14:creationId xmlns:p14="http://schemas.microsoft.com/office/powerpoint/2010/main" val="548674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54BB034-A9F0-63FD-B89A-CD6260BA9923}"/>
              </a:ext>
            </a:extLst>
          </p:cNvPr>
          <p:cNvSpPr>
            <a:spLocks noGrp="1"/>
          </p:cNvSpPr>
          <p:nvPr>
            <p:ph type="title"/>
          </p:nvPr>
        </p:nvSpPr>
        <p:spPr/>
        <p:txBody>
          <a:bodyPr/>
          <a:lstStyle/>
          <a:p>
            <a:r>
              <a:rPr lang="en-AU" dirty="0"/>
              <a:t>Using the data loggers</a:t>
            </a:r>
          </a:p>
        </p:txBody>
      </p:sp>
      <p:sp>
        <p:nvSpPr>
          <p:cNvPr id="12" name="Text Placeholder 11">
            <a:extLst>
              <a:ext uri="{FF2B5EF4-FFF2-40B4-BE49-F238E27FC236}">
                <a16:creationId xmlns:a16="http://schemas.microsoft.com/office/drawing/2014/main" id="{3EB610D8-6A14-83FE-CE2A-689D0D781A00}"/>
              </a:ext>
            </a:extLst>
          </p:cNvPr>
          <p:cNvSpPr>
            <a:spLocks noGrp="1"/>
          </p:cNvSpPr>
          <p:nvPr>
            <p:ph type="body" sz="quarter" idx="18"/>
          </p:nvPr>
        </p:nvSpPr>
        <p:spPr/>
        <p:txBody>
          <a:bodyPr/>
          <a:lstStyle/>
          <a:p>
            <a:r>
              <a:rPr lang="en-AU" dirty="0"/>
              <a:t>How do we know our smart features manage the temperature in the greenhouse?</a:t>
            </a:r>
          </a:p>
        </p:txBody>
      </p:sp>
      <p:sp>
        <p:nvSpPr>
          <p:cNvPr id="13" name="Content Placeholder 12">
            <a:extLst>
              <a:ext uri="{FF2B5EF4-FFF2-40B4-BE49-F238E27FC236}">
                <a16:creationId xmlns:a16="http://schemas.microsoft.com/office/drawing/2014/main" id="{42B4F0AB-2FB2-8D1B-523E-F2C4EFAB5D16}"/>
              </a:ext>
            </a:extLst>
          </p:cNvPr>
          <p:cNvSpPr>
            <a:spLocks noGrp="1"/>
          </p:cNvSpPr>
          <p:nvPr>
            <p:ph sz="quarter" idx="19"/>
          </p:nvPr>
        </p:nvSpPr>
        <p:spPr/>
        <p:txBody>
          <a:bodyPr/>
          <a:lstStyle/>
          <a:p>
            <a:r>
              <a:rPr lang="en-AU" dirty="0"/>
              <a:t>We have created a smart greenhouse.</a:t>
            </a:r>
          </a:p>
          <a:p>
            <a:r>
              <a:rPr lang="en-AU" dirty="0"/>
              <a:t>We know how to record atmospheric measurements.</a:t>
            </a:r>
          </a:p>
          <a:p>
            <a:r>
              <a:rPr lang="en-AU" dirty="0"/>
              <a:t>Where could we place a sensor to record internal data?</a:t>
            </a:r>
          </a:p>
          <a:p>
            <a:r>
              <a:rPr lang="en-AU" dirty="0"/>
              <a:t>Where could we place a sensor to record external data?</a:t>
            </a:r>
          </a:p>
        </p:txBody>
      </p:sp>
      <p:pic>
        <p:nvPicPr>
          <p:cNvPr id="17" name="Picture Placeholder 16" descr="Image of greenhouse with microcontroller boards, battery packs, wires, servo and sensors connected to the side.">
            <a:extLst>
              <a:ext uri="{FF2B5EF4-FFF2-40B4-BE49-F238E27FC236}">
                <a16:creationId xmlns:a16="http://schemas.microsoft.com/office/drawing/2014/main" id="{6278707E-E7ED-6DCE-3659-EFEA417CD319}"/>
              </a:ext>
            </a:extLst>
          </p:cNvPr>
          <p:cNvPicPr>
            <a:picLocks noGrp="1" noChangeAspect="1"/>
          </p:cNvPicPr>
          <p:nvPr>
            <p:ph type="pic" sz="quarter" idx="20"/>
          </p:nvPr>
        </p:nvPicPr>
        <p:blipFill>
          <a:blip r:embed="rId3">
            <a:extLst>
              <a:ext uri="{28A0092B-C50C-407E-A947-70E740481C1C}">
                <a14:useLocalDpi xmlns:a14="http://schemas.microsoft.com/office/drawing/2010/main" val="0"/>
              </a:ext>
            </a:extLst>
          </a:blip>
          <a:srcRect l="13527" r="13527"/>
          <a:stretch>
            <a:fillRect/>
          </a:stretch>
        </p:blipFill>
        <p:spPr/>
      </p:pic>
      <p:sp>
        <p:nvSpPr>
          <p:cNvPr id="15" name="Text Placeholder 14">
            <a:extLst>
              <a:ext uri="{FF2B5EF4-FFF2-40B4-BE49-F238E27FC236}">
                <a16:creationId xmlns:a16="http://schemas.microsoft.com/office/drawing/2014/main" id="{8270F3B1-752D-0433-90D8-BB0B98581C4B}"/>
              </a:ext>
            </a:extLst>
          </p:cNvPr>
          <p:cNvSpPr>
            <a:spLocks noGrp="1"/>
          </p:cNvSpPr>
          <p:nvPr>
            <p:ph type="body" sz="quarter" idx="21"/>
          </p:nvPr>
        </p:nvSpPr>
        <p:spPr/>
        <p:txBody>
          <a:bodyPr/>
          <a:lstStyle/>
          <a:p>
            <a:endParaRPr lang="en-AU" dirty="0"/>
          </a:p>
        </p:txBody>
      </p:sp>
      <p:sp>
        <p:nvSpPr>
          <p:cNvPr id="2" name="Slide Number Placeholder 4">
            <a:extLst>
              <a:ext uri="{FF2B5EF4-FFF2-40B4-BE49-F238E27FC236}">
                <a16:creationId xmlns:a16="http://schemas.microsoft.com/office/drawing/2014/main" id="{96FF9E1E-70A6-3616-6841-9524C16164B8}"/>
              </a:ext>
            </a:extLst>
          </p:cNvPr>
          <p:cNvSpPr>
            <a:spLocks noGrp="1"/>
          </p:cNvSpPr>
          <p:nvPr>
            <p:ph type="sldNum" sz="quarter" idx="12"/>
          </p:nvPr>
        </p:nvSpPr>
        <p:spPr>
          <a:xfrm>
            <a:off x="11124000" y="6516000"/>
            <a:ext cx="720000" cy="180000"/>
          </a:xfrm>
        </p:spPr>
        <p:txBody>
          <a:bodyPr/>
          <a:lstStyle/>
          <a:p>
            <a:fld id="{6B0AA3B9-7176-4FBC-8A56-697129254272}" type="slidenum">
              <a:rPr lang="en-AU" smtClean="0"/>
              <a:t>16</a:t>
            </a:fld>
            <a:endParaRPr lang="en-AU" dirty="0"/>
          </a:p>
        </p:txBody>
      </p:sp>
    </p:spTree>
    <p:extLst>
      <p:ext uri="{BB962C8B-B14F-4D97-AF65-F5344CB8AC3E}">
        <p14:creationId xmlns:p14="http://schemas.microsoft.com/office/powerpoint/2010/main" val="3072605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A7F82A5-5E5A-43B3-DDBF-3A67DDC140E0}"/>
              </a:ext>
            </a:extLst>
          </p:cNvPr>
          <p:cNvSpPr txBox="1">
            <a:spLocks noGrp="1"/>
          </p:cNvSpPr>
          <p:nvPr>
            <p:ph type="title" idx="4294967295"/>
          </p:nvPr>
        </p:nvSpPr>
        <p:spPr>
          <a:xfrm>
            <a:off x="360000" y="360000"/>
            <a:ext cx="11484000" cy="54560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6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Example data logger setup</a:t>
            </a:r>
          </a:p>
        </p:txBody>
      </p:sp>
      <p:pic>
        <p:nvPicPr>
          <p:cNvPr id="10" name="Content Placeholder 5" descr="Image of greenhouse with microcontroller boards, battery packs, wires, servo and sensors connected to the side.">
            <a:extLst>
              <a:ext uri="{FF2B5EF4-FFF2-40B4-BE49-F238E27FC236}">
                <a16:creationId xmlns:a16="http://schemas.microsoft.com/office/drawing/2014/main" id="{1C815478-D138-37D5-0D25-7E9100319D77}"/>
              </a:ext>
            </a:extLst>
          </p:cNvPr>
          <p:cNvPicPr>
            <a:picLocks noGrp="1" noChangeAspect="1"/>
          </p:cNvPicPr>
          <p:nvPr>
            <p:ph sz="quarter" idx="19"/>
          </p:nvPr>
        </p:nvPicPr>
        <p:blipFill rotWithShape="1">
          <a:blip r:embed="rId3">
            <a:extLst>
              <a:ext uri="{28A0092B-C50C-407E-A947-70E740481C1C}">
                <a14:useLocalDpi xmlns:a14="http://schemas.microsoft.com/office/drawing/2010/main" val="0"/>
              </a:ext>
            </a:extLst>
          </a:blip>
          <a:srcRect l="7215" r="4565"/>
          <a:stretch/>
        </p:blipFill>
        <p:spPr>
          <a:xfrm>
            <a:off x="2455817" y="1239259"/>
            <a:ext cx="7256870" cy="4627051"/>
          </a:xfrm>
        </p:spPr>
      </p:pic>
      <p:cxnSp>
        <p:nvCxnSpPr>
          <p:cNvPr id="14" name="Straight Arrow Connector 13">
            <a:extLst>
              <a:ext uri="{FF2B5EF4-FFF2-40B4-BE49-F238E27FC236}">
                <a16:creationId xmlns:a16="http://schemas.microsoft.com/office/drawing/2014/main" id="{0A63A2D4-4B56-4084-1E3D-1CE168C484A9}"/>
              </a:ext>
              <a:ext uri="{C183D7F6-B498-43B3-948B-1728B52AA6E4}">
                <adec:decorative xmlns:adec="http://schemas.microsoft.com/office/drawing/2017/decorative" val="1"/>
              </a:ext>
            </a:extLst>
          </p:cNvPr>
          <p:cNvCxnSpPr>
            <a:cxnSpLocks/>
          </p:cNvCxnSpPr>
          <p:nvPr/>
        </p:nvCxnSpPr>
        <p:spPr>
          <a:xfrm>
            <a:off x="1639388" y="3800204"/>
            <a:ext cx="2604808" cy="0"/>
          </a:xfrm>
          <a:prstGeom prst="straightConnector1">
            <a:avLst/>
          </a:prstGeom>
          <a:ln w="63500">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8D9A8AF-B934-31E6-9D12-C8433FD916BD}"/>
              </a:ext>
              <a:ext uri="{C183D7F6-B498-43B3-948B-1728B52AA6E4}">
                <adec:decorative xmlns:adec="http://schemas.microsoft.com/office/drawing/2017/decorative" val="1"/>
              </a:ext>
            </a:extLst>
          </p:cNvPr>
          <p:cNvCxnSpPr>
            <a:cxnSpLocks/>
          </p:cNvCxnSpPr>
          <p:nvPr/>
        </p:nvCxnSpPr>
        <p:spPr>
          <a:xfrm flipH="1">
            <a:off x="8395747" y="3034937"/>
            <a:ext cx="2280961" cy="0"/>
          </a:xfrm>
          <a:prstGeom prst="straightConnector1">
            <a:avLst/>
          </a:prstGeom>
          <a:ln w="6985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48D8DC31-3611-4E4B-8DCF-789B8612F390}"/>
              </a:ext>
            </a:extLst>
          </p:cNvPr>
          <p:cNvSpPr txBox="1"/>
          <p:nvPr/>
        </p:nvSpPr>
        <p:spPr>
          <a:xfrm>
            <a:off x="179312" y="2727417"/>
            <a:ext cx="1912187" cy="2302328"/>
          </a:xfrm>
          <a:prstGeom prst="rect">
            <a:avLst/>
          </a:prstGeom>
          <a:solidFill>
            <a:schemeClr val="bg1"/>
          </a:solidFill>
        </p:spPr>
        <p:txBody>
          <a:bodyPr wrap="square" lIns="144000" tIns="288000" rIns="0" bIns="0" rtlCol="0">
            <a:noAutofit/>
          </a:bodyPr>
          <a:lstStyle/>
          <a:p>
            <a:pPr algn="l"/>
            <a:r>
              <a:rPr lang="en-AU" sz="1800" dirty="0">
                <a:solidFill>
                  <a:schemeClr val="accent1"/>
                </a:solidFill>
              </a:rPr>
              <a:t>Microcontroller with sensor located outside greenhouse.</a:t>
            </a:r>
          </a:p>
          <a:p>
            <a:pPr algn="l"/>
            <a:endParaRPr lang="en-AU" sz="1800" dirty="0">
              <a:solidFill>
                <a:schemeClr val="accent1"/>
              </a:solidFill>
            </a:endParaRPr>
          </a:p>
          <a:p>
            <a:pPr algn="l"/>
            <a:r>
              <a:rPr lang="en-AU" sz="1800" dirty="0">
                <a:solidFill>
                  <a:schemeClr val="accent1"/>
                </a:solidFill>
              </a:rPr>
              <a:t>Using simple data logger code for atmospheric sensor.</a:t>
            </a:r>
          </a:p>
        </p:txBody>
      </p:sp>
      <p:sp>
        <p:nvSpPr>
          <p:cNvPr id="21" name="TextBox 20">
            <a:extLst>
              <a:ext uri="{FF2B5EF4-FFF2-40B4-BE49-F238E27FC236}">
                <a16:creationId xmlns:a16="http://schemas.microsoft.com/office/drawing/2014/main" id="{57741E84-48C8-9B90-6B68-3DC48ACD6BE9}"/>
              </a:ext>
            </a:extLst>
          </p:cNvPr>
          <p:cNvSpPr txBox="1"/>
          <p:nvPr/>
        </p:nvSpPr>
        <p:spPr>
          <a:xfrm>
            <a:off x="9944155" y="1999966"/>
            <a:ext cx="2008414" cy="2302328"/>
          </a:xfrm>
          <a:prstGeom prst="rect">
            <a:avLst/>
          </a:prstGeom>
          <a:solidFill>
            <a:schemeClr val="bg1"/>
          </a:solidFill>
        </p:spPr>
        <p:txBody>
          <a:bodyPr wrap="square" lIns="144000" tIns="252000" rIns="144000" bIns="0" rtlCol="0">
            <a:noAutofit/>
          </a:bodyPr>
          <a:lstStyle/>
          <a:p>
            <a:pPr algn="l"/>
            <a:r>
              <a:rPr lang="en-AU" sz="1800" dirty="0">
                <a:solidFill>
                  <a:schemeClr val="accent1"/>
                </a:solidFill>
              </a:rPr>
              <a:t>Microcontroller with sensor located inside greenhouse.</a:t>
            </a:r>
          </a:p>
          <a:p>
            <a:pPr algn="l"/>
            <a:endParaRPr lang="en-AU" sz="1800" dirty="0">
              <a:solidFill>
                <a:schemeClr val="accent1"/>
              </a:solidFill>
            </a:endParaRPr>
          </a:p>
          <a:p>
            <a:pPr algn="l"/>
            <a:r>
              <a:rPr lang="en-AU" sz="1800" dirty="0">
                <a:solidFill>
                  <a:schemeClr val="accent1"/>
                </a:solidFill>
              </a:rPr>
              <a:t>Using code that combines sensor, servo and data logging.</a:t>
            </a:r>
          </a:p>
        </p:txBody>
      </p:sp>
      <p:sp>
        <p:nvSpPr>
          <p:cNvPr id="2" name="Slide Number Placeholder 4">
            <a:extLst>
              <a:ext uri="{FF2B5EF4-FFF2-40B4-BE49-F238E27FC236}">
                <a16:creationId xmlns:a16="http://schemas.microsoft.com/office/drawing/2014/main" id="{1FE31825-9F25-42DB-9D81-48B83A6130A4}"/>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6B0AA3B9-7176-4FBC-8A56-697129254272}" type="slidenum">
              <a:rPr lang="en-AU" smtClean="0"/>
              <a:t>17</a:t>
            </a:fld>
            <a:endParaRPr lang="en-AU" dirty="0"/>
          </a:p>
        </p:txBody>
      </p:sp>
    </p:spTree>
    <p:extLst>
      <p:ext uri="{BB962C8B-B14F-4D97-AF65-F5344CB8AC3E}">
        <p14:creationId xmlns:p14="http://schemas.microsoft.com/office/powerpoint/2010/main" val="2810407371"/>
      </p:ext>
    </p:extLst>
  </p:cSld>
  <p:clrMapOvr>
    <a:masterClrMapping/>
  </p:clrMapOvr>
  <mc:AlternateContent xmlns:mc="http://schemas.openxmlformats.org/markup-compatibility/2006" xmlns:p14="http://schemas.microsoft.com/office/powerpoint/2010/main">
    <mc:Choice Requires="p14">
      <p:transition spd="med" p14:dur="700" advClick="0" advTm="33000">
        <p:fade/>
      </p:transition>
    </mc:Choice>
    <mc:Fallback xmlns="">
      <p:transition spd="med" advClick="0" advTm="33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BB1D68-4F1B-FC41-BC1E-CC3E5CCFD70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7EC641D0-C2E7-1435-AF6A-C76408A41949}"/>
              </a:ext>
            </a:extLst>
          </p:cNvPr>
          <p:cNvSpPr>
            <a:spLocks noGrp="1"/>
          </p:cNvSpPr>
          <p:nvPr>
            <p:ph type="title"/>
          </p:nvPr>
        </p:nvSpPr>
        <p:spPr/>
        <p:txBody>
          <a:bodyPr anchor="t">
            <a:normAutofit/>
          </a:bodyPr>
          <a:lstStyle/>
          <a:p>
            <a:r>
              <a:rPr lang="en-AU" dirty="0">
                <a:solidFill>
                  <a:schemeClr val="accent1"/>
                </a:solidFill>
                <a:latin typeface="+mj-lt"/>
              </a:rPr>
              <a:t>Reflection</a:t>
            </a:r>
          </a:p>
        </p:txBody>
      </p:sp>
      <p:sp>
        <p:nvSpPr>
          <p:cNvPr id="16" name="Rectangle: Rounded Corners 15">
            <a:extLst>
              <a:ext uri="{FF2B5EF4-FFF2-40B4-BE49-F238E27FC236}">
                <a16:creationId xmlns:a16="http://schemas.microsoft.com/office/drawing/2014/main" id="{AE62C4D8-E556-C3B8-D66C-D6457C4BF805}"/>
              </a:ext>
              <a:ext uri="{C183D7F6-B498-43B3-948B-1728B52AA6E4}">
                <adec:decorative xmlns:adec="http://schemas.microsoft.com/office/drawing/2017/decorative" val="1"/>
              </a:ext>
            </a:extLst>
          </p:cNvPr>
          <p:cNvSpPr/>
          <p:nvPr/>
        </p:nvSpPr>
        <p:spPr>
          <a:xfrm>
            <a:off x="262800" y="1181100"/>
            <a:ext cx="3813900" cy="5037500"/>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solidFill>
              <a:latin typeface="Public Sans Medium" pitchFamily="2" charset="0"/>
              <a:cs typeface="Arial" panose="020B0604020202020204" pitchFamily="34" charset="0"/>
            </a:endParaRPr>
          </a:p>
        </p:txBody>
      </p:sp>
      <p:sp>
        <p:nvSpPr>
          <p:cNvPr id="20" name="Rectangle: Rounded Corners 19">
            <a:extLst>
              <a:ext uri="{FF2B5EF4-FFF2-40B4-BE49-F238E27FC236}">
                <a16:creationId xmlns:a16="http://schemas.microsoft.com/office/drawing/2014/main" id="{AA099640-9738-4FAF-19FE-755B30BE0D09}"/>
              </a:ext>
              <a:ext uri="{C183D7F6-B498-43B3-948B-1728B52AA6E4}">
                <adec:decorative xmlns:adec="http://schemas.microsoft.com/office/drawing/2017/decorative" val="1"/>
              </a:ext>
            </a:extLst>
          </p:cNvPr>
          <p:cNvSpPr/>
          <p:nvPr/>
        </p:nvSpPr>
        <p:spPr>
          <a:xfrm>
            <a:off x="4201750" y="1181100"/>
            <a:ext cx="3813900" cy="5037500"/>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solidFill>
              <a:latin typeface="Public Sans Medium" pitchFamily="2" charset="0"/>
              <a:cs typeface="Arial" panose="020B0604020202020204" pitchFamily="34" charset="0"/>
            </a:endParaRPr>
          </a:p>
        </p:txBody>
      </p:sp>
      <p:sp>
        <p:nvSpPr>
          <p:cNvPr id="35" name="Rectangle: Rounded Corners 34">
            <a:extLst>
              <a:ext uri="{FF2B5EF4-FFF2-40B4-BE49-F238E27FC236}">
                <a16:creationId xmlns:a16="http://schemas.microsoft.com/office/drawing/2014/main" id="{486DC582-3EEF-9362-0BC4-0AC25F509113}"/>
              </a:ext>
              <a:ext uri="{C183D7F6-B498-43B3-948B-1728B52AA6E4}">
                <adec:decorative xmlns:adec="http://schemas.microsoft.com/office/drawing/2017/decorative" val="1"/>
              </a:ext>
            </a:extLst>
          </p:cNvPr>
          <p:cNvSpPr/>
          <p:nvPr/>
        </p:nvSpPr>
        <p:spPr>
          <a:xfrm>
            <a:off x="8140700" y="1181100"/>
            <a:ext cx="3813900" cy="5037500"/>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solidFill>
              <a:latin typeface="Public Sans Medium" pitchFamily="2" charset="0"/>
              <a:cs typeface="Arial" panose="020B0604020202020204" pitchFamily="34" charset="0"/>
            </a:endParaRPr>
          </a:p>
        </p:txBody>
      </p:sp>
      <p:grpSp>
        <p:nvGrpSpPr>
          <p:cNvPr id="84" name="Group 83">
            <a:extLst>
              <a:ext uri="{FF2B5EF4-FFF2-40B4-BE49-F238E27FC236}">
                <a16:creationId xmlns:a16="http://schemas.microsoft.com/office/drawing/2014/main" id="{C8F590BC-0A5C-D7CA-7017-E5F93133A03C}"/>
              </a:ext>
              <a:ext uri="{C183D7F6-B498-43B3-948B-1728B52AA6E4}">
                <adec:decorative xmlns:adec="http://schemas.microsoft.com/office/drawing/2017/decorative" val="1"/>
              </a:ext>
            </a:extLst>
          </p:cNvPr>
          <p:cNvGrpSpPr/>
          <p:nvPr/>
        </p:nvGrpSpPr>
        <p:grpSpPr>
          <a:xfrm>
            <a:off x="360000" y="1379832"/>
            <a:ext cx="1354019" cy="800107"/>
            <a:chOff x="360000" y="1339115"/>
            <a:chExt cx="1311460" cy="774958"/>
          </a:xfrm>
        </p:grpSpPr>
        <p:sp>
          <p:nvSpPr>
            <p:cNvPr id="63" name="Rectangle: Rounded Corners 47">
              <a:extLst>
                <a:ext uri="{FF2B5EF4-FFF2-40B4-BE49-F238E27FC236}">
                  <a16:creationId xmlns:a16="http://schemas.microsoft.com/office/drawing/2014/main" id="{37CD7F2B-4541-4578-4B9C-C32BC593D9A2}"/>
                </a:ext>
              </a:extLst>
            </p:cNvPr>
            <p:cNvSpPr/>
            <p:nvPr/>
          </p:nvSpPr>
          <p:spPr>
            <a:xfrm>
              <a:off x="360000" y="1339115"/>
              <a:ext cx="1311460" cy="774958"/>
            </a:xfrm>
            <a:prstGeom prst="roundRect">
              <a:avLst>
                <a:gd name="adj" fmla="val 50000"/>
              </a:avLst>
            </a:prstGeom>
            <a:solidFill>
              <a:srgbClr val="457EC0">
                <a:alpha val="9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latin typeface="Public Sans" pitchFamily="2" charset="77"/>
              </a:endParaRPr>
            </a:p>
          </p:txBody>
        </p:sp>
        <p:sp>
          <p:nvSpPr>
            <p:cNvPr id="65" name="Oval 64">
              <a:extLst>
                <a:ext uri="{FF2B5EF4-FFF2-40B4-BE49-F238E27FC236}">
                  <a16:creationId xmlns:a16="http://schemas.microsoft.com/office/drawing/2014/main" id="{DE384900-1F84-3FE8-1050-518A1AAE466B}"/>
                </a:ext>
              </a:extLst>
            </p:cNvPr>
            <p:cNvSpPr/>
            <p:nvPr/>
          </p:nvSpPr>
          <p:spPr>
            <a:xfrm>
              <a:off x="400467" y="1376252"/>
              <a:ext cx="687201" cy="6872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latin typeface="Public Sans" pitchFamily="2" charset="77"/>
              </a:endParaRPr>
            </a:p>
          </p:txBody>
        </p:sp>
        <p:sp>
          <p:nvSpPr>
            <p:cNvPr id="80" name="Freeform: Shape 79">
              <a:extLst>
                <a:ext uri="{FF2B5EF4-FFF2-40B4-BE49-F238E27FC236}">
                  <a16:creationId xmlns:a16="http://schemas.microsoft.com/office/drawing/2014/main" id="{D35F52E9-AB87-57FC-473A-955289E77D5A}"/>
                </a:ext>
              </a:extLst>
            </p:cNvPr>
            <p:cNvSpPr/>
            <p:nvPr/>
          </p:nvSpPr>
          <p:spPr>
            <a:xfrm>
              <a:off x="736457" y="1545118"/>
              <a:ext cx="52892" cy="54159"/>
            </a:xfrm>
            <a:custGeom>
              <a:avLst/>
              <a:gdLst>
                <a:gd name="connsiteX0" fmla="*/ 54742 w 109484"/>
                <a:gd name="connsiteY0" fmla="*/ 0 h 109484"/>
                <a:gd name="connsiteX1" fmla="*/ 0 w 109484"/>
                <a:gd name="connsiteY1" fmla="*/ 54742 h 109484"/>
                <a:gd name="connsiteX2" fmla="*/ 54742 w 109484"/>
                <a:gd name="connsiteY2" fmla="*/ 109484 h 109484"/>
                <a:gd name="connsiteX3" fmla="*/ 109484 w 109484"/>
                <a:gd name="connsiteY3" fmla="*/ 54742 h 109484"/>
                <a:gd name="connsiteX4" fmla="*/ 54742 w 109484"/>
                <a:gd name="connsiteY4" fmla="*/ 0 h 109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84" h="109484">
                  <a:moveTo>
                    <a:pt x="54742" y="0"/>
                  </a:moveTo>
                  <a:cubicBezTo>
                    <a:pt x="24764" y="0"/>
                    <a:pt x="0" y="24764"/>
                    <a:pt x="0" y="54742"/>
                  </a:cubicBezTo>
                  <a:cubicBezTo>
                    <a:pt x="0" y="84720"/>
                    <a:pt x="24764" y="109484"/>
                    <a:pt x="54742" y="109484"/>
                  </a:cubicBezTo>
                  <a:cubicBezTo>
                    <a:pt x="84720" y="109484"/>
                    <a:pt x="109484" y="84720"/>
                    <a:pt x="109484" y="54742"/>
                  </a:cubicBezTo>
                  <a:cubicBezTo>
                    <a:pt x="109484" y="24764"/>
                    <a:pt x="84720" y="0"/>
                    <a:pt x="54742" y="0"/>
                  </a:cubicBezTo>
                  <a:close/>
                </a:path>
              </a:pathLst>
            </a:custGeom>
            <a:solidFill>
              <a:srgbClr val="D7153A"/>
            </a:solidFill>
            <a:ln w="12998" cap="flat">
              <a:noFill/>
              <a:prstDash val="solid"/>
              <a:miter/>
            </a:ln>
          </p:spPr>
          <p:txBody>
            <a:bodyPr rtlCol="0" anchor="ctr"/>
            <a:lstStyle/>
            <a:p>
              <a:endParaRPr lang="en-AU" dirty="0"/>
            </a:p>
          </p:txBody>
        </p:sp>
        <p:sp>
          <p:nvSpPr>
            <p:cNvPr id="81" name="Freeform: Shape 80">
              <a:extLst>
                <a:ext uri="{FF2B5EF4-FFF2-40B4-BE49-F238E27FC236}">
                  <a16:creationId xmlns:a16="http://schemas.microsoft.com/office/drawing/2014/main" id="{91328856-9011-F597-EE90-7DDDD998C0B3}"/>
                </a:ext>
              </a:extLst>
            </p:cNvPr>
            <p:cNvSpPr/>
            <p:nvPr/>
          </p:nvSpPr>
          <p:spPr>
            <a:xfrm>
              <a:off x="657119" y="1676002"/>
              <a:ext cx="52892" cy="54159"/>
            </a:xfrm>
            <a:custGeom>
              <a:avLst/>
              <a:gdLst>
                <a:gd name="connsiteX0" fmla="*/ 109484 w 109484"/>
                <a:gd name="connsiteY0" fmla="*/ 54742 h 109484"/>
                <a:gd name="connsiteX1" fmla="*/ 54742 w 109484"/>
                <a:gd name="connsiteY1" fmla="*/ 109484 h 109484"/>
                <a:gd name="connsiteX2" fmla="*/ 0 w 109484"/>
                <a:gd name="connsiteY2" fmla="*/ 54742 h 109484"/>
                <a:gd name="connsiteX3" fmla="*/ 54742 w 109484"/>
                <a:gd name="connsiteY3" fmla="*/ 0 h 109484"/>
                <a:gd name="connsiteX4" fmla="*/ 109484 w 109484"/>
                <a:gd name="connsiteY4" fmla="*/ 54742 h 109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84" h="109484">
                  <a:moveTo>
                    <a:pt x="109484" y="54742"/>
                  </a:moveTo>
                  <a:cubicBezTo>
                    <a:pt x="109484" y="84975"/>
                    <a:pt x="84975" y="109484"/>
                    <a:pt x="54742" y="109484"/>
                  </a:cubicBezTo>
                  <a:cubicBezTo>
                    <a:pt x="24509" y="109484"/>
                    <a:pt x="0" y="84975"/>
                    <a:pt x="0" y="54742"/>
                  </a:cubicBezTo>
                  <a:cubicBezTo>
                    <a:pt x="0" y="24509"/>
                    <a:pt x="24509" y="0"/>
                    <a:pt x="54742" y="0"/>
                  </a:cubicBezTo>
                  <a:cubicBezTo>
                    <a:pt x="84975" y="0"/>
                    <a:pt x="109484" y="24509"/>
                    <a:pt x="109484" y="54742"/>
                  </a:cubicBezTo>
                  <a:close/>
                </a:path>
              </a:pathLst>
            </a:custGeom>
            <a:solidFill>
              <a:schemeClr val="accent3"/>
            </a:solidFill>
            <a:ln w="12998" cap="flat">
              <a:noFill/>
              <a:prstDash val="solid"/>
              <a:miter/>
            </a:ln>
          </p:spPr>
          <p:txBody>
            <a:bodyPr rtlCol="0" anchor="ctr"/>
            <a:lstStyle/>
            <a:p>
              <a:endParaRPr lang="en-AU" dirty="0"/>
            </a:p>
          </p:txBody>
        </p:sp>
        <p:sp>
          <p:nvSpPr>
            <p:cNvPr id="82" name="Freeform: Shape 81">
              <a:extLst>
                <a:ext uri="{FF2B5EF4-FFF2-40B4-BE49-F238E27FC236}">
                  <a16:creationId xmlns:a16="http://schemas.microsoft.com/office/drawing/2014/main" id="{3C4AFBD3-8F82-528B-FFDA-BB3C8A79A68A}"/>
                </a:ext>
              </a:extLst>
            </p:cNvPr>
            <p:cNvSpPr/>
            <p:nvPr/>
          </p:nvSpPr>
          <p:spPr>
            <a:xfrm>
              <a:off x="536770" y="1454209"/>
              <a:ext cx="428361" cy="520313"/>
            </a:xfrm>
            <a:custGeom>
              <a:avLst/>
              <a:gdLst>
                <a:gd name="connsiteX0" fmla="*/ 586784 w 886691"/>
                <a:gd name="connsiteY0" fmla="*/ 256766 h 1051829"/>
                <a:gd name="connsiteX1" fmla="*/ 554199 w 886691"/>
                <a:gd name="connsiteY1" fmla="*/ 272407 h 1051829"/>
                <a:gd name="connsiteX2" fmla="*/ 541165 w 886691"/>
                <a:gd name="connsiteY2" fmla="*/ 301081 h 1051829"/>
                <a:gd name="connsiteX3" fmla="*/ 552896 w 886691"/>
                <a:gd name="connsiteY3" fmla="*/ 334969 h 1051829"/>
                <a:gd name="connsiteX4" fmla="*/ 526828 w 886691"/>
                <a:gd name="connsiteY4" fmla="*/ 361037 h 1051829"/>
                <a:gd name="connsiteX5" fmla="*/ 492940 w 886691"/>
                <a:gd name="connsiteY5" fmla="*/ 349306 h 1051829"/>
                <a:gd name="connsiteX6" fmla="*/ 464266 w 886691"/>
                <a:gd name="connsiteY6" fmla="*/ 361037 h 1051829"/>
                <a:gd name="connsiteX7" fmla="*/ 448625 w 886691"/>
                <a:gd name="connsiteY7" fmla="*/ 392318 h 1051829"/>
                <a:gd name="connsiteX8" fmla="*/ 412130 w 886691"/>
                <a:gd name="connsiteY8" fmla="*/ 392318 h 1051829"/>
                <a:gd name="connsiteX9" fmla="*/ 396490 w 886691"/>
                <a:gd name="connsiteY9" fmla="*/ 359734 h 1051829"/>
                <a:gd name="connsiteX10" fmla="*/ 367816 w 886691"/>
                <a:gd name="connsiteY10" fmla="*/ 348003 h 1051829"/>
                <a:gd name="connsiteX11" fmla="*/ 333928 w 886691"/>
                <a:gd name="connsiteY11" fmla="*/ 359734 h 1051829"/>
                <a:gd name="connsiteX12" fmla="*/ 307860 w 886691"/>
                <a:gd name="connsiteY12" fmla="*/ 333666 h 1051829"/>
                <a:gd name="connsiteX13" fmla="*/ 319590 w 886691"/>
                <a:gd name="connsiteY13" fmla="*/ 299778 h 1051829"/>
                <a:gd name="connsiteX14" fmla="*/ 307860 w 886691"/>
                <a:gd name="connsiteY14" fmla="*/ 271104 h 1051829"/>
                <a:gd name="connsiteX15" fmla="*/ 275275 w 886691"/>
                <a:gd name="connsiteY15" fmla="*/ 255463 h 1051829"/>
                <a:gd name="connsiteX16" fmla="*/ 275275 w 886691"/>
                <a:gd name="connsiteY16" fmla="*/ 218968 h 1051829"/>
                <a:gd name="connsiteX17" fmla="*/ 307860 w 886691"/>
                <a:gd name="connsiteY17" fmla="*/ 203328 h 1051829"/>
                <a:gd name="connsiteX18" fmla="*/ 319590 w 886691"/>
                <a:gd name="connsiteY18" fmla="*/ 174653 h 1051829"/>
                <a:gd name="connsiteX19" fmla="*/ 309163 w 886691"/>
                <a:gd name="connsiteY19" fmla="*/ 140765 h 1051829"/>
                <a:gd name="connsiteX20" fmla="*/ 335231 w 886691"/>
                <a:gd name="connsiteY20" fmla="*/ 114698 h 1051829"/>
                <a:gd name="connsiteX21" fmla="*/ 369119 w 886691"/>
                <a:gd name="connsiteY21" fmla="*/ 126428 h 1051829"/>
                <a:gd name="connsiteX22" fmla="*/ 397793 w 886691"/>
                <a:gd name="connsiteY22" fmla="*/ 114698 h 1051829"/>
                <a:gd name="connsiteX23" fmla="*/ 413434 w 886691"/>
                <a:gd name="connsiteY23" fmla="*/ 82113 h 1051829"/>
                <a:gd name="connsiteX24" fmla="*/ 449929 w 886691"/>
                <a:gd name="connsiteY24" fmla="*/ 82113 h 1051829"/>
                <a:gd name="connsiteX25" fmla="*/ 465569 w 886691"/>
                <a:gd name="connsiteY25" fmla="*/ 113394 h 1051829"/>
                <a:gd name="connsiteX26" fmla="*/ 494244 w 886691"/>
                <a:gd name="connsiteY26" fmla="*/ 125125 h 1051829"/>
                <a:gd name="connsiteX27" fmla="*/ 528132 w 886691"/>
                <a:gd name="connsiteY27" fmla="*/ 113394 h 1051829"/>
                <a:gd name="connsiteX28" fmla="*/ 554199 w 886691"/>
                <a:gd name="connsiteY28" fmla="*/ 139462 h 1051829"/>
                <a:gd name="connsiteX29" fmla="*/ 542469 w 886691"/>
                <a:gd name="connsiteY29" fmla="*/ 173350 h 1051829"/>
                <a:gd name="connsiteX30" fmla="*/ 554199 w 886691"/>
                <a:gd name="connsiteY30" fmla="*/ 202024 h 1051829"/>
                <a:gd name="connsiteX31" fmla="*/ 586784 w 886691"/>
                <a:gd name="connsiteY31" fmla="*/ 217665 h 1051829"/>
                <a:gd name="connsiteX32" fmla="*/ 586784 w 886691"/>
                <a:gd name="connsiteY32" fmla="*/ 256766 h 1051829"/>
                <a:gd name="connsiteX33" fmla="*/ 422558 w 886691"/>
                <a:gd name="connsiteY33" fmla="*/ 521353 h 1051829"/>
                <a:gd name="connsiteX34" fmla="*/ 389973 w 886691"/>
                <a:gd name="connsiteY34" fmla="*/ 536994 h 1051829"/>
                <a:gd name="connsiteX35" fmla="*/ 378243 w 886691"/>
                <a:gd name="connsiteY35" fmla="*/ 565668 h 1051829"/>
                <a:gd name="connsiteX36" fmla="*/ 388670 w 886691"/>
                <a:gd name="connsiteY36" fmla="*/ 599556 h 1051829"/>
                <a:gd name="connsiteX37" fmla="*/ 362602 w 886691"/>
                <a:gd name="connsiteY37" fmla="*/ 625624 h 1051829"/>
                <a:gd name="connsiteX38" fmla="*/ 328714 w 886691"/>
                <a:gd name="connsiteY38" fmla="*/ 613893 h 1051829"/>
                <a:gd name="connsiteX39" fmla="*/ 300040 w 886691"/>
                <a:gd name="connsiteY39" fmla="*/ 625624 h 1051829"/>
                <a:gd name="connsiteX40" fmla="*/ 285702 w 886691"/>
                <a:gd name="connsiteY40" fmla="*/ 656905 h 1051829"/>
                <a:gd name="connsiteX41" fmla="*/ 249208 w 886691"/>
                <a:gd name="connsiteY41" fmla="*/ 656905 h 1051829"/>
                <a:gd name="connsiteX42" fmla="*/ 233567 w 886691"/>
                <a:gd name="connsiteY42" fmla="*/ 624320 h 1051829"/>
                <a:gd name="connsiteX43" fmla="*/ 204893 w 886691"/>
                <a:gd name="connsiteY43" fmla="*/ 612590 h 1051829"/>
                <a:gd name="connsiteX44" fmla="*/ 171005 w 886691"/>
                <a:gd name="connsiteY44" fmla="*/ 623017 h 1051829"/>
                <a:gd name="connsiteX45" fmla="*/ 144937 w 886691"/>
                <a:gd name="connsiteY45" fmla="*/ 596949 h 1051829"/>
                <a:gd name="connsiteX46" fmla="*/ 156668 w 886691"/>
                <a:gd name="connsiteY46" fmla="*/ 563061 h 1051829"/>
                <a:gd name="connsiteX47" fmla="*/ 144937 w 886691"/>
                <a:gd name="connsiteY47" fmla="*/ 534387 h 1051829"/>
                <a:gd name="connsiteX48" fmla="*/ 112353 w 886691"/>
                <a:gd name="connsiteY48" fmla="*/ 518746 h 1051829"/>
                <a:gd name="connsiteX49" fmla="*/ 112353 w 886691"/>
                <a:gd name="connsiteY49" fmla="*/ 482251 h 1051829"/>
                <a:gd name="connsiteX50" fmla="*/ 144937 w 886691"/>
                <a:gd name="connsiteY50" fmla="*/ 466611 h 1051829"/>
                <a:gd name="connsiteX51" fmla="*/ 156668 w 886691"/>
                <a:gd name="connsiteY51" fmla="*/ 437936 h 1051829"/>
                <a:gd name="connsiteX52" fmla="*/ 144937 w 886691"/>
                <a:gd name="connsiteY52" fmla="*/ 404049 h 1051829"/>
                <a:gd name="connsiteX53" fmla="*/ 171005 w 886691"/>
                <a:gd name="connsiteY53" fmla="*/ 377981 h 1051829"/>
                <a:gd name="connsiteX54" fmla="*/ 204893 w 886691"/>
                <a:gd name="connsiteY54" fmla="*/ 389711 h 1051829"/>
                <a:gd name="connsiteX55" fmla="*/ 233567 w 886691"/>
                <a:gd name="connsiteY55" fmla="*/ 377981 h 1051829"/>
                <a:gd name="connsiteX56" fmla="*/ 249208 w 886691"/>
                <a:gd name="connsiteY56" fmla="*/ 345396 h 1051829"/>
                <a:gd name="connsiteX57" fmla="*/ 287006 w 886691"/>
                <a:gd name="connsiteY57" fmla="*/ 345396 h 1051829"/>
                <a:gd name="connsiteX58" fmla="*/ 302646 w 886691"/>
                <a:gd name="connsiteY58" fmla="*/ 377981 h 1051829"/>
                <a:gd name="connsiteX59" fmla="*/ 331321 w 886691"/>
                <a:gd name="connsiteY59" fmla="*/ 389711 h 1051829"/>
                <a:gd name="connsiteX60" fmla="*/ 365209 w 886691"/>
                <a:gd name="connsiteY60" fmla="*/ 377981 h 1051829"/>
                <a:gd name="connsiteX61" fmla="*/ 391276 w 886691"/>
                <a:gd name="connsiteY61" fmla="*/ 404049 h 1051829"/>
                <a:gd name="connsiteX62" fmla="*/ 379546 w 886691"/>
                <a:gd name="connsiteY62" fmla="*/ 437936 h 1051829"/>
                <a:gd name="connsiteX63" fmla="*/ 391276 w 886691"/>
                <a:gd name="connsiteY63" fmla="*/ 466611 h 1051829"/>
                <a:gd name="connsiteX64" fmla="*/ 423861 w 886691"/>
                <a:gd name="connsiteY64" fmla="*/ 482251 h 1051829"/>
                <a:gd name="connsiteX65" fmla="*/ 422558 w 886691"/>
                <a:gd name="connsiteY65" fmla="*/ 521353 h 1051829"/>
                <a:gd name="connsiteX66" fmla="*/ 422558 w 886691"/>
                <a:gd name="connsiteY66" fmla="*/ 521353 h 1051829"/>
                <a:gd name="connsiteX67" fmla="*/ 873528 w 886691"/>
                <a:gd name="connsiteY67" fmla="*/ 569578 h 1051829"/>
                <a:gd name="connsiteX68" fmla="*/ 783594 w 886691"/>
                <a:gd name="connsiteY68" fmla="*/ 413172 h 1051829"/>
                <a:gd name="connsiteX69" fmla="*/ 783594 w 886691"/>
                <a:gd name="connsiteY69" fmla="*/ 406655 h 1051829"/>
                <a:gd name="connsiteX70" fmla="*/ 591997 w 886691"/>
                <a:gd name="connsiteY70" fmla="*/ 54742 h 1051829"/>
                <a:gd name="connsiteX71" fmla="*/ 191859 w 886691"/>
                <a:gd name="connsiteY71" fmla="*/ 54742 h 1051829"/>
                <a:gd name="connsiteX72" fmla="*/ 262 w 886691"/>
                <a:gd name="connsiteY72" fmla="*/ 406655 h 1051829"/>
                <a:gd name="connsiteX73" fmla="*/ 154061 w 886691"/>
                <a:gd name="connsiteY73" fmla="*/ 722074 h 1051829"/>
                <a:gd name="connsiteX74" fmla="*/ 154061 w 886691"/>
                <a:gd name="connsiteY74" fmla="*/ 1051830 h 1051829"/>
                <a:gd name="connsiteX75" fmla="*/ 565930 w 886691"/>
                <a:gd name="connsiteY75" fmla="*/ 1051830 h 1051829"/>
                <a:gd name="connsiteX76" fmla="*/ 565930 w 886691"/>
                <a:gd name="connsiteY76" fmla="*/ 895424 h 1051829"/>
                <a:gd name="connsiteX77" fmla="*/ 629795 w 886691"/>
                <a:gd name="connsiteY77" fmla="*/ 895424 h 1051829"/>
                <a:gd name="connsiteX78" fmla="*/ 739279 w 886691"/>
                <a:gd name="connsiteY78" fmla="*/ 849805 h 1051829"/>
                <a:gd name="connsiteX79" fmla="*/ 783594 w 886691"/>
                <a:gd name="connsiteY79" fmla="*/ 739018 h 1051829"/>
                <a:gd name="connsiteX80" fmla="*/ 783594 w 886691"/>
                <a:gd name="connsiteY80" fmla="*/ 660815 h 1051829"/>
                <a:gd name="connsiteX81" fmla="*/ 840943 w 886691"/>
                <a:gd name="connsiteY81" fmla="*/ 660815 h 1051829"/>
                <a:gd name="connsiteX82" fmla="*/ 873528 w 886691"/>
                <a:gd name="connsiteY82" fmla="*/ 569578 h 1051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886691" h="1051829">
                  <a:moveTo>
                    <a:pt x="586784" y="256766"/>
                  </a:moveTo>
                  <a:lnTo>
                    <a:pt x="554199" y="272407"/>
                  </a:lnTo>
                  <a:cubicBezTo>
                    <a:pt x="551592" y="282834"/>
                    <a:pt x="546379" y="291958"/>
                    <a:pt x="541165" y="301081"/>
                  </a:cubicBezTo>
                  <a:lnTo>
                    <a:pt x="552896" y="334969"/>
                  </a:lnTo>
                  <a:lnTo>
                    <a:pt x="526828" y="361037"/>
                  </a:lnTo>
                  <a:lnTo>
                    <a:pt x="492940" y="349306"/>
                  </a:lnTo>
                  <a:cubicBezTo>
                    <a:pt x="483817" y="354520"/>
                    <a:pt x="474693" y="358430"/>
                    <a:pt x="464266" y="361037"/>
                  </a:cubicBezTo>
                  <a:lnTo>
                    <a:pt x="448625" y="392318"/>
                  </a:lnTo>
                  <a:lnTo>
                    <a:pt x="412130" y="392318"/>
                  </a:lnTo>
                  <a:lnTo>
                    <a:pt x="396490" y="359734"/>
                  </a:lnTo>
                  <a:cubicBezTo>
                    <a:pt x="386063" y="357127"/>
                    <a:pt x="376939" y="353217"/>
                    <a:pt x="367816" y="348003"/>
                  </a:cubicBezTo>
                  <a:lnTo>
                    <a:pt x="333928" y="359734"/>
                  </a:lnTo>
                  <a:lnTo>
                    <a:pt x="307860" y="333666"/>
                  </a:lnTo>
                  <a:lnTo>
                    <a:pt x="319590" y="299778"/>
                  </a:lnTo>
                  <a:cubicBezTo>
                    <a:pt x="314377" y="290654"/>
                    <a:pt x="310467" y="281531"/>
                    <a:pt x="307860" y="271104"/>
                  </a:cubicBezTo>
                  <a:lnTo>
                    <a:pt x="275275" y="255463"/>
                  </a:lnTo>
                  <a:lnTo>
                    <a:pt x="275275" y="218968"/>
                  </a:lnTo>
                  <a:lnTo>
                    <a:pt x="307860" y="203328"/>
                  </a:lnTo>
                  <a:cubicBezTo>
                    <a:pt x="310467" y="192901"/>
                    <a:pt x="314377" y="183777"/>
                    <a:pt x="319590" y="174653"/>
                  </a:cubicBezTo>
                  <a:lnTo>
                    <a:pt x="309163" y="140765"/>
                  </a:lnTo>
                  <a:lnTo>
                    <a:pt x="335231" y="114698"/>
                  </a:lnTo>
                  <a:lnTo>
                    <a:pt x="369119" y="126428"/>
                  </a:lnTo>
                  <a:cubicBezTo>
                    <a:pt x="378243" y="121215"/>
                    <a:pt x="387366" y="117304"/>
                    <a:pt x="397793" y="114698"/>
                  </a:cubicBezTo>
                  <a:lnTo>
                    <a:pt x="413434" y="82113"/>
                  </a:lnTo>
                  <a:lnTo>
                    <a:pt x="449929" y="82113"/>
                  </a:lnTo>
                  <a:lnTo>
                    <a:pt x="465569" y="113394"/>
                  </a:lnTo>
                  <a:cubicBezTo>
                    <a:pt x="475996" y="116001"/>
                    <a:pt x="485120" y="119911"/>
                    <a:pt x="494244" y="125125"/>
                  </a:cubicBezTo>
                  <a:lnTo>
                    <a:pt x="528132" y="113394"/>
                  </a:lnTo>
                  <a:lnTo>
                    <a:pt x="554199" y="139462"/>
                  </a:lnTo>
                  <a:lnTo>
                    <a:pt x="542469" y="173350"/>
                  </a:lnTo>
                  <a:cubicBezTo>
                    <a:pt x="547682" y="182474"/>
                    <a:pt x="551592" y="191597"/>
                    <a:pt x="554199" y="202024"/>
                  </a:cubicBezTo>
                  <a:lnTo>
                    <a:pt x="586784" y="217665"/>
                  </a:lnTo>
                  <a:lnTo>
                    <a:pt x="586784" y="256766"/>
                  </a:lnTo>
                  <a:close/>
                  <a:moveTo>
                    <a:pt x="422558" y="521353"/>
                  </a:moveTo>
                  <a:lnTo>
                    <a:pt x="389973" y="536994"/>
                  </a:lnTo>
                  <a:cubicBezTo>
                    <a:pt x="387366" y="547421"/>
                    <a:pt x="383456" y="556544"/>
                    <a:pt x="378243" y="565668"/>
                  </a:cubicBezTo>
                  <a:lnTo>
                    <a:pt x="388670" y="599556"/>
                  </a:lnTo>
                  <a:lnTo>
                    <a:pt x="362602" y="625624"/>
                  </a:lnTo>
                  <a:lnTo>
                    <a:pt x="328714" y="613893"/>
                  </a:lnTo>
                  <a:cubicBezTo>
                    <a:pt x="319590" y="619107"/>
                    <a:pt x="310467" y="623017"/>
                    <a:pt x="300040" y="625624"/>
                  </a:cubicBezTo>
                  <a:lnTo>
                    <a:pt x="285702" y="656905"/>
                  </a:lnTo>
                  <a:lnTo>
                    <a:pt x="249208" y="656905"/>
                  </a:lnTo>
                  <a:lnTo>
                    <a:pt x="233567" y="624320"/>
                  </a:lnTo>
                  <a:cubicBezTo>
                    <a:pt x="223140" y="621713"/>
                    <a:pt x="214016" y="617803"/>
                    <a:pt x="204893" y="612590"/>
                  </a:cubicBezTo>
                  <a:lnTo>
                    <a:pt x="171005" y="623017"/>
                  </a:lnTo>
                  <a:lnTo>
                    <a:pt x="144937" y="596949"/>
                  </a:lnTo>
                  <a:lnTo>
                    <a:pt x="156668" y="563061"/>
                  </a:lnTo>
                  <a:cubicBezTo>
                    <a:pt x="151454" y="553937"/>
                    <a:pt x="147544" y="544814"/>
                    <a:pt x="144937" y="534387"/>
                  </a:cubicBezTo>
                  <a:lnTo>
                    <a:pt x="112353" y="518746"/>
                  </a:lnTo>
                  <a:lnTo>
                    <a:pt x="112353" y="482251"/>
                  </a:lnTo>
                  <a:lnTo>
                    <a:pt x="144937" y="466611"/>
                  </a:lnTo>
                  <a:cubicBezTo>
                    <a:pt x="147544" y="456184"/>
                    <a:pt x="151454" y="447060"/>
                    <a:pt x="156668" y="437936"/>
                  </a:cubicBezTo>
                  <a:lnTo>
                    <a:pt x="144937" y="404049"/>
                  </a:lnTo>
                  <a:lnTo>
                    <a:pt x="171005" y="377981"/>
                  </a:lnTo>
                  <a:lnTo>
                    <a:pt x="204893" y="389711"/>
                  </a:lnTo>
                  <a:cubicBezTo>
                    <a:pt x="214016" y="384498"/>
                    <a:pt x="223140" y="380588"/>
                    <a:pt x="233567" y="377981"/>
                  </a:cubicBezTo>
                  <a:lnTo>
                    <a:pt x="249208" y="345396"/>
                  </a:lnTo>
                  <a:lnTo>
                    <a:pt x="287006" y="345396"/>
                  </a:lnTo>
                  <a:lnTo>
                    <a:pt x="302646" y="377981"/>
                  </a:lnTo>
                  <a:cubicBezTo>
                    <a:pt x="313073" y="380588"/>
                    <a:pt x="322197" y="384498"/>
                    <a:pt x="331321" y="389711"/>
                  </a:cubicBezTo>
                  <a:lnTo>
                    <a:pt x="365209" y="377981"/>
                  </a:lnTo>
                  <a:lnTo>
                    <a:pt x="391276" y="404049"/>
                  </a:lnTo>
                  <a:lnTo>
                    <a:pt x="379546" y="437936"/>
                  </a:lnTo>
                  <a:cubicBezTo>
                    <a:pt x="384759" y="447060"/>
                    <a:pt x="388670" y="456184"/>
                    <a:pt x="391276" y="466611"/>
                  </a:cubicBezTo>
                  <a:lnTo>
                    <a:pt x="423861" y="482251"/>
                  </a:lnTo>
                  <a:lnTo>
                    <a:pt x="422558" y="521353"/>
                  </a:lnTo>
                  <a:lnTo>
                    <a:pt x="422558" y="521353"/>
                  </a:lnTo>
                  <a:close/>
                  <a:moveTo>
                    <a:pt x="873528" y="569578"/>
                  </a:moveTo>
                  <a:lnTo>
                    <a:pt x="783594" y="413172"/>
                  </a:lnTo>
                  <a:lnTo>
                    <a:pt x="783594" y="406655"/>
                  </a:lnTo>
                  <a:cubicBezTo>
                    <a:pt x="788808" y="263283"/>
                    <a:pt x="715819" y="129035"/>
                    <a:pt x="591997" y="54742"/>
                  </a:cubicBezTo>
                  <a:cubicBezTo>
                    <a:pt x="468176" y="-18247"/>
                    <a:pt x="315680" y="-18247"/>
                    <a:pt x="191859" y="54742"/>
                  </a:cubicBezTo>
                  <a:cubicBezTo>
                    <a:pt x="68038" y="127731"/>
                    <a:pt x="-4952" y="263283"/>
                    <a:pt x="262" y="406655"/>
                  </a:cubicBezTo>
                  <a:cubicBezTo>
                    <a:pt x="262" y="530477"/>
                    <a:pt x="56307" y="646478"/>
                    <a:pt x="154061" y="722074"/>
                  </a:cubicBezTo>
                  <a:lnTo>
                    <a:pt x="154061" y="1051830"/>
                  </a:lnTo>
                  <a:lnTo>
                    <a:pt x="565930" y="1051830"/>
                  </a:lnTo>
                  <a:lnTo>
                    <a:pt x="565930" y="895424"/>
                  </a:lnTo>
                  <a:lnTo>
                    <a:pt x="629795" y="895424"/>
                  </a:lnTo>
                  <a:cubicBezTo>
                    <a:pt x="671504" y="895424"/>
                    <a:pt x="710605" y="878480"/>
                    <a:pt x="739279" y="849805"/>
                  </a:cubicBezTo>
                  <a:cubicBezTo>
                    <a:pt x="767954" y="819827"/>
                    <a:pt x="783594" y="780726"/>
                    <a:pt x="783594" y="739018"/>
                  </a:cubicBezTo>
                  <a:lnTo>
                    <a:pt x="783594" y="660815"/>
                  </a:lnTo>
                  <a:lnTo>
                    <a:pt x="840943" y="660815"/>
                  </a:lnTo>
                  <a:cubicBezTo>
                    <a:pt x="874831" y="656905"/>
                    <a:pt x="904809" y="617803"/>
                    <a:pt x="873528" y="569578"/>
                  </a:cubicBezTo>
                  <a:close/>
                </a:path>
              </a:pathLst>
            </a:custGeom>
            <a:solidFill>
              <a:schemeClr val="accent1"/>
            </a:solidFill>
            <a:ln w="12998" cap="flat">
              <a:noFill/>
              <a:prstDash val="solid"/>
              <a:miter/>
            </a:ln>
          </p:spPr>
          <p:txBody>
            <a:bodyPr rtlCol="0" anchor="ctr"/>
            <a:lstStyle/>
            <a:p>
              <a:endParaRPr lang="en-AU" dirty="0"/>
            </a:p>
          </p:txBody>
        </p:sp>
      </p:grpSp>
      <p:grpSp>
        <p:nvGrpSpPr>
          <p:cNvPr id="99" name="Group 98">
            <a:extLst>
              <a:ext uri="{FF2B5EF4-FFF2-40B4-BE49-F238E27FC236}">
                <a16:creationId xmlns:a16="http://schemas.microsoft.com/office/drawing/2014/main" id="{48B34CE5-55ED-9D3E-52C4-A0FBF99D3DC1}"/>
              </a:ext>
              <a:ext uri="{C183D7F6-B498-43B3-948B-1728B52AA6E4}">
                <adec:decorative xmlns:adec="http://schemas.microsoft.com/office/drawing/2017/decorative" val="1"/>
              </a:ext>
            </a:extLst>
          </p:cNvPr>
          <p:cNvGrpSpPr/>
          <p:nvPr/>
        </p:nvGrpSpPr>
        <p:grpSpPr>
          <a:xfrm>
            <a:off x="4282868" y="1379832"/>
            <a:ext cx="1354019" cy="800107"/>
            <a:chOff x="4282868" y="1379832"/>
            <a:chExt cx="1354019" cy="800107"/>
          </a:xfrm>
        </p:grpSpPr>
        <p:grpSp>
          <p:nvGrpSpPr>
            <p:cNvPr id="86" name="Group 85">
              <a:extLst>
                <a:ext uri="{FF2B5EF4-FFF2-40B4-BE49-F238E27FC236}">
                  <a16:creationId xmlns:a16="http://schemas.microsoft.com/office/drawing/2014/main" id="{B3CDCE47-EC5E-B1EC-0FCF-3026E525B8BD}"/>
                </a:ext>
              </a:extLst>
            </p:cNvPr>
            <p:cNvGrpSpPr/>
            <p:nvPr/>
          </p:nvGrpSpPr>
          <p:grpSpPr>
            <a:xfrm>
              <a:off x="4282868" y="1379832"/>
              <a:ext cx="1354019" cy="800107"/>
              <a:chOff x="360000" y="1339115"/>
              <a:chExt cx="1311460" cy="774958"/>
            </a:xfrm>
          </p:grpSpPr>
          <p:sp>
            <p:nvSpPr>
              <p:cNvPr id="87" name="Rectangle: Rounded Corners 47">
                <a:extLst>
                  <a:ext uri="{FF2B5EF4-FFF2-40B4-BE49-F238E27FC236}">
                    <a16:creationId xmlns:a16="http://schemas.microsoft.com/office/drawing/2014/main" id="{C75E35AF-3EF2-4B7E-79DD-BFCEDDF1A075}"/>
                  </a:ext>
                </a:extLst>
              </p:cNvPr>
              <p:cNvSpPr/>
              <p:nvPr/>
            </p:nvSpPr>
            <p:spPr>
              <a:xfrm>
                <a:off x="360000" y="1339115"/>
                <a:ext cx="1311460" cy="774958"/>
              </a:xfrm>
              <a:prstGeom prst="roundRect">
                <a:avLst>
                  <a:gd name="adj" fmla="val 50000"/>
                </a:avLst>
              </a:prstGeom>
              <a:solidFill>
                <a:srgbClr val="457EC0">
                  <a:alpha val="9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latin typeface="Public Sans" pitchFamily="2" charset="77"/>
                </a:endParaRPr>
              </a:p>
            </p:txBody>
          </p:sp>
          <p:sp>
            <p:nvSpPr>
              <p:cNvPr id="88" name="Oval 87">
                <a:extLst>
                  <a:ext uri="{FF2B5EF4-FFF2-40B4-BE49-F238E27FC236}">
                    <a16:creationId xmlns:a16="http://schemas.microsoft.com/office/drawing/2014/main" id="{F9627C27-8AF6-9981-8485-4E667B97B682}"/>
                  </a:ext>
                </a:extLst>
              </p:cNvPr>
              <p:cNvSpPr/>
              <p:nvPr/>
            </p:nvSpPr>
            <p:spPr>
              <a:xfrm>
                <a:off x="400467" y="1376252"/>
                <a:ext cx="687201" cy="6872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latin typeface="Public Sans" pitchFamily="2" charset="77"/>
                </a:endParaRPr>
              </a:p>
            </p:txBody>
          </p:sp>
        </p:grpSp>
        <p:grpSp>
          <p:nvGrpSpPr>
            <p:cNvPr id="69" name="Group 68">
              <a:extLst>
                <a:ext uri="{FF2B5EF4-FFF2-40B4-BE49-F238E27FC236}">
                  <a16:creationId xmlns:a16="http://schemas.microsoft.com/office/drawing/2014/main" id="{3F06106A-A4B2-66B0-6066-769A9D7F5D4D}"/>
                </a:ext>
              </a:extLst>
            </p:cNvPr>
            <p:cNvGrpSpPr/>
            <p:nvPr/>
          </p:nvGrpSpPr>
          <p:grpSpPr>
            <a:xfrm>
              <a:off x="4347819" y="1445703"/>
              <a:ext cx="663159" cy="663159"/>
              <a:chOff x="1255832" y="2326130"/>
              <a:chExt cx="977096" cy="977095"/>
            </a:xfrm>
          </p:grpSpPr>
          <p:sp>
            <p:nvSpPr>
              <p:cNvPr id="70" name="Oval 69">
                <a:extLst>
                  <a:ext uri="{FF2B5EF4-FFF2-40B4-BE49-F238E27FC236}">
                    <a16:creationId xmlns:a16="http://schemas.microsoft.com/office/drawing/2014/main" id="{B82812EB-CC06-4091-2854-1639375E6DF3}"/>
                  </a:ext>
                </a:extLst>
              </p:cNvPr>
              <p:cNvSpPr/>
              <p:nvPr/>
            </p:nvSpPr>
            <p:spPr>
              <a:xfrm>
                <a:off x="1255832" y="2326130"/>
                <a:ext cx="977096" cy="9770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latin typeface="Public Sans" pitchFamily="2" charset="77"/>
                </a:endParaRPr>
              </a:p>
            </p:txBody>
          </p:sp>
          <p:pic>
            <p:nvPicPr>
              <p:cNvPr id="71" name="Graphic 63">
                <a:extLst>
                  <a:ext uri="{FF2B5EF4-FFF2-40B4-BE49-F238E27FC236}">
                    <a16:creationId xmlns:a16="http://schemas.microsoft.com/office/drawing/2014/main" id="{3F24FF21-6994-44F9-A003-CAD9DEFB52A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369258" y="2446804"/>
                <a:ext cx="739809" cy="739808"/>
              </a:xfrm>
              <a:prstGeom prst="rect">
                <a:avLst/>
              </a:prstGeom>
            </p:spPr>
          </p:pic>
        </p:grpSp>
      </p:grpSp>
      <p:grpSp>
        <p:nvGrpSpPr>
          <p:cNvPr id="98" name="Group 97">
            <a:extLst>
              <a:ext uri="{FF2B5EF4-FFF2-40B4-BE49-F238E27FC236}">
                <a16:creationId xmlns:a16="http://schemas.microsoft.com/office/drawing/2014/main" id="{D5B1144D-79CA-E3C3-2462-7C7F7A915427}"/>
              </a:ext>
              <a:ext uri="{C183D7F6-B498-43B3-948B-1728B52AA6E4}">
                <adec:decorative xmlns:adec="http://schemas.microsoft.com/office/drawing/2017/decorative" val="1"/>
              </a:ext>
            </a:extLst>
          </p:cNvPr>
          <p:cNvGrpSpPr/>
          <p:nvPr/>
        </p:nvGrpSpPr>
        <p:grpSpPr>
          <a:xfrm>
            <a:off x="8261220" y="1379832"/>
            <a:ext cx="1354019" cy="800107"/>
            <a:chOff x="8261220" y="1379832"/>
            <a:chExt cx="1354019" cy="800107"/>
          </a:xfrm>
        </p:grpSpPr>
        <p:grpSp>
          <p:nvGrpSpPr>
            <p:cNvPr id="92" name="Group 91">
              <a:extLst>
                <a:ext uri="{FF2B5EF4-FFF2-40B4-BE49-F238E27FC236}">
                  <a16:creationId xmlns:a16="http://schemas.microsoft.com/office/drawing/2014/main" id="{0C084984-A3AC-65CF-E238-E14444392A76}"/>
                </a:ext>
              </a:extLst>
            </p:cNvPr>
            <p:cNvGrpSpPr/>
            <p:nvPr/>
          </p:nvGrpSpPr>
          <p:grpSpPr>
            <a:xfrm>
              <a:off x="8261220" y="1379832"/>
              <a:ext cx="1354019" cy="800107"/>
              <a:chOff x="360000" y="1339115"/>
              <a:chExt cx="1311460" cy="774958"/>
            </a:xfrm>
          </p:grpSpPr>
          <p:sp>
            <p:nvSpPr>
              <p:cNvPr id="93" name="Rectangle: Rounded Corners 47">
                <a:extLst>
                  <a:ext uri="{FF2B5EF4-FFF2-40B4-BE49-F238E27FC236}">
                    <a16:creationId xmlns:a16="http://schemas.microsoft.com/office/drawing/2014/main" id="{27083204-B44F-64F7-B118-358B3E83AE3C}"/>
                  </a:ext>
                </a:extLst>
              </p:cNvPr>
              <p:cNvSpPr/>
              <p:nvPr/>
            </p:nvSpPr>
            <p:spPr>
              <a:xfrm>
                <a:off x="360000" y="1339115"/>
                <a:ext cx="1311460" cy="774958"/>
              </a:xfrm>
              <a:prstGeom prst="roundRect">
                <a:avLst>
                  <a:gd name="adj" fmla="val 50000"/>
                </a:avLst>
              </a:prstGeom>
              <a:solidFill>
                <a:srgbClr val="457EC0">
                  <a:alpha val="9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latin typeface="Public Sans" pitchFamily="2" charset="77"/>
                </a:endParaRPr>
              </a:p>
            </p:txBody>
          </p:sp>
          <p:sp>
            <p:nvSpPr>
              <p:cNvPr id="94" name="Oval 93">
                <a:extLst>
                  <a:ext uri="{FF2B5EF4-FFF2-40B4-BE49-F238E27FC236}">
                    <a16:creationId xmlns:a16="http://schemas.microsoft.com/office/drawing/2014/main" id="{8D5E1D3F-9CCA-7D63-835B-50767FDA6136}"/>
                  </a:ext>
                </a:extLst>
              </p:cNvPr>
              <p:cNvSpPr/>
              <p:nvPr/>
            </p:nvSpPr>
            <p:spPr>
              <a:xfrm>
                <a:off x="400467" y="1376252"/>
                <a:ext cx="687201" cy="6872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latin typeface="Public Sans" pitchFamily="2" charset="77"/>
                </a:endParaRPr>
              </a:p>
            </p:txBody>
          </p:sp>
        </p:grpSp>
        <p:pic>
          <p:nvPicPr>
            <p:cNvPr id="66" name="Graphic 63">
              <a:extLst>
                <a:ext uri="{FF2B5EF4-FFF2-40B4-BE49-F238E27FC236}">
                  <a16:creationId xmlns:a16="http://schemas.microsoft.com/office/drawing/2014/main" id="{1D8FF7AB-3E88-25CD-49DE-5A48CA71CE1B}"/>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412802" y="1531460"/>
              <a:ext cx="515298" cy="499346"/>
            </a:xfrm>
            <a:prstGeom prst="rect">
              <a:avLst/>
            </a:prstGeom>
          </p:spPr>
        </p:pic>
      </p:grpSp>
      <p:sp>
        <p:nvSpPr>
          <p:cNvPr id="102" name="TextBox 101">
            <a:extLst>
              <a:ext uri="{FF2B5EF4-FFF2-40B4-BE49-F238E27FC236}">
                <a16:creationId xmlns:a16="http://schemas.microsoft.com/office/drawing/2014/main" id="{F0B79EC5-017F-7A10-A052-AFB8FD5E7AAC}"/>
              </a:ext>
            </a:extLst>
          </p:cNvPr>
          <p:cNvSpPr txBox="1"/>
          <p:nvPr/>
        </p:nvSpPr>
        <p:spPr>
          <a:xfrm>
            <a:off x="553201" y="2565400"/>
            <a:ext cx="3233098" cy="3327400"/>
          </a:xfrm>
          <a:prstGeom prst="rect">
            <a:avLst/>
          </a:prstGeom>
          <a:noFill/>
        </p:spPr>
        <p:txBody>
          <a:bodyPr wrap="square" lIns="0" tIns="0" rIns="0" bIns="0" rtlCol="0">
            <a:noAutofit/>
          </a:bodyPr>
          <a:lstStyle/>
          <a:p>
            <a:pPr algn="l">
              <a:lnSpc>
                <a:spcPct val="150000"/>
              </a:lnSpc>
              <a:spcAft>
                <a:spcPts val="1200"/>
              </a:spcAft>
            </a:pPr>
            <a:r>
              <a:rPr lang="en-AU" dirty="0">
                <a:solidFill>
                  <a:schemeClr val="tx2"/>
                </a:solidFill>
              </a:rPr>
              <a:t>What did I learn today?</a:t>
            </a:r>
          </a:p>
        </p:txBody>
      </p:sp>
      <p:sp>
        <p:nvSpPr>
          <p:cNvPr id="101" name="TextBox 100">
            <a:extLst>
              <a:ext uri="{FF2B5EF4-FFF2-40B4-BE49-F238E27FC236}">
                <a16:creationId xmlns:a16="http://schemas.microsoft.com/office/drawing/2014/main" id="{9D15DDE7-ED16-D4ED-3ABC-44ECC8048A1F}"/>
              </a:ext>
            </a:extLst>
          </p:cNvPr>
          <p:cNvSpPr txBox="1"/>
          <p:nvPr/>
        </p:nvSpPr>
        <p:spPr>
          <a:xfrm>
            <a:off x="4492151" y="2565400"/>
            <a:ext cx="3233098" cy="3327400"/>
          </a:xfrm>
          <a:prstGeom prst="rect">
            <a:avLst/>
          </a:prstGeom>
          <a:noFill/>
        </p:spPr>
        <p:txBody>
          <a:bodyPr wrap="square" lIns="0" tIns="0" rIns="0" bIns="0" rtlCol="0">
            <a:noAutofit/>
          </a:bodyPr>
          <a:lstStyle/>
          <a:p>
            <a:pPr algn="l">
              <a:lnSpc>
                <a:spcPct val="150000"/>
              </a:lnSpc>
              <a:spcAft>
                <a:spcPts val="1200"/>
              </a:spcAft>
            </a:pPr>
            <a:r>
              <a:rPr lang="en-AU" dirty="0">
                <a:solidFill>
                  <a:schemeClr val="tx2"/>
                </a:solidFill>
              </a:rPr>
              <a:t>What connections have I made?</a:t>
            </a:r>
          </a:p>
        </p:txBody>
      </p:sp>
      <p:sp>
        <p:nvSpPr>
          <p:cNvPr id="100" name="TextBox 99">
            <a:extLst>
              <a:ext uri="{FF2B5EF4-FFF2-40B4-BE49-F238E27FC236}">
                <a16:creationId xmlns:a16="http://schemas.microsoft.com/office/drawing/2014/main" id="{A669286C-9B9D-99D3-484E-C2059CB34D4E}"/>
              </a:ext>
            </a:extLst>
          </p:cNvPr>
          <p:cNvSpPr txBox="1"/>
          <p:nvPr/>
        </p:nvSpPr>
        <p:spPr>
          <a:xfrm>
            <a:off x="8412802" y="2565400"/>
            <a:ext cx="3233098" cy="3327400"/>
          </a:xfrm>
          <a:prstGeom prst="rect">
            <a:avLst/>
          </a:prstGeom>
          <a:noFill/>
        </p:spPr>
        <p:txBody>
          <a:bodyPr wrap="square" lIns="0" tIns="0" rIns="0" bIns="0" rtlCol="0">
            <a:noAutofit/>
          </a:bodyPr>
          <a:lstStyle/>
          <a:p>
            <a:pPr algn="l">
              <a:lnSpc>
                <a:spcPct val="150000"/>
              </a:lnSpc>
              <a:spcAft>
                <a:spcPts val="1200"/>
              </a:spcAft>
            </a:pPr>
            <a:r>
              <a:rPr lang="en-AU" dirty="0">
                <a:solidFill>
                  <a:schemeClr val="tx2"/>
                </a:solidFill>
              </a:rPr>
              <a:t>How will I use this knowledge?</a:t>
            </a:r>
          </a:p>
        </p:txBody>
      </p:sp>
      <p:sp>
        <p:nvSpPr>
          <p:cNvPr id="2" name="Slide Number Placeholder 1">
            <a:extLst>
              <a:ext uri="{FF2B5EF4-FFF2-40B4-BE49-F238E27FC236}">
                <a16:creationId xmlns:a16="http://schemas.microsoft.com/office/drawing/2014/main" id="{360E6DBD-9CE2-628F-A6AE-5C38C8F7F9C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18</a:t>
            </a:fld>
            <a:endParaRPr lang="en-AU" dirty="0"/>
          </a:p>
        </p:txBody>
      </p:sp>
    </p:spTree>
    <p:custDataLst>
      <p:tags r:id="rId1"/>
    </p:custDataLst>
    <p:extLst>
      <p:ext uri="{BB962C8B-B14F-4D97-AF65-F5344CB8AC3E}">
        <p14:creationId xmlns:p14="http://schemas.microsoft.com/office/powerpoint/2010/main" val="795837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935BA46-F19E-DE35-AACE-7E322D0F13B1}"/>
              </a:ext>
            </a:extLst>
          </p:cNvPr>
          <p:cNvSpPr>
            <a:spLocks noGrp="1"/>
          </p:cNvSpPr>
          <p:nvPr>
            <p:ph type="pic" sz="quarter" idx="13"/>
          </p:nvPr>
        </p:nvSpPr>
        <p:spPr/>
        <p:txBody>
          <a:bodyPr/>
          <a:lstStyle/>
          <a:p>
            <a:r>
              <a:rPr lang="en-AU" b="1" dirty="0"/>
              <a:t>We are learning to:</a:t>
            </a:r>
          </a:p>
          <a:p>
            <a:pPr marL="285750" indent="-285750">
              <a:lnSpc>
                <a:spcPct val="150000"/>
              </a:lnSpc>
              <a:spcBef>
                <a:spcPts val="1200"/>
              </a:spcBef>
              <a:spcAft>
                <a:spcPts val="600"/>
              </a:spcAft>
              <a:buFont typeface="Arial" panose="020B0604020202020204" pitchFamily="34" charset="0"/>
              <a:buChar char="•"/>
            </a:pPr>
            <a:r>
              <a:rPr lang="en-AU" sz="1800" dirty="0">
                <a:solidFill>
                  <a:srgbClr val="000000"/>
                </a:solidFill>
                <a:effectLst/>
                <a:latin typeface="Arial" panose="020B0604020202020204" pitchFamily="34" charset="0"/>
                <a:ea typeface="Calibri" panose="020F0502020204030204" pitchFamily="34" charset="0"/>
              </a:rPr>
              <a:t>plan and communicate a </a:t>
            </a:r>
            <a:r>
              <a:rPr lang="en-AU" sz="1800" dirty="0">
                <a:solidFill>
                  <a:srgbClr val="000000"/>
                </a:solidFill>
                <a:ea typeface="Calibri" panose="020F0502020204030204" pitchFamily="34" charset="0"/>
              </a:rPr>
              <a:t>valid test </a:t>
            </a:r>
            <a:r>
              <a:rPr lang="en-AU" sz="1800" dirty="0">
                <a:solidFill>
                  <a:srgbClr val="000000"/>
                </a:solidFill>
                <a:effectLst/>
                <a:latin typeface="Arial" panose="020B0604020202020204" pitchFamily="34" charset="0"/>
                <a:ea typeface="Calibri" panose="020F0502020204030204" pitchFamily="34" charset="0"/>
              </a:rPr>
              <a:t>for gathering evaluation data</a:t>
            </a:r>
            <a:endParaRPr lang="en-AU" sz="1800" dirty="0">
              <a:effectLst/>
              <a:latin typeface="Arial" panose="020B0604020202020204" pitchFamily="34" charset="0"/>
              <a:ea typeface="Calibri" panose="020F0502020204030204" pitchFamily="34" charset="0"/>
            </a:endParaRPr>
          </a:p>
          <a:p>
            <a:pPr marL="285750" indent="-285750">
              <a:lnSpc>
                <a:spcPct val="150000"/>
              </a:lnSpc>
              <a:spcBef>
                <a:spcPts val="1200"/>
              </a:spcBef>
              <a:spcAft>
                <a:spcPts val="600"/>
              </a:spcAft>
              <a:buFont typeface="Arial" panose="020B0604020202020204" pitchFamily="34" charset="0"/>
              <a:buChar char="•"/>
            </a:pPr>
            <a:r>
              <a:rPr lang="en-AU" sz="1800" dirty="0">
                <a:solidFill>
                  <a:srgbClr val="000000"/>
                </a:solidFill>
                <a:effectLst/>
                <a:latin typeface="Arial" panose="020B0604020202020204" pitchFamily="34" charset="0"/>
                <a:ea typeface="Calibri" panose="020F0502020204030204" pitchFamily="34" charset="0"/>
              </a:rPr>
              <a:t>use a coding environment, microcontrollers and sensors to collect and manage data.</a:t>
            </a:r>
            <a:endParaRPr lang="en-AU" sz="1800" dirty="0">
              <a:effectLst/>
              <a:latin typeface="Arial" panose="020B0604020202020204" pitchFamily="34" charset="0"/>
              <a:ea typeface="Calibri" panose="020F0502020204030204" pitchFamily="34" charset="0"/>
            </a:endParaRPr>
          </a:p>
          <a:p>
            <a:r>
              <a:rPr lang="en-AU" b="1" dirty="0"/>
              <a:t>We can:</a:t>
            </a:r>
          </a:p>
          <a:p>
            <a:pPr marL="285750" indent="-285750">
              <a:lnSpc>
                <a:spcPct val="150000"/>
              </a:lnSpc>
              <a:spcBef>
                <a:spcPts val="1200"/>
              </a:spcBef>
              <a:spcAft>
                <a:spcPts val="600"/>
              </a:spcAft>
              <a:buFont typeface="Arial" panose="020B0604020202020204" pitchFamily="34" charset="0"/>
              <a:buChar char="•"/>
            </a:pPr>
            <a:r>
              <a:rPr lang="en-AU" sz="1800" dirty="0">
                <a:solidFill>
                  <a:srgbClr val="000000"/>
                </a:solidFill>
                <a:effectLst/>
                <a:latin typeface="Arial" panose="020B0604020202020204" pitchFamily="34" charset="0"/>
                <a:ea typeface="Calibri" panose="020F0502020204030204" pitchFamily="34" charset="0"/>
              </a:rPr>
              <a:t>plan and communicate a test for collecting valid data to determine how effectively our greenhouse maintains growth conditions</a:t>
            </a:r>
          </a:p>
          <a:p>
            <a:pPr marL="285750" indent="-285750">
              <a:lnSpc>
                <a:spcPct val="150000"/>
              </a:lnSpc>
              <a:spcBef>
                <a:spcPts val="1200"/>
              </a:spcBef>
              <a:spcAft>
                <a:spcPts val="600"/>
              </a:spcAft>
              <a:buFont typeface="Arial" panose="020B0604020202020204" pitchFamily="34" charset="0"/>
              <a:buChar char="•"/>
            </a:pPr>
            <a:r>
              <a:rPr lang="en-AU" sz="1800" dirty="0">
                <a:solidFill>
                  <a:srgbClr val="000000"/>
                </a:solidFill>
                <a:effectLst/>
                <a:latin typeface="Arial" panose="020B0604020202020204" pitchFamily="34" charset="0"/>
                <a:ea typeface="Calibri" panose="020F0502020204030204" pitchFamily="34" charset="0"/>
              </a:rPr>
              <a:t>use a coding environment, microcontrollers and sensors to collect and manage data.</a:t>
            </a:r>
            <a:endParaRPr lang="en-AU" sz="1800" dirty="0">
              <a:effectLst/>
              <a:latin typeface="Arial" panose="020B0604020202020204" pitchFamily="34" charset="0"/>
              <a:ea typeface="Calibri" panose="020F0502020204030204" pitchFamily="34" charset="0"/>
            </a:endParaRPr>
          </a:p>
        </p:txBody>
      </p:sp>
      <p:sp>
        <p:nvSpPr>
          <p:cNvPr id="2" name="Title 1">
            <a:extLst>
              <a:ext uri="{FF2B5EF4-FFF2-40B4-BE49-F238E27FC236}">
                <a16:creationId xmlns:a16="http://schemas.microsoft.com/office/drawing/2014/main" id="{C33C36CD-324E-FD41-74AB-B4DB2259754F}"/>
              </a:ext>
            </a:extLst>
          </p:cNvPr>
          <p:cNvSpPr>
            <a:spLocks noGrp="1"/>
          </p:cNvSpPr>
          <p:nvPr>
            <p:ph type="title"/>
          </p:nvPr>
        </p:nvSpPr>
        <p:spPr/>
        <p:txBody>
          <a:bodyPr/>
          <a:lstStyle/>
          <a:p>
            <a:r>
              <a:rPr lang="en-AU" dirty="0"/>
              <a:t>7.2 Testing</a:t>
            </a:r>
          </a:p>
        </p:txBody>
      </p:sp>
      <p:sp>
        <p:nvSpPr>
          <p:cNvPr id="4" name="Text Placeholder 3">
            <a:extLst>
              <a:ext uri="{FF2B5EF4-FFF2-40B4-BE49-F238E27FC236}">
                <a16:creationId xmlns:a16="http://schemas.microsoft.com/office/drawing/2014/main" id="{1AFBB987-10B6-ACF2-A69E-A6021476D922}"/>
              </a:ext>
            </a:extLst>
          </p:cNvPr>
          <p:cNvSpPr>
            <a:spLocks noGrp="1"/>
          </p:cNvSpPr>
          <p:nvPr>
            <p:ph type="body" sz="quarter" idx="18"/>
          </p:nvPr>
        </p:nvSpPr>
        <p:spPr/>
        <p:txBody>
          <a:bodyPr/>
          <a:lstStyle/>
          <a:p>
            <a:r>
              <a:rPr lang="en-AU" dirty="0"/>
              <a:t>Learning intentions and success criteria</a:t>
            </a:r>
          </a:p>
        </p:txBody>
      </p:sp>
      <p:pic>
        <p:nvPicPr>
          <p:cNvPr id="5" name="Picture 4" descr="Evaluate icon uses a light blue cog with a clipboard in the centre.">
            <a:extLst>
              <a:ext uri="{FF2B5EF4-FFF2-40B4-BE49-F238E27FC236}">
                <a16:creationId xmlns:a16="http://schemas.microsoft.com/office/drawing/2014/main" id="{05C0A0A7-F38E-0EA4-5240-A4B0EAF861F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124542" y="261272"/>
            <a:ext cx="719455" cy="719455"/>
          </a:xfrm>
          <a:prstGeom prst="rect">
            <a:avLst/>
          </a:prstGeom>
        </p:spPr>
      </p:pic>
      <p:sp>
        <p:nvSpPr>
          <p:cNvPr id="6" name="Slide Number Placeholder 4">
            <a:extLst>
              <a:ext uri="{FF2B5EF4-FFF2-40B4-BE49-F238E27FC236}">
                <a16:creationId xmlns:a16="http://schemas.microsoft.com/office/drawing/2014/main" id="{F648F745-3E95-4056-F99C-E1296FC4DF31}"/>
              </a:ext>
            </a:extLst>
          </p:cNvPr>
          <p:cNvSpPr>
            <a:spLocks noGrp="1"/>
          </p:cNvSpPr>
          <p:nvPr>
            <p:ph type="sldNum" sz="quarter" idx="12"/>
          </p:nvPr>
        </p:nvSpPr>
        <p:spPr>
          <a:xfrm>
            <a:off x="11124000" y="6516000"/>
            <a:ext cx="720000" cy="180000"/>
          </a:xfrm>
        </p:spPr>
        <p:txBody>
          <a:bodyPr/>
          <a:lstStyle/>
          <a:p>
            <a:fld id="{6B0AA3B9-7176-4FBC-8A56-697129254272}" type="slidenum">
              <a:rPr lang="en-AU" smtClean="0"/>
              <a:t>19</a:t>
            </a:fld>
            <a:endParaRPr lang="en-AU" dirty="0"/>
          </a:p>
        </p:txBody>
      </p:sp>
    </p:spTree>
    <p:extLst>
      <p:ext uri="{BB962C8B-B14F-4D97-AF65-F5344CB8AC3E}">
        <p14:creationId xmlns:p14="http://schemas.microsoft.com/office/powerpoint/2010/main" val="2395654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ECBD6AD-7C95-70B6-AA80-DE96E0750FEE}"/>
              </a:ext>
            </a:extLst>
          </p:cNvPr>
          <p:cNvSpPr>
            <a:spLocks noGrp="1"/>
          </p:cNvSpPr>
          <p:nvPr>
            <p:ph type="title"/>
          </p:nvPr>
        </p:nvSpPr>
        <p:spPr/>
        <p:txBody>
          <a:bodyPr/>
          <a:lstStyle/>
          <a:p>
            <a:r>
              <a:rPr lang="en-AU" dirty="0">
                <a:latin typeface="Arial" panose="020B0604020202020204" pitchFamily="34" charset="0"/>
                <a:cs typeface="Arial" panose="020B0604020202020204" pitchFamily="34" charset="0"/>
              </a:rPr>
              <a:t>Instructions for use</a:t>
            </a:r>
          </a:p>
        </p:txBody>
      </p:sp>
      <p:sp>
        <p:nvSpPr>
          <p:cNvPr id="4" name="Slide Number Placeholder 3">
            <a:extLst>
              <a:ext uri="{FF2B5EF4-FFF2-40B4-BE49-F238E27FC236}">
                <a16:creationId xmlns:a16="http://schemas.microsoft.com/office/drawing/2014/main" id="{A15C4F06-D2AF-1208-319A-8BBFEE6E2684}"/>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2</a:t>
            </a:fld>
            <a:endParaRPr lang="en-AU" dirty="0"/>
          </a:p>
        </p:txBody>
      </p:sp>
      <p:sp>
        <p:nvSpPr>
          <p:cNvPr id="8" name="Text Placeholder 7">
            <a:extLst>
              <a:ext uri="{FF2B5EF4-FFF2-40B4-BE49-F238E27FC236}">
                <a16:creationId xmlns:a16="http://schemas.microsoft.com/office/drawing/2014/main" id="{21AF9D0E-BC1B-C84B-10B4-B1700CE4CE67}"/>
              </a:ext>
            </a:extLst>
          </p:cNvPr>
          <p:cNvSpPr>
            <a:spLocks noGrp="1"/>
          </p:cNvSpPr>
          <p:nvPr>
            <p:ph type="body" sz="quarter" idx="18"/>
          </p:nvPr>
        </p:nvSpPr>
        <p:spPr/>
        <p:txBody>
          <a:bodyPr/>
          <a:lstStyle/>
          <a:p>
            <a:endParaRPr lang="en-AU" dirty="0"/>
          </a:p>
        </p:txBody>
      </p:sp>
      <p:sp>
        <p:nvSpPr>
          <p:cNvPr id="9" name="Text Placeholder 8">
            <a:extLst>
              <a:ext uri="{FF2B5EF4-FFF2-40B4-BE49-F238E27FC236}">
                <a16:creationId xmlns:a16="http://schemas.microsoft.com/office/drawing/2014/main" id="{CD89CE66-3AAC-B3B2-1CC6-A9305EE3AF8A}"/>
              </a:ext>
            </a:extLst>
          </p:cNvPr>
          <p:cNvSpPr>
            <a:spLocks noGrp="1"/>
          </p:cNvSpPr>
          <p:nvPr>
            <p:ph type="body" sz="quarter" idx="19"/>
          </p:nvPr>
        </p:nvSpPr>
        <p:spPr/>
        <p:txBody>
          <a:bodyPr/>
          <a:lstStyle/>
          <a:p>
            <a:r>
              <a:rPr lang="en-AU" dirty="0">
                <a:latin typeface="Arial" panose="020B0604020202020204" pitchFamily="34" charset="0"/>
                <a:cs typeface="Arial" panose="020B0604020202020204" pitchFamily="34" charset="0"/>
              </a:rPr>
              <a:t>This resource has been created to provide additional support for teachers and students in the delivery of the iSTEM AgriTech program of learning</a:t>
            </a:r>
            <a:r>
              <a:rPr lang="en-AU" dirty="0"/>
              <a:t>.</a:t>
            </a:r>
          </a:p>
          <a:p>
            <a:r>
              <a:rPr lang="en-AU" dirty="0">
                <a:latin typeface="Arial" panose="020B0604020202020204" pitchFamily="34" charset="0"/>
                <a:cs typeface="Arial" panose="020B0604020202020204" pitchFamily="34" charset="0"/>
              </a:rPr>
              <a:t>Week 7 and 8 of this AgriTech learning sequence </a:t>
            </a:r>
            <a:r>
              <a:rPr lang="en-AU" dirty="0"/>
              <a:t>involves students evaluating and iterating their designs</a:t>
            </a:r>
            <a:r>
              <a:rPr lang="en-AU" dirty="0">
                <a:latin typeface="Arial" panose="020B0604020202020204" pitchFamily="34" charset="0"/>
                <a:cs typeface="Arial" panose="020B0604020202020204" pitchFamily="34" charset="0"/>
              </a:rPr>
              <a:t>. Student designs will vary. Assess this document within the context of your school and class and adjust where appropriate.</a:t>
            </a:r>
          </a:p>
          <a:p>
            <a:r>
              <a:rPr lang="en-AU" dirty="0">
                <a:latin typeface="Arial" panose="020B0604020202020204" pitchFamily="34" charset="0"/>
                <a:cs typeface="Arial" panose="020B0604020202020204" pitchFamily="34" charset="0"/>
              </a:rPr>
              <a:t>Delivery instructions and comments are provided in the notes section of the document.</a:t>
            </a:r>
          </a:p>
          <a:p>
            <a:endParaRPr lang="en-AU" dirty="0"/>
          </a:p>
        </p:txBody>
      </p:sp>
    </p:spTree>
    <p:extLst>
      <p:ext uri="{BB962C8B-B14F-4D97-AF65-F5344CB8AC3E}">
        <p14:creationId xmlns:p14="http://schemas.microsoft.com/office/powerpoint/2010/main" val="1817714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5E0C060-0890-3A6A-D560-BC44D76396A1}"/>
              </a:ext>
            </a:extLst>
          </p:cNvPr>
          <p:cNvSpPr>
            <a:spLocks noGrp="1"/>
          </p:cNvSpPr>
          <p:nvPr>
            <p:ph type="title"/>
          </p:nvPr>
        </p:nvSpPr>
        <p:spPr/>
        <p:txBody>
          <a:bodyPr/>
          <a:lstStyle/>
          <a:p>
            <a:r>
              <a:rPr lang="en-AU" dirty="0"/>
              <a:t>Smart greenhouse design brief</a:t>
            </a:r>
          </a:p>
        </p:txBody>
      </p:sp>
      <p:sp>
        <p:nvSpPr>
          <p:cNvPr id="7" name="Text Placeholder 6">
            <a:extLst>
              <a:ext uri="{FF2B5EF4-FFF2-40B4-BE49-F238E27FC236}">
                <a16:creationId xmlns:a16="http://schemas.microsoft.com/office/drawing/2014/main" id="{23CD151C-F8A8-2BC8-742A-FECD371D92F2}"/>
              </a:ext>
            </a:extLst>
          </p:cNvPr>
          <p:cNvSpPr>
            <a:spLocks noGrp="1"/>
          </p:cNvSpPr>
          <p:nvPr>
            <p:ph type="body" sz="quarter" idx="18"/>
          </p:nvPr>
        </p:nvSpPr>
        <p:spPr/>
        <p:txBody>
          <a:bodyPr/>
          <a:lstStyle/>
          <a:p>
            <a:r>
              <a:rPr lang="en-AU" dirty="0"/>
              <a:t>Review design brief</a:t>
            </a:r>
          </a:p>
        </p:txBody>
      </p:sp>
      <p:sp>
        <p:nvSpPr>
          <p:cNvPr id="8" name="Text Placeholder 7">
            <a:extLst>
              <a:ext uri="{FF2B5EF4-FFF2-40B4-BE49-F238E27FC236}">
                <a16:creationId xmlns:a16="http://schemas.microsoft.com/office/drawing/2014/main" id="{9C870D49-B706-5D59-6482-640C40CAF626}"/>
              </a:ext>
            </a:extLst>
          </p:cNvPr>
          <p:cNvSpPr>
            <a:spLocks noGrp="1"/>
          </p:cNvSpPr>
          <p:nvPr>
            <p:ph sz="quarter" idx="19"/>
          </p:nvPr>
        </p:nvSpPr>
        <p:spPr/>
        <p:txBody>
          <a:bodyPr/>
          <a:lstStyle/>
          <a:p>
            <a:r>
              <a:rPr lang="en-AU" dirty="0">
                <a:ea typeface="Calibri" panose="020F0502020204030204" pitchFamily="34" charset="0"/>
              </a:rPr>
              <a:t>Greenhouses are used in agriculture to increase productivity by managing environmental factors.</a:t>
            </a:r>
          </a:p>
          <a:p>
            <a:endParaRPr lang="en-AU" sz="2000" dirty="0">
              <a:effectLst/>
              <a:latin typeface="Arial" panose="020B0604020202020204" pitchFamily="34" charset="0"/>
              <a:ea typeface="Calibri" panose="020F0502020204030204" pitchFamily="34" charset="0"/>
            </a:endParaRPr>
          </a:p>
          <a:p>
            <a:r>
              <a:rPr lang="en-AU" sz="2000" dirty="0">
                <a:effectLst/>
                <a:latin typeface="Arial" panose="020B0604020202020204" pitchFamily="34" charset="0"/>
                <a:ea typeface="Calibri" panose="020F0502020204030204" pitchFamily="34" charset="0"/>
              </a:rPr>
              <a:t>Our design brief was to create a smart desktop greenhouse that can help manage temperature and other growth conditions.</a:t>
            </a:r>
            <a:endParaRPr lang="en-AU" dirty="0"/>
          </a:p>
        </p:txBody>
      </p:sp>
      <p:pic>
        <p:nvPicPr>
          <p:cNvPr id="10" name="Picture Placeholder 9" descr="Image showing possible components and structures for a smart greenhouse.">
            <a:extLst>
              <a:ext uri="{FF2B5EF4-FFF2-40B4-BE49-F238E27FC236}">
                <a16:creationId xmlns:a16="http://schemas.microsoft.com/office/drawing/2014/main" id="{F57068CC-F270-24C6-74EE-DC12F58BEC94}"/>
              </a:ext>
            </a:extLst>
          </p:cNvPr>
          <p:cNvPicPr>
            <a:picLocks noGrp="1" noChangeAspect="1"/>
          </p:cNvPicPr>
          <p:nvPr>
            <p:ph type="pic" sz="quarter" idx="20"/>
          </p:nvPr>
        </p:nvPicPr>
        <p:blipFill rotWithShape="1">
          <a:blip r:embed="rId3">
            <a:extLst>
              <a:ext uri="{28A0092B-C50C-407E-A947-70E740481C1C}">
                <a14:useLocalDpi xmlns:a14="http://schemas.microsoft.com/office/drawing/2010/main" val="0"/>
              </a:ext>
            </a:extLst>
          </a:blip>
          <a:srcRect l="13527" r="13527"/>
          <a:stretch/>
        </p:blipFill>
        <p:spPr/>
      </p:pic>
      <p:sp>
        <p:nvSpPr>
          <p:cNvPr id="2" name="Slide Number Placeholder 4">
            <a:extLst>
              <a:ext uri="{FF2B5EF4-FFF2-40B4-BE49-F238E27FC236}">
                <a16:creationId xmlns:a16="http://schemas.microsoft.com/office/drawing/2014/main" id="{A6B1515D-1BBF-537A-1F22-0594A4436B67}"/>
              </a:ext>
            </a:extLst>
          </p:cNvPr>
          <p:cNvSpPr>
            <a:spLocks noGrp="1"/>
          </p:cNvSpPr>
          <p:nvPr>
            <p:ph type="sldNum" sz="quarter" idx="12"/>
          </p:nvPr>
        </p:nvSpPr>
        <p:spPr>
          <a:xfrm>
            <a:off x="11124000" y="6516000"/>
            <a:ext cx="720000" cy="180000"/>
          </a:xfrm>
        </p:spPr>
        <p:txBody>
          <a:bodyPr/>
          <a:lstStyle/>
          <a:p>
            <a:fld id="{6B0AA3B9-7176-4FBC-8A56-697129254272}" type="slidenum">
              <a:rPr lang="en-AU" smtClean="0"/>
              <a:t>20</a:t>
            </a:fld>
            <a:endParaRPr lang="en-AU" dirty="0"/>
          </a:p>
        </p:txBody>
      </p:sp>
    </p:spTree>
    <p:extLst>
      <p:ext uri="{BB962C8B-B14F-4D97-AF65-F5344CB8AC3E}">
        <p14:creationId xmlns:p14="http://schemas.microsoft.com/office/powerpoint/2010/main" val="2373087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54BB034-A9F0-63FD-B89A-CD6260BA9923}"/>
              </a:ext>
            </a:extLst>
          </p:cNvPr>
          <p:cNvSpPr>
            <a:spLocks noGrp="1"/>
          </p:cNvSpPr>
          <p:nvPr>
            <p:ph type="title"/>
          </p:nvPr>
        </p:nvSpPr>
        <p:spPr/>
        <p:txBody>
          <a:bodyPr/>
          <a:lstStyle/>
          <a:p>
            <a:r>
              <a:rPr lang="en-AU" dirty="0"/>
              <a:t>Using the data logger</a:t>
            </a:r>
          </a:p>
        </p:txBody>
      </p:sp>
      <p:sp>
        <p:nvSpPr>
          <p:cNvPr id="12" name="Text Placeholder 11">
            <a:extLst>
              <a:ext uri="{FF2B5EF4-FFF2-40B4-BE49-F238E27FC236}">
                <a16:creationId xmlns:a16="http://schemas.microsoft.com/office/drawing/2014/main" id="{3EB610D8-6A14-83FE-CE2A-689D0D781A00}"/>
              </a:ext>
            </a:extLst>
          </p:cNvPr>
          <p:cNvSpPr>
            <a:spLocks noGrp="1"/>
          </p:cNvSpPr>
          <p:nvPr>
            <p:ph type="body" sz="quarter" idx="18"/>
          </p:nvPr>
        </p:nvSpPr>
        <p:spPr/>
        <p:txBody>
          <a:bodyPr/>
          <a:lstStyle/>
          <a:p>
            <a:r>
              <a:rPr lang="en-AU" dirty="0"/>
              <a:t>How do we know our smart features manage the temperature in the greenhouse?</a:t>
            </a:r>
          </a:p>
        </p:txBody>
      </p:sp>
      <p:sp>
        <p:nvSpPr>
          <p:cNvPr id="13" name="Content Placeholder 12">
            <a:extLst>
              <a:ext uri="{FF2B5EF4-FFF2-40B4-BE49-F238E27FC236}">
                <a16:creationId xmlns:a16="http://schemas.microsoft.com/office/drawing/2014/main" id="{42B4F0AB-2FB2-8D1B-523E-F2C4EFAB5D16}"/>
              </a:ext>
            </a:extLst>
          </p:cNvPr>
          <p:cNvSpPr>
            <a:spLocks noGrp="1"/>
          </p:cNvSpPr>
          <p:nvPr>
            <p:ph sz="quarter" idx="19"/>
          </p:nvPr>
        </p:nvSpPr>
        <p:spPr/>
        <p:txBody>
          <a:bodyPr/>
          <a:lstStyle/>
          <a:p>
            <a:r>
              <a:rPr lang="en-AU" dirty="0"/>
              <a:t>We have created a smart greenhouse.</a:t>
            </a:r>
          </a:p>
          <a:p>
            <a:r>
              <a:rPr lang="en-AU" dirty="0"/>
              <a:t>We know how to record atmospheric measurements.</a:t>
            </a:r>
          </a:p>
          <a:p>
            <a:r>
              <a:rPr lang="en-AU" dirty="0"/>
              <a:t>Now where could we place a sensor to record internal data?</a:t>
            </a:r>
          </a:p>
          <a:p>
            <a:r>
              <a:rPr lang="en-AU" dirty="0"/>
              <a:t>Where could we place a sensor to record external data?</a:t>
            </a:r>
          </a:p>
        </p:txBody>
      </p:sp>
      <p:pic>
        <p:nvPicPr>
          <p:cNvPr id="17" name="Picture Placeholder 16" descr="Image of greenhouse with microcontroller boards, battery packs, wires, servo and sensors connected to the side.">
            <a:extLst>
              <a:ext uri="{FF2B5EF4-FFF2-40B4-BE49-F238E27FC236}">
                <a16:creationId xmlns:a16="http://schemas.microsoft.com/office/drawing/2014/main" id="{6278707E-E7ED-6DCE-3659-EFEA417CD319}"/>
              </a:ext>
            </a:extLst>
          </p:cNvPr>
          <p:cNvPicPr>
            <a:picLocks noGrp="1" noChangeAspect="1"/>
          </p:cNvPicPr>
          <p:nvPr>
            <p:ph type="pic" sz="quarter" idx="20"/>
          </p:nvPr>
        </p:nvPicPr>
        <p:blipFill>
          <a:blip r:embed="rId3">
            <a:extLst>
              <a:ext uri="{28A0092B-C50C-407E-A947-70E740481C1C}">
                <a14:useLocalDpi xmlns:a14="http://schemas.microsoft.com/office/drawing/2010/main" val="0"/>
              </a:ext>
            </a:extLst>
          </a:blip>
          <a:srcRect l="13527" r="13527"/>
          <a:stretch>
            <a:fillRect/>
          </a:stretch>
        </p:blipFill>
        <p:spPr/>
      </p:pic>
      <p:sp>
        <p:nvSpPr>
          <p:cNvPr id="2" name="Slide Number Placeholder 4">
            <a:extLst>
              <a:ext uri="{FF2B5EF4-FFF2-40B4-BE49-F238E27FC236}">
                <a16:creationId xmlns:a16="http://schemas.microsoft.com/office/drawing/2014/main" id="{33D4D05F-407F-E97A-AA3C-2B39AAC88762}"/>
              </a:ext>
            </a:extLst>
          </p:cNvPr>
          <p:cNvSpPr>
            <a:spLocks noGrp="1"/>
          </p:cNvSpPr>
          <p:nvPr>
            <p:ph type="sldNum" sz="quarter" idx="12"/>
          </p:nvPr>
        </p:nvSpPr>
        <p:spPr>
          <a:xfrm>
            <a:off x="11124000" y="6516000"/>
            <a:ext cx="720000" cy="180000"/>
          </a:xfrm>
        </p:spPr>
        <p:txBody>
          <a:bodyPr/>
          <a:lstStyle/>
          <a:p>
            <a:fld id="{6B0AA3B9-7176-4FBC-8A56-697129254272}" type="slidenum">
              <a:rPr lang="en-AU" smtClean="0"/>
              <a:t>21</a:t>
            </a:fld>
            <a:endParaRPr lang="en-AU" dirty="0"/>
          </a:p>
        </p:txBody>
      </p:sp>
    </p:spTree>
    <p:extLst>
      <p:ext uri="{BB962C8B-B14F-4D97-AF65-F5344CB8AC3E}">
        <p14:creationId xmlns:p14="http://schemas.microsoft.com/office/powerpoint/2010/main" val="2802082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5" descr="Image of greenhouse with microcontroller boards, battery packs, wires, servo and sensors connected to the side.">
            <a:extLst>
              <a:ext uri="{FF2B5EF4-FFF2-40B4-BE49-F238E27FC236}">
                <a16:creationId xmlns:a16="http://schemas.microsoft.com/office/drawing/2014/main" id="{1C815478-D138-37D5-0D25-7E9100319D77}"/>
              </a:ext>
            </a:extLst>
          </p:cNvPr>
          <p:cNvPicPr>
            <a:picLocks noGrp="1" noChangeAspect="1"/>
          </p:cNvPicPr>
          <p:nvPr>
            <p:ph sz="quarter" idx="19"/>
          </p:nvPr>
        </p:nvPicPr>
        <p:blipFill rotWithShape="1">
          <a:blip r:embed="rId3">
            <a:extLst>
              <a:ext uri="{28A0092B-C50C-407E-A947-70E740481C1C}">
                <a14:useLocalDpi xmlns:a14="http://schemas.microsoft.com/office/drawing/2010/main" val="0"/>
              </a:ext>
            </a:extLst>
          </a:blip>
          <a:srcRect l="7215" r="4565"/>
          <a:stretch/>
        </p:blipFill>
        <p:spPr>
          <a:xfrm>
            <a:off x="2455817" y="1239259"/>
            <a:ext cx="7256870" cy="4627051"/>
          </a:xfrm>
        </p:spPr>
      </p:pic>
      <p:cxnSp>
        <p:nvCxnSpPr>
          <p:cNvPr id="14" name="Straight Arrow Connector 13">
            <a:extLst>
              <a:ext uri="{FF2B5EF4-FFF2-40B4-BE49-F238E27FC236}">
                <a16:creationId xmlns:a16="http://schemas.microsoft.com/office/drawing/2014/main" id="{0A63A2D4-4B56-4084-1E3D-1CE168C484A9}"/>
              </a:ext>
              <a:ext uri="{C183D7F6-B498-43B3-948B-1728B52AA6E4}">
                <adec:decorative xmlns:adec="http://schemas.microsoft.com/office/drawing/2017/decorative" val="1"/>
              </a:ext>
            </a:extLst>
          </p:cNvPr>
          <p:cNvCxnSpPr>
            <a:cxnSpLocks/>
          </p:cNvCxnSpPr>
          <p:nvPr/>
        </p:nvCxnSpPr>
        <p:spPr>
          <a:xfrm>
            <a:off x="1633945" y="4045133"/>
            <a:ext cx="3193869" cy="0"/>
          </a:xfrm>
          <a:prstGeom prst="straightConnector1">
            <a:avLst/>
          </a:prstGeom>
          <a:ln w="63500">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8D9A8AF-B934-31E6-9D12-C8433FD916BD}"/>
              </a:ext>
              <a:ext uri="{C183D7F6-B498-43B3-948B-1728B52AA6E4}">
                <adec:decorative xmlns:adec="http://schemas.microsoft.com/office/drawing/2017/decorative" val="1"/>
              </a:ext>
            </a:extLst>
          </p:cNvPr>
          <p:cNvCxnSpPr>
            <a:cxnSpLocks/>
          </p:cNvCxnSpPr>
          <p:nvPr/>
        </p:nvCxnSpPr>
        <p:spPr>
          <a:xfrm flipH="1">
            <a:off x="8395747" y="3034937"/>
            <a:ext cx="2280961" cy="0"/>
          </a:xfrm>
          <a:prstGeom prst="straightConnector1">
            <a:avLst/>
          </a:prstGeom>
          <a:ln w="6985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48D8DC31-3611-4E4B-8DCF-789B8612F390}"/>
              </a:ext>
            </a:extLst>
          </p:cNvPr>
          <p:cNvSpPr txBox="1"/>
          <p:nvPr/>
        </p:nvSpPr>
        <p:spPr>
          <a:xfrm>
            <a:off x="357645" y="3354330"/>
            <a:ext cx="1912187" cy="2302328"/>
          </a:xfrm>
          <a:prstGeom prst="rect">
            <a:avLst/>
          </a:prstGeom>
          <a:solidFill>
            <a:schemeClr val="bg1"/>
          </a:solidFill>
        </p:spPr>
        <p:txBody>
          <a:bodyPr wrap="square" lIns="144000" tIns="288000" rIns="0" bIns="0" rtlCol="0">
            <a:noAutofit/>
          </a:bodyPr>
          <a:lstStyle/>
          <a:p>
            <a:pPr algn="l"/>
            <a:r>
              <a:rPr lang="en-AU" sz="1800" dirty="0">
                <a:solidFill>
                  <a:schemeClr val="accent1"/>
                </a:solidFill>
                <a:latin typeface="Public Sans" pitchFamily="2" charset="0"/>
              </a:rPr>
              <a:t>Microcontroller 1 with sensor located outside greenhouse.</a:t>
            </a:r>
          </a:p>
          <a:p>
            <a:pPr algn="l"/>
            <a:endParaRPr lang="en-AU" sz="1800" dirty="0">
              <a:solidFill>
                <a:schemeClr val="accent1"/>
              </a:solidFill>
              <a:latin typeface="Public Sans" pitchFamily="2" charset="0"/>
            </a:endParaRPr>
          </a:p>
          <a:p>
            <a:pPr algn="l"/>
            <a:r>
              <a:rPr lang="en-AU" sz="1800" dirty="0">
                <a:solidFill>
                  <a:schemeClr val="accent1"/>
                </a:solidFill>
                <a:latin typeface="Public Sans" pitchFamily="2" charset="0"/>
              </a:rPr>
              <a:t>Using simple data logger code for atmospheric sensor.</a:t>
            </a:r>
          </a:p>
        </p:txBody>
      </p:sp>
      <p:sp>
        <p:nvSpPr>
          <p:cNvPr id="21" name="TextBox 20">
            <a:extLst>
              <a:ext uri="{FF2B5EF4-FFF2-40B4-BE49-F238E27FC236}">
                <a16:creationId xmlns:a16="http://schemas.microsoft.com/office/drawing/2014/main" id="{57741E84-48C8-9B90-6B68-3DC48ACD6BE9}"/>
              </a:ext>
            </a:extLst>
          </p:cNvPr>
          <p:cNvSpPr txBox="1"/>
          <p:nvPr/>
        </p:nvSpPr>
        <p:spPr>
          <a:xfrm>
            <a:off x="9944155" y="1999966"/>
            <a:ext cx="2008414" cy="2302328"/>
          </a:xfrm>
          <a:prstGeom prst="rect">
            <a:avLst/>
          </a:prstGeom>
          <a:solidFill>
            <a:schemeClr val="bg1"/>
          </a:solidFill>
        </p:spPr>
        <p:txBody>
          <a:bodyPr wrap="square" lIns="144000" tIns="252000" rIns="144000" bIns="0" rtlCol="0">
            <a:noAutofit/>
          </a:bodyPr>
          <a:lstStyle/>
          <a:p>
            <a:pPr algn="l"/>
            <a:r>
              <a:rPr lang="en-AU" sz="1800" dirty="0">
                <a:solidFill>
                  <a:schemeClr val="accent1"/>
                </a:solidFill>
                <a:latin typeface="Public Sans" pitchFamily="2" charset="0"/>
              </a:rPr>
              <a:t>Microcontroller 2 with sensor located inside greenhouse.</a:t>
            </a:r>
          </a:p>
          <a:p>
            <a:pPr algn="l"/>
            <a:endParaRPr lang="en-AU" sz="1800" dirty="0">
              <a:solidFill>
                <a:schemeClr val="accent1"/>
              </a:solidFill>
              <a:latin typeface="Public Sans" pitchFamily="2" charset="0"/>
            </a:endParaRPr>
          </a:p>
          <a:p>
            <a:pPr algn="l"/>
            <a:r>
              <a:rPr lang="en-AU" sz="1800" dirty="0">
                <a:solidFill>
                  <a:schemeClr val="accent1"/>
                </a:solidFill>
                <a:latin typeface="Public Sans" pitchFamily="2" charset="0"/>
              </a:rPr>
              <a:t>Using code that combines sensor, servo and data logging.</a:t>
            </a:r>
          </a:p>
        </p:txBody>
      </p:sp>
      <p:sp>
        <p:nvSpPr>
          <p:cNvPr id="2" name="Slide Number Placeholder 4">
            <a:extLst>
              <a:ext uri="{FF2B5EF4-FFF2-40B4-BE49-F238E27FC236}">
                <a16:creationId xmlns:a16="http://schemas.microsoft.com/office/drawing/2014/main" id="{28FC9CC5-ADE7-8909-0ED2-DC02EAEDD8CB}"/>
              </a:ext>
            </a:extLst>
          </p:cNvPr>
          <p:cNvSpPr>
            <a:spLocks noGrp="1"/>
          </p:cNvSpPr>
          <p:nvPr>
            <p:ph type="sldNum" sz="quarter" idx="12"/>
          </p:nvPr>
        </p:nvSpPr>
        <p:spPr>
          <a:xfrm>
            <a:off x="11124000" y="6516000"/>
            <a:ext cx="720000" cy="180000"/>
          </a:xfrm>
        </p:spPr>
        <p:txBody>
          <a:bodyPr/>
          <a:lstStyle/>
          <a:p>
            <a:fld id="{6B0AA3B9-7176-4FBC-8A56-697129254272}" type="slidenum">
              <a:rPr lang="en-AU" smtClean="0"/>
              <a:t>22</a:t>
            </a:fld>
            <a:endParaRPr lang="en-AU" dirty="0"/>
          </a:p>
        </p:txBody>
      </p:sp>
      <p:sp>
        <p:nvSpPr>
          <p:cNvPr id="3" name="Title 10">
            <a:extLst>
              <a:ext uri="{FF2B5EF4-FFF2-40B4-BE49-F238E27FC236}">
                <a16:creationId xmlns:a16="http://schemas.microsoft.com/office/drawing/2014/main" id="{D8E03C65-C591-468D-2971-0D7AFFE34B93}"/>
              </a:ext>
            </a:extLst>
          </p:cNvPr>
          <p:cNvSpPr txBox="1">
            <a:spLocks noGrp="1"/>
          </p:cNvSpPr>
          <p:nvPr>
            <p:ph type="title" idx="4294967295"/>
          </p:nvPr>
        </p:nvSpPr>
        <p:spPr>
          <a:xfrm>
            <a:off x="360000" y="360000"/>
            <a:ext cx="11484000" cy="54560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6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Data logger setup</a:t>
            </a:r>
          </a:p>
        </p:txBody>
      </p:sp>
    </p:spTree>
    <p:extLst>
      <p:ext uri="{BB962C8B-B14F-4D97-AF65-F5344CB8AC3E}">
        <p14:creationId xmlns:p14="http://schemas.microsoft.com/office/powerpoint/2010/main" val="350658046"/>
      </p:ext>
    </p:extLst>
  </p:cSld>
  <p:clrMapOvr>
    <a:masterClrMapping/>
  </p:clrMapOvr>
  <mc:AlternateContent xmlns:mc="http://schemas.openxmlformats.org/markup-compatibility/2006" xmlns:p14="http://schemas.microsoft.com/office/powerpoint/2010/main">
    <mc:Choice Requires="p14">
      <p:transition spd="med" p14:dur="700" advClick="0" advTm="33000">
        <p:fade/>
      </p:transition>
    </mc:Choice>
    <mc:Fallback xmlns="">
      <p:transition spd="med" advClick="0" advTm="33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48D8DC31-3611-4E4B-8DCF-789B8612F390}"/>
              </a:ext>
            </a:extLst>
          </p:cNvPr>
          <p:cNvSpPr txBox="1">
            <a:spLocks noGrp="1"/>
          </p:cNvSpPr>
          <p:nvPr>
            <p:ph type="title" idx="4294967295"/>
          </p:nvPr>
        </p:nvSpPr>
        <p:spPr>
          <a:xfrm>
            <a:off x="188917" y="1126672"/>
            <a:ext cx="1912187" cy="2302328"/>
          </a:xfrm>
          <a:prstGeom prst="rect">
            <a:avLst/>
          </a:prstGeom>
          <a:solidFill>
            <a:schemeClr val="bg1"/>
          </a:solidFill>
          <a:ln>
            <a:noFill/>
            <a:prstDash/>
          </a:ln>
          <a:effectLst/>
        </p:spPr>
        <p:txBody>
          <a:bodyPr rot="0" spcFirstLastPara="0" vertOverflow="overflow" horzOverflow="overflow" vert="horz" wrap="square" lIns="144000" tIns="288000" rIns="0" bIns="0" numCol="1" spcCol="0" rtlCol="0" fromWordArt="0" anchor="t" anchorCtr="0" forceAA="0" compatLnSpc="1">
            <a:prstTxWarp prst="textNoShape">
              <a:avLst/>
            </a:prstTxWarp>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chemeClr val="accent1"/>
                </a:solidFill>
                <a:effectLst/>
                <a:uLnTx/>
                <a:uFillTx/>
                <a:latin typeface="Public Sans" pitchFamily="2" charset="0"/>
                <a:ea typeface="+mn-ea"/>
                <a:cs typeface="+mn-cs"/>
              </a:rPr>
              <a:t>Internal sensor located under small structure to protect from direct sunlight.</a:t>
            </a:r>
          </a:p>
        </p:txBody>
      </p:sp>
      <p:pic>
        <p:nvPicPr>
          <p:cNvPr id="5" name="Content Placeholder 4" descr="Image of greenhouse with microcontroller boards, battery packs, wires, servo and sensors connected to the side.">
            <a:extLst>
              <a:ext uri="{FF2B5EF4-FFF2-40B4-BE49-F238E27FC236}">
                <a16:creationId xmlns:a16="http://schemas.microsoft.com/office/drawing/2014/main" id="{90B95B56-2027-9B12-26B3-DD3C3A1CA7B9}"/>
              </a:ext>
            </a:extLst>
          </p:cNvPr>
          <p:cNvPicPr>
            <a:picLocks noGrp="1" noChangeAspect="1"/>
          </p:cNvPicPr>
          <p:nvPr>
            <p:ph sz="quarter" idx="19"/>
          </p:nvPr>
        </p:nvPicPr>
        <p:blipFill>
          <a:blip r:embed="rId3">
            <a:extLst>
              <a:ext uri="{28A0092B-C50C-407E-A947-70E740481C1C}">
                <a14:useLocalDpi xmlns:a14="http://schemas.microsoft.com/office/drawing/2010/main" val="0"/>
              </a:ext>
            </a:extLst>
          </a:blip>
          <a:stretch>
            <a:fillRect/>
          </a:stretch>
        </p:blipFill>
        <p:spPr>
          <a:xfrm>
            <a:off x="2188029" y="1196238"/>
            <a:ext cx="7799614" cy="4387283"/>
          </a:xfrm>
        </p:spPr>
      </p:pic>
      <p:cxnSp>
        <p:nvCxnSpPr>
          <p:cNvPr id="14" name="Straight Arrow Connector 13">
            <a:extLst>
              <a:ext uri="{FF2B5EF4-FFF2-40B4-BE49-F238E27FC236}">
                <a16:creationId xmlns:a16="http://schemas.microsoft.com/office/drawing/2014/main" id="{0A63A2D4-4B56-4084-1E3D-1CE168C484A9}"/>
              </a:ext>
              <a:ext uri="{C183D7F6-B498-43B3-948B-1728B52AA6E4}">
                <adec:decorative xmlns:adec="http://schemas.microsoft.com/office/drawing/2017/decorative" val="1"/>
              </a:ext>
            </a:extLst>
          </p:cNvPr>
          <p:cNvCxnSpPr>
            <a:cxnSpLocks/>
          </p:cNvCxnSpPr>
          <p:nvPr/>
        </p:nvCxnSpPr>
        <p:spPr>
          <a:xfrm>
            <a:off x="1100545" y="2314305"/>
            <a:ext cx="3308169" cy="0"/>
          </a:xfrm>
          <a:prstGeom prst="straightConnector1">
            <a:avLst/>
          </a:prstGeom>
          <a:ln w="635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2" name="Slide Number Placeholder 4">
            <a:extLst>
              <a:ext uri="{FF2B5EF4-FFF2-40B4-BE49-F238E27FC236}">
                <a16:creationId xmlns:a16="http://schemas.microsoft.com/office/drawing/2014/main" id="{5144975C-E38A-4CB5-D417-F8D28D99DDDF}"/>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6B0AA3B9-7176-4FBC-8A56-697129254272}" type="slidenum">
              <a:rPr lang="en-AU" smtClean="0"/>
              <a:t>23</a:t>
            </a:fld>
            <a:endParaRPr lang="en-AU" dirty="0"/>
          </a:p>
        </p:txBody>
      </p:sp>
    </p:spTree>
    <p:extLst>
      <p:ext uri="{BB962C8B-B14F-4D97-AF65-F5344CB8AC3E}">
        <p14:creationId xmlns:p14="http://schemas.microsoft.com/office/powerpoint/2010/main" val="3708894905"/>
      </p:ext>
    </p:extLst>
  </p:cSld>
  <p:clrMapOvr>
    <a:masterClrMapping/>
  </p:clrMapOvr>
  <mc:AlternateContent xmlns:mc="http://schemas.openxmlformats.org/markup-compatibility/2006" xmlns:p14="http://schemas.microsoft.com/office/powerpoint/2010/main">
    <mc:Choice Requires="p14">
      <p:transition spd="med" p14:dur="700" advClick="0" advTm="33000">
        <p:fade/>
      </p:transition>
    </mc:Choice>
    <mc:Fallback xmlns="">
      <p:transition spd="med" advClick="0" advTm="33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B8EBE3-25E3-7659-CD52-362E3216A063}"/>
              </a:ext>
              <a:ext uri="{C183D7F6-B498-43B3-948B-1728B52AA6E4}">
                <adec:decorative xmlns:adec="http://schemas.microsoft.com/office/drawing/2017/decorative" val="1"/>
              </a:ext>
            </a:extLst>
          </p:cNvPr>
          <p:cNvGrpSpPr/>
          <p:nvPr/>
        </p:nvGrpSpPr>
        <p:grpSpPr>
          <a:xfrm>
            <a:off x="6370235" y="1087930"/>
            <a:ext cx="5297160" cy="5353151"/>
            <a:chOff x="2071210" y="1292535"/>
            <a:chExt cx="5297160" cy="5353151"/>
          </a:xfrm>
        </p:grpSpPr>
        <p:pic>
          <p:nvPicPr>
            <p:cNvPr id="6" name="Graphic 5" descr="Head with gears with solid fill">
              <a:extLst>
                <a:ext uri="{FF2B5EF4-FFF2-40B4-BE49-F238E27FC236}">
                  <a16:creationId xmlns:a16="http://schemas.microsoft.com/office/drawing/2014/main" id="{CFFF43EA-86C1-0B64-57C8-575D43390DF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071210" y="5047826"/>
              <a:ext cx="1597860" cy="1597860"/>
            </a:xfrm>
            <a:prstGeom prst="rect">
              <a:avLst/>
            </a:prstGeom>
          </p:spPr>
        </p:pic>
        <p:pic>
          <p:nvPicPr>
            <p:cNvPr id="7" name="Graphic 6" descr="Thought bubble with solid fill">
              <a:extLst>
                <a:ext uri="{FF2B5EF4-FFF2-40B4-BE49-F238E27FC236}">
                  <a16:creationId xmlns:a16="http://schemas.microsoft.com/office/drawing/2014/main" id="{F9F25705-F310-EDD4-DB64-7CA53B480FC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777700" y="1292535"/>
              <a:ext cx="4590670" cy="4590670"/>
            </a:xfrm>
            <a:prstGeom prst="rect">
              <a:avLst/>
            </a:prstGeom>
          </p:spPr>
        </p:pic>
      </p:grpSp>
      <p:sp>
        <p:nvSpPr>
          <p:cNvPr id="3" name="Title 2">
            <a:extLst>
              <a:ext uri="{FF2B5EF4-FFF2-40B4-BE49-F238E27FC236}">
                <a16:creationId xmlns:a16="http://schemas.microsoft.com/office/drawing/2014/main" id="{612B1D5E-1CDA-84D5-25F6-848B4D2030FE}"/>
              </a:ext>
            </a:extLst>
          </p:cNvPr>
          <p:cNvSpPr>
            <a:spLocks noGrp="1"/>
          </p:cNvSpPr>
          <p:nvPr>
            <p:ph type="title"/>
          </p:nvPr>
        </p:nvSpPr>
        <p:spPr/>
        <p:txBody>
          <a:bodyPr/>
          <a:lstStyle/>
          <a:p>
            <a:r>
              <a:rPr lang="en-AU" dirty="0"/>
              <a:t>Fair testing</a:t>
            </a:r>
          </a:p>
        </p:txBody>
      </p:sp>
      <p:sp>
        <p:nvSpPr>
          <p:cNvPr id="5" name="Content Placeholder 4">
            <a:extLst>
              <a:ext uri="{FF2B5EF4-FFF2-40B4-BE49-F238E27FC236}">
                <a16:creationId xmlns:a16="http://schemas.microsoft.com/office/drawing/2014/main" id="{F62BEC62-FAA1-6F6D-420A-64ABF8A720AC}"/>
              </a:ext>
            </a:extLst>
          </p:cNvPr>
          <p:cNvSpPr>
            <a:spLocks noGrp="1"/>
          </p:cNvSpPr>
          <p:nvPr>
            <p:ph sz="quarter" idx="19"/>
          </p:nvPr>
        </p:nvSpPr>
        <p:spPr/>
        <p:txBody>
          <a:bodyPr/>
          <a:lstStyle/>
          <a:p>
            <a:r>
              <a:rPr lang="en-AU" dirty="0"/>
              <a:t>It is important to consider validity, accuracy and reliability when testing the smart greenhouse.</a:t>
            </a:r>
          </a:p>
          <a:p>
            <a:endParaRPr lang="en-AU" dirty="0"/>
          </a:p>
          <a:p>
            <a:r>
              <a:rPr lang="en-AU" dirty="0"/>
              <a:t>Will the test collect data that answers my evaluation question/s?</a:t>
            </a:r>
          </a:p>
          <a:p>
            <a:r>
              <a:rPr lang="en-AU" dirty="0"/>
              <a:t> </a:t>
            </a:r>
          </a:p>
        </p:txBody>
      </p:sp>
      <p:sp>
        <p:nvSpPr>
          <p:cNvPr id="12" name="Content Placeholder 3">
            <a:extLst>
              <a:ext uri="{FF2B5EF4-FFF2-40B4-BE49-F238E27FC236}">
                <a16:creationId xmlns:a16="http://schemas.microsoft.com/office/drawing/2014/main" id="{CC045B10-77FC-CEC2-E9D9-207E5ABB4422}"/>
              </a:ext>
            </a:extLst>
          </p:cNvPr>
          <p:cNvSpPr txBox="1">
            <a:spLocks/>
          </p:cNvSpPr>
          <p:nvPr/>
        </p:nvSpPr>
        <p:spPr>
          <a:xfrm>
            <a:off x="7756071" y="2459143"/>
            <a:ext cx="3364302" cy="690115"/>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AU" sz="2400" dirty="0">
                <a:solidFill>
                  <a:schemeClr val="bg2"/>
                </a:solidFill>
              </a:rPr>
              <a:t>Where are the sensors located?</a:t>
            </a:r>
          </a:p>
        </p:txBody>
      </p:sp>
      <p:sp>
        <p:nvSpPr>
          <p:cNvPr id="8" name="Slide Number Placeholder 4">
            <a:extLst>
              <a:ext uri="{FF2B5EF4-FFF2-40B4-BE49-F238E27FC236}">
                <a16:creationId xmlns:a16="http://schemas.microsoft.com/office/drawing/2014/main" id="{C80F9748-F94F-A152-0E0A-53E5F7426729}"/>
              </a:ext>
            </a:extLst>
          </p:cNvPr>
          <p:cNvSpPr>
            <a:spLocks noGrp="1"/>
          </p:cNvSpPr>
          <p:nvPr>
            <p:ph type="sldNum" sz="quarter" idx="12"/>
          </p:nvPr>
        </p:nvSpPr>
        <p:spPr>
          <a:xfrm>
            <a:off x="11124000" y="6516000"/>
            <a:ext cx="720000" cy="180000"/>
          </a:xfrm>
        </p:spPr>
        <p:txBody>
          <a:bodyPr/>
          <a:lstStyle/>
          <a:p>
            <a:fld id="{6B0AA3B9-7176-4FBC-8A56-697129254272}" type="slidenum">
              <a:rPr lang="en-AU" smtClean="0"/>
              <a:t>24</a:t>
            </a:fld>
            <a:endParaRPr lang="en-AU" dirty="0"/>
          </a:p>
        </p:txBody>
      </p:sp>
    </p:spTree>
    <p:extLst>
      <p:ext uri="{BB962C8B-B14F-4D97-AF65-F5344CB8AC3E}">
        <p14:creationId xmlns:p14="http://schemas.microsoft.com/office/powerpoint/2010/main" val="3738519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99DBD7B-C41B-412F-6A6B-460A56407A8F}"/>
              </a:ext>
              <a:ext uri="{C183D7F6-B498-43B3-948B-1728B52AA6E4}">
                <adec:decorative xmlns:adec="http://schemas.microsoft.com/office/drawing/2017/decorative" val="1"/>
              </a:ext>
            </a:extLst>
          </p:cNvPr>
          <p:cNvGrpSpPr/>
          <p:nvPr/>
        </p:nvGrpSpPr>
        <p:grpSpPr>
          <a:xfrm>
            <a:off x="6370235" y="1087930"/>
            <a:ext cx="5297160" cy="5353151"/>
            <a:chOff x="2071210" y="1292535"/>
            <a:chExt cx="5297160" cy="5353151"/>
          </a:xfrm>
        </p:grpSpPr>
        <p:pic>
          <p:nvPicPr>
            <p:cNvPr id="7" name="Graphic 6" descr="Head with gears with solid fill">
              <a:extLst>
                <a:ext uri="{FF2B5EF4-FFF2-40B4-BE49-F238E27FC236}">
                  <a16:creationId xmlns:a16="http://schemas.microsoft.com/office/drawing/2014/main" id="{9B77B35A-6806-9332-6ADD-BBA6683383C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071210" y="5047826"/>
              <a:ext cx="1597860" cy="1597860"/>
            </a:xfrm>
            <a:prstGeom prst="rect">
              <a:avLst/>
            </a:prstGeom>
          </p:spPr>
        </p:pic>
        <p:pic>
          <p:nvPicPr>
            <p:cNvPr id="9" name="Graphic 8" descr="Thought bubble with solid fill">
              <a:extLst>
                <a:ext uri="{FF2B5EF4-FFF2-40B4-BE49-F238E27FC236}">
                  <a16:creationId xmlns:a16="http://schemas.microsoft.com/office/drawing/2014/main" id="{A1CE3374-0B03-45CC-4CAF-FE8A51D9BAF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777700" y="1292535"/>
              <a:ext cx="4590670" cy="4590670"/>
            </a:xfrm>
            <a:prstGeom prst="rect">
              <a:avLst/>
            </a:prstGeom>
          </p:spPr>
        </p:pic>
      </p:grpSp>
      <p:sp>
        <p:nvSpPr>
          <p:cNvPr id="3" name="Title 2">
            <a:extLst>
              <a:ext uri="{FF2B5EF4-FFF2-40B4-BE49-F238E27FC236}">
                <a16:creationId xmlns:a16="http://schemas.microsoft.com/office/drawing/2014/main" id="{612B1D5E-1CDA-84D5-25F6-848B4D2030FE}"/>
              </a:ext>
            </a:extLst>
          </p:cNvPr>
          <p:cNvSpPr>
            <a:spLocks noGrp="1"/>
          </p:cNvSpPr>
          <p:nvPr>
            <p:ph type="title"/>
          </p:nvPr>
        </p:nvSpPr>
        <p:spPr/>
        <p:txBody>
          <a:bodyPr/>
          <a:lstStyle/>
          <a:p>
            <a:r>
              <a:rPr lang="en-AU" dirty="0"/>
              <a:t>Accuracy</a:t>
            </a:r>
          </a:p>
        </p:txBody>
      </p:sp>
      <p:sp>
        <p:nvSpPr>
          <p:cNvPr id="5" name="Content Placeholder 4">
            <a:extLst>
              <a:ext uri="{FF2B5EF4-FFF2-40B4-BE49-F238E27FC236}">
                <a16:creationId xmlns:a16="http://schemas.microsoft.com/office/drawing/2014/main" id="{F62BEC62-FAA1-6F6D-420A-64ABF8A720AC}"/>
              </a:ext>
            </a:extLst>
          </p:cNvPr>
          <p:cNvSpPr>
            <a:spLocks noGrp="1"/>
          </p:cNvSpPr>
          <p:nvPr>
            <p:ph sz="quarter" idx="19"/>
          </p:nvPr>
        </p:nvSpPr>
        <p:spPr/>
        <p:txBody>
          <a:bodyPr/>
          <a:lstStyle/>
          <a:p>
            <a:r>
              <a:rPr lang="en-AU" dirty="0"/>
              <a:t>What tools or technology will I use to measure the temperature?</a:t>
            </a:r>
          </a:p>
          <a:p>
            <a:r>
              <a:rPr lang="en-AU" dirty="0"/>
              <a:t>Will my measurements be accurate? </a:t>
            </a:r>
          </a:p>
        </p:txBody>
      </p:sp>
      <p:sp>
        <p:nvSpPr>
          <p:cNvPr id="8" name="Content Placeholder 3">
            <a:extLst>
              <a:ext uri="{FF2B5EF4-FFF2-40B4-BE49-F238E27FC236}">
                <a16:creationId xmlns:a16="http://schemas.microsoft.com/office/drawing/2014/main" id="{D98DEDF7-7017-9BA4-6C82-22D43A219BF1}"/>
              </a:ext>
            </a:extLst>
          </p:cNvPr>
          <p:cNvSpPr txBox="1">
            <a:spLocks/>
          </p:cNvSpPr>
          <p:nvPr/>
        </p:nvSpPr>
        <p:spPr>
          <a:xfrm>
            <a:off x="7794171" y="2524458"/>
            <a:ext cx="3364302" cy="690115"/>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AU" sz="2400" dirty="0">
                <a:solidFill>
                  <a:schemeClr val="bg2"/>
                </a:solidFill>
              </a:rPr>
              <a:t>Are the sensors working?</a:t>
            </a:r>
          </a:p>
        </p:txBody>
      </p:sp>
      <p:sp>
        <p:nvSpPr>
          <p:cNvPr id="10" name="Slide Number Placeholder 4">
            <a:extLst>
              <a:ext uri="{FF2B5EF4-FFF2-40B4-BE49-F238E27FC236}">
                <a16:creationId xmlns:a16="http://schemas.microsoft.com/office/drawing/2014/main" id="{C23E56A9-3901-1397-198C-8A031AC7DD9F}"/>
              </a:ext>
            </a:extLst>
          </p:cNvPr>
          <p:cNvSpPr>
            <a:spLocks noGrp="1"/>
          </p:cNvSpPr>
          <p:nvPr>
            <p:ph type="sldNum" sz="quarter" idx="12"/>
          </p:nvPr>
        </p:nvSpPr>
        <p:spPr>
          <a:xfrm>
            <a:off x="11124000" y="6516000"/>
            <a:ext cx="720000" cy="180000"/>
          </a:xfrm>
        </p:spPr>
        <p:txBody>
          <a:bodyPr/>
          <a:lstStyle/>
          <a:p>
            <a:fld id="{6B0AA3B9-7176-4FBC-8A56-697129254272}" type="slidenum">
              <a:rPr lang="en-AU" smtClean="0"/>
              <a:t>25</a:t>
            </a:fld>
            <a:endParaRPr lang="en-AU" dirty="0"/>
          </a:p>
        </p:txBody>
      </p:sp>
    </p:spTree>
    <p:extLst>
      <p:ext uri="{BB962C8B-B14F-4D97-AF65-F5344CB8AC3E}">
        <p14:creationId xmlns:p14="http://schemas.microsoft.com/office/powerpoint/2010/main" val="961682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455BD37-E6A2-67F8-8753-37389FC21996}"/>
              </a:ext>
              <a:ext uri="{C183D7F6-B498-43B3-948B-1728B52AA6E4}">
                <adec:decorative xmlns:adec="http://schemas.microsoft.com/office/drawing/2017/decorative" val="1"/>
              </a:ext>
            </a:extLst>
          </p:cNvPr>
          <p:cNvGrpSpPr/>
          <p:nvPr/>
        </p:nvGrpSpPr>
        <p:grpSpPr>
          <a:xfrm>
            <a:off x="6415955" y="1033066"/>
            <a:ext cx="5297160" cy="5353151"/>
            <a:chOff x="2071210" y="1292535"/>
            <a:chExt cx="5297160" cy="5353151"/>
          </a:xfrm>
        </p:grpSpPr>
        <p:pic>
          <p:nvPicPr>
            <p:cNvPr id="7" name="Graphic 6" descr="Head with gears with solid fill">
              <a:extLst>
                <a:ext uri="{FF2B5EF4-FFF2-40B4-BE49-F238E27FC236}">
                  <a16:creationId xmlns:a16="http://schemas.microsoft.com/office/drawing/2014/main" id="{BCC3455C-7E8D-8F2E-8A74-18B805965C7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071210" y="5047826"/>
              <a:ext cx="1597860" cy="1597860"/>
            </a:xfrm>
            <a:prstGeom prst="rect">
              <a:avLst/>
            </a:prstGeom>
          </p:spPr>
        </p:pic>
        <p:pic>
          <p:nvPicPr>
            <p:cNvPr id="9" name="Graphic 8" descr="Thought bubble with solid fill">
              <a:extLst>
                <a:ext uri="{FF2B5EF4-FFF2-40B4-BE49-F238E27FC236}">
                  <a16:creationId xmlns:a16="http://schemas.microsoft.com/office/drawing/2014/main" id="{C0094931-902E-2DC2-FAD6-A399FB2C800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777700" y="1292535"/>
              <a:ext cx="4590670" cy="4590670"/>
            </a:xfrm>
            <a:prstGeom prst="rect">
              <a:avLst/>
            </a:prstGeom>
          </p:spPr>
        </p:pic>
      </p:grpSp>
      <p:sp>
        <p:nvSpPr>
          <p:cNvPr id="3" name="Title 2">
            <a:extLst>
              <a:ext uri="{FF2B5EF4-FFF2-40B4-BE49-F238E27FC236}">
                <a16:creationId xmlns:a16="http://schemas.microsoft.com/office/drawing/2014/main" id="{612B1D5E-1CDA-84D5-25F6-848B4D2030FE}"/>
              </a:ext>
            </a:extLst>
          </p:cNvPr>
          <p:cNvSpPr>
            <a:spLocks noGrp="1"/>
          </p:cNvSpPr>
          <p:nvPr>
            <p:ph type="title"/>
          </p:nvPr>
        </p:nvSpPr>
        <p:spPr/>
        <p:txBody>
          <a:bodyPr/>
          <a:lstStyle/>
          <a:p>
            <a:r>
              <a:rPr lang="en-AU" dirty="0"/>
              <a:t>Reliability</a:t>
            </a:r>
          </a:p>
        </p:txBody>
      </p:sp>
      <p:sp>
        <p:nvSpPr>
          <p:cNvPr id="5" name="Content Placeholder 4">
            <a:extLst>
              <a:ext uri="{FF2B5EF4-FFF2-40B4-BE49-F238E27FC236}">
                <a16:creationId xmlns:a16="http://schemas.microsoft.com/office/drawing/2014/main" id="{F62BEC62-FAA1-6F6D-420A-64ABF8A720AC}"/>
              </a:ext>
            </a:extLst>
          </p:cNvPr>
          <p:cNvSpPr>
            <a:spLocks noGrp="1"/>
          </p:cNvSpPr>
          <p:nvPr>
            <p:ph sz="quarter" idx="19"/>
          </p:nvPr>
        </p:nvSpPr>
        <p:spPr/>
        <p:txBody>
          <a:bodyPr/>
          <a:lstStyle/>
          <a:p>
            <a:r>
              <a:rPr lang="en-AU" dirty="0"/>
              <a:t>If I repeat my test using the same steps will the results be the same?</a:t>
            </a:r>
          </a:p>
          <a:p>
            <a:r>
              <a:rPr lang="en-AU" dirty="0"/>
              <a:t>Can I control external conditions?</a:t>
            </a:r>
          </a:p>
          <a:p>
            <a:r>
              <a:rPr lang="en-AU" dirty="0"/>
              <a:t>For example:</a:t>
            </a:r>
          </a:p>
          <a:p>
            <a:pPr marL="342900" indent="-342900">
              <a:buFont typeface="Arial" panose="020B0604020202020204" pitchFamily="34" charset="0"/>
              <a:buChar char="•"/>
            </a:pPr>
            <a:r>
              <a:rPr lang="en-AU" dirty="0"/>
              <a:t>Will shadows block light to both sensors?</a:t>
            </a:r>
          </a:p>
          <a:p>
            <a:pPr marL="342900" indent="-342900">
              <a:buFont typeface="Arial" panose="020B0604020202020204" pitchFamily="34" charset="0"/>
              <a:buChar char="•"/>
            </a:pPr>
            <a:r>
              <a:rPr lang="en-AU" dirty="0"/>
              <a:t>Will a sensor be affected by wind flow or air conditioning?</a:t>
            </a:r>
          </a:p>
          <a:p>
            <a:pPr marL="342900" indent="-342900">
              <a:buFont typeface="Arial" panose="020B0604020202020204" pitchFamily="34" charset="0"/>
              <a:buChar char="•"/>
            </a:pPr>
            <a:endParaRPr lang="en-AU" dirty="0"/>
          </a:p>
        </p:txBody>
      </p:sp>
      <p:sp>
        <p:nvSpPr>
          <p:cNvPr id="8" name="Content Placeholder 3">
            <a:extLst>
              <a:ext uri="{FF2B5EF4-FFF2-40B4-BE49-F238E27FC236}">
                <a16:creationId xmlns:a16="http://schemas.microsoft.com/office/drawing/2014/main" id="{EB78CF93-2335-8F18-3150-A7DFC90E063F}"/>
              </a:ext>
            </a:extLst>
          </p:cNvPr>
          <p:cNvSpPr txBox="1">
            <a:spLocks/>
          </p:cNvSpPr>
          <p:nvPr/>
        </p:nvSpPr>
        <p:spPr>
          <a:xfrm>
            <a:off x="7685314" y="2377500"/>
            <a:ext cx="3364302" cy="690115"/>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AU" sz="2400" dirty="0">
                <a:solidFill>
                  <a:schemeClr val="bg2"/>
                </a:solidFill>
              </a:rPr>
              <a:t>How many sensors can be placed?</a:t>
            </a:r>
          </a:p>
        </p:txBody>
      </p:sp>
      <p:sp>
        <p:nvSpPr>
          <p:cNvPr id="10" name="Slide Number Placeholder 4">
            <a:extLst>
              <a:ext uri="{FF2B5EF4-FFF2-40B4-BE49-F238E27FC236}">
                <a16:creationId xmlns:a16="http://schemas.microsoft.com/office/drawing/2014/main" id="{C460D165-F314-AB86-4AA3-2F7B47F83B06}"/>
              </a:ext>
            </a:extLst>
          </p:cNvPr>
          <p:cNvSpPr>
            <a:spLocks noGrp="1"/>
          </p:cNvSpPr>
          <p:nvPr>
            <p:ph type="sldNum" sz="quarter" idx="12"/>
          </p:nvPr>
        </p:nvSpPr>
        <p:spPr>
          <a:xfrm>
            <a:off x="11123998" y="6498000"/>
            <a:ext cx="720000" cy="180000"/>
          </a:xfrm>
        </p:spPr>
        <p:txBody>
          <a:bodyPr/>
          <a:lstStyle/>
          <a:p>
            <a:fld id="{6B0AA3B9-7176-4FBC-8A56-697129254272}" type="slidenum">
              <a:rPr lang="en-AU" smtClean="0"/>
              <a:t>26</a:t>
            </a:fld>
            <a:endParaRPr lang="en-AU" dirty="0"/>
          </a:p>
        </p:txBody>
      </p:sp>
    </p:spTree>
    <p:extLst>
      <p:ext uri="{BB962C8B-B14F-4D97-AF65-F5344CB8AC3E}">
        <p14:creationId xmlns:p14="http://schemas.microsoft.com/office/powerpoint/2010/main" val="1989434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7ECE2-C233-1BE3-0A8E-9B9D14D4AB67}"/>
              </a:ext>
            </a:extLst>
          </p:cNvPr>
          <p:cNvSpPr>
            <a:spLocks noGrp="1"/>
          </p:cNvSpPr>
          <p:nvPr>
            <p:ph type="title"/>
          </p:nvPr>
        </p:nvSpPr>
        <p:spPr/>
        <p:txBody>
          <a:bodyPr/>
          <a:lstStyle/>
          <a:p>
            <a:r>
              <a:rPr lang="en-AU" dirty="0"/>
              <a:t>Plan</a:t>
            </a:r>
          </a:p>
        </p:txBody>
      </p:sp>
      <p:sp>
        <p:nvSpPr>
          <p:cNvPr id="7" name="Content Placeholder 6">
            <a:extLst>
              <a:ext uri="{FF2B5EF4-FFF2-40B4-BE49-F238E27FC236}">
                <a16:creationId xmlns:a16="http://schemas.microsoft.com/office/drawing/2014/main" id="{41F36824-7F98-8785-F7B6-038030536BC5}"/>
              </a:ext>
            </a:extLst>
          </p:cNvPr>
          <p:cNvSpPr>
            <a:spLocks noGrp="1"/>
          </p:cNvSpPr>
          <p:nvPr>
            <p:ph sz="half" idx="1"/>
          </p:nvPr>
        </p:nvSpPr>
        <p:spPr/>
        <p:txBody>
          <a:bodyPr/>
          <a:lstStyle/>
          <a:p>
            <a:r>
              <a:rPr lang="en-AU" dirty="0">
                <a:ea typeface="Calibri" panose="020F0502020204030204" pitchFamily="34" charset="0"/>
              </a:rPr>
              <a:t>Plan your evaluation test.</a:t>
            </a:r>
          </a:p>
          <a:p>
            <a:r>
              <a:rPr lang="en-AU" sz="1800" dirty="0">
                <a:effectLst/>
                <a:latin typeface="Arial" panose="020B0604020202020204" pitchFamily="34" charset="0"/>
                <a:ea typeface="Calibri" panose="020F0502020204030204" pitchFamily="34" charset="0"/>
              </a:rPr>
              <a:t>Clearly outline the test steps.</a:t>
            </a:r>
          </a:p>
        </p:txBody>
      </p:sp>
      <p:sp>
        <p:nvSpPr>
          <p:cNvPr id="9" name="Content Placeholder 8">
            <a:extLst>
              <a:ext uri="{FF2B5EF4-FFF2-40B4-BE49-F238E27FC236}">
                <a16:creationId xmlns:a16="http://schemas.microsoft.com/office/drawing/2014/main" id="{B6A6FDAD-BFF1-1B24-A66B-487620DD52C1}"/>
              </a:ext>
            </a:extLst>
          </p:cNvPr>
          <p:cNvSpPr>
            <a:spLocks noGrp="1"/>
          </p:cNvSpPr>
          <p:nvPr>
            <p:ph sz="half" idx="19"/>
          </p:nvPr>
        </p:nvSpPr>
        <p:spPr>
          <a:xfrm>
            <a:off x="6680680" y="1641809"/>
            <a:ext cx="4850456" cy="3869020"/>
          </a:xfrm>
        </p:spPr>
        <p:txBody>
          <a:bodyPr/>
          <a:lstStyle/>
          <a:p>
            <a:r>
              <a:rPr lang="en-AU" dirty="0"/>
              <a:t>Plan:</a:t>
            </a:r>
          </a:p>
          <a:p>
            <a:pPr marL="342900" indent="-342900">
              <a:buFont typeface="+mj-lt"/>
              <a:buAutoNum type="arabicPeriod"/>
            </a:pPr>
            <a:r>
              <a:rPr lang="en-AU" dirty="0"/>
              <a:t>Attach…</a:t>
            </a:r>
          </a:p>
          <a:p>
            <a:pPr marL="342900" indent="-342900">
              <a:buFont typeface="+mj-lt"/>
              <a:buAutoNum type="arabicPeriod"/>
            </a:pPr>
            <a:r>
              <a:rPr lang="en-AU" dirty="0"/>
              <a:t>Place…</a:t>
            </a:r>
          </a:p>
          <a:p>
            <a:pPr marL="342900" indent="-342900">
              <a:buFont typeface="+mj-lt"/>
              <a:buAutoNum type="arabicPeriod"/>
            </a:pPr>
            <a:r>
              <a:rPr lang="en-AU" dirty="0"/>
              <a:t>Switch…</a:t>
            </a:r>
          </a:p>
          <a:p>
            <a:pPr marL="342900" indent="-342900">
              <a:buFont typeface="+mj-lt"/>
              <a:buAutoNum type="arabicPeriod"/>
            </a:pPr>
            <a:r>
              <a:rPr lang="en-AU" dirty="0"/>
              <a:t>Check…</a:t>
            </a:r>
          </a:p>
          <a:p>
            <a:pPr marL="342900" indent="-342900">
              <a:buFont typeface="+mj-lt"/>
              <a:buAutoNum type="arabicPeriod"/>
            </a:pPr>
            <a:r>
              <a:rPr lang="en-AU" dirty="0"/>
              <a:t>Measure…</a:t>
            </a:r>
          </a:p>
          <a:p>
            <a:pPr marL="342900" indent="-342900">
              <a:buFont typeface="+mj-lt"/>
              <a:buAutoNum type="arabicPeriod"/>
            </a:pPr>
            <a:r>
              <a:rPr lang="en-AU" dirty="0"/>
              <a:t>Record…</a:t>
            </a:r>
          </a:p>
          <a:p>
            <a:pPr marL="342900" indent="-342900">
              <a:buFont typeface="+mj-lt"/>
              <a:buAutoNum type="arabicPeriod"/>
            </a:pPr>
            <a:r>
              <a:rPr lang="en-AU" dirty="0"/>
              <a:t>…</a:t>
            </a:r>
          </a:p>
          <a:p>
            <a:endParaRPr lang="en-AU" dirty="0"/>
          </a:p>
        </p:txBody>
      </p:sp>
    </p:spTree>
    <p:extLst>
      <p:ext uri="{BB962C8B-B14F-4D97-AF65-F5344CB8AC3E}">
        <p14:creationId xmlns:p14="http://schemas.microsoft.com/office/powerpoint/2010/main" val="3232482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DCB91-1DDB-740D-E19F-0A835B5944E3}"/>
              </a:ext>
            </a:extLst>
          </p:cNvPr>
          <p:cNvSpPr>
            <a:spLocks noGrp="1"/>
          </p:cNvSpPr>
          <p:nvPr>
            <p:ph type="title"/>
          </p:nvPr>
        </p:nvSpPr>
        <p:spPr/>
        <p:txBody>
          <a:bodyPr/>
          <a:lstStyle/>
          <a:p>
            <a:r>
              <a:rPr lang="en-AU" dirty="0"/>
              <a:t>Conduct test</a:t>
            </a:r>
          </a:p>
        </p:txBody>
      </p:sp>
      <p:sp>
        <p:nvSpPr>
          <p:cNvPr id="4" name="Content Placeholder 3">
            <a:extLst>
              <a:ext uri="{FF2B5EF4-FFF2-40B4-BE49-F238E27FC236}">
                <a16:creationId xmlns:a16="http://schemas.microsoft.com/office/drawing/2014/main" id="{2F673D57-B800-3BC9-6A31-DFACAF66B28C}"/>
              </a:ext>
            </a:extLst>
          </p:cNvPr>
          <p:cNvSpPr>
            <a:spLocks noGrp="1"/>
          </p:cNvSpPr>
          <p:nvPr>
            <p:ph sz="half" idx="1"/>
          </p:nvPr>
        </p:nvSpPr>
        <p:spPr/>
        <p:txBody>
          <a:bodyPr/>
          <a:lstStyle/>
          <a:p>
            <a:r>
              <a:rPr lang="en-AU" dirty="0"/>
              <a:t>Setup your test.</a:t>
            </a:r>
          </a:p>
          <a:p>
            <a:r>
              <a:rPr lang="en-AU" dirty="0"/>
              <a:t>Monitor the test and location for a short period of time to verify the test is working.</a:t>
            </a:r>
          </a:p>
          <a:p>
            <a:r>
              <a:rPr lang="en-AU" dirty="0"/>
              <a:t>Run your test for at least 24 hours.</a:t>
            </a:r>
          </a:p>
        </p:txBody>
      </p:sp>
      <p:sp>
        <p:nvSpPr>
          <p:cNvPr id="5" name="Content Placeholder 4">
            <a:extLst>
              <a:ext uri="{FF2B5EF4-FFF2-40B4-BE49-F238E27FC236}">
                <a16:creationId xmlns:a16="http://schemas.microsoft.com/office/drawing/2014/main" id="{406EF8A0-1617-7126-B35E-9E91DC7EB920}"/>
              </a:ext>
            </a:extLst>
          </p:cNvPr>
          <p:cNvSpPr>
            <a:spLocks noGrp="1"/>
          </p:cNvSpPr>
          <p:nvPr>
            <p:ph sz="half" idx="19"/>
          </p:nvPr>
        </p:nvSpPr>
        <p:spPr/>
        <p:txBody>
          <a:bodyPr/>
          <a:lstStyle/>
          <a:p>
            <a:r>
              <a:rPr lang="en-AU" dirty="0"/>
              <a:t>Check that battery packs or sensors are on. Monitor any indicator lights or displays that are setup.</a:t>
            </a:r>
          </a:p>
        </p:txBody>
      </p:sp>
      <p:sp>
        <p:nvSpPr>
          <p:cNvPr id="7" name="Slide Number Placeholder 4">
            <a:extLst>
              <a:ext uri="{FF2B5EF4-FFF2-40B4-BE49-F238E27FC236}">
                <a16:creationId xmlns:a16="http://schemas.microsoft.com/office/drawing/2014/main" id="{1D071B51-014B-C984-4FFF-EEC9A6B7E846}"/>
              </a:ext>
            </a:extLst>
          </p:cNvPr>
          <p:cNvSpPr txBox="1">
            <a:spLocks/>
          </p:cNvSpPr>
          <p:nvPr/>
        </p:nvSpPr>
        <p:spPr>
          <a:xfrm>
            <a:off x="11525692" y="6512312"/>
            <a:ext cx="467445" cy="178420"/>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6B0AA3B9-7176-4FBC-8A56-697129254272}" type="slidenum">
              <a:rPr lang="en-AU" sz="1200" smtClean="0"/>
              <a:pPr/>
              <a:t>28</a:t>
            </a:fld>
            <a:endParaRPr lang="en-AU" sz="1200" dirty="0"/>
          </a:p>
        </p:txBody>
      </p:sp>
    </p:spTree>
    <p:extLst>
      <p:ext uri="{BB962C8B-B14F-4D97-AF65-F5344CB8AC3E}">
        <p14:creationId xmlns:p14="http://schemas.microsoft.com/office/powerpoint/2010/main" val="4125696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C36CD-324E-FD41-74AB-B4DB2259754F}"/>
              </a:ext>
            </a:extLst>
          </p:cNvPr>
          <p:cNvSpPr>
            <a:spLocks noGrp="1"/>
          </p:cNvSpPr>
          <p:nvPr>
            <p:ph type="title"/>
          </p:nvPr>
        </p:nvSpPr>
        <p:spPr/>
        <p:txBody>
          <a:bodyPr/>
          <a:lstStyle/>
          <a:p>
            <a:r>
              <a:rPr lang="en-AU" dirty="0"/>
              <a:t>7.3 Analysing data</a:t>
            </a:r>
          </a:p>
        </p:txBody>
      </p:sp>
      <p:sp>
        <p:nvSpPr>
          <p:cNvPr id="4" name="Text Placeholder 3">
            <a:extLst>
              <a:ext uri="{FF2B5EF4-FFF2-40B4-BE49-F238E27FC236}">
                <a16:creationId xmlns:a16="http://schemas.microsoft.com/office/drawing/2014/main" id="{1AFBB987-10B6-ACF2-A69E-A6021476D922}"/>
              </a:ext>
            </a:extLst>
          </p:cNvPr>
          <p:cNvSpPr>
            <a:spLocks noGrp="1"/>
          </p:cNvSpPr>
          <p:nvPr>
            <p:ph type="body" sz="quarter" idx="18"/>
          </p:nvPr>
        </p:nvSpPr>
        <p:spPr/>
        <p:txBody>
          <a:bodyPr/>
          <a:lstStyle/>
          <a:p>
            <a:r>
              <a:rPr lang="en-AU" dirty="0"/>
              <a:t>Learning intentions and success criteria</a:t>
            </a:r>
          </a:p>
        </p:txBody>
      </p:sp>
      <p:sp>
        <p:nvSpPr>
          <p:cNvPr id="3" name="Picture Placeholder 2">
            <a:extLst>
              <a:ext uri="{FF2B5EF4-FFF2-40B4-BE49-F238E27FC236}">
                <a16:creationId xmlns:a16="http://schemas.microsoft.com/office/drawing/2014/main" id="{F935BA46-F19E-DE35-AACE-7E322D0F13B1}"/>
              </a:ext>
              <a:ext uri="{C183D7F6-B498-43B3-948B-1728B52AA6E4}">
                <adec:decorative xmlns:adec="http://schemas.microsoft.com/office/drawing/2017/decorative" val="0"/>
              </a:ext>
            </a:extLst>
          </p:cNvPr>
          <p:cNvSpPr>
            <a:spLocks noGrp="1"/>
          </p:cNvSpPr>
          <p:nvPr>
            <p:ph type="pic" sz="quarter" idx="13"/>
          </p:nvPr>
        </p:nvSpPr>
        <p:spPr/>
        <p:txBody>
          <a:bodyPr/>
          <a:lstStyle/>
          <a:p>
            <a:r>
              <a:rPr lang="en-AU" sz="1800" b="1" dirty="0"/>
              <a:t>We are learning to:</a:t>
            </a:r>
          </a:p>
          <a:p>
            <a:pPr marL="285750" indent="-285750">
              <a:lnSpc>
                <a:spcPct val="150000"/>
              </a:lnSpc>
              <a:spcBef>
                <a:spcPts val="1200"/>
              </a:spcBef>
              <a:spcAft>
                <a:spcPts val="600"/>
              </a:spcAft>
              <a:buFont typeface="Arial" panose="020B0604020202020204" pitchFamily="34" charset="0"/>
              <a:buChar char="•"/>
            </a:pPr>
            <a:r>
              <a:rPr lang="en-AU" sz="1800" dirty="0">
                <a:solidFill>
                  <a:srgbClr val="000000"/>
                </a:solidFill>
                <a:effectLst/>
                <a:latin typeface="Arial" panose="020B0604020202020204" pitchFamily="34" charset="0"/>
                <a:ea typeface="Calibri" panose="020F0502020204030204" pitchFamily="34" charset="0"/>
              </a:rPr>
              <a:t>use a coding environment, microcontrollers and sensors to collect and manage data </a:t>
            </a:r>
            <a:endParaRPr lang="en-AU" sz="1800" dirty="0">
              <a:effectLst/>
              <a:latin typeface="Arial" panose="020B0604020202020204" pitchFamily="34" charset="0"/>
              <a:ea typeface="Calibri" panose="020F0502020204030204" pitchFamily="34" charset="0"/>
            </a:endParaRPr>
          </a:p>
          <a:p>
            <a:pPr marL="285750" indent="-285750">
              <a:lnSpc>
                <a:spcPct val="150000"/>
              </a:lnSpc>
              <a:spcBef>
                <a:spcPts val="1200"/>
              </a:spcBef>
              <a:spcAft>
                <a:spcPts val="600"/>
              </a:spcAft>
              <a:buFont typeface="Arial" panose="020B0604020202020204" pitchFamily="34" charset="0"/>
              <a:buChar char="•"/>
            </a:pPr>
            <a:r>
              <a:rPr lang="en-AU" sz="1800" dirty="0">
                <a:solidFill>
                  <a:srgbClr val="000000"/>
                </a:solidFill>
                <a:effectLst/>
                <a:latin typeface="Arial" panose="020B0604020202020204" pitchFamily="34" charset="0"/>
                <a:ea typeface="Calibri" panose="020F0502020204030204" pitchFamily="34" charset="0"/>
              </a:rPr>
              <a:t>analyse data using spreadsheet software</a:t>
            </a:r>
            <a:endParaRPr lang="en-AU" sz="1800" dirty="0">
              <a:effectLst/>
              <a:latin typeface="Arial" panose="020B0604020202020204" pitchFamily="34" charset="0"/>
              <a:ea typeface="Calibri" panose="020F0502020204030204" pitchFamily="34" charset="0"/>
            </a:endParaRPr>
          </a:p>
          <a:p>
            <a:pPr marL="285750" indent="-285750">
              <a:lnSpc>
                <a:spcPct val="150000"/>
              </a:lnSpc>
              <a:spcBef>
                <a:spcPts val="1200"/>
              </a:spcBef>
              <a:spcAft>
                <a:spcPts val="600"/>
              </a:spcAft>
              <a:buFont typeface="Arial" panose="020B0604020202020204" pitchFamily="34" charset="0"/>
              <a:buChar char="•"/>
            </a:pPr>
            <a:r>
              <a:rPr lang="en-AU" sz="1800" dirty="0">
                <a:solidFill>
                  <a:srgbClr val="000000"/>
                </a:solidFill>
                <a:effectLst/>
                <a:latin typeface="Arial" panose="020B0604020202020204" pitchFamily="34" charset="0"/>
                <a:ea typeface="Calibri" panose="020F0502020204030204" pitchFamily="34" charset="0"/>
              </a:rPr>
              <a:t>create, interpret and analyse graphical representations.</a:t>
            </a:r>
            <a:endParaRPr lang="en-AU" sz="1800" dirty="0">
              <a:effectLst/>
              <a:latin typeface="Arial" panose="020B0604020202020204" pitchFamily="34" charset="0"/>
              <a:ea typeface="Calibri" panose="020F0502020204030204" pitchFamily="34" charset="0"/>
            </a:endParaRPr>
          </a:p>
          <a:p>
            <a:r>
              <a:rPr lang="en-AU" sz="1800" b="1" dirty="0"/>
              <a:t>We can:</a:t>
            </a:r>
          </a:p>
          <a:p>
            <a:pPr marL="285750" indent="-285750">
              <a:lnSpc>
                <a:spcPct val="150000"/>
              </a:lnSpc>
              <a:spcBef>
                <a:spcPts val="1200"/>
              </a:spcBef>
              <a:spcAft>
                <a:spcPts val="600"/>
              </a:spcAft>
              <a:buFont typeface="Arial" panose="020B0604020202020204" pitchFamily="34" charset="0"/>
              <a:buChar char="•"/>
            </a:pPr>
            <a:r>
              <a:rPr lang="en-AU" sz="1800" dirty="0">
                <a:solidFill>
                  <a:srgbClr val="000000"/>
                </a:solidFill>
                <a:effectLst/>
                <a:latin typeface="Arial" panose="020B0604020202020204" pitchFamily="34" charset="0"/>
                <a:ea typeface="Calibri" panose="020F0502020204030204" pitchFamily="34" charset="0"/>
              </a:rPr>
              <a:t>use a coding environment, microcontrollers and sensors to collect and manage data </a:t>
            </a:r>
            <a:endParaRPr lang="en-AU" sz="1800" dirty="0">
              <a:effectLst/>
              <a:latin typeface="Arial" panose="020B0604020202020204" pitchFamily="34" charset="0"/>
              <a:ea typeface="Calibri" panose="020F0502020204030204" pitchFamily="34" charset="0"/>
            </a:endParaRPr>
          </a:p>
          <a:p>
            <a:pPr marL="285750" indent="-285750">
              <a:lnSpc>
                <a:spcPct val="150000"/>
              </a:lnSpc>
              <a:spcBef>
                <a:spcPts val="1200"/>
              </a:spcBef>
              <a:spcAft>
                <a:spcPts val="600"/>
              </a:spcAft>
              <a:buFont typeface="Arial" panose="020B0604020202020204" pitchFamily="34" charset="0"/>
              <a:buChar char="•"/>
            </a:pPr>
            <a:r>
              <a:rPr lang="en-AU" sz="1800" dirty="0">
                <a:solidFill>
                  <a:srgbClr val="000000"/>
                </a:solidFill>
                <a:effectLst/>
                <a:latin typeface="Arial" panose="020B0604020202020204" pitchFamily="34" charset="0"/>
                <a:ea typeface="Calibri" panose="020F0502020204030204" pitchFamily="34" charset="0"/>
              </a:rPr>
              <a:t>use spreadsheet software to create, interpret and analyse data and graphical representations.</a:t>
            </a:r>
            <a:endParaRPr lang="en-AU" sz="1800" dirty="0">
              <a:effectLst/>
              <a:latin typeface="Arial" panose="020B0604020202020204" pitchFamily="34" charset="0"/>
              <a:ea typeface="Calibri" panose="020F0502020204030204" pitchFamily="34" charset="0"/>
            </a:endParaRPr>
          </a:p>
        </p:txBody>
      </p:sp>
      <p:pic>
        <p:nvPicPr>
          <p:cNvPr id="5" name="Picture 4">
            <a:extLst>
              <a:ext uri="{FF2B5EF4-FFF2-40B4-BE49-F238E27FC236}">
                <a16:creationId xmlns:a16="http://schemas.microsoft.com/office/drawing/2014/main" id="{982DB67C-44C9-EF6A-ECB0-E8A1D935693F}"/>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620000" y="261272"/>
            <a:ext cx="719455" cy="719455"/>
          </a:xfrm>
          <a:prstGeom prst="rect">
            <a:avLst/>
          </a:prstGeom>
        </p:spPr>
      </p:pic>
      <p:sp>
        <p:nvSpPr>
          <p:cNvPr id="7" name="Slide Number Placeholder 4">
            <a:extLst>
              <a:ext uri="{FF2B5EF4-FFF2-40B4-BE49-F238E27FC236}">
                <a16:creationId xmlns:a16="http://schemas.microsoft.com/office/drawing/2014/main" id="{444BCD8E-ADA7-0AA0-AB22-26A27DB571CF}"/>
              </a:ext>
              <a:ext uri="{C183D7F6-B498-43B3-948B-1728B52AA6E4}">
                <adec:decorative xmlns:adec="http://schemas.microsoft.com/office/drawing/2017/decorative" val="1"/>
              </a:ext>
            </a:extLst>
          </p:cNvPr>
          <p:cNvSpPr>
            <a:spLocks noGrp="1"/>
          </p:cNvSpPr>
          <p:nvPr>
            <p:ph type="sldNum" sz="quarter" idx="12"/>
          </p:nvPr>
        </p:nvSpPr>
        <p:spPr>
          <a:xfrm>
            <a:off x="11123998" y="6498000"/>
            <a:ext cx="720000" cy="180000"/>
          </a:xfrm>
        </p:spPr>
        <p:txBody>
          <a:bodyPr/>
          <a:lstStyle/>
          <a:p>
            <a:fld id="{6B0AA3B9-7176-4FBC-8A56-697129254272}" type="slidenum">
              <a:rPr lang="en-AU" smtClean="0"/>
              <a:t>29</a:t>
            </a:fld>
            <a:endParaRPr lang="en-AU" dirty="0"/>
          </a:p>
        </p:txBody>
      </p:sp>
      <p:pic>
        <p:nvPicPr>
          <p:cNvPr id="6" name="Picture 5">
            <a:extLst>
              <a:ext uri="{FF2B5EF4-FFF2-40B4-BE49-F238E27FC236}">
                <a16:creationId xmlns:a16="http://schemas.microsoft.com/office/drawing/2014/main" id="{98E5E446-A424-4953-8354-6CB16368E23B}"/>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339455" y="360000"/>
            <a:ext cx="719455" cy="719455"/>
          </a:xfrm>
          <a:prstGeom prst="rect">
            <a:avLst/>
          </a:prstGeom>
        </p:spPr>
      </p:pic>
    </p:spTree>
    <p:extLst>
      <p:ext uri="{BB962C8B-B14F-4D97-AF65-F5344CB8AC3E}">
        <p14:creationId xmlns:p14="http://schemas.microsoft.com/office/powerpoint/2010/main" val="3857180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CB95D0D-4DB2-95D7-03B3-689505E4E1B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a:t>
            </a:fld>
            <a:endParaRPr lang="en-AU" dirty="0"/>
          </a:p>
        </p:txBody>
      </p:sp>
      <p:sp>
        <p:nvSpPr>
          <p:cNvPr id="4" name="Title 3">
            <a:extLst>
              <a:ext uri="{FF2B5EF4-FFF2-40B4-BE49-F238E27FC236}">
                <a16:creationId xmlns:a16="http://schemas.microsoft.com/office/drawing/2014/main" id="{67346830-A0C7-9D95-31DC-A77B445F770B}"/>
              </a:ext>
            </a:extLst>
          </p:cNvPr>
          <p:cNvSpPr>
            <a:spLocks noGrp="1"/>
          </p:cNvSpPr>
          <p:nvPr>
            <p:ph type="title"/>
          </p:nvPr>
        </p:nvSpPr>
        <p:spPr/>
        <p:txBody>
          <a:bodyPr/>
          <a:lstStyle/>
          <a:p>
            <a:r>
              <a:rPr lang="en-GB" dirty="0">
                <a:latin typeface="+mj-lt"/>
              </a:rPr>
              <a:t>Week 7 and 8 lessons</a:t>
            </a:r>
          </a:p>
        </p:txBody>
      </p:sp>
      <p:sp>
        <p:nvSpPr>
          <p:cNvPr id="2" name="Rectangle: Rounded Corners 1">
            <a:extLst>
              <a:ext uri="{FF2B5EF4-FFF2-40B4-BE49-F238E27FC236}">
                <a16:creationId xmlns:a16="http://schemas.microsoft.com/office/drawing/2014/main" id="{935D5059-5790-C707-5987-84856AF04ADB}"/>
              </a:ext>
              <a:ext uri="{C183D7F6-B498-43B3-948B-1728B52AA6E4}">
                <adec:decorative xmlns:adec="http://schemas.microsoft.com/office/drawing/2017/decorative" val="1"/>
              </a:ext>
            </a:extLst>
          </p:cNvPr>
          <p:cNvSpPr/>
          <p:nvPr/>
        </p:nvSpPr>
        <p:spPr>
          <a:xfrm>
            <a:off x="1737298" y="1274762"/>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dirty="0">
              <a:solidFill>
                <a:schemeClr val="accent4"/>
              </a:solidFill>
            </a:endParaRPr>
          </a:p>
        </p:txBody>
      </p:sp>
      <p:sp>
        <p:nvSpPr>
          <p:cNvPr id="5" name="Oval 4">
            <a:hlinkClick r:id="rId3" action="ppaction://hlinksldjump"/>
            <a:extLst>
              <a:ext uri="{FF2B5EF4-FFF2-40B4-BE49-F238E27FC236}">
                <a16:creationId xmlns:a16="http://schemas.microsoft.com/office/drawing/2014/main" id="{56ACB92F-8289-CC4B-BE5A-A661A0C94E17}"/>
              </a:ext>
            </a:extLst>
          </p:cNvPr>
          <p:cNvSpPr/>
          <p:nvPr/>
        </p:nvSpPr>
        <p:spPr>
          <a:xfrm>
            <a:off x="1150236" y="1357679"/>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2000" b="1" dirty="0">
                <a:solidFill>
                  <a:schemeClr val="bg1"/>
                </a:solidFill>
                <a:latin typeface="+mj-lt"/>
                <a:cs typeface="Arial" panose="020B0604020202020204" pitchFamily="34" charset="0"/>
              </a:rPr>
              <a:t>7.1</a:t>
            </a:r>
          </a:p>
        </p:txBody>
      </p:sp>
      <p:sp>
        <p:nvSpPr>
          <p:cNvPr id="7" name="TextBox 25">
            <a:extLst>
              <a:ext uri="{FF2B5EF4-FFF2-40B4-BE49-F238E27FC236}">
                <a16:creationId xmlns:a16="http://schemas.microsoft.com/office/drawing/2014/main" id="{B8766759-8445-A95E-E4CE-416F8EB15D94}"/>
              </a:ext>
            </a:extLst>
          </p:cNvPr>
          <p:cNvSpPr txBox="1"/>
          <p:nvPr/>
        </p:nvSpPr>
        <p:spPr>
          <a:xfrm>
            <a:off x="2219356" y="1517893"/>
            <a:ext cx="3323272" cy="364652"/>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800" b="1" dirty="0">
                <a:latin typeface="+mj-lt"/>
                <a:cs typeface="Arial" panose="020B0604020202020204" pitchFamily="34" charset="0"/>
              </a:rPr>
              <a:t>Data logging</a:t>
            </a:r>
          </a:p>
        </p:txBody>
      </p:sp>
      <p:sp>
        <p:nvSpPr>
          <p:cNvPr id="20" name="Rectangle: Rounded Corners 19">
            <a:extLst>
              <a:ext uri="{FF2B5EF4-FFF2-40B4-BE49-F238E27FC236}">
                <a16:creationId xmlns:a16="http://schemas.microsoft.com/office/drawing/2014/main" id="{C3D97F66-221B-C853-0EA8-66E5F684D86A}"/>
              </a:ext>
              <a:ext uri="{C183D7F6-B498-43B3-948B-1728B52AA6E4}">
                <adec:decorative xmlns:adec="http://schemas.microsoft.com/office/drawing/2017/decorative" val="1"/>
              </a:ext>
            </a:extLst>
          </p:cNvPr>
          <p:cNvSpPr/>
          <p:nvPr/>
        </p:nvSpPr>
        <p:spPr>
          <a:xfrm>
            <a:off x="1751685" y="2268446"/>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dirty="0">
              <a:solidFill>
                <a:schemeClr val="accent4"/>
              </a:solidFill>
            </a:endParaRPr>
          </a:p>
        </p:txBody>
      </p:sp>
      <p:sp>
        <p:nvSpPr>
          <p:cNvPr id="21" name="Oval 20">
            <a:hlinkClick r:id="rId4" action="ppaction://hlinksldjump"/>
            <a:extLst>
              <a:ext uri="{FF2B5EF4-FFF2-40B4-BE49-F238E27FC236}">
                <a16:creationId xmlns:a16="http://schemas.microsoft.com/office/drawing/2014/main" id="{D0A190BE-2B0B-2729-4549-D63712793CC2}"/>
              </a:ext>
            </a:extLst>
          </p:cNvPr>
          <p:cNvSpPr/>
          <p:nvPr/>
        </p:nvSpPr>
        <p:spPr>
          <a:xfrm>
            <a:off x="1164623" y="2351363"/>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2000" b="1" dirty="0">
                <a:solidFill>
                  <a:schemeClr val="bg1"/>
                </a:solidFill>
                <a:latin typeface="+mj-lt"/>
                <a:cs typeface="Arial" panose="020B0604020202020204" pitchFamily="34" charset="0"/>
              </a:rPr>
              <a:t>7.2</a:t>
            </a:r>
          </a:p>
        </p:txBody>
      </p:sp>
      <p:sp>
        <p:nvSpPr>
          <p:cNvPr id="22" name="TextBox 25">
            <a:extLst>
              <a:ext uri="{FF2B5EF4-FFF2-40B4-BE49-F238E27FC236}">
                <a16:creationId xmlns:a16="http://schemas.microsoft.com/office/drawing/2014/main" id="{B4A4C41F-6099-2469-B443-6D6E65FB27C7}"/>
              </a:ext>
            </a:extLst>
          </p:cNvPr>
          <p:cNvSpPr txBox="1"/>
          <p:nvPr/>
        </p:nvSpPr>
        <p:spPr>
          <a:xfrm>
            <a:off x="2219356" y="2492538"/>
            <a:ext cx="3323272" cy="364652"/>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800" b="1" dirty="0">
                <a:latin typeface="+mj-lt"/>
                <a:cs typeface="Arial" panose="020B0604020202020204" pitchFamily="34" charset="0"/>
              </a:rPr>
              <a:t>Testing</a:t>
            </a:r>
          </a:p>
        </p:txBody>
      </p:sp>
      <p:sp>
        <p:nvSpPr>
          <p:cNvPr id="23" name="Rectangle: Rounded Corners 22">
            <a:extLst>
              <a:ext uri="{FF2B5EF4-FFF2-40B4-BE49-F238E27FC236}">
                <a16:creationId xmlns:a16="http://schemas.microsoft.com/office/drawing/2014/main" id="{8EDEF762-D4E6-C43E-E98A-95D6A0AE4FC9}"/>
              </a:ext>
              <a:ext uri="{C183D7F6-B498-43B3-948B-1728B52AA6E4}">
                <adec:decorative xmlns:adec="http://schemas.microsoft.com/office/drawing/2017/decorative" val="1"/>
              </a:ext>
            </a:extLst>
          </p:cNvPr>
          <p:cNvSpPr/>
          <p:nvPr/>
        </p:nvSpPr>
        <p:spPr>
          <a:xfrm>
            <a:off x="1751685" y="3286071"/>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dirty="0">
              <a:solidFill>
                <a:schemeClr val="accent4"/>
              </a:solidFill>
            </a:endParaRPr>
          </a:p>
        </p:txBody>
      </p:sp>
      <p:sp>
        <p:nvSpPr>
          <p:cNvPr id="24" name="Oval 23">
            <a:hlinkClick r:id="rId5" action="ppaction://hlinksldjump"/>
            <a:extLst>
              <a:ext uri="{FF2B5EF4-FFF2-40B4-BE49-F238E27FC236}">
                <a16:creationId xmlns:a16="http://schemas.microsoft.com/office/drawing/2014/main" id="{A6DDAD40-805E-049F-39FC-55094C6BA103}"/>
              </a:ext>
            </a:extLst>
          </p:cNvPr>
          <p:cNvSpPr/>
          <p:nvPr/>
        </p:nvSpPr>
        <p:spPr>
          <a:xfrm>
            <a:off x="1164623" y="3368988"/>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2000" b="1" dirty="0">
                <a:solidFill>
                  <a:schemeClr val="bg1"/>
                </a:solidFill>
                <a:latin typeface="+mj-lt"/>
                <a:cs typeface="Arial" panose="020B0604020202020204" pitchFamily="34" charset="0"/>
              </a:rPr>
              <a:t>7.3</a:t>
            </a:r>
          </a:p>
        </p:txBody>
      </p:sp>
      <p:sp>
        <p:nvSpPr>
          <p:cNvPr id="25" name="TextBox 25">
            <a:extLst>
              <a:ext uri="{FF2B5EF4-FFF2-40B4-BE49-F238E27FC236}">
                <a16:creationId xmlns:a16="http://schemas.microsoft.com/office/drawing/2014/main" id="{39581D8B-20B3-87D8-C1F2-A22C58CE7F43}"/>
              </a:ext>
            </a:extLst>
          </p:cNvPr>
          <p:cNvSpPr txBox="1"/>
          <p:nvPr/>
        </p:nvSpPr>
        <p:spPr>
          <a:xfrm>
            <a:off x="2233743" y="3529202"/>
            <a:ext cx="3323272" cy="364652"/>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800" b="1" dirty="0">
                <a:latin typeface="+mj-lt"/>
                <a:cs typeface="Arial" panose="020B0604020202020204" pitchFamily="34" charset="0"/>
              </a:rPr>
              <a:t>Analysing data</a:t>
            </a:r>
          </a:p>
        </p:txBody>
      </p:sp>
      <p:sp>
        <p:nvSpPr>
          <p:cNvPr id="26" name="Rectangle: Rounded Corners 25">
            <a:extLst>
              <a:ext uri="{FF2B5EF4-FFF2-40B4-BE49-F238E27FC236}">
                <a16:creationId xmlns:a16="http://schemas.microsoft.com/office/drawing/2014/main" id="{B1BC8FAB-0C07-84FE-204A-47391BBEAF64}"/>
              </a:ext>
              <a:ext uri="{C183D7F6-B498-43B3-948B-1728B52AA6E4}">
                <adec:decorative xmlns:adec="http://schemas.microsoft.com/office/drawing/2017/decorative" val="1"/>
              </a:ext>
            </a:extLst>
          </p:cNvPr>
          <p:cNvSpPr/>
          <p:nvPr/>
        </p:nvSpPr>
        <p:spPr>
          <a:xfrm>
            <a:off x="6683062" y="1282786"/>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dirty="0">
              <a:solidFill>
                <a:schemeClr val="accent4"/>
              </a:solidFill>
            </a:endParaRPr>
          </a:p>
        </p:txBody>
      </p:sp>
      <p:sp>
        <p:nvSpPr>
          <p:cNvPr id="27" name="Oval 26">
            <a:hlinkClick r:id="rId6" action="ppaction://hlinksldjump"/>
            <a:extLst>
              <a:ext uri="{FF2B5EF4-FFF2-40B4-BE49-F238E27FC236}">
                <a16:creationId xmlns:a16="http://schemas.microsoft.com/office/drawing/2014/main" id="{30E4BF03-C9A7-EAE3-FC01-51CE829A6E7A}"/>
              </a:ext>
            </a:extLst>
          </p:cNvPr>
          <p:cNvSpPr/>
          <p:nvPr/>
        </p:nvSpPr>
        <p:spPr>
          <a:xfrm>
            <a:off x="6096000" y="1365703"/>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2000" b="1" dirty="0">
                <a:solidFill>
                  <a:schemeClr val="bg1"/>
                </a:solidFill>
                <a:latin typeface="+mj-lt"/>
                <a:cs typeface="Arial" panose="020B0604020202020204" pitchFamily="34" charset="0"/>
              </a:rPr>
              <a:t>8.1</a:t>
            </a:r>
          </a:p>
        </p:txBody>
      </p:sp>
      <p:sp>
        <p:nvSpPr>
          <p:cNvPr id="28" name="TextBox 25">
            <a:extLst>
              <a:ext uri="{FF2B5EF4-FFF2-40B4-BE49-F238E27FC236}">
                <a16:creationId xmlns:a16="http://schemas.microsoft.com/office/drawing/2014/main" id="{E28B2236-ABD7-EC9D-39C6-357B29770348}"/>
              </a:ext>
            </a:extLst>
          </p:cNvPr>
          <p:cNvSpPr txBox="1"/>
          <p:nvPr/>
        </p:nvSpPr>
        <p:spPr>
          <a:xfrm>
            <a:off x="7165120" y="1525917"/>
            <a:ext cx="3323272" cy="364652"/>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800" b="1" dirty="0">
                <a:latin typeface="+mj-lt"/>
                <a:cs typeface="Arial" panose="020B0604020202020204" pitchFamily="34" charset="0"/>
              </a:rPr>
              <a:t>Evaluate and iterate</a:t>
            </a:r>
          </a:p>
        </p:txBody>
      </p:sp>
      <p:sp>
        <p:nvSpPr>
          <p:cNvPr id="29" name="Rectangle: Rounded Corners 28">
            <a:extLst>
              <a:ext uri="{FF2B5EF4-FFF2-40B4-BE49-F238E27FC236}">
                <a16:creationId xmlns:a16="http://schemas.microsoft.com/office/drawing/2014/main" id="{0DBDB801-633E-823E-8888-ADEF0E80B36F}"/>
              </a:ext>
              <a:ext uri="{C183D7F6-B498-43B3-948B-1728B52AA6E4}">
                <adec:decorative xmlns:adec="http://schemas.microsoft.com/office/drawing/2017/decorative" val="1"/>
              </a:ext>
            </a:extLst>
          </p:cNvPr>
          <p:cNvSpPr/>
          <p:nvPr/>
        </p:nvSpPr>
        <p:spPr>
          <a:xfrm>
            <a:off x="6683062" y="2270790"/>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dirty="0">
              <a:solidFill>
                <a:schemeClr val="accent4"/>
              </a:solidFill>
            </a:endParaRPr>
          </a:p>
        </p:txBody>
      </p:sp>
      <p:sp>
        <p:nvSpPr>
          <p:cNvPr id="30" name="Oval 29">
            <a:hlinkClick r:id="rId7" action="ppaction://hlinksldjump"/>
            <a:extLst>
              <a:ext uri="{FF2B5EF4-FFF2-40B4-BE49-F238E27FC236}">
                <a16:creationId xmlns:a16="http://schemas.microsoft.com/office/drawing/2014/main" id="{B0E74290-D27C-AEF7-46E4-E1542A1B3C92}"/>
              </a:ext>
            </a:extLst>
          </p:cNvPr>
          <p:cNvSpPr/>
          <p:nvPr/>
        </p:nvSpPr>
        <p:spPr>
          <a:xfrm>
            <a:off x="6096000" y="2353707"/>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2000" b="1" dirty="0">
                <a:solidFill>
                  <a:schemeClr val="bg1"/>
                </a:solidFill>
                <a:latin typeface="+mj-lt"/>
                <a:cs typeface="Arial" panose="020B0604020202020204" pitchFamily="34" charset="0"/>
              </a:rPr>
              <a:t>8.2</a:t>
            </a:r>
          </a:p>
        </p:txBody>
      </p:sp>
      <p:sp>
        <p:nvSpPr>
          <p:cNvPr id="31" name="TextBox 25">
            <a:extLst>
              <a:ext uri="{FF2B5EF4-FFF2-40B4-BE49-F238E27FC236}">
                <a16:creationId xmlns:a16="http://schemas.microsoft.com/office/drawing/2014/main" id="{25FD3220-EFBB-BC89-7FB2-2347E854CB7B}"/>
              </a:ext>
            </a:extLst>
          </p:cNvPr>
          <p:cNvSpPr txBox="1"/>
          <p:nvPr/>
        </p:nvSpPr>
        <p:spPr>
          <a:xfrm>
            <a:off x="7124928" y="2505692"/>
            <a:ext cx="3323272" cy="372538"/>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800" b="1" dirty="0">
                <a:latin typeface="+mj-lt"/>
                <a:cs typeface="Arial" panose="020B0604020202020204" pitchFamily="34" charset="0"/>
              </a:rPr>
              <a:t>Iterate</a:t>
            </a:r>
          </a:p>
        </p:txBody>
      </p:sp>
      <p:sp>
        <p:nvSpPr>
          <p:cNvPr id="6" name="Rectangle: Rounded Corners 5">
            <a:extLst>
              <a:ext uri="{FF2B5EF4-FFF2-40B4-BE49-F238E27FC236}">
                <a16:creationId xmlns:a16="http://schemas.microsoft.com/office/drawing/2014/main" id="{48D2C958-7EFD-13AF-3571-3BCDE2B43403}"/>
              </a:ext>
              <a:ext uri="{C183D7F6-B498-43B3-948B-1728B52AA6E4}">
                <adec:decorative xmlns:adec="http://schemas.microsoft.com/office/drawing/2017/decorative" val="1"/>
              </a:ext>
            </a:extLst>
          </p:cNvPr>
          <p:cNvSpPr/>
          <p:nvPr/>
        </p:nvSpPr>
        <p:spPr>
          <a:xfrm>
            <a:off x="6683062" y="3286071"/>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dirty="0">
              <a:solidFill>
                <a:schemeClr val="accent4"/>
              </a:solidFill>
            </a:endParaRPr>
          </a:p>
        </p:txBody>
      </p:sp>
      <p:sp>
        <p:nvSpPr>
          <p:cNvPr id="8" name="Oval 7">
            <a:hlinkClick r:id="rId8" action="ppaction://hlinksldjump"/>
            <a:extLst>
              <a:ext uri="{FF2B5EF4-FFF2-40B4-BE49-F238E27FC236}">
                <a16:creationId xmlns:a16="http://schemas.microsoft.com/office/drawing/2014/main" id="{ADE65B4A-A9CC-B02A-9DD5-1C01DFB2F995}"/>
              </a:ext>
            </a:extLst>
          </p:cNvPr>
          <p:cNvSpPr/>
          <p:nvPr/>
        </p:nvSpPr>
        <p:spPr>
          <a:xfrm>
            <a:off x="6096000" y="3368988"/>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2000" b="1" dirty="0">
                <a:solidFill>
                  <a:schemeClr val="bg1"/>
                </a:solidFill>
                <a:latin typeface="+mj-lt"/>
                <a:cs typeface="Arial" panose="020B0604020202020204" pitchFamily="34" charset="0"/>
              </a:rPr>
              <a:t>8.3</a:t>
            </a:r>
          </a:p>
        </p:txBody>
      </p:sp>
      <p:sp>
        <p:nvSpPr>
          <p:cNvPr id="9" name="TextBox 25">
            <a:extLst>
              <a:ext uri="{FF2B5EF4-FFF2-40B4-BE49-F238E27FC236}">
                <a16:creationId xmlns:a16="http://schemas.microsoft.com/office/drawing/2014/main" id="{B3415650-9E83-46DF-584D-BEA3DDEC28A1}"/>
              </a:ext>
            </a:extLst>
          </p:cNvPr>
          <p:cNvSpPr txBox="1"/>
          <p:nvPr/>
        </p:nvSpPr>
        <p:spPr>
          <a:xfrm>
            <a:off x="7165120" y="3529202"/>
            <a:ext cx="3323272" cy="364652"/>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800" b="1" dirty="0">
                <a:latin typeface="+mj-lt"/>
                <a:cs typeface="Arial" panose="020B0604020202020204" pitchFamily="34" charset="0"/>
              </a:rPr>
              <a:t>Communicate</a:t>
            </a:r>
          </a:p>
        </p:txBody>
      </p:sp>
    </p:spTree>
    <p:extLst>
      <p:ext uri="{BB962C8B-B14F-4D97-AF65-F5344CB8AC3E}">
        <p14:creationId xmlns:p14="http://schemas.microsoft.com/office/powerpoint/2010/main" val="898506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0345C-B16F-7AB3-2BA7-6F31084DBDC6}"/>
              </a:ext>
            </a:extLst>
          </p:cNvPr>
          <p:cNvSpPr>
            <a:spLocks noGrp="1"/>
          </p:cNvSpPr>
          <p:nvPr>
            <p:ph type="title"/>
          </p:nvPr>
        </p:nvSpPr>
        <p:spPr/>
        <p:txBody>
          <a:bodyPr/>
          <a:lstStyle/>
          <a:p>
            <a:r>
              <a:rPr lang="en-AU" dirty="0"/>
              <a:t>Testing our design</a:t>
            </a:r>
          </a:p>
        </p:txBody>
      </p:sp>
      <p:sp>
        <p:nvSpPr>
          <p:cNvPr id="8" name="Text Placeholder 7">
            <a:extLst>
              <a:ext uri="{FF2B5EF4-FFF2-40B4-BE49-F238E27FC236}">
                <a16:creationId xmlns:a16="http://schemas.microsoft.com/office/drawing/2014/main" id="{CC30A998-6006-B387-1D4C-6253F44FB5A3}"/>
              </a:ext>
            </a:extLst>
          </p:cNvPr>
          <p:cNvSpPr>
            <a:spLocks noGrp="1"/>
          </p:cNvSpPr>
          <p:nvPr>
            <p:ph type="body" sz="quarter" idx="18"/>
          </p:nvPr>
        </p:nvSpPr>
        <p:spPr/>
        <p:txBody>
          <a:bodyPr/>
          <a:lstStyle/>
          <a:p>
            <a:r>
              <a:rPr lang="en-AU" dirty="0"/>
              <a:t>Review</a:t>
            </a:r>
          </a:p>
        </p:txBody>
      </p:sp>
      <p:sp>
        <p:nvSpPr>
          <p:cNvPr id="7" name="Content Placeholder 6">
            <a:extLst>
              <a:ext uri="{FF2B5EF4-FFF2-40B4-BE49-F238E27FC236}">
                <a16:creationId xmlns:a16="http://schemas.microsoft.com/office/drawing/2014/main" id="{484019FA-7DB2-C269-81DD-F10B18CBCE52}"/>
              </a:ext>
            </a:extLst>
          </p:cNvPr>
          <p:cNvSpPr>
            <a:spLocks noGrp="1"/>
          </p:cNvSpPr>
          <p:nvPr>
            <p:ph sz="half" idx="1"/>
          </p:nvPr>
        </p:nvSpPr>
        <p:spPr/>
        <p:txBody>
          <a:bodyPr/>
          <a:lstStyle/>
          <a:p>
            <a:r>
              <a:rPr lang="en-AU" dirty="0"/>
              <a:t>Consider the test you have implemented and use the evaluate key questions from the </a:t>
            </a:r>
            <a:r>
              <a:rPr lang="en-AU" dirty="0">
                <a:hlinkClick r:id="rId3"/>
              </a:rPr>
              <a:t>iSTEM engineering design process guide</a:t>
            </a:r>
            <a:r>
              <a:rPr lang="en-AU" dirty="0"/>
              <a:t>.</a:t>
            </a:r>
          </a:p>
          <a:p>
            <a:r>
              <a:rPr lang="en-AU" dirty="0"/>
              <a:t> For example,</a:t>
            </a:r>
          </a:p>
          <a:p>
            <a:r>
              <a:rPr lang="en-AU" dirty="0"/>
              <a:t>What type of results are you expecting? </a:t>
            </a:r>
          </a:p>
          <a:p>
            <a:r>
              <a:rPr lang="en-AU" dirty="0"/>
              <a:t>Why are you expecting those results?</a:t>
            </a:r>
          </a:p>
          <a:p>
            <a:endParaRPr lang="en-AU" dirty="0"/>
          </a:p>
          <a:p>
            <a:r>
              <a:rPr lang="en-AU" dirty="0"/>
              <a:t>Capture your thoughts in your design folio or logbook.</a:t>
            </a:r>
          </a:p>
          <a:p>
            <a:endParaRPr lang="en-AU" dirty="0"/>
          </a:p>
        </p:txBody>
      </p:sp>
      <p:sp>
        <p:nvSpPr>
          <p:cNvPr id="9" name="Content Placeholder 8">
            <a:extLst>
              <a:ext uri="{FF2B5EF4-FFF2-40B4-BE49-F238E27FC236}">
                <a16:creationId xmlns:a16="http://schemas.microsoft.com/office/drawing/2014/main" id="{0DB862BE-9B01-ED46-BE8F-3CA8BB8A6A92}"/>
              </a:ext>
            </a:extLst>
          </p:cNvPr>
          <p:cNvSpPr>
            <a:spLocks noGrp="1"/>
          </p:cNvSpPr>
          <p:nvPr>
            <p:ph sz="half" idx="19"/>
          </p:nvPr>
        </p:nvSpPr>
        <p:spPr/>
        <p:txBody>
          <a:bodyPr/>
          <a:lstStyle/>
          <a:p>
            <a:r>
              <a:rPr lang="en-AU" dirty="0"/>
              <a:t>Example</a:t>
            </a:r>
          </a:p>
          <a:p>
            <a:r>
              <a:rPr lang="en-AU" dirty="0"/>
              <a:t>My greenhouse has a vent that should open when the greenhouse becomes too hot and closes as the greenhouse begins to cool down. I think that my results should show that the greenhouse does not become too hot during the day but remains warmer than the outside temperature during the night.</a:t>
            </a:r>
          </a:p>
        </p:txBody>
      </p:sp>
      <p:pic>
        <p:nvPicPr>
          <p:cNvPr id="3" name="Picture 2">
            <a:extLst>
              <a:ext uri="{FF2B5EF4-FFF2-40B4-BE49-F238E27FC236}">
                <a16:creationId xmlns:a16="http://schemas.microsoft.com/office/drawing/2014/main" id="{B9E3F187-C91E-4BC5-9F0A-70152E48F8FD}"/>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112545" y="186146"/>
            <a:ext cx="719455" cy="719455"/>
          </a:xfrm>
          <a:prstGeom prst="rect">
            <a:avLst/>
          </a:prstGeom>
        </p:spPr>
      </p:pic>
    </p:spTree>
    <p:extLst>
      <p:ext uri="{BB962C8B-B14F-4D97-AF65-F5344CB8AC3E}">
        <p14:creationId xmlns:p14="http://schemas.microsoft.com/office/powerpoint/2010/main" val="2208713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
            <a:hlinkClick r:id="rId3"/>
            <a:extLst>
              <a:ext uri="{FF2B5EF4-FFF2-40B4-BE49-F238E27FC236}">
                <a16:creationId xmlns:a16="http://schemas.microsoft.com/office/drawing/2014/main" id="{3F24932A-905A-E6B2-9742-CDD09275813C}"/>
              </a:ext>
            </a:extLst>
          </p:cNvPr>
          <p:cNvPicPr>
            <a:picLocks noChangeAspect="1"/>
          </p:cNvPicPr>
          <p:nvPr/>
        </p:nvPicPr>
        <p:blipFill>
          <a:blip r:embed="rId4"/>
          <a:stretch>
            <a:fillRect/>
          </a:stretch>
        </p:blipFill>
        <p:spPr>
          <a:xfrm>
            <a:off x="634869" y="981249"/>
            <a:ext cx="9540071" cy="5373144"/>
          </a:xfrm>
          <a:prstGeom prst="rect">
            <a:avLst/>
          </a:prstGeom>
        </p:spPr>
      </p:pic>
      <p:pic>
        <p:nvPicPr>
          <p:cNvPr id="12" name="Picture 2" descr="Play button icon">
            <a:hlinkClick r:id="rId3"/>
            <a:extLst>
              <a:ext uri="{FF2B5EF4-FFF2-40B4-BE49-F238E27FC236}">
                <a16:creationId xmlns:a16="http://schemas.microsoft.com/office/drawing/2014/main" id="{C1BAE25D-2314-A333-F2B3-7391C80DC90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923" b="93462" l="10000" r="90000">
                        <a14:foregroundMark x1="47667" y1="44808" x2="47667" y2="44808"/>
                        <a14:foregroundMark x1="47667" y1="44808" x2="47667" y2="44808"/>
                        <a14:foregroundMark x1="43222" y1="36538" x2="57222" y2="52885"/>
                        <a14:foregroundMark x1="46778" y1="7885" x2="50444" y2="7115"/>
                        <a14:foregroundMark x1="45333" y1="91923" x2="52778" y2="93462"/>
                        <a14:foregroundMark x1="45444" y1="39038" x2="51000" y2="51346"/>
                      </a14:backgroundRemoval>
                    </a14:imgEffect>
                  </a14:imgLayer>
                </a14:imgProps>
              </a:ext>
              <a:ext uri="{28A0092B-C50C-407E-A947-70E740481C1C}">
                <a14:useLocalDpi xmlns:a14="http://schemas.microsoft.com/office/drawing/2010/main" val="0"/>
              </a:ext>
            </a:extLst>
          </a:blip>
          <a:srcRect/>
          <a:stretch>
            <a:fillRect/>
          </a:stretch>
        </p:blipFill>
        <p:spPr bwMode="auto">
          <a:xfrm>
            <a:off x="751410" y="1173362"/>
            <a:ext cx="866121" cy="500426"/>
          </a:xfrm>
          <a:prstGeom prst="rect">
            <a:avLst/>
          </a:prstGeom>
          <a:noFill/>
        </p:spPr>
      </p:pic>
      <p:sp>
        <p:nvSpPr>
          <p:cNvPr id="2" name="Slide Number Placeholder 4">
            <a:extLst>
              <a:ext uri="{FF2B5EF4-FFF2-40B4-BE49-F238E27FC236}">
                <a16:creationId xmlns:a16="http://schemas.microsoft.com/office/drawing/2014/main" id="{EB9FAC07-8F89-0944-439C-E3C05A4C4530}"/>
              </a:ext>
            </a:extLst>
          </p:cNvPr>
          <p:cNvSpPr>
            <a:spLocks noGrp="1"/>
          </p:cNvSpPr>
          <p:nvPr>
            <p:ph type="sldNum" sz="quarter" idx="12"/>
          </p:nvPr>
        </p:nvSpPr>
        <p:spPr>
          <a:xfrm>
            <a:off x="11123998" y="6498000"/>
            <a:ext cx="720000" cy="180000"/>
          </a:xfrm>
        </p:spPr>
        <p:txBody>
          <a:bodyPr/>
          <a:lstStyle/>
          <a:p>
            <a:fld id="{6B0AA3B9-7176-4FBC-8A56-697129254272}" type="slidenum">
              <a:rPr lang="en-AU" smtClean="0"/>
              <a:t>31</a:t>
            </a:fld>
            <a:endParaRPr lang="en-AU" dirty="0"/>
          </a:p>
        </p:txBody>
      </p:sp>
      <p:sp>
        <p:nvSpPr>
          <p:cNvPr id="4" name="Title 10">
            <a:extLst>
              <a:ext uri="{FF2B5EF4-FFF2-40B4-BE49-F238E27FC236}">
                <a16:creationId xmlns:a16="http://schemas.microsoft.com/office/drawing/2014/main" id="{8934A93B-E52B-F242-87CD-A87137A258EF}"/>
              </a:ext>
            </a:extLst>
          </p:cNvPr>
          <p:cNvSpPr>
            <a:spLocks noGrp="1"/>
          </p:cNvSpPr>
          <p:nvPr>
            <p:ph type="title"/>
          </p:nvPr>
        </p:nvSpPr>
        <p:spPr>
          <a:xfrm>
            <a:off x="360000" y="360000"/>
            <a:ext cx="11484000" cy="545601"/>
          </a:xfrm>
        </p:spPr>
        <p:txBody>
          <a:bodyPr/>
          <a:lstStyle/>
          <a:p>
            <a:r>
              <a:rPr lang="en-AU" dirty="0"/>
              <a:t>Data analysis videos</a:t>
            </a:r>
          </a:p>
        </p:txBody>
      </p:sp>
    </p:spTree>
    <p:extLst>
      <p:ext uri="{BB962C8B-B14F-4D97-AF65-F5344CB8AC3E}">
        <p14:creationId xmlns:p14="http://schemas.microsoft.com/office/powerpoint/2010/main" val="3896346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12206-0FAA-B348-EDAF-F36FCA0366C1}"/>
              </a:ext>
            </a:extLst>
          </p:cNvPr>
          <p:cNvSpPr>
            <a:spLocks noGrp="1"/>
          </p:cNvSpPr>
          <p:nvPr>
            <p:ph type="title"/>
          </p:nvPr>
        </p:nvSpPr>
        <p:spPr/>
        <p:txBody>
          <a:bodyPr/>
          <a:lstStyle/>
          <a:p>
            <a:r>
              <a:rPr lang="en-AU" dirty="0"/>
              <a:t>Power down test</a:t>
            </a:r>
          </a:p>
        </p:txBody>
      </p:sp>
      <p:sp>
        <p:nvSpPr>
          <p:cNvPr id="4" name="Content Placeholder 3">
            <a:extLst>
              <a:ext uri="{FF2B5EF4-FFF2-40B4-BE49-F238E27FC236}">
                <a16:creationId xmlns:a16="http://schemas.microsoft.com/office/drawing/2014/main" id="{A7A2940E-29F2-0C3C-916B-D5F8A43DFEDF}"/>
              </a:ext>
            </a:extLst>
          </p:cNvPr>
          <p:cNvSpPr>
            <a:spLocks noGrp="1"/>
          </p:cNvSpPr>
          <p:nvPr>
            <p:ph sz="quarter" idx="19"/>
          </p:nvPr>
        </p:nvSpPr>
        <p:spPr/>
        <p:txBody>
          <a:bodyPr/>
          <a:lstStyle/>
          <a:p>
            <a:r>
              <a:rPr lang="en-AU" dirty="0"/>
              <a:t>Switch off the power packs connected to your test greenhouse and data collection microcontroller.</a:t>
            </a:r>
          </a:p>
        </p:txBody>
      </p:sp>
      <p:pic>
        <p:nvPicPr>
          <p:cNvPr id="8" name="Picture Placeholder 7" descr="Microcontroller, battery pack and sensor.">
            <a:extLst>
              <a:ext uri="{FF2B5EF4-FFF2-40B4-BE49-F238E27FC236}">
                <a16:creationId xmlns:a16="http://schemas.microsoft.com/office/drawing/2014/main" id="{4BB92747-3F23-879F-9154-53E91E728CDF}"/>
              </a:ext>
            </a:extLst>
          </p:cNvPr>
          <p:cNvPicPr>
            <a:picLocks noGrp="1" noChangeAspect="1"/>
          </p:cNvPicPr>
          <p:nvPr>
            <p:ph type="pic" sz="quarter" idx="20"/>
          </p:nvPr>
        </p:nvPicPr>
        <p:blipFill rotWithShape="1">
          <a:blip r:embed="rId3">
            <a:extLst>
              <a:ext uri="{28A0092B-C50C-407E-A947-70E740481C1C}">
                <a14:useLocalDpi xmlns:a14="http://schemas.microsoft.com/office/drawing/2010/main" val="0"/>
              </a:ext>
            </a:extLst>
          </a:blip>
          <a:srcRect l="8444" r="18610"/>
          <a:stretch/>
        </p:blipFill>
        <p:spPr>
          <a:xfrm>
            <a:off x="6324599" y="1562471"/>
            <a:ext cx="5507038" cy="4246186"/>
          </a:xfrm>
        </p:spPr>
      </p:pic>
      <p:sp>
        <p:nvSpPr>
          <p:cNvPr id="6" name="Text Placeholder 5">
            <a:extLst>
              <a:ext uri="{FF2B5EF4-FFF2-40B4-BE49-F238E27FC236}">
                <a16:creationId xmlns:a16="http://schemas.microsoft.com/office/drawing/2014/main" id="{70EC33EB-7AC6-58C1-BC27-02D18E00AA19}"/>
              </a:ext>
            </a:extLst>
          </p:cNvPr>
          <p:cNvSpPr>
            <a:spLocks noGrp="1"/>
          </p:cNvSpPr>
          <p:nvPr>
            <p:ph type="body" sz="quarter" idx="21"/>
          </p:nvPr>
        </p:nvSpPr>
        <p:spPr/>
        <p:txBody>
          <a:bodyPr/>
          <a:lstStyle/>
          <a:p>
            <a:r>
              <a:rPr lang="en-AU" dirty="0"/>
              <a:t>Microcontroller, battery pack and sensor.</a:t>
            </a:r>
          </a:p>
        </p:txBody>
      </p:sp>
      <p:sp>
        <p:nvSpPr>
          <p:cNvPr id="5" name="Slide Number Placeholder 4">
            <a:extLst>
              <a:ext uri="{FF2B5EF4-FFF2-40B4-BE49-F238E27FC236}">
                <a16:creationId xmlns:a16="http://schemas.microsoft.com/office/drawing/2014/main" id="{DF7449BE-87AD-3D0E-20C7-6F5544B5BAEF}"/>
              </a:ext>
            </a:extLst>
          </p:cNvPr>
          <p:cNvSpPr>
            <a:spLocks noGrp="1"/>
          </p:cNvSpPr>
          <p:nvPr>
            <p:ph type="sldNum" sz="quarter" idx="12"/>
          </p:nvPr>
        </p:nvSpPr>
        <p:spPr>
          <a:xfrm>
            <a:off x="11123998" y="6498000"/>
            <a:ext cx="720000" cy="180000"/>
          </a:xfrm>
        </p:spPr>
        <p:txBody>
          <a:bodyPr/>
          <a:lstStyle/>
          <a:p>
            <a:fld id="{6B0AA3B9-7176-4FBC-8A56-697129254272}" type="slidenum">
              <a:rPr lang="en-AU" smtClean="0"/>
              <a:t>32</a:t>
            </a:fld>
            <a:endParaRPr lang="en-AU" dirty="0"/>
          </a:p>
        </p:txBody>
      </p:sp>
    </p:spTree>
    <p:extLst>
      <p:ext uri="{BB962C8B-B14F-4D97-AF65-F5344CB8AC3E}">
        <p14:creationId xmlns:p14="http://schemas.microsoft.com/office/powerpoint/2010/main" val="4202235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6EAA68-3D14-AA2A-D86B-8544CD6DA2DC}"/>
              </a:ext>
            </a:extLst>
          </p:cNvPr>
          <p:cNvSpPr>
            <a:spLocks noGrp="1"/>
          </p:cNvSpPr>
          <p:nvPr>
            <p:ph type="title"/>
          </p:nvPr>
        </p:nvSpPr>
        <p:spPr/>
        <p:txBody>
          <a:bodyPr/>
          <a:lstStyle/>
          <a:p>
            <a:r>
              <a:rPr lang="en-AU" dirty="0"/>
              <a:t>Connecting the microcontroller</a:t>
            </a:r>
          </a:p>
        </p:txBody>
      </p:sp>
      <p:sp>
        <p:nvSpPr>
          <p:cNvPr id="9" name="Content Placeholder 8">
            <a:extLst>
              <a:ext uri="{FF2B5EF4-FFF2-40B4-BE49-F238E27FC236}">
                <a16:creationId xmlns:a16="http://schemas.microsoft.com/office/drawing/2014/main" id="{C71A33DD-ACF7-528D-29C1-4F3993A34C23}"/>
              </a:ext>
            </a:extLst>
          </p:cNvPr>
          <p:cNvSpPr>
            <a:spLocks noGrp="1"/>
          </p:cNvSpPr>
          <p:nvPr>
            <p:ph sz="quarter" idx="19"/>
          </p:nvPr>
        </p:nvSpPr>
        <p:spPr/>
        <p:txBody>
          <a:bodyPr/>
          <a:lstStyle/>
          <a:p>
            <a:r>
              <a:rPr lang="en-AU" dirty="0"/>
              <a:t>Open Thonny.</a:t>
            </a:r>
          </a:p>
          <a:p>
            <a:r>
              <a:rPr lang="en-AU" dirty="0"/>
              <a:t>Connect your microcontroller to your computer.</a:t>
            </a:r>
          </a:p>
          <a:p>
            <a:r>
              <a:rPr lang="en-AU" dirty="0"/>
              <a:t>Left click ‘stop’ button. Note: when you connected your microcontroller to the computer it gained power from the connection and the ‘main.py’ file will have started to run. Selecting ‘stop’ will bring up the microcontroller window and stop the ‘main.py’ program.</a:t>
            </a:r>
          </a:p>
        </p:txBody>
      </p:sp>
      <p:pic>
        <p:nvPicPr>
          <p:cNvPr id="17" name="Picture Placeholder 16" descr="Screenshot of Thonny coding environment">
            <a:extLst>
              <a:ext uri="{FF2B5EF4-FFF2-40B4-BE49-F238E27FC236}">
                <a16:creationId xmlns:a16="http://schemas.microsoft.com/office/drawing/2014/main" id="{2ED3F26A-F0F6-0900-17B4-AD26EC034675}"/>
              </a:ext>
            </a:extLst>
          </p:cNvPr>
          <p:cNvPicPr>
            <a:picLocks noGrp="1" noChangeAspect="1"/>
          </p:cNvPicPr>
          <p:nvPr>
            <p:ph type="pic" sz="quarter" idx="20"/>
          </p:nvPr>
        </p:nvPicPr>
        <p:blipFill rotWithShape="1">
          <a:blip r:embed="rId3"/>
          <a:srcRect r="10408"/>
          <a:stretch/>
        </p:blipFill>
        <p:spPr>
          <a:xfrm>
            <a:off x="6324599" y="1562471"/>
            <a:ext cx="5507038" cy="4246186"/>
          </a:xfrm>
        </p:spPr>
      </p:pic>
      <p:sp>
        <p:nvSpPr>
          <p:cNvPr id="2" name="Slide Number Placeholder 4">
            <a:extLst>
              <a:ext uri="{FF2B5EF4-FFF2-40B4-BE49-F238E27FC236}">
                <a16:creationId xmlns:a16="http://schemas.microsoft.com/office/drawing/2014/main" id="{C7BB3B3E-E154-ACF3-CCE0-F7F3CD2A3068}"/>
              </a:ext>
            </a:extLst>
          </p:cNvPr>
          <p:cNvSpPr>
            <a:spLocks noGrp="1"/>
          </p:cNvSpPr>
          <p:nvPr>
            <p:ph type="sldNum" sz="quarter" idx="12"/>
          </p:nvPr>
        </p:nvSpPr>
        <p:spPr>
          <a:xfrm>
            <a:off x="11123998" y="6498000"/>
            <a:ext cx="720000" cy="180000"/>
          </a:xfrm>
        </p:spPr>
        <p:txBody>
          <a:bodyPr/>
          <a:lstStyle/>
          <a:p>
            <a:fld id="{6B0AA3B9-7176-4FBC-8A56-697129254272}" type="slidenum">
              <a:rPr lang="en-AU" smtClean="0"/>
              <a:t>33</a:t>
            </a:fld>
            <a:endParaRPr lang="en-AU" dirty="0"/>
          </a:p>
        </p:txBody>
      </p:sp>
      <p:sp>
        <p:nvSpPr>
          <p:cNvPr id="3" name="Text Placeholder 5">
            <a:extLst>
              <a:ext uri="{FF2B5EF4-FFF2-40B4-BE49-F238E27FC236}">
                <a16:creationId xmlns:a16="http://schemas.microsoft.com/office/drawing/2014/main" id="{FBBF50FE-F113-0CFA-8216-689495AC73ED}"/>
              </a:ext>
            </a:extLst>
          </p:cNvPr>
          <p:cNvSpPr>
            <a:spLocks noGrp="1"/>
          </p:cNvSpPr>
          <p:nvPr>
            <p:ph type="body" sz="quarter" idx="21"/>
          </p:nvPr>
        </p:nvSpPr>
        <p:spPr>
          <a:xfrm>
            <a:off x="6324600" y="5934075"/>
            <a:ext cx="5519738" cy="506413"/>
          </a:xfrm>
        </p:spPr>
        <p:txBody>
          <a:bodyPr/>
          <a:lstStyle/>
          <a:p>
            <a:r>
              <a:rPr lang="en-AU" dirty="0"/>
              <a:t>Screenshot of Thonny from </a:t>
            </a:r>
            <a:r>
              <a:rPr lang="en-AU" dirty="0">
                <a:hlinkClick r:id="rId4"/>
              </a:rPr>
              <a:t>Thonny.org</a:t>
            </a:r>
            <a:endParaRPr lang="en-AU" dirty="0"/>
          </a:p>
          <a:p>
            <a:endParaRPr lang="en-AU" dirty="0"/>
          </a:p>
        </p:txBody>
      </p:sp>
    </p:spTree>
    <p:extLst>
      <p:ext uri="{BB962C8B-B14F-4D97-AF65-F5344CB8AC3E}">
        <p14:creationId xmlns:p14="http://schemas.microsoft.com/office/powerpoint/2010/main" val="1322150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05CEA-FE8B-BDA0-F25F-5E872407A222}"/>
              </a:ext>
            </a:extLst>
          </p:cNvPr>
          <p:cNvSpPr>
            <a:spLocks noGrp="1"/>
          </p:cNvSpPr>
          <p:nvPr>
            <p:ph type="title"/>
          </p:nvPr>
        </p:nvSpPr>
        <p:spPr/>
        <p:txBody>
          <a:bodyPr/>
          <a:lstStyle/>
          <a:p>
            <a:r>
              <a:rPr lang="en-AU" dirty="0"/>
              <a:t>Download text file</a:t>
            </a:r>
          </a:p>
        </p:txBody>
      </p:sp>
      <p:sp>
        <p:nvSpPr>
          <p:cNvPr id="4" name="Content Placeholder 3">
            <a:extLst>
              <a:ext uri="{FF2B5EF4-FFF2-40B4-BE49-F238E27FC236}">
                <a16:creationId xmlns:a16="http://schemas.microsoft.com/office/drawing/2014/main" id="{C621B203-A450-5124-05A5-EBCAD0F6404D}"/>
              </a:ext>
            </a:extLst>
          </p:cNvPr>
          <p:cNvSpPr>
            <a:spLocks noGrp="1"/>
          </p:cNvSpPr>
          <p:nvPr>
            <p:ph sz="quarter" idx="19"/>
          </p:nvPr>
        </p:nvSpPr>
        <p:spPr/>
        <p:txBody>
          <a:bodyPr/>
          <a:lstStyle/>
          <a:p>
            <a:r>
              <a:rPr lang="en-AU" dirty="0"/>
              <a:t>Select the ‘data.txt’ file.</a:t>
            </a:r>
          </a:p>
          <a:p>
            <a:r>
              <a:rPr lang="en-AU" dirty="0"/>
              <a:t>Right click ‘Download to’ and select the save location for your txt file.</a:t>
            </a:r>
          </a:p>
          <a:p>
            <a:r>
              <a:rPr lang="en-AU" dirty="0"/>
              <a:t>Rename the file ‘data test external’.</a:t>
            </a:r>
          </a:p>
          <a:p>
            <a:r>
              <a:rPr lang="en-AU" dirty="0"/>
              <a:t>Left click ‘run’ tab and choose ‘disconnect’ to disconnect the microcontroller.</a:t>
            </a:r>
          </a:p>
          <a:p>
            <a:r>
              <a:rPr lang="en-AU" dirty="0"/>
              <a:t>Unplug the data collection microcontroller.</a:t>
            </a:r>
          </a:p>
        </p:txBody>
      </p:sp>
      <p:pic>
        <p:nvPicPr>
          <p:cNvPr id="8" name="Picture Placeholder 7" descr="Screenshot of Thonny coding environment">
            <a:extLst>
              <a:ext uri="{FF2B5EF4-FFF2-40B4-BE49-F238E27FC236}">
                <a16:creationId xmlns:a16="http://schemas.microsoft.com/office/drawing/2014/main" id="{43F62DDA-65FC-0B3E-A632-D7AE4AA28BA2}"/>
              </a:ext>
            </a:extLst>
          </p:cNvPr>
          <p:cNvPicPr>
            <a:picLocks noGrp="1" noChangeAspect="1"/>
          </p:cNvPicPr>
          <p:nvPr>
            <p:ph type="pic" sz="quarter" idx="20"/>
          </p:nvPr>
        </p:nvPicPr>
        <p:blipFill rotWithShape="1">
          <a:blip r:embed="rId3"/>
          <a:srcRect r="5562"/>
          <a:stretch/>
        </p:blipFill>
        <p:spPr>
          <a:xfrm>
            <a:off x="6324599" y="1562471"/>
            <a:ext cx="5507038" cy="4246186"/>
          </a:xfrm>
        </p:spPr>
      </p:pic>
      <p:sp>
        <p:nvSpPr>
          <p:cNvPr id="6" name="Text Placeholder 5">
            <a:extLst>
              <a:ext uri="{FF2B5EF4-FFF2-40B4-BE49-F238E27FC236}">
                <a16:creationId xmlns:a16="http://schemas.microsoft.com/office/drawing/2014/main" id="{62E1DB2A-72A9-35B8-EE5F-41BF7945E706}"/>
              </a:ext>
            </a:extLst>
          </p:cNvPr>
          <p:cNvSpPr>
            <a:spLocks noGrp="1"/>
          </p:cNvSpPr>
          <p:nvPr>
            <p:ph type="body" sz="quarter" idx="21"/>
          </p:nvPr>
        </p:nvSpPr>
        <p:spPr/>
        <p:txBody>
          <a:bodyPr/>
          <a:lstStyle/>
          <a:p>
            <a:r>
              <a:rPr lang="en-AU" dirty="0"/>
              <a:t>Screenshot of Thonny from </a:t>
            </a:r>
            <a:r>
              <a:rPr lang="en-AU" dirty="0">
                <a:hlinkClick r:id="rId4"/>
              </a:rPr>
              <a:t>Thonny.org</a:t>
            </a:r>
            <a:endParaRPr lang="en-AU" dirty="0"/>
          </a:p>
        </p:txBody>
      </p:sp>
      <p:sp>
        <p:nvSpPr>
          <p:cNvPr id="5" name="Slide Number Placeholder 4">
            <a:extLst>
              <a:ext uri="{FF2B5EF4-FFF2-40B4-BE49-F238E27FC236}">
                <a16:creationId xmlns:a16="http://schemas.microsoft.com/office/drawing/2014/main" id="{BDE7B202-82D2-BA44-BAEB-0F0119183960}"/>
              </a:ext>
            </a:extLst>
          </p:cNvPr>
          <p:cNvSpPr>
            <a:spLocks noGrp="1"/>
          </p:cNvSpPr>
          <p:nvPr>
            <p:ph type="sldNum" sz="quarter" idx="12"/>
          </p:nvPr>
        </p:nvSpPr>
        <p:spPr>
          <a:xfrm>
            <a:off x="11123998" y="6498000"/>
            <a:ext cx="720000" cy="180000"/>
          </a:xfrm>
        </p:spPr>
        <p:txBody>
          <a:bodyPr/>
          <a:lstStyle/>
          <a:p>
            <a:fld id="{6B0AA3B9-7176-4FBC-8A56-697129254272}" type="slidenum">
              <a:rPr lang="en-AU" smtClean="0"/>
              <a:t>34</a:t>
            </a:fld>
            <a:endParaRPr lang="en-AU" dirty="0"/>
          </a:p>
        </p:txBody>
      </p:sp>
    </p:spTree>
    <p:extLst>
      <p:ext uri="{BB962C8B-B14F-4D97-AF65-F5344CB8AC3E}">
        <p14:creationId xmlns:p14="http://schemas.microsoft.com/office/powerpoint/2010/main" val="193330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6EAA68-3D14-AA2A-D86B-8544CD6DA2DC}"/>
              </a:ext>
            </a:extLst>
          </p:cNvPr>
          <p:cNvSpPr>
            <a:spLocks noGrp="1"/>
          </p:cNvSpPr>
          <p:nvPr>
            <p:ph type="title"/>
          </p:nvPr>
        </p:nvSpPr>
        <p:spPr/>
        <p:txBody>
          <a:bodyPr/>
          <a:lstStyle/>
          <a:p>
            <a:r>
              <a:rPr lang="en-AU" dirty="0"/>
              <a:t>Repeat</a:t>
            </a:r>
          </a:p>
        </p:txBody>
      </p:sp>
      <p:sp>
        <p:nvSpPr>
          <p:cNvPr id="9" name="Content Placeholder 8">
            <a:extLst>
              <a:ext uri="{FF2B5EF4-FFF2-40B4-BE49-F238E27FC236}">
                <a16:creationId xmlns:a16="http://schemas.microsoft.com/office/drawing/2014/main" id="{C71A33DD-ACF7-528D-29C1-4F3993A34C23}"/>
              </a:ext>
            </a:extLst>
          </p:cNvPr>
          <p:cNvSpPr>
            <a:spLocks noGrp="1"/>
          </p:cNvSpPr>
          <p:nvPr>
            <p:ph sz="quarter" idx="19"/>
          </p:nvPr>
        </p:nvSpPr>
        <p:spPr/>
        <p:txBody>
          <a:bodyPr/>
          <a:lstStyle/>
          <a:p>
            <a:r>
              <a:rPr lang="en-AU" dirty="0"/>
              <a:t>Repeat this process with your greenhouse microcontroller. Connect the microcontroller to the computer and Thonny.</a:t>
            </a:r>
          </a:p>
          <a:p>
            <a:r>
              <a:rPr lang="en-AU" dirty="0"/>
              <a:t>Right click the ‘data.txt’ file.</a:t>
            </a:r>
          </a:p>
          <a:p>
            <a:r>
              <a:rPr lang="en-AU" dirty="0"/>
              <a:t>Select ‘Download to’ in the pop-up menu and select the save location for your text (.txt) file.</a:t>
            </a:r>
          </a:p>
          <a:p>
            <a:r>
              <a:rPr lang="en-AU" dirty="0"/>
              <a:t>Rename the file ‘data test internal’.</a:t>
            </a:r>
          </a:p>
        </p:txBody>
      </p:sp>
      <p:pic>
        <p:nvPicPr>
          <p:cNvPr id="13" name="Picture Placeholder 12" descr="Screenshot of Thonny coding environment">
            <a:extLst>
              <a:ext uri="{FF2B5EF4-FFF2-40B4-BE49-F238E27FC236}">
                <a16:creationId xmlns:a16="http://schemas.microsoft.com/office/drawing/2014/main" id="{90640DAE-DCE2-42C0-E46E-FBD7CC6FE4A7}"/>
              </a:ext>
            </a:extLst>
          </p:cNvPr>
          <p:cNvPicPr>
            <a:picLocks noGrp="1" noChangeAspect="1"/>
          </p:cNvPicPr>
          <p:nvPr>
            <p:ph type="pic" sz="quarter" idx="20"/>
          </p:nvPr>
        </p:nvPicPr>
        <p:blipFill rotWithShape="1">
          <a:blip r:embed="rId3"/>
          <a:srcRect r="2958"/>
          <a:stretch/>
        </p:blipFill>
        <p:spPr>
          <a:xfrm>
            <a:off x="6324599" y="1562471"/>
            <a:ext cx="5507038" cy="4246186"/>
          </a:xfrm>
        </p:spPr>
      </p:pic>
      <p:sp>
        <p:nvSpPr>
          <p:cNvPr id="11" name="Text Placeholder 10">
            <a:extLst>
              <a:ext uri="{FF2B5EF4-FFF2-40B4-BE49-F238E27FC236}">
                <a16:creationId xmlns:a16="http://schemas.microsoft.com/office/drawing/2014/main" id="{040449CC-D541-0914-EC58-EEEB3AC5D9C2}"/>
              </a:ext>
            </a:extLst>
          </p:cNvPr>
          <p:cNvSpPr>
            <a:spLocks noGrp="1"/>
          </p:cNvSpPr>
          <p:nvPr>
            <p:ph type="body" sz="quarter" idx="21"/>
          </p:nvPr>
        </p:nvSpPr>
        <p:spPr/>
        <p:txBody>
          <a:bodyPr/>
          <a:lstStyle/>
          <a:p>
            <a:r>
              <a:rPr lang="en-AU" dirty="0"/>
              <a:t>Screenshot of Thonny from </a:t>
            </a:r>
            <a:r>
              <a:rPr lang="en-AU" dirty="0">
                <a:hlinkClick r:id="rId4"/>
              </a:rPr>
              <a:t>Thonny.org</a:t>
            </a:r>
            <a:endParaRPr lang="en-AU" dirty="0"/>
          </a:p>
          <a:p>
            <a:endParaRPr lang="en-AU" dirty="0"/>
          </a:p>
        </p:txBody>
      </p:sp>
      <p:sp>
        <p:nvSpPr>
          <p:cNvPr id="2" name="Slide Number Placeholder 4">
            <a:extLst>
              <a:ext uri="{FF2B5EF4-FFF2-40B4-BE49-F238E27FC236}">
                <a16:creationId xmlns:a16="http://schemas.microsoft.com/office/drawing/2014/main" id="{0DA160A4-4AB9-7744-E98C-F2CE14ACB17E}"/>
              </a:ext>
            </a:extLst>
          </p:cNvPr>
          <p:cNvSpPr>
            <a:spLocks noGrp="1"/>
          </p:cNvSpPr>
          <p:nvPr>
            <p:ph type="sldNum" sz="quarter" idx="12"/>
          </p:nvPr>
        </p:nvSpPr>
        <p:spPr>
          <a:xfrm>
            <a:off x="11123998" y="6498000"/>
            <a:ext cx="720000" cy="180000"/>
          </a:xfrm>
        </p:spPr>
        <p:txBody>
          <a:bodyPr/>
          <a:lstStyle/>
          <a:p>
            <a:fld id="{6B0AA3B9-7176-4FBC-8A56-697129254272}" type="slidenum">
              <a:rPr lang="en-AU" smtClean="0"/>
              <a:t>35</a:t>
            </a:fld>
            <a:endParaRPr lang="en-AU" dirty="0"/>
          </a:p>
        </p:txBody>
      </p:sp>
    </p:spTree>
    <p:extLst>
      <p:ext uri="{BB962C8B-B14F-4D97-AF65-F5344CB8AC3E}">
        <p14:creationId xmlns:p14="http://schemas.microsoft.com/office/powerpoint/2010/main" val="686328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6AED0-E21D-338E-DDB2-CB73BE60C6D5}"/>
              </a:ext>
            </a:extLst>
          </p:cNvPr>
          <p:cNvSpPr>
            <a:spLocks noGrp="1"/>
          </p:cNvSpPr>
          <p:nvPr>
            <p:ph type="title"/>
          </p:nvPr>
        </p:nvSpPr>
        <p:spPr/>
        <p:txBody>
          <a:bodyPr/>
          <a:lstStyle/>
          <a:p>
            <a:r>
              <a:rPr lang="en-AU" dirty="0"/>
              <a:t>Verify files</a:t>
            </a:r>
          </a:p>
        </p:txBody>
      </p:sp>
      <p:sp>
        <p:nvSpPr>
          <p:cNvPr id="4" name="Content Placeholder 3">
            <a:extLst>
              <a:ext uri="{FF2B5EF4-FFF2-40B4-BE49-F238E27FC236}">
                <a16:creationId xmlns:a16="http://schemas.microsoft.com/office/drawing/2014/main" id="{B24F458D-D740-D0AC-0EAB-5A2CCE3D8E3D}"/>
              </a:ext>
            </a:extLst>
          </p:cNvPr>
          <p:cNvSpPr>
            <a:spLocks noGrp="1"/>
          </p:cNvSpPr>
          <p:nvPr>
            <p:ph sz="quarter" idx="19"/>
          </p:nvPr>
        </p:nvSpPr>
        <p:spPr/>
        <p:txBody>
          <a:bodyPr/>
          <a:lstStyle/>
          <a:p>
            <a:r>
              <a:rPr lang="en-AU" dirty="0"/>
              <a:t>Check that you have two .txt files located in an appropriate folder.</a:t>
            </a:r>
          </a:p>
        </p:txBody>
      </p:sp>
      <p:pic>
        <p:nvPicPr>
          <p:cNvPr id="8" name="Picture Placeholder 7" descr="Screenshot of Thonny coding environment">
            <a:extLst>
              <a:ext uri="{FF2B5EF4-FFF2-40B4-BE49-F238E27FC236}">
                <a16:creationId xmlns:a16="http://schemas.microsoft.com/office/drawing/2014/main" id="{CB1C0584-22B4-9BB4-5D85-BAFB517237B8}"/>
              </a:ext>
            </a:extLst>
          </p:cNvPr>
          <p:cNvPicPr>
            <a:picLocks noGrp="1" noChangeAspect="1"/>
          </p:cNvPicPr>
          <p:nvPr>
            <p:ph type="pic" sz="quarter" idx="20"/>
          </p:nvPr>
        </p:nvPicPr>
        <p:blipFill rotWithShape="1">
          <a:blip r:embed="rId3"/>
          <a:srcRect r="14610"/>
          <a:stretch/>
        </p:blipFill>
        <p:spPr>
          <a:xfrm>
            <a:off x="6324599" y="1562471"/>
            <a:ext cx="5507038" cy="4246186"/>
          </a:xfrm>
        </p:spPr>
      </p:pic>
      <p:sp>
        <p:nvSpPr>
          <p:cNvPr id="6" name="Text Placeholder 5">
            <a:extLst>
              <a:ext uri="{FF2B5EF4-FFF2-40B4-BE49-F238E27FC236}">
                <a16:creationId xmlns:a16="http://schemas.microsoft.com/office/drawing/2014/main" id="{39B7F86B-23AD-F0C4-CF08-27AF8A79D84E}"/>
              </a:ext>
            </a:extLst>
          </p:cNvPr>
          <p:cNvSpPr>
            <a:spLocks noGrp="1"/>
          </p:cNvSpPr>
          <p:nvPr>
            <p:ph type="body" sz="quarter" idx="21"/>
          </p:nvPr>
        </p:nvSpPr>
        <p:spPr/>
        <p:txBody>
          <a:bodyPr/>
          <a:lstStyle/>
          <a:p>
            <a:r>
              <a:rPr lang="en-AU" dirty="0"/>
              <a:t>Screenshot of Thonny from </a:t>
            </a:r>
            <a:r>
              <a:rPr lang="en-AU" dirty="0">
                <a:hlinkClick r:id="rId4"/>
              </a:rPr>
              <a:t>Thonny.org</a:t>
            </a:r>
            <a:endParaRPr lang="en-AU" dirty="0"/>
          </a:p>
          <a:p>
            <a:endParaRPr lang="en-AU" dirty="0"/>
          </a:p>
        </p:txBody>
      </p:sp>
      <p:sp>
        <p:nvSpPr>
          <p:cNvPr id="5" name="Slide Number Placeholder 4">
            <a:extLst>
              <a:ext uri="{FF2B5EF4-FFF2-40B4-BE49-F238E27FC236}">
                <a16:creationId xmlns:a16="http://schemas.microsoft.com/office/drawing/2014/main" id="{B96EC8B7-E3CE-8CB8-E922-264A69CE751C}"/>
              </a:ext>
            </a:extLst>
          </p:cNvPr>
          <p:cNvSpPr>
            <a:spLocks noGrp="1"/>
          </p:cNvSpPr>
          <p:nvPr>
            <p:ph type="sldNum" sz="quarter" idx="12"/>
          </p:nvPr>
        </p:nvSpPr>
        <p:spPr>
          <a:xfrm>
            <a:off x="11123998" y="6498000"/>
            <a:ext cx="720000" cy="180000"/>
          </a:xfrm>
        </p:spPr>
        <p:txBody>
          <a:bodyPr/>
          <a:lstStyle/>
          <a:p>
            <a:fld id="{6B0AA3B9-7176-4FBC-8A56-697129254272}" type="slidenum">
              <a:rPr lang="en-AU" smtClean="0"/>
              <a:t>36</a:t>
            </a:fld>
            <a:endParaRPr lang="en-AU" dirty="0"/>
          </a:p>
        </p:txBody>
      </p:sp>
    </p:spTree>
    <p:extLst>
      <p:ext uri="{BB962C8B-B14F-4D97-AF65-F5344CB8AC3E}">
        <p14:creationId xmlns:p14="http://schemas.microsoft.com/office/powerpoint/2010/main" val="319799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CA26C-31E1-6485-2480-C7AE7FAED20B}"/>
              </a:ext>
            </a:extLst>
          </p:cNvPr>
          <p:cNvSpPr>
            <a:spLocks noGrp="1"/>
          </p:cNvSpPr>
          <p:nvPr>
            <p:ph type="title"/>
          </p:nvPr>
        </p:nvSpPr>
        <p:spPr/>
        <p:txBody>
          <a:bodyPr/>
          <a:lstStyle/>
          <a:p>
            <a:r>
              <a:rPr lang="en-AU" dirty="0"/>
              <a:t>Spreadsheet</a:t>
            </a:r>
          </a:p>
        </p:txBody>
      </p:sp>
      <p:sp>
        <p:nvSpPr>
          <p:cNvPr id="3" name="Text Placeholder 2">
            <a:extLst>
              <a:ext uri="{FF2B5EF4-FFF2-40B4-BE49-F238E27FC236}">
                <a16:creationId xmlns:a16="http://schemas.microsoft.com/office/drawing/2014/main" id="{A62AED55-42F7-E853-1B3E-336D42863070}"/>
              </a:ext>
            </a:extLst>
          </p:cNvPr>
          <p:cNvSpPr>
            <a:spLocks noGrp="1"/>
          </p:cNvSpPr>
          <p:nvPr>
            <p:ph type="body" sz="quarter" idx="18"/>
          </p:nvPr>
        </p:nvSpPr>
        <p:spPr/>
        <p:txBody>
          <a:bodyPr/>
          <a:lstStyle/>
          <a:p>
            <a:r>
              <a:rPr lang="en-AU" dirty="0"/>
              <a:t>Microsoft Excel</a:t>
            </a:r>
          </a:p>
        </p:txBody>
      </p:sp>
      <p:sp>
        <p:nvSpPr>
          <p:cNvPr id="4" name="Content Placeholder 3">
            <a:extLst>
              <a:ext uri="{FF2B5EF4-FFF2-40B4-BE49-F238E27FC236}">
                <a16:creationId xmlns:a16="http://schemas.microsoft.com/office/drawing/2014/main" id="{90553333-A0EF-BC0C-4E52-F7E9A0D1C26E}"/>
              </a:ext>
            </a:extLst>
          </p:cNvPr>
          <p:cNvSpPr>
            <a:spLocks noGrp="1"/>
          </p:cNvSpPr>
          <p:nvPr>
            <p:ph sz="quarter" idx="19"/>
          </p:nvPr>
        </p:nvSpPr>
        <p:spPr/>
        <p:txBody>
          <a:bodyPr/>
          <a:lstStyle/>
          <a:p>
            <a:r>
              <a:rPr lang="en-AU" dirty="0"/>
              <a:t>Open Microsoft Excel.</a:t>
            </a:r>
          </a:p>
          <a:p>
            <a:r>
              <a:rPr lang="en-AU" dirty="0"/>
              <a:t>Create a new blank workbook.</a:t>
            </a:r>
          </a:p>
          <a:p>
            <a:r>
              <a:rPr lang="en-AU" dirty="0"/>
              <a:t>Name the workbook ‘AgriTech’.</a:t>
            </a:r>
          </a:p>
        </p:txBody>
      </p:sp>
      <p:pic>
        <p:nvPicPr>
          <p:cNvPr id="8" name="Picture Placeholder 7" descr="Screenshot of Microsoft Excel">
            <a:extLst>
              <a:ext uri="{FF2B5EF4-FFF2-40B4-BE49-F238E27FC236}">
                <a16:creationId xmlns:a16="http://schemas.microsoft.com/office/drawing/2014/main" id="{D68EBB1C-5264-B968-0C62-3FC04F3F7888}"/>
              </a:ext>
            </a:extLst>
          </p:cNvPr>
          <p:cNvPicPr>
            <a:picLocks noGrp="1" noChangeAspect="1"/>
          </p:cNvPicPr>
          <p:nvPr>
            <p:ph type="pic" sz="quarter" idx="20"/>
          </p:nvPr>
        </p:nvPicPr>
        <p:blipFill rotWithShape="1">
          <a:blip r:embed="rId3"/>
          <a:srcRect r="4330"/>
          <a:stretch/>
        </p:blipFill>
        <p:spPr>
          <a:xfrm>
            <a:off x="6324599" y="1562471"/>
            <a:ext cx="5507038" cy="4246186"/>
          </a:xfrm>
        </p:spPr>
      </p:pic>
      <p:sp>
        <p:nvSpPr>
          <p:cNvPr id="6" name="Text Placeholder 5">
            <a:extLst>
              <a:ext uri="{FF2B5EF4-FFF2-40B4-BE49-F238E27FC236}">
                <a16:creationId xmlns:a16="http://schemas.microsoft.com/office/drawing/2014/main" id="{2CA96F92-00EF-E961-35B9-FA8B9C22FD92}"/>
              </a:ext>
            </a:extLst>
          </p:cNvPr>
          <p:cNvSpPr>
            <a:spLocks noGrp="1"/>
          </p:cNvSpPr>
          <p:nvPr>
            <p:ph type="body" sz="quarter" idx="21"/>
          </p:nvPr>
        </p:nvSpPr>
        <p:spPr/>
        <p:txBody>
          <a:bodyPr/>
          <a:lstStyle/>
          <a:p>
            <a:r>
              <a:rPr lang="en-AU" dirty="0"/>
              <a:t>Screenshot of worksheet from Microsoft Excel</a:t>
            </a:r>
          </a:p>
        </p:txBody>
      </p:sp>
      <p:sp>
        <p:nvSpPr>
          <p:cNvPr id="5" name="Slide Number Placeholder 4">
            <a:extLst>
              <a:ext uri="{FF2B5EF4-FFF2-40B4-BE49-F238E27FC236}">
                <a16:creationId xmlns:a16="http://schemas.microsoft.com/office/drawing/2014/main" id="{CE66E77C-FDF1-24A6-3996-FE02275139CD}"/>
              </a:ext>
            </a:extLst>
          </p:cNvPr>
          <p:cNvSpPr>
            <a:spLocks noGrp="1"/>
          </p:cNvSpPr>
          <p:nvPr>
            <p:ph type="sldNum" sz="quarter" idx="12"/>
          </p:nvPr>
        </p:nvSpPr>
        <p:spPr>
          <a:xfrm>
            <a:off x="11123998" y="6498000"/>
            <a:ext cx="720000" cy="180000"/>
          </a:xfrm>
        </p:spPr>
        <p:txBody>
          <a:bodyPr/>
          <a:lstStyle/>
          <a:p>
            <a:fld id="{6B0AA3B9-7176-4FBC-8A56-697129254272}" type="slidenum">
              <a:rPr lang="en-AU" smtClean="0"/>
              <a:t>37</a:t>
            </a:fld>
            <a:endParaRPr lang="en-AU" dirty="0"/>
          </a:p>
        </p:txBody>
      </p:sp>
    </p:spTree>
    <p:extLst>
      <p:ext uri="{BB962C8B-B14F-4D97-AF65-F5344CB8AC3E}">
        <p14:creationId xmlns:p14="http://schemas.microsoft.com/office/powerpoint/2010/main" val="1066712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CA26C-31E1-6485-2480-C7AE7FAED20B}"/>
              </a:ext>
            </a:extLst>
          </p:cNvPr>
          <p:cNvSpPr>
            <a:spLocks noGrp="1"/>
          </p:cNvSpPr>
          <p:nvPr>
            <p:ph type="title"/>
          </p:nvPr>
        </p:nvSpPr>
        <p:spPr/>
        <p:txBody>
          <a:bodyPr/>
          <a:lstStyle/>
          <a:p>
            <a:r>
              <a:rPr lang="en-AU" dirty="0"/>
              <a:t>Data</a:t>
            </a:r>
          </a:p>
        </p:txBody>
      </p:sp>
      <p:sp>
        <p:nvSpPr>
          <p:cNvPr id="3" name="Text Placeholder 2">
            <a:extLst>
              <a:ext uri="{FF2B5EF4-FFF2-40B4-BE49-F238E27FC236}">
                <a16:creationId xmlns:a16="http://schemas.microsoft.com/office/drawing/2014/main" id="{A62AED55-42F7-E853-1B3E-336D42863070}"/>
              </a:ext>
            </a:extLst>
          </p:cNvPr>
          <p:cNvSpPr>
            <a:spLocks noGrp="1"/>
          </p:cNvSpPr>
          <p:nvPr>
            <p:ph type="body" sz="quarter" idx="18"/>
          </p:nvPr>
        </p:nvSpPr>
        <p:spPr/>
        <p:txBody>
          <a:bodyPr/>
          <a:lstStyle/>
          <a:p>
            <a:r>
              <a:rPr lang="en-AU" dirty="0"/>
              <a:t>Microsoft Excel</a:t>
            </a:r>
          </a:p>
        </p:txBody>
      </p:sp>
      <p:sp>
        <p:nvSpPr>
          <p:cNvPr id="4" name="Content Placeholder 3">
            <a:extLst>
              <a:ext uri="{FF2B5EF4-FFF2-40B4-BE49-F238E27FC236}">
                <a16:creationId xmlns:a16="http://schemas.microsoft.com/office/drawing/2014/main" id="{90553333-A0EF-BC0C-4E52-F7E9A0D1C26E}"/>
              </a:ext>
            </a:extLst>
          </p:cNvPr>
          <p:cNvSpPr>
            <a:spLocks noGrp="1"/>
          </p:cNvSpPr>
          <p:nvPr>
            <p:ph sz="quarter" idx="19"/>
          </p:nvPr>
        </p:nvSpPr>
        <p:spPr/>
        <p:txBody>
          <a:bodyPr/>
          <a:lstStyle/>
          <a:p>
            <a:r>
              <a:rPr lang="en-AU" dirty="0"/>
              <a:t>Select the ‘Data’ tab.</a:t>
            </a:r>
          </a:p>
        </p:txBody>
      </p:sp>
      <p:sp>
        <p:nvSpPr>
          <p:cNvPr id="6" name="Text Placeholder 5">
            <a:extLst>
              <a:ext uri="{FF2B5EF4-FFF2-40B4-BE49-F238E27FC236}">
                <a16:creationId xmlns:a16="http://schemas.microsoft.com/office/drawing/2014/main" id="{2CA96F92-00EF-E961-35B9-FA8B9C22FD92}"/>
              </a:ext>
            </a:extLst>
          </p:cNvPr>
          <p:cNvSpPr>
            <a:spLocks noGrp="1"/>
          </p:cNvSpPr>
          <p:nvPr>
            <p:ph type="body" sz="quarter" idx="21"/>
          </p:nvPr>
        </p:nvSpPr>
        <p:spPr/>
        <p:txBody>
          <a:bodyPr/>
          <a:lstStyle/>
          <a:p>
            <a:r>
              <a:rPr lang="en-AU" dirty="0"/>
              <a:t>Screenshot of worksheet from Microsoft Excel</a:t>
            </a:r>
          </a:p>
          <a:p>
            <a:endParaRPr lang="en-AU" dirty="0"/>
          </a:p>
        </p:txBody>
      </p:sp>
      <p:pic>
        <p:nvPicPr>
          <p:cNvPr id="10" name="Picture Placeholder 9" descr="Screenshot of Microsoft Excel">
            <a:extLst>
              <a:ext uri="{FF2B5EF4-FFF2-40B4-BE49-F238E27FC236}">
                <a16:creationId xmlns:a16="http://schemas.microsoft.com/office/drawing/2014/main" id="{2FBCCDA1-CBFF-8813-6921-BAE0BA6E2738}"/>
              </a:ext>
            </a:extLst>
          </p:cNvPr>
          <p:cNvPicPr>
            <a:picLocks noGrp="1" noChangeAspect="1"/>
          </p:cNvPicPr>
          <p:nvPr>
            <p:ph type="pic" sz="quarter" idx="20"/>
          </p:nvPr>
        </p:nvPicPr>
        <p:blipFill>
          <a:blip r:embed="rId3"/>
          <a:srcRect l="186" r="186"/>
          <a:stretch/>
        </p:blipFill>
        <p:spPr/>
      </p:pic>
      <p:cxnSp>
        <p:nvCxnSpPr>
          <p:cNvPr id="12" name="Straight Arrow Connector 11" descr="e">
            <a:extLst>
              <a:ext uri="{FF2B5EF4-FFF2-40B4-BE49-F238E27FC236}">
                <a16:creationId xmlns:a16="http://schemas.microsoft.com/office/drawing/2014/main" id="{7B64E272-2371-5C56-A152-FCEF140D8A25}"/>
              </a:ext>
            </a:extLst>
          </p:cNvPr>
          <p:cNvCxnSpPr/>
          <p:nvPr/>
        </p:nvCxnSpPr>
        <p:spPr>
          <a:xfrm>
            <a:off x="7999012" y="1089329"/>
            <a:ext cx="0" cy="652007"/>
          </a:xfrm>
          <a:prstGeom prst="straightConnector1">
            <a:avLst/>
          </a:prstGeom>
          <a:ln w="57150">
            <a:solidFill>
              <a:schemeClr val="accent2"/>
            </a:solidFill>
            <a:tailEnd type="triangle"/>
          </a:ln>
        </p:spPr>
        <p:style>
          <a:lnRef idx="3">
            <a:schemeClr val="accent5"/>
          </a:lnRef>
          <a:fillRef idx="0">
            <a:schemeClr val="accent5"/>
          </a:fillRef>
          <a:effectRef idx="2">
            <a:schemeClr val="accent5"/>
          </a:effectRef>
          <a:fontRef idx="minor">
            <a:schemeClr val="tx1"/>
          </a:fontRef>
        </p:style>
      </p:cxnSp>
      <p:sp>
        <p:nvSpPr>
          <p:cNvPr id="5" name="Slide Number Placeholder 4">
            <a:extLst>
              <a:ext uri="{FF2B5EF4-FFF2-40B4-BE49-F238E27FC236}">
                <a16:creationId xmlns:a16="http://schemas.microsoft.com/office/drawing/2014/main" id="{AB6B916B-A516-CD19-3796-2EE70BC4A0E0}"/>
              </a:ext>
            </a:extLst>
          </p:cNvPr>
          <p:cNvSpPr>
            <a:spLocks noGrp="1"/>
          </p:cNvSpPr>
          <p:nvPr>
            <p:ph type="sldNum" sz="quarter" idx="12"/>
          </p:nvPr>
        </p:nvSpPr>
        <p:spPr>
          <a:xfrm>
            <a:off x="11123998" y="6498000"/>
            <a:ext cx="720000" cy="180000"/>
          </a:xfrm>
        </p:spPr>
        <p:txBody>
          <a:bodyPr/>
          <a:lstStyle/>
          <a:p>
            <a:fld id="{6B0AA3B9-7176-4FBC-8A56-697129254272}" type="slidenum">
              <a:rPr lang="en-AU" smtClean="0"/>
              <a:t>38</a:t>
            </a:fld>
            <a:endParaRPr lang="en-AU" dirty="0"/>
          </a:p>
        </p:txBody>
      </p:sp>
    </p:spTree>
    <p:extLst>
      <p:ext uri="{BB962C8B-B14F-4D97-AF65-F5344CB8AC3E}">
        <p14:creationId xmlns:p14="http://schemas.microsoft.com/office/powerpoint/2010/main" val="649472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CA26C-31E1-6485-2480-C7AE7FAED20B}"/>
              </a:ext>
            </a:extLst>
          </p:cNvPr>
          <p:cNvSpPr>
            <a:spLocks noGrp="1"/>
          </p:cNvSpPr>
          <p:nvPr>
            <p:ph type="title"/>
          </p:nvPr>
        </p:nvSpPr>
        <p:spPr/>
        <p:txBody>
          <a:bodyPr/>
          <a:lstStyle/>
          <a:p>
            <a:r>
              <a:rPr lang="en-AU" dirty="0"/>
              <a:t>Get data</a:t>
            </a:r>
          </a:p>
        </p:txBody>
      </p:sp>
      <p:sp>
        <p:nvSpPr>
          <p:cNvPr id="3" name="Text Placeholder 2">
            <a:extLst>
              <a:ext uri="{FF2B5EF4-FFF2-40B4-BE49-F238E27FC236}">
                <a16:creationId xmlns:a16="http://schemas.microsoft.com/office/drawing/2014/main" id="{A62AED55-42F7-E853-1B3E-336D42863070}"/>
              </a:ext>
            </a:extLst>
          </p:cNvPr>
          <p:cNvSpPr>
            <a:spLocks noGrp="1"/>
          </p:cNvSpPr>
          <p:nvPr>
            <p:ph type="body" sz="quarter" idx="18"/>
          </p:nvPr>
        </p:nvSpPr>
        <p:spPr/>
        <p:txBody>
          <a:bodyPr/>
          <a:lstStyle/>
          <a:p>
            <a:r>
              <a:rPr lang="en-AU" dirty="0"/>
              <a:t>Microsoft Excel</a:t>
            </a:r>
          </a:p>
        </p:txBody>
      </p:sp>
      <p:sp>
        <p:nvSpPr>
          <p:cNvPr id="4" name="Content Placeholder 3">
            <a:extLst>
              <a:ext uri="{FF2B5EF4-FFF2-40B4-BE49-F238E27FC236}">
                <a16:creationId xmlns:a16="http://schemas.microsoft.com/office/drawing/2014/main" id="{90553333-A0EF-BC0C-4E52-F7E9A0D1C26E}"/>
              </a:ext>
            </a:extLst>
          </p:cNvPr>
          <p:cNvSpPr>
            <a:spLocks noGrp="1"/>
          </p:cNvSpPr>
          <p:nvPr>
            <p:ph sz="quarter" idx="19"/>
          </p:nvPr>
        </p:nvSpPr>
        <p:spPr/>
        <p:txBody>
          <a:bodyPr/>
          <a:lstStyle/>
          <a:p>
            <a:r>
              <a:rPr lang="en-AU" dirty="0"/>
              <a:t>Under the ‘Data’ tab select ‘Get Data’.</a:t>
            </a:r>
          </a:p>
          <a:p>
            <a:r>
              <a:rPr lang="en-AU" dirty="0"/>
              <a:t>Then hover over ‘From File’ and select ‘From Text/CSV’.</a:t>
            </a:r>
          </a:p>
          <a:p>
            <a:endParaRPr lang="en-AU" dirty="0"/>
          </a:p>
        </p:txBody>
      </p:sp>
      <p:sp>
        <p:nvSpPr>
          <p:cNvPr id="6" name="Text Placeholder 5">
            <a:extLst>
              <a:ext uri="{FF2B5EF4-FFF2-40B4-BE49-F238E27FC236}">
                <a16:creationId xmlns:a16="http://schemas.microsoft.com/office/drawing/2014/main" id="{2CA96F92-00EF-E961-35B9-FA8B9C22FD92}"/>
              </a:ext>
            </a:extLst>
          </p:cNvPr>
          <p:cNvSpPr>
            <a:spLocks noGrp="1"/>
          </p:cNvSpPr>
          <p:nvPr>
            <p:ph type="body" sz="quarter" idx="21"/>
          </p:nvPr>
        </p:nvSpPr>
        <p:spPr/>
        <p:txBody>
          <a:bodyPr/>
          <a:lstStyle/>
          <a:p>
            <a:r>
              <a:rPr lang="en-AU" dirty="0"/>
              <a:t>Screenshot of worksheet from Microsoft Excel</a:t>
            </a:r>
          </a:p>
          <a:p>
            <a:endParaRPr lang="en-AU" dirty="0"/>
          </a:p>
        </p:txBody>
      </p:sp>
      <p:pic>
        <p:nvPicPr>
          <p:cNvPr id="13" name="Picture Placeholder 12" descr="Screenshot of Microsoft Excel">
            <a:extLst>
              <a:ext uri="{FF2B5EF4-FFF2-40B4-BE49-F238E27FC236}">
                <a16:creationId xmlns:a16="http://schemas.microsoft.com/office/drawing/2014/main" id="{94365D2A-1231-B302-A015-091230AD5092}"/>
              </a:ext>
            </a:extLst>
          </p:cNvPr>
          <p:cNvPicPr>
            <a:picLocks noGrp="1" noChangeAspect="1"/>
          </p:cNvPicPr>
          <p:nvPr>
            <p:ph type="pic" sz="quarter" idx="20"/>
          </p:nvPr>
        </p:nvPicPr>
        <p:blipFill>
          <a:blip r:embed="rId3"/>
          <a:srcRect t="56" b="56"/>
          <a:stretch/>
        </p:blipFill>
        <p:spPr/>
      </p:pic>
      <p:cxnSp>
        <p:nvCxnSpPr>
          <p:cNvPr id="12" name="Straight Arrow Connector 11" descr="een">
            <a:extLst>
              <a:ext uri="{FF2B5EF4-FFF2-40B4-BE49-F238E27FC236}">
                <a16:creationId xmlns:a16="http://schemas.microsoft.com/office/drawing/2014/main" id="{7B64E272-2371-5C56-A152-FCEF140D8A25}"/>
              </a:ext>
            </a:extLst>
          </p:cNvPr>
          <p:cNvCxnSpPr>
            <a:cxnSpLocks/>
          </p:cNvCxnSpPr>
          <p:nvPr/>
        </p:nvCxnSpPr>
        <p:spPr>
          <a:xfrm>
            <a:off x="5693228" y="2009569"/>
            <a:ext cx="705583" cy="0"/>
          </a:xfrm>
          <a:prstGeom prst="straightConnector1">
            <a:avLst/>
          </a:prstGeom>
          <a:ln w="57150">
            <a:solidFill>
              <a:schemeClr val="accent2"/>
            </a:solidFill>
            <a:tailEnd type="triangle"/>
          </a:ln>
        </p:spPr>
        <p:style>
          <a:lnRef idx="3">
            <a:schemeClr val="accent5"/>
          </a:lnRef>
          <a:fillRef idx="0">
            <a:schemeClr val="accent5"/>
          </a:fillRef>
          <a:effectRef idx="2">
            <a:schemeClr val="accent5"/>
          </a:effectRef>
          <a:fontRef idx="minor">
            <a:schemeClr val="tx1"/>
          </a:fontRef>
        </p:style>
      </p:cxnSp>
      <p:cxnSp>
        <p:nvCxnSpPr>
          <p:cNvPr id="15" name="Straight Arrow Connector 14">
            <a:extLst>
              <a:ext uri="{FF2B5EF4-FFF2-40B4-BE49-F238E27FC236}">
                <a16:creationId xmlns:a16="http://schemas.microsoft.com/office/drawing/2014/main" id="{13CB5BD0-EB9E-9CE4-EB29-482A34D8A84B}"/>
              </a:ext>
              <a:ext uri="{C183D7F6-B498-43B3-948B-1728B52AA6E4}">
                <adec:decorative xmlns:adec="http://schemas.microsoft.com/office/drawing/2017/decorative" val="1"/>
              </a:ext>
            </a:extLst>
          </p:cNvPr>
          <p:cNvCxnSpPr>
            <a:cxnSpLocks/>
          </p:cNvCxnSpPr>
          <p:nvPr/>
        </p:nvCxnSpPr>
        <p:spPr>
          <a:xfrm>
            <a:off x="5693228" y="2287155"/>
            <a:ext cx="705583" cy="0"/>
          </a:xfrm>
          <a:prstGeom prst="straightConnector1">
            <a:avLst/>
          </a:prstGeom>
          <a:ln w="57150">
            <a:solidFill>
              <a:schemeClr val="accent2"/>
            </a:solidFill>
            <a:tailEnd type="triangle"/>
          </a:ln>
        </p:spPr>
        <p:style>
          <a:lnRef idx="3">
            <a:schemeClr val="accent5"/>
          </a:lnRef>
          <a:fillRef idx="0">
            <a:schemeClr val="accent5"/>
          </a:fillRef>
          <a:effectRef idx="2">
            <a:schemeClr val="accent5"/>
          </a:effectRef>
          <a:fontRef idx="minor">
            <a:schemeClr val="tx1"/>
          </a:fontRef>
        </p:style>
      </p:cxnSp>
      <p:cxnSp>
        <p:nvCxnSpPr>
          <p:cNvPr id="16" name="Straight Arrow Connector 15">
            <a:extLst>
              <a:ext uri="{FF2B5EF4-FFF2-40B4-BE49-F238E27FC236}">
                <a16:creationId xmlns:a16="http://schemas.microsoft.com/office/drawing/2014/main" id="{C5C310D5-CB02-F5FB-5DE3-DBEC023505C5}"/>
              </a:ext>
              <a:ext uri="{C183D7F6-B498-43B3-948B-1728B52AA6E4}">
                <adec:decorative xmlns:adec="http://schemas.microsoft.com/office/drawing/2017/decorative" val="1"/>
              </a:ext>
            </a:extLst>
          </p:cNvPr>
          <p:cNvCxnSpPr>
            <a:cxnSpLocks/>
          </p:cNvCxnSpPr>
          <p:nvPr/>
        </p:nvCxnSpPr>
        <p:spPr>
          <a:xfrm>
            <a:off x="7688768" y="1292535"/>
            <a:ext cx="0" cy="1140155"/>
          </a:xfrm>
          <a:prstGeom prst="straightConnector1">
            <a:avLst/>
          </a:prstGeom>
          <a:ln w="57150">
            <a:solidFill>
              <a:schemeClr val="accent2"/>
            </a:solidFill>
            <a:tailEnd type="triangle"/>
          </a:ln>
        </p:spPr>
        <p:style>
          <a:lnRef idx="3">
            <a:schemeClr val="accent5"/>
          </a:lnRef>
          <a:fillRef idx="0">
            <a:schemeClr val="accent5"/>
          </a:fillRef>
          <a:effectRef idx="2">
            <a:schemeClr val="accent5"/>
          </a:effectRef>
          <a:fontRef idx="minor">
            <a:schemeClr val="tx1"/>
          </a:fontRef>
        </p:style>
      </p:cxnSp>
      <p:sp>
        <p:nvSpPr>
          <p:cNvPr id="5" name="Slide Number Placeholder 4">
            <a:extLst>
              <a:ext uri="{FF2B5EF4-FFF2-40B4-BE49-F238E27FC236}">
                <a16:creationId xmlns:a16="http://schemas.microsoft.com/office/drawing/2014/main" id="{949F3E74-EAF5-F4A8-D596-73ADD0F19B49}"/>
              </a:ext>
            </a:extLst>
          </p:cNvPr>
          <p:cNvSpPr>
            <a:spLocks noGrp="1"/>
          </p:cNvSpPr>
          <p:nvPr>
            <p:ph type="sldNum" sz="quarter" idx="12"/>
          </p:nvPr>
        </p:nvSpPr>
        <p:spPr>
          <a:xfrm>
            <a:off x="11123998" y="6498000"/>
            <a:ext cx="720000" cy="180000"/>
          </a:xfrm>
        </p:spPr>
        <p:txBody>
          <a:bodyPr/>
          <a:lstStyle/>
          <a:p>
            <a:fld id="{6B0AA3B9-7176-4FBC-8A56-697129254272}" type="slidenum">
              <a:rPr lang="en-AU" smtClean="0"/>
              <a:t>39</a:t>
            </a:fld>
            <a:endParaRPr lang="en-AU" dirty="0"/>
          </a:p>
        </p:txBody>
      </p:sp>
    </p:spTree>
    <p:extLst>
      <p:ext uri="{BB962C8B-B14F-4D97-AF65-F5344CB8AC3E}">
        <p14:creationId xmlns:p14="http://schemas.microsoft.com/office/powerpoint/2010/main" val="1009667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C36CD-324E-FD41-74AB-B4DB2259754F}"/>
              </a:ext>
            </a:extLst>
          </p:cNvPr>
          <p:cNvSpPr>
            <a:spLocks noGrp="1"/>
          </p:cNvSpPr>
          <p:nvPr>
            <p:ph type="title"/>
          </p:nvPr>
        </p:nvSpPr>
        <p:spPr/>
        <p:txBody>
          <a:bodyPr/>
          <a:lstStyle/>
          <a:p>
            <a:r>
              <a:rPr lang="en-AU" dirty="0"/>
              <a:t>7.1 Data logging</a:t>
            </a:r>
          </a:p>
        </p:txBody>
      </p:sp>
      <p:sp>
        <p:nvSpPr>
          <p:cNvPr id="4" name="Text Placeholder 3">
            <a:extLst>
              <a:ext uri="{FF2B5EF4-FFF2-40B4-BE49-F238E27FC236}">
                <a16:creationId xmlns:a16="http://schemas.microsoft.com/office/drawing/2014/main" id="{1AFBB987-10B6-ACF2-A69E-A6021476D922}"/>
              </a:ext>
            </a:extLst>
          </p:cNvPr>
          <p:cNvSpPr>
            <a:spLocks noGrp="1"/>
          </p:cNvSpPr>
          <p:nvPr>
            <p:ph type="body" sz="quarter" idx="18"/>
          </p:nvPr>
        </p:nvSpPr>
        <p:spPr/>
        <p:txBody>
          <a:bodyPr/>
          <a:lstStyle/>
          <a:p>
            <a:r>
              <a:rPr lang="en-AU" dirty="0"/>
              <a:t>Learning intentions and success criteria</a:t>
            </a:r>
          </a:p>
        </p:txBody>
      </p:sp>
      <p:sp>
        <p:nvSpPr>
          <p:cNvPr id="3" name="Picture Placeholder 2">
            <a:extLst>
              <a:ext uri="{FF2B5EF4-FFF2-40B4-BE49-F238E27FC236}">
                <a16:creationId xmlns:a16="http://schemas.microsoft.com/office/drawing/2014/main" id="{F935BA46-F19E-DE35-AACE-7E322D0F13B1}"/>
              </a:ext>
            </a:extLst>
          </p:cNvPr>
          <p:cNvSpPr>
            <a:spLocks noGrp="1"/>
          </p:cNvSpPr>
          <p:nvPr>
            <p:ph type="pic" sz="quarter" idx="13"/>
          </p:nvPr>
        </p:nvSpPr>
        <p:spPr/>
        <p:txBody>
          <a:bodyPr/>
          <a:lstStyle/>
          <a:p>
            <a:r>
              <a:rPr lang="en-AU" b="1" dirty="0"/>
              <a:t>We are learning to:</a:t>
            </a:r>
          </a:p>
          <a:p>
            <a:pPr marL="285750" indent="-285750">
              <a:lnSpc>
                <a:spcPct val="150000"/>
              </a:lnSpc>
              <a:spcBef>
                <a:spcPts val="1200"/>
              </a:spcBef>
              <a:spcAft>
                <a:spcPts val="600"/>
              </a:spcAft>
              <a:buFont typeface="Arial" panose="020B0604020202020204" pitchFamily="34" charset="0"/>
              <a:buChar char="•"/>
            </a:pPr>
            <a:r>
              <a:rPr lang="en-AU" sz="1800" dirty="0">
                <a:solidFill>
                  <a:srgbClr val="000000"/>
                </a:solidFill>
                <a:effectLst/>
                <a:latin typeface="Arial" panose="020B0604020202020204" pitchFamily="34" charset="0"/>
                <a:ea typeface="Calibri" panose="020F0502020204030204" pitchFamily="34" charset="0"/>
              </a:rPr>
              <a:t>use a coding environment, microcontrollers and sensors to collect and manage data.</a:t>
            </a:r>
            <a:endParaRPr lang="en-AU" sz="1800" dirty="0">
              <a:effectLst/>
              <a:latin typeface="Arial" panose="020B0604020202020204" pitchFamily="34" charset="0"/>
              <a:ea typeface="Calibri" panose="020F0502020204030204" pitchFamily="34" charset="0"/>
            </a:endParaRPr>
          </a:p>
          <a:p>
            <a:endParaRPr lang="en-AU" b="1" dirty="0"/>
          </a:p>
          <a:p>
            <a:r>
              <a:rPr lang="en-AU" b="1" dirty="0"/>
              <a:t>We can:</a:t>
            </a:r>
          </a:p>
          <a:p>
            <a:pPr marL="285750" indent="-285750">
              <a:lnSpc>
                <a:spcPct val="150000"/>
              </a:lnSpc>
              <a:spcBef>
                <a:spcPts val="1200"/>
              </a:spcBef>
              <a:spcAft>
                <a:spcPts val="600"/>
              </a:spcAft>
              <a:buFont typeface="Arial" panose="020B0604020202020204" pitchFamily="34" charset="0"/>
              <a:buChar char="•"/>
            </a:pPr>
            <a:r>
              <a:rPr lang="en-AU" sz="1800" dirty="0">
                <a:solidFill>
                  <a:srgbClr val="000000"/>
                </a:solidFill>
                <a:effectLst/>
                <a:latin typeface="Arial" panose="020B0604020202020204" pitchFamily="34" charset="0"/>
                <a:ea typeface="Calibri" panose="020F0502020204030204" pitchFamily="34" charset="0"/>
              </a:rPr>
              <a:t>use a coding environment, microcontrollers and sensors to collect and manage data such as temperature or humidity.</a:t>
            </a:r>
            <a:endParaRPr lang="en-AU" sz="1800" dirty="0">
              <a:effectLst/>
              <a:latin typeface="Arial" panose="020B0604020202020204" pitchFamily="34" charset="0"/>
              <a:ea typeface="Calibri" panose="020F0502020204030204" pitchFamily="34" charset="0"/>
            </a:endParaRPr>
          </a:p>
        </p:txBody>
      </p:sp>
      <p:pic>
        <p:nvPicPr>
          <p:cNvPr id="8" name="Picture 7">
            <a:extLst>
              <a:ext uri="{FF2B5EF4-FFF2-40B4-BE49-F238E27FC236}">
                <a16:creationId xmlns:a16="http://schemas.microsoft.com/office/drawing/2014/main" id="{D7E1B2FD-0E9D-F693-7474-09695E249559}"/>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112182" y="263065"/>
            <a:ext cx="719455" cy="719455"/>
          </a:xfrm>
          <a:prstGeom prst="rect">
            <a:avLst/>
          </a:prstGeom>
        </p:spPr>
      </p:pic>
      <p:sp>
        <p:nvSpPr>
          <p:cNvPr id="9" name="Slide Number Placeholder 4">
            <a:extLst>
              <a:ext uri="{FF2B5EF4-FFF2-40B4-BE49-F238E27FC236}">
                <a16:creationId xmlns:a16="http://schemas.microsoft.com/office/drawing/2014/main" id="{0E33D5B8-B006-8099-7A87-F28320F9EDA4}"/>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6B0AA3B9-7176-4FBC-8A56-697129254272}" type="slidenum">
              <a:rPr lang="en-AU" smtClean="0"/>
              <a:t>4</a:t>
            </a:fld>
            <a:endParaRPr lang="en-AU" dirty="0"/>
          </a:p>
        </p:txBody>
      </p:sp>
    </p:spTree>
    <p:extLst>
      <p:ext uri="{BB962C8B-B14F-4D97-AF65-F5344CB8AC3E}">
        <p14:creationId xmlns:p14="http://schemas.microsoft.com/office/powerpoint/2010/main" val="1561396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07FF-0C2C-BC1D-4E9E-09B1C8C4985D}"/>
              </a:ext>
            </a:extLst>
          </p:cNvPr>
          <p:cNvSpPr>
            <a:spLocks noGrp="1"/>
          </p:cNvSpPr>
          <p:nvPr>
            <p:ph type="title"/>
          </p:nvPr>
        </p:nvSpPr>
        <p:spPr/>
        <p:txBody>
          <a:bodyPr/>
          <a:lstStyle/>
          <a:p>
            <a:r>
              <a:rPr lang="en-AU" dirty="0"/>
              <a:t>Import data</a:t>
            </a:r>
          </a:p>
        </p:txBody>
      </p:sp>
      <p:sp>
        <p:nvSpPr>
          <p:cNvPr id="4" name="Content Placeholder 3">
            <a:extLst>
              <a:ext uri="{FF2B5EF4-FFF2-40B4-BE49-F238E27FC236}">
                <a16:creationId xmlns:a16="http://schemas.microsoft.com/office/drawing/2014/main" id="{999FD973-5C75-B2DD-17BC-C4512074F987}"/>
              </a:ext>
            </a:extLst>
          </p:cNvPr>
          <p:cNvSpPr>
            <a:spLocks noGrp="1"/>
          </p:cNvSpPr>
          <p:nvPr>
            <p:ph sz="quarter" idx="19"/>
          </p:nvPr>
        </p:nvSpPr>
        <p:spPr/>
        <p:txBody>
          <a:bodyPr/>
          <a:lstStyle/>
          <a:p>
            <a:r>
              <a:rPr lang="en-AU" dirty="0"/>
              <a:t>In the pop-up menu select the .txt files that you have and left click ‘Import’ button.</a:t>
            </a:r>
          </a:p>
        </p:txBody>
      </p:sp>
      <p:pic>
        <p:nvPicPr>
          <p:cNvPr id="8" name="Picture Placeholder 7" descr="Screenshot of Microsoft Excel">
            <a:extLst>
              <a:ext uri="{FF2B5EF4-FFF2-40B4-BE49-F238E27FC236}">
                <a16:creationId xmlns:a16="http://schemas.microsoft.com/office/drawing/2014/main" id="{D7A79D5D-5343-9A31-1EBC-499050ABFD2A}"/>
              </a:ext>
            </a:extLst>
          </p:cNvPr>
          <p:cNvPicPr>
            <a:picLocks noGrp="1" noChangeAspect="1"/>
          </p:cNvPicPr>
          <p:nvPr>
            <p:ph type="pic" sz="quarter" idx="20"/>
          </p:nvPr>
        </p:nvPicPr>
        <p:blipFill rotWithShape="1">
          <a:blip r:embed="rId3"/>
          <a:srcRect l="10322"/>
          <a:stretch/>
        </p:blipFill>
        <p:spPr>
          <a:xfrm>
            <a:off x="6324599" y="1562471"/>
            <a:ext cx="5507038" cy="4246186"/>
          </a:xfrm>
        </p:spPr>
      </p:pic>
      <p:sp>
        <p:nvSpPr>
          <p:cNvPr id="6" name="Text Placeholder 5">
            <a:extLst>
              <a:ext uri="{FF2B5EF4-FFF2-40B4-BE49-F238E27FC236}">
                <a16:creationId xmlns:a16="http://schemas.microsoft.com/office/drawing/2014/main" id="{2996C784-B438-CDCB-DEC6-E124E730E8BA}"/>
              </a:ext>
            </a:extLst>
          </p:cNvPr>
          <p:cNvSpPr>
            <a:spLocks noGrp="1"/>
          </p:cNvSpPr>
          <p:nvPr>
            <p:ph type="body" sz="quarter" idx="21"/>
          </p:nvPr>
        </p:nvSpPr>
        <p:spPr/>
        <p:txBody>
          <a:bodyPr/>
          <a:lstStyle/>
          <a:p>
            <a:r>
              <a:rPr lang="en-AU" dirty="0"/>
              <a:t>Screenshot of worksheet from Microsoft Excel</a:t>
            </a:r>
          </a:p>
          <a:p>
            <a:endParaRPr lang="en-AU" dirty="0"/>
          </a:p>
        </p:txBody>
      </p:sp>
      <p:sp>
        <p:nvSpPr>
          <p:cNvPr id="5" name="Slide Number Placeholder 4">
            <a:extLst>
              <a:ext uri="{FF2B5EF4-FFF2-40B4-BE49-F238E27FC236}">
                <a16:creationId xmlns:a16="http://schemas.microsoft.com/office/drawing/2014/main" id="{AEF5F463-3ADA-4999-5FED-9CFC89F5F1D9}"/>
              </a:ext>
            </a:extLst>
          </p:cNvPr>
          <p:cNvSpPr>
            <a:spLocks noGrp="1"/>
          </p:cNvSpPr>
          <p:nvPr>
            <p:ph type="sldNum" sz="quarter" idx="12"/>
          </p:nvPr>
        </p:nvSpPr>
        <p:spPr>
          <a:xfrm>
            <a:off x="11123998" y="6498000"/>
            <a:ext cx="720000" cy="180000"/>
          </a:xfrm>
        </p:spPr>
        <p:txBody>
          <a:bodyPr/>
          <a:lstStyle/>
          <a:p>
            <a:fld id="{6B0AA3B9-7176-4FBC-8A56-697129254272}" type="slidenum">
              <a:rPr lang="en-AU" smtClean="0"/>
              <a:t>40</a:t>
            </a:fld>
            <a:endParaRPr lang="en-AU" dirty="0"/>
          </a:p>
        </p:txBody>
      </p:sp>
    </p:spTree>
    <p:extLst>
      <p:ext uri="{BB962C8B-B14F-4D97-AF65-F5344CB8AC3E}">
        <p14:creationId xmlns:p14="http://schemas.microsoft.com/office/powerpoint/2010/main" val="3232690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B1C55-53D8-8D4A-ACEB-76CDBD0583D2}"/>
              </a:ext>
            </a:extLst>
          </p:cNvPr>
          <p:cNvSpPr>
            <a:spLocks noGrp="1"/>
          </p:cNvSpPr>
          <p:nvPr>
            <p:ph type="title"/>
          </p:nvPr>
        </p:nvSpPr>
        <p:spPr/>
        <p:txBody>
          <a:bodyPr/>
          <a:lstStyle/>
          <a:p>
            <a:r>
              <a:rPr lang="en-AU" dirty="0"/>
              <a:t>Load data</a:t>
            </a:r>
          </a:p>
        </p:txBody>
      </p:sp>
      <p:sp>
        <p:nvSpPr>
          <p:cNvPr id="4" name="Content Placeholder 3">
            <a:extLst>
              <a:ext uri="{FF2B5EF4-FFF2-40B4-BE49-F238E27FC236}">
                <a16:creationId xmlns:a16="http://schemas.microsoft.com/office/drawing/2014/main" id="{D71F3F46-82D2-8953-ABE2-43E1B060DE23}"/>
              </a:ext>
            </a:extLst>
          </p:cNvPr>
          <p:cNvSpPr>
            <a:spLocks noGrp="1"/>
          </p:cNvSpPr>
          <p:nvPr>
            <p:ph sz="quarter" idx="19"/>
          </p:nvPr>
        </p:nvSpPr>
        <p:spPr/>
        <p:txBody>
          <a:bodyPr/>
          <a:lstStyle/>
          <a:p>
            <a:r>
              <a:rPr lang="en-AU" dirty="0"/>
              <a:t>The program may process the request for a minute and will produce another pop-up.</a:t>
            </a:r>
          </a:p>
          <a:p>
            <a:r>
              <a:rPr lang="en-AU" dirty="0"/>
              <a:t>View the screenshot and match drop-down menu selections.</a:t>
            </a:r>
          </a:p>
          <a:p>
            <a:r>
              <a:rPr lang="en-AU" dirty="0"/>
              <a:t>Left click ‘Load’ button.</a:t>
            </a:r>
          </a:p>
        </p:txBody>
      </p:sp>
      <p:pic>
        <p:nvPicPr>
          <p:cNvPr id="8" name="Picture Placeholder 7" descr="Screenshot of Microsoft Excel">
            <a:extLst>
              <a:ext uri="{FF2B5EF4-FFF2-40B4-BE49-F238E27FC236}">
                <a16:creationId xmlns:a16="http://schemas.microsoft.com/office/drawing/2014/main" id="{A7AF41DC-DFB0-4160-4396-0A41E97930EA}"/>
              </a:ext>
            </a:extLst>
          </p:cNvPr>
          <p:cNvPicPr>
            <a:picLocks noGrp="1" noChangeAspect="1"/>
          </p:cNvPicPr>
          <p:nvPr>
            <p:ph type="pic" sz="quarter" idx="20"/>
          </p:nvPr>
        </p:nvPicPr>
        <p:blipFill>
          <a:blip r:embed="rId3"/>
          <a:srcRect t="3203" b="3203"/>
          <a:stretch/>
        </p:blipFill>
        <p:spPr>
          <a:xfrm>
            <a:off x="6324599" y="1562470"/>
            <a:ext cx="5507038" cy="4246186"/>
          </a:xfrm>
        </p:spPr>
      </p:pic>
      <p:sp>
        <p:nvSpPr>
          <p:cNvPr id="6" name="Text Placeholder 5">
            <a:extLst>
              <a:ext uri="{FF2B5EF4-FFF2-40B4-BE49-F238E27FC236}">
                <a16:creationId xmlns:a16="http://schemas.microsoft.com/office/drawing/2014/main" id="{4FE79AA4-F8E4-9F14-4D23-463D633CC1FC}"/>
              </a:ext>
            </a:extLst>
          </p:cNvPr>
          <p:cNvSpPr>
            <a:spLocks noGrp="1"/>
          </p:cNvSpPr>
          <p:nvPr>
            <p:ph type="body" sz="quarter" idx="21"/>
          </p:nvPr>
        </p:nvSpPr>
        <p:spPr/>
        <p:txBody>
          <a:bodyPr/>
          <a:lstStyle/>
          <a:p>
            <a:r>
              <a:rPr lang="en-AU" dirty="0"/>
              <a:t>Screenshot of worksheet from Microsoft Excel</a:t>
            </a:r>
          </a:p>
          <a:p>
            <a:endParaRPr lang="en-AU" dirty="0"/>
          </a:p>
        </p:txBody>
      </p:sp>
      <p:sp>
        <p:nvSpPr>
          <p:cNvPr id="5" name="Slide Number Placeholder 4">
            <a:extLst>
              <a:ext uri="{FF2B5EF4-FFF2-40B4-BE49-F238E27FC236}">
                <a16:creationId xmlns:a16="http://schemas.microsoft.com/office/drawing/2014/main" id="{B93D63E6-1967-C908-3315-D81F1BDC41A4}"/>
              </a:ext>
            </a:extLst>
          </p:cNvPr>
          <p:cNvSpPr>
            <a:spLocks noGrp="1"/>
          </p:cNvSpPr>
          <p:nvPr>
            <p:ph type="sldNum" sz="quarter" idx="12"/>
          </p:nvPr>
        </p:nvSpPr>
        <p:spPr>
          <a:xfrm>
            <a:off x="11123998" y="6498000"/>
            <a:ext cx="720000" cy="180000"/>
          </a:xfrm>
        </p:spPr>
        <p:txBody>
          <a:bodyPr/>
          <a:lstStyle/>
          <a:p>
            <a:fld id="{6B0AA3B9-7176-4FBC-8A56-697129254272}" type="slidenum">
              <a:rPr lang="en-AU" smtClean="0"/>
              <a:t>41</a:t>
            </a:fld>
            <a:endParaRPr lang="en-AU" dirty="0"/>
          </a:p>
        </p:txBody>
      </p:sp>
    </p:spTree>
    <p:extLst>
      <p:ext uri="{BB962C8B-B14F-4D97-AF65-F5344CB8AC3E}">
        <p14:creationId xmlns:p14="http://schemas.microsoft.com/office/powerpoint/2010/main" val="3404084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BDFAA-7D81-D64D-814B-CE7383ABE2B2}"/>
              </a:ext>
            </a:extLst>
          </p:cNvPr>
          <p:cNvSpPr>
            <a:spLocks noGrp="1"/>
          </p:cNvSpPr>
          <p:nvPr>
            <p:ph type="title"/>
          </p:nvPr>
        </p:nvSpPr>
        <p:spPr/>
        <p:txBody>
          <a:bodyPr/>
          <a:lstStyle/>
          <a:p>
            <a:r>
              <a:rPr lang="en-AU" dirty="0"/>
              <a:t>Data upload</a:t>
            </a:r>
          </a:p>
        </p:txBody>
      </p:sp>
      <p:sp>
        <p:nvSpPr>
          <p:cNvPr id="4" name="Content Placeholder 3">
            <a:extLst>
              <a:ext uri="{FF2B5EF4-FFF2-40B4-BE49-F238E27FC236}">
                <a16:creationId xmlns:a16="http://schemas.microsoft.com/office/drawing/2014/main" id="{57B272C5-6C22-38B6-6D73-2ABA06AEC6CF}"/>
              </a:ext>
            </a:extLst>
          </p:cNvPr>
          <p:cNvSpPr>
            <a:spLocks noGrp="1"/>
          </p:cNvSpPr>
          <p:nvPr>
            <p:ph sz="quarter" idx="19"/>
          </p:nvPr>
        </p:nvSpPr>
        <p:spPr/>
        <p:txBody>
          <a:bodyPr/>
          <a:lstStyle/>
          <a:p>
            <a:r>
              <a:rPr lang="en-AU" dirty="0"/>
              <a:t>You will see the data that was written into the text file on your microcontroller.</a:t>
            </a:r>
          </a:p>
        </p:txBody>
      </p:sp>
      <p:sp>
        <p:nvSpPr>
          <p:cNvPr id="6" name="Text Placeholder 5">
            <a:extLst>
              <a:ext uri="{FF2B5EF4-FFF2-40B4-BE49-F238E27FC236}">
                <a16:creationId xmlns:a16="http://schemas.microsoft.com/office/drawing/2014/main" id="{B31FB1BE-D3E4-D720-581F-3A487844257E}"/>
              </a:ext>
            </a:extLst>
          </p:cNvPr>
          <p:cNvSpPr>
            <a:spLocks noGrp="1"/>
          </p:cNvSpPr>
          <p:nvPr>
            <p:ph type="body" sz="quarter" idx="21"/>
          </p:nvPr>
        </p:nvSpPr>
        <p:spPr/>
        <p:txBody>
          <a:bodyPr/>
          <a:lstStyle/>
          <a:p>
            <a:r>
              <a:rPr lang="en-AU" dirty="0"/>
              <a:t>Screenshot of worksheet from Microsoft Excel</a:t>
            </a:r>
          </a:p>
          <a:p>
            <a:endParaRPr lang="en-AU" dirty="0"/>
          </a:p>
        </p:txBody>
      </p:sp>
      <p:pic>
        <p:nvPicPr>
          <p:cNvPr id="16" name="Picture Placeholder 15" descr="Screenshot of Microsoft Excel">
            <a:extLst>
              <a:ext uri="{FF2B5EF4-FFF2-40B4-BE49-F238E27FC236}">
                <a16:creationId xmlns:a16="http://schemas.microsoft.com/office/drawing/2014/main" id="{D5F20630-6FA0-C6FE-6E37-B484FE4FECA3}"/>
              </a:ext>
            </a:extLst>
          </p:cNvPr>
          <p:cNvPicPr>
            <a:picLocks noGrp="1" noChangeAspect="1"/>
          </p:cNvPicPr>
          <p:nvPr>
            <p:ph type="pic" sz="quarter" idx="20"/>
          </p:nvPr>
        </p:nvPicPr>
        <p:blipFill rotWithShape="1">
          <a:blip r:embed="rId3"/>
          <a:srcRect t="5575" b="2709"/>
          <a:stretch/>
        </p:blipFill>
        <p:spPr>
          <a:xfrm>
            <a:off x="6324599" y="1562471"/>
            <a:ext cx="5507038" cy="4246186"/>
          </a:xfrm>
        </p:spPr>
      </p:pic>
      <p:sp>
        <p:nvSpPr>
          <p:cNvPr id="5" name="Slide Number Placeholder 4">
            <a:extLst>
              <a:ext uri="{FF2B5EF4-FFF2-40B4-BE49-F238E27FC236}">
                <a16:creationId xmlns:a16="http://schemas.microsoft.com/office/drawing/2014/main" id="{957EC8C7-6E13-A07C-8619-FBDDF3778CA6}"/>
              </a:ext>
            </a:extLst>
          </p:cNvPr>
          <p:cNvSpPr>
            <a:spLocks noGrp="1"/>
          </p:cNvSpPr>
          <p:nvPr>
            <p:ph type="sldNum" sz="quarter" idx="12"/>
          </p:nvPr>
        </p:nvSpPr>
        <p:spPr>
          <a:xfrm>
            <a:off x="11123998" y="6498000"/>
            <a:ext cx="720000" cy="180000"/>
          </a:xfrm>
        </p:spPr>
        <p:txBody>
          <a:bodyPr/>
          <a:lstStyle/>
          <a:p>
            <a:fld id="{6B0AA3B9-7176-4FBC-8A56-697129254272}" type="slidenum">
              <a:rPr lang="en-AU" smtClean="0"/>
              <a:t>42</a:t>
            </a:fld>
            <a:endParaRPr lang="en-AU" dirty="0"/>
          </a:p>
        </p:txBody>
      </p:sp>
    </p:spTree>
    <p:extLst>
      <p:ext uri="{BB962C8B-B14F-4D97-AF65-F5344CB8AC3E}">
        <p14:creationId xmlns:p14="http://schemas.microsoft.com/office/powerpoint/2010/main" val="477133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041CF-78C3-605D-74AF-D9094AE01D4C}"/>
              </a:ext>
            </a:extLst>
          </p:cNvPr>
          <p:cNvSpPr>
            <a:spLocks noGrp="1"/>
          </p:cNvSpPr>
          <p:nvPr>
            <p:ph type="title"/>
          </p:nvPr>
        </p:nvSpPr>
        <p:spPr/>
        <p:txBody>
          <a:bodyPr/>
          <a:lstStyle/>
          <a:p>
            <a:r>
              <a:rPr lang="en-AU" dirty="0"/>
              <a:t>Tidy the data</a:t>
            </a:r>
          </a:p>
        </p:txBody>
      </p:sp>
      <p:sp>
        <p:nvSpPr>
          <p:cNvPr id="3" name="Text Placeholder 2">
            <a:extLst>
              <a:ext uri="{FF2B5EF4-FFF2-40B4-BE49-F238E27FC236}">
                <a16:creationId xmlns:a16="http://schemas.microsoft.com/office/drawing/2014/main" id="{18EEDCA7-D5CB-FBB3-3A49-909AFBB48498}"/>
              </a:ext>
            </a:extLst>
          </p:cNvPr>
          <p:cNvSpPr>
            <a:spLocks noGrp="1"/>
          </p:cNvSpPr>
          <p:nvPr>
            <p:ph type="body" sz="quarter" idx="18"/>
          </p:nvPr>
        </p:nvSpPr>
        <p:spPr/>
        <p:txBody>
          <a:bodyPr/>
          <a:lstStyle/>
          <a:p>
            <a:r>
              <a:rPr lang="en-AU" dirty="0"/>
              <a:t>Clean data</a:t>
            </a:r>
          </a:p>
        </p:txBody>
      </p:sp>
      <p:sp>
        <p:nvSpPr>
          <p:cNvPr id="4" name="Content Placeholder 3">
            <a:extLst>
              <a:ext uri="{FF2B5EF4-FFF2-40B4-BE49-F238E27FC236}">
                <a16:creationId xmlns:a16="http://schemas.microsoft.com/office/drawing/2014/main" id="{5C5BAC28-5A90-CB87-EC81-498DE802F314}"/>
              </a:ext>
            </a:extLst>
          </p:cNvPr>
          <p:cNvSpPr>
            <a:spLocks noGrp="1"/>
          </p:cNvSpPr>
          <p:nvPr>
            <p:ph sz="quarter" idx="19"/>
          </p:nvPr>
        </p:nvSpPr>
        <p:spPr/>
        <p:txBody>
          <a:bodyPr/>
          <a:lstStyle/>
          <a:p>
            <a:r>
              <a:rPr lang="en-AU" dirty="0"/>
              <a:t>As previously mentioned, when the microcontroller is plugged into the computer it powers on and starts running the ‘main.py’ file. It will have created a new data entry at the bottom. </a:t>
            </a:r>
          </a:p>
          <a:p>
            <a:r>
              <a:rPr lang="en-AU" dirty="0"/>
              <a:t>Delete this data.</a:t>
            </a:r>
          </a:p>
        </p:txBody>
      </p:sp>
      <p:pic>
        <p:nvPicPr>
          <p:cNvPr id="8" name="Picture Placeholder 7" descr="Screenshot of Microsoft Excel">
            <a:extLst>
              <a:ext uri="{FF2B5EF4-FFF2-40B4-BE49-F238E27FC236}">
                <a16:creationId xmlns:a16="http://schemas.microsoft.com/office/drawing/2014/main" id="{153639BC-AB73-53D7-FCC3-E5B2FAB3258B}"/>
              </a:ext>
            </a:extLst>
          </p:cNvPr>
          <p:cNvPicPr>
            <a:picLocks noGrp="1" noChangeAspect="1"/>
          </p:cNvPicPr>
          <p:nvPr>
            <p:ph type="pic" sz="quarter" idx="20"/>
          </p:nvPr>
        </p:nvPicPr>
        <p:blipFill>
          <a:blip r:embed="rId3"/>
          <a:srcRect t="8673" b="8673"/>
          <a:stretch/>
        </p:blipFill>
        <p:spPr/>
      </p:pic>
      <p:sp>
        <p:nvSpPr>
          <p:cNvPr id="6" name="Text Placeholder 5">
            <a:extLst>
              <a:ext uri="{FF2B5EF4-FFF2-40B4-BE49-F238E27FC236}">
                <a16:creationId xmlns:a16="http://schemas.microsoft.com/office/drawing/2014/main" id="{698691E3-4549-C544-1CBA-C4C6E13B8B91}"/>
              </a:ext>
            </a:extLst>
          </p:cNvPr>
          <p:cNvSpPr>
            <a:spLocks noGrp="1"/>
          </p:cNvSpPr>
          <p:nvPr>
            <p:ph type="body" sz="quarter" idx="21"/>
          </p:nvPr>
        </p:nvSpPr>
        <p:spPr/>
        <p:txBody>
          <a:bodyPr/>
          <a:lstStyle/>
          <a:p>
            <a:r>
              <a:rPr lang="en-AU" dirty="0"/>
              <a:t>Screenshot of worksheet from Microsoft Excel</a:t>
            </a:r>
          </a:p>
        </p:txBody>
      </p:sp>
      <p:sp>
        <p:nvSpPr>
          <p:cNvPr id="5" name="Slide Number Placeholder 4">
            <a:extLst>
              <a:ext uri="{FF2B5EF4-FFF2-40B4-BE49-F238E27FC236}">
                <a16:creationId xmlns:a16="http://schemas.microsoft.com/office/drawing/2014/main" id="{FB517F37-BD24-61E5-7682-BAAF88064936}"/>
              </a:ext>
            </a:extLst>
          </p:cNvPr>
          <p:cNvSpPr>
            <a:spLocks noGrp="1"/>
          </p:cNvSpPr>
          <p:nvPr>
            <p:ph type="sldNum" sz="quarter" idx="12"/>
          </p:nvPr>
        </p:nvSpPr>
        <p:spPr>
          <a:xfrm>
            <a:off x="11123998" y="6498000"/>
            <a:ext cx="720000" cy="180000"/>
          </a:xfrm>
        </p:spPr>
        <p:txBody>
          <a:bodyPr/>
          <a:lstStyle/>
          <a:p>
            <a:fld id="{6B0AA3B9-7176-4FBC-8A56-697129254272}" type="slidenum">
              <a:rPr lang="en-AU" smtClean="0"/>
              <a:t>43</a:t>
            </a:fld>
            <a:endParaRPr lang="en-AU" dirty="0"/>
          </a:p>
        </p:txBody>
      </p:sp>
    </p:spTree>
    <p:extLst>
      <p:ext uri="{BB962C8B-B14F-4D97-AF65-F5344CB8AC3E}">
        <p14:creationId xmlns:p14="http://schemas.microsoft.com/office/powerpoint/2010/main" val="4283083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FC9BB-440C-0FA8-9CEE-AF038B76FA41}"/>
              </a:ext>
            </a:extLst>
          </p:cNvPr>
          <p:cNvSpPr>
            <a:spLocks noGrp="1"/>
          </p:cNvSpPr>
          <p:nvPr>
            <p:ph type="title"/>
          </p:nvPr>
        </p:nvSpPr>
        <p:spPr/>
        <p:txBody>
          <a:bodyPr/>
          <a:lstStyle/>
          <a:p>
            <a:r>
              <a:rPr lang="en-AU" dirty="0"/>
              <a:t>Worksheet</a:t>
            </a:r>
          </a:p>
        </p:txBody>
      </p:sp>
      <p:sp>
        <p:nvSpPr>
          <p:cNvPr id="3" name="Text Placeholder 2">
            <a:extLst>
              <a:ext uri="{FF2B5EF4-FFF2-40B4-BE49-F238E27FC236}">
                <a16:creationId xmlns:a16="http://schemas.microsoft.com/office/drawing/2014/main" id="{291B878B-56B6-33A4-D113-5A74937CA221}"/>
              </a:ext>
            </a:extLst>
          </p:cNvPr>
          <p:cNvSpPr>
            <a:spLocks noGrp="1"/>
          </p:cNvSpPr>
          <p:nvPr>
            <p:ph type="body" sz="quarter" idx="18"/>
          </p:nvPr>
        </p:nvSpPr>
        <p:spPr/>
        <p:txBody>
          <a:bodyPr/>
          <a:lstStyle/>
          <a:p>
            <a:r>
              <a:rPr lang="en-AU" dirty="0"/>
              <a:t>Select a new worksheet</a:t>
            </a:r>
          </a:p>
        </p:txBody>
      </p:sp>
      <p:sp>
        <p:nvSpPr>
          <p:cNvPr id="4" name="Content Placeholder 3">
            <a:extLst>
              <a:ext uri="{FF2B5EF4-FFF2-40B4-BE49-F238E27FC236}">
                <a16:creationId xmlns:a16="http://schemas.microsoft.com/office/drawing/2014/main" id="{8BA05E2E-6052-3F9F-5C4E-D914AB87F1F8}"/>
              </a:ext>
            </a:extLst>
          </p:cNvPr>
          <p:cNvSpPr>
            <a:spLocks noGrp="1"/>
          </p:cNvSpPr>
          <p:nvPr>
            <p:ph sz="quarter" idx="19"/>
          </p:nvPr>
        </p:nvSpPr>
        <p:spPr/>
        <p:txBody>
          <a:bodyPr/>
          <a:lstStyle/>
          <a:p>
            <a:r>
              <a:rPr lang="en-AU" dirty="0"/>
              <a:t>Select a new work sheet and repeat the previous upload steps with your other .txt file.</a:t>
            </a:r>
          </a:p>
          <a:p>
            <a:endParaRPr lang="en-AU" dirty="0"/>
          </a:p>
        </p:txBody>
      </p:sp>
      <p:pic>
        <p:nvPicPr>
          <p:cNvPr id="8" name="Picture Placeholder 7" descr="Screenshot of Microsoft Excel">
            <a:extLst>
              <a:ext uri="{FF2B5EF4-FFF2-40B4-BE49-F238E27FC236}">
                <a16:creationId xmlns:a16="http://schemas.microsoft.com/office/drawing/2014/main" id="{B8894840-3D27-DDB3-9856-3E4489B10019}"/>
              </a:ext>
            </a:extLst>
          </p:cNvPr>
          <p:cNvPicPr>
            <a:picLocks noGrp="1" noChangeAspect="1"/>
          </p:cNvPicPr>
          <p:nvPr>
            <p:ph type="pic" sz="quarter" idx="20"/>
          </p:nvPr>
        </p:nvPicPr>
        <p:blipFill rotWithShape="1">
          <a:blip r:embed="rId3"/>
          <a:srcRect t="4252" b="2224"/>
          <a:stretch/>
        </p:blipFill>
        <p:spPr>
          <a:xfrm>
            <a:off x="6324599" y="1562471"/>
            <a:ext cx="5507038" cy="4246186"/>
          </a:xfrm>
        </p:spPr>
      </p:pic>
      <p:sp>
        <p:nvSpPr>
          <p:cNvPr id="6" name="Text Placeholder 5">
            <a:extLst>
              <a:ext uri="{FF2B5EF4-FFF2-40B4-BE49-F238E27FC236}">
                <a16:creationId xmlns:a16="http://schemas.microsoft.com/office/drawing/2014/main" id="{69C39EB5-62F5-502C-E359-47DD3B6D4317}"/>
              </a:ext>
            </a:extLst>
          </p:cNvPr>
          <p:cNvSpPr>
            <a:spLocks noGrp="1"/>
          </p:cNvSpPr>
          <p:nvPr>
            <p:ph type="body" sz="quarter" idx="21"/>
          </p:nvPr>
        </p:nvSpPr>
        <p:spPr/>
        <p:txBody>
          <a:bodyPr/>
          <a:lstStyle/>
          <a:p>
            <a:r>
              <a:rPr lang="en-AU" dirty="0"/>
              <a:t>Screenshot of blank worksheet from Microsoft Excel</a:t>
            </a:r>
          </a:p>
        </p:txBody>
      </p:sp>
      <p:sp>
        <p:nvSpPr>
          <p:cNvPr id="5" name="Slide Number Placeholder 4">
            <a:extLst>
              <a:ext uri="{FF2B5EF4-FFF2-40B4-BE49-F238E27FC236}">
                <a16:creationId xmlns:a16="http://schemas.microsoft.com/office/drawing/2014/main" id="{AA4A9CFD-D128-9401-08C1-84EBE05D1773}"/>
              </a:ext>
            </a:extLst>
          </p:cNvPr>
          <p:cNvSpPr>
            <a:spLocks noGrp="1"/>
          </p:cNvSpPr>
          <p:nvPr>
            <p:ph type="sldNum" sz="quarter" idx="12"/>
          </p:nvPr>
        </p:nvSpPr>
        <p:spPr>
          <a:xfrm>
            <a:off x="11123998" y="6498000"/>
            <a:ext cx="720000" cy="180000"/>
          </a:xfrm>
        </p:spPr>
        <p:txBody>
          <a:bodyPr/>
          <a:lstStyle/>
          <a:p>
            <a:fld id="{6B0AA3B9-7176-4FBC-8A56-697129254272}" type="slidenum">
              <a:rPr lang="en-AU" smtClean="0"/>
              <a:t>44</a:t>
            </a:fld>
            <a:endParaRPr lang="en-AU" dirty="0"/>
          </a:p>
        </p:txBody>
      </p:sp>
    </p:spTree>
    <p:extLst>
      <p:ext uri="{BB962C8B-B14F-4D97-AF65-F5344CB8AC3E}">
        <p14:creationId xmlns:p14="http://schemas.microsoft.com/office/powerpoint/2010/main" val="2559765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FC9BB-440C-0FA8-9CEE-AF038B76FA41}"/>
              </a:ext>
            </a:extLst>
          </p:cNvPr>
          <p:cNvSpPr>
            <a:spLocks noGrp="1"/>
          </p:cNvSpPr>
          <p:nvPr>
            <p:ph type="title"/>
          </p:nvPr>
        </p:nvSpPr>
        <p:spPr/>
        <p:txBody>
          <a:bodyPr/>
          <a:lstStyle/>
          <a:p>
            <a:r>
              <a:rPr lang="en-AU" dirty="0"/>
              <a:t>Upload second text file</a:t>
            </a:r>
          </a:p>
        </p:txBody>
      </p:sp>
      <p:sp>
        <p:nvSpPr>
          <p:cNvPr id="3" name="Text Placeholder 2">
            <a:extLst>
              <a:ext uri="{FF2B5EF4-FFF2-40B4-BE49-F238E27FC236}">
                <a16:creationId xmlns:a16="http://schemas.microsoft.com/office/drawing/2014/main" id="{291B878B-56B6-33A4-D113-5A74937CA221}"/>
              </a:ext>
            </a:extLst>
          </p:cNvPr>
          <p:cNvSpPr>
            <a:spLocks noGrp="1"/>
          </p:cNvSpPr>
          <p:nvPr>
            <p:ph type="body" sz="quarter" idx="18"/>
          </p:nvPr>
        </p:nvSpPr>
        <p:spPr/>
        <p:txBody>
          <a:bodyPr/>
          <a:lstStyle/>
          <a:p>
            <a:r>
              <a:rPr lang="en-AU" dirty="0"/>
              <a:t>Repeat previous steps</a:t>
            </a:r>
          </a:p>
        </p:txBody>
      </p:sp>
      <p:sp>
        <p:nvSpPr>
          <p:cNvPr id="4" name="Content Placeholder 3">
            <a:extLst>
              <a:ext uri="{FF2B5EF4-FFF2-40B4-BE49-F238E27FC236}">
                <a16:creationId xmlns:a16="http://schemas.microsoft.com/office/drawing/2014/main" id="{8BA05E2E-6052-3F9F-5C4E-D914AB87F1F8}"/>
              </a:ext>
            </a:extLst>
          </p:cNvPr>
          <p:cNvSpPr>
            <a:spLocks noGrp="1"/>
          </p:cNvSpPr>
          <p:nvPr>
            <p:ph sz="quarter" idx="19"/>
          </p:nvPr>
        </p:nvSpPr>
        <p:spPr/>
        <p:txBody>
          <a:bodyPr/>
          <a:lstStyle/>
          <a:p>
            <a:r>
              <a:rPr lang="en-AU" dirty="0"/>
              <a:t>Under the ‘Data’ tab select ‘Get Data’.</a:t>
            </a:r>
          </a:p>
          <a:p>
            <a:r>
              <a:rPr lang="en-AU" dirty="0"/>
              <a:t>Then hover over ‘From File’ and select ‘From Text/CSV’.</a:t>
            </a:r>
          </a:p>
          <a:p>
            <a:r>
              <a:rPr lang="en-AU" dirty="0"/>
              <a:t>In the pop-up menu select the .txt files that you have and left click ‘Import’ button.</a:t>
            </a:r>
          </a:p>
          <a:p>
            <a:r>
              <a:rPr lang="en-AU" dirty="0"/>
              <a:t>Set the drop-down parameters and left click ‘Load’ button.</a:t>
            </a:r>
          </a:p>
          <a:p>
            <a:r>
              <a:rPr lang="en-AU" dirty="0"/>
              <a:t>Delete any unwanted rows.</a:t>
            </a:r>
          </a:p>
          <a:p>
            <a:endParaRPr lang="en-AU" dirty="0"/>
          </a:p>
        </p:txBody>
      </p:sp>
      <p:sp>
        <p:nvSpPr>
          <p:cNvPr id="6" name="Text Placeholder 5">
            <a:extLst>
              <a:ext uri="{FF2B5EF4-FFF2-40B4-BE49-F238E27FC236}">
                <a16:creationId xmlns:a16="http://schemas.microsoft.com/office/drawing/2014/main" id="{69C39EB5-62F5-502C-E359-47DD3B6D4317}"/>
              </a:ext>
            </a:extLst>
          </p:cNvPr>
          <p:cNvSpPr>
            <a:spLocks noGrp="1"/>
          </p:cNvSpPr>
          <p:nvPr>
            <p:ph type="body" sz="quarter" idx="21"/>
          </p:nvPr>
        </p:nvSpPr>
        <p:spPr/>
        <p:txBody>
          <a:bodyPr/>
          <a:lstStyle/>
          <a:p>
            <a:r>
              <a:rPr lang="en-AU" dirty="0"/>
              <a:t>GIF of screenshots from Microsoft Excel</a:t>
            </a:r>
          </a:p>
        </p:txBody>
      </p:sp>
      <p:pic>
        <p:nvPicPr>
          <p:cNvPr id="22" name="Picture Placeholder 21" descr="Screenshot of Microsoft Excel">
            <a:extLst>
              <a:ext uri="{FF2B5EF4-FFF2-40B4-BE49-F238E27FC236}">
                <a16:creationId xmlns:a16="http://schemas.microsoft.com/office/drawing/2014/main" id="{6B0454FA-7C51-30D5-4486-27E9853BD69F}"/>
              </a:ext>
            </a:extLst>
          </p:cNvPr>
          <p:cNvPicPr>
            <a:picLocks noGrp="1" noChangeAspect="1"/>
          </p:cNvPicPr>
          <p:nvPr>
            <p:ph type="pic" sz="quarter" idx="20"/>
          </p:nvPr>
        </p:nvPicPr>
        <p:blipFill rotWithShape="1">
          <a:blip r:embed="rId3">
            <a:extLst>
              <a:ext uri="{28A0092B-C50C-407E-A947-70E740481C1C}">
                <a14:useLocalDpi xmlns:a14="http://schemas.microsoft.com/office/drawing/2010/main" val="0"/>
              </a:ext>
            </a:extLst>
          </a:blip>
          <a:srcRect t="12756" b="10131"/>
          <a:stretch/>
        </p:blipFill>
        <p:spPr>
          <a:xfrm>
            <a:off x="6324599" y="1562471"/>
            <a:ext cx="5507038" cy="4246186"/>
          </a:xfrm>
        </p:spPr>
      </p:pic>
      <p:sp>
        <p:nvSpPr>
          <p:cNvPr id="5" name="Slide Number Placeholder 4">
            <a:extLst>
              <a:ext uri="{FF2B5EF4-FFF2-40B4-BE49-F238E27FC236}">
                <a16:creationId xmlns:a16="http://schemas.microsoft.com/office/drawing/2014/main" id="{5C90C1D0-D8F3-1E89-2779-2249F7FEA940}"/>
              </a:ext>
            </a:extLst>
          </p:cNvPr>
          <p:cNvSpPr>
            <a:spLocks noGrp="1"/>
          </p:cNvSpPr>
          <p:nvPr>
            <p:ph type="sldNum" sz="quarter" idx="12"/>
          </p:nvPr>
        </p:nvSpPr>
        <p:spPr>
          <a:xfrm>
            <a:off x="11123998" y="6498000"/>
            <a:ext cx="720000" cy="180000"/>
          </a:xfrm>
        </p:spPr>
        <p:txBody>
          <a:bodyPr/>
          <a:lstStyle/>
          <a:p>
            <a:fld id="{6B0AA3B9-7176-4FBC-8A56-697129254272}" type="slidenum">
              <a:rPr lang="en-AU" smtClean="0"/>
              <a:t>45</a:t>
            </a:fld>
            <a:endParaRPr lang="en-AU" dirty="0"/>
          </a:p>
        </p:txBody>
      </p:sp>
    </p:spTree>
    <p:extLst>
      <p:ext uri="{BB962C8B-B14F-4D97-AF65-F5344CB8AC3E}">
        <p14:creationId xmlns:p14="http://schemas.microsoft.com/office/powerpoint/2010/main" val="1699359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FC9BB-440C-0FA8-9CEE-AF038B76FA41}"/>
              </a:ext>
            </a:extLst>
          </p:cNvPr>
          <p:cNvSpPr>
            <a:spLocks noGrp="1"/>
          </p:cNvSpPr>
          <p:nvPr>
            <p:ph type="title"/>
          </p:nvPr>
        </p:nvSpPr>
        <p:spPr/>
        <p:txBody>
          <a:bodyPr/>
          <a:lstStyle/>
          <a:p>
            <a:r>
              <a:rPr lang="en-AU" dirty="0"/>
              <a:t>Combine data</a:t>
            </a:r>
          </a:p>
        </p:txBody>
      </p:sp>
      <p:sp>
        <p:nvSpPr>
          <p:cNvPr id="4" name="Content Placeholder 3">
            <a:extLst>
              <a:ext uri="{FF2B5EF4-FFF2-40B4-BE49-F238E27FC236}">
                <a16:creationId xmlns:a16="http://schemas.microsoft.com/office/drawing/2014/main" id="{8BA05E2E-6052-3F9F-5C4E-D914AB87F1F8}"/>
              </a:ext>
            </a:extLst>
          </p:cNvPr>
          <p:cNvSpPr>
            <a:spLocks noGrp="1"/>
          </p:cNvSpPr>
          <p:nvPr>
            <p:ph sz="quarter" idx="19"/>
          </p:nvPr>
        </p:nvSpPr>
        <p:spPr/>
        <p:txBody>
          <a:bodyPr/>
          <a:lstStyle/>
          <a:p>
            <a:r>
              <a:rPr lang="en-AU" dirty="0"/>
              <a:t>Select and copy appropriate columns from the first data set.</a:t>
            </a:r>
          </a:p>
          <a:p>
            <a:r>
              <a:rPr lang="en-AU" dirty="0"/>
              <a:t>Create a new blank sheet.</a:t>
            </a:r>
          </a:p>
          <a:p>
            <a:r>
              <a:rPr lang="en-AU" dirty="0"/>
              <a:t>Paste columns into the new sheet. Note: paste ‘Values’ only.</a:t>
            </a:r>
          </a:p>
          <a:p>
            <a:r>
              <a:rPr lang="en-AU" dirty="0"/>
              <a:t>Repeat for second data set.</a:t>
            </a:r>
          </a:p>
          <a:p>
            <a:r>
              <a:rPr lang="en-AU" dirty="0"/>
              <a:t>Delete duplicate time column.</a:t>
            </a:r>
          </a:p>
        </p:txBody>
      </p:sp>
      <p:sp>
        <p:nvSpPr>
          <p:cNvPr id="6" name="Text Placeholder 5">
            <a:extLst>
              <a:ext uri="{FF2B5EF4-FFF2-40B4-BE49-F238E27FC236}">
                <a16:creationId xmlns:a16="http://schemas.microsoft.com/office/drawing/2014/main" id="{69C39EB5-62F5-502C-E359-47DD3B6D4317}"/>
              </a:ext>
            </a:extLst>
          </p:cNvPr>
          <p:cNvSpPr>
            <a:spLocks noGrp="1"/>
          </p:cNvSpPr>
          <p:nvPr>
            <p:ph type="body" sz="quarter" idx="21"/>
          </p:nvPr>
        </p:nvSpPr>
        <p:spPr/>
        <p:txBody>
          <a:bodyPr/>
          <a:lstStyle/>
          <a:p>
            <a:r>
              <a:rPr lang="en-AU" dirty="0"/>
              <a:t>Screenshot of paste values from Microsoft Excel</a:t>
            </a:r>
          </a:p>
        </p:txBody>
      </p:sp>
      <p:pic>
        <p:nvPicPr>
          <p:cNvPr id="9" name="Picture Placeholder 8" descr="Screenshot of Microsoft Excel">
            <a:extLst>
              <a:ext uri="{FF2B5EF4-FFF2-40B4-BE49-F238E27FC236}">
                <a16:creationId xmlns:a16="http://schemas.microsoft.com/office/drawing/2014/main" id="{31A8F422-46EA-361B-4AE0-0E5F92CA5F35}"/>
              </a:ext>
            </a:extLst>
          </p:cNvPr>
          <p:cNvPicPr>
            <a:picLocks noGrp="1" noChangeAspect="1"/>
          </p:cNvPicPr>
          <p:nvPr>
            <p:ph type="pic" sz="quarter" idx="20"/>
          </p:nvPr>
        </p:nvPicPr>
        <p:blipFill rotWithShape="1">
          <a:blip r:embed="rId3"/>
          <a:srcRect b="25842"/>
          <a:stretch/>
        </p:blipFill>
        <p:spPr>
          <a:xfrm>
            <a:off x="6324599" y="1562471"/>
            <a:ext cx="5507038" cy="4246186"/>
          </a:xfrm>
        </p:spPr>
      </p:pic>
      <p:sp>
        <p:nvSpPr>
          <p:cNvPr id="5" name="Slide Number Placeholder 4">
            <a:extLst>
              <a:ext uri="{FF2B5EF4-FFF2-40B4-BE49-F238E27FC236}">
                <a16:creationId xmlns:a16="http://schemas.microsoft.com/office/drawing/2014/main" id="{D4102FF7-018D-1DB2-B346-F717C38121D6}"/>
              </a:ext>
            </a:extLst>
          </p:cNvPr>
          <p:cNvSpPr>
            <a:spLocks noGrp="1"/>
          </p:cNvSpPr>
          <p:nvPr>
            <p:ph type="sldNum" sz="quarter" idx="12"/>
          </p:nvPr>
        </p:nvSpPr>
        <p:spPr>
          <a:xfrm>
            <a:off x="11123998" y="6498000"/>
            <a:ext cx="720000" cy="180000"/>
          </a:xfrm>
        </p:spPr>
        <p:txBody>
          <a:bodyPr/>
          <a:lstStyle/>
          <a:p>
            <a:fld id="{6B0AA3B9-7176-4FBC-8A56-697129254272}" type="slidenum">
              <a:rPr lang="en-AU" smtClean="0"/>
              <a:t>46</a:t>
            </a:fld>
            <a:endParaRPr lang="en-AU" dirty="0"/>
          </a:p>
        </p:txBody>
      </p:sp>
    </p:spTree>
    <p:extLst>
      <p:ext uri="{BB962C8B-B14F-4D97-AF65-F5344CB8AC3E}">
        <p14:creationId xmlns:p14="http://schemas.microsoft.com/office/powerpoint/2010/main" val="2006707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8C1DB-224F-BECB-CCCE-A70297599B3A}"/>
              </a:ext>
            </a:extLst>
          </p:cNvPr>
          <p:cNvSpPr>
            <a:spLocks noGrp="1"/>
          </p:cNvSpPr>
          <p:nvPr>
            <p:ph type="title"/>
          </p:nvPr>
        </p:nvSpPr>
        <p:spPr/>
        <p:txBody>
          <a:bodyPr/>
          <a:lstStyle/>
          <a:p>
            <a:r>
              <a:rPr lang="en-AU" dirty="0"/>
              <a:t>Create hour column</a:t>
            </a:r>
          </a:p>
        </p:txBody>
      </p:sp>
      <p:sp>
        <p:nvSpPr>
          <p:cNvPr id="4" name="Content Placeholder 3">
            <a:extLst>
              <a:ext uri="{FF2B5EF4-FFF2-40B4-BE49-F238E27FC236}">
                <a16:creationId xmlns:a16="http://schemas.microsoft.com/office/drawing/2014/main" id="{43EE694E-CA74-F99D-506F-85FDF812DAD0}"/>
              </a:ext>
            </a:extLst>
          </p:cNvPr>
          <p:cNvSpPr>
            <a:spLocks noGrp="1"/>
          </p:cNvSpPr>
          <p:nvPr>
            <p:ph sz="quarter" idx="19"/>
          </p:nvPr>
        </p:nvSpPr>
        <p:spPr/>
        <p:txBody>
          <a:bodyPr/>
          <a:lstStyle/>
          <a:p>
            <a:r>
              <a:rPr lang="en-AU" dirty="0"/>
              <a:t>To help understand the data we will create an hour column.</a:t>
            </a:r>
          </a:p>
          <a:p>
            <a:r>
              <a:rPr lang="en-AU" dirty="0"/>
              <a:t>In cell B2 create a formula function ‘=A2/60’ and press enter. This will divide the contents of A2 by 60 and enter the result in B2.</a:t>
            </a:r>
          </a:p>
          <a:p>
            <a:r>
              <a:rPr lang="en-AU" dirty="0"/>
              <a:t>Copy this formula for column B by hovering over the bottom right corner of B2, and double click the left mouse button.</a:t>
            </a:r>
          </a:p>
          <a:p>
            <a:endParaRPr lang="en-AU" dirty="0"/>
          </a:p>
        </p:txBody>
      </p:sp>
      <p:sp>
        <p:nvSpPr>
          <p:cNvPr id="6" name="Text Placeholder 5">
            <a:extLst>
              <a:ext uri="{FF2B5EF4-FFF2-40B4-BE49-F238E27FC236}">
                <a16:creationId xmlns:a16="http://schemas.microsoft.com/office/drawing/2014/main" id="{E369A291-4421-A598-07D2-5C62613A8E99}"/>
              </a:ext>
            </a:extLst>
          </p:cNvPr>
          <p:cNvSpPr>
            <a:spLocks noGrp="1"/>
          </p:cNvSpPr>
          <p:nvPr>
            <p:ph type="body" sz="quarter" idx="21"/>
          </p:nvPr>
        </p:nvSpPr>
        <p:spPr/>
        <p:txBody>
          <a:bodyPr/>
          <a:lstStyle/>
          <a:p>
            <a:r>
              <a:rPr lang="en-AU" dirty="0"/>
              <a:t>Screenshot of formula in cell from Microsoft Excel</a:t>
            </a:r>
          </a:p>
        </p:txBody>
      </p:sp>
      <p:pic>
        <p:nvPicPr>
          <p:cNvPr id="12" name="Picture Placeholder 11" descr="Screenshot of Microsoft Excel">
            <a:extLst>
              <a:ext uri="{FF2B5EF4-FFF2-40B4-BE49-F238E27FC236}">
                <a16:creationId xmlns:a16="http://schemas.microsoft.com/office/drawing/2014/main" id="{395C2950-4E12-C74D-53EB-FB8B82EF4616}"/>
              </a:ext>
            </a:extLst>
          </p:cNvPr>
          <p:cNvPicPr>
            <a:picLocks noGrp="1" noChangeAspect="1"/>
          </p:cNvPicPr>
          <p:nvPr>
            <p:ph type="pic" sz="quarter" idx="20"/>
          </p:nvPr>
        </p:nvPicPr>
        <p:blipFill>
          <a:blip r:embed="rId3"/>
          <a:srcRect t="2453" b="2453"/>
          <a:stretch/>
        </p:blipFill>
        <p:spPr/>
      </p:pic>
    </p:spTree>
    <p:extLst>
      <p:ext uri="{BB962C8B-B14F-4D97-AF65-F5344CB8AC3E}">
        <p14:creationId xmlns:p14="http://schemas.microsoft.com/office/powerpoint/2010/main" val="2190275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3ECDE-465A-E9C4-EB78-E3A97E17A51E}"/>
              </a:ext>
            </a:extLst>
          </p:cNvPr>
          <p:cNvSpPr>
            <a:spLocks noGrp="1"/>
          </p:cNvSpPr>
          <p:nvPr>
            <p:ph type="title"/>
          </p:nvPr>
        </p:nvSpPr>
        <p:spPr/>
        <p:txBody>
          <a:bodyPr/>
          <a:lstStyle/>
          <a:p>
            <a:r>
              <a:rPr lang="en-AU" dirty="0"/>
              <a:t>Create graphical representation</a:t>
            </a:r>
          </a:p>
        </p:txBody>
      </p:sp>
      <p:sp>
        <p:nvSpPr>
          <p:cNvPr id="4" name="Content Placeholder 3">
            <a:extLst>
              <a:ext uri="{FF2B5EF4-FFF2-40B4-BE49-F238E27FC236}">
                <a16:creationId xmlns:a16="http://schemas.microsoft.com/office/drawing/2014/main" id="{2BF487CA-3EA5-1B71-03FB-7E67DC086D3C}"/>
              </a:ext>
            </a:extLst>
          </p:cNvPr>
          <p:cNvSpPr>
            <a:spLocks noGrp="1"/>
          </p:cNvSpPr>
          <p:nvPr>
            <p:ph sz="quarter" idx="19"/>
          </p:nvPr>
        </p:nvSpPr>
        <p:spPr/>
        <p:txBody>
          <a:bodyPr/>
          <a:lstStyle/>
          <a:p>
            <a:r>
              <a:rPr lang="en-AU" dirty="0"/>
              <a:t>Select columns B,C and E.</a:t>
            </a:r>
          </a:p>
          <a:p>
            <a:r>
              <a:rPr lang="en-AU" dirty="0"/>
              <a:t>Under the ‘Insert’ tab select ‘scatter plot with smooth line’.</a:t>
            </a:r>
          </a:p>
        </p:txBody>
      </p:sp>
      <p:pic>
        <p:nvPicPr>
          <p:cNvPr id="8" name="Picture Placeholder 7" descr="Screenshot of Microsoft Excel">
            <a:extLst>
              <a:ext uri="{FF2B5EF4-FFF2-40B4-BE49-F238E27FC236}">
                <a16:creationId xmlns:a16="http://schemas.microsoft.com/office/drawing/2014/main" id="{100C94B0-AC7F-F57B-FA26-615D33170024}"/>
              </a:ext>
            </a:extLst>
          </p:cNvPr>
          <p:cNvPicPr>
            <a:picLocks noGrp="1" noChangeAspect="1"/>
          </p:cNvPicPr>
          <p:nvPr>
            <p:ph type="pic" sz="quarter" idx="20"/>
          </p:nvPr>
        </p:nvPicPr>
        <p:blipFill rotWithShape="1">
          <a:blip r:embed="rId3"/>
          <a:srcRect r="5632"/>
          <a:stretch/>
        </p:blipFill>
        <p:spPr>
          <a:xfrm>
            <a:off x="6324599" y="1562471"/>
            <a:ext cx="5507038" cy="4246186"/>
          </a:xfrm>
        </p:spPr>
      </p:pic>
      <p:sp>
        <p:nvSpPr>
          <p:cNvPr id="6" name="Text Placeholder 5">
            <a:extLst>
              <a:ext uri="{FF2B5EF4-FFF2-40B4-BE49-F238E27FC236}">
                <a16:creationId xmlns:a16="http://schemas.microsoft.com/office/drawing/2014/main" id="{01A94D97-B00A-D01E-3A05-7E4966D2F26F}"/>
              </a:ext>
            </a:extLst>
          </p:cNvPr>
          <p:cNvSpPr>
            <a:spLocks noGrp="1"/>
          </p:cNvSpPr>
          <p:nvPr>
            <p:ph type="body" sz="quarter" idx="21"/>
          </p:nvPr>
        </p:nvSpPr>
        <p:spPr/>
        <p:txBody>
          <a:bodyPr/>
          <a:lstStyle/>
          <a:p>
            <a:r>
              <a:rPr lang="en-AU" dirty="0"/>
              <a:t>Screenshot of insert scatter plot from Microsoft Excel</a:t>
            </a:r>
          </a:p>
        </p:txBody>
      </p:sp>
    </p:spTree>
    <p:extLst>
      <p:ext uri="{BB962C8B-B14F-4D97-AF65-F5344CB8AC3E}">
        <p14:creationId xmlns:p14="http://schemas.microsoft.com/office/powerpoint/2010/main" val="1639053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30D84-E1E2-8D76-78B4-C498804C11DB}"/>
              </a:ext>
            </a:extLst>
          </p:cNvPr>
          <p:cNvSpPr>
            <a:spLocks noGrp="1"/>
          </p:cNvSpPr>
          <p:nvPr>
            <p:ph type="title"/>
          </p:nvPr>
        </p:nvSpPr>
        <p:spPr/>
        <p:txBody>
          <a:bodyPr/>
          <a:lstStyle/>
          <a:p>
            <a:r>
              <a:rPr lang="en-AU" dirty="0"/>
              <a:t>Scatter plot</a:t>
            </a:r>
          </a:p>
        </p:txBody>
      </p:sp>
      <p:sp>
        <p:nvSpPr>
          <p:cNvPr id="4" name="Content Placeholder 3">
            <a:extLst>
              <a:ext uri="{FF2B5EF4-FFF2-40B4-BE49-F238E27FC236}">
                <a16:creationId xmlns:a16="http://schemas.microsoft.com/office/drawing/2014/main" id="{24D26049-B7FF-9BAB-BAE3-9DD74F3EE3B4}"/>
              </a:ext>
            </a:extLst>
          </p:cNvPr>
          <p:cNvSpPr>
            <a:spLocks noGrp="1"/>
          </p:cNvSpPr>
          <p:nvPr>
            <p:ph sz="quarter" idx="19"/>
          </p:nvPr>
        </p:nvSpPr>
        <p:spPr/>
        <p:txBody>
          <a:bodyPr/>
          <a:lstStyle/>
          <a:p>
            <a:r>
              <a:rPr lang="en-AU" dirty="0"/>
              <a:t>A scatter plot with a smooth line and no markers will be created.</a:t>
            </a:r>
          </a:p>
          <a:p>
            <a:r>
              <a:rPr lang="en-AU" dirty="0"/>
              <a:t>Add an appropriate title to the graph and the axes.</a:t>
            </a:r>
          </a:p>
          <a:p>
            <a:r>
              <a:rPr lang="en-AU" dirty="0"/>
              <a:t>Change the minimum or maximum data graduations on the axes, if appropriate.</a:t>
            </a:r>
          </a:p>
          <a:p>
            <a:r>
              <a:rPr lang="en-AU" dirty="0"/>
              <a:t>Document your graph in your folio or logbook.</a:t>
            </a:r>
          </a:p>
        </p:txBody>
      </p:sp>
      <p:pic>
        <p:nvPicPr>
          <p:cNvPr id="8" name="Picture Placeholder 7" descr="Screenshot of Microsoft Excel showing a temperature over time scatter plot">
            <a:extLst>
              <a:ext uri="{FF2B5EF4-FFF2-40B4-BE49-F238E27FC236}">
                <a16:creationId xmlns:a16="http://schemas.microsoft.com/office/drawing/2014/main" id="{E319E785-25EF-7960-D6B4-F2AD0E5082EE}"/>
              </a:ext>
            </a:extLst>
          </p:cNvPr>
          <p:cNvPicPr>
            <a:picLocks noGrp="1" noChangeAspect="1"/>
          </p:cNvPicPr>
          <p:nvPr>
            <p:ph type="pic" sz="quarter" idx="20"/>
          </p:nvPr>
        </p:nvPicPr>
        <p:blipFill>
          <a:blip r:embed="rId3"/>
          <a:srcRect t="420" b="420"/>
          <a:stretch>
            <a:fillRect/>
          </a:stretch>
        </p:blipFill>
        <p:spPr>
          <a:prstGeom prst="rect">
            <a:avLst/>
          </a:prstGeom>
        </p:spPr>
      </p:pic>
      <p:sp>
        <p:nvSpPr>
          <p:cNvPr id="6" name="Text Placeholder 5">
            <a:extLst>
              <a:ext uri="{FF2B5EF4-FFF2-40B4-BE49-F238E27FC236}">
                <a16:creationId xmlns:a16="http://schemas.microsoft.com/office/drawing/2014/main" id="{B6B9E6D5-6715-33DF-0119-742F204FD8CC}"/>
              </a:ext>
            </a:extLst>
          </p:cNvPr>
          <p:cNvSpPr>
            <a:spLocks noGrp="1"/>
          </p:cNvSpPr>
          <p:nvPr>
            <p:ph type="body" sz="quarter" idx="21"/>
          </p:nvPr>
        </p:nvSpPr>
        <p:spPr/>
        <p:txBody>
          <a:bodyPr/>
          <a:lstStyle/>
          <a:p>
            <a:r>
              <a:rPr lang="en-AU" dirty="0"/>
              <a:t>Screenshot of scatter plot with smooth line from Microsoft Excel</a:t>
            </a:r>
          </a:p>
        </p:txBody>
      </p:sp>
      <p:sp>
        <p:nvSpPr>
          <p:cNvPr id="5" name="Slide Number Placeholder 4">
            <a:extLst>
              <a:ext uri="{FF2B5EF4-FFF2-40B4-BE49-F238E27FC236}">
                <a16:creationId xmlns:a16="http://schemas.microsoft.com/office/drawing/2014/main" id="{99C2D149-5A78-FD03-544F-D2A1B80C59B8}"/>
              </a:ext>
            </a:extLst>
          </p:cNvPr>
          <p:cNvSpPr>
            <a:spLocks noGrp="1"/>
          </p:cNvSpPr>
          <p:nvPr>
            <p:ph type="sldNum" sz="quarter" idx="12"/>
          </p:nvPr>
        </p:nvSpPr>
        <p:spPr>
          <a:xfrm>
            <a:off x="11123998" y="6498000"/>
            <a:ext cx="720000" cy="180000"/>
          </a:xfrm>
        </p:spPr>
        <p:txBody>
          <a:bodyPr/>
          <a:lstStyle/>
          <a:p>
            <a:fld id="{6B0AA3B9-7176-4FBC-8A56-697129254272}" type="slidenum">
              <a:rPr lang="en-AU" smtClean="0"/>
              <a:t>49</a:t>
            </a:fld>
            <a:endParaRPr lang="en-AU" dirty="0"/>
          </a:p>
        </p:txBody>
      </p:sp>
    </p:spTree>
    <p:extLst>
      <p:ext uri="{BB962C8B-B14F-4D97-AF65-F5344CB8AC3E}">
        <p14:creationId xmlns:p14="http://schemas.microsoft.com/office/powerpoint/2010/main" val="956344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5E0C060-0890-3A6A-D560-BC44D76396A1}"/>
              </a:ext>
            </a:extLst>
          </p:cNvPr>
          <p:cNvSpPr>
            <a:spLocks noGrp="1"/>
          </p:cNvSpPr>
          <p:nvPr>
            <p:ph type="title"/>
          </p:nvPr>
        </p:nvSpPr>
        <p:spPr/>
        <p:txBody>
          <a:bodyPr/>
          <a:lstStyle/>
          <a:p>
            <a:r>
              <a:rPr lang="en-AU" dirty="0"/>
              <a:t>Smart greenhouse</a:t>
            </a:r>
          </a:p>
        </p:txBody>
      </p:sp>
      <p:sp>
        <p:nvSpPr>
          <p:cNvPr id="7" name="Text Placeholder 6">
            <a:extLst>
              <a:ext uri="{FF2B5EF4-FFF2-40B4-BE49-F238E27FC236}">
                <a16:creationId xmlns:a16="http://schemas.microsoft.com/office/drawing/2014/main" id="{23CD151C-F8A8-2BC8-742A-FECD371D92F2}"/>
              </a:ext>
            </a:extLst>
          </p:cNvPr>
          <p:cNvSpPr>
            <a:spLocks noGrp="1"/>
          </p:cNvSpPr>
          <p:nvPr>
            <p:ph type="body" sz="quarter" idx="18"/>
          </p:nvPr>
        </p:nvSpPr>
        <p:spPr/>
        <p:txBody>
          <a:bodyPr/>
          <a:lstStyle/>
          <a:p>
            <a:r>
              <a:rPr lang="en-AU" dirty="0"/>
              <a:t>Review design brief</a:t>
            </a:r>
          </a:p>
        </p:txBody>
      </p:sp>
      <p:sp>
        <p:nvSpPr>
          <p:cNvPr id="8" name="Text Placeholder 7">
            <a:extLst>
              <a:ext uri="{FF2B5EF4-FFF2-40B4-BE49-F238E27FC236}">
                <a16:creationId xmlns:a16="http://schemas.microsoft.com/office/drawing/2014/main" id="{9C870D49-B706-5D59-6482-640C40CAF626}"/>
              </a:ext>
            </a:extLst>
          </p:cNvPr>
          <p:cNvSpPr>
            <a:spLocks noGrp="1"/>
          </p:cNvSpPr>
          <p:nvPr>
            <p:ph sz="quarter" idx="19"/>
          </p:nvPr>
        </p:nvSpPr>
        <p:spPr/>
        <p:txBody>
          <a:bodyPr/>
          <a:lstStyle/>
          <a:p>
            <a:r>
              <a:rPr lang="en-AU" dirty="0">
                <a:ea typeface="Calibri" panose="020F0502020204030204" pitchFamily="34" charset="0"/>
              </a:rPr>
              <a:t>Greenhouses are used in agriculture to increase productivity by managing environmental factors.</a:t>
            </a:r>
          </a:p>
          <a:p>
            <a:endParaRPr lang="en-AU" sz="2000" dirty="0">
              <a:effectLst/>
              <a:latin typeface="Arial" panose="020B0604020202020204" pitchFamily="34" charset="0"/>
              <a:ea typeface="Calibri" panose="020F0502020204030204" pitchFamily="34" charset="0"/>
            </a:endParaRPr>
          </a:p>
          <a:p>
            <a:r>
              <a:rPr lang="en-AU" sz="2000" dirty="0">
                <a:effectLst/>
                <a:latin typeface="Arial" panose="020B0604020202020204" pitchFamily="34" charset="0"/>
                <a:ea typeface="Calibri" panose="020F0502020204030204" pitchFamily="34" charset="0"/>
              </a:rPr>
              <a:t>Our design brief is to create smart desktop greenhouse that can help manage temperature and other growth conditions.</a:t>
            </a:r>
            <a:endParaRPr lang="en-AU" dirty="0"/>
          </a:p>
        </p:txBody>
      </p:sp>
      <p:pic>
        <p:nvPicPr>
          <p:cNvPr id="10" name="Picture Placeholder 9" descr="Image showing possible components and structures for a smart greenhouse.">
            <a:extLst>
              <a:ext uri="{FF2B5EF4-FFF2-40B4-BE49-F238E27FC236}">
                <a16:creationId xmlns:a16="http://schemas.microsoft.com/office/drawing/2014/main" id="{F57068CC-F270-24C6-74EE-DC12F58BEC94}"/>
              </a:ext>
            </a:extLst>
          </p:cNvPr>
          <p:cNvPicPr>
            <a:picLocks noGrp="1" noChangeAspect="1"/>
          </p:cNvPicPr>
          <p:nvPr>
            <p:ph type="pic" sz="quarter" idx="20"/>
          </p:nvPr>
        </p:nvPicPr>
        <p:blipFill rotWithShape="1">
          <a:blip r:embed="rId3">
            <a:extLst>
              <a:ext uri="{28A0092B-C50C-407E-A947-70E740481C1C}">
                <a14:useLocalDpi xmlns:a14="http://schemas.microsoft.com/office/drawing/2010/main" val="0"/>
              </a:ext>
            </a:extLst>
          </a:blip>
          <a:srcRect l="13527" r="13527"/>
          <a:stretch/>
        </p:blipFill>
        <p:spPr/>
      </p:pic>
      <p:sp>
        <p:nvSpPr>
          <p:cNvPr id="2" name="Slide Number Placeholder 4">
            <a:extLst>
              <a:ext uri="{FF2B5EF4-FFF2-40B4-BE49-F238E27FC236}">
                <a16:creationId xmlns:a16="http://schemas.microsoft.com/office/drawing/2014/main" id="{BF1F0E5A-2A54-BEFF-46FB-66ED05676168}"/>
              </a:ext>
            </a:extLst>
          </p:cNvPr>
          <p:cNvSpPr>
            <a:spLocks noGrp="1"/>
          </p:cNvSpPr>
          <p:nvPr>
            <p:ph type="sldNum" sz="quarter" idx="12"/>
          </p:nvPr>
        </p:nvSpPr>
        <p:spPr>
          <a:xfrm>
            <a:off x="11124000" y="6516000"/>
            <a:ext cx="720000" cy="180000"/>
          </a:xfrm>
        </p:spPr>
        <p:txBody>
          <a:bodyPr/>
          <a:lstStyle/>
          <a:p>
            <a:fld id="{6B0AA3B9-7176-4FBC-8A56-697129254272}" type="slidenum">
              <a:rPr lang="en-AU" smtClean="0"/>
              <a:t>5</a:t>
            </a:fld>
            <a:endParaRPr lang="en-AU" dirty="0"/>
          </a:p>
        </p:txBody>
      </p:sp>
    </p:spTree>
    <p:extLst>
      <p:ext uri="{BB962C8B-B14F-4D97-AF65-F5344CB8AC3E}">
        <p14:creationId xmlns:p14="http://schemas.microsoft.com/office/powerpoint/2010/main" val="3429971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30D84-E1E2-8D76-78B4-C498804C11DB}"/>
              </a:ext>
            </a:extLst>
          </p:cNvPr>
          <p:cNvSpPr>
            <a:spLocks noGrp="1"/>
          </p:cNvSpPr>
          <p:nvPr>
            <p:ph type="title"/>
          </p:nvPr>
        </p:nvSpPr>
        <p:spPr/>
        <p:txBody>
          <a:bodyPr/>
          <a:lstStyle/>
          <a:p>
            <a:r>
              <a:rPr lang="en-AU" dirty="0"/>
              <a:t>Scatter plot extension</a:t>
            </a:r>
          </a:p>
        </p:txBody>
      </p:sp>
      <p:sp>
        <p:nvSpPr>
          <p:cNvPr id="4" name="Content Placeholder 3">
            <a:extLst>
              <a:ext uri="{FF2B5EF4-FFF2-40B4-BE49-F238E27FC236}">
                <a16:creationId xmlns:a16="http://schemas.microsoft.com/office/drawing/2014/main" id="{24D26049-B7FF-9BAB-BAE3-9DD74F3EE3B4}"/>
              </a:ext>
            </a:extLst>
          </p:cNvPr>
          <p:cNvSpPr>
            <a:spLocks noGrp="1"/>
          </p:cNvSpPr>
          <p:nvPr>
            <p:ph sz="quarter" idx="19"/>
          </p:nvPr>
        </p:nvSpPr>
        <p:spPr/>
        <p:txBody>
          <a:bodyPr/>
          <a:lstStyle/>
          <a:p>
            <a:r>
              <a:rPr lang="en-AU" dirty="0"/>
              <a:t>What would happen to the scatter plot line if you changed the maximum temperature to 200?</a:t>
            </a:r>
          </a:p>
          <a:p>
            <a:r>
              <a:rPr lang="en-AU" dirty="0"/>
              <a:t>Test it and see.</a:t>
            </a:r>
          </a:p>
          <a:p>
            <a:r>
              <a:rPr lang="en-AU" dirty="0"/>
              <a:t>Does this change the apparent differences between the data sets? </a:t>
            </a:r>
          </a:p>
        </p:txBody>
      </p:sp>
      <p:sp>
        <p:nvSpPr>
          <p:cNvPr id="6" name="Text Placeholder 5">
            <a:extLst>
              <a:ext uri="{FF2B5EF4-FFF2-40B4-BE49-F238E27FC236}">
                <a16:creationId xmlns:a16="http://schemas.microsoft.com/office/drawing/2014/main" id="{B6B9E6D5-6715-33DF-0119-742F204FD8CC}"/>
              </a:ext>
            </a:extLst>
          </p:cNvPr>
          <p:cNvSpPr>
            <a:spLocks noGrp="1"/>
          </p:cNvSpPr>
          <p:nvPr>
            <p:ph type="body" sz="quarter" idx="21"/>
          </p:nvPr>
        </p:nvSpPr>
        <p:spPr/>
        <p:txBody>
          <a:bodyPr/>
          <a:lstStyle/>
          <a:p>
            <a:r>
              <a:rPr lang="en-AU" dirty="0"/>
              <a:t>Screenshot of scatter plot with smooth line from Microsoft Excel</a:t>
            </a:r>
          </a:p>
        </p:txBody>
      </p:sp>
      <p:pic>
        <p:nvPicPr>
          <p:cNvPr id="11" name="Picture Placeholder 10" descr="Screenshot of Microsoft Excel showing a temperature over time scatter plot">
            <a:extLst>
              <a:ext uri="{FF2B5EF4-FFF2-40B4-BE49-F238E27FC236}">
                <a16:creationId xmlns:a16="http://schemas.microsoft.com/office/drawing/2014/main" id="{E2355D3D-1A83-207A-7827-40F34E98FD3E}"/>
              </a:ext>
            </a:extLst>
          </p:cNvPr>
          <p:cNvPicPr>
            <a:picLocks noGrp="1" noChangeAspect="1"/>
          </p:cNvPicPr>
          <p:nvPr>
            <p:ph type="pic" sz="quarter" idx="20"/>
          </p:nvPr>
        </p:nvPicPr>
        <p:blipFill>
          <a:blip r:embed="rId3"/>
          <a:srcRect t="475" b="475"/>
          <a:stretch>
            <a:fillRect/>
          </a:stretch>
        </p:blipFill>
        <p:spPr>
          <a:prstGeom prst="rect">
            <a:avLst/>
          </a:prstGeom>
        </p:spPr>
      </p:pic>
      <p:sp>
        <p:nvSpPr>
          <p:cNvPr id="5" name="Slide Number Placeholder 4">
            <a:extLst>
              <a:ext uri="{FF2B5EF4-FFF2-40B4-BE49-F238E27FC236}">
                <a16:creationId xmlns:a16="http://schemas.microsoft.com/office/drawing/2014/main" id="{D9A5AE08-F06C-E57A-3C6D-2EC4E69F7A44}"/>
              </a:ext>
            </a:extLst>
          </p:cNvPr>
          <p:cNvSpPr>
            <a:spLocks noGrp="1"/>
          </p:cNvSpPr>
          <p:nvPr>
            <p:ph type="sldNum" sz="quarter" idx="12"/>
          </p:nvPr>
        </p:nvSpPr>
        <p:spPr>
          <a:xfrm>
            <a:off x="11123998" y="6498000"/>
            <a:ext cx="720000" cy="180000"/>
          </a:xfrm>
        </p:spPr>
        <p:txBody>
          <a:bodyPr/>
          <a:lstStyle/>
          <a:p>
            <a:fld id="{6B0AA3B9-7176-4FBC-8A56-697129254272}" type="slidenum">
              <a:rPr lang="en-AU" smtClean="0"/>
              <a:t>50</a:t>
            </a:fld>
            <a:endParaRPr lang="en-AU" dirty="0"/>
          </a:p>
        </p:txBody>
      </p:sp>
    </p:spTree>
    <p:extLst>
      <p:ext uri="{BB962C8B-B14F-4D97-AF65-F5344CB8AC3E}">
        <p14:creationId xmlns:p14="http://schemas.microsoft.com/office/powerpoint/2010/main" val="3591586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527B4B7-D3C0-922A-EDDD-84E5319B548E}"/>
              </a:ext>
              <a:ext uri="{C183D7F6-B498-43B3-948B-1728B52AA6E4}">
                <adec:decorative xmlns:adec="http://schemas.microsoft.com/office/drawing/2017/decorative" val="1"/>
              </a:ext>
            </a:extLst>
          </p:cNvPr>
          <p:cNvGrpSpPr/>
          <p:nvPr/>
        </p:nvGrpSpPr>
        <p:grpSpPr>
          <a:xfrm>
            <a:off x="6370235" y="1087930"/>
            <a:ext cx="5297160" cy="5353151"/>
            <a:chOff x="2071210" y="1292535"/>
            <a:chExt cx="5297160" cy="5353151"/>
          </a:xfrm>
        </p:grpSpPr>
        <p:pic>
          <p:nvPicPr>
            <p:cNvPr id="6" name="Graphic 5" descr="Head with gears with solid fill">
              <a:extLst>
                <a:ext uri="{FF2B5EF4-FFF2-40B4-BE49-F238E27FC236}">
                  <a16:creationId xmlns:a16="http://schemas.microsoft.com/office/drawing/2014/main" id="{436A9DA1-36CE-42FB-58AC-0DDA8C855F8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071210" y="5047826"/>
              <a:ext cx="1597860" cy="1597860"/>
            </a:xfrm>
            <a:prstGeom prst="rect">
              <a:avLst/>
            </a:prstGeom>
          </p:spPr>
        </p:pic>
        <p:pic>
          <p:nvPicPr>
            <p:cNvPr id="8" name="Graphic 7" descr="Thought bubble with solid fill">
              <a:extLst>
                <a:ext uri="{FF2B5EF4-FFF2-40B4-BE49-F238E27FC236}">
                  <a16:creationId xmlns:a16="http://schemas.microsoft.com/office/drawing/2014/main" id="{3E53ED9C-5D69-29D5-BCCD-D3C12A4DC34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777700" y="1292535"/>
              <a:ext cx="4590670" cy="4590670"/>
            </a:xfrm>
            <a:prstGeom prst="rect">
              <a:avLst/>
            </a:prstGeom>
          </p:spPr>
        </p:pic>
      </p:grpSp>
      <p:sp>
        <p:nvSpPr>
          <p:cNvPr id="3" name="Title 2">
            <a:extLst>
              <a:ext uri="{FF2B5EF4-FFF2-40B4-BE49-F238E27FC236}">
                <a16:creationId xmlns:a16="http://schemas.microsoft.com/office/drawing/2014/main" id="{612B1D5E-1CDA-84D5-25F6-848B4D2030FE}"/>
              </a:ext>
            </a:extLst>
          </p:cNvPr>
          <p:cNvSpPr>
            <a:spLocks noGrp="1"/>
          </p:cNvSpPr>
          <p:nvPr>
            <p:ph type="title"/>
          </p:nvPr>
        </p:nvSpPr>
        <p:spPr/>
        <p:txBody>
          <a:bodyPr/>
          <a:lstStyle/>
          <a:p>
            <a:r>
              <a:rPr lang="en-AU" dirty="0"/>
              <a:t>Capture initial thoughts</a:t>
            </a:r>
          </a:p>
        </p:txBody>
      </p:sp>
      <p:sp>
        <p:nvSpPr>
          <p:cNvPr id="4" name="Text Placeholder 3">
            <a:extLst>
              <a:ext uri="{FF2B5EF4-FFF2-40B4-BE49-F238E27FC236}">
                <a16:creationId xmlns:a16="http://schemas.microsoft.com/office/drawing/2014/main" id="{D0BCF0BB-E318-984D-A512-EDC2C54AB033}"/>
              </a:ext>
            </a:extLst>
          </p:cNvPr>
          <p:cNvSpPr>
            <a:spLocks noGrp="1"/>
          </p:cNvSpPr>
          <p:nvPr>
            <p:ph type="body" sz="quarter" idx="18"/>
          </p:nvPr>
        </p:nvSpPr>
        <p:spPr/>
        <p:txBody>
          <a:bodyPr/>
          <a:lstStyle/>
          <a:p>
            <a:r>
              <a:rPr lang="en-AU" dirty="0"/>
              <a:t>Capture your thoughts in your design folio</a:t>
            </a:r>
          </a:p>
        </p:txBody>
      </p:sp>
      <p:sp>
        <p:nvSpPr>
          <p:cNvPr id="5" name="Content Placeholder 4">
            <a:extLst>
              <a:ext uri="{FF2B5EF4-FFF2-40B4-BE49-F238E27FC236}">
                <a16:creationId xmlns:a16="http://schemas.microsoft.com/office/drawing/2014/main" id="{F62BEC62-FAA1-6F6D-420A-64ABF8A720AC}"/>
              </a:ext>
            </a:extLst>
          </p:cNvPr>
          <p:cNvSpPr>
            <a:spLocks noGrp="1"/>
          </p:cNvSpPr>
          <p:nvPr>
            <p:ph sz="quarter" idx="19"/>
          </p:nvPr>
        </p:nvSpPr>
        <p:spPr/>
        <p:txBody>
          <a:bodyPr/>
          <a:lstStyle/>
          <a:p>
            <a:r>
              <a:rPr lang="en-AU" dirty="0"/>
              <a:t>Did your analysis uncover interesting trends or data?</a:t>
            </a:r>
          </a:p>
          <a:p>
            <a:r>
              <a:rPr lang="en-AU" dirty="0"/>
              <a:t>Were your expectations met? </a:t>
            </a:r>
          </a:p>
        </p:txBody>
      </p:sp>
      <p:sp>
        <p:nvSpPr>
          <p:cNvPr id="12" name="Content Placeholder 3">
            <a:extLst>
              <a:ext uri="{FF2B5EF4-FFF2-40B4-BE49-F238E27FC236}">
                <a16:creationId xmlns:a16="http://schemas.microsoft.com/office/drawing/2014/main" id="{CC045B10-77FC-CEC2-E9D9-207E5ABB4422}"/>
              </a:ext>
            </a:extLst>
          </p:cNvPr>
          <p:cNvSpPr txBox="1">
            <a:spLocks/>
          </p:cNvSpPr>
          <p:nvPr/>
        </p:nvSpPr>
        <p:spPr>
          <a:xfrm>
            <a:off x="7756071" y="2459143"/>
            <a:ext cx="3364302" cy="690115"/>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AU" sz="2400" dirty="0">
                <a:solidFill>
                  <a:schemeClr val="bg2"/>
                </a:solidFill>
              </a:rPr>
              <a:t>Wow, it was too hot in the greenhouse.</a:t>
            </a:r>
          </a:p>
        </p:txBody>
      </p:sp>
      <p:sp>
        <p:nvSpPr>
          <p:cNvPr id="2" name="Slide Number Placeholder 4">
            <a:extLst>
              <a:ext uri="{FF2B5EF4-FFF2-40B4-BE49-F238E27FC236}">
                <a16:creationId xmlns:a16="http://schemas.microsoft.com/office/drawing/2014/main" id="{9B9EC5EC-24FC-853D-D775-A7969C3DF066}"/>
              </a:ext>
            </a:extLst>
          </p:cNvPr>
          <p:cNvSpPr>
            <a:spLocks noGrp="1"/>
          </p:cNvSpPr>
          <p:nvPr>
            <p:ph type="sldNum" sz="quarter" idx="12"/>
          </p:nvPr>
        </p:nvSpPr>
        <p:spPr>
          <a:xfrm>
            <a:off x="11123998" y="6498000"/>
            <a:ext cx="720000" cy="180000"/>
          </a:xfrm>
        </p:spPr>
        <p:txBody>
          <a:bodyPr/>
          <a:lstStyle/>
          <a:p>
            <a:fld id="{6B0AA3B9-7176-4FBC-8A56-697129254272}" type="slidenum">
              <a:rPr lang="en-AU" smtClean="0"/>
              <a:t>51</a:t>
            </a:fld>
            <a:endParaRPr lang="en-AU" dirty="0"/>
          </a:p>
        </p:txBody>
      </p:sp>
    </p:spTree>
    <p:extLst>
      <p:ext uri="{BB962C8B-B14F-4D97-AF65-F5344CB8AC3E}">
        <p14:creationId xmlns:p14="http://schemas.microsoft.com/office/powerpoint/2010/main" val="2654572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DA38C0-BE6F-338C-5DC4-8464C3E0C803}"/>
              </a:ext>
            </a:extLst>
          </p:cNvPr>
          <p:cNvSpPr>
            <a:spLocks noGrp="1"/>
          </p:cNvSpPr>
          <p:nvPr>
            <p:ph type="title"/>
          </p:nvPr>
        </p:nvSpPr>
        <p:spPr/>
        <p:txBody>
          <a:bodyPr/>
          <a:lstStyle/>
          <a:p>
            <a:r>
              <a:rPr lang="en-AU" dirty="0">
                <a:solidFill>
                  <a:schemeClr val="accent1"/>
                </a:solidFill>
              </a:rPr>
              <a:t>Think-Pair-Share</a:t>
            </a:r>
          </a:p>
        </p:txBody>
      </p:sp>
      <p:sp>
        <p:nvSpPr>
          <p:cNvPr id="3" name="Rectangle: Rounded Corners 2">
            <a:extLst>
              <a:ext uri="{FF2B5EF4-FFF2-40B4-BE49-F238E27FC236}">
                <a16:creationId xmlns:a16="http://schemas.microsoft.com/office/drawing/2014/main" id="{48A522ED-F212-3650-08E2-BDD22B11FC57}"/>
              </a:ext>
              <a:ext uri="{C183D7F6-B498-43B3-948B-1728B52AA6E4}">
                <adec:decorative xmlns:adec="http://schemas.microsoft.com/office/drawing/2017/decorative" val="1"/>
              </a:ext>
            </a:extLst>
          </p:cNvPr>
          <p:cNvSpPr/>
          <p:nvPr/>
        </p:nvSpPr>
        <p:spPr>
          <a:xfrm>
            <a:off x="262800" y="1181100"/>
            <a:ext cx="3813900" cy="5037500"/>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grpSp>
        <p:nvGrpSpPr>
          <p:cNvPr id="55" name="Group 54" descr="Think. Individual thinking time.">
            <a:extLst>
              <a:ext uri="{FF2B5EF4-FFF2-40B4-BE49-F238E27FC236}">
                <a16:creationId xmlns:a16="http://schemas.microsoft.com/office/drawing/2014/main" id="{462B6E8D-C2AE-5521-8160-59B7DE153EC9}"/>
              </a:ext>
            </a:extLst>
          </p:cNvPr>
          <p:cNvGrpSpPr/>
          <p:nvPr/>
        </p:nvGrpSpPr>
        <p:grpSpPr>
          <a:xfrm>
            <a:off x="372700" y="1289427"/>
            <a:ext cx="3594100" cy="1210000"/>
            <a:chOff x="372700" y="1289427"/>
            <a:chExt cx="3594100" cy="1210000"/>
          </a:xfrm>
        </p:grpSpPr>
        <p:sp>
          <p:nvSpPr>
            <p:cNvPr id="6" name="Rectangle: Rounded Corners 5">
              <a:extLst>
                <a:ext uri="{FF2B5EF4-FFF2-40B4-BE49-F238E27FC236}">
                  <a16:creationId xmlns:a16="http://schemas.microsoft.com/office/drawing/2014/main" id="{95529EF7-F67C-D9DF-1FA0-87F28742808C}"/>
                </a:ext>
              </a:extLst>
            </p:cNvPr>
            <p:cNvSpPr/>
            <p:nvPr/>
          </p:nvSpPr>
          <p:spPr>
            <a:xfrm>
              <a:off x="372700" y="1289427"/>
              <a:ext cx="3594100"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1800" b="1" dirty="0">
                  <a:latin typeface="+mj-lt"/>
                </a:rPr>
                <a:t>Think</a:t>
              </a:r>
              <a:endParaRPr lang="en-US" sz="1600" b="1" dirty="0">
                <a:latin typeface="+mj-lt"/>
              </a:endParaRPr>
            </a:p>
            <a:p>
              <a:pPr marL="985838">
                <a:lnSpc>
                  <a:spcPct val="114000"/>
                </a:lnSpc>
                <a:spcAft>
                  <a:spcPts val="600"/>
                </a:spcAft>
              </a:pPr>
              <a:r>
                <a:rPr lang="en-AU" sz="1600" dirty="0"/>
                <a:t>Individual thinking time</a:t>
              </a:r>
            </a:p>
          </p:txBody>
        </p:sp>
        <p:pic>
          <p:nvPicPr>
            <p:cNvPr id="8" name="Graphic 7">
              <a:extLst>
                <a:ext uri="{FF2B5EF4-FFF2-40B4-BE49-F238E27FC236}">
                  <a16:creationId xmlns:a16="http://schemas.microsoft.com/office/drawing/2014/main" id="{BE9B7A7A-6511-8709-47E4-A99ADE1126A5}"/>
                </a:ext>
                <a:ext uri="{C183D7F6-B498-43B3-948B-1728B52AA6E4}">
                  <adec:decorative xmlns:adec="http://schemas.microsoft.com/office/drawing/2017/decorative" val="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5549" y="1599159"/>
              <a:ext cx="590535" cy="590535"/>
            </a:xfrm>
            <a:prstGeom prst="rect">
              <a:avLst/>
            </a:prstGeom>
          </p:spPr>
        </p:pic>
      </p:grpSp>
      <p:sp>
        <p:nvSpPr>
          <p:cNvPr id="16" name="Rectangle: Rounded Corners 15">
            <a:extLst>
              <a:ext uri="{FF2B5EF4-FFF2-40B4-BE49-F238E27FC236}">
                <a16:creationId xmlns:a16="http://schemas.microsoft.com/office/drawing/2014/main" id="{8E1E1355-AD18-CEA2-EBD4-0752CA29EC1C}"/>
              </a:ext>
              <a:ext uri="{C183D7F6-B498-43B3-948B-1728B52AA6E4}">
                <adec:decorative xmlns:adec="http://schemas.microsoft.com/office/drawing/2017/decorative" val="1"/>
              </a:ext>
            </a:extLst>
          </p:cNvPr>
          <p:cNvSpPr/>
          <p:nvPr/>
        </p:nvSpPr>
        <p:spPr>
          <a:xfrm>
            <a:off x="4201750" y="1181100"/>
            <a:ext cx="3813900" cy="5037500"/>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grpSp>
        <p:nvGrpSpPr>
          <p:cNvPr id="56" name="Group 55" descr="Pair. Share your thoughts with a partner.">
            <a:extLst>
              <a:ext uri="{FF2B5EF4-FFF2-40B4-BE49-F238E27FC236}">
                <a16:creationId xmlns:a16="http://schemas.microsoft.com/office/drawing/2014/main" id="{6CF90C61-DB89-EC71-9031-B61C92D55B6D}"/>
              </a:ext>
            </a:extLst>
          </p:cNvPr>
          <p:cNvGrpSpPr/>
          <p:nvPr/>
        </p:nvGrpSpPr>
        <p:grpSpPr>
          <a:xfrm>
            <a:off x="4311650" y="1289427"/>
            <a:ext cx="3594100" cy="1210000"/>
            <a:chOff x="4311650" y="1289427"/>
            <a:chExt cx="3594100" cy="1210000"/>
          </a:xfrm>
        </p:grpSpPr>
        <p:sp>
          <p:nvSpPr>
            <p:cNvPr id="30" name="Rectangle: Rounded Corners 29">
              <a:extLst>
                <a:ext uri="{FF2B5EF4-FFF2-40B4-BE49-F238E27FC236}">
                  <a16:creationId xmlns:a16="http://schemas.microsoft.com/office/drawing/2014/main" id="{18B09E98-FDA4-09CC-6AD6-83E50AA1D3FD}"/>
                </a:ext>
              </a:extLst>
            </p:cNvPr>
            <p:cNvSpPr/>
            <p:nvPr/>
          </p:nvSpPr>
          <p:spPr>
            <a:xfrm>
              <a:off x="4311650" y="1289427"/>
              <a:ext cx="3594100"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1800" b="1" dirty="0">
                  <a:latin typeface="+mj-lt"/>
                </a:rPr>
                <a:t>Pair</a:t>
              </a:r>
              <a:endParaRPr lang="en-US" sz="1600" b="1" dirty="0">
                <a:latin typeface="+mj-lt"/>
              </a:endParaRPr>
            </a:p>
            <a:p>
              <a:pPr marL="985838">
                <a:lnSpc>
                  <a:spcPct val="114000"/>
                </a:lnSpc>
                <a:spcAft>
                  <a:spcPts val="600"/>
                </a:spcAft>
              </a:pPr>
              <a:r>
                <a:rPr lang="en-AU" sz="1600" dirty="0"/>
                <a:t>Share your thoughts with a partner</a:t>
              </a:r>
            </a:p>
          </p:txBody>
        </p:sp>
        <p:pic>
          <p:nvPicPr>
            <p:cNvPr id="28" name="Graphic 27">
              <a:extLst>
                <a:ext uri="{FF2B5EF4-FFF2-40B4-BE49-F238E27FC236}">
                  <a16:creationId xmlns:a16="http://schemas.microsoft.com/office/drawing/2014/main" id="{3C9FA500-0682-B8B1-3DA9-492898D49074}"/>
                </a:ext>
                <a:ext uri="{C183D7F6-B498-43B3-948B-1728B52AA6E4}">
                  <adec:decorative xmlns:adec="http://schemas.microsoft.com/office/drawing/2017/decorative" val="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58539" y="1413952"/>
              <a:ext cx="960948" cy="960948"/>
            </a:xfrm>
            <a:prstGeom prst="rect">
              <a:avLst/>
            </a:prstGeom>
          </p:spPr>
        </p:pic>
      </p:grpSp>
      <p:sp>
        <p:nvSpPr>
          <p:cNvPr id="27" name="Rectangle: Rounded Corners 26">
            <a:extLst>
              <a:ext uri="{FF2B5EF4-FFF2-40B4-BE49-F238E27FC236}">
                <a16:creationId xmlns:a16="http://schemas.microsoft.com/office/drawing/2014/main" id="{EC113BB1-6242-06E2-A2C1-9E1630BE35D8}"/>
              </a:ext>
              <a:ext uri="{C183D7F6-B498-43B3-948B-1728B52AA6E4}">
                <adec:decorative xmlns:adec="http://schemas.microsoft.com/office/drawing/2017/decorative" val="1"/>
              </a:ext>
            </a:extLst>
          </p:cNvPr>
          <p:cNvSpPr/>
          <p:nvPr/>
        </p:nvSpPr>
        <p:spPr>
          <a:xfrm>
            <a:off x="8140700" y="1181100"/>
            <a:ext cx="3813900" cy="5037500"/>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grpSp>
        <p:nvGrpSpPr>
          <p:cNvPr id="57" name="Group 56" descr="Share. Share with a larger group or class.">
            <a:extLst>
              <a:ext uri="{FF2B5EF4-FFF2-40B4-BE49-F238E27FC236}">
                <a16:creationId xmlns:a16="http://schemas.microsoft.com/office/drawing/2014/main" id="{CB791246-A015-182A-8CE7-3C58CC9FF367}"/>
              </a:ext>
            </a:extLst>
          </p:cNvPr>
          <p:cNvGrpSpPr/>
          <p:nvPr/>
        </p:nvGrpSpPr>
        <p:grpSpPr>
          <a:xfrm>
            <a:off x="8250600" y="1289427"/>
            <a:ext cx="3594100" cy="1210000"/>
            <a:chOff x="8250600" y="1289427"/>
            <a:chExt cx="3594100" cy="1210000"/>
          </a:xfrm>
        </p:grpSpPr>
        <p:sp>
          <p:nvSpPr>
            <p:cNvPr id="53" name="Rectangle: Rounded Corners 52">
              <a:extLst>
                <a:ext uri="{FF2B5EF4-FFF2-40B4-BE49-F238E27FC236}">
                  <a16:creationId xmlns:a16="http://schemas.microsoft.com/office/drawing/2014/main" id="{D0412FD1-F386-78FA-3BBD-AE32FC2351A7}"/>
                </a:ext>
              </a:extLst>
            </p:cNvPr>
            <p:cNvSpPr/>
            <p:nvPr/>
          </p:nvSpPr>
          <p:spPr>
            <a:xfrm>
              <a:off x="8250600" y="1289427"/>
              <a:ext cx="3594100"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1800" b="1" dirty="0">
                  <a:latin typeface="+mj-lt"/>
                </a:rPr>
                <a:t>Share</a:t>
              </a:r>
              <a:endParaRPr lang="en-US" sz="1600" b="1" dirty="0">
                <a:latin typeface="+mj-lt"/>
              </a:endParaRPr>
            </a:p>
            <a:p>
              <a:pPr marL="985838">
                <a:lnSpc>
                  <a:spcPct val="114000"/>
                </a:lnSpc>
                <a:spcAft>
                  <a:spcPts val="600"/>
                </a:spcAft>
              </a:pPr>
              <a:r>
                <a:rPr lang="en-AU" sz="1600" dirty="0"/>
                <a:t>Share with a larger group or class</a:t>
              </a:r>
            </a:p>
          </p:txBody>
        </p:sp>
        <p:pic>
          <p:nvPicPr>
            <p:cNvPr id="26" name="Graphic 25">
              <a:extLst>
                <a:ext uri="{FF2B5EF4-FFF2-40B4-BE49-F238E27FC236}">
                  <a16:creationId xmlns:a16="http://schemas.microsoft.com/office/drawing/2014/main" id="{219C1B23-3887-1ADB-F1BC-5B46D8C427CF}"/>
                </a:ext>
                <a:ext uri="{C183D7F6-B498-43B3-948B-1728B52AA6E4}">
                  <adec:decorative xmlns:adec="http://schemas.microsoft.com/office/drawing/2017/decorative" val="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51842" y="1497340"/>
              <a:ext cx="794172" cy="794172"/>
            </a:xfrm>
            <a:prstGeom prst="rect">
              <a:avLst/>
            </a:prstGeom>
          </p:spPr>
        </p:pic>
      </p:grpSp>
      <p:sp>
        <p:nvSpPr>
          <p:cNvPr id="2" name="Slide Number Placeholder 1">
            <a:extLst>
              <a:ext uri="{FF2B5EF4-FFF2-40B4-BE49-F238E27FC236}">
                <a16:creationId xmlns:a16="http://schemas.microsoft.com/office/drawing/2014/main" id="{5BCE5E6F-7E6D-768D-87BD-22654B7734C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52</a:t>
            </a:fld>
            <a:endParaRPr lang="en-AU" dirty="0"/>
          </a:p>
        </p:txBody>
      </p:sp>
    </p:spTree>
    <p:extLst>
      <p:ext uri="{BB962C8B-B14F-4D97-AF65-F5344CB8AC3E}">
        <p14:creationId xmlns:p14="http://schemas.microsoft.com/office/powerpoint/2010/main" val="1534047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935BA46-F19E-DE35-AACE-7E322D0F13B1}"/>
              </a:ext>
            </a:extLst>
          </p:cNvPr>
          <p:cNvSpPr>
            <a:spLocks noGrp="1"/>
          </p:cNvSpPr>
          <p:nvPr>
            <p:ph type="pic" sz="quarter" idx="13"/>
          </p:nvPr>
        </p:nvSpPr>
        <p:spPr/>
        <p:txBody>
          <a:bodyPr/>
          <a:lstStyle/>
          <a:p>
            <a:r>
              <a:rPr lang="en-AU" sz="1800" b="1" dirty="0"/>
              <a:t>We are learning to:</a:t>
            </a:r>
          </a:p>
          <a:p>
            <a:pPr marL="285750" indent="-285750">
              <a:lnSpc>
                <a:spcPct val="150000"/>
              </a:lnSpc>
              <a:spcBef>
                <a:spcPts val="1200"/>
              </a:spcBef>
              <a:spcAft>
                <a:spcPts val="600"/>
              </a:spcAft>
              <a:buFont typeface="Arial" panose="020B0604020202020204" pitchFamily="34" charset="0"/>
              <a:buChar char="•"/>
            </a:pPr>
            <a:r>
              <a:rPr lang="en-AU" sz="1800" dirty="0">
                <a:solidFill>
                  <a:srgbClr val="000000"/>
                </a:solidFill>
                <a:ea typeface="Calibri" panose="020F0502020204030204" pitchFamily="34" charset="0"/>
              </a:rPr>
              <a:t>e</a:t>
            </a:r>
            <a:r>
              <a:rPr lang="en-AU" sz="1800" dirty="0">
                <a:solidFill>
                  <a:srgbClr val="000000"/>
                </a:solidFill>
                <a:effectLst/>
                <a:latin typeface="Arial" panose="020B0604020202020204" pitchFamily="34" charset="0"/>
                <a:ea typeface="Calibri" panose="020F0502020204030204" pitchFamily="34" charset="0"/>
              </a:rPr>
              <a:t>valuate design solutions</a:t>
            </a:r>
            <a:endParaRPr lang="en-AU" sz="1800" dirty="0">
              <a:effectLst/>
              <a:latin typeface="Arial" panose="020B0604020202020204" pitchFamily="34" charset="0"/>
              <a:ea typeface="Calibri" panose="020F0502020204030204" pitchFamily="34" charset="0"/>
            </a:endParaRPr>
          </a:p>
          <a:p>
            <a:pPr marL="285750" indent="-285750">
              <a:lnSpc>
                <a:spcPct val="150000"/>
              </a:lnSpc>
              <a:spcBef>
                <a:spcPts val="1200"/>
              </a:spcBef>
              <a:spcAft>
                <a:spcPts val="600"/>
              </a:spcAft>
              <a:buFont typeface="Arial" panose="020B0604020202020204" pitchFamily="34" charset="0"/>
              <a:buChar char="•"/>
            </a:pPr>
            <a:r>
              <a:rPr lang="en-AU" sz="1800" dirty="0">
                <a:solidFill>
                  <a:srgbClr val="000000"/>
                </a:solidFill>
                <a:effectLst/>
                <a:latin typeface="Arial" panose="020B0604020202020204" pitchFamily="34" charset="0"/>
                <a:ea typeface="Calibri" panose="020F0502020204030204" pitchFamily="34" charset="0"/>
              </a:rPr>
              <a:t>apply iterative processes to refine design solutions.</a:t>
            </a:r>
            <a:endParaRPr lang="en-AU" sz="1800" dirty="0">
              <a:effectLst/>
              <a:latin typeface="Arial" panose="020B0604020202020204" pitchFamily="34" charset="0"/>
              <a:ea typeface="Calibri" panose="020F0502020204030204" pitchFamily="34" charset="0"/>
            </a:endParaRPr>
          </a:p>
          <a:p>
            <a:r>
              <a:rPr lang="en-AU" sz="1800" b="1" dirty="0"/>
              <a:t>We can:</a:t>
            </a:r>
          </a:p>
          <a:p>
            <a:pPr marL="285750" indent="-285750">
              <a:lnSpc>
                <a:spcPct val="150000"/>
              </a:lnSpc>
              <a:spcBef>
                <a:spcPts val="1200"/>
              </a:spcBef>
              <a:spcAft>
                <a:spcPts val="600"/>
              </a:spcAft>
              <a:buFont typeface="Arial" panose="020B0604020202020204" pitchFamily="34" charset="0"/>
              <a:buChar char="•"/>
            </a:pPr>
            <a:r>
              <a:rPr lang="en-AU" sz="1800" dirty="0">
                <a:solidFill>
                  <a:srgbClr val="000000"/>
                </a:solidFill>
                <a:effectLst/>
                <a:latin typeface="Arial" panose="020B0604020202020204" pitchFamily="34" charset="0"/>
                <a:ea typeface="Calibri" panose="020F0502020204030204" pitchFamily="34" charset="0"/>
              </a:rPr>
              <a:t>use data to evaluate the performance of our greenhouses in managing temperature or other growth conditions</a:t>
            </a:r>
            <a:endParaRPr lang="en-AU" sz="1800" dirty="0">
              <a:effectLst/>
              <a:latin typeface="Arial" panose="020B0604020202020204" pitchFamily="34" charset="0"/>
              <a:ea typeface="Calibri" panose="020F0502020204030204" pitchFamily="34" charset="0"/>
            </a:endParaRPr>
          </a:p>
          <a:p>
            <a:pPr marL="285750" indent="-285750">
              <a:lnSpc>
                <a:spcPct val="150000"/>
              </a:lnSpc>
              <a:spcBef>
                <a:spcPts val="1200"/>
              </a:spcBef>
              <a:spcAft>
                <a:spcPts val="600"/>
              </a:spcAft>
              <a:buFont typeface="Arial" panose="020B0604020202020204" pitchFamily="34" charset="0"/>
              <a:buChar char="•"/>
            </a:pPr>
            <a:r>
              <a:rPr lang="en-AU" sz="1800" dirty="0">
                <a:solidFill>
                  <a:srgbClr val="000000"/>
                </a:solidFill>
                <a:effectLst/>
                <a:latin typeface="Arial" panose="020B0604020202020204" pitchFamily="34" charset="0"/>
                <a:ea typeface="Calibri" panose="020F0502020204030204" pitchFamily="34" charset="0"/>
              </a:rPr>
              <a:t>create and communicate possible alterations to greenhouse designs.</a:t>
            </a:r>
            <a:endParaRPr lang="en-AU" sz="1800" dirty="0">
              <a:effectLst/>
              <a:latin typeface="Arial" panose="020B0604020202020204" pitchFamily="34" charset="0"/>
              <a:ea typeface="Calibri" panose="020F0502020204030204" pitchFamily="34" charset="0"/>
            </a:endParaRPr>
          </a:p>
        </p:txBody>
      </p:sp>
      <p:sp>
        <p:nvSpPr>
          <p:cNvPr id="2" name="Title 1">
            <a:extLst>
              <a:ext uri="{FF2B5EF4-FFF2-40B4-BE49-F238E27FC236}">
                <a16:creationId xmlns:a16="http://schemas.microsoft.com/office/drawing/2014/main" id="{C33C36CD-324E-FD41-74AB-B4DB2259754F}"/>
              </a:ext>
            </a:extLst>
          </p:cNvPr>
          <p:cNvSpPr>
            <a:spLocks noGrp="1"/>
          </p:cNvSpPr>
          <p:nvPr>
            <p:ph type="title"/>
          </p:nvPr>
        </p:nvSpPr>
        <p:spPr/>
        <p:txBody>
          <a:bodyPr/>
          <a:lstStyle/>
          <a:p>
            <a:r>
              <a:rPr lang="en-AU" dirty="0"/>
              <a:t>8.1 Evaluate and iterate</a:t>
            </a:r>
          </a:p>
        </p:txBody>
      </p:sp>
      <p:sp>
        <p:nvSpPr>
          <p:cNvPr id="4" name="Text Placeholder 3">
            <a:extLst>
              <a:ext uri="{FF2B5EF4-FFF2-40B4-BE49-F238E27FC236}">
                <a16:creationId xmlns:a16="http://schemas.microsoft.com/office/drawing/2014/main" id="{1AFBB987-10B6-ACF2-A69E-A6021476D922}"/>
              </a:ext>
            </a:extLst>
          </p:cNvPr>
          <p:cNvSpPr>
            <a:spLocks noGrp="1"/>
          </p:cNvSpPr>
          <p:nvPr>
            <p:ph type="body" sz="quarter" idx="18"/>
          </p:nvPr>
        </p:nvSpPr>
        <p:spPr/>
        <p:txBody>
          <a:bodyPr/>
          <a:lstStyle/>
          <a:p>
            <a:r>
              <a:rPr lang="en-AU" dirty="0"/>
              <a:t>Learning intentions and success criteria</a:t>
            </a:r>
          </a:p>
        </p:txBody>
      </p:sp>
      <p:pic>
        <p:nvPicPr>
          <p:cNvPr id="5" name="Picture 4" descr="Iterate icon uses a red cog with arrows going in opposite directions in the centre.">
            <a:extLst>
              <a:ext uri="{FF2B5EF4-FFF2-40B4-BE49-F238E27FC236}">
                <a16:creationId xmlns:a16="http://schemas.microsoft.com/office/drawing/2014/main" id="{29608157-E426-494B-870B-6B402F75C66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124542" y="261272"/>
            <a:ext cx="719455" cy="719455"/>
          </a:xfrm>
          <a:prstGeom prst="rect">
            <a:avLst/>
          </a:prstGeom>
        </p:spPr>
      </p:pic>
      <p:pic>
        <p:nvPicPr>
          <p:cNvPr id="6" name="Picture 5" descr="Evaluate icon uses a light blue cog with a clipboard in the centre.">
            <a:extLst>
              <a:ext uri="{FF2B5EF4-FFF2-40B4-BE49-F238E27FC236}">
                <a16:creationId xmlns:a16="http://schemas.microsoft.com/office/drawing/2014/main" id="{A69997A8-2B8B-19CD-ADD4-E7CCEF8B414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440000" y="162545"/>
            <a:ext cx="719455" cy="719455"/>
          </a:xfrm>
          <a:prstGeom prst="rect">
            <a:avLst/>
          </a:prstGeom>
        </p:spPr>
      </p:pic>
      <p:sp>
        <p:nvSpPr>
          <p:cNvPr id="7" name="Slide Number Placeholder 1">
            <a:extLst>
              <a:ext uri="{FF2B5EF4-FFF2-40B4-BE49-F238E27FC236}">
                <a16:creationId xmlns:a16="http://schemas.microsoft.com/office/drawing/2014/main" id="{B9490402-0338-4AE7-E5EF-3C7ABEF997FD}"/>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53</a:t>
            </a:fld>
            <a:endParaRPr lang="en-AU" dirty="0"/>
          </a:p>
        </p:txBody>
      </p:sp>
    </p:spTree>
    <p:extLst>
      <p:ext uri="{BB962C8B-B14F-4D97-AF65-F5344CB8AC3E}">
        <p14:creationId xmlns:p14="http://schemas.microsoft.com/office/powerpoint/2010/main" val="3543912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5E0C060-0890-3A6A-D560-BC44D76396A1}"/>
              </a:ext>
            </a:extLst>
          </p:cNvPr>
          <p:cNvSpPr>
            <a:spLocks noGrp="1"/>
          </p:cNvSpPr>
          <p:nvPr>
            <p:ph type="title"/>
          </p:nvPr>
        </p:nvSpPr>
        <p:spPr/>
        <p:txBody>
          <a:bodyPr/>
          <a:lstStyle/>
          <a:p>
            <a:r>
              <a:rPr lang="en-AU" dirty="0"/>
              <a:t>Smart greenhouse data</a:t>
            </a:r>
          </a:p>
        </p:txBody>
      </p:sp>
      <p:sp>
        <p:nvSpPr>
          <p:cNvPr id="7" name="Text Placeholder 6">
            <a:extLst>
              <a:ext uri="{FF2B5EF4-FFF2-40B4-BE49-F238E27FC236}">
                <a16:creationId xmlns:a16="http://schemas.microsoft.com/office/drawing/2014/main" id="{23CD151C-F8A8-2BC8-742A-FECD371D92F2}"/>
              </a:ext>
            </a:extLst>
          </p:cNvPr>
          <p:cNvSpPr>
            <a:spLocks noGrp="1"/>
          </p:cNvSpPr>
          <p:nvPr>
            <p:ph type="body" sz="quarter" idx="18"/>
          </p:nvPr>
        </p:nvSpPr>
        <p:spPr/>
        <p:txBody>
          <a:bodyPr/>
          <a:lstStyle/>
          <a:p>
            <a:r>
              <a:rPr lang="en-AU" dirty="0"/>
              <a:t>Review</a:t>
            </a:r>
          </a:p>
        </p:txBody>
      </p:sp>
      <p:sp>
        <p:nvSpPr>
          <p:cNvPr id="8" name="Text Placeholder 7">
            <a:extLst>
              <a:ext uri="{FF2B5EF4-FFF2-40B4-BE49-F238E27FC236}">
                <a16:creationId xmlns:a16="http://schemas.microsoft.com/office/drawing/2014/main" id="{9C870D49-B706-5D59-6482-640C40CAF626}"/>
              </a:ext>
            </a:extLst>
          </p:cNvPr>
          <p:cNvSpPr>
            <a:spLocks noGrp="1"/>
          </p:cNvSpPr>
          <p:nvPr>
            <p:ph sz="quarter" idx="19"/>
          </p:nvPr>
        </p:nvSpPr>
        <p:spPr/>
        <p:txBody>
          <a:bodyPr/>
          <a:lstStyle/>
          <a:p>
            <a:r>
              <a:rPr lang="en-AU" sz="2000" dirty="0">
                <a:effectLst/>
                <a:latin typeface="Arial" panose="020B0604020202020204" pitchFamily="34" charset="0"/>
                <a:ea typeface="Calibri" panose="020F0502020204030204" pitchFamily="34" charset="0"/>
              </a:rPr>
              <a:t>Review the data, analysis and initial thoughts that you have documented in your folio or logbook.</a:t>
            </a:r>
            <a:endParaRPr lang="en-AU" dirty="0"/>
          </a:p>
        </p:txBody>
      </p:sp>
      <p:sp>
        <p:nvSpPr>
          <p:cNvPr id="2" name="Slide Number Placeholder 1">
            <a:extLst>
              <a:ext uri="{FF2B5EF4-FFF2-40B4-BE49-F238E27FC236}">
                <a16:creationId xmlns:a16="http://schemas.microsoft.com/office/drawing/2014/main" id="{499BCCBB-F5F0-3AC3-36FE-18A55B3D8B9E}"/>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54</a:t>
            </a:fld>
            <a:endParaRPr lang="en-AU" dirty="0"/>
          </a:p>
        </p:txBody>
      </p:sp>
      <p:pic>
        <p:nvPicPr>
          <p:cNvPr id="9" name="Picture Placeholder 7" descr="Screenshot of Microsoft Excel showing a temperature over time scatter plot">
            <a:extLst>
              <a:ext uri="{FF2B5EF4-FFF2-40B4-BE49-F238E27FC236}">
                <a16:creationId xmlns:a16="http://schemas.microsoft.com/office/drawing/2014/main" id="{99593235-0454-881F-7793-EA1EFCFDA2E0}"/>
              </a:ext>
            </a:extLst>
          </p:cNvPr>
          <p:cNvPicPr>
            <a:picLocks noGrp="1" noChangeAspect="1"/>
          </p:cNvPicPr>
          <p:nvPr>
            <p:ph type="pic" sz="quarter" idx="20"/>
          </p:nvPr>
        </p:nvPicPr>
        <p:blipFill>
          <a:blip r:embed="rId3"/>
          <a:srcRect t="420" b="420"/>
          <a:stretch>
            <a:fillRect/>
          </a:stretch>
        </p:blipFill>
        <p:spPr>
          <a:xfrm>
            <a:off x="6324600" y="1562100"/>
            <a:ext cx="5507038" cy="4246563"/>
          </a:xfrm>
          <a:prstGeom prst="rect">
            <a:avLst/>
          </a:prstGeom>
        </p:spPr>
      </p:pic>
      <p:sp>
        <p:nvSpPr>
          <p:cNvPr id="11" name="Text Placeholder 5">
            <a:extLst>
              <a:ext uri="{FF2B5EF4-FFF2-40B4-BE49-F238E27FC236}">
                <a16:creationId xmlns:a16="http://schemas.microsoft.com/office/drawing/2014/main" id="{D1B7FE2E-E549-998A-A192-6658715E7DA6}"/>
              </a:ext>
            </a:extLst>
          </p:cNvPr>
          <p:cNvSpPr>
            <a:spLocks noGrp="1"/>
          </p:cNvSpPr>
          <p:nvPr>
            <p:ph type="body" sz="quarter" idx="21"/>
          </p:nvPr>
        </p:nvSpPr>
        <p:spPr>
          <a:xfrm>
            <a:off x="6324600" y="5934075"/>
            <a:ext cx="5519738" cy="506413"/>
          </a:xfrm>
        </p:spPr>
        <p:txBody>
          <a:bodyPr/>
          <a:lstStyle/>
          <a:p>
            <a:r>
              <a:rPr lang="en-AU" dirty="0"/>
              <a:t>Screenshot of scatter plot with smooth line from Microsoft Excel</a:t>
            </a:r>
          </a:p>
        </p:txBody>
      </p:sp>
    </p:spTree>
    <p:extLst>
      <p:ext uri="{BB962C8B-B14F-4D97-AF65-F5344CB8AC3E}">
        <p14:creationId xmlns:p14="http://schemas.microsoft.com/office/powerpoint/2010/main" val="2014296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5E0C060-0890-3A6A-D560-BC44D76396A1}"/>
              </a:ext>
            </a:extLst>
          </p:cNvPr>
          <p:cNvSpPr>
            <a:spLocks noGrp="1"/>
          </p:cNvSpPr>
          <p:nvPr>
            <p:ph type="title"/>
          </p:nvPr>
        </p:nvSpPr>
        <p:spPr/>
        <p:txBody>
          <a:bodyPr/>
          <a:lstStyle/>
          <a:p>
            <a:r>
              <a:rPr lang="en-AU" dirty="0"/>
              <a:t>Evaluate</a:t>
            </a:r>
          </a:p>
        </p:txBody>
      </p:sp>
      <p:sp>
        <p:nvSpPr>
          <p:cNvPr id="7" name="Text Placeholder 6">
            <a:extLst>
              <a:ext uri="{FF2B5EF4-FFF2-40B4-BE49-F238E27FC236}">
                <a16:creationId xmlns:a16="http://schemas.microsoft.com/office/drawing/2014/main" id="{23CD151C-F8A8-2BC8-742A-FECD371D92F2}"/>
              </a:ext>
            </a:extLst>
          </p:cNvPr>
          <p:cNvSpPr>
            <a:spLocks noGrp="1"/>
          </p:cNvSpPr>
          <p:nvPr>
            <p:ph type="body" sz="quarter" idx="18"/>
          </p:nvPr>
        </p:nvSpPr>
        <p:spPr/>
        <p:txBody>
          <a:bodyPr/>
          <a:lstStyle/>
          <a:p>
            <a:r>
              <a:rPr lang="en-AU" dirty="0"/>
              <a:t>Evaluate your solution against the design brief</a:t>
            </a:r>
          </a:p>
        </p:txBody>
      </p:sp>
      <p:sp>
        <p:nvSpPr>
          <p:cNvPr id="8" name="Text Placeholder 7">
            <a:extLst>
              <a:ext uri="{FF2B5EF4-FFF2-40B4-BE49-F238E27FC236}">
                <a16:creationId xmlns:a16="http://schemas.microsoft.com/office/drawing/2014/main" id="{9C870D49-B706-5D59-6482-640C40CAF626}"/>
              </a:ext>
            </a:extLst>
          </p:cNvPr>
          <p:cNvSpPr>
            <a:spLocks noGrp="1"/>
          </p:cNvSpPr>
          <p:nvPr>
            <p:ph sz="half" idx="1"/>
          </p:nvPr>
        </p:nvSpPr>
        <p:spPr/>
        <p:txBody>
          <a:bodyPr/>
          <a:lstStyle/>
          <a:p>
            <a:r>
              <a:rPr lang="en-AU" sz="1800" dirty="0"/>
              <a:t>Consider the test you have implemented and use the evaluate key questions from the </a:t>
            </a:r>
            <a:r>
              <a:rPr lang="en-AU" sz="1800" dirty="0">
                <a:hlinkClick r:id="rId3"/>
              </a:rPr>
              <a:t>iSTEM engineering design process guide</a:t>
            </a:r>
            <a:r>
              <a:rPr lang="en-AU" sz="1800" dirty="0"/>
              <a:t>.</a:t>
            </a:r>
          </a:p>
          <a:p>
            <a:r>
              <a:rPr lang="en-AU" sz="1800" dirty="0"/>
              <a:t>For example, </a:t>
            </a:r>
          </a:p>
          <a:p>
            <a:r>
              <a:rPr lang="en-AU" sz="1800" dirty="0">
                <a:effectLst/>
                <a:latin typeface="Arial" panose="020B0604020202020204" pitchFamily="34" charset="0"/>
                <a:ea typeface="Calibri" panose="020F0502020204030204" pitchFamily="34" charset="0"/>
                <a:cs typeface="Times New Roman" panose="02020603050405020304" pitchFamily="18" charset="0"/>
              </a:rPr>
              <a:t>What was discovered from the testing and experimentation of the solution?</a:t>
            </a:r>
          </a:p>
          <a:p>
            <a:r>
              <a:rPr lang="en-AU" sz="1800" dirty="0">
                <a:effectLst/>
                <a:latin typeface="Arial" panose="020B0604020202020204" pitchFamily="34" charset="0"/>
                <a:ea typeface="Calibri" panose="020F0502020204030204" pitchFamily="34" charset="0"/>
                <a:cs typeface="Times New Roman" panose="02020603050405020304" pitchFamily="18" charset="0"/>
              </a:rPr>
              <a:t>Has the solution produced any unintended outcomes?</a:t>
            </a:r>
          </a:p>
          <a:p>
            <a:r>
              <a:rPr lang="en-AU" sz="1800" dirty="0">
                <a:effectLst/>
                <a:latin typeface="Arial" panose="020B0604020202020204" pitchFamily="34" charset="0"/>
                <a:ea typeface="Calibri" panose="020F0502020204030204" pitchFamily="34" charset="0"/>
                <a:cs typeface="Times New Roman" panose="02020603050405020304" pitchFamily="18" charset="0"/>
              </a:rPr>
              <a:t>What revisions or improvements can be made to the design?</a:t>
            </a:r>
          </a:p>
          <a:p>
            <a:endParaRPr lang="en-AU" dirty="0"/>
          </a:p>
        </p:txBody>
      </p:sp>
      <p:sp>
        <p:nvSpPr>
          <p:cNvPr id="12" name="Content Placeholder 11">
            <a:extLst>
              <a:ext uri="{FF2B5EF4-FFF2-40B4-BE49-F238E27FC236}">
                <a16:creationId xmlns:a16="http://schemas.microsoft.com/office/drawing/2014/main" id="{3242FACF-E28A-B828-9261-B4057FE884E5}"/>
              </a:ext>
            </a:extLst>
          </p:cNvPr>
          <p:cNvSpPr>
            <a:spLocks noGrp="1"/>
          </p:cNvSpPr>
          <p:nvPr>
            <p:ph sz="half" idx="19"/>
          </p:nvPr>
        </p:nvSpPr>
        <p:spPr/>
        <p:txBody>
          <a:bodyPr/>
          <a:lstStyle/>
          <a:p>
            <a:r>
              <a:rPr lang="en-AU" dirty="0"/>
              <a:t>Example</a:t>
            </a:r>
          </a:p>
          <a:p>
            <a:r>
              <a:rPr lang="en-AU" dirty="0"/>
              <a:t>My data shows that the greenhouse becomes very hot during the day, even with the vent open. The greenhouse also seems to be slightly cooler than the outside temperature at nighttime.</a:t>
            </a:r>
          </a:p>
          <a:p>
            <a:r>
              <a:rPr lang="en-AU" dirty="0"/>
              <a:t>Maybe I need a larger vent opening, or an expanding sunshade that opens when the vent opens.</a:t>
            </a:r>
          </a:p>
        </p:txBody>
      </p:sp>
      <p:pic>
        <p:nvPicPr>
          <p:cNvPr id="11" name="Picture 10" descr="Evaluate icon uses a light blue cog with a clipboard in the centre.">
            <a:extLst>
              <a:ext uri="{FF2B5EF4-FFF2-40B4-BE49-F238E27FC236}">
                <a16:creationId xmlns:a16="http://schemas.microsoft.com/office/drawing/2014/main" id="{B9E3F187-C91E-4BC5-9F0A-70152E48F8F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112182" y="263065"/>
            <a:ext cx="719455" cy="719455"/>
          </a:xfrm>
          <a:prstGeom prst="rect">
            <a:avLst/>
          </a:prstGeom>
        </p:spPr>
      </p:pic>
    </p:spTree>
    <p:extLst>
      <p:ext uri="{BB962C8B-B14F-4D97-AF65-F5344CB8AC3E}">
        <p14:creationId xmlns:p14="http://schemas.microsoft.com/office/powerpoint/2010/main" val="3812258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5E0C060-0890-3A6A-D560-BC44D76396A1}"/>
              </a:ext>
            </a:extLst>
          </p:cNvPr>
          <p:cNvSpPr>
            <a:spLocks noGrp="1"/>
          </p:cNvSpPr>
          <p:nvPr>
            <p:ph type="title"/>
          </p:nvPr>
        </p:nvSpPr>
        <p:spPr/>
        <p:txBody>
          <a:bodyPr/>
          <a:lstStyle/>
          <a:p>
            <a:r>
              <a:rPr lang="en-AU" dirty="0"/>
              <a:t>Iterate</a:t>
            </a:r>
          </a:p>
        </p:txBody>
      </p:sp>
      <p:sp>
        <p:nvSpPr>
          <p:cNvPr id="7" name="Text Placeholder 6">
            <a:extLst>
              <a:ext uri="{FF2B5EF4-FFF2-40B4-BE49-F238E27FC236}">
                <a16:creationId xmlns:a16="http://schemas.microsoft.com/office/drawing/2014/main" id="{23CD151C-F8A8-2BC8-742A-FECD371D92F2}"/>
              </a:ext>
            </a:extLst>
          </p:cNvPr>
          <p:cNvSpPr>
            <a:spLocks noGrp="1"/>
          </p:cNvSpPr>
          <p:nvPr>
            <p:ph type="body" sz="quarter" idx="18"/>
          </p:nvPr>
        </p:nvSpPr>
        <p:spPr/>
        <p:txBody>
          <a:bodyPr/>
          <a:lstStyle/>
          <a:p>
            <a:r>
              <a:rPr lang="en-AU" sz="1800" dirty="0">
                <a:effectLst/>
                <a:latin typeface="Arial" panose="020B0604020202020204" pitchFamily="34" charset="0"/>
                <a:ea typeface="Calibri" panose="020F0502020204030204" pitchFamily="34" charset="0"/>
                <a:cs typeface="Times New Roman" panose="02020603050405020304" pitchFamily="18" charset="0"/>
              </a:rPr>
              <a:t>Refine design solutions, revise and continually improve</a:t>
            </a:r>
            <a:endParaRPr lang="en-AU" dirty="0"/>
          </a:p>
        </p:txBody>
      </p:sp>
      <p:sp>
        <p:nvSpPr>
          <p:cNvPr id="8" name="Text Placeholder 7">
            <a:extLst>
              <a:ext uri="{FF2B5EF4-FFF2-40B4-BE49-F238E27FC236}">
                <a16:creationId xmlns:a16="http://schemas.microsoft.com/office/drawing/2014/main" id="{9C870D49-B706-5D59-6482-640C40CAF626}"/>
              </a:ext>
            </a:extLst>
          </p:cNvPr>
          <p:cNvSpPr>
            <a:spLocks noGrp="1"/>
          </p:cNvSpPr>
          <p:nvPr>
            <p:ph sz="half" idx="1"/>
          </p:nvPr>
        </p:nvSpPr>
        <p:spPr/>
        <p:txBody>
          <a:bodyPr/>
          <a:lstStyle/>
          <a:p>
            <a:r>
              <a:rPr lang="en-AU" sz="1800" dirty="0"/>
              <a:t>Consider available information and use the iterate key questions from the </a:t>
            </a:r>
            <a:r>
              <a:rPr lang="en-AU" sz="1800" dirty="0">
                <a:hlinkClick r:id="rId3"/>
              </a:rPr>
              <a:t>iSTEM engineering design process guide</a:t>
            </a:r>
            <a:r>
              <a:rPr lang="en-AU" sz="1800" dirty="0"/>
              <a:t>.</a:t>
            </a:r>
          </a:p>
          <a:p>
            <a:r>
              <a:rPr lang="en-AU" sz="1800" dirty="0"/>
              <a:t>For example,</a:t>
            </a:r>
          </a:p>
          <a:p>
            <a:pPr marL="342900" lvl="0" indent="-342900">
              <a:lnSpc>
                <a:spcPct val="150000"/>
              </a:lnSpc>
              <a:spcBef>
                <a:spcPts val="600"/>
              </a:spcBef>
              <a:spcAft>
                <a:spcPts val="600"/>
              </a:spcAft>
              <a:buFont typeface="Symbol" panose="05050102010706020507" pitchFamily="18" charset="2"/>
              <a:buChar char=""/>
              <a:tabLst>
                <a:tab pos="228600" algn="l"/>
                <a:tab pos="414020" algn="l"/>
              </a:tabLst>
            </a:pPr>
            <a:r>
              <a:rPr lang="en-AU" sz="1800" dirty="0">
                <a:effectLst/>
                <a:latin typeface="Arial" panose="020B0604020202020204" pitchFamily="34" charset="0"/>
                <a:ea typeface="Calibri" panose="020F0502020204030204" pitchFamily="34" charset="0"/>
                <a:cs typeface="Times New Roman" panose="02020603050405020304" pitchFamily="18" charset="0"/>
              </a:rPr>
              <a:t>If you decide to make revisions, what will it look like? </a:t>
            </a:r>
          </a:p>
          <a:p>
            <a:pPr marL="342900" lvl="0" indent="-342900">
              <a:lnSpc>
                <a:spcPct val="150000"/>
              </a:lnSpc>
              <a:spcBef>
                <a:spcPts val="600"/>
              </a:spcBef>
              <a:spcAft>
                <a:spcPts val="600"/>
              </a:spcAft>
              <a:buFont typeface="Symbol" panose="05050102010706020507" pitchFamily="18" charset="2"/>
              <a:buChar char=""/>
              <a:tabLst>
                <a:tab pos="228600" algn="l"/>
                <a:tab pos="414020" algn="l"/>
              </a:tabLst>
            </a:pPr>
            <a:r>
              <a:rPr lang="en-AU" sz="1800" dirty="0">
                <a:effectLst/>
                <a:latin typeface="Arial" panose="020B0604020202020204" pitchFamily="34" charset="0"/>
                <a:ea typeface="Calibri" panose="020F0502020204030204" pitchFamily="34" charset="0"/>
                <a:cs typeface="Times New Roman" panose="02020603050405020304" pitchFamily="18" charset="0"/>
              </a:rPr>
              <a:t>Are there plans and enough resources to make revisions?</a:t>
            </a:r>
          </a:p>
        </p:txBody>
      </p:sp>
      <p:sp>
        <p:nvSpPr>
          <p:cNvPr id="4" name="Content Placeholder 3">
            <a:extLst>
              <a:ext uri="{FF2B5EF4-FFF2-40B4-BE49-F238E27FC236}">
                <a16:creationId xmlns:a16="http://schemas.microsoft.com/office/drawing/2014/main" id="{B7C5CBC3-2C14-C264-0FD1-7F3A85693689}"/>
              </a:ext>
            </a:extLst>
          </p:cNvPr>
          <p:cNvSpPr>
            <a:spLocks noGrp="1"/>
          </p:cNvSpPr>
          <p:nvPr>
            <p:ph sz="half" idx="19"/>
          </p:nvPr>
        </p:nvSpPr>
        <p:spPr/>
        <p:txBody>
          <a:bodyPr/>
          <a:lstStyle/>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Possible alterations to greenhouse designs could include:</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changing the vent size</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altering the servo angle or timing</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moving the sensor</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additional mechanisms such as sunshades or thermal mass.</a:t>
            </a:r>
          </a:p>
        </p:txBody>
      </p:sp>
      <p:pic>
        <p:nvPicPr>
          <p:cNvPr id="2" name="Picture 1" descr="Iterate icon uses a red cog with arrows going in opposite directions in the centre.">
            <a:extLst>
              <a:ext uri="{FF2B5EF4-FFF2-40B4-BE49-F238E27FC236}">
                <a16:creationId xmlns:a16="http://schemas.microsoft.com/office/drawing/2014/main" id="{29608157-E426-494B-870B-6B402F75C66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112182" y="186146"/>
            <a:ext cx="719455" cy="719455"/>
          </a:xfrm>
          <a:prstGeom prst="rect">
            <a:avLst/>
          </a:prstGeom>
        </p:spPr>
      </p:pic>
    </p:spTree>
    <p:extLst>
      <p:ext uri="{BB962C8B-B14F-4D97-AF65-F5344CB8AC3E}">
        <p14:creationId xmlns:p14="http://schemas.microsoft.com/office/powerpoint/2010/main" val="2124752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5E0C060-0890-3A6A-D560-BC44D76396A1}"/>
              </a:ext>
            </a:extLst>
          </p:cNvPr>
          <p:cNvSpPr>
            <a:spLocks noGrp="1"/>
          </p:cNvSpPr>
          <p:nvPr>
            <p:ph type="title"/>
          </p:nvPr>
        </p:nvSpPr>
        <p:spPr/>
        <p:txBody>
          <a:bodyPr/>
          <a:lstStyle/>
          <a:p>
            <a:r>
              <a:rPr lang="en-AU" dirty="0"/>
              <a:t>Iterate – refine, revise, improve</a:t>
            </a:r>
          </a:p>
        </p:txBody>
      </p:sp>
      <p:sp>
        <p:nvSpPr>
          <p:cNvPr id="7" name="Text Placeholder 6">
            <a:extLst>
              <a:ext uri="{FF2B5EF4-FFF2-40B4-BE49-F238E27FC236}">
                <a16:creationId xmlns:a16="http://schemas.microsoft.com/office/drawing/2014/main" id="{23CD151C-F8A8-2BC8-742A-FECD371D92F2}"/>
              </a:ext>
            </a:extLst>
          </p:cNvPr>
          <p:cNvSpPr>
            <a:spLocks noGrp="1"/>
          </p:cNvSpPr>
          <p:nvPr>
            <p:ph type="body" sz="quarter" idx="18"/>
          </p:nvPr>
        </p:nvSpPr>
        <p:spPr/>
        <p:txBody>
          <a:bodyPr/>
          <a:lstStyle/>
          <a:p>
            <a:r>
              <a:rPr lang="en-AU" sz="1800" dirty="0">
                <a:effectLst/>
                <a:latin typeface="Arial" panose="020B0604020202020204" pitchFamily="34" charset="0"/>
                <a:ea typeface="Calibri" panose="020F0502020204030204" pitchFamily="34" charset="0"/>
                <a:cs typeface="Times New Roman" panose="02020603050405020304" pitchFamily="18" charset="0"/>
              </a:rPr>
              <a:t>Refine design solutions, revise and continually improve</a:t>
            </a:r>
            <a:endParaRPr lang="en-AU" dirty="0"/>
          </a:p>
        </p:txBody>
      </p:sp>
      <p:sp>
        <p:nvSpPr>
          <p:cNvPr id="8" name="Text Placeholder 7">
            <a:extLst>
              <a:ext uri="{FF2B5EF4-FFF2-40B4-BE49-F238E27FC236}">
                <a16:creationId xmlns:a16="http://schemas.microsoft.com/office/drawing/2014/main" id="{9C870D49-B706-5D59-6482-640C40CAF626}"/>
              </a:ext>
            </a:extLst>
          </p:cNvPr>
          <p:cNvSpPr>
            <a:spLocks noGrp="1"/>
          </p:cNvSpPr>
          <p:nvPr>
            <p:ph sz="quarter" idx="19"/>
          </p:nvPr>
        </p:nvSpPr>
        <p:spPr/>
        <p:txBody>
          <a:bodyPr/>
          <a:lstStyle/>
          <a:p>
            <a:pPr lvl="0">
              <a:lnSpc>
                <a:spcPct val="150000"/>
              </a:lnSpc>
              <a:spcBef>
                <a:spcPts val="600"/>
              </a:spcBef>
              <a:spcAft>
                <a:spcPts val="600"/>
              </a:spcAft>
              <a:tabLst>
                <a:tab pos="228600" algn="l"/>
                <a:tab pos="414020" algn="l"/>
              </a:tabLst>
            </a:pPr>
            <a:r>
              <a:rPr lang="en-AU" sz="1800" dirty="0">
                <a:effectLst/>
                <a:latin typeface="Arial" panose="020B0604020202020204" pitchFamily="34" charset="0"/>
                <a:ea typeface="Calibri" panose="020F0502020204030204" pitchFamily="34" charset="0"/>
                <a:cs typeface="Times New Roman" panose="02020603050405020304" pitchFamily="18" charset="0"/>
              </a:rPr>
              <a:t>If you decide to make revisions, what will it look like? </a:t>
            </a:r>
          </a:p>
          <a:p>
            <a:pPr lvl="0">
              <a:lnSpc>
                <a:spcPct val="150000"/>
              </a:lnSpc>
              <a:spcBef>
                <a:spcPts val="600"/>
              </a:spcBef>
              <a:spcAft>
                <a:spcPts val="600"/>
              </a:spcAft>
              <a:tabLst>
                <a:tab pos="228600" algn="l"/>
                <a:tab pos="414020" algn="l"/>
              </a:tabLst>
            </a:pPr>
            <a:r>
              <a:rPr lang="en-AU" sz="1800" dirty="0">
                <a:effectLst/>
                <a:latin typeface="Arial" panose="020B0604020202020204" pitchFamily="34" charset="0"/>
                <a:ea typeface="Calibri" panose="020F0502020204030204" pitchFamily="34" charset="0"/>
                <a:cs typeface="Times New Roman" panose="02020603050405020304" pitchFamily="18" charset="0"/>
              </a:rPr>
              <a:t>Are there plans and enough resources to make revisions?</a:t>
            </a:r>
          </a:p>
          <a:p>
            <a:pPr lvl="0">
              <a:lnSpc>
                <a:spcPct val="150000"/>
              </a:lnSpc>
              <a:spcBef>
                <a:spcPts val="600"/>
              </a:spcBef>
              <a:spcAft>
                <a:spcPts val="600"/>
              </a:spcAft>
              <a:tabLst>
                <a:tab pos="228600" algn="l"/>
                <a:tab pos="414020" algn="l"/>
              </a:tabLst>
            </a:pPr>
            <a:r>
              <a:rPr lang="en-AU" sz="1800" dirty="0">
                <a:ea typeface="Calibri" panose="020F0502020204030204" pitchFamily="34" charset="0"/>
                <a:cs typeface="Times New Roman" panose="02020603050405020304" pitchFamily="18" charset="0"/>
              </a:rPr>
              <a:t>Revise original brainstorm ideas and sketches.</a:t>
            </a:r>
          </a:p>
          <a:p>
            <a:pPr>
              <a:spcBef>
                <a:spcPts val="600"/>
              </a:spcBef>
              <a:spcAft>
                <a:spcPts val="600"/>
              </a:spcAft>
              <a:tabLst>
                <a:tab pos="228600" algn="l"/>
                <a:tab pos="414020" algn="l"/>
              </a:tabLst>
            </a:pPr>
            <a:r>
              <a:rPr lang="en-AU" sz="1800" dirty="0">
                <a:ea typeface="Calibri" panose="020F0502020204030204" pitchFamily="34" charset="0"/>
                <a:cs typeface="Times New Roman" panose="02020603050405020304" pitchFamily="18" charset="0"/>
              </a:rPr>
              <a:t>Remember to document ideas in your design folio as sketches, brainstorm ideas or questions.</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pPr lvl="0">
              <a:lnSpc>
                <a:spcPct val="150000"/>
              </a:lnSpc>
              <a:spcBef>
                <a:spcPts val="600"/>
              </a:spcBef>
              <a:spcAft>
                <a:spcPts val="600"/>
              </a:spcAft>
              <a:tabLst>
                <a:tab pos="228600" algn="l"/>
                <a:tab pos="414020" algn="l"/>
              </a:tabLst>
            </a:pPr>
            <a:endParaRPr lang="en-AU" sz="1800" dirty="0">
              <a:ea typeface="Calibri" panose="020F0502020204030204" pitchFamily="34" charset="0"/>
              <a:cs typeface="Times New Roman" panose="02020603050405020304" pitchFamily="18" charset="0"/>
            </a:endParaRPr>
          </a:p>
        </p:txBody>
      </p:sp>
      <p:pic>
        <p:nvPicPr>
          <p:cNvPr id="2" name="Picture 1" descr="Iterate icon uses a red cog with arrows going in opposite directions in the centre.">
            <a:extLst>
              <a:ext uri="{FF2B5EF4-FFF2-40B4-BE49-F238E27FC236}">
                <a16:creationId xmlns:a16="http://schemas.microsoft.com/office/drawing/2014/main" id="{29608157-E426-494B-870B-6B402F75C66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112182" y="186146"/>
            <a:ext cx="719455" cy="719455"/>
          </a:xfrm>
          <a:prstGeom prst="rect">
            <a:avLst/>
          </a:prstGeom>
        </p:spPr>
      </p:pic>
      <p:pic>
        <p:nvPicPr>
          <p:cNvPr id="12" name="Picture Placeholder 11" descr="A brainstorm sketch showing different categories for different ideas">
            <a:extLst>
              <a:ext uri="{FF2B5EF4-FFF2-40B4-BE49-F238E27FC236}">
                <a16:creationId xmlns:a16="http://schemas.microsoft.com/office/drawing/2014/main" id="{2CA087C2-E2D1-3C94-665F-8F243EA6F3E5}"/>
              </a:ext>
            </a:extLst>
          </p:cNvPr>
          <p:cNvPicPr>
            <a:picLocks noGrp="1" noChangeAspect="1"/>
          </p:cNvPicPr>
          <p:nvPr>
            <p:ph type="pic" sz="quarter" idx="20"/>
          </p:nvPr>
        </p:nvPicPr>
        <p:blipFill>
          <a:blip r:embed="rId4">
            <a:extLst>
              <a:ext uri="{28A0092B-C50C-407E-A947-70E740481C1C}">
                <a14:useLocalDpi xmlns:a14="http://schemas.microsoft.com/office/drawing/2010/main" val="0"/>
              </a:ext>
            </a:extLst>
          </a:blip>
          <a:srcRect l="4601" r="4601"/>
          <a:stretch>
            <a:fillRect/>
          </a:stretch>
        </p:blipFill>
        <p:spPr>
          <a:xfrm>
            <a:off x="6324600" y="1562100"/>
            <a:ext cx="5507038" cy="4246563"/>
          </a:xfrm>
        </p:spPr>
      </p:pic>
      <p:sp>
        <p:nvSpPr>
          <p:cNvPr id="3" name="Slide Number Placeholder 1">
            <a:extLst>
              <a:ext uri="{FF2B5EF4-FFF2-40B4-BE49-F238E27FC236}">
                <a16:creationId xmlns:a16="http://schemas.microsoft.com/office/drawing/2014/main" id="{C4E404C8-B12F-14A7-42C3-7BDFC71CC94C}"/>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57</a:t>
            </a:fld>
            <a:endParaRPr lang="en-AU" dirty="0"/>
          </a:p>
        </p:txBody>
      </p:sp>
    </p:spTree>
    <p:extLst>
      <p:ext uri="{BB962C8B-B14F-4D97-AF65-F5344CB8AC3E}">
        <p14:creationId xmlns:p14="http://schemas.microsoft.com/office/powerpoint/2010/main" val="3521725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935BA46-F19E-DE35-AACE-7E322D0F13B1}"/>
              </a:ext>
            </a:extLst>
          </p:cNvPr>
          <p:cNvSpPr>
            <a:spLocks noGrp="1"/>
          </p:cNvSpPr>
          <p:nvPr>
            <p:ph type="pic" sz="quarter" idx="13"/>
          </p:nvPr>
        </p:nvSpPr>
        <p:spPr/>
        <p:txBody>
          <a:bodyPr/>
          <a:lstStyle/>
          <a:p>
            <a:r>
              <a:rPr lang="en-AU" sz="1800" b="1" dirty="0"/>
              <a:t>We are learning to:</a:t>
            </a:r>
          </a:p>
          <a:p>
            <a:pPr marL="285750" indent="-285750">
              <a:spcBef>
                <a:spcPts val="1200"/>
              </a:spcBef>
              <a:spcAft>
                <a:spcPts val="600"/>
              </a:spcAft>
              <a:buFont typeface="Arial" panose="020B0604020202020204" pitchFamily="34" charset="0"/>
              <a:buChar char="•"/>
            </a:pPr>
            <a:r>
              <a:rPr lang="en-AU" sz="1800" dirty="0">
                <a:solidFill>
                  <a:srgbClr val="000000"/>
                </a:solidFill>
                <a:effectLst/>
                <a:latin typeface="Arial" panose="020B0604020202020204" pitchFamily="34" charset="0"/>
                <a:ea typeface="Calibri" panose="020F0502020204030204" pitchFamily="34" charset="0"/>
              </a:rPr>
              <a:t>apply iterative processes to refine design solutions.</a:t>
            </a:r>
            <a:endParaRPr lang="en-AU" sz="1800" dirty="0">
              <a:effectLst/>
              <a:latin typeface="Arial" panose="020B0604020202020204" pitchFamily="34" charset="0"/>
              <a:ea typeface="Calibri" panose="020F0502020204030204" pitchFamily="34" charset="0"/>
            </a:endParaRPr>
          </a:p>
          <a:p>
            <a:endParaRPr lang="en-AU" sz="1800" b="1" dirty="0"/>
          </a:p>
          <a:p>
            <a:r>
              <a:rPr lang="en-AU" sz="1800" b="1" dirty="0"/>
              <a:t>We can:</a:t>
            </a:r>
          </a:p>
          <a:p>
            <a:pPr marL="285750" indent="-285750">
              <a:lnSpc>
                <a:spcPct val="150000"/>
              </a:lnSpc>
              <a:spcBef>
                <a:spcPts val="1200"/>
              </a:spcBef>
              <a:spcAft>
                <a:spcPts val="600"/>
              </a:spcAft>
              <a:buFont typeface="Arial" panose="020B0604020202020204" pitchFamily="34" charset="0"/>
              <a:buChar char="•"/>
            </a:pPr>
            <a:r>
              <a:rPr lang="en-AU" sz="1800" dirty="0">
                <a:solidFill>
                  <a:srgbClr val="000000"/>
                </a:solidFill>
                <a:ea typeface="Calibri" panose="020F0502020204030204" pitchFamily="34" charset="0"/>
              </a:rPr>
              <a:t>improve </a:t>
            </a:r>
            <a:r>
              <a:rPr lang="en-AU" sz="1800" dirty="0">
                <a:solidFill>
                  <a:srgbClr val="000000"/>
                </a:solidFill>
                <a:effectLst/>
                <a:latin typeface="Arial" panose="020B0604020202020204" pitchFamily="34" charset="0"/>
                <a:ea typeface="Calibri" panose="020F0502020204030204" pitchFamily="34" charset="0"/>
              </a:rPr>
              <a:t>smart greenhouse design solutions using available material, equipment and tools.</a:t>
            </a:r>
            <a:endParaRPr lang="en-AU" sz="1800" dirty="0">
              <a:effectLst/>
              <a:latin typeface="Arial" panose="020B0604020202020204" pitchFamily="34" charset="0"/>
              <a:ea typeface="Calibri" panose="020F0502020204030204" pitchFamily="34" charset="0"/>
            </a:endParaRPr>
          </a:p>
        </p:txBody>
      </p:sp>
      <p:sp>
        <p:nvSpPr>
          <p:cNvPr id="2" name="Title 1">
            <a:extLst>
              <a:ext uri="{FF2B5EF4-FFF2-40B4-BE49-F238E27FC236}">
                <a16:creationId xmlns:a16="http://schemas.microsoft.com/office/drawing/2014/main" id="{C33C36CD-324E-FD41-74AB-B4DB2259754F}"/>
              </a:ext>
            </a:extLst>
          </p:cNvPr>
          <p:cNvSpPr>
            <a:spLocks noGrp="1"/>
          </p:cNvSpPr>
          <p:nvPr>
            <p:ph type="title"/>
          </p:nvPr>
        </p:nvSpPr>
        <p:spPr/>
        <p:txBody>
          <a:bodyPr/>
          <a:lstStyle/>
          <a:p>
            <a:r>
              <a:rPr lang="en-AU" dirty="0"/>
              <a:t>8.2 Iterate</a:t>
            </a:r>
          </a:p>
        </p:txBody>
      </p:sp>
      <p:sp>
        <p:nvSpPr>
          <p:cNvPr id="4" name="Text Placeholder 3">
            <a:extLst>
              <a:ext uri="{FF2B5EF4-FFF2-40B4-BE49-F238E27FC236}">
                <a16:creationId xmlns:a16="http://schemas.microsoft.com/office/drawing/2014/main" id="{1AFBB987-10B6-ACF2-A69E-A6021476D922}"/>
              </a:ext>
            </a:extLst>
          </p:cNvPr>
          <p:cNvSpPr>
            <a:spLocks noGrp="1"/>
          </p:cNvSpPr>
          <p:nvPr>
            <p:ph type="body" sz="quarter" idx="18"/>
          </p:nvPr>
        </p:nvSpPr>
        <p:spPr/>
        <p:txBody>
          <a:bodyPr/>
          <a:lstStyle/>
          <a:p>
            <a:r>
              <a:rPr lang="en-AU" dirty="0"/>
              <a:t>Learning intentions and success criteria</a:t>
            </a:r>
          </a:p>
        </p:txBody>
      </p:sp>
      <p:pic>
        <p:nvPicPr>
          <p:cNvPr id="5" name="Picture 4" descr="Iterate icon uses a red cog with arrows going in opposite directions in the centre.">
            <a:extLst>
              <a:ext uri="{FF2B5EF4-FFF2-40B4-BE49-F238E27FC236}">
                <a16:creationId xmlns:a16="http://schemas.microsoft.com/office/drawing/2014/main" id="{9501EBEF-31A4-25ED-3FBA-EB804157135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112182" y="186146"/>
            <a:ext cx="719455" cy="719455"/>
          </a:xfrm>
          <a:prstGeom prst="rect">
            <a:avLst/>
          </a:prstGeom>
        </p:spPr>
      </p:pic>
      <p:sp>
        <p:nvSpPr>
          <p:cNvPr id="6" name="Slide Number Placeholder 1">
            <a:extLst>
              <a:ext uri="{FF2B5EF4-FFF2-40B4-BE49-F238E27FC236}">
                <a16:creationId xmlns:a16="http://schemas.microsoft.com/office/drawing/2014/main" id="{986934A4-5BA3-B1F9-8891-F12A025794BC}"/>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58</a:t>
            </a:fld>
            <a:endParaRPr lang="en-AU" dirty="0"/>
          </a:p>
        </p:txBody>
      </p:sp>
    </p:spTree>
    <p:extLst>
      <p:ext uri="{BB962C8B-B14F-4D97-AF65-F5344CB8AC3E}">
        <p14:creationId xmlns:p14="http://schemas.microsoft.com/office/powerpoint/2010/main" val="632738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5E0C060-0890-3A6A-D560-BC44D76396A1}"/>
              </a:ext>
            </a:extLst>
          </p:cNvPr>
          <p:cNvSpPr>
            <a:spLocks noGrp="1"/>
          </p:cNvSpPr>
          <p:nvPr>
            <p:ph type="title"/>
          </p:nvPr>
        </p:nvSpPr>
        <p:spPr/>
        <p:txBody>
          <a:bodyPr/>
          <a:lstStyle/>
          <a:p>
            <a:r>
              <a:rPr lang="en-AU" dirty="0"/>
              <a:t>Iterate designs</a:t>
            </a:r>
          </a:p>
        </p:txBody>
      </p:sp>
      <p:sp>
        <p:nvSpPr>
          <p:cNvPr id="7" name="Text Placeholder 6">
            <a:extLst>
              <a:ext uri="{FF2B5EF4-FFF2-40B4-BE49-F238E27FC236}">
                <a16:creationId xmlns:a16="http://schemas.microsoft.com/office/drawing/2014/main" id="{23CD151C-F8A8-2BC8-742A-FECD371D92F2}"/>
              </a:ext>
            </a:extLst>
          </p:cNvPr>
          <p:cNvSpPr>
            <a:spLocks noGrp="1"/>
          </p:cNvSpPr>
          <p:nvPr>
            <p:ph type="body" sz="quarter" idx="18"/>
          </p:nvPr>
        </p:nvSpPr>
        <p:spPr/>
        <p:txBody>
          <a:bodyPr/>
          <a:lstStyle/>
          <a:p>
            <a:r>
              <a:rPr lang="en-AU" sz="1800" dirty="0">
                <a:effectLst/>
                <a:latin typeface="Arial" panose="020B0604020202020204" pitchFamily="34" charset="0"/>
                <a:ea typeface="Calibri" panose="020F0502020204030204" pitchFamily="34" charset="0"/>
                <a:cs typeface="Times New Roman" panose="02020603050405020304" pitchFamily="18" charset="0"/>
              </a:rPr>
              <a:t>Refine design solutions, revise, and continually improve</a:t>
            </a:r>
            <a:endParaRPr lang="en-AU" dirty="0"/>
          </a:p>
        </p:txBody>
      </p:sp>
      <p:sp>
        <p:nvSpPr>
          <p:cNvPr id="8" name="Text Placeholder 7">
            <a:extLst>
              <a:ext uri="{FF2B5EF4-FFF2-40B4-BE49-F238E27FC236}">
                <a16:creationId xmlns:a16="http://schemas.microsoft.com/office/drawing/2014/main" id="{9C870D49-B706-5D59-6482-640C40CAF626}"/>
              </a:ext>
            </a:extLst>
          </p:cNvPr>
          <p:cNvSpPr>
            <a:spLocks noGrp="1"/>
          </p:cNvSpPr>
          <p:nvPr>
            <p:ph sz="quarter" idx="19"/>
          </p:nvPr>
        </p:nvSpPr>
        <p:spPr/>
        <p:txBody>
          <a:bodyPr/>
          <a:lstStyle/>
          <a:p>
            <a:pPr lvl="0">
              <a:lnSpc>
                <a:spcPct val="150000"/>
              </a:lnSpc>
              <a:spcBef>
                <a:spcPts val="600"/>
              </a:spcBef>
              <a:spcAft>
                <a:spcPts val="600"/>
              </a:spcAft>
              <a:tabLst>
                <a:tab pos="228600" algn="l"/>
                <a:tab pos="414020" algn="l"/>
              </a:tabLst>
            </a:pPr>
            <a:r>
              <a:rPr lang="en-AU" sz="1800" dirty="0">
                <a:ea typeface="Calibri" panose="020F0502020204030204" pitchFamily="34" charset="0"/>
                <a:cs typeface="Times New Roman" panose="02020603050405020304" pitchFamily="18" charset="0"/>
              </a:rPr>
              <a:t>Revise your evaluation ideas and iteration sketches from your design folio or logbook.</a:t>
            </a:r>
          </a:p>
        </p:txBody>
      </p:sp>
      <p:pic>
        <p:nvPicPr>
          <p:cNvPr id="2" name="Picture 1" descr="Iterate icon uses a red cog with arrows going in opposite directions in the centre.">
            <a:extLst>
              <a:ext uri="{FF2B5EF4-FFF2-40B4-BE49-F238E27FC236}">
                <a16:creationId xmlns:a16="http://schemas.microsoft.com/office/drawing/2014/main" id="{29608157-E426-494B-870B-6B402F75C66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112182" y="186146"/>
            <a:ext cx="719455" cy="719455"/>
          </a:xfrm>
          <a:prstGeom prst="rect">
            <a:avLst/>
          </a:prstGeom>
        </p:spPr>
      </p:pic>
      <p:pic>
        <p:nvPicPr>
          <p:cNvPr id="12" name="Picture Placeholder 11" descr="A brainstorm sketch showing different categories for different ideas">
            <a:extLst>
              <a:ext uri="{FF2B5EF4-FFF2-40B4-BE49-F238E27FC236}">
                <a16:creationId xmlns:a16="http://schemas.microsoft.com/office/drawing/2014/main" id="{2CA087C2-E2D1-3C94-665F-8F243EA6F3E5}"/>
              </a:ext>
            </a:extLst>
          </p:cNvPr>
          <p:cNvPicPr>
            <a:picLocks noGrp="1" noChangeAspect="1"/>
          </p:cNvPicPr>
          <p:nvPr>
            <p:ph type="pic" sz="quarter" idx="20"/>
          </p:nvPr>
        </p:nvPicPr>
        <p:blipFill>
          <a:blip r:embed="rId4">
            <a:extLst>
              <a:ext uri="{28A0092B-C50C-407E-A947-70E740481C1C}">
                <a14:useLocalDpi xmlns:a14="http://schemas.microsoft.com/office/drawing/2010/main" val="0"/>
              </a:ext>
            </a:extLst>
          </a:blip>
          <a:srcRect l="4601" r="4601"/>
          <a:stretch>
            <a:fillRect/>
          </a:stretch>
        </p:blipFill>
        <p:spPr>
          <a:xfrm>
            <a:off x="6324600" y="1562100"/>
            <a:ext cx="5507038" cy="4246563"/>
          </a:xfrm>
        </p:spPr>
      </p:pic>
      <p:sp>
        <p:nvSpPr>
          <p:cNvPr id="3" name="Slide Number Placeholder 1">
            <a:extLst>
              <a:ext uri="{FF2B5EF4-FFF2-40B4-BE49-F238E27FC236}">
                <a16:creationId xmlns:a16="http://schemas.microsoft.com/office/drawing/2014/main" id="{8FA725D2-C44A-592A-F799-9CC08ED0FA9F}"/>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59</a:t>
            </a:fld>
            <a:endParaRPr lang="en-AU" dirty="0"/>
          </a:p>
        </p:txBody>
      </p:sp>
    </p:spTree>
    <p:extLst>
      <p:ext uri="{BB962C8B-B14F-4D97-AF65-F5344CB8AC3E}">
        <p14:creationId xmlns:p14="http://schemas.microsoft.com/office/powerpoint/2010/main" val="2294132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54BB034-A9F0-63FD-B89A-CD6260BA9923}"/>
              </a:ext>
            </a:extLst>
          </p:cNvPr>
          <p:cNvSpPr>
            <a:spLocks noGrp="1"/>
          </p:cNvSpPr>
          <p:nvPr>
            <p:ph type="title"/>
          </p:nvPr>
        </p:nvSpPr>
        <p:spPr/>
        <p:txBody>
          <a:bodyPr/>
          <a:lstStyle/>
          <a:p>
            <a:r>
              <a:rPr lang="en-AU" dirty="0"/>
              <a:t>Example design solution</a:t>
            </a:r>
          </a:p>
        </p:txBody>
      </p:sp>
      <p:sp>
        <p:nvSpPr>
          <p:cNvPr id="13" name="Content Placeholder 12">
            <a:extLst>
              <a:ext uri="{FF2B5EF4-FFF2-40B4-BE49-F238E27FC236}">
                <a16:creationId xmlns:a16="http://schemas.microsoft.com/office/drawing/2014/main" id="{42B4F0AB-2FB2-8D1B-523E-F2C4EFAB5D16}"/>
              </a:ext>
            </a:extLst>
          </p:cNvPr>
          <p:cNvSpPr>
            <a:spLocks noGrp="1"/>
          </p:cNvSpPr>
          <p:nvPr>
            <p:ph sz="quarter" idx="19"/>
          </p:nvPr>
        </p:nvSpPr>
        <p:spPr/>
        <p:txBody>
          <a:bodyPr/>
          <a:lstStyle/>
          <a:p>
            <a:r>
              <a:rPr lang="en-AU" dirty="0"/>
              <a:t>This smart greenhouse has a small vent on one side that opens when the internal temperature exceeds 25˚C. A 9g Microservo moves the vent. </a:t>
            </a:r>
          </a:p>
          <a:p>
            <a:endParaRPr lang="en-AU" dirty="0"/>
          </a:p>
          <a:p>
            <a:r>
              <a:rPr lang="en-AU" dirty="0"/>
              <a:t>An atmospheric sensor is located inside the greenhouse, on the opposite side of the vent.</a:t>
            </a:r>
          </a:p>
          <a:p>
            <a:r>
              <a:rPr lang="en-AU" dirty="0"/>
              <a:t>A microcontroller is attached to the side of the greenhouse.</a:t>
            </a:r>
          </a:p>
          <a:p>
            <a:endParaRPr lang="en-AU" dirty="0"/>
          </a:p>
        </p:txBody>
      </p:sp>
      <p:pic>
        <p:nvPicPr>
          <p:cNvPr id="17" name="Picture Placeholder 16" descr="Image of greenhouse with microcontroller boards, battery packs, wires, servo and sensors connected to the side.">
            <a:extLst>
              <a:ext uri="{FF2B5EF4-FFF2-40B4-BE49-F238E27FC236}">
                <a16:creationId xmlns:a16="http://schemas.microsoft.com/office/drawing/2014/main" id="{6278707E-E7ED-6DCE-3659-EFEA417CD319}"/>
              </a:ext>
            </a:extLst>
          </p:cNvPr>
          <p:cNvPicPr>
            <a:picLocks noGrp="1" noChangeAspect="1"/>
          </p:cNvPicPr>
          <p:nvPr>
            <p:ph type="pic" sz="quarter" idx="20"/>
          </p:nvPr>
        </p:nvPicPr>
        <p:blipFill>
          <a:blip r:embed="rId3">
            <a:extLst>
              <a:ext uri="{28A0092B-C50C-407E-A947-70E740481C1C}">
                <a14:useLocalDpi xmlns:a14="http://schemas.microsoft.com/office/drawing/2010/main" val="0"/>
              </a:ext>
            </a:extLst>
          </a:blip>
          <a:srcRect l="13527" r="13527"/>
          <a:stretch>
            <a:fillRect/>
          </a:stretch>
        </p:blipFill>
        <p:spPr/>
      </p:pic>
      <p:sp>
        <p:nvSpPr>
          <p:cNvPr id="2" name="Slide Number Placeholder 4">
            <a:extLst>
              <a:ext uri="{FF2B5EF4-FFF2-40B4-BE49-F238E27FC236}">
                <a16:creationId xmlns:a16="http://schemas.microsoft.com/office/drawing/2014/main" id="{1A18C733-6CA5-7B67-C462-5158D57FD1D2}"/>
              </a:ext>
            </a:extLst>
          </p:cNvPr>
          <p:cNvSpPr>
            <a:spLocks noGrp="1"/>
          </p:cNvSpPr>
          <p:nvPr>
            <p:ph type="sldNum" sz="quarter" idx="12"/>
          </p:nvPr>
        </p:nvSpPr>
        <p:spPr>
          <a:xfrm>
            <a:off x="11124000" y="6516000"/>
            <a:ext cx="720000" cy="180000"/>
          </a:xfrm>
        </p:spPr>
        <p:txBody>
          <a:bodyPr/>
          <a:lstStyle/>
          <a:p>
            <a:fld id="{6B0AA3B9-7176-4FBC-8A56-697129254272}" type="slidenum">
              <a:rPr lang="en-AU" smtClean="0"/>
              <a:t>6</a:t>
            </a:fld>
            <a:endParaRPr lang="en-AU" dirty="0"/>
          </a:p>
        </p:txBody>
      </p:sp>
    </p:spTree>
    <p:extLst>
      <p:ext uri="{BB962C8B-B14F-4D97-AF65-F5344CB8AC3E}">
        <p14:creationId xmlns:p14="http://schemas.microsoft.com/office/powerpoint/2010/main" val="2280517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5E0C060-0890-3A6A-D560-BC44D76396A1}"/>
              </a:ext>
            </a:extLst>
          </p:cNvPr>
          <p:cNvSpPr>
            <a:spLocks noGrp="1"/>
          </p:cNvSpPr>
          <p:nvPr>
            <p:ph type="title"/>
          </p:nvPr>
        </p:nvSpPr>
        <p:spPr/>
        <p:txBody>
          <a:bodyPr/>
          <a:lstStyle/>
          <a:p>
            <a:r>
              <a:rPr lang="en-AU" dirty="0"/>
              <a:t>Make changes</a:t>
            </a:r>
          </a:p>
        </p:txBody>
      </p:sp>
      <p:sp>
        <p:nvSpPr>
          <p:cNvPr id="8" name="Text Placeholder 7">
            <a:extLst>
              <a:ext uri="{FF2B5EF4-FFF2-40B4-BE49-F238E27FC236}">
                <a16:creationId xmlns:a16="http://schemas.microsoft.com/office/drawing/2014/main" id="{9C870D49-B706-5D59-6482-640C40CAF626}"/>
              </a:ext>
            </a:extLst>
          </p:cNvPr>
          <p:cNvSpPr>
            <a:spLocks noGrp="1"/>
          </p:cNvSpPr>
          <p:nvPr>
            <p:ph sz="quarter" idx="19"/>
          </p:nvPr>
        </p:nvSpPr>
        <p:spPr/>
        <p:txBody>
          <a:bodyPr/>
          <a:lstStyle/>
          <a:p>
            <a:pPr>
              <a:lnSpc>
                <a:spcPct val="150000"/>
              </a:lnSpc>
              <a:spcBef>
                <a:spcPts val="1200"/>
              </a:spcBef>
              <a:spcAft>
                <a:spcPts val="600"/>
              </a:spcAft>
            </a:pPr>
            <a:r>
              <a:rPr lang="en-AU" dirty="0">
                <a:ea typeface="Calibri" panose="020F0502020204030204" pitchFamily="34" charset="0"/>
              </a:rPr>
              <a:t>Remember p</a:t>
            </a:r>
            <a:r>
              <a:rPr lang="en-AU" sz="2000" dirty="0">
                <a:effectLst/>
                <a:latin typeface="Arial" panose="020B0604020202020204" pitchFamily="34" charset="0"/>
                <a:ea typeface="Calibri" panose="020F0502020204030204" pitchFamily="34" charset="0"/>
              </a:rPr>
              <a:t>ossible alterations to greenhouse designs could include:</a:t>
            </a:r>
          </a:p>
          <a:p>
            <a:pPr marL="342900" lvl="0" indent="-342900">
              <a:lnSpc>
                <a:spcPct val="150000"/>
              </a:lnSpc>
              <a:spcBef>
                <a:spcPts val="1200"/>
              </a:spcBef>
              <a:spcAft>
                <a:spcPts val="600"/>
              </a:spcAft>
              <a:buFont typeface="Symbol" panose="05050102010706020507" pitchFamily="18" charset="2"/>
              <a:buChar char=""/>
            </a:pPr>
            <a:r>
              <a:rPr lang="en-AU" sz="2000" dirty="0">
                <a:effectLst/>
                <a:latin typeface="Arial" panose="020B0604020202020204" pitchFamily="34" charset="0"/>
                <a:ea typeface="Calibri" panose="020F0502020204030204" pitchFamily="34" charset="0"/>
              </a:rPr>
              <a:t>changing the vent size</a:t>
            </a:r>
          </a:p>
          <a:p>
            <a:pPr marL="342900" lvl="0" indent="-342900">
              <a:lnSpc>
                <a:spcPct val="150000"/>
              </a:lnSpc>
              <a:spcBef>
                <a:spcPts val="1200"/>
              </a:spcBef>
              <a:spcAft>
                <a:spcPts val="600"/>
              </a:spcAft>
              <a:buFont typeface="Symbol" panose="05050102010706020507" pitchFamily="18" charset="2"/>
              <a:buChar char=""/>
            </a:pPr>
            <a:r>
              <a:rPr lang="en-AU" sz="2000" dirty="0">
                <a:effectLst/>
                <a:latin typeface="Arial" panose="020B0604020202020204" pitchFamily="34" charset="0"/>
                <a:ea typeface="Calibri" panose="020F0502020204030204" pitchFamily="34" charset="0"/>
              </a:rPr>
              <a:t>altering the servo angle or timing</a:t>
            </a:r>
          </a:p>
          <a:p>
            <a:pPr marL="342900" lvl="0" indent="-342900">
              <a:lnSpc>
                <a:spcPct val="150000"/>
              </a:lnSpc>
              <a:spcBef>
                <a:spcPts val="1200"/>
              </a:spcBef>
              <a:spcAft>
                <a:spcPts val="600"/>
              </a:spcAft>
              <a:buFont typeface="Symbol" panose="05050102010706020507" pitchFamily="18" charset="2"/>
              <a:buChar char=""/>
            </a:pPr>
            <a:r>
              <a:rPr lang="en-AU" sz="2000" dirty="0">
                <a:effectLst/>
                <a:latin typeface="Arial" panose="020B0604020202020204" pitchFamily="34" charset="0"/>
                <a:ea typeface="Calibri" panose="020F0502020204030204" pitchFamily="34" charset="0"/>
              </a:rPr>
              <a:t>moving the sensor</a:t>
            </a:r>
          </a:p>
          <a:p>
            <a:pPr marL="342900" lvl="0" indent="-342900">
              <a:lnSpc>
                <a:spcPct val="150000"/>
              </a:lnSpc>
              <a:spcBef>
                <a:spcPts val="1200"/>
              </a:spcBef>
              <a:spcAft>
                <a:spcPts val="600"/>
              </a:spcAft>
              <a:buFont typeface="Symbol" panose="05050102010706020507" pitchFamily="18" charset="2"/>
              <a:buChar char=""/>
            </a:pPr>
            <a:r>
              <a:rPr lang="en-AU" sz="2000" dirty="0">
                <a:effectLst/>
                <a:latin typeface="Arial" panose="020B0604020202020204" pitchFamily="34" charset="0"/>
                <a:ea typeface="Calibri" panose="020F0502020204030204" pitchFamily="34" charset="0"/>
              </a:rPr>
              <a:t>additional mechanisms such as sunshades or thermal mass.</a:t>
            </a:r>
          </a:p>
        </p:txBody>
      </p:sp>
      <p:pic>
        <p:nvPicPr>
          <p:cNvPr id="7" name="Picture Placeholder 6" descr="A transparent greenhouse design with an open door.">
            <a:extLst>
              <a:ext uri="{FF2B5EF4-FFF2-40B4-BE49-F238E27FC236}">
                <a16:creationId xmlns:a16="http://schemas.microsoft.com/office/drawing/2014/main" id="{5CF61E90-4803-CE6B-6404-6FC47AB5605F}"/>
              </a:ext>
            </a:extLst>
          </p:cNvPr>
          <p:cNvPicPr>
            <a:picLocks noGrp="1" noChangeAspect="1"/>
          </p:cNvPicPr>
          <p:nvPr>
            <p:ph type="pic" sz="quarter" idx="20"/>
          </p:nvPr>
        </p:nvPicPr>
        <p:blipFill>
          <a:blip r:embed="rId3">
            <a:extLst>
              <a:ext uri="{28A0092B-C50C-407E-A947-70E740481C1C}">
                <a14:useLocalDpi xmlns:a14="http://schemas.microsoft.com/office/drawing/2010/main" val="0"/>
              </a:ext>
            </a:extLst>
          </a:blip>
          <a:srcRect l="1369" r="1369"/>
          <a:stretch>
            <a:fillRect/>
          </a:stretch>
        </p:blipFill>
        <p:spPr/>
      </p:pic>
      <p:sp>
        <p:nvSpPr>
          <p:cNvPr id="2" name="Slide Number Placeholder 1">
            <a:extLst>
              <a:ext uri="{FF2B5EF4-FFF2-40B4-BE49-F238E27FC236}">
                <a16:creationId xmlns:a16="http://schemas.microsoft.com/office/drawing/2014/main" id="{E4E062D1-AB4E-D0C4-49A1-D8370E5AA4D0}"/>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60</a:t>
            </a:fld>
            <a:endParaRPr lang="en-AU" dirty="0"/>
          </a:p>
        </p:txBody>
      </p:sp>
    </p:spTree>
    <p:extLst>
      <p:ext uri="{BB962C8B-B14F-4D97-AF65-F5344CB8AC3E}">
        <p14:creationId xmlns:p14="http://schemas.microsoft.com/office/powerpoint/2010/main" val="23578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5E0C060-0890-3A6A-D560-BC44D76396A1}"/>
              </a:ext>
            </a:extLst>
          </p:cNvPr>
          <p:cNvSpPr>
            <a:spLocks noGrp="1"/>
          </p:cNvSpPr>
          <p:nvPr>
            <p:ph type="title"/>
          </p:nvPr>
        </p:nvSpPr>
        <p:spPr/>
        <p:txBody>
          <a:bodyPr/>
          <a:lstStyle/>
          <a:p>
            <a:r>
              <a:rPr lang="en-AU" dirty="0"/>
              <a:t>Make a change</a:t>
            </a:r>
          </a:p>
        </p:txBody>
      </p:sp>
      <p:sp>
        <p:nvSpPr>
          <p:cNvPr id="8" name="Text Placeholder 7">
            <a:extLst>
              <a:ext uri="{FF2B5EF4-FFF2-40B4-BE49-F238E27FC236}">
                <a16:creationId xmlns:a16="http://schemas.microsoft.com/office/drawing/2014/main" id="{9C870D49-B706-5D59-6482-640C40CAF626}"/>
              </a:ext>
            </a:extLst>
          </p:cNvPr>
          <p:cNvSpPr>
            <a:spLocks noGrp="1"/>
          </p:cNvSpPr>
          <p:nvPr>
            <p:ph sz="quarter" idx="19"/>
          </p:nvPr>
        </p:nvSpPr>
        <p:spPr/>
        <p:txBody>
          <a:bodyPr/>
          <a:lstStyle/>
          <a:p>
            <a:pPr>
              <a:lnSpc>
                <a:spcPct val="150000"/>
              </a:lnSpc>
              <a:spcBef>
                <a:spcPts val="1200"/>
              </a:spcBef>
              <a:spcAft>
                <a:spcPts val="600"/>
              </a:spcAft>
            </a:pPr>
            <a:r>
              <a:rPr lang="en-AU" dirty="0">
                <a:ea typeface="Calibri" panose="020F0502020204030204" pitchFamily="34" charset="0"/>
              </a:rPr>
              <a:t>Make changes to your design solution in the allocated time.</a:t>
            </a:r>
            <a:endParaRPr lang="en-AU" sz="2000" dirty="0">
              <a:effectLst/>
              <a:latin typeface="Arial" panose="020B0604020202020204" pitchFamily="34" charset="0"/>
              <a:ea typeface="Calibri" panose="020F0502020204030204" pitchFamily="34" charset="0"/>
            </a:endParaRPr>
          </a:p>
        </p:txBody>
      </p:sp>
      <p:sp>
        <p:nvSpPr>
          <p:cNvPr id="2" name="Slide Number Placeholder 1">
            <a:extLst>
              <a:ext uri="{FF2B5EF4-FFF2-40B4-BE49-F238E27FC236}">
                <a16:creationId xmlns:a16="http://schemas.microsoft.com/office/drawing/2014/main" id="{E4E062D1-AB4E-D0C4-49A1-D8370E5AA4D0}"/>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61</a:t>
            </a:fld>
            <a:endParaRPr lang="en-AU" dirty="0"/>
          </a:p>
        </p:txBody>
      </p:sp>
      <p:pic>
        <p:nvPicPr>
          <p:cNvPr id="14" name="Picture Placeholder 13" descr="A transparent smart greenhouse showing wires, elastics and seed tray.">
            <a:extLst>
              <a:ext uri="{FF2B5EF4-FFF2-40B4-BE49-F238E27FC236}">
                <a16:creationId xmlns:a16="http://schemas.microsoft.com/office/drawing/2014/main" id="{A4CD5FD4-E9E6-EE59-84CF-D04526937385}"/>
              </a:ext>
            </a:extLst>
          </p:cNvPr>
          <p:cNvPicPr>
            <a:picLocks noGrp="1" noChangeAspect="1"/>
          </p:cNvPicPr>
          <p:nvPr>
            <p:ph type="pic" sz="quarter" idx="20"/>
          </p:nvPr>
        </p:nvPicPr>
        <p:blipFill>
          <a:blip r:embed="rId3">
            <a:extLst>
              <a:ext uri="{28A0092B-C50C-407E-A947-70E740481C1C}">
                <a14:useLocalDpi xmlns:a14="http://schemas.microsoft.com/office/drawing/2010/main" val="0"/>
              </a:ext>
            </a:extLst>
          </a:blip>
          <a:srcRect l="1369" r="1369"/>
          <a:stretch>
            <a:fillRect/>
          </a:stretch>
        </p:blipFill>
        <p:spPr/>
      </p:pic>
    </p:spTree>
    <p:extLst>
      <p:ext uri="{BB962C8B-B14F-4D97-AF65-F5344CB8AC3E}">
        <p14:creationId xmlns:p14="http://schemas.microsoft.com/office/powerpoint/2010/main" val="1934614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935BA46-F19E-DE35-AACE-7E322D0F13B1}"/>
              </a:ext>
            </a:extLst>
          </p:cNvPr>
          <p:cNvSpPr>
            <a:spLocks noGrp="1"/>
          </p:cNvSpPr>
          <p:nvPr>
            <p:ph type="pic" sz="quarter" idx="13"/>
          </p:nvPr>
        </p:nvSpPr>
        <p:spPr/>
        <p:txBody>
          <a:bodyPr/>
          <a:lstStyle/>
          <a:p>
            <a:r>
              <a:rPr lang="en-AU" sz="1800" b="1" dirty="0"/>
              <a:t>We are learning to:</a:t>
            </a:r>
          </a:p>
          <a:p>
            <a:pPr marL="285750" indent="-285750">
              <a:lnSpc>
                <a:spcPct val="150000"/>
              </a:lnSpc>
              <a:spcBef>
                <a:spcPts val="1200"/>
              </a:spcBef>
              <a:spcAft>
                <a:spcPts val="600"/>
              </a:spcAft>
              <a:buFont typeface="Arial" panose="020B0604020202020204" pitchFamily="34" charset="0"/>
              <a:buChar char="•"/>
            </a:pPr>
            <a:r>
              <a:rPr lang="en-AU" sz="1800" dirty="0">
                <a:ea typeface="Calibri" panose="020F0502020204030204" pitchFamily="34" charset="0"/>
              </a:rPr>
              <a:t>d</a:t>
            </a:r>
            <a:r>
              <a:rPr lang="en-AU" sz="1800" dirty="0">
                <a:effectLst/>
                <a:latin typeface="Arial" panose="020B0604020202020204" pitchFamily="34" charset="0"/>
                <a:ea typeface="Calibri" panose="020F0502020204030204" pitchFamily="34" charset="0"/>
              </a:rPr>
              <a:t>ocument and communicate design solutions.</a:t>
            </a:r>
          </a:p>
          <a:p>
            <a:pPr>
              <a:lnSpc>
                <a:spcPct val="150000"/>
              </a:lnSpc>
              <a:spcBef>
                <a:spcPts val="1200"/>
              </a:spcBef>
              <a:spcAft>
                <a:spcPts val="600"/>
              </a:spcAft>
            </a:pPr>
            <a:r>
              <a:rPr lang="en-AU" sz="1800" b="1" dirty="0"/>
              <a:t>We can:</a:t>
            </a:r>
          </a:p>
          <a:p>
            <a:pPr marL="285750" indent="-285750">
              <a:lnSpc>
                <a:spcPct val="150000"/>
              </a:lnSpc>
              <a:spcBef>
                <a:spcPts val="1200"/>
              </a:spcBef>
              <a:spcAft>
                <a:spcPts val="600"/>
              </a:spcAft>
              <a:buFont typeface="Arial" panose="020B0604020202020204" pitchFamily="34" charset="0"/>
              <a:buChar char="•"/>
            </a:pPr>
            <a:r>
              <a:rPr lang="en-AU" sz="1800" dirty="0">
                <a:solidFill>
                  <a:srgbClr val="000000"/>
                </a:solidFill>
                <a:effectLst/>
                <a:latin typeface="Arial" panose="020B0604020202020204" pitchFamily="34" charset="0"/>
                <a:ea typeface="Calibri" panose="020F0502020204030204" pitchFamily="34" charset="0"/>
              </a:rPr>
              <a:t>communicate final features of our smart greenhouse in our design folios.</a:t>
            </a:r>
          </a:p>
        </p:txBody>
      </p:sp>
      <p:sp>
        <p:nvSpPr>
          <p:cNvPr id="2" name="Title 1">
            <a:extLst>
              <a:ext uri="{FF2B5EF4-FFF2-40B4-BE49-F238E27FC236}">
                <a16:creationId xmlns:a16="http://schemas.microsoft.com/office/drawing/2014/main" id="{C33C36CD-324E-FD41-74AB-B4DB2259754F}"/>
              </a:ext>
            </a:extLst>
          </p:cNvPr>
          <p:cNvSpPr>
            <a:spLocks noGrp="1"/>
          </p:cNvSpPr>
          <p:nvPr>
            <p:ph type="title"/>
          </p:nvPr>
        </p:nvSpPr>
        <p:spPr/>
        <p:txBody>
          <a:bodyPr/>
          <a:lstStyle/>
          <a:p>
            <a:r>
              <a:rPr lang="en-AU" dirty="0"/>
              <a:t>8.3 Communicate</a:t>
            </a:r>
          </a:p>
        </p:txBody>
      </p:sp>
      <p:sp>
        <p:nvSpPr>
          <p:cNvPr id="4" name="Text Placeholder 3">
            <a:extLst>
              <a:ext uri="{FF2B5EF4-FFF2-40B4-BE49-F238E27FC236}">
                <a16:creationId xmlns:a16="http://schemas.microsoft.com/office/drawing/2014/main" id="{1AFBB987-10B6-ACF2-A69E-A6021476D922}"/>
              </a:ext>
            </a:extLst>
          </p:cNvPr>
          <p:cNvSpPr>
            <a:spLocks noGrp="1"/>
          </p:cNvSpPr>
          <p:nvPr>
            <p:ph type="body" sz="quarter" idx="18"/>
          </p:nvPr>
        </p:nvSpPr>
        <p:spPr/>
        <p:txBody>
          <a:bodyPr/>
          <a:lstStyle/>
          <a:p>
            <a:r>
              <a:rPr lang="en-AU" dirty="0"/>
              <a:t>Learning intentions and success criteria</a:t>
            </a:r>
          </a:p>
        </p:txBody>
      </p:sp>
      <p:pic>
        <p:nvPicPr>
          <p:cNvPr id="5" name="Picture 4" descr="Communicate icon uses a yellow cog with a mobile phone in the centre.">
            <a:extLst>
              <a:ext uri="{FF2B5EF4-FFF2-40B4-BE49-F238E27FC236}">
                <a16:creationId xmlns:a16="http://schemas.microsoft.com/office/drawing/2014/main" id="{550EE5A8-ECDF-47F2-BF77-6426E325A7A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124542" y="261272"/>
            <a:ext cx="719455" cy="719455"/>
          </a:xfrm>
          <a:prstGeom prst="rect">
            <a:avLst/>
          </a:prstGeom>
        </p:spPr>
      </p:pic>
      <p:sp>
        <p:nvSpPr>
          <p:cNvPr id="6" name="Slide Number Placeholder 1">
            <a:extLst>
              <a:ext uri="{FF2B5EF4-FFF2-40B4-BE49-F238E27FC236}">
                <a16:creationId xmlns:a16="http://schemas.microsoft.com/office/drawing/2014/main" id="{0504074C-B14A-E03A-7018-678F05A4A3DC}"/>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62</a:t>
            </a:fld>
            <a:endParaRPr lang="en-AU" dirty="0"/>
          </a:p>
        </p:txBody>
      </p:sp>
    </p:spTree>
    <p:extLst>
      <p:ext uri="{BB962C8B-B14F-4D97-AF65-F5344CB8AC3E}">
        <p14:creationId xmlns:p14="http://schemas.microsoft.com/office/powerpoint/2010/main" val="1468189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5E0C060-0890-3A6A-D560-BC44D76396A1}"/>
              </a:ext>
            </a:extLst>
          </p:cNvPr>
          <p:cNvSpPr>
            <a:spLocks noGrp="1"/>
          </p:cNvSpPr>
          <p:nvPr>
            <p:ph type="title"/>
          </p:nvPr>
        </p:nvSpPr>
        <p:spPr/>
        <p:txBody>
          <a:bodyPr/>
          <a:lstStyle/>
          <a:p>
            <a:r>
              <a:rPr lang="en-AU" dirty="0"/>
              <a:t>Smart greenhouse changes</a:t>
            </a:r>
          </a:p>
        </p:txBody>
      </p:sp>
      <p:sp>
        <p:nvSpPr>
          <p:cNvPr id="7" name="Text Placeholder 6">
            <a:extLst>
              <a:ext uri="{FF2B5EF4-FFF2-40B4-BE49-F238E27FC236}">
                <a16:creationId xmlns:a16="http://schemas.microsoft.com/office/drawing/2014/main" id="{23CD151C-F8A8-2BC8-742A-FECD371D92F2}"/>
              </a:ext>
            </a:extLst>
          </p:cNvPr>
          <p:cNvSpPr>
            <a:spLocks noGrp="1"/>
          </p:cNvSpPr>
          <p:nvPr>
            <p:ph type="body" sz="quarter" idx="18"/>
          </p:nvPr>
        </p:nvSpPr>
        <p:spPr/>
        <p:txBody>
          <a:bodyPr/>
          <a:lstStyle/>
          <a:p>
            <a:r>
              <a:rPr lang="en-AU" dirty="0"/>
              <a:t>Review design brief</a:t>
            </a:r>
          </a:p>
        </p:txBody>
      </p:sp>
      <p:sp>
        <p:nvSpPr>
          <p:cNvPr id="8" name="Text Placeholder 7">
            <a:extLst>
              <a:ext uri="{FF2B5EF4-FFF2-40B4-BE49-F238E27FC236}">
                <a16:creationId xmlns:a16="http://schemas.microsoft.com/office/drawing/2014/main" id="{9C870D49-B706-5D59-6482-640C40CAF626}"/>
              </a:ext>
            </a:extLst>
          </p:cNvPr>
          <p:cNvSpPr>
            <a:spLocks noGrp="1"/>
          </p:cNvSpPr>
          <p:nvPr>
            <p:ph sz="quarter" idx="19"/>
          </p:nvPr>
        </p:nvSpPr>
        <p:spPr/>
        <p:txBody>
          <a:bodyPr/>
          <a:lstStyle/>
          <a:p>
            <a:r>
              <a:rPr lang="en-AU" sz="2000" dirty="0">
                <a:effectLst/>
                <a:latin typeface="Arial" panose="020B0604020202020204" pitchFamily="34" charset="0"/>
                <a:ea typeface="Calibri" panose="020F0502020204030204" pitchFamily="34" charset="0"/>
              </a:rPr>
              <a:t>Review your design changes from last lesson.</a:t>
            </a:r>
          </a:p>
          <a:p>
            <a:endParaRPr lang="en-AU" dirty="0">
              <a:ea typeface="Calibri" panose="020F0502020204030204" pitchFamily="34" charset="0"/>
            </a:endParaRPr>
          </a:p>
          <a:p>
            <a:endParaRPr lang="en-AU" dirty="0"/>
          </a:p>
        </p:txBody>
      </p:sp>
      <p:pic>
        <p:nvPicPr>
          <p:cNvPr id="10" name="Picture Placeholder 9" descr="Image showing possible components and structures for a smart greenhouse.">
            <a:extLst>
              <a:ext uri="{FF2B5EF4-FFF2-40B4-BE49-F238E27FC236}">
                <a16:creationId xmlns:a16="http://schemas.microsoft.com/office/drawing/2014/main" id="{F57068CC-F270-24C6-74EE-DC12F58BEC94}"/>
              </a:ext>
            </a:extLst>
          </p:cNvPr>
          <p:cNvPicPr>
            <a:picLocks noGrp="1" noChangeAspect="1"/>
          </p:cNvPicPr>
          <p:nvPr>
            <p:ph type="pic" sz="quarter" idx="20"/>
          </p:nvPr>
        </p:nvPicPr>
        <p:blipFill rotWithShape="1">
          <a:blip r:embed="rId3">
            <a:extLst>
              <a:ext uri="{28A0092B-C50C-407E-A947-70E740481C1C}">
                <a14:useLocalDpi xmlns:a14="http://schemas.microsoft.com/office/drawing/2010/main" val="0"/>
              </a:ext>
            </a:extLst>
          </a:blip>
          <a:srcRect l="13527" r="13527"/>
          <a:stretch/>
        </p:blipFill>
        <p:spPr/>
      </p:pic>
      <p:sp>
        <p:nvSpPr>
          <p:cNvPr id="2" name="Slide Number Placeholder 1">
            <a:extLst>
              <a:ext uri="{FF2B5EF4-FFF2-40B4-BE49-F238E27FC236}">
                <a16:creationId xmlns:a16="http://schemas.microsoft.com/office/drawing/2014/main" id="{C2C7FB07-743A-B085-6CEC-5A13BDB1DE1A}"/>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63</a:t>
            </a:fld>
            <a:endParaRPr lang="en-AU" dirty="0"/>
          </a:p>
        </p:txBody>
      </p:sp>
    </p:spTree>
    <p:extLst>
      <p:ext uri="{BB962C8B-B14F-4D97-AF65-F5344CB8AC3E}">
        <p14:creationId xmlns:p14="http://schemas.microsoft.com/office/powerpoint/2010/main" val="586348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5E0C060-0890-3A6A-D560-BC44D76396A1}"/>
              </a:ext>
            </a:extLst>
          </p:cNvPr>
          <p:cNvSpPr>
            <a:spLocks noGrp="1"/>
          </p:cNvSpPr>
          <p:nvPr>
            <p:ph type="title"/>
          </p:nvPr>
        </p:nvSpPr>
        <p:spPr/>
        <p:txBody>
          <a:bodyPr/>
          <a:lstStyle/>
          <a:p>
            <a:r>
              <a:rPr lang="en-AU" dirty="0"/>
              <a:t>Smart greenhouse folio</a:t>
            </a:r>
          </a:p>
        </p:txBody>
      </p:sp>
      <p:sp>
        <p:nvSpPr>
          <p:cNvPr id="7" name="Text Placeholder 6">
            <a:extLst>
              <a:ext uri="{FF2B5EF4-FFF2-40B4-BE49-F238E27FC236}">
                <a16:creationId xmlns:a16="http://schemas.microsoft.com/office/drawing/2014/main" id="{23CD151C-F8A8-2BC8-742A-FECD371D92F2}"/>
              </a:ext>
            </a:extLst>
          </p:cNvPr>
          <p:cNvSpPr>
            <a:spLocks noGrp="1"/>
          </p:cNvSpPr>
          <p:nvPr>
            <p:ph type="body" sz="quarter" idx="18"/>
          </p:nvPr>
        </p:nvSpPr>
        <p:spPr/>
        <p:txBody>
          <a:bodyPr/>
          <a:lstStyle/>
          <a:p>
            <a:r>
              <a:rPr lang="en-AU" dirty="0"/>
              <a:t>Finalise design folio</a:t>
            </a:r>
          </a:p>
        </p:txBody>
      </p:sp>
      <p:sp>
        <p:nvSpPr>
          <p:cNvPr id="8" name="Text Placeholder 7">
            <a:extLst>
              <a:ext uri="{FF2B5EF4-FFF2-40B4-BE49-F238E27FC236}">
                <a16:creationId xmlns:a16="http://schemas.microsoft.com/office/drawing/2014/main" id="{9C870D49-B706-5D59-6482-640C40CAF626}"/>
              </a:ext>
            </a:extLst>
          </p:cNvPr>
          <p:cNvSpPr>
            <a:spLocks noGrp="1"/>
          </p:cNvSpPr>
          <p:nvPr>
            <p:ph sz="quarter" idx="19"/>
          </p:nvPr>
        </p:nvSpPr>
        <p:spPr/>
        <p:txBody>
          <a:bodyPr/>
          <a:lstStyle/>
          <a:p>
            <a:r>
              <a:rPr lang="en-AU" dirty="0">
                <a:ea typeface="Calibri" panose="020F0502020204030204" pitchFamily="34" charset="0"/>
              </a:rPr>
              <a:t>Evaluate your design changes and overall design solution.</a:t>
            </a:r>
          </a:p>
          <a:p>
            <a:r>
              <a:rPr lang="en-AU" dirty="0">
                <a:ea typeface="Calibri" panose="020F0502020204030204" pitchFamily="34" charset="0"/>
              </a:rPr>
              <a:t>Document your design solution in your design folio. Capture the design solution with video, sketches or images.</a:t>
            </a:r>
          </a:p>
          <a:p>
            <a:endParaRPr lang="en-AU" dirty="0">
              <a:ea typeface="Calibri" panose="020F0502020204030204" pitchFamily="34" charset="0"/>
            </a:endParaRPr>
          </a:p>
        </p:txBody>
      </p:sp>
      <p:sp>
        <p:nvSpPr>
          <p:cNvPr id="3" name="Slide Number Placeholder 1">
            <a:extLst>
              <a:ext uri="{FF2B5EF4-FFF2-40B4-BE49-F238E27FC236}">
                <a16:creationId xmlns:a16="http://schemas.microsoft.com/office/drawing/2014/main" id="{C0B189BD-0B35-4281-BC45-78E21D318132}"/>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64</a:t>
            </a:fld>
            <a:endParaRPr lang="en-AU" dirty="0"/>
          </a:p>
        </p:txBody>
      </p:sp>
      <p:pic>
        <p:nvPicPr>
          <p:cNvPr id="12" name="Picture Placeholder 6" descr="A transparent greenhouse design with an open door.">
            <a:extLst>
              <a:ext uri="{FF2B5EF4-FFF2-40B4-BE49-F238E27FC236}">
                <a16:creationId xmlns:a16="http://schemas.microsoft.com/office/drawing/2014/main" id="{6F4F1E46-3201-29DF-8FEC-A23DD80D53BC}"/>
              </a:ext>
            </a:extLst>
          </p:cNvPr>
          <p:cNvPicPr>
            <a:picLocks noGrp="1" noChangeAspect="1"/>
          </p:cNvPicPr>
          <p:nvPr>
            <p:ph type="pic" sz="quarter" idx="20"/>
          </p:nvPr>
        </p:nvPicPr>
        <p:blipFill>
          <a:blip r:embed="rId3">
            <a:extLst>
              <a:ext uri="{28A0092B-C50C-407E-A947-70E740481C1C}">
                <a14:useLocalDpi xmlns:a14="http://schemas.microsoft.com/office/drawing/2010/main" val="0"/>
              </a:ext>
            </a:extLst>
          </a:blip>
          <a:srcRect l="1369" r="1369"/>
          <a:stretch>
            <a:fillRect/>
          </a:stretch>
        </p:blipFill>
        <p:spPr>
          <a:xfrm>
            <a:off x="6324599" y="1562471"/>
            <a:ext cx="5507038" cy="4246186"/>
          </a:xfrm>
        </p:spPr>
      </p:pic>
    </p:spTree>
    <p:extLst>
      <p:ext uri="{BB962C8B-B14F-4D97-AF65-F5344CB8AC3E}">
        <p14:creationId xmlns:p14="http://schemas.microsoft.com/office/powerpoint/2010/main" val="407483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6"/>
          <p:cNvSpPr txBox="1">
            <a:spLocks noGrp="1"/>
          </p:cNvSpPr>
          <p:nvPr>
            <p:ph type="title"/>
          </p:nvPr>
        </p:nvSpPr>
        <p:spPr>
          <a:xfrm>
            <a:off x="131000" y="52767"/>
            <a:ext cx="11802800" cy="621200"/>
          </a:xfrm>
          <a:prstGeom prst="rect">
            <a:avLst/>
          </a:prstGeom>
        </p:spPr>
        <p:txBody>
          <a:bodyPr spcFirstLastPara="1" vert="horz" wrap="square" lIns="121900" tIns="121900" rIns="121900" bIns="121900" rtlCol="0" anchor="t" anchorCtr="0">
            <a:normAutofit/>
          </a:bodyPr>
          <a:lstStyle/>
          <a:p>
            <a:r>
              <a:rPr lang="en" sz="2400" dirty="0">
                <a:latin typeface="+mj-lt"/>
                <a:ea typeface="Montserrat"/>
                <a:cs typeface="Montserrat"/>
                <a:sym typeface="Montserrat"/>
              </a:rPr>
              <a:t>Two stars and a thought - Example</a:t>
            </a:r>
            <a:endParaRPr sz="2400" dirty="0">
              <a:latin typeface="+mj-lt"/>
              <a:ea typeface="Montserrat"/>
              <a:cs typeface="Montserrat"/>
              <a:sym typeface="Montserrat"/>
            </a:endParaRPr>
          </a:p>
        </p:txBody>
      </p:sp>
      <p:sp>
        <p:nvSpPr>
          <p:cNvPr id="92" name="Google Shape;92;p16"/>
          <p:cNvSpPr txBox="1"/>
          <p:nvPr/>
        </p:nvSpPr>
        <p:spPr>
          <a:xfrm>
            <a:off x="131000" y="761766"/>
            <a:ext cx="4046400" cy="553957"/>
          </a:xfrm>
          <a:prstGeom prst="rect">
            <a:avLst/>
          </a:prstGeom>
          <a:noFill/>
          <a:ln>
            <a:noFill/>
          </a:ln>
        </p:spPr>
        <p:txBody>
          <a:bodyPr spcFirstLastPara="1" wrap="square" lIns="121900" tIns="121900" rIns="121900" bIns="121900" anchor="t" anchorCtr="0">
            <a:spAutoFit/>
          </a:bodyPr>
          <a:lstStyle/>
          <a:p>
            <a:r>
              <a:rPr lang="en" sz="2000" dirty="0">
                <a:ea typeface="Montserrat"/>
                <a:cs typeface="Montserrat"/>
                <a:sym typeface="Montserrat"/>
              </a:rPr>
              <a:t>Task: Smart greenhouse</a:t>
            </a:r>
            <a:endParaRPr sz="2000" dirty="0">
              <a:ea typeface="Montserrat"/>
              <a:cs typeface="Montserrat"/>
              <a:sym typeface="Montserrat"/>
            </a:endParaRPr>
          </a:p>
        </p:txBody>
      </p:sp>
      <p:sp>
        <p:nvSpPr>
          <p:cNvPr id="93" name="Google Shape;93;p16"/>
          <p:cNvSpPr txBox="1"/>
          <p:nvPr/>
        </p:nvSpPr>
        <p:spPr>
          <a:xfrm>
            <a:off x="4177400" y="761766"/>
            <a:ext cx="2959200" cy="553957"/>
          </a:xfrm>
          <a:prstGeom prst="rect">
            <a:avLst/>
          </a:prstGeom>
          <a:noFill/>
          <a:ln>
            <a:noFill/>
          </a:ln>
        </p:spPr>
        <p:txBody>
          <a:bodyPr spcFirstLastPara="1" wrap="square" lIns="121900" tIns="121900" rIns="121900" bIns="121900" anchor="t" anchorCtr="0">
            <a:spAutoFit/>
          </a:bodyPr>
          <a:lstStyle/>
          <a:p>
            <a:r>
              <a:rPr lang="en" sz="2000" dirty="0">
                <a:latin typeface="+mj-lt"/>
                <a:ea typeface="Montserrat"/>
                <a:cs typeface="Montserrat"/>
                <a:sym typeface="Montserrat"/>
              </a:rPr>
              <a:t>Creator: </a:t>
            </a:r>
            <a:endParaRPr sz="2000" dirty="0">
              <a:latin typeface="+mj-lt"/>
              <a:ea typeface="Montserrat"/>
              <a:cs typeface="Montserrat"/>
              <a:sym typeface="Montserrat"/>
            </a:endParaRPr>
          </a:p>
        </p:txBody>
      </p:sp>
      <p:sp>
        <p:nvSpPr>
          <p:cNvPr id="94" name="Google Shape;94;p16"/>
          <p:cNvSpPr txBox="1"/>
          <p:nvPr/>
        </p:nvSpPr>
        <p:spPr>
          <a:xfrm>
            <a:off x="7278633" y="765249"/>
            <a:ext cx="3794400" cy="553957"/>
          </a:xfrm>
          <a:prstGeom prst="rect">
            <a:avLst/>
          </a:prstGeom>
          <a:noFill/>
          <a:ln>
            <a:noFill/>
          </a:ln>
        </p:spPr>
        <p:txBody>
          <a:bodyPr spcFirstLastPara="1" wrap="square" lIns="121900" tIns="121900" rIns="121900" bIns="121900" anchor="t" anchorCtr="0">
            <a:spAutoFit/>
          </a:bodyPr>
          <a:lstStyle/>
          <a:p>
            <a:r>
              <a:rPr lang="en" sz="2000" dirty="0">
                <a:latin typeface="+mj-lt"/>
                <a:ea typeface="Montserrat"/>
                <a:cs typeface="Montserrat"/>
                <a:sym typeface="Montserrat"/>
              </a:rPr>
              <a:t>Feedback given by: </a:t>
            </a:r>
            <a:endParaRPr sz="2000" dirty="0">
              <a:latin typeface="+mj-lt"/>
              <a:ea typeface="Montserrat"/>
              <a:cs typeface="Montserrat"/>
              <a:sym typeface="Montserrat"/>
            </a:endParaRPr>
          </a:p>
        </p:txBody>
      </p:sp>
      <p:sp>
        <p:nvSpPr>
          <p:cNvPr id="89" name="Google Shape;89;p16"/>
          <p:cNvSpPr txBox="1"/>
          <p:nvPr/>
        </p:nvSpPr>
        <p:spPr>
          <a:xfrm>
            <a:off x="398000" y="2426567"/>
            <a:ext cx="3378000" cy="4028800"/>
          </a:xfrm>
          <a:prstGeom prst="rect">
            <a:avLst/>
          </a:prstGeom>
          <a:noFill/>
          <a:ln>
            <a:noFill/>
          </a:ln>
        </p:spPr>
        <p:txBody>
          <a:bodyPr spcFirstLastPara="1" wrap="square" lIns="121900" tIns="121900" rIns="121900" bIns="121900" anchor="t" anchorCtr="0">
            <a:noAutofit/>
          </a:bodyPr>
          <a:lstStyle/>
          <a:p>
            <a:r>
              <a:rPr lang="en-AU" sz="1600" dirty="0">
                <a:latin typeface="Montserrat"/>
                <a:ea typeface="Montserrat"/>
                <a:cs typeface="Montserrat"/>
                <a:sym typeface="Montserrat"/>
              </a:rPr>
              <a:t>I really liked the way you used screenshots to share your MicroPython code.</a:t>
            </a:r>
            <a:endParaRPr sz="1600" dirty="0">
              <a:latin typeface="Montserrat"/>
              <a:ea typeface="Montserrat"/>
              <a:cs typeface="Montserrat"/>
              <a:sym typeface="Montserrat"/>
            </a:endParaRPr>
          </a:p>
        </p:txBody>
      </p:sp>
      <p:sp>
        <p:nvSpPr>
          <p:cNvPr id="90" name="Google Shape;90;p16"/>
          <p:cNvSpPr txBox="1"/>
          <p:nvPr/>
        </p:nvSpPr>
        <p:spPr>
          <a:xfrm>
            <a:off x="4357833" y="2426500"/>
            <a:ext cx="3378000" cy="4028800"/>
          </a:xfrm>
          <a:prstGeom prst="rect">
            <a:avLst/>
          </a:prstGeom>
          <a:noFill/>
          <a:ln>
            <a:noFill/>
          </a:ln>
        </p:spPr>
        <p:txBody>
          <a:bodyPr spcFirstLastPara="1" wrap="square" lIns="121900" tIns="121900" rIns="121900" bIns="121900" anchor="t" anchorCtr="0">
            <a:noAutofit/>
          </a:bodyPr>
          <a:lstStyle/>
          <a:p>
            <a:r>
              <a:rPr lang="en-AU" sz="1600" dirty="0">
                <a:latin typeface="Montserrat"/>
                <a:ea typeface="Montserrat"/>
                <a:cs typeface="Montserrat"/>
                <a:sym typeface="Montserrat"/>
              </a:rPr>
              <a:t>It was a great idea to include the challenges you faced when attaching the servo to the vent. It was interesting.</a:t>
            </a:r>
            <a:endParaRPr sz="1600" dirty="0">
              <a:latin typeface="Montserrat"/>
              <a:ea typeface="Montserrat"/>
              <a:cs typeface="Montserrat"/>
              <a:sym typeface="Montserrat"/>
            </a:endParaRPr>
          </a:p>
        </p:txBody>
      </p:sp>
      <p:sp>
        <p:nvSpPr>
          <p:cNvPr id="91" name="Google Shape;91;p16"/>
          <p:cNvSpPr txBox="1"/>
          <p:nvPr/>
        </p:nvSpPr>
        <p:spPr>
          <a:xfrm>
            <a:off x="8317667" y="2426500"/>
            <a:ext cx="3378000" cy="4114800"/>
          </a:xfrm>
          <a:prstGeom prst="rect">
            <a:avLst/>
          </a:prstGeom>
          <a:noFill/>
          <a:ln>
            <a:noFill/>
          </a:ln>
        </p:spPr>
        <p:txBody>
          <a:bodyPr spcFirstLastPara="1" wrap="square" lIns="121900" tIns="121900" rIns="121900" bIns="121900" anchor="t" anchorCtr="0">
            <a:noAutofit/>
          </a:bodyPr>
          <a:lstStyle/>
          <a:p>
            <a:r>
              <a:rPr lang="en-AU" sz="1600" dirty="0">
                <a:latin typeface="Montserrat"/>
                <a:ea typeface="Montserrat"/>
                <a:cs typeface="Montserrat"/>
                <a:sym typeface="Montserrat"/>
              </a:rPr>
              <a:t>I would love to see images or a video of how your sunshade moves.</a:t>
            </a:r>
            <a:endParaRPr sz="1600" dirty="0">
              <a:latin typeface="Montserrat"/>
              <a:ea typeface="Montserrat"/>
              <a:cs typeface="Montserrat"/>
              <a:sym typeface="Montserrat"/>
            </a:endParaRPr>
          </a:p>
        </p:txBody>
      </p:sp>
    </p:spTree>
    <p:extLst>
      <p:ext uri="{BB962C8B-B14F-4D97-AF65-F5344CB8AC3E}">
        <p14:creationId xmlns:p14="http://schemas.microsoft.com/office/powerpoint/2010/main" val="1221557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6"/>
          <p:cNvSpPr txBox="1">
            <a:spLocks noGrp="1"/>
          </p:cNvSpPr>
          <p:nvPr>
            <p:ph type="title"/>
          </p:nvPr>
        </p:nvSpPr>
        <p:spPr>
          <a:xfrm>
            <a:off x="131000" y="52767"/>
            <a:ext cx="11802800" cy="621200"/>
          </a:xfrm>
          <a:prstGeom prst="rect">
            <a:avLst/>
          </a:prstGeom>
        </p:spPr>
        <p:txBody>
          <a:bodyPr spcFirstLastPara="1" vert="horz" wrap="square" lIns="121900" tIns="121900" rIns="121900" bIns="121900" rtlCol="0" anchor="t" anchorCtr="0">
            <a:normAutofit/>
          </a:bodyPr>
          <a:lstStyle/>
          <a:p>
            <a:r>
              <a:rPr lang="en" sz="2400" dirty="0">
                <a:latin typeface="+mj-lt"/>
                <a:ea typeface="Montserrat"/>
                <a:cs typeface="Montserrat"/>
                <a:sym typeface="Montserrat"/>
              </a:rPr>
              <a:t>Two stars and a thought</a:t>
            </a:r>
            <a:endParaRPr sz="2400" dirty="0">
              <a:latin typeface="+mj-lt"/>
              <a:ea typeface="Montserrat"/>
              <a:cs typeface="Montserrat"/>
              <a:sym typeface="Montserrat"/>
            </a:endParaRPr>
          </a:p>
        </p:txBody>
      </p:sp>
      <p:sp>
        <p:nvSpPr>
          <p:cNvPr id="89" name="Google Shape;89;p16" descr="shot of data analysis video"/>
          <p:cNvSpPr txBox="1"/>
          <p:nvPr/>
        </p:nvSpPr>
        <p:spPr>
          <a:xfrm>
            <a:off x="398000" y="2426567"/>
            <a:ext cx="3378000" cy="4028800"/>
          </a:xfrm>
          <a:prstGeom prst="rect">
            <a:avLst/>
          </a:prstGeom>
          <a:noFill/>
          <a:ln>
            <a:noFill/>
          </a:ln>
        </p:spPr>
        <p:txBody>
          <a:bodyPr spcFirstLastPara="1" wrap="square" lIns="121900" tIns="121900" rIns="121900" bIns="121900" anchor="t" anchorCtr="0">
            <a:noAutofit/>
          </a:bodyPr>
          <a:lstStyle/>
          <a:p>
            <a:endParaRPr sz="1600" dirty="0">
              <a:latin typeface="Montserrat"/>
              <a:ea typeface="Montserrat"/>
              <a:cs typeface="Montserrat"/>
              <a:sym typeface="Montserrat"/>
            </a:endParaRPr>
          </a:p>
        </p:txBody>
      </p:sp>
      <p:sp>
        <p:nvSpPr>
          <p:cNvPr id="90" name="Google Shape;90;p16">
            <a:extLst>
              <a:ext uri="{C183D7F6-B498-43B3-948B-1728B52AA6E4}">
                <adec:decorative xmlns:adec="http://schemas.microsoft.com/office/drawing/2017/decorative" val="1"/>
              </a:ext>
            </a:extLst>
          </p:cNvPr>
          <p:cNvSpPr txBox="1"/>
          <p:nvPr/>
        </p:nvSpPr>
        <p:spPr>
          <a:xfrm>
            <a:off x="4357833" y="2426500"/>
            <a:ext cx="3378000" cy="4028800"/>
          </a:xfrm>
          <a:prstGeom prst="rect">
            <a:avLst/>
          </a:prstGeom>
          <a:noFill/>
          <a:ln>
            <a:noFill/>
          </a:ln>
        </p:spPr>
        <p:txBody>
          <a:bodyPr spcFirstLastPara="1" wrap="square" lIns="121900" tIns="121900" rIns="121900" bIns="121900" anchor="t" anchorCtr="0">
            <a:noAutofit/>
          </a:bodyPr>
          <a:lstStyle/>
          <a:p>
            <a:endParaRPr sz="1600" dirty="0">
              <a:latin typeface="Montserrat"/>
              <a:ea typeface="Montserrat"/>
              <a:cs typeface="Montserrat"/>
              <a:sym typeface="Montserrat"/>
            </a:endParaRPr>
          </a:p>
        </p:txBody>
      </p:sp>
      <p:sp>
        <p:nvSpPr>
          <p:cNvPr id="91" name="Google Shape;91;p16">
            <a:extLst>
              <a:ext uri="{C183D7F6-B498-43B3-948B-1728B52AA6E4}">
                <adec:decorative xmlns:adec="http://schemas.microsoft.com/office/drawing/2017/decorative" val="1"/>
              </a:ext>
            </a:extLst>
          </p:cNvPr>
          <p:cNvSpPr txBox="1"/>
          <p:nvPr/>
        </p:nvSpPr>
        <p:spPr>
          <a:xfrm>
            <a:off x="8317667" y="2426500"/>
            <a:ext cx="3378000" cy="4114800"/>
          </a:xfrm>
          <a:prstGeom prst="rect">
            <a:avLst/>
          </a:prstGeom>
          <a:noFill/>
          <a:ln>
            <a:noFill/>
          </a:ln>
        </p:spPr>
        <p:txBody>
          <a:bodyPr spcFirstLastPara="1" wrap="square" lIns="121900" tIns="121900" rIns="121900" bIns="121900" anchor="t" anchorCtr="0">
            <a:noAutofit/>
          </a:bodyPr>
          <a:lstStyle/>
          <a:p>
            <a:endParaRPr sz="1600" dirty="0">
              <a:latin typeface="Montserrat"/>
              <a:ea typeface="Montserrat"/>
              <a:cs typeface="Montserrat"/>
              <a:sym typeface="Montserrat"/>
            </a:endParaRPr>
          </a:p>
        </p:txBody>
      </p:sp>
      <p:sp>
        <p:nvSpPr>
          <p:cNvPr id="92" name="Google Shape;92;p16"/>
          <p:cNvSpPr txBox="1"/>
          <p:nvPr/>
        </p:nvSpPr>
        <p:spPr>
          <a:xfrm>
            <a:off x="218400" y="765600"/>
            <a:ext cx="4046400" cy="553957"/>
          </a:xfrm>
          <a:prstGeom prst="rect">
            <a:avLst/>
          </a:prstGeom>
          <a:noFill/>
          <a:ln>
            <a:noFill/>
          </a:ln>
        </p:spPr>
        <p:txBody>
          <a:bodyPr spcFirstLastPara="1" wrap="square" lIns="121900" tIns="121900" rIns="121900" bIns="121900" anchor="t" anchorCtr="0">
            <a:spAutoFit/>
          </a:bodyPr>
          <a:lstStyle/>
          <a:p>
            <a:r>
              <a:rPr lang="en" sz="2000" dirty="0">
                <a:latin typeface="+mj-lt"/>
                <a:ea typeface="Montserrat"/>
                <a:cs typeface="Montserrat"/>
                <a:sym typeface="Montserrat"/>
              </a:rPr>
              <a:t>Task:</a:t>
            </a:r>
            <a:endParaRPr sz="2000" dirty="0">
              <a:latin typeface="+mj-lt"/>
              <a:ea typeface="Montserrat"/>
              <a:cs typeface="Montserrat"/>
              <a:sym typeface="Montserrat"/>
            </a:endParaRPr>
          </a:p>
        </p:txBody>
      </p:sp>
      <p:sp>
        <p:nvSpPr>
          <p:cNvPr id="93" name="Google Shape;93;p16"/>
          <p:cNvSpPr txBox="1"/>
          <p:nvPr/>
        </p:nvSpPr>
        <p:spPr>
          <a:xfrm>
            <a:off x="3776000" y="767341"/>
            <a:ext cx="2959200" cy="553957"/>
          </a:xfrm>
          <a:prstGeom prst="rect">
            <a:avLst/>
          </a:prstGeom>
          <a:noFill/>
          <a:ln>
            <a:noFill/>
          </a:ln>
        </p:spPr>
        <p:txBody>
          <a:bodyPr spcFirstLastPara="1" wrap="square" lIns="121900" tIns="121900" rIns="121900" bIns="121900" anchor="t" anchorCtr="0">
            <a:spAutoFit/>
          </a:bodyPr>
          <a:lstStyle/>
          <a:p>
            <a:r>
              <a:rPr lang="en" sz="2000" dirty="0">
                <a:latin typeface="+mj-lt"/>
                <a:ea typeface="Montserrat"/>
                <a:cs typeface="Montserrat"/>
                <a:sym typeface="Montserrat"/>
              </a:rPr>
              <a:t>Creator: </a:t>
            </a:r>
            <a:endParaRPr sz="2000" dirty="0">
              <a:latin typeface="+mj-lt"/>
              <a:ea typeface="Montserrat"/>
              <a:cs typeface="Montserrat"/>
              <a:sym typeface="Montserrat"/>
            </a:endParaRPr>
          </a:p>
        </p:txBody>
      </p:sp>
      <p:sp>
        <p:nvSpPr>
          <p:cNvPr id="94" name="Google Shape;94;p16"/>
          <p:cNvSpPr txBox="1"/>
          <p:nvPr/>
        </p:nvSpPr>
        <p:spPr>
          <a:xfrm>
            <a:off x="7735833" y="765600"/>
            <a:ext cx="3794400" cy="553957"/>
          </a:xfrm>
          <a:prstGeom prst="rect">
            <a:avLst/>
          </a:prstGeom>
          <a:noFill/>
          <a:ln>
            <a:noFill/>
          </a:ln>
        </p:spPr>
        <p:txBody>
          <a:bodyPr spcFirstLastPara="1" wrap="square" lIns="121900" tIns="121900" rIns="121900" bIns="121900" anchor="t" anchorCtr="0">
            <a:spAutoFit/>
          </a:bodyPr>
          <a:lstStyle/>
          <a:p>
            <a:r>
              <a:rPr lang="en" sz="2000" dirty="0">
                <a:latin typeface="+mj-lt"/>
                <a:ea typeface="Montserrat"/>
                <a:cs typeface="Montserrat"/>
                <a:sym typeface="Montserrat"/>
              </a:rPr>
              <a:t>Feedback given by: </a:t>
            </a:r>
            <a:endParaRPr sz="2000" dirty="0">
              <a:latin typeface="+mj-lt"/>
              <a:ea typeface="Montserrat"/>
              <a:cs typeface="Montserrat"/>
              <a:sym typeface="Montserrat"/>
            </a:endParaRPr>
          </a:p>
        </p:txBody>
      </p:sp>
    </p:spTree>
    <p:extLst>
      <p:ext uri="{BB962C8B-B14F-4D97-AF65-F5344CB8AC3E}">
        <p14:creationId xmlns:p14="http://schemas.microsoft.com/office/powerpoint/2010/main" val="3377769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E9D4FC3-6287-7146-78B7-4F6DBB53C0E5}"/>
              </a:ext>
            </a:extLst>
          </p:cNvPr>
          <p:cNvSpPr>
            <a:spLocks noGrp="1"/>
          </p:cNvSpPr>
          <p:nvPr>
            <p:ph type="title"/>
          </p:nvPr>
        </p:nvSpPr>
        <p:spPr/>
        <p:txBody>
          <a:bodyPr/>
          <a:lstStyle/>
          <a:p>
            <a:r>
              <a:rPr lang="en-AU" dirty="0"/>
              <a:t>References</a:t>
            </a:r>
          </a:p>
        </p:txBody>
      </p:sp>
      <p:sp>
        <p:nvSpPr>
          <p:cNvPr id="8" name="TextBox 7">
            <a:extLst>
              <a:ext uri="{FF2B5EF4-FFF2-40B4-BE49-F238E27FC236}">
                <a16:creationId xmlns:a16="http://schemas.microsoft.com/office/drawing/2014/main" id="{4E1819A6-8408-30D9-B712-7620EF7590AB}"/>
              </a:ext>
            </a:extLst>
          </p:cNvPr>
          <p:cNvSpPr txBox="1"/>
          <p:nvPr/>
        </p:nvSpPr>
        <p:spPr>
          <a:xfrm>
            <a:off x="262348" y="1323785"/>
            <a:ext cx="11471999" cy="1779974"/>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Outcomes referred to in this document are from the </a:t>
            </a:r>
            <a:r>
              <a:rPr kumimoji="0" lang="en-AU"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hlinkClick r:id="rId2"/>
              </a:rPr>
              <a:t>iSTEM course document </a:t>
            </a:r>
            <a:r>
              <a:rPr kumimoji="0" lang="en-AU"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NSW Department of Education for and on behalf of the Crown in the State of New South Wales (2024).</a:t>
            </a:r>
          </a:p>
          <a:p>
            <a:pPr marL="0" marR="0" lvl="0" indent="0" algn="l" defTabSz="609585" rtl="0" eaLnBrk="1" fontAlgn="auto" latinLnBrk="0" hangingPunct="1">
              <a:lnSpc>
                <a:spcPct val="150000"/>
              </a:lnSpc>
              <a:spcBef>
                <a:spcPts val="0"/>
              </a:spcBef>
              <a:spcAft>
                <a:spcPts val="600"/>
              </a:spcAft>
              <a:buClrTx/>
              <a:buSzTx/>
              <a:buFontTx/>
              <a:buNone/>
              <a:tabLst/>
              <a:defRPr/>
            </a:pPr>
            <a:r>
              <a:rPr lang="en-AU" sz="1800" dirty="0">
                <a:solidFill>
                  <a:srgbClr val="FFFFFF"/>
                </a:solidFill>
                <a:latin typeface="Arial" panose="020B0604020202020204" pitchFamily="34" charset="0"/>
                <a:cs typeface="Arial" panose="020B0604020202020204" pitchFamily="34" charset="0"/>
              </a:rPr>
              <a:t>Cover image: 'Aerial image of pivot irrigation crop' screenshot from SIX MAPS from the State of New South Wales (Department of Customer Services, Spatial Services).</a:t>
            </a:r>
            <a:endParaRPr kumimoji="0" lang="en-AU"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5603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03DFE7-8ED6-8289-3C7A-37260EDA32BA}"/>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68</a:t>
            </a:fld>
            <a:endParaRPr lang="en-AU" dirty="0"/>
          </a:p>
        </p:txBody>
      </p:sp>
      <p:sp>
        <p:nvSpPr>
          <p:cNvPr id="3" name="Title 2">
            <a:extLst>
              <a:ext uri="{FF2B5EF4-FFF2-40B4-BE49-F238E27FC236}">
                <a16:creationId xmlns:a16="http://schemas.microsoft.com/office/drawing/2014/main" id="{02146F84-0A22-2DEF-978C-013AB2B0CDA6}"/>
              </a:ext>
            </a:extLst>
          </p:cNvPr>
          <p:cNvSpPr>
            <a:spLocks noGrp="1"/>
          </p:cNvSpPr>
          <p:nvPr>
            <p:ph type="title"/>
          </p:nvPr>
        </p:nvSpPr>
        <p:spPr>
          <a:xfrm>
            <a:off x="360000" y="360000"/>
            <a:ext cx="10080000" cy="537467"/>
          </a:xfrm>
        </p:spPr>
        <p:txBody>
          <a:bodyPr/>
          <a:lstStyle/>
          <a:p>
            <a:r>
              <a:rPr lang="en-AU" dirty="0"/>
              <a:t>Copyright</a:t>
            </a:r>
          </a:p>
        </p:txBody>
      </p:sp>
      <p:sp>
        <p:nvSpPr>
          <p:cNvPr id="7" name="Text Placeholder 6">
            <a:extLst>
              <a:ext uri="{FF2B5EF4-FFF2-40B4-BE49-F238E27FC236}">
                <a16:creationId xmlns:a16="http://schemas.microsoft.com/office/drawing/2014/main" id="{E762E711-B51D-9854-C2DD-A164FE59F882}"/>
              </a:ext>
            </a:extLst>
          </p:cNvPr>
          <p:cNvSpPr>
            <a:spLocks noGrp="1"/>
          </p:cNvSpPr>
          <p:nvPr>
            <p:ph type="body" sz="quarter" idx="18"/>
          </p:nvPr>
        </p:nvSpPr>
        <p:spPr/>
        <p:txBody>
          <a:bodyPr/>
          <a:lstStyle/>
          <a:p>
            <a:r>
              <a:rPr lang="en-AU" dirty="0">
                <a:latin typeface="Public Sans Light" pitchFamily="2" charset="0"/>
              </a:rPr>
              <a:t>© </a:t>
            </a:r>
            <a:r>
              <a:rPr lang="en-AU" dirty="0"/>
              <a:t>State of New South Wales (Department of Education), 2026</a:t>
            </a:r>
          </a:p>
        </p:txBody>
      </p:sp>
      <p:sp>
        <p:nvSpPr>
          <p:cNvPr id="8" name="TextBox 7">
            <a:extLst>
              <a:ext uri="{FF2B5EF4-FFF2-40B4-BE49-F238E27FC236}">
                <a16:creationId xmlns:a16="http://schemas.microsoft.com/office/drawing/2014/main" id="{F70BB973-8437-BE43-4C71-6089E7F934FA}"/>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dirty="0">
                <a:solidFill>
                  <a:schemeClr val="bg1"/>
                </a:solidFill>
              </a:rPr>
              <a:t>The copyright material published in this resource is subject to the </a:t>
            </a:r>
            <a:r>
              <a:rPr lang="en-AU" sz="1200" i="1" dirty="0">
                <a:solidFill>
                  <a:schemeClr val="bg1"/>
                </a:solidFill>
              </a:rPr>
              <a:t>Copyright Act 1968</a:t>
            </a:r>
            <a:r>
              <a:rPr lang="en-AU" sz="1200" dirty="0">
                <a:solidFill>
                  <a:schemeClr val="bg1"/>
                </a:solidFill>
              </a:rPr>
              <a:t> (Cth) and is owned by the NSW Department of Education or, where indicated, by a party other than the NSW Department of Education (third-party material).</a:t>
            </a:r>
          </a:p>
          <a:p>
            <a:pPr algn="l">
              <a:lnSpc>
                <a:spcPct val="150000"/>
              </a:lnSpc>
              <a:spcAft>
                <a:spcPts val="600"/>
              </a:spcAft>
            </a:pPr>
            <a:r>
              <a:rPr lang="en-AU" sz="1200" dirty="0">
                <a:solidFill>
                  <a:schemeClr val="bg1"/>
                </a:solidFill>
              </a:rPr>
              <a:t>Copyright material available in this resource and owned by the NSW Department of Education is licensed under a </a:t>
            </a:r>
            <a:r>
              <a:rPr lang="en-AU" sz="1200" dirty="0">
                <a:solidFill>
                  <a:schemeClr val="accent4"/>
                </a:solidFill>
                <a:hlinkClick r:id="rId2">
                  <a:extLst>
                    <a:ext uri="{A12FA001-AC4F-418D-AE19-62706E023703}">
                      <ahyp:hlinkClr xmlns:ahyp="http://schemas.microsoft.com/office/drawing/2018/hyperlinkcolor" val="tx"/>
                    </a:ext>
                  </a:extLst>
                </a:hlinkClick>
              </a:rPr>
              <a:t>Creative Commons Attribution 4.0 International (CC BY 4.0) licence</a:t>
            </a:r>
            <a:r>
              <a:rPr lang="en-AU" sz="1200" dirty="0">
                <a:solidFill>
                  <a:schemeClr val="bg1"/>
                </a:solidFill>
              </a:rPr>
              <a:t>.</a:t>
            </a:r>
          </a:p>
          <a:p>
            <a:pPr algn="l">
              <a:lnSpc>
                <a:spcPct val="150000"/>
              </a:lnSpc>
              <a:spcAft>
                <a:spcPts val="600"/>
              </a:spcAft>
            </a:pPr>
            <a:r>
              <a:rPr lang="en-AU" sz="1200" dirty="0">
                <a:solidFill>
                  <a:schemeClr val="bg1"/>
                </a:solidFill>
              </a:rPr>
              <a:t>This licence allows you to share and adapt the material for any purpose, even commercially.</a:t>
            </a:r>
          </a:p>
          <a:p>
            <a:pPr algn="l">
              <a:lnSpc>
                <a:spcPct val="150000"/>
              </a:lnSpc>
              <a:spcAft>
                <a:spcPts val="600"/>
              </a:spcAft>
            </a:pPr>
            <a:r>
              <a:rPr lang="en-AU" sz="1200" dirty="0">
                <a:solidFill>
                  <a:schemeClr val="bg1"/>
                </a:solidFill>
              </a:rPr>
              <a:t>Attribution should be given to </a:t>
            </a:r>
            <a:r>
              <a:rPr lang="en-AU" sz="1200" dirty="0">
                <a:solidFill>
                  <a:schemeClr val="bg1"/>
                </a:solidFill>
                <a:latin typeface="Public Sans Light" pitchFamily="2" charset="0"/>
              </a:rPr>
              <a:t>© </a:t>
            </a:r>
            <a:r>
              <a:rPr lang="en-AU" sz="1200" dirty="0">
                <a:solidFill>
                  <a:schemeClr val="bg1"/>
                </a:solidFill>
              </a:rPr>
              <a:t>State of New South Wales (Department of Education), 2026.</a:t>
            </a:r>
          </a:p>
          <a:p>
            <a:pPr algn="l">
              <a:lnSpc>
                <a:spcPct val="150000"/>
              </a:lnSpc>
            </a:pPr>
            <a:r>
              <a:rPr lang="en-AU" sz="1200" dirty="0">
                <a:solidFill>
                  <a:schemeClr val="bg1"/>
                </a:solidFill>
              </a:rPr>
              <a:t>Material in this resource not available under a Creative Commons licence:</a:t>
            </a:r>
          </a:p>
          <a:p>
            <a:pPr marL="171450" indent="-171450" algn="l">
              <a:lnSpc>
                <a:spcPct val="150000"/>
              </a:lnSpc>
              <a:buFont typeface="Arial" panose="020B0604020202020204" pitchFamily="34" charset="0"/>
              <a:buChar char="•"/>
            </a:pPr>
            <a:r>
              <a:rPr lang="en-AU" sz="1200" dirty="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dirty="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dirty="0">
                <a:solidFill>
                  <a:schemeClr val="bg1"/>
                </a:solidFill>
                <a:latin typeface="+mj-lt"/>
              </a:rPr>
              <a:t>Links to third-party material and websites</a:t>
            </a:r>
          </a:p>
          <a:p>
            <a:pPr marL="171450" indent="-171450" algn="l">
              <a:lnSpc>
                <a:spcPct val="150000"/>
              </a:lnSpc>
              <a:spcAft>
                <a:spcPts val="600"/>
              </a:spcAft>
              <a:buFont typeface="Arial" panose="020B0604020202020204" pitchFamily="34" charset="0"/>
              <a:buChar char="•"/>
            </a:pPr>
            <a:r>
              <a:rPr lang="en-AU" sz="1200" dirty="0">
                <a:solidFill>
                  <a:schemeClr val="bg1"/>
                </a:solidFill>
                <a:latin typeface="+mj-lt"/>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marL="171450" indent="-171450" algn="l">
              <a:lnSpc>
                <a:spcPct val="150000"/>
              </a:lnSpc>
              <a:spcAft>
                <a:spcPts val="600"/>
              </a:spcAft>
              <a:buFont typeface="Arial" panose="020B0604020202020204" pitchFamily="34" charset="0"/>
              <a:buChar char="•"/>
            </a:pPr>
            <a:r>
              <a:rPr lang="en-AU" sz="1200" dirty="0">
                <a:solidFill>
                  <a:schemeClr val="bg1"/>
                </a:solidFill>
                <a:latin typeface="+mj-lt"/>
              </a:rPr>
              <a:t>If you use the links provided in this document to access a third party’s website, you acknowledge that the terms of use, including licence terms set out on the third-party’s website apply to the use which may be made of the materials on that third-party website or where permitted by the Copyright Act 1968 (Cth). The department accepts no responsibility for content on third-party websites. </a:t>
            </a:r>
          </a:p>
        </p:txBody>
      </p:sp>
    </p:spTree>
    <p:extLst>
      <p:ext uri="{BB962C8B-B14F-4D97-AF65-F5344CB8AC3E}">
        <p14:creationId xmlns:p14="http://schemas.microsoft.com/office/powerpoint/2010/main" val="382041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54BB034-A9F0-63FD-B89A-CD6260BA9923}"/>
              </a:ext>
            </a:extLst>
          </p:cNvPr>
          <p:cNvSpPr>
            <a:spLocks noGrp="1"/>
          </p:cNvSpPr>
          <p:nvPr>
            <p:ph type="title"/>
          </p:nvPr>
        </p:nvSpPr>
        <p:spPr/>
        <p:txBody>
          <a:bodyPr/>
          <a:lstStyle/>
          <a:p>
            <a:r>
              <a:rPr lang="en-AU" dirty="0"/>
              <a:t>Test and evaluate our design solution</a:t>
            </a:r>
          </a:p>
        </p:txBody>
      </p:sp>
      <p:sp>
        <p:nvSpPr>
          <p:cNvPr id="12" name="Text Placeholder 11">
            <a:extLst>
              <a:ext uri="{FF2B5EF4-FFF2-40B4-BE49-F238E27FC236}">
                <a16:creationId xmlns:a16="http://schemas.microsoft.com/office/drawing/2014/main" id="{3EB610D8-6A14-83FE-CE2A-689D0D781A00}"/>
              </a:ext>
            </a:extLst>
          </p:cNvPr>
          <p:cNvSpPr>
            <a:spLocks noGrp="1"/>
          </p:cNvSpPr>
          <p:nvPr>
            <p:ph type="body" sz="quarter" idx="18"/>
          </p:nvPr>
        </p:nvSpPr>
        <p:spPr/>
        <p:txBody>
          <a:bodyPr/>
          <a:lstStyle/>
          <a:p>
            <a:r>
              <a:rPr lang="en-AU" dirty="0"/>
              <a:t>How do we know our smart features manage the temperature in the greenhouse?</a:t>
            </a:r>
          </a:p>
        </p:txBody>
      </p:sp>
      <p:sp>
        <p:nvSpPr>
          <p:cNvPr id="13" name="Content Placeholder 12">
            <a:extLst>
              <a:ext uri="{FF2B5EF4-FFF2-40B4-BE49-F238E27FC236}">
                <a16:creationId xmlns:a16="http://schemas.microsoft.com/office/drawing/2014/main" id="{42B4F0AB-2FB2-8D1B-523E-F2C4EFAB5D16}"/>
              </a:ext>
            </a:extLst>
          </p:cNvPr>
          <p:cNvSpPr>
            <a:spLocks noGrp="1"/>
          </p:cNvSpPr>
          <p:nvPr>
            <p:ph sz="quarter" idx="19"/>
          </p:nvPr>
        </p:nvSpPr>
        <p:spPr/>
        <p:txBody>
          <a:bodyPr/>
          <a:lstStyle/>
          <a:p>
            <a:r>
              <a:rPr lang="en-AU" dirty="0"/>
              <a:t>How do we know that our smart greenhouse works?</a:t>
            </a:r>
          </a:p>
          <a:p>
            <a:r>
              <a:rPr lang="en-AU" dirty="0"/>
              <a:t>Does the smart greenhouse manage conditions more than a normal greenhouse? Or does our smart greenhouse manage conditions better than no greenhouse?</a:t>
            </a:r>
          </a:p>
          <a:p>
            <a:r>
              <a:rPr lang="en-AU" dirty="0"/>
              <a:t>We can test that the vent opens and closes at different temperatures. However, how do we know that this vent helps manage the temperature?</a:t>
            </a:r>
          </a:p>
        </p:txBody>
      </p:sp>
      <p:pic>
        <p:nvPicPr>
          <p:cNvPr id="17" name="Picture Placeholder 16" descr="Image of greenhouse with microcontroller boards, battery packs, wires, servo and sensors connected to the side.">
            <a:extLst>
              <a:ext uri="{FF2B5EF4-FFF2-40B4-BE49-F238E27FC236}">
                <a16:creationId xmlns:a16="http://schemas.microsoft.com/office/drawing/2014/main" id="{6278707E-E7ED-6DCE-3659-EFEA417CD319}"/>
              </a:ext>
            </a:extLst>
          </p:cNvPr>
          <p:cNvPicPr>
            <a:picLocks noGrp="1" noChangeAspect="1"/>
          </p:cNvPicPr>
          <p:nvPr>
            <p:ph type="pic" sz="quarter" idx="20"/>
          </p:nvPr>
        </p:nvPicPr>
        <p:blipFill>
          <a:blip r:embed="rId3">
            <a:extLst>
              <a:ext uri="{28A0092B-C50C-407E-A947-70E740481C1C}">
                <a14:useLocalDpi xmlns:a14="http://schemas.microsoft.com/office/drawing/2010/main" val="0"/>
              </a:ext>
            </a:extLst>
          </a:blip>
          <a:srcRect l="13527" r="13527"/>
          <a:stretch>
            <a:fillRect/>
          </a:stretch>
        </p:blipFill>
        <p:spPr/>
      </p:pic>
      <p:pic>
        <p:nvPicPr>
          <p:cNvPr id="2" name="Picture 1" descr="Evaluate icon uses a light blue cog with a clipboard in the centre.">
            <a:extLst>
              <a:ext uri="{FF2B5EF4-FFF2-40B4-BE49-F238E27FC236}">
                <a16:creationId xmlns:a16="http://schemas.microsoft.com/office/drawing/2014/main" id="{B9E3F187-C91E-4BC5-9F0A-70152E48F8F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112182" y="186146"/>
            <a:ext cx="719455" cy="719455"/>
          </a:xfrm>
          <a:prstGeom prst="rect">
            <a:avLst/>
          </a:prstGeom>
        </p:spPr>
      </p:pic>
      <p:sp>
        <p:nvSpPr>
          <p:cNvPr id="3" name="Slide Number Placeholder 4">
            <a:extLst>
              <a:ext uri="{FF2B5EF4-FFF2-40B4-BE49-F238E27FC236}">
                <a16:creationId xmlns:a16="http://schemas.microsoft.com/office/drawing/2014/main" id="{476DD558-8555-C9F0-B3D6-FFFFE2C00828}"/>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6B0AA3B9-7176-4FBC-8A56-697129254272}" type="slidenum">
              <a:rPr lang="en-AU" smtClean="0"/>
              <a:t>7</a:t>
            </a:fld>
            <a:endParaRPr lang="en-AU" dirty="0"/>
          </a:p>
        </p:txBody>
      </p:sp>
    </p:spTree>
    <p:extLst>
      <p:ext uri="{BB962C8B-B14F-4D97-AF65-F5344CB8AC3E}">
        <p14:creationId xmlns:p14="http://schemas.microsoft.com/office/powerpoint/2010/main" val="937580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6AA1F04-92D4-615F-B958-390D82876E3D}"/>
              </a:ext>
              <a:ext uri="{C183D7F6-B498-43B3-948B-1728B52AA6E4}">
                <adec:decorative xmlns:adec="http://schemas.microsoft.com/office/drawing/2017/decorative" val="1"/>
              </a:ext>
            </a:extLst>
          </p:cNvPr>
          <p:cNvGrpSpPr/>
          <p:nvPr/>
        </p:nvGrpSpPr>
        <p:grpSpPr>
          <a:xfrm>
            <a:off x="6370235" y="1087930"/>
            <a:ext cx="5297160" cy="5353151"/>
            <a:chOff x="2071210" y="1292535"/>
            <a:chExt cx="5297160" cy="5353151"/>
          </a:xfrm>
        </p:grpSpPr>
        <p:pic>
          <p:nvPicPr>
            <p:cNvPr id="6" name="Graphic 5" descr="Head with gears with solid fill">
              <a:extLst>
                <a:ext uri="{FF2B5EF4-FFF2-40B4-BE49-F238E27FC236}">
                  <a16:creationId xmlns:a16="http://schemas.microsoft.com/office/drawing/2014/main" id="{61440ABA-7FFF-96C6-A8E9-A0B88B3BF4B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071210" y="5047826"/>
              <a:ext cx="1597860" cy="1597860"/>
            </a:xfrm>
            <a:prstGeom prst="rect">
              <a:avLst/>
            </a:prstGeom>
          </p:spPr>
        </p:pic>
        <p:pic>
          <p:nvPicPr>
            <p:cNvPr id="7" name="Graphic 6" descr="Thought bubble with solid fill">
              <a:extLst>
                <a:ext uri="{FF2B5EF4-FFF2-40B4-BE49-F238E27FC236}">
                  <a16:creationId xmlns:a16="http://schemas.microsoft.com/office/drawing/2014/main" id="{17EA336B-43DF-D2BC-8B27-218EED7C5C6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777700" y="1292535"/>
              <a:ext cx="4590670" cy="4590670"/>
            </a:xfrm>
            <a:prstGeom prst="rect">
              <a:avLst/>
            </a:prstGeom>
          </p:spPr>
        </p:pic>
      </p:grpSp>
      <p:sp>
        <p:nvSpPr>
          <p:cNvPr id="2" name="Title 1">
            <a:extLst>
              <a:ext uri="{FF2B5EF4-FFF2-40B4-BE49-F238E27FC236}">
                <a16:creationId xmlns:a16="http://schemas.microsoft.com/office/drawing/2014/main" id="{669174E1-282C-FA10-0C6D-9B3AA9B2010D}"/>
              </a:ext>
            </a:extLst>
          </p:cNvPr>
          <p:cNvSpPr>
            <a:spLocks noGrp="1"/>
          </p:cNvSpPr>
          <p:nvPr>
            <p:ph type="title"/>
          </p:nvPr>
        </p:nvSpPr>
        <p:spPr/>
        <p:txBody>
          <a:bodyPr/>
          <a:lstStyle/>
          <a:p>
            <a:r>
              <a:rPr lang="en-AU" dirty="0"/>
              <a:t>How can we record temperature?</a:t>
            </a:r>
          </a:p>
        </p:txBody>
      </p:sp>
      <p:sp>
        <p:nvSpPr>
          <p:cNvPr id="4" name="Content Placeholder 3">
            <a:extLst>
              <a:ext uri="{FF2B5EF4-FFF2-40B4-BE49-F238E27FC236}">
                <a16:creationId xmlns:a16="http://schemas.microsoft.com/office/drawing/2014/main" id="{612CD12D-887B-9F64-EE9F-6893F3FE0B20}"/>
              </a:ext>
            </a:extLst>
          </p:cNvPr>
          <p:cNvSpPr>
            <a:spLocks noGrp="1"/>
          </p:cNvSpPr>
          <p:nvPr>
            <p:ph sz="quarter" idx="19"/>
          </p:nvPr>
        </p:nvSpPr>
        <p:spPr/>
        <p:txBody>
          <a:bodyPr/>
          <a:lstStyle/>
          <a:p>
            <a:r>
              <a:rPr lang="en-AU" dirty="0"/>
              <a:t>We have a sensor inside the smart greenhouse. </a:t>
            </a:r>
          </a:p>
          <a:p>
            <a:r>
              <a:rPr lang="en-AU" dirty="0"/>
              <a:t>How do we record this data?</a:t>
            </a:r>
          </a:p>
        </p:txBody>
      </p:sp>
      <p:sp>
        <p:nvSpPr>
          <p:cNvPr id="11" name="Content Placeholder 3">
            <a:extLst>
              <a:ext uri="{FF2B5EF4-FFF2-40B4-BE49-F238E27FC236}">
                <a16:creationId xmlns:a16="http://schemas.microsoft.com/office/drawing/2014/main" id="{A33FD121-D2D8-A586-E4A8-D32997F457DD}"/>
              </a:ext>
            </a:extLst>
          </p:cNvPr>
          <p:cNvSpPr txBox="1">
            <a:spLocks/>
          </p:cNvSpPr>
          <p:nvPr/>
        </p:nvSpPr>
        <p:spPr>
          <a:xfrm>
            <a:off x="8324491" y="2579297"/>
            <a:ext cx="2104846" cy="690115"/>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400" dirty="0">
                <a:solidFill>
                  <a:schemeClr val="bg2"/>
                </a:solidFill>
              </a:rPr>
              <a:t>Data logging</a:t>
            </a:r>
          </a:p>
        </p:txBody>
      </p:sp>
      <p:sp>
        <p:nvSpPr>
          <p:cNvPr id="9" name="Slide Number Placeholder 4">
            <a:extLst>
              <a:ext uri="{FF2B5EF4-FFF2-40B4-BE49-F238E27FC236}">
                <a16:creationId xmlns:a16="http://schemas.microsoft.com/office/drawing/2014/main" id="{23F9A052-E90F-D815-D0F6-4AF03A7C2202}"/>
              </a:ext>
            </a:extLst>
          </p:cNvPr>
          <p:cNvSpPr>
            <a:spLocks noGrp="1"/>
          </p:cNvSpPr>
          <p:nvPr>
            <p:ph type="sldNum" sz="quarter" idx="12"/>
          </p:nvPr>
        </p:nvSpPr>
        <p:spPr>
          <a:xfrm>
            <a:off x="11124000" y="6516000"/>
            <a:ext cx="720000" cy="180000"/>
          </a:xfrm>
        </p:spPr>
        <p:txBody>
          <a:bodyPr/>
          <a:lstStyle/>
          <a:p>
            <a:fld id="{6B0AA3B9-7176-4FBC-8A56-697129254272}" type="slidenum">
              <a:rPr lang="en-AU" smtClean="0"/>
              <a:t>8</a:t>
            </a:fld>
            <a:endParaRPr lang="en-AU" dirty="0"/>
          </a:p>
        </p:txBody>
      </p:sp>
    </p:spTree>
    <p:extLst>
      <p:ext uri="{BB962C8B-B14F-4D97-AF65-F5344CB8AC3E}">
        <p14:creationId xmlns:p14="http://schemas.microsoft.com/office/powerpoint/2010/main" val="2869327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7CB0B0A-A3DE-368A-D86A-892227E1E68E}"/>
              </a:ext>
            </a:extLst>
          </p:cNvPr>
          <p:cNvSpPr>
            <a:spLocks noGrp="1"/>
          </p:cNvSpPr>
          <p:nvPr>
            <p:ph type="title"/>
          </p:nvPr>
        </p:nvSpPr>
        <p:spPr>
          <a:xfrm>
            <a:off x="360000" y="360000"/>
            <a:ext cx="11484000" cy="545601"/>
          </a:xfrm>
        </p:spPr>
        <p:txBody>
          <a:bodyPr/>
          <a:lstStyle/>
          <a:p>
            <a:r>
              <a:rPr lang="en-AU" dirty="0"/>
              <a:t>Data logging video</a:t>
            </a:r>
          </a:p>
        </p:txBody>
      </p:sp>
      <p:pic>
        <p:nvPicPr>
          <p:cNvPr id="2" name="Picture 1" descr="Image of screenshot of video title frame">
            <a:hlinkClick r:id="rId3"/>
            <a:extLst>
              <a:ext uri="{FF2B5EF4-FFF2-40B4-BE49-F238E27FC236}">
                <a16:creationId xmlns:a16="http://schemas.microsoft.com/office/drawing/2014/main" id="{9B02796E-031B-DFB7-2D7A-1B3D40413625}"/>
              </a:ext>
            </a:extLst>
          </p:cNvPr>
          <p:cNvPicPr>
            <a:picLocks noChangeAspect="1"/>
          </p:cNvPicPr>
          <p:nvPr/>
        </p:nvPicPr>
        <p:blipFill>
          <a:blip r:embed="rId4"/>
          <a:stretch>
            <a:fillRect/>
          </a:stretch>
        </p:blipFill>
        <p:spPr>
          <a:xfrm>
            <a:off x="881479" y="990451"/>
            <a:ext cx="9323878" cy="5244681"/>
          </a:xfrm>
          <a:prstGeom prst="rect">
            <a:avLst/>
          </a:prstGeom>
        </p:spPr>
      </p:pic>
      <p:pic>
        <p:nvPicPr>
          <p:cNvPr id="12" name="Picture 2" descr="Play button icon">
            <a:hlinkClick r:id="rId3"/>
            <a:extLst>
              <a:ext uri="{FF2B5EF4-FFF2-40B4-BE49-F238E27FC236}">
                <a16:creationId xmlns:a16="http://schemas.microsoft.com/office/drawing/2014/main" id="{C1BAE25D-2314-A333-F2B3-7391C80DC90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923" b="93462" l="10000" r="90000">
                        <a14:foregroundMark x1="47667" y1="44808" x2="47667" y2="44808"/>
                        <a14:foregroundMark x1="47667" y1="44808" x2="47667" y2="44808"/>
                        <a14:foregroundMark x1="43222" y1="36538" x2="57222" y2="52885"/>
                        <a14:foregroundMark x1="46778" y1="7885" x2="50444" y2="7115"/>
                        <a14:foregroundMark x1="45333" y1="91923" x2="52778" y2="93462"/>
                        <a14:foregroundMark x1="45444" y1="39038" x2="51000" y2="51346"/>
                      </a14:backgroundRemoval>
                    </a14:imgEffect>
                  </a14:imgLayer>
                </a14:imgProps>
              </a:ext>
              <a:ext uri="{28A0092B-C50C-407E-A947-70E740481C1C}">
                <a14:useLocalDpi xmlns:a14="http://schemas.microsoft.com/office/drawing/2010/main" val="0"/>
              </a:ext>
            </a:extLst>
          </a:blip>
          <a:srcRect/>
          <a:stretch>
            <a:fillRect/>
          </a:stretch>
        </p:blipFill>
        <p:spPr bwMode="auto">
          <a:xfrm>
            <a:off x="751410" y="1173362"/>
            <a:ext cx="866121" cy="500426"/>
          </a:xfrm>
          <a:prstGeom prst="rect">
            <a:avLst/>
          </a:prstGeom>
          <a:noFill/>
        </p:spPr>
      </p:pic>
      <p:sp>
        <p:nvSpPr>
          <p:cNvPr id="3" name="Slide Number Placeholder 4">
            <a:extLst>
              <a:ext uri="{FF2B5EF4-FFF2-40B4-BE49-F238E27FC236}">
                <a16:creationId xmlns:a16="http://schemas.microsoft.com/office/drawing/2014/main" id="{819DEE6D-13DE-1F13-5D85-4C479D67861E}"/>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6B0AA3B9-7176-4FBC-8A56-697129254272}" type="slidenum">
              <a:rPr lang="en-AU" smtClean="0"/>
              <a:t>9</a:t>
            </a:fld>
            <a:endParaRPr lang="en-AU" dirty="0"/>
          </a:p>
        </p:txBody>
      </p:sp>
    </p:spTree>
    <p:extLst>
      <p:ext uri="{BB962C8B-B14F-4D97-AF65-F5344CB8AC3E}">
        <p14:creationId xmlns:p14="http://schemas.microsoft.com/office/powerpoint/2010/main" val="1894692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Secondary classroom slide deck template 2025.potx" id="{18B43BA1-61D7-4938-9286-9B73093C2787}" vid="{A6EF5805-43DB-4C80-A536-9DA3E96846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BFC4814CA4AF948A7E551B43D156982" ma:contentTypeVersion="13" ma:contentTypeDescription="Create a new document." ma:contentTypeScope="" ma:versionID="16a2ff54cff72cc48bf4b0369f9e7f8d">
  <xsd:schema xmlns:xsd="http://www.w3.org/2001/XMLSchema" xmlns:xs="http://www.w3.org/2001/XMLSchema" xmlns:p="http://schemas.microsoft.com/office/2006/metadata/properties" xmlns:ns2="10849373-7a5b-4721-906c-05c8429db94b" xmlns:ns3="d3d8112e-cf1a-42e3-98a9-17b51dba20f0" targetNamespace="http://schemas.microsoft.com/office/2006/metadata/properties" ma:root="true" ma:fieldsID="947f228124106a3349257e8a6686b3c3" ns2:_="" ns3:_="">
    <xsd:import namespace="10849373-7a5b-4721-906c-05c8429db94b"/>
    <xsd:import namespace="d3d8112e-cf1a-42e3-98a9-17b51dba20f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849373-7a5b-4721-906c-05c8429db9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1f47cd6-212f-4ea2-b6af-f1d1e47bdbaf"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3d8112e-cf1a-42e3-98a9-17b51dba20f0"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e0d8d427-0b3e-4c73-b796-059c19b1dbbb}" ma:internalName="TaxCatchAll" ma:showField="CatchAllData" ma:web="d3d8112e-cf1a-42e3-98a9-17b51dba20f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d3d8112e-cf1a-42e3-98a9-17b51dba20f0" xsi:nil="true"/>
    <lcf76f155ced4ddcb4097134ff3c332f xmlns="10849373-7a5b-4721-906c-05c8429db94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A770671-8F6D-4952-BD90-61C1344D40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849373-7a5b-4721-906c-05c8429db94b"/>
    <ds:schemaRef ds:uri="d3d8112e-cf1a-42e3-98a9-17b51dba20f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81ED014-4BEB-43B1-9113-FA8E530D37D1}">
  <ds:schemaRefs>
    <ds:schemaRef ds:uri="http://schemas.microsoft.com/sharepoint/v3/contenttype/forms"/>
  </ds:schemaRefs>
</ds:datastoreItem>
</file>

<file path=customXml/itemProps3.xml><?xml version="1.0" encoding="utf-8"?>
<ds:datastoreItem xmlns:ds="http://schemas.openxmlformats.org/officeDocument/2006/customXml" ds:itemID="{A84CF8DA-2BBC-4192-8E1D-39E98CBD0965}">
  <ds:schemaRefs>
    <ds:schemaRef ds:uri="d3d8112e-cf1a-42e3-98a9-17b51dba20f0"/>
    <ds:schemaRef ds:uri="http://www.w3.org/XML/1998/namespace"/>
    <ds:schemaRef ds:uri="http://purl.org/dc/terms/"/>
    <ds:schemaRef ds:uri="http://schemas.microsoft.com/office/2006/documentManagement/types"/>
    <ds:schemaRef ds:uri="10849373-7a5b-4721-906c-05c8429db94b"/>
    <ds:schemaRef ds:uri="http://schemas.microsoft.com/office/2006/metadata/properties"/>
    <ds:schemaRef ds:uri="http://schemas.microsoft.com/office/infopath/2007/PartnerControls"/>
    <ds:schemaRef ds:uri="http://schemas.openxmlformats.org/package/2006/metadata/core-properties"/>
    <ds:schemaRef ds:uri="http://purl.org/dc/dcmitype/"/>
    <ds:schemaRef ds:uri="http://purl.org/dc/elements/1.1/"/>
  </ds:schemaRefs>
</ds:datastoreItem>
</file>

<file path=docMetadata/LabelInfo.xml><?xml version="1.0" encoding="utf-8"?>
<clbl:labelList xmlns:clbl="http://schemas.microsoft.com/office/2020/mipLabelMetadata">
  <clbl:label id="{b603dfd7-d93a-4381-a340-2995d8282205}" enabled="1" method="Standard" siteId="{05a0e69a-418a-47c1-9c25-9387261bf991}" contentBits="0" removed="0"/>
</clbl:labelList>
</file>

<file path=docProps/app.xml><?xml version="1.0" encoding="utf-8"?>
<Properties xmlns="http://schemas.openxmlformats.org/officeDocument/2006/extended-properties" xmlns:vt="http://schemas.openxmlformats.org/officeDocument/2006/docPropsVTypes">
  <Template>Secondary classroom slide deck template 2025</Template>
  <TotalTime>20221</TotalTime>
  <Words>5904</Words>
  <Application>Microsoft Office PowerPoint</Application>
  <PresentationFormat>Widescreen</PresentationFormat>
  <Paragraphs>638</Paragraphs>
  <Slides>68</Slides>
  <Notes>65</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68</vt:i4>
      </vt:variant>
    </vt:vector>
  </HeadingPairs>
  <TitlesOfParts>
    <vt:vector size="81" baseType="lpstr">
      <vt:lpstr>Arial,Sans-Serif</vt:lpstr>
      <vt:lpstr>Times New Roman</vt:lpstr>
      <vt:lpstr>Calibri</vt:lpstr>
      <vt:lpstr>Aptos</vt:lpstr>
      <vt:lpstr>Tahoma</vt:lpstr>
      <vt:lpstr>Covered By Your Grace</vt:lpstr>
      <vt:lpstr>Symbol</vt:lpstr>
      <vt:lpstr>Montserrat</vt:lpstr>
      <vt:lpstr>Arial</vt:lpstr>
      <vt:lpstr>Public Sans Light</vt:lpstr>
      <vt:lpstr>Public Sans Medium</vt:lpstr>
      <vt:lpstr>Public Sans</vt:lpstr>
      <vt:lpstr>NSWG Corporate</vt:lpstr>
      <vt:lpstr>iSTEM AgriTech</vt:lpstr>
      <vt:lpstr>Instructions for use</vt:lpstr>
      <vt:lpstr>Week 7 and 8 lessons</vt:lpstr>
      <vt:lpstr>7.1 Data logging</vt:lpstr>
      <vt:lpstr>Smart greenhouse</vt:lpstr>
      <vt:lpstr>Example design solution</vt:lpstr>
      <vt:lpstr>Test and evaluate our design solution</vt:lpstr>
      <vt:lpstr>How can we record temperature?</vt:lpstr>
      <vt:lpstr>Data logging video</vt:lpstr>
      <vt:lpstr>Create a data file</vt:lpstr>
      <vt:lpstr>Create a data file – code change</vt:lpstr>
      <vt:lpstr>Testing untethered data logger</vt:lpstr>
      <vt:lpstr>Combine data file with greenhouse function</vt:lpstr>
      <vt:lpstr>Change 10 seconds to 10 minutes</vt:lpstr>
      <vt:lpstr>Time change - 10 seconds to 10 minutes</vt:lpstr>
      <vt:lpstr>Using the data loggers</vt:lpstr>
      <vt:lpstr>Example data logger setup</vt:lpstr>
      <vt:lpstr>Reflection</vt:lpstr>
      <vt:lpstr>7.2 Testing</vt:lpstr>
      <vt:lpstr>Smart greenhouse design brief</vt:lpstr>
      <vt:lpstr>Using the data logger</vt:lpstr>
      <vt:lpstr>Data logger setup</vt:lpstr>
      <vt:lpstr>Internal sensor located under small structure to protect from direct sunlight.</vt:lpstr>
      <vt:lpstr>Fair testing</vt:lpstr>
      <vt:lpstr>Accuracy</vt:lpstr>
      <vt:lpstr>Reliability</vt:lpstr>
      <vt:lpstr>Plan</vt:lpstr>
      <vt:lpstr>Conduct test</vt:lpstr>
      <vt:lpstr>7.3 Analysing data</vt:lpstr>
      <vt:lpstr>Testing our design</vt:lpstr>
      <vt:lpstr>Data analysis videos</vt:lpstr>
      <vt:lpstr>Power down test</vt:lpstr>
      <vt:lpstr>Connecting the microcontroller</vt:lpstr>
      <vt:lpstr>Download text file</vt:lpstr>
      <vt:lpstr>Repeat</vt:lpstr>
      <vt:lpstr>Verify files</vt:lpstr>
      <vt:lpstr>Spreadsheet</vt:lpstr>
      <vt:lpstr>Data</vt:lpstr>
      <vt:lpstr>Get data</vt:lpstr>
      <vt:lpstr>Import data</vt:lpstr>
      <vt:lpstr>Load data</vt:lpstr>
      <vt:lpstr>Data upload</vt:lpstr>
      <vt:lpstr>Tidy the data</vt:lpstr>
      <vt:lpstr>Worksheet</vt:lpstr>
      <vt:lpstr>Upload second text file</vt:lpstr>
      <vt:lpstr>Combine data</vt:lpstr>
      <vt:lpstr>Create hour column</vt:lpstr>
      <vt:lpstr>Create graphical representation</vt:lpstr>
      <vt:lpstr>Scatter plot</vt:lpstr>
      <vt:lpstr>Scatter plot extension</vt:lpstr>
      <vt:lpstr>Capture initial thoughts</vt:lpstr>
      <vt:lpstr>Think-Pair-Share</vt:lpstr>
      <vt:lpstr>8.1 Evaluate and iterate</vt:lpstr>
      <vt:lpstr>Smart greenhouse data</vt:lpstr>
      <vt:lpstr>Evaluate</vt:lpstr>
      <vt:lpstr>Iterate</vt:lpstr>
      <vt:lpstr>Iterate – refine, revise, improve</vt:lpstr>
      <vt:lpstr>8.2 Iterate</vt:lpstr>
      <vt:lpstr>Iterate designs</vt:lpstr>
      <vt:lpstr>Make changes</vt:lpstr>
      <vt:lpstr>Make a change</vt:lpstr>
      <vt:lpstr>8.3 Communicate</vt:lpstr>
      <vt:lpstr>Smart greenhouse changes</vt:lpstr>
      <vt:lpstr>Smart greenhouse folio</vt:lpstr>
      <vt:lpstr>Two stars and a thought - Example</vt:lpstr>
      <vt:lpstr>Two stars and a thought</vt:lpstr>
      <vt:lpstr>References</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iSTEM – week 7 and 8 – AgriTech, Stage 5</dc:title>
  <dc:creator>NSW Department of Education</dc:creator>
  <dcterms:created xsi:type="dcterms:W3CDTF">2024-07-18T04:58:13Z</dcterms:created>
  <dcterms:modified xsi:type="dcterms:W3CDTF">2026-06-09T06:25:16Z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2024-07-18T04:59:30Z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70abde72-d632-43d0-8a5d-918640ac223f</vt:lpwstr>
  </property>
  <property fmtid="{D5CDD505-2E9C-101B-9397-08002B2CF9AE}" pid="8" name="MSIP_Label_b603dfd7-d93a-4381-a340-2995d8282205_ContentBits">
    <vt:lpwstr>0</vt:lpwstr>
  </property>
  <property fmtid="{D5CDD505-2E9C-101B-9397-08002B2CF9AE}" pid="9" name="ContentTypeId">
    <vt:lpwstr>0x0101006BFC4814CA4AF948A7E551B43D156982</vt:lpwstr>
  </property>
  <property fmtid="{D5CDD505-2E9C-101B-9397-08002B2CF9AE}" pid="10" name="MediaServiceImageTags">
    <vt:lpwstr/>
  </property>
  <property fmtid="{D5CDD505-2E9C-101B-9397-08002B2CF9AE}" pid="11" name="Order">
    <vt:lpwstr>722700.000000000</vt:lpwstr>
  </property>
  <property fmtid="{D5CDD505-2E9C-101B-9397-08002B2CF9AE}" pid="12" name="xd_ProgID">
    <vt:lpwstr/>
  </property>
  <property fmtid="{D5CDD505-2E9C-101B-9397-08002B2CF9AE}" pid="13" name="ComplianceAssetId">
    <vt:lpwstr/>
  </property>
  <property fmtid="{D5CDD505-2E9C-101B-9397-08002B2CF9AE}" pid="14" name="TemplateUrl">
    <vt:lpwstr/>
  </property>
  <property fmtid="{D5CDD505-2E9C-101B-9397-08002B2CF9AE}" pid="15" name="_ExtendedDescription">
    <vt:lpwstr/>
  </property>
  <property fmtid="{D5CDD505-2E9C-101B-9397-08002B2CF9AE}" pid="16" name="TriggerFlowInfo">
    <vt:lpwstr/>
  </property>
  <property fmtid="{D5CDD505-2E9C-101B-9397-08002B2CF9AE}" pid="17" name="xd_Signature">
    <vt:lpwstr/>
  </property>
</Properties>
</file>