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2"/>
  </p:notesMasterIdLst>
  <p:handoutMasterIdLst>
    <p:handoutMasterId r:id="rId23"/>
  </p:handoutMasterIdLst>
  <p:sldIdLst>
    <p:sldId id="256" r:id="rId5"/>
    <p:sldId id="26367" r:id="rId6"/>
    <p:sldId id="26413" r:id="rId7"/>
    <p:sldId id="2141411712" r:id="rId8"/>
    <p:sldId id="2147470422" r:id="rId9"/>
    <p:sldId id="389" r:id="rId10"/>
    <p:sldId id="390" r:id="rId11"/>
    <p:sldId id="2141411642" r:id="rId12"/>
    <p:sldId id="26414" r:id="rId13"/>
    <p:sldId id="26384" r:id="rId14"/>
    <p:sldId id="2147470423" r:id="rId15"/>
    <p:sldId id="2141411643" r:id="rId16"/>
    <p:sldId id="2147470386" r:id="rId17"/>
    <p:sldId id="2147470424" r:id="rId18"/>
    <p:sldId id="2141411719" r:id="rId19"/>
    <p:sldId id="2147470425" r:id="rId20"/>
    <p:sldId id="361" r:id="rId21"/>
  </p:sldIdLst>
  <p:sldSz cx="12192000" cy="6858000"/>
  <p:notesSz cx="6799263" cy="9929813"/>
  <p:embeddedFontLst>
    <p:embeddedFont>
      <p:font typeface="Montserrat" panose="00000500000000000000" pitchFamily="2" charset="0"/>
      <p:regular r:id="rId24"/>
      <p:bold r:id="rId25"/>
      <p:italic r:id="rId26"/>
      <p:boldItalic r:id="rId27"/>
    </p:embeddedFont>
    <p:embeddedFont>
      <p:font typeface="Public Sans" pitchFamily="2" charset="0"/>
      <p:regular r:id="rId28"/>
      <p:bold r:id="rId29"/>
      <p:italic r:id="rId30"/>
      <p:boldItalic r:id="rId31"/>
    </p:embeddedFont>
    <p:embeddedFont>
      <p:font typeface="Public Sans Light" pitchFamily="2" charset="0"/>
      <p:regular r:id="rId32"/>
      <p:italic r:id="rId33"/>
    </p:embeddedFont>
    <p:embeddedFont>
      <p:font typeface="Public Sans Medium" pitchFamily="2" charset="0"/>
      <p:regular r:id="rId34"/>
      <p:italic r:id="rId35"/>
    </p:embeddedFont>
    <p:embeddedFont>
      <p:font typeface="Tahoma" panose="020B0604030504040204" pitchFamily="34" charset="0"/>
      <p:regular r:id="rId36"/>
      <p:bold r:id="rId3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04F2D-4CE8-48D4-0CB4-B0C1B98D1B59}" name="Scott Sleap" initials="SS" userId="S::SCOTT.SLEAP@det.nsw.edu.au::731abb0b-1119-4c04-995f-687eb3536ae8" providerId="AD"/>
  <p188:author id="{EA755533-B637-A463-F44E-D79F94712145}" name="Christopher Sandoval" initials="CS" userId="S::CHRISTOPHER.SANDOVAL1@det.nsw.edu.au::d4c30929-2c62-4287-8280-2773deac9b1f" providerId="AD"/>
  <p188:author id="{EA4D7633-F6FE-9318-CC73-0CDF0A550655}" name="Rachel Mcneilly" initials="RM" userId="S::RACHEL.MCNEILLY@det.nsw.edu.au::e2f97e3e-b88d-430e-bed9-5ff97dac5cb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FE1"/>
    <a:srgbClr val="C7FE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48" autoAdjust="0"/>
  </p:normalViewPr>
  <p:slideViewPr>
    <p:cSldViewPr snapToGrid="0">
      <p:cViewPr varScale="1">
        <p:scale>
          <a:sx n="65" d="100"/>
          <a:sy n="65" d="100"/>
        </p:scale>
        <p:origin x="1086" y="72"/>
      </p:cViewPr>
      <p:guideLst/>
    </p:cSldViewPr>
  </p:slideViewPr>
  <p:notesTextViewPr>
    <p:cViewPr>
      <p:scale>
        <a:sx n="1" d="1"/>
        <a:sy n="1" d="1"/>
      </p:scale>
      <p:origin x="0" y="0"/>
    </p:cViewPr>
  </p:notesTextViewPr>
  <p:notesViewPr>
    <p:cSldViewPr snapToGrid="0">
      <p:cViewPr varScale="1">
        <p:scale>
          <a:sx n="110" d="100"/>
          <a:sy n="110" d="100"/>
        </p:scale>
        <p:origin x="4340"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A09EF-1658-153C-8882-84E7ECB1D410}"/>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7DAE12B2-D319-78D9-65CF-9F51FB44C360}"/>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E2819F59-25DB-462A-A274-97F6A4795A7D}" type="datetimeFigureOut">
              <a:rPr lang="en-AU" smtClean="0"/>
              <a:t>9/06/2026</a:t>
            </a:fld>
            <a:endParaRPr lang="en-AU"/>
          </a:p>
        </p:txBody>
      </p:sp>
      <p:sp>
        <p:nvSpPr>
          <p:cNvPr id="4" name="Footer Placeholder 3">
            <a:extLst>
              <a:ext uri="{FF2B5EF4-FFF2-40B4-BE49-F238E27FC236}">
                <a16:creationId xmlns:a16="http://schemas.microsoft.com/office/drawing/2014/main" id="{9C5D6AF6-FC7A-B151-4D86-47198C1F08A6}"/>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6748797D-12E2-3900-32A5-498C18DE9EB7}"/>
              </a:ext>
            </a:extLst>
          </p:cNvPr>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D7CA3868-DA25-471D-97FF-3ED60AF82B6A}" type="slidenum">
              <a:rPr lang="en-AU" smtClean="0"/>
              <a:t>‹#›</a:t>
            </a:fld>
            <a:endParaRPr lang="en-AU"/>
          </a:p>
        </p:txBody>
      </p:sp>
    </p:spTree>
    <p:extLst>
      <p:ext uri="{BB962C8B-B14F-4D97-AF65-F5344CB8AC3E}">
        <p14:creationId xmlns:p14="http://schemas.microsoft.com/office/powerpoint/2010/main" val="927759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58937B1-DA7A-461B-BF58-1D1821340DF4}" type="datetimeFigureOut">
              <a:rPr lang="en-AU" smtClean="0"/>
              <a:t>9/06/2026</a:t>
            </a:fld>
            <a:endParaRPr lang="en-AU"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C91331A-62CA-4220-BDD0-DF1FE2D03DAB}" type="slidenum">
              <a:rPr lang="en-AU" smtClean="0"/>
              <a:t>‹#›</a:t>
            </a:fld>
            <a:endParaRPr lang="en-AU" dirty="0"/>
          </a:p>
        </p:txBody>
      </p:sp>
    </p:spTree>
    <p:extLst>
      <p:ext uri="{BB962C8B-B14F-4D97-AF65-F5344CB8AC3E}">
        <p14:creationId xmlns:p14="http://schemas.microsoft.com/office/powerpoint/2010/main" val="343719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To convert the PowerPoint into Google Slides:</a:t>
            </a:r>
          </a:p>
          <a:p>
            <a:pPr marL="457200" indent="-457200">
              <a:buFont typeface="+mj-lt"/>
              <a:buAutoNum type="arabicPeriod"/>
            </a:pPr>
            <a:r>
              <a:rPr lang="en-AU" dirty="0">
                <a:latin typeface="Arial" panose="020B0604020202020204" pitchFamily="34" charset="0"/>
                <a:cs typeface="Arial" panose="020B0604020202020204" pitchFamily="34" charset="0"/>
              </a:rPr>
              <a:t>Upload the file into Google Drive and open it.</a:t>
            </a:r>
          </a:p>
          <a:p>
            <a:pPr marL="457200" indent="-457200">
              <a:buFont typeface="+mj-lt"/>
              <a:buAutoNum type="arabicPeriod"/>
            </a:pPr>
            <a:r>
              <a:rPr lang="en-AU" dirty="0">
                <a:latin typeface="Arial" panose="020B0604020202020204" pitchFamily="34" charset="0"/>
                <a:cs typeface="Arial" panose="020B0604020202020204" pitchFamily="34" charset="0"/>
              </a:rPr>
              <a:t>Go to File &gt; Save as Google Slides.</a:t>
            </a:r>
          </a:p>
          <a:p>
            <a:endParaRPr lang="en-AU" dirty="0"/>
          </a:p>
        </p:txBody>
      </p:sp>
      <p:sp>
        <p:nvSpPr>
          <p:cNvPr id="4" name="Slide Number Placeholder 3"/>
          <p:cNvSpPr>
            <a:spLocks noGrp="1"/>
          </p:cNvSpPr>
          <p:nvPr>
            <p:ph type="sldNum" sz="quarter" idx="5"/>
          </p:nvPr>
        </p:nvSpPr>
        <p:spPr/>
        <p:txBody>
          <a:bodyPr/>
          <a:lstStyle/>
          <a:p>
            <a:fld id="{CC91331A-62CA-4220-BDD0-DF1FE2D03DAB}" type="slidenum">
              <a:rPr lang="en-AU" smtClean="0"/>
              <a:t>2</a:t>
            </a:fld>
            <a:endParaRPr lang="en-AU" dirty="0"/>
          </a:p>
        </p:txBody>
      </p:sp>
    </p:spTree>
    <p:extLst>
      <p:ext uri="{BB962C8B-B14F-4D97-AF65-F5344CB8AC3E}">
        <p14:creationId xmlns:p14="http://schemas.microsoft.com/office/powerpoint/2010/main" val="114013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D6AD-B4FE-C213-FA3A-363D82F47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62F14-4704-FEA3-5B63-CF6477066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B8D86-28E5-3817-6DE1-92C2DB0644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cs typeface="Calibri"/>
              </a:rPr>
              <a:t>This slide can be used to facilitate student self-reflection or as an exit ticket for any lesson. Adapt to suit the lesson and your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cs typeface="Calibri"/>
              </a:rPr>
              <a:t>Students could capture ideas in their logbooks or design folio. The main focus is on documenting ideas as students prototype. This could also be done via video, photo or audio dictation.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cs typeface="Calibri"/>
              </a:rPr>
              <a:t>More exit ticket ideas can be found at https://app.education.nsw.gov.au/digital-learning-selector/LearningActivity/Browser?cache_id=2f830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cs typeface="Calibri"/>
            </a:endParaRPr>
          </a:p>
        </p:txBody>
      </p:sp>
      <p:sp>
        <p:nvSpPr>
          <p:cNvPr id="4" name="Slide Number Placeholder 3">
            <a:extLst>
              <a:ext uri="{FF2B5EF4-FFF2-40B4-BE49-F238E27FC236}">
                <a16:creationId xmlns:a16="http://schemas.microsoft.com/office/drawing/2014/main" id="{CD13AD9F-1A7C-804E-B255-942A3B4819B4}"/>
              </a:ext>
            </a:extLst>
          </p:cNvPr>
          <p:cNvSpPr>
            <a:spLocks noGrp="1"/>
          </p:cNvSpPr>
          <p:nvPr>
            <p:ph type="sldNum" sz="quarter" idx="5"/>
          </p:nvPr>
        </p:nvSpPr>
        <p:spPr/>
        <p:txBody>
          <a:bodyPr/>
          <a:lstStyle/>
          <a:p>
            <a:fld id="{C13C8DF3-ABA0-7041-8089-46237AD3C6E3}" type="slidenum">
              <a:rPr lang="en-US" smtClean="0"/>
              <a:t>11</a:t>
            </a:fld>
            <a:endParaRPr lang="en-US" dirty="0"/>
          </a:p>
        </p:txBody>
      </p:sp>
    </p:spTree>
    <p:extLst>
      <p:ext uri="{BB962C8B-B14F-4D97-AF65-F5344CB8AC3E}">
        <p14:creationId xmlns:p14="http://schemas.microsoft.com/office/powerpoint/2010/main" val="245624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Sans-Serif"/>
              <a:buChar char="•"/>
            </a:pPr>
            <a:r>
              <a:rPr lang="en-AU" dirty="0"/>
              <a:t>Adapt the learning intention as required and add matching success criteria. Change the ‘for example’ tools to the equipment and tools that you will be using.</a:t>
            </a:r>
          </a:p>
          <a:p>
            <a:pPr marL="171450" indent="-171450">
              <a:buFont typeface="Arial,Sans-Serif"/>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For more information see </a:t>
            </a:r>
            <a:r>
              <a:rPr lang="en-AU" sz="1800" kern="100" dirty="0">
                <a:effectLst/>
                <a:latin typeface="Tahoma" panose="020B0604030504040204" pitchFamily="34" charset="0"/>
                <a:ea typeface="Aptos" panose="020B0004020202020204" pitchFamily="34" charset="0"/>
                <a:cs typeface="Times New Roman" panose="02020603050405020304" pitchFamily="18" charset="0"/>
              </a:rPr>
              <a:t>⁠</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NSW Department of Education </a:t>
            </a:r>
            <a:r>
              <a:rPr lang="en-A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explicit teaching strategies</a:t>
            </a:r>
            <a:r>
              <a:rPr lang="en-A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https://education.nsw.gov.au/teaching-and-learning/curriculum/explicit-teaching.</a:t>
            </a:r>
          </a:p>
          <a:p>
            <a:pPr marL="171450" indent="-171450">
              <a:buFont typeface="Arial,Sans-Serif"/>
              <a:buChar char="•"/>
            </a:pPr>
            <a:r>
              <a:rPr lang="en-AU" dirty="0"/>
              <a:t>LISC is not necessarily presented at the beginning of the lesson. Teacher needs to consider most effectual time to introduce. </a:t>
            </a:r>
          </a:p>
          <a:p>
            <a:pPr marL="171450" indent="-171450">
              <a:buFont typeface="Arial,Sans-Serif"/>
              <a:buChar char="•"/>
            </a:pPr>
            <a:r>
              <a:rPr lang="en-AU" dirty="0"/>
              <a:t>LISC should be revisited during the lesson to support students' evaluation of their learning.</a:t>
            </a:r>
          </a:p>
          <a:p>
            <a:endParaRPr lang="en-AU" dirty="0"/>
          </a:p>
        </p:txBody>
      </p:sp>
      <p:sp>
        <p:nvSpPr>
          <p:cNvPr id="4" name="Slide Number Placeholder 3"/>
          <p:cNvSpPr>
            <a:spLocks noGrp="1"/>
          </p:cNvSpPr>
          <p:nvPr>
            <p:ph type="sldNum" sz="quarter" idx="5"/>
          </p:nvPr>
        </p:nvSpPr>
        <p:spPr/>
        <p:txBody>
          <a:bodyPr/>
          <a:lstStyle/>
          <a:p>
            <a:fld id="{CC91331A-62CA-4220-BDD0-DF1FE2D03DAB}" type="slidenum">
              <a:rPr lang="en-AU" smtClean="0"/>
              <a:t>12</a:t>
            </a:fld>
            <a:endParaRPr lang="en-AU" dirty="0"/>
          </a:p>
        </p:txBody>
      </p:sp>
    </p:spTree>
    <p:extLst>
      <p:ext uri="{BB962C8B-B14F-4D97-AF65-F5344CB8AC3E}">
        <p14:creationId xmlns:p14="http://schemas.microsoft.com/office/powerpoint/2010/main" val="3518154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 Important - This video models the connection and use of a Micro:bit microcontroller board, two servos and an onboard sensor, it is an opportunity to view a prototype in action and discuss relevance/applicability to student prototypes. Watch a section, pause the video and discuss adaptations.</a:t>
            </a:r>
          </a:p>
          <a:p>
            <a:endParaRPr lang="en-AU" dirty="0"/>
          </a:p>
          <a:p>
            <a:r>
              <a:rPr lang="en-AU" sz="1800" dirty="0">
                <a:effectLst/>
                <a:latin typeface="Arial" panose="020B0604020202020204" pitchFamily="34" charset="0"/>
                <a:ea typeface="Calibri" panose="020F0502020204030204" pitchFamily="34" charset="0"/>
              </a:rPr>
              <a:t>Discuss the prototypes and ideas illustrated and consider the impact on student projects.</a:t>
            </a:r>
            <a:endParaRPr lang="en-AU" dirty="0"/>
          </a:p>
          <a:p>
            <a:endParaRPr lang="en-AU" dirty="0"/>
          </a:p>
          <a:p>
            <a:r>
              <a:rPr lang="en-AU" dirty="0"/>
              <a:t>Adjust the use of the video based on the lesson structure that suits your students.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Important Note: </a:t>
            </a:r>
            <a:r>
              <a:rPr lang="en-AU" dirty="0"/>
              <a:t>- If you have access to a laser cutter (some universities and community libraries have laser cutters for use) – you can consider making this greenhouse as an example model. Laser cutting files are available </a:t>
            </a:r>
            <a:r>
              <a:rPr lang="en-AU" sz="1200" dirty="0"/>
              <a:t>on the Smart greenhouse webpage. https://education.nsw.gov.au/teaching-and-learning/curriculum/stem/stem-curriculum-resources/stem-smart-greenhouse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895550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800" dirty="0">
                <a:effectLst/>
                <a:latin typeface="Arial"/>
                <a:ea typeface="Calibri" panose="020F0502020204030204" pitchFamily="34" charset="0"/>
                <a:cs typeface="Arial"/>
              </a:rPr>
              <a:t>Teacher note: Briefly reflect on learning from previous lessons. What worked well? What challenges did students face, how did they overcome them? Do you need more ideas?</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r>
              <a:rPr lang="en-AU" sz="1800" dirty="0">
                <a:effectLst/>
                <a:latin typeface="Arial"/>
                <a:ea typeface="Calibri" panose="020F0502020204030204" pitchFamily="34" charset="0"/>
                <a:cs typeface="Arial"/>
              </a:rPr>
              <a:t>Reiterate the idea of collaboration and documentation of process</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r>
              <a:rPr lang="en-AU" sz="1800" dirty="0">
                <a:effectLst/>
                <a:latin typeface="Arial"/>
                <a:ea typeface="Calibri" panose="020F0502020204030204" pitchFamily="34" charset="0"/>
                <a:cs typeface="Arial"/>
              </a:rPr>
              <a:t>Reiterate that engineering processes involve overcoming many small challenges and generally lead to more questions and ideas.</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r>
              <a:rPr lang="en-AU" sz="1800" dirty="0">
                <a:effectLst/>
                <a:latin typeface="Arial"/>
                <a:ea typeface="Calibri" panose="020F0502020204030204" pitchFamily="34" charset="0"/>
                <a:cs typeface="Arial"/>
              </a:rPr>
              <a:t>Set a clear goal for each student and ask them to write it on the board or in their design journal or folio?</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50639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Sans-Serif"/>
              <a:buChar char="•"/>
            </a:pPr>
            <a:r>
              <a:rPr lang="en-AU" dirty="0"/>
              <a:t>Adapt the learning intention as required and add matching success criteria.</a:t>
            </a:r>
          </a:p>
          <a:p>
            <a:pPr marL="171450" indent="-171450">
              <a:buFont typeface="Arial,Sans-Serif"/>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For more information see </a:t>
            </a:r>
            <a:r>
              <a:rPr lang="en-AU" sz="1800" kern="100" dirty="0">
                <a:effectLst/>
                <a:latin typeface="Tahoma" panose="020B0604030504040204" pitchFamily="34" charset="0"/>
                <a:ea typeface="Aptos" panose="020B0004020202020204" pitchFamily="34" charset="0"/>
                <a:cs typeface="Times New Roman" panose="02020603050405020304" pitchFamily="18" charset="0"/>
              </a:rPr>
              <a:t>⁠</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NSW Department of Education </a:t>
            </a:r>
            <a:r>
              <a:rPr lang="en-A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explicit teaching strategies</a:t>
            </a:r>
            <a:r>
              <a:rPr lang="en-A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https://education.nsw.gov.au/teaching-and-learning/curriculum/explicit-teaching.</a:t>
            </a:r>
          </a:p>
          <a:p>
            <a:pPr marL="171450" indent="-171450">
              <a:buFont typeface="Arial,Sans-Serif"/>
              <a:buChar char="•"/>
            </a:pPr>
            <a:r>
              <a:rPr lang="en-AU" dirty="0"/>
              <a:t>LISC is not necessarily presented at the beginning of the lesson. Teacher needs to consider most effectual time to introduce. </a:t>
            </a:r>
          </a:p>
          <a:p>
            <a:pPr marL="171450" indent="-171450">
              <a:buFont typeface="Arial,Sans-Serif"/>
              <a:buChar char="•"/>
            </a:pPr>
            <a:r>
              <a:rPr lang="en-AU" dirty="0"/>
              <a:t>LISC should be revisited during the lesson to support students' evaluation of their learning.</a:t>
            </a:r>
          </a:p>
          <a:p>
            <a:endParaRPr lang="en-AU" dirty="0"/>
          </a:p>
        </p:txBody>
      </p:sp>
      <p:sp>
        <p:nvSpPr>
          <p:cNvPr id="4" name="Slide Number Placeholder 3"/>
          <p:cNvSpPr>
            <a:spLocks noGrp="1"/>
          </p:cNvSpPr>
          <p:nvPr>
            <p:ph type="sldNum" sz="quarter" idx="5"/>
          </p:nvPr>
        </p:nvSpPr>
        <p:spPr/>
        <p:txBody>
          <a:bodyPr/>
          <a:lstStyle/>
          <a:p>
            <a:fld id="{CC91331A-62CA-4220-BDD0-DF1FE2D03DAB}" type="slidenum">
              <a:rPr lang="en-AU" smtClean="0"/>
              <a:t>15</a:t>
            </a:fld>
            <a:endParaRPr lang="en-AU" dirty="0"/>
          </a:p>
        </p:txBody>
      </p:sp>
    </p:spTree>
    <p:extLst>
      <p:ext uri="{BB962C8B-B14F-4D97-AF65-F5344CB8AC3E}">
        <p14:creationId xmlns:p14="http://schemas.microsoft.com/office/powerpoint/2010/main" val="346251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800" dirty="0">
                <a:effectLst/>
                <a:latin typeface="Arial"/>
                <a:ea typeface="Calibri" panose="020F0502020204030204" pitchFamily="34" charset="0"/>
                <a:cs typeface="Arial"/>
              </a:rPr>
              <a:t>Teacher note: You can use this slide for each build lesson.</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r>
              <a:rPr lang="en-AU" sz="1800" dirty="0">
                <a:effectLst/>
                <a:latin typeface="Arial"/>
                <a:ea typeface="Calibri" panose="020F0502020204030204" pitchFamily="34" charset="0"/>
                <a:cs typeface="Arial"/>
              </a:rPr>
              <a:t>Each lesson briefly reflects on learning from previous lessons. </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r>
              <a:rPr lang="en-AU" sz="1800" dirty="0">
                <a:effectLst/>
                <a:latin typeface="Arial"/>
                <a:ea typeface="Calibri" panose="020F0502020204030204" pitchFamily="34" charset="0"/>
                <a:cs typeface="Arial"/>
              </a:rPr>
              <a:t>Set a clear goal with each student/group and ask them to write it on the board or in their design journal or folio.</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r>
              <a:rPr lang="en-AU" sz="1800" dirty="0">
                <a:effectLst/>
                <a:latin typeface="Arial"/>
                <a:ea typeface="Calibri" panose="020F0502020204030204" pitchFamily="34" charset="0"/>
                <a:cs typeface="Arial"/>
              </a:rPr>
              <a:t>Timing: In week 7 students will test their prototypes (collect and analyse data) and in week 8 students will be provided with time to iterate designs. This process may become more fluid during build lessons and you should adjust this program and support document PPTs accordingly to suit the rhythm of your class.</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97276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dirty="0">
                <a:latin typeface="Arial" panose="020B0604020202020204" pitchFamily="34" charset="0"/>
                <a:cs typeface="Arial" panose="020B0604020202020204" pitchFamily="34" charset="0"/>
              </a:rPr>
              <a:t>Interactive features can be viewed in slide show</a:t>
            </a:r>
          </a:p>
          <a:p>
            <a:pPr marL="0" indent="0">
              <a:buFont typeface="Arial"/>
              <a:buNone/>
            </a:pPr>
            <a:endParaRPr lang="en-US"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324276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Sans-Serif"/>
              <a:buChar char="•"/>
            </a:pPr>
            <a:r>
              <a:rPr lang="en-AU" dirty="0"/>
              <a:t>Adapt the learning intention as required and add matching success criteria.</a:t>
            </a:r>
          </a:p>
          <a:p>
            <a:pPr marL="171450" indent="-171450">
              <a:buFont typeface="Arial,Sans-Serif"/>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For more information see </a:t>
            </a:r>
            <a:r>
              <a:rPr lang="en-AU" sz="1800" kern="100" dirty="0">
                <a:effectLst/>
                <a:latin typeface="Tahoma" panose="020B0604030504040204" pitchFamily="34" charset="0"/>
                <a:ea typeface="Aptos" panose="020B0004020202020204" pitchFamily="34" charset="0"/>
                <a:cs typeface="Times New Roman" panose="02020603050405020304" pitchFamily="18" charset="0"/>
              </a:rPr>
              <a:t>⁠</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NSW Department of Education </a:t>
            </a:r>
            <a:r>
              <a:rPr lang="en-A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explicit teaching strategies</a:t>
            </a:r>
            <a:r>
              <a:rPr lang="en-A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https://education.nsw.gov.au/teaching-and-learning/curriculum/explicit-teaching.</a:t>
            </a:r>
          </a:p>
          <a:p>
            <a:pPr marL="171450" indent="-171450">
              <a:buFont typeface="Arial,Sans-Serif"/>
              <a:buChar char="•"/>
            </a:pPr>
            <a:r>
              <a:rPr lang="en-AU" dirty="0"/>
              <a:t>LISC is not necessarily presented at the beginning of the lesson. Teacher needs to consider most effectual time to introduce. </a:t>
            </a:r>
          </a:p>
          <a:p>
            <a:pPr marL="171450" indent="-171450">
              <a:buFont typeface="Arial,Sans-Serif"/>
              <a:buChar char="•"/>
            </a:pPr>
            <a:r>
              <a:rPr lang="en-AU" dirty="0"/>
              <a:t>LISC should be revisited during the lesson to support students' evaluation of their learning.</a:t>
            </a:r>
          </a:p>
          <a:p>
            <a:endParaRPr lang="en-AU" dirty="0"/>
          </a:p>
        </p:txBody>
      </p:sp>
      <p:sp>
        <p:nvSpPr>
          <p:cNvPr id="4" name="Slide Number Placeholder 3"/>
          <p:cNvSpPr>
            <a:spLocks noGrp="1"/>
          </p:cNvSpPr>
          <p:nvPr>
            <p:ph type="sldNum" sz="quarter" idx="5"/>
          </p:nvPr>
        </p:nvSpPr>
        <p:spPr/>
        <p:txBody>
          <a:bodyPr/>
          <a:lstStyle/>
          <a:p>
            <a:fld id="{CC91331A-62CA-4220-BDD0-DF1FE2D03DAB}" type="slidenum">
              <a:rPr lang="en-AU" smtClean="0"/>
              <a:t>4</a:t>
            </a:fld>
            <a:endParaRPr lang="en-AU" dirty="0"/>
          </a:p>
        </p:txBody>
      </p:sp>
    </p:spTree>
    <p:extLst>
      <p:ext uri="{BB962C8B-B14F-4D97-AF65-F5344CB8AC3E}">
        <p14:creationId xmlns:p14="http://schemas.microsoft.com/office/powerpoint/2010/main" val="201851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37913-E83A-0519-05E2-FAF521DEB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E095D-7E0B-DCCB-1E07-233EC5653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5C9A6-ED50-6646-9AE8-AB9ED2204962}"/>
              </a:ext>
            </a:extLst>
          </p:cNvPr>
          <p:cNvSpPr>
            <a:spLocks noGrp="1"/>
          </p:cNvSpPr>
          <p:nvPr>
            <p:ph type="body" idx="1"/>
          </p:nvPr>
        </p:nvSpPr>
        <p:spPr/>
        <p:txBody>
          <a:bodyPr/>
          <a:lstStyle/>
          <a:p>
            <a:r>
              <a:rPr lang="en-AU" dirty="0"/>
              <a:t>Teacher note: Briefly review design brief and designs from last lesson. </a:t>
            </a:r>
          </a:p>
          <a:p>
            <a:endParaRPr lang="en-AU" dirty="0"/>
          </a:p>
          <a:p>
            <a:r>
              <a:rPr lang="en-AU" dirty="0"/>
              <a:t>It is important to change the design brief to suit your school context and available resources.</a:t>
            </a:r>
          </a:p>
          <a:p>
            <a:endParaRPr lang="en-AU" dirty="0"/>
          </a:p>
          <a:p>
            <a:r>
              <a:rPr lang="en-AU" dirty="0"/>
              <a:t>This learning sequence will focus on temperature. You could change the focus to water, light, or humidity.</a:t>
            </a:r>
          </a:p>
        </p:txBody>
      </p:sp>
      <p:sp>
        <p:nvSpPr>
          <p:cNvPr id="4" name="Slide Number Placeholder 3">
            <a:extLst>
              <a:ext uri="{FF2B5EF4-FFF2-40B4-BE49-F238E27FC236}">
                <a16:creationId xmlns:a16="http://schemas.microsoft.com/office/drawing/2014/main" id="{1D1D56F8-415C-2075-60C2-1B2165136DDA}"/>
              </a:ext>
            </a:extLst>
          </p:cNvPr>
          <p:cNvSpPr>
            <a:spLocks noGrp="1"/>
          </p:cNvSpPr>
          <p:nvPr>
            <p:ph type="sldNum" sz="quarter" idx="5"/>
          </p:nvPr>
        </p:nvSpPr>
        <p:spPr/>
        <p:txBody>
          <a:bodyPr/>
          <a:lstStyle/>
          <a:p>
            <a:fld id="{CC91331A-62CA-4220-BDD0-DF1FE2D03DAB}" type="slidenum">
              <a:rPr lang="en-AU" smtClean="0"/>
              <a:t>5</a:t>
            </a:fld>
            <a:endParaRPr lang="en-AU" dirty="0"/>
          </a:p>
        </p:txBody>
      </p:sp>
    </p:spTree>
    <p:extLst>
      <p:ext uri="{BB962C8B-B14F-4D97-AF65-F5344CB8AC3E}">
        <p14:creationId xmlns:p14="http://schemas.microsoft.com/office/powerpoint/2010/main" val="3129570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Teacher note: </a:t>
            </a:r>
            <a:r>
              <a:rPr lang="en-AU" sz="1800" dirty="0">
                <a:effectLst/>
                <a:latin typeface="Arial" panose="020B0604020202020204" pitchFamily="34" charset="0"/>
                <a:ea typeface="Calibri" panose="020F0502020204030204" pitchFamily="34" charset="0"/>
              </a:rPr>
              <a:t>Review the concept of prototyping. Define prototyping as an iterative process of creating a preliminary model or models of a solution, or its parts, to test and refine its functionality, design and usability before final production.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Explain the term iterative and check for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Example: </a:t>
            </a:r>
          </a:p>
          <a:p>
            <a:r>
              <a:rPr lang="en-AU" sz="2800" dirty="0"/>
              <a:t>Imagine you're building a tower from building blocks. Instead of trying to build the whole tower at once, you:</a:t>
            </a:r>
          </a:p>
          <a:p>
            <a:pPr>
              <a:buFont typeface="+mj-lt"/>
              <a:buAutoNum type="arabicPeriod"/>
            </a:pPr>
            <a:r>
              <a:rPr lang="en-AU" sz="2800" b="1" dirty="0"/>
              <a:t>Start small:</a:t>
            </a:r>
            <a:r>
              <a:rPr lang="en-AU" sz="2800" dirty="0"/>
              <a:t> You put down a few bricks to make a solid base.</a:t>
            </a:r>
          </a:p>
          <a:p>
            <a:pPr>
              <a:buFont typeface="+mj-lt"/>
              <a:buAutoNum type="arabicPeriod"/>
            </a:pPr>
            <a:r>
              <a:rPr lang="en-AU" sz="2800" b="1" dirty="0"/>
              <a:t>Add a little:</a:t>
            </a:r>
            <a:r>
              <a:rPr lang="en-AU" sz="2800" dirty="0"/>
              <a:t> You add another layer of bricks.</a:t>
            </a:r>
          </a:p>
          <a:p>
            <a:pPr>
              <a:buFont typeface="+mj-lt"/>
              <a:buAutoNum type="arabicPeriod"/>
            </a:pPr>
            <a:r>
              <a:rPr lang="en-AU" sz="2800" b="1" dirty="0"/>
              <a:t>Check and improve:</a:t>
            </a:r>
            <a:r>
              <a:rPr lang="en-AU" sz="2800" dirty="0"/>
              <a:t> You look at what you've built, make sure it's stable, and maybe fix any wobbly bits.</a:t>
            </a:r>
          </a:p>
          <a:p>
            <a:pPr>
              <a:buFont typeface="+mj-lt"/>
              <a:buAutoNum type="arabicPeriod"/>
            </a:pPr>
            <a:r>
              <a:rPr lang="en-AU" sz="2800" b="1" dirty="0"/>
              <a:t>Repeat:</a:t>
            </a:r>
            <a:r>
              <a:rPr lang="en-AU" sz="2800" dirty="0"/>
              <a:t> You keep adding layers, checking, and improving, again and again.</a:t>
            </a:r>
          </a:p>
          <a:p>
            <a:r>
              <a:rPr lang="en-AU" sz="2800" dirty="0"/>
              <a:t>That is an example of "iterative“. It means doing something step-by-step, repeating the process, and making small changes each time to get closer to your goal.</a:t>
            </a:r>
          </a:p>
          <a:p>
            <a:r>
              <a:rPr lang="en-AU" sz="2800" dirty="0"/>
              <a:t>So instead of trying to do everything perfectly in one go, you do it in small repeated steps like climbing stairs.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Calibri" panose="020F0502020204030204" pitchFamily="34" charset="0"/>
            </a:endParaRPr>
          </a:p>
          <a:p>
            <a:r>
              <a:rPr lang="en-AU" sz="1800" dirty="0"/>
              <a:t>View the video ‘rapid prototype’ (2:03) on the Smart greenhouse webpage https://education.nsw.gov.au/teaching-and-learning/curriculum/stem/stem-curriculum-resources/stem-smart-greenhouse</a:t>
            </a:r>
          </a:p>
          <a:p>
            <a:r>
              <a:rPr lang="en-AU" sz="1800" dirty="0"/>
              <a:t>This video demonstrates example of rapid prototyping – change this to an in-class demonstration if you are doing a different design brief or solution.</a:t>
            </a:r>
          </a:p>
          <a:p>
            <a:endParaRPr lang="en-AU" sz="1800" dirty="0"/>
          </a:p>
          <a:p>
            <a:endParaRPr lang="en-AU" sz="1800" dirty="0"/>
          </a:p>
          <a:p>
            <a:endParaRPr lang="en-AU" sz="180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06470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800" dirty="0">
                <a:effectLst/>
                <a:latin typeface="Arial"/>
                <a:ea typeface="Calibri" panose="020F0502020204030204" pitchFamily="34" charset="0"/>
                <a:cs typeface="Arial"/>
              </a:rPr>
              <a:t>Teacher note: Review planning and designs from previous lessons. </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r>
              <a:rPr lang="en-AU" sz="1200" kern="1200" dirty="0">
                <a:solidFill>
                  <a:schemeClr val="tx1"/>
                </a:solidFill>
                <a:effectLst/>
                <a:latin typeface="+mn-lt"/>
                <a:ea typeface="+mn-ea"/>
                <a:cs typeface="+mn-cs"/>
              </a:rPr>
              <a:t>Identify components, ideas, structures or features students could use for their prototypes.</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Check for planning – ask students to set one goal for the lesson.</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What is one component you are testing today? (I want to test my sail system)(I want to test my servo mechanism)(I want to test the access to my seed tray, plant pots through the vent and lid)</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50000"/>
              </a:lnSpc>
              <a:spcBef>
                <a:spcPts val="1200"/>
              </a:spcBef>
              <a:spcAft>
                <a:spcPts val="600"/>
              </a:spcAft>
              <a:buClrTx/>
              <a:buSzTx/>
              <a:buFontTx/>
              <a:buNone/>
              <a:tabLst/>
              <a:defRPr/>
            </a:pPr>
            <a:r>
              <a:rPr lang="en-AU" sz="1800" dirty="0"/>
              <a:t>Assess the nature of prototyping and discuss risk assessments, for example: safe use of scissors, hot glue guns, portable drills etc. if applicable. (https://esis.education.nsw.gov.au/esis/teacher/)</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Assist students in initial prototype fabrication and evaluation of their design using available resources. </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012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D6AD-B4FE-C213-FA3A-363D82F47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62F14-4704-FEA3-5B63-CF6477066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B8D86-28E5-3817-6DE1-92C2DB0644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cs typeface="Calibri"/>
              </a:rPr>
              <a:t>This slide can be used to facilitate student self-reflection or as an exit ticket for any lesson. Adapt to suit the lesson and your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cs typeface="Calibri"/>
              </a:rPr>
              <a:t>Students could capture ideas in their logbooks or design folio. The main focus is on documenting ideas as students prototype. This could also be done via video, photo or audio dictation.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cs typeface="Calibri"/>
              </a:rPr>
              <a:t>More exit ticket ideas can be found at https://app.education.nsw.gov.au/digital-learning-selector/LearningActivity/Browser?cache_id=2f830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cs typeface="Calibri"/>
            </a:endParaRPr>
          </a:p>
        </p:txBody>
      </p:sp>
      <p:sp>
        <p:nvSpPr>
          <p:cNvPr id="4" name="Slide Number Placeholder 3">
            <a:extLst>
              <a:ext uri="{FF2B5EF4-FFF2-40B4-BE49-F238E27FC236}">
                <a16:creationId xmlns:a16="http://schemas.microsoft.com/office/drawing/2014/main" id="{CD13AD9F-1A7C-804E-B255-942A3B4819B4}"/>
              </a:ext>
            </a:extLst>
          </p:cNvPr>
          <p:cNvSpPr>
            <a:spLocks noGrp="1"/>
          </p:cNvSpPr>
          <p:nvPr>
            <p:ph type="sldNum" sz="quarter" idx="5"/>
          </p:nvPr>
        </p:nvSpPr>
        <p:spPr/>
        <p:txBody>
          <a:bodyPr/>
          <a:lstStyle/>
          <a:p>
            <a:fld id="{C13C8DF3-ABA0-7041-8089-46237AD3C6E3}" type="slidenum">
              <a:rPr lang="en-US" smtClean="0"/>
              <a:t>8</a:t>
            </a:fld>
            <a:endParaRPr lang="en-US" dirty="0"/>
          </a:p>
        </p:txBody>
      </p:sp>
    </p:spTree>
    <p:extLst>
      <p:ext uri="{BB962C8B-B14F-4D97-AF65-F5344CB8AC3E}">
        <p14:creationId xmlns:p14="http://schemas.microsoft.com/office/powerpoint/2010/main" val="400848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Sans-Serif"/>
              <a:buChar char="•"/>
            </a:pPr>
            <a:r>
              <a:rPr lang="en-AU" dirty="0"/>
              <a:t>Adapt the learning intention as required and add matching success criteria. Change the ‘for example’ tools to the equipment and tools that you will be using.</a:t>
            </a:r>
          </a:p>
          <a:p>
            <a:pPr marL="171450" indent="-171450">
              <a:buFont typeface="Arial,Sans-Serif"/>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For more information see </a:t>
            </a:r>
            <a:r>
              <a:rPr lang="en-AU" sz="1800" kern="100" dirty="0">
                <a:effectLst/>
                <a:latin typeface="Tahoma" panose="020B0604030504040204" pitchFamily="34" charset="0"/>
                <a:ea typeface="Aptos" panose="020B0004020202020204" pitchFamily="34" charset="0"/>
                <a:cs typeface="Times New Roman" panose="02020603050405020304" pitchFamily="18" charset="0"/>
              </a:rPr>
              <a:t>⁠</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NSW Department of Education </a:t>
            </a:r>
            <a:r>
              <a:rPr lang="en-A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explicit teaching strategies</a:t>
            </a:r>
            <a:r>
              <a:rPr lang="en-A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https://education.nsw.gov.au/teaching-and-learning/curriculum/explicit-teaching.</a:t>
            </a:r>
          </a:p>
          <a:p>
            <a:pPr marL="171450" indent="-171450">
              <a:buFont typeface="Arial,Sans-Serif"/>
              <a:buChar char="•"/>
            </a:pPr>
            <a:r>
              <a:rPr lang="en-AU" dirty="0"/>
              <a:t>LISC is not necessarily presented at the beginning of the lesson. Teacher needs to consider most effectual time to introduce. </a:t>
            </a:r>
          </a:p>
          <a:p>
            <a:pPr marL="171450" indent="-171450">
              <a:buFont typeface="Arial,Sans-Serif"/>
              <a:buChar char="•"/>
            </a:pPr>
            <a:r>
              <a:rPr lang="en-AU" dirty="0"/>
              <a:t>LISC should be revisited during the lesson to support students' evaluation of their learning.</a:t>
            </a:r>
          </a:p>
          <a:p>
            <a:endParaRPr lang="en-AU" dirty="0"/>
          </a:p>
        </p:txBody>
      </p:sp>
      <p:sp>
        <p:nvSpPr>
          <p:cNvPr id="4" name="Slide Number Placeholder 3"/>
          <p:cNvSpPr>
            <a:spLocks noGrp="1"/>
          </p:cNvSpPr>
          <p:nvPr>
            <p:ph type="sldNum" sz="quarter" idx="5"/>
          </p:nvPr>
        </p:nvSpPr>
        <p:spPr/>
        <p:txBody>
          <a:bodyPr/>
          <a:lstStyle/>
          <a:p>
            <a:fld id="{CC91331A-62CA-4220-BDD0-DF1FE2D03DAB}" type="slidenum">
              <a:rPr lang="en-AU" smtClean="0"/>
              <a:t>9</a:t>
            </a:fld>
            <a:endParaRPr lang="en-AU" dirty="0"/>
          </a:p>
        </p:txBody>
      </p:sp>
    </p:spTree>
    <p:extLst>
      <p:ext uri="{BB962C8B-B14F-4D97-AF65-F5344CB8AC3E}">
        <p14:creationId xmlns:p14="http://schemas.microsoft.com/office/powerpoint/2010/main" val="22506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800" dirty="0">
                <a:effectLst/>
                <a:latin typeface="Arial"/>
                <a:ea typeface="Calibri" panose="020F0502020204030204" pitchFamily="34" charset="0"/>
                <a:cs typeface="Arial"/>
              </a:rPr>
              <a:t>Teacher note: Briefly reflect on learning from previous lesson. What worked well? What challenges did students face, how did they overcome them? Do you need more ideas?</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r>
              <a:rPr lang="en-AU" sz="1800" dirty="0">
                <a:effectLst/>
                <a:latin typeface="Arial"/>
                <a:ea typeface="Calibri" panose="020F0502020204030204" pitchFamily="34" charset="0"/>
                <a:cs typeface="Arial"/>
              </a:rPr>
              <a:t>Reiterate the idea of collaboration and documentation of process</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r>
              <a:rPr lang="en-AU" sz="1800" dirty="0">
                <a:effectLst/>
                <a:latin typeface="Arial"/>
                <a:ea typeface="Calibri" panose="020F0502020204030204" pitchFamily="34" charset="0"/>
                <a:cs typeface="Arial"/>
              </a:rPr>
              <a:t>Reiterate that engineering processes involve overcoming many small challenges and generally lead to more questions and ideas.</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r>
              <a:rPr lang="en-AU" sz="1800" dirty="0">
                <a:effectLst/>
                <a:latin typeface="Arial"/>
                <a:ea typeface="Calibri" panose="020F0502020204030204" pitchFamily="34" charset="0"/>
                <a:cs typeface="Arial"/>
              </a:rPr>
              <a:t>Set a clear goal for each student and ask them to write it on the board or in their design journal or folio.</a:t>
            </a:r>
          </a:p>
          <a:p>
            <a:pPr>
              <a:lnSpc>
                <a:spcPct val="150000"/>
              </a:lnSpc>
              <a:spcBef>
                <a:spcPts val="1200"/>
              </a:spcBef>
              <a:spcAft>
                <a:spcPts val="600"/>
              </a:spcAft>
            </a:pPr>
            <a:endParaRPr lang="en-AU" sz="1800" dirty="0">
              <a:effectLst/>
              <a:latin typeface="Arial"/>
              <a:ea typeface="Calibri" panose="020F0502020204030204" pitchFamily="34" charset="0"/>
              <a:cs typeface="Arial"/>
            </a:endParaRP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168676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251348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6B0AA3B9-7176-4FBC-8A56-697129254272}" type="slidenum">
              <a:rPr lang="en-AU" smtClean="0"/>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45945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1143-BD5A-C0CB-3F29-2086295070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ABE4736-6988-3DDC-F7EE-131ECB88D9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F3F57B5-AD65-BC9B-DA83-53ABF0430E90}"/>
              </a:ext>
            </a:extLst>
          </p:cNvPr>
          <p:cNvSpPr>
            <a:spLocks noGrp="1"/>
          </p:cNvSpPr>
          <p:nvPr>
            <p:ph type="dt" sz="half" idx="10"/>
          </p:nvPr>
        </p:nvSpPr>
        <p:spPr/>
        <p:txBody>
          <a:bodyPr/>
          <a:lstStyle/>
          <a:p>
            <a:fld id="{2B81C245-3E09-4CF4-9ECD-899B5049CAA2}" type="datetimeFigureOut">
              <a:rPr lang="en-AU" smtClean="0"/>
              <a:t>9/06/2026</a:t>
            </a:fld>
            <a:endParaRPr lang="en-AU" dirty="0"/>
          </a:p>
        </p:txBody>
      </p:sp>
      <p:sp>
        <p:nvSpPr>
          <p:cNvPr id="5" name="Footer Placeholder 4">
            <a:extLst>
              <a:ext uri="{FF2B5EF4-FFF2-40B4-BE49-F238E27FC236}">
                <a16:creationId xmlns:a16="http://schemas.microsoft.com/office/drawing/2014/main" id="{E9C019B4-87FB-981C-B1E4-D8F52653F3D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C3FFF55-A90A-7A03-AB29-1EEEC29BC0AB}"/>
              </a:ext>
            </a:extLst>
          </p:cNvPr>
          <p:cNvSpPr>
            <a:spLocks noGrp="1"/>
          </p:cNvSpPr>
          <p:nvPr>
            <p:ph type="sldNum" sz="quarter" idx="12"/>
          </p:nvPr>
        </p:nvSpPr>
        <p:spPr/>
        <p:txBody>
          <a:bodyPr/>
          <a:lstStyle/>
          <a:p>
            <a:fld id="{6B0AA3B9-7176-4FBC-8A56-697129254272}" type="slidenum">
              <a:rPr lang="en-AU" smtClean="0"/>
              <a:t>‹#›</a:t>
            </a:fld>
            <a:endParaRPr lang="en-AU" dirty="0"/>
          </a:p>
        </p:txBody>
      </p:sp>
    </p:spTree>
    <p:extLst>
      <p:ext uri="{BB962C8B-B14F-4D97-AF65-F5344CB8AC3E}">
        <p14:creationId xmlns:p14="http://schemas.microsoft.com/office/powerpoint/2010/main" val="344509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593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reserve="1">
  <p:cSld name="1_Title and three columns">
    <p:bg>
      <p:bgPr>
        <a:solidFill>
          <a:schemeClr val="bg1"/>
        </a:solidFill>
        <a:effectLst/>
      </p:bgPr>
    </p:bg>
    <p:spTree>
      <p:nvGrpSpPr>
        <p:cNvPr id="1" name="Shape 50"/>
        <p:cNvGrpSpPr/>
        <p:nvPr/>
      </p:nvGrpSpPr>
      <p:grpSpPr>
        <a:xfrm>
          <a:off x="0" y="0"/>
          <a:ext cx="0" cy="0"/>
          <a:chOff x="0" y="0"/>
          <a:chExt cx="0" cy="0"/>
        </a:xfrm>
      </p:grpSpPr>
      <p:sp>
        <p:nvSpPr>
          <p:cNvPr id="51" name="Google Shape;51;p13"/>
          <p:cNvSpPr/>
          <p:nvPr/>
        </p:nvSpPr>
        <p:spPr>
          <a:xfrm>
            <a:off x="269200" y="1864968"/>
            <a:ext cx="3666000" cy="4716800"/>
          </a:xfrm>
          <a:prstGeom prst="rect">
            <a:avLst/>
          </a:prstGeom>
          <a:solidFill>
            <a:srgbClr val="E7FFE1"/>
          </a:solidFill>
          <a:ln>
            <a:solidFill>
              <a:schemeClr val="tx1"/>
            </a:solidFill>
          </a:ln>
          <a:effectLst>
            <a:outerShdw blurRad="50800" dist="104775" dir="3600000" algn="tl" rotWithShape="0">
              <a:srgbClr val="000000">
                <a:alpha val="40000"/>
              </a:srgbClr>
            </a:outerShdw>
          </a:effectLst>
        </p:spPr>
        <p:txBody>
          <a:bodyPr spcFirstLastPara="1" wrap="square" lIns="327600" tIns="163767" rIns="327600" bIns="163767" anchor="ctr" anchorCtr="0">
            <a:noAutofit/>
          </a:bodyPr>
          <a:lstStyle/>
          <a:p>
            <a:pPr marL="0" marR="0" lvl="0" indent="0" algn="l" rtl="0">
              <a:lnSpc>
                <a:spcPct val="100000"/>
              </a:lnSpc>
              <a:spcBef>
                <a:spcPts val="0"/>
              </a:spcBef>
              <a:spcAft>
                <a:spcPts val="0"/>
              </a:spcAft>
              <a:buNone/>
            </a:pPr>
            <a:endParaRPr sz="6400" dirty="0">
              <a:latin typeface="Covered By Your Grace"/>
              <a:ea typeface="Covered By Your Grace"/>
              <a:cs typeface="Covered By Your Grace"/>
              <a:sym typeface="Covered By Your Grace"/>
            </a:endParaRPr>
          </a:p>
          <a:p>
            <a:pPr marL="0" marR="0" lvl="0" indent="0" algn="ctr" rtl="0">
              <a:lnSpc>
                <a:spcPct val="100000"/>
              </a:lnSpc>
              <a:spcBef>
                <a:spcPts val="0"/>
              </a:spcBef>
              <a:spcAft>
                <a:spcPts val="0"/>
              </a:spcAft>
              <a:buNone/>
            </a:pPr>
            <a:endParaRPr sz="6400" dirty="0">
              <a:latin typeface="Covered By Your Grace"/>
              <a:ea typeface="Covered By Your Grace"/>
              <a:cs typeface="Covered By Your Grace"/>
              <a:sym typeface="Covered By Your Grace"/>
            </a:endParaRPr>
          </a:p>
          <a:p>
            <a:pPr marL="609585" marR="0" lvl="0" indent="0" algn="l" rtl="0">
              <a:lnSpc>
                <a:spcPct val="100000"/>
              </a:lnSpc>
              <a:spcBef>
                <a:spcPts val="0"/>
              </a:spcBef>
              <a:spcAft>
                <a:spcPts val="0"/>
              </a:spcAft>
              <a:buNone/>
            </a:pPr>
            <a:endParaRPr sz="6400" dirty="0">
              <a:latin typeface="Covered By Your Grace"/>
              <a:ea typeface="Covered By Your Grace"/>
              <a:cs typeface="Covered By Your Grace"/>
              <a:sym typeface="Covered By Your Grace"/>
            </a:endParaRPr>
          </a:p>
        </p:txBody>
      </p:sp>
      <p:sp>
        <p:nvSpPr>
          <p:cNvPr id="52" name="Google Shape;52;p13"/>
          <p:cNvSpPr txBox="1">
            <a:spLocks noGrp="1"/>
          </p:cNvSpPr>
          <p:nvPr>
            <p:ph type="title"/>
          </p:nvPr>
        </p:nvSpPr>
        <p:spPr>
          <a:xfrm>
            <a:off x="269200" y="773271"/>
            <a:ext cx="3166067" cy="449342"/>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640867" y="3110333"/>
            <a:ext cx="2940800" cy="26632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Font typeface="Montserrat"/>
              <a:buChar char="●"/>
              <a:defRPr sz="1600">
                <a:latin typeface="Montserrat"/>
                <a:ea typeface="Montserrat"/>
                <a:cs typeface="Montserrat"/>
                <a:sym typeface="Montserrat"/>
              </a:defRPr>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55" name="Google Shape;55;p13"/>
          <p:cNvSpPr txBox="1">
            <a:spLocks noGrp="1"/>
          </p:cNvSpPr>
          <p:nvPr>
            <p:ph type="body" idx="2"/>
          </p:nvPr>
        </p:nvSpPr>
        <p:spPr>
          <a:xfrm>
            <a:off x="8243047" y="2442881"/>
            <a:ext cx="3478306" cy="4069978"/>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56" name="Google Shape;56;p13"/>
          <p:cNvSpPr/>
          <p:nvPr/>
        </p:nvSpPr>
        <p:spPr>
          <a:xfrm>
            <a:off x="4221233" y="1864801"/>
            <a:ext cx="3666000" cy="4716800"/>
          </a:xfrm>
          <a:prstGeom prst="rect">
            <a:avLst/>
          </a:prstGeom>
          <a:solidFill>
            <a:srgbClr val="E7FFE1"/>
          </a:solidFill>
          <a:ln>
            <a:solidFill>
              <a:schemeClr val="tx1"/>
            </a:solidFill>
          </a:ln>
          <a:effectLst>
            <a:outerShdw blurRad="50800" dist="104775" dir="3600000" algn="tl" rotWithShape="0">
              <a:srgbClr val="000000">
                <a:alpha val="40000"/>
              </a:srgbClr>
            </a:outerShdw>
          </a:effectLst>
        </p:spPr>
        <p:txBody>
          <a:bodyPr spcFirstLastPara="1" wrap="square" lIns="327600" tIns="163767" rIns="327600" bIns="163767" anchor="ctr" anchorCtr="0">
            <a:noAutofit/>
          </a:bodyPr>
          <a:lstStyle/>
          <a:p>
            <a:pPr marL="0" marR="0" lvl="0" indent="0" algn="l" rtl="0">
              <a:lnSpc>
                <a:spcPct val="100000"/>
              </a:lnSpc>
              <a:spcBef>
                <a:spcPts val="0"/>
              </a:spcBef>
              <a:spcAft>
                <a:spcPts val="0"/>
              </a:spcAft>
              <a:buNone/>
            </a:pPr>
            <a:endParaRPr sz="6400" dirty="0">
              <a:latin typeface="Covered By Your Grace"/>
              <a:ea typeface="Covered By Your Grace"/>
              <a:cs typeface="Covered By Your Grace"/>
              <a:sym typeface="Covered By Your Grace"/>
            </a:endParaRPr>
          </a:p>
          <a:p>
            <a:pPr marL="0" marR="0" lvl="0" indent="0" algn="ctr" rtl="0">
              <a:lnSpc>
                <a:spcPct val="100000"/>
              </a:lnSpc>
              <a:spcBef>
                <a:spcPts val="0"/>
              </a:spcBef>
              <a:spcAft>
                <a:spcPts val="0"/>
              </a:spcAft>
              <a:buNone/>
            </a:pPr>
            <a:endParaRPr sz="6400" dirty="0">
              <a:latin typeface="Covered By Your Grace"/>
              <a:ea typeface="Covered By Your Grace"/>
              <a:cs typeface="Covered By Your Grace"/>
              <a:sym typeface="Covered By Your Grace"/>
            </a:endParaRPr>
          </a:p>
          <a:p>
            <a:pPr marL="609585" marR="0" lvl="0" indent="0" algn="l" rtl="0">
              <a:lnSpc>
                <a:spcPct val="100000"/>
              </a:lnSpc>
              <a:spcBef>
                <a:spcPts val="0"/>
              </a:spcBef>
              <a:spcAft>
                <a:spcPts val="0"/>
              </a:spcAft>
              <a:buNone/>
            </a:pPr>
            <a:endParaRPr sz="6400" dirty="0">
              <a:latin typeface="Covered By Your Grace"/>
              <a:ea typeface="Covered By Your Grace"/>
              <a:cs typeface="Covered By Your Grace"/>
              <a:sym typeface="Covered By Your Grace"/>
            </a:endParaRPr>
          </a:p>
        </p:txBody>
      </p:sp>
      <p:sp>
        <p:nvSpPr>
          <p:cNvPr id="57" name="Google Shape;57;p13"/>
          <p:cNvSpPr/>
          <p:nvPr/>
        </p:nvSpPr>
        <p:spPr>
          <a:xfrm>
            <a:off x="8173233" y="1861533"/>
            <a:ext cx="3666000" cy="4716800"/>
          </a:xfrm>
          <a:prstGeom prst="rect">
            <a:avLst/>
          </a:prstGeom>
          <a:solidFill>
            <a:schemeClr val="accent1">
              <a:lumMod val="10000"/>
              <a:lumOff val="90000"/>
            </a:schemeClr>
          </a:solidFill>
          <a:ln>
            <a:solidFill>
              <a:schemeClr val="tx1"/>
            </a:solidFill>
          </a:ln>
          <a:effectLst>
            <a:outerShdw blurRad="50800" dist="104775" dir="3600000" algn="tl" rotWithShape="0">
              <a:srgbClr val="000000">
                <a:alpha val="40000"/>
              </a:srgbClr>
            </a:outerShdw>
          </a:effectLst>
        </p:spPr>
        <p:txBody>
          <a:bodyPr spcFirstLastPara="1" wrap="square" lIns="327600" tIns="163767" rIns="327600" bIns="163767" anchor="ctr" anchorCtr="0">
            <a:noAutofit/>
          </a:bodyPr>
          <a:lstStyle/>
          <a:p>
            <a:pPr marL="0" marR="0" lvl="0" indent="0" algn="l" rtl="0">
              <a:lnSpc>
                <a:spcPct val="100000"/>
              </a:lnSpc>
              <a:spcBef>
                <a:spcPts val="0"/>
              </a:spcBef>
              <a:spcAft>
                <a:spcPts val="0"/>
              </a:spcAft>
              <a:buNone/>
            </a:pPr>
            <a:endParaRPr sz="6400" dirty="0">
              <a:latin typeface="Covered By Your Grace"/>
              <a:ea typeface="Covered By Your Grace"/>
              <a:cs typeface="Covered By Your Grace"/>
              <a:sym typeface="Covered By Your Grace"/>
            </a:endParaRPr>
          </a:p>
          <a:p>
            <a:pPr marL="0" marR="0" lvl="0" indent="0" algn="ctr" rtl="0">
              <a:lnSpc>
                <a:spcPct val="100000"/>
              </a:lnSpc>
              <a:spcBef>
                <a:spcPts val="0"/>
              </a:spcBef>
              <a:spcAft>
                <a:spcPts val="0"/>
              </a:spcAft>
              <a:buNone/>
            </a:pPr>
            <a:endParaRPr sz="6400" dirty="0">
              <a:latin typeface="Covered By Your Grace"/>
              <a:ea typeface="Covered By Your Grace"/>
              <a:cs typeface="Covered By Your Grace"/>
              <a:sym typeface="Covered By Your Grace"/>
            </a:endParaRPr>
          </a:p>
          <a:p>
            <a:pPr marL="609585" marR="0" lvl="0" indent="0" algn="l" rtl="0">
              <a:lnSpc>
                <a:spcPct val="100000"/>
              </a:lnSpc>
              <a:spcBef>
                <a:spcPts val="0"/>
              </a:spcBef>
              <a:spcAft>
                <a:spcPts val="0"/>
              </a:spcAft>
              <a:buNone/>
            </a:pPr>
            <a:endParaRPr sz="6400" dirty="0">
              <a:latin typeface="Covered By Your Grace"/>
              <a:ea typeface="Covered By Your Grace"/>
              <a:cs typeface="Covered By Your Grace"/>
              <a:sym typeface="Covered By Your Grace"/>
            </a:endParaRPr>
          </a:p>
        </p:txBody>
      </p:sp>
      <p:pic>
        <p:nvPicPr>
          <p:cNvPr id="58" name="Google Shape;58;p13"/>
          <p:cNvPicPr preferRelativeResize="0"/>
          <p:nvPr/>
        </p:nvPicPr>
        <p:blipFill rotWithShape="1">
          <a:blip r:embed="rId2">
            <a:alphaModFix/>
          </a:blip>
          <a:srcRect t="1493" b="1493"/>
          <a:stretch/>
        </p:blipFill>
        <p:spPr>
          <a:xfrm>
            <a:off x="5472367" y="1302333"/>
            <a:ext cx="986900" cy="951035"/>
          </a:xfrm>
          <a:prstGeom prst="rect">
            <a:avLst/>
          </a:prstGeom>
          <a:noFill/>
          <a:ln>
            <a:noFill/>
          </a:ln>
          <a:effectLst>
            <a:outerShdw blurRad="50800" dist="104775" dir="3600000" algn="tl" rotWithShape="0">
              <a:srgbClr val="000000">
                <a:alpha val="40000"/>
              </a:srgbClr>
            </a:outerShdw>
          </a:effectLst>
        </p:spPr>
      </p:pic>
      <p:pic>
        <p:nvPicPr>
          <p:cNvPr id="59" name="Google Shape;59;p13"/>
          <p:cNvPicPr preferRelativeResize="0"/>
          <p:nvPr/>
        </p:nvPicPr>
        <p:blipFill rotWithShape="1">
          <a:blip r:embed="rId2">
            <a:alphaModFix/>
          </a:blip>
          <a:srcRect t="1200" b="1190"/>
          <a:stretch/>
        </p:blipFill>
        <p:spPr>
          <a:xfrm>
            <a:off x="1593534" y="1299434"/>
            <a:ext cx="986900" cy="956857"/>
          </a:xfrm>
          <a:prstGeom prst="rect">
            <a:avLst/>
          </a:prstGeom>
          <a:noFill/>
          <a:ln>
            <a:noFill/>
          </a:ln>
          <a:effectLst>
            <a:outerShdw blurRad="50800" dist="104775" dir="3600000" algn="tl" rotWithShape="0">
              <a:srgbClr val="000000">
                <a:alpha val="40000"/>
              </a:srgbClr>
            </a:outerShdw>
          </a:effectLst>
        </p:spPr>
      </p:pic>
      <p:grpSp>
        <p:nvGrpSpPr>
          <p:cNvPr id="5" name="Group 4">
            <a:extLst>
              <a:ext uri="{FF2B5EF4-FFF2-40B4-BE49-F238E27FC236}">
                <a16:creationId xmlns:a16="http://schemas.microsoft.com/office/drawing/2014/main" id="{9352233A-6E52-52BC-AAC3-02F0A511A0B1}"/>
              </a:ext>
            </a:extLst>
          </p:cNvPr>
          <p:cNvGrpSpPr/>
          <p:nvPr userDrawn="1"/>
        </p:nvGrpSpPr>
        <p:grpSpPr>
          <a:xfrm>
            <a:off x="9512783" y="1302334"/>
            <a:ext cx="986900" cy="951034"/>
            <a:chOff x="8644917" y="1302334"/>
            <a:chExt cx="986900" cy="951034"/>
          </a:xfrm>
        </p:grpSpPr>
        <p:sp>
          <p:nvSpPr>
            <p:cNvPr id="4" name="Oval 3">
              <a:extLst>
                <a:ext uri="{FF2B5EF4-FFF2-40B4-BE49-F238E27FC236}">
                  <a16:creationId xmlns:a16="http://schemas.microsoft.com/office/drawing/2014/main" id="{25C3932A-73CB-F18D-77DD-9653A1BB17F9}"/>
                </a:ext>
              </a:extLst>
            </p:cNvPr>
            <p:cNvSpPr/>
            <p:nvPr userDrawn="1"/>
          </p:nvSpPr>
          <p:spPr>
            <a:xfrm>
              <a:off x="8644917" y="1302334"/>
              <a:ext cx="986900" cy="951034"/>
            </a:xfrm>
            <a:prstGeom prst="ellipse">
              <a:avLst/>
            </a:prstGeom>
            <a:solidFill>
              <a:schemeClr val="accent6"/>
            </a:solidFill>
            <a:ln>
              <a:noFill/>
            </a:ln>
            <a:effectLst>
              <a:outerShdw blurRad="50800" dist="38100" dir="5400000" sx="105000" sy="105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AU" dirty="0"/>
            </a:p>
          </p:txBody>
        </p:sp>
        <p:pic>
          <p:nvPicPr>
            <p:cNvPr id="3" name="Graphic 2" descr="Brainstorm with solid fill">
              <a:extLst>
                <a:ext uri="{FF2B5EF4-FFF2-40B4-BE49-F238E27FC236}">
                  <a16:creationId xmlns:a16="http://schemas.microsoft.com/office/drawing/2014/main" id="{51F8B1CF-6A55-168C-6110-977D291C5BD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717417" y="1320650"/>
              <a:ext cx="914400" cy="914400"/>
            </a:xfrm>
            <a:prstGeom prst="rect">
              <a:avLst/>
            </a:prstGeom>
          </p:spPr>
        </p:pic>
      </p:grpSp>
    </p:spTree>
    <p:extLst>
      <p:ext uri="{BB962C8B-B14F-4D97-AF65-F5344CB8AC3E}">
        <p14:creationId xmlns:p14="http://schemas.microsoft.com/office/powerpoint/2010/main" val="148502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62133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6619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6B0AA3B9-7176-4FBC-8A56-69712925427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864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0AA3B9-7176-4FBC-8A56-69712925427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9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B0AA3B9-7176-4FBC-8A56-69712925427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0"/>
            <a:ext cx="5735637" cy="4878611"/>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1"/>
            <a:ext cx="5507038" cy="4246186"/>
          </a:xfrm>
        </p:spPr>
        <p:txBody>
          <a:bodyPr/>
          <a:lstStyle/>
          <a:p>
            <a:r>
              <a:rPr lang="en-US" dirty="0"/>
              <a:t>Click icon to add picture</a:t>
            </a:r>
            <a:endParaRPr lang="en-AU" dirty="0"/>
          </a:p>
        </p:txBody>
      </p:sp>
      <p:sp>
        <p:nvSpPr>
          <p:cNvPr id="9" name="Text Placeholder 8">
            <a:extLst>
              <a:ext uri="{FF2B5EF4-FFF2-40B4-BE49-F238E27FC236}">
                <a16:creationId xmlns:a16="http://schemas.microsoft.com/office/drawing/2014/main" id="{C468D160-A77E-0FD7-054B-CE004CA9035B}"/>
              </a:ext>
            </a:extLst>
          </p:cNvPr>
          <p:cNvSpPr>
            <a:spLocks noGrp="1"/>
          </p:cNvSpPr>
          <p:nvPr>
            <p:ph type="body" sz="quarter" idx="21"/>
          </p:nvPr>
        </p:nvSpPr>
        <p:spPr>
          <a:xfrm>
            <a:off x="6324600" y="5934075"/>
            <a:ext cx="5519738" cy="506413"/>
          </a:xfrm>
        </p:spPr>
        <p:txBody>
          <a:bodyPr/>
          <a:lstStyle>
            <a:lvl1pPr>
              <a:defRPr sz="1400"/>
            </a:lvl1pPr>
          </a:lstStyle>
          <a:p>
            <a:pPr lvl="0"/>
            <a:r>
              <a:rPr lang="en-US"/>
              <a:t>Click to edit Master text styles</a:t>
            </a:r>
            <a:endParaRPr lang="en-AU"/>
          </a:p>
        </p:txBody>
      </p:sp>
    </p:spTree>
    <p:extLst>
      <p:ext uri="{BB962C8B-B14F-4D97-AF65-F5344CB8AC3E}">
        <p14:creationId xmlns:p14="http://schemas.microsoft.com/office/powerpoint/2010/main" val="112239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p>
            <a:fld id="{6B0AA3B9-7176-4FBC-8A56-697129254272}" type="slidenum">
              <a:rPr lang="en-AU" smtClean="0"/>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1734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0AA3B9-7176-4FBC-8A56-69712925427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55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0AA3B9-7176-4FBC-8A56-697129254272}" type="slidenum">
              <a:rPr lang="en-AU" smtClean="0"/>
              <a:t>‹#›</a:t>
            </a:fld>
            <a:endParaRPr lang="en-AU" dirty="0"/>
          </a:p>
        </p:txBody>
      </p:sp>
    </p:spTree>
    <p:extLst>
      <p:ext uri="{BB962C8B-B14F-4D97-AF65-F5344CB8AC3E}">
        <p14:creationId xmlns:p14="http://schemas.microsoft.com/office/powerpoint/2010/main" val="4391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09B0793B-9A9E-76CD-2FEC-E2CDF54AF06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494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6B0AA3B9-7176-4FBC-8A56-697129254272}" type="slidenum">
              <a:rPr lang="en-AU" smtClean="0"/>
              <a:t>‹#›</a:t>
            </a:fld>
            <a:endParaRPr lang="en-AU" dirty="0"/>
          </a:p>
        </p:txBody>
      </p:sp>
    </p:spTree>
    <p:extLst>
      <p:ext uri="{BB962C8B-B14F-4D97-AF65-F5344CB8AC3E}">
        <p14:creationId xmlns:p14="http://schemas.microsoft.com/office/powerpoint/2010/main" val="839757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 id="2147483673" r:id="rId12"/>
    <p:sldLayoutId id="2147483678" r:id="rId13"/>
    <p:sldLayoutId id="214748368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teaching-and-learning/curriculum/stem/stem-curriculum-resources/stem-smart-greenhous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nsw.gov.au/teaching-and-learning/curriculum/stem/stem-curriculum-resources/stem-smart-greenhous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DE786-36F5-FD49-E08E-7D6591251DBE}"/>
              </a:ext>
            </a:extLst>
          </p:cNvPr>
          <p:cNvSpPr>
            <a:spLocks noGrp="1"/>
          </p:cNvSpPr>
          <p:nvPr>
            <p:ph type="ctrTitle"/>
          </p:nvPr>
        </p:nvSpPr>
        <p:spPr/>
        <p:txBody>
          <a:bodyPr/>
          <a:lstStyle/>
          <a:p>
            <a:r>
              <a:rPr lang="en-AU" dirty="0"/>
              <a:t>iSTEM AgriTech</a:t>
            </a:r>
          </a:p>
        </p:txBody>
      </p:sp>
      <p:sp>
        <p:nvSpPr>
          <p:cNvPr id="5" name="Text Placeholder 4">
            <a:extLst>
              <a:ext uri="{FF2B5EF4-FFF2-40B4-BE49-F238E27FC236}">
                <a16:creationId xmlns:a16="http://schemas.microsoft.com/office/drawing/2014/main" id="{E4583A3C-1E23-ABE7-C1E2-740433FB97CE}"/>
              </a:ext>
            </a:extLst>
          </p:cNvPr>
          <p:cNvSpPr>
            <a:spLocks noGrp="1"/>
          </p:cNvSpPr>
          <p:nvPr>
            <p:ph type="body" sz="quarter" idx="10"/>
          </p:nvPr>
        </p:nvSpPr>
        <p:spPr/>
        <p:txBody>
          <a:bodyPr/>
          <a:lstStyle/>
          <a:p>
            <a:r>
              <a:rPr lang="en-AU" dirty="0"/>
              <a:t>Stage 5</a:t>
            </a:r>
          </a:p>
        </p:txBody>
      </p:sp>
      <p:sp>
        <p:nvSpPr>
          <p:cNvPr id="9" name="Text Placeholder 8">
            <a:extLst>
              <a:ext uri="{FF2B5EF4-FFF2-40B4-BE49-F238E27FC236}">
                <a16:creationId xmlns:a16="http://schemas.microsoft.com/office/drawing/2014/main" id="{12964B72-A2E4-AAC3-56EF-8356190E67A5}"/>
              </a:ext>
            </a:extLst>
          </p:cNvPr>
          <p:cNvSpPr>
            <a:spLocks noGrp="1"/>
          </p:cNvSpPr>
          <p:nvPr>
            <p:ph type="body" sz="quarter" idx="16"/>
          </p:nvPr>
        </p:nvSpPr>
        <p:spPr/>
        <p:txBody>
          <a:bodyPr/>
          <a:lstStyle/>
          <a:p>
            <a:r>
              <a:rPr lang="en-AU" dirty="0"/>
              <a:t>Week 5 and 6</a:t>
            </a:r>
          </a:p>
        </p:txBody>
      </p:sp>
      <p:sp>
        <p:nvSpPr>
          <p:cNvPr id="7" name="Text Placeholder 6">
            <a:extLst>
              <a:ext uri="{FF2B5EF4-FFF2-40B4-BE49-F238E27FC236}">
                <a16:creationId xmlns:a16="http://schemas.microsoft.com/office/drawing/2014/main" id="{88EA2450-CC40-53D2-F17D-56AD5CA3CA26}"/>
              </a:ext>
            </a:extLst>
          </p:cNvPr>
          <p:cNvSpPr>
            <a:spLocks noGrp="1"/>
          </p:cNvSpPr>
          <p:nvPr>
            <p:ph type="body" sz="quarter" idx="14"/>
          </p:nvPr>
        </p:nvSpPr>
        <p:spPr/>
        <p:txBody>
          <a:bodyPr/>
          <a:lstStyle/>
          <a:p>
            <a:r>
              <a:rPr lang="en-AU" dirty="0"/>
              <a:t>Resource: AGT PPT3</a:t>
            </a:r>
          </a:p>
        </p:txBody>
      </p:sp>
      <p:pic>
        <p:nvPicPr>
          <p:cNvPr id="10" name="Picture Placeholder 14" descr="Aerial view of a circular crop circle">
            <a:extLst>
              <a:ext uri="{FF2B5EF4-FFF2-40B4-BE49-F238E27FC236}">
                <a16:creationId xmlns:a16="http://schemas.microsoft.com/office/drawing/2014/main" id="{4D74975E-D141-6C66-A2AC-9193E35D678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27" r="1727"/>
          <a:stretch>
            <a:fillRect/>
          </a:stretch>
        </p:blipFill>
        <p:spPr>
          <a:xfrm>
            <a:off x="7127875" y="0"/>
            <a:ext cx="5064125" cy="6858000"/>
          </a:xfrm>
        </p:spPr>
      </p:pic>
    </p:spTree>
    <p:extLst>
      <p:ext uri="{BB962C8B-B14F-4D97-AF65-F5344CB8AC3E}">
        <p14:creationId xmlns:p14="http://schemas.microsoft.com/office/powerpoint/2010/main" val="368606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E8820A-5414-EB1C-16E1-DEFE9B228D5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10</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2" name="Title 1">
            <a:extLst>
              <a:ext uri="{FF2B5EF4-FFF2-40B4-BE49-F238E27FC236}">
                <a16:creationId xmlns:a16="http://schemas.microsoft.com/office/drawing/2014/main" id="{72268B60-F3BA-6CC5-6421-9655F3437EDB}"/>
              </a:ext>
            </a:extLst>
          </p:cNvPr>
          <p:cNvSpPr>
            <a:spLocks noGrp="1"/>
          </p:cNvSpPr>
          <p:nvPr>
            <p:ph type="title"/>
          </p:nvPr>
        </p:nvSpPr>
        <p:spPr/>
        <p:txBody>
          <a:bodyPr anchor="t">
            <a:normAutofit/>
          </a:bodyPr>
          <a:lstStyle/>
          <a:p>
            <a:r>
              <a:rPr lang="en-AU" dirty="0"/>
              <a:t>Review</a:t>
            </a:r>
          </a:p>
        </p:txBody>
      </p:sp>
      <p:sp>
        <p:nvSpPr>
          <p:cNvPr id="3" name="Content Placeholder 2">
            <a:extLst>
              <a:ext uri="{FF2B5EF4-FFF2-40B4-BE49-F238E27FC236}">
                <a16:creationId xmlns:a16="http://schemas.microsoft.com/office/drawing/2014/main" id="{E833498A-7307-382E-5618-CE4C975ACDBD}"/>
              </a:ext>
            </a:extLst>
          </p:cNvPr>
          <p:cNvSpPr>
            <a:spLocks noGrp="1"/>
          </p:cNvSpPr>
          <p:nvPr>
            <p:ph sz="quarter" idx="19"/>
          </p:nvPr>
        </p:nvSpPr>
        <p:spPr/>
        <p:txBody>
          <a:bodyPr>
            <a:normAutofit/>
          </a:bodyPr>
          <a:lstStyle/>
          <a:p>
            <a:r>
              <a:rPr lang="en-AU" dirty="0">
                <a:latin typeface="Arial" panose="020B0604020202020204" pitchFamily="34" charset="0"/>
              </a:rPr>
              <a:t>What did you learn when prototyping?</a:t>
            </a:r>
          </a:p>
          <a:p>
            <a:r>
              <a:rPr lang="en-AU" dirty="0"/>
              <a:t>Did you face any challenges?</a:t>
            </a:r>
          </a:p>
          <a:p>
            <a:r>
              <a:rPr lang="en-AU" dirty="0">
                <a:latin typeface="Arial" panose="020B0604020202020204" pitchFamily="34" charset="0"/>
              </a:rPr>
              <a:t>What worked well?</a:t>
            </a:r>
          </a:p>
          <a:p>
            <a:r>
              <a:rPr lang="en-AU" dirty="0"/>
              <a:t>Do you need ideas from others?</a:t>
            </a:r>
          </a:p>
          <a:p>
            <a:r>
              <a:rPr lang="en-AU" dirty="0">
                <a:latin typeface="Arial" panose="020B0604020202020204" pitchFamily="34" charset="0"/>
              </a:rPr>
              <a:t>What do you plan to prototype today?</a:t>
            </a:r>
          </a:p>
          <a:p>
            <a:endParaRPr lang="en-AU" dirty="0">
              <a:latin typeface="Arial" panose="020B0604020202020204" pitchFamily="34" charset="0"/>
            </a:endParaRPr>
          </a:p>
        </p:txBody>
      </p:sp>
      <p:grpSp>
        <p:nvGrpSpPr>
          <p:cNvPr id="6" name="Group 5">
            <a:extLst>
              <a:ext uri="{FF2B5EF4-FFF2-40B4-BE49-F238E27FC236}">
                <a16:creationId xmlns:a16="http://schemas.microsoft.com/office/drawing/2014/main" id="{0FB3BE13-8D08-B921-9415-8E485B44852E}"/>
              </a:ext>
              <a:ext uri="{C183D7F6-B498-43B3-948B-1728B52AA6E4}">
                <adec:decorative xmlns:adec="http://schemas.microsoft.com/office/drawing/2017/decorative" val="1"/>
              </a:ext>
            </a:extLst>
          </p:cNvPr>
          <p:cNvGrpSpPr/>
          <p:nvPr/>
        </p:nvGrpSpPr>
        <p:grpSpPr>
          <a:xfrm>
            <a:off x="4916128" y="-717755"/>
            <a:ext cx="7718323" cy="7575755"/>
            <a:chOff x="2071210" y="1292535"/>
            <a:chExt cx="5297160" cy="5353151"/>
          </a:xfrm>
        </p:grpSpPr>
        <p:pic>
          <p:nvPicPr>
            <p:cNvPr id="8" name="Graphic 7" descr="Head with gears with solid fill">
              <a:extLst>
                <a:ext uri="{FF2B5EF4-FFF2-40B4-BE49-F238E27FC236}">
                  <a16:creationId xmlns:a16="http://schemas.microsoft.com/office/drawing/2014/main" id="{2C118FFF-232D-FCBD-31D5-DF92F9691B3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71210" y="5047826"/>
              <a:ext cx="1597860" cy="1597860"/>
            </a:xfrm>
            <a:prstGeom prst="rect">
              <a:avLst/>
            </a:prstGeom>
          </p:spPr>
        </p:pic>
        <p:pic>
          <p:nvPicPr>
            <p:cNvPr id="9" name="Graphic 8" descr="Thought bubble with solid fill">
              <a:extLst>
                <a:ext uri="{FF2B5EF4-FFF2-40B4-BE49-F238E27FC236}">
                  <a16:creationId xmlns:a16="http://schemas.microsoft.com/office/drawing/2014/main" id="{4A84DF81-7B8D-CF2A-27B6-12F68FC470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550271" y="1292535"/>
              <a:ext cx="4818099" cy="4818099"/>
            </a:xfrm>
            <a:prstGeom prst="rect">
              <a:avLst/>
            </a:prstGeom>
          </p:spPr>
        </p:pic>
      </p:grpSp>
      <p:sp>
        <p:nvSpPr>
          <p:cNvPr id="10" name="Content Placeholder 4">
            <a:extLst>
              <a:ext uri="{FF2B5EF4-FFF2-40B4-BE49-F238E27FC236}">
                <a16:creationId xmlns:a16="http://schemas.microsoft.com/office/drawing/2014/main" id="{9691B0E4-5950-ADFD-523C-522C147AFEB0}"/>
              </a:ext>
            </a:extLst>
          </p:cNvPr>
          <p:cNvSpPr txBox="1">
            <a:spLocks/>
          </p:cNvSpPr>
          <p:nvPr/>
        </p:nvSpPr>
        <p:spPr>
          <a:xfrm>
            <a:off x="7244320" y="757202"/>
            <a:ext cx="3879680" cy="242491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solidFill>
                  <a:schemeClr val="bg2"/>
                </a:solidFill>
              </a:rPr>
              <a:t>It was hard to access the sensor inside the greenhouse. Maybe I can add an ‘access hatch’ for the sensor and plants. </a:t>
            </a:r>
          </a:p>
        </p:txBody>
      </p:sp>
    </p:spTree>
    <p:extLst>
      <p:ext uri="{BB962C8B-B14F-4D97-AF65-F5344CB8AC3E}">
        <p14:creationId xmlns:p14="http://schemas.microsoft.com/office/powerpoint/2010/main" val="317819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B1D68-4F1B-FC41-BC1E-CC3E5CCFD70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EC641D0-C2E7-1435-AF6A-C76408A41949}"/>
              </a:ext>
            </a:extLst>
          </p:cNvPr>
          <p:cNvSpPr>
            <a:spLocks noGrp="1"/>
          </p:cNvSpPr>
          <p:nvPr>
            <p:ph type="title"/>
          </p:nvPr>
        </p:nvSpPr>
        <p:spPr/>
        <p:txBody>
          <a:bodyPr anchor="t">
            <a:normAutofit/>
          </a:bodyPr>
          <a:lstStyle/>
          <a:p>
            <a:r>
              <a:rPr lang="en-AU" dirty="0">
                <a:solidFill>
                  <a:schemeClr val="accent1"/>
                </a:solidFill>
                <a:latin typeface="+mj-lt"/>
              </a:rPr>
              <a:t>Prototype reflection</a:t>
            </a:r>
          </a:p>
        </p:txBody>
      </p:sp>
      <p:sp>
        <p:nvSpPr>
          <p:cNvPr id="16" name="Rectangle: Rounded Corners 15">
            <a:extLst>
              <a:ext uri="{FF2B5EF4-FFF2-40B4-BE49-F238E27FC236}">
                <a16:creationId xmlns:a16="http://schemas.microsoft.com/office/drawing/2014/main" id="{AE62C4D8-E556-C3B8-D66C-D6457C4BF805}"/>
              </a:ext>
              <a:ext uri="{C183D7F6-B498-43B3-948B-1728B52AA6E4}">
                <adec:decorative xmlns:adec="http://schemas.microsoft.com/office/drawing/2017/decorative" val="1"/>
              </a:ext>
            </a:extLst>
          </p:cNvPr>
          <p:cNvSpPr/>
          <p:nvPr/>
        </p:nvSpPr>
        <p:spPr>
          <a:xfrm>
            <a:off x="262799" y="1181100"/>
            <a:ext cx="5597352" cy="5037500"/>
          </a:xfrm>
          <a:prstGeom prst="roundRect">
            <a:avLst>
              <a:gd name="adj" fmla="val 6100"/>
            </a:avLst>
          </a:prstGeom>
          <a:solidFill>
            <a:schemeClr val="bg1"/>
          </a:solidFill>
          <a:ln w="57150">
            <a:solidFill>
              <a:schemeClr val="accent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solidFill>
              <a:latin typeface="Public Sans Medium" pitchFamily="2"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486DC582-3EEF-9362-0BC4-0AC25F509113}"/>
              </a:ext>
              <a:ext uri="{C183D7F6-B498-43B3-948B-1728B52AA6E4}">
                <adec:decorative xmlns:adec="http://schemas.microsoft.com/office/drawing/2017/decorative" val="1"/>
              </a:ext>
            </a:extLst>
          </p:cNvPr>
          <p:cNvSpPr/>
          <p:nvPr/>
        </p:nvSpPr>
        <p:spPr>
          <a:xfrm>
            <a:off x="6331849" y="1181100"/>
            <a:ext cx="5597351" cy="5037500"/>
          </a:xfrm>
          <a:prstGeom prst="roundRect">
            <a:avLst>
              <a:gd name="adj" fmla="val 6100"/>
            </a:avLst>
          </a:prstGeom>
          <a:solidFill>
            <a:schemeClr val="bg1"/>
          </a:solidFill>
          <a:ln w="57150">
            <a:solidFill>
              <a:schemeClr val="accent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solidFill>
              <a:latin typeface="Public Sans Medium" pitchFamily="2" charset="0"/>
              <a:cs typeface="Arial" panose="020B0604020202020204" pitchFamily="34" charset="0"/>
            </a:endParaRPr>
          </a:p>
        </p:txBody>
      </p:sp>
      <p:grpSp>
        <p:nvGrpSpPr>
          <p:cNvPr id="84" name="Group 83">
            <a:extLst>
              <a:ext uri="{FF2B5EF4-FFF2-40B4-BE49-F238E27FC236}">
                <a16:creationId xmlns:a16="http://schemas.microsoft.com/office/drawing/2014/main" id="{C8F590BC-0A5C-D7CA-7017-E5F93133A03C}"/>
              </a:ext>
              <a:ext uri="{C183D7F6-B498-43B3-948B-1728B52AA6E4}">
                <adec:decorative xmlns:adec="http://schemas.microsoft.com/office/drawing/2017/decorative" val="1"/>
              </a:ext>
            </a:extLst>
          </p:cNvPr>
          <p:cNvGrpSpPr/>
          <p:nvPr/>
        </p:nvGrpSpPr>
        <p:grpSpPr>
          <a:xfrm>
            <a:off x="360000" y="1379832"/>
            <a:ext cx="1354019" cy="800107"/>
            <a:chOff x="360000" y="1339115"/>
            <a:chExt cx="1311460" cy="774958"/>
          </a:xfrm>
        </p:grpSpPr>
        <p:sp>
          <p:nvSpPr>
            <p:cNvPr id="63" name="Rectangle: Rounded Corners 47">
              <a:extLst>
                <a:ext uri="{FF2B5EF4-FFF2-40B4-BE49-F238E27FC236}">
                  <a16:creationId xmlns:a16="http://schemas.microsoft.com/office/drawing/2014/main" id="{37CD7F2B-4541-4578-4B9C-C32BC593D9A2}"/>
                </a:ext>
              </a:extLst>
            </p:cNvPr>
            <p:cNvSpPr/>
            <p:nvPr/>
          </p:nvSpPr>
          <p:spPr>
            <a:xfrm>
              <a:off x="360000" y="1339115"/>
              <a:ext cx="1311460" cy="774958"/>
            </a:xfrm>
            <a:prstGeom prst="roundRect">
              <a:avLst>
                <a:gd name="adj" fmla="val 50000"/>
              </a:avLst>
            </a:prstGeom>
            <a:solidFill>
              <a:srgbClr val="457EC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77"/>
              </a:endParaRPr>
            </a:p>
          </p:txBody>
        </p:sp>
        <p:sp>
          <p:nvSpPr>
            <p:cNvPr id="65" name="Oval 64">
              <a:extLst>
                <a:ext uri="{FF2B5EF4-FFF2-40B4-BE49-F238E27FC236}">
                  <a16:creationId xmlns:a16="http://schemas.microsoft.com/office/drawing/2014/main" id="{DE384900-1F84-3FE8-1050-518A1AAE466B}"/>
                </a:ext>
              </a:extLst>
            </p:cNvPr>
            <p:cNvSpPr/>
            <p:nvPr/>
          </p:nvSpPr>
          <p:spPr>
            <a:xfrm>
              <a:off x="400467" y="1376252"/>
              <a:ext cx="687201" cy="687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77"/>
              </a:endParaRPr>
            </a:p>
          </p:txBody>
        </p:sp>
        <p:sp>
          <p:nvSpPr>
            <p:cNvPr id="80" name="Freeform: Shape 79">
              <a:extLst>
                <a:ext uri="{FF2B5EF4-FFF2-40B4-BE49-F238E27FC236}">
                  <a16:creationId xmlns:a16="http://schemas.microsoft.com/office/drawing/2014/main" id="{D35F52E9-AB87-57FC-473A-955289E77D5A}"/>
                </a:ext>
              </a:extLst>
            </p:cNvPr>
            <p:cNvSpPr/>
            <p:nvPr/>
          </p:nvSpPr>
          <p:spPr>
            <a:xfrm>
              <a:off x="736457" y="1545118"/>
              <a:ext cx="52892" cy="54159"/>
            </a:xfrm>
            <a:custGeom>
              <a:avLst/>
              <a:gdLst>
                <a:gd name="connsiteX0" fmla="*/ 54742 w 109484"/>
                <a:gd name="connsiteY0" fmla="*/ 0 h 109484"/>
                <a:gd name="connsiteX1" fmla="*/ 0 w 109484"/>
                <a:gd name="connsiteY1" fmla="*/ 54742 h 109484"/>
                <a:gd name="connsiteX2" fmla="*/ 54742 w 109484"/>
                <a:gd name="connsiteY2" fmla="*/ 109484 h 109484"/>
                <a:gd name="connsiteX3" fmla="*/ 109484 w 109484"/>
                <a:gd name="connsiteY3" fmla="*/ 54742 h 109484"/>
                <a:gd name="connsiteX4" fmla="*/ 54742 w 109484"/>
                <a:gd name="connsiteY4" fmla="*/ 0 h 109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84" h="109484">
                  <a:moveTo>
                    <a:pt x="54742" y="0"/>
                  </a:moveTo>
                  <a:cubicBezTo>
                    <a:pt x="24764" y="0"/>
                    <a:pt x="0" y="24764"/>
                    <a:pt x="0" y="54742"/>
                  </a:cubicBezTo>
                  <a:cubicBezTo>
                    <a:pt x="0" y="84720"/>
                    <a:pt x="24764" y="109484"/>
                    <a:pt x="54742" y="109484"/>
                  </a:cubicBezTo>
                  <a:cubicBezTo>
                    <a:pt x="84720" y="109484"/>
                    <a:pt x="109484" y="84720"/>
                    <a:pt x="109484" y="54742"/>
                  </a:cubicBezTo>
                  <a:cubicBezTo>
                    <a:pt x="109484" y="24764"/>
                    <a:pt x="84720" y="0"/>
                    <a:pt x="54742" y="0"/>
                  </a:cubicBezTo>
                  <a:close/>
                </a:path>
              </a:pathLst>
            </a:custGeom>
            <a:solidFill>
              <a:srgbClr val="D7153A"/>
            </a:solidFill>
            <a:ln w="12998" cap="flat">
              <a:noFill/>
              <a:prstDash val="solid"/>
              <a:miter/>
            </a:ln>
          </p:spPr>
          <p:txBody>
            <a:bodyPr rtlCol="0" anchor="ctr"/>
            <a:lstStyle/>
            <a:p>
              <a:endParaRPr lang="en-AU" dirty="0"/>
            </a:p>
          </p:txBody>
        </p:sp>
        <p:sp>
          <p:nvSpPr>
            <p:cNvPr id="81" name="Freeform: Shape 80">
              <a:extLst>
                <a:ext uri="{FF2B5EF4-FFF2-40B4-BE49-F238E27FC236}">
                  <a16:creationId xmlns:a16="http://schemas.microsoft.com/office/drawing/2014/main" id="{91328856-9011-F597-EE90-7DDDD998C0B3}"/>
                </a:ext>
              </a:extLst>
            </p:cNvPr>
            <p:cNvSpPr/>
            <p:nvPr/>
          </p:nvSpPr>
          <p:spPr>
            <a:xfrm>
              <a:off x="657119" y="1676002"/>
              <a:ext cx="52892" cy="54159"/>
            </a:xfrm>
            <a:custGeom>
              <a:avLst/>
              <a:gdLst>
                <a:gd name="connsiteX0" fmla="*/ 109484 w 109484"/>
                <a:gd name="connsiteY0" fmla="*/ 54742 h 109484"/>
                <a:gd name="connsiteX1" fmla="*/ 54742 w 109484"/>
                <a:gd name="connsiteY1" fmla="*/ 109484 h 109484"/>
                <a:gd name="connsiteX2" fmla="*/ 0 w 109484"/>
                <a:gd name="connsiteY2" fmla="*/ 54742 h 109484"/>
                <a:gd name="connsiteX3" fmla="*/ 54742 w 109484"/>
                <a:gd name="connsiteY3" fmla="*/ 0 h 109484"/>
                <a:gd name="connsiteX4" fmla="*/ 109484 w 109484"/>
                <a:gd name="connsiteY4" fmla="*/ 54742 h 109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84" h="109484">
                  <a:moveTo>
                    <a:pt x="109484" y="54742"/>
                  </a:moveTo>
                  <a:cubicBezTo>
                    <a:pt x="109484" y="84975"/>
                    <a:pt x="84975" y="109484"/>
                    <a:pt x="54742" y="109484"/>
                  </a:cubicBezTo>
                  <a:cubicBezTo>
                    <a:pt x="24509" y="109484"/>
                    <a:pt x="0" y="84975"/>
                    <a:pt x="0" y="54742"/>
                  </a:cubicBezTo>
                  <a:cubicBezTo>
                    <a:pt x="0" y="24509"/>
                    <a:pt x="24509" y="0"/>
                    <a:pt x="54742" y="0"/>
                  </a:cubicBezTo>
                  <a:cubicBezTo>
                    <a:pt x="84975" y="0"/>
                    <a:pt x="109484" y="24509"/>
                    <a:pt x="109484" y="54742"/>
                  </a:cubicBezTo>
                  <a:close/>
                </a:path>
              </a:pathLst>
            </a:custGeom>
            <a:solidFill>
              <a:schemeClr val="accent3"/>
            </a:solidFill>
            <a:ln w="12998" cap="flat">
              <a:noFill/>
              <a:prstDash val="solid"/>
              <a:miter/>
            </a:ln>
          </p:spPr>
          <p:txBody>
            <a:bodyPr rtlCol="0" anchor="ctr"/>
            <a:lstStyle/>
            <a:p>
              <a:endParaRPr lang="en-AU" dirty="0"/>
            </a:p>
          </p:txBody>
        </p:sp>
        <p:sp>
          <p:nvSpPr>
            <p:cNvPr id="82" name="Freeform: Shape 81">
              <a:extLst>
                <a:ext uri="{FF2B5EF4-FFF2-40B4-BE49-F238E27FC236}">
                  <a16:creationId xmlns:a16="http://schemas.microsoft.com/office/drawing/2014/main" id="{3C4AFBD3-8F82-528B-FFDA-BB3C8A79A68A}"/>
                </a:ext>
              </a:extLst>
            </p:cNvPr>
            <p:cNvSpPr/>
            <p:nvPr/>
          </p:nvSpPr>
          <p:spPr>
            <a:xfrm>
              <a:off x="536770" y="1454209"/>
              <a:ext cx="428361" cy="520313"/>
            </a:xfrm>
            <a:custGeom>
              <a:avLst/>
              <a:gdLst>
                <a:gd name="connsiteX0" fmla="*/ 586784 w 886691"/>
                <a:gd name="connsiteY0" fmla="*/ 256766 h 1051829"/>
                <a:gd name="connsiteX1" fmla="*/ 554199 w 886691"/>
                <a:gd name="connsiteY1" fmla="*/ 272407 h 1051829"/>
                <a:gd name="connsiteX2" fmla="*/ 541165 w 886691"/>
                <a:gd name="connsiteY2" fmla="*/ 301081 h 1051829"/>
                <a:gd name="connsiteX3" fmla="*/ 552896 w 886691"/>
                <a:gd name="connsiteY3" fmla="*/ 334969 h 1051829"/>
                <a:gd name="connsiteX4" fmla="*/ 526828 w 886691"/>
                <a:gd name="connsiteY4" fmla="*/ 361037 h 1051829"/>
                <a:gd name="connsiteX5" fmla="*/ 492940 w 886691"/>
                <a:gd name="connsiteY5" fmla="*/ 349306 h 1051829"/>
                <a:gd name="connsiteX6" fmla="*/ 464266 w 886691"/>
                <a:gd name="connsiteY6" fmla="*/ 361037 h 1051829"/>
                <a:gd name="connsiteX7" fmla="*/ 448625 w 886691"/>
                <a:gd name="connsiteY7" fmla="*/ 392318 h 1051829"/>
                <a:gd name="connsiteX8" fmla="*/ 412130 w 886691"/>
                <a:gd name="connsiteY8" fmla="*/ 392318 h 1051829"/>
                <a:gd name="connsiteX9" fmla="*/ 396490 w 886691"/>
                <a:gd name="connsiteY9" fmla="*/ 359734 h 1051829"/>
                <a:gd name="connsiteX10" fmla="*/ 367816 w 886691"/>
                <a:gd name="connsiteY10" fmla="*/ 348003 h 1051829"/>
                <a:gd name="connsiteX11" fmla="*/ 333928 w 886691"/>
                <a:gd name="connsiteY11" fmla="*/ 359734 h 1051829"/>
                <a:gd name="connsiteX12" fmla="*/ 307860 w 886691"/>
                <a:gd name="connsiteY12" fmla="*/ 333666 h 1051829"/>
                <a:gd name="connsiteX13" fmla="*/ 319590 w 886691"/>
                <a:gd name="connsiteY13" fmla="*/ 299778 h 1051829"/>
                <a:gd name="connsiteX14" fmla="*/ 307860 w 886691"/>
                <a:gd name="connsiteY14" fmla="*/ 271104 h 1051829"/>
                <a:gd name="connsiteX15" fmla="*/ 275275 w 886691"/>
                <a:gd name="connsiteY15" fmla="*/ 255463 h 1051829"/>
                <a:gd name="connsiteX16" fmla="*/ 275275 w 886691"/>
                <a:gd name="connsiteY16" fmla="*/ 218968 h 1051829"/>
                <a:gd name="connsiteX17" fmla="*/ 307860 w 886691"/>
                <a:gd name="connsiteY17" fmla="*/ 203328 h 1051829"/>
                <a:gd name="connsiteX18" fmla="*/ 319590 w 886691"/>
                <a:gd name="connsiteY18" fmla="*/ 174653 h 1051829"/>
                <a:gd name="connsiteX19" fmla="*/ 309163 w 886691"/>
                <a:gd name="connsiteY19" fmla="*/ 140765 h 1051829"/>
                <a:gd name="connsiteX20" fmla="*/ 335231 w 886691"/>
                <a:gd name="connsiteY20" fmla="*/ 114698 h 1051829"/>
                <a:gd name="connsiteX21" fmla="*/ 369119 w 886691"/>
                <a:gd name="connsiteY21" fmla="*/ 126428 h 1051829"/>
                <a:gd name="connsiteX22" fmla="*/ 397793 w 886691"/>
                <a:gd name="connsiteY22" fmla="*/ 114698 h 1051829"/>
                <a:gd name="connsiteX23" fmla="*/ 413434 w 886691"/>
                <a:gd name="connsiteY23" fmla="*/ 82113 h 1051829"/>
                <a:gd name="connsiteX24" fmla="*/ 449929 w 886691"/>
                <a:gd name="connsiteY24" fmla="*/ 82113 h 1051829"/>
                <a:gd name="connsiteX25" fmla="*/ 465569 w 886691"/>
                <a:gd name="connsiteY25" fmla="*/ 113394 h 1051829"/>
                <a:gd name="connsiteX26" fmla="*/ 494244 w 886691"/>
                <a:gd name="connsiteY26" fmla="*/ 125125 h 1051829"/>
                <a:gd name="connsiteX27" fmla="*/ 528132 w 886691"/>
                <a:gd name="connsiteY27" fmla="*/ 113394 h 1051829"/>
                <a:gd name="connsiteX28" fmla="*/ 554199 w 886691"/>
                <a:gd name="connsiteY28" fmla="*/ 139462 h 1051829"/>
                <a:gd name="connsiteX29" fmla="*/ 542469 w 886691"/>
                <a:gd name="connsiteY29" fmla="*/ 173350 h 1051829"/>
                <a:gd name="connsiteX30" fmla="*/ 554199 w 886691"/>
                <a:gd name="connsiteY30" fmla="*/ 202024 h 1051829"/>
                <a:gd name="connsiteX31" fmla="*/ 586784 w 886691"/>
                <a:gd name="connsiteY31" fmla="*/ 217665 h 1051829"/>
                <a:gd name="connsiteX32" fmla="*/ 586784 w 886691"/>
                <a:gd name="connsiteY32" fmla="*/ 256766 h 1051829"/>
                <a:gd name="connsiteX33" fmla="*/ 422558 w 886691"/>
                <a:gd name="connsiteY33" fmla="*/ 521353 h 1051829"/>
                <a:gd name="connsiteX34" fmla="*/ 389973 w 886691"/>
                <a:gd name="connsiteY34" fmla="*/ 536994 h 1051829"/>
                <a:gd name="connsiteX35" fmla="*/ 378243 w 886691"/>
                <a:gd name="connsiteY35" fmla="*/ 565668 h 1051829"/>
                <a:gd name="connsiteX36" fmla="*/ 388670 w 886691"/>
                <a:gd name="connsiteY36" fmla="*/ 599556 h 1051829"/>
                <a:gd name="connsiteX37" fmla="*/ 362602 w 886691"/>
                <a:gd name="connsiteY37" fmla="*/ 625624 h 1051829"/>
                <a:gd name="connsiteX38" fmla="*/ 328714 w 886691"/>
                <a:gd name="connsiteY38" fmla="*/ 613893 h 1051829"/>
                <a:gd name="connsiteX39" fmla="*/ 300040 w 886691"/>
                <a:gd name="connsiteY39" fmla="*/ 625624 h 1051829"/>
                <a:gd name="connsiteX40" fmla="*/ 285702 w 886691"/>
                <a:gd name="connsiteY40" fmla="*/ 656905 h 1051829"/>
                <a:gd name="connsiteX41" fmla="*/ 249208 w 886691"/>
                <a:gd name="connsiteY41" fmla="*/ 656905 h 1051829"/>
                <a:gd name="connsiteX42" fmla="*/ 233567 w 886691"/>
                <a:gd name="connsiteY42" fmla="*/ 624320 h 1051829"/>
                <a:gd name="connsiteX43" fmla="*/ 204893 w 886691"/>
                <a:gd name="connsiteY43" fmla="*/ 612590 h 1051829"/>
                <a:gd name="connsiteX44" fmla="*/ 171005 w 886691"/>
                <a:gd name="connsiteY44" fmla="*/ 623017 h 1051829"/>
                <a:gd name="connsiteX45" fmla="*/ 144937 w 886691"/>
                <a:gd name="connsiteY45" fmla="*/ 596949 h 1051829"/>
                <a:gd name="connsiteX46" fmla="*/ 156668 w 886691"/>
                <a:gd name="connsiteY46" fmla="*/ 563061 h 1051829"/>
                <a:gd name="connsiteX47" fmla="*/ 144937 w 886691"/>
                <a:gd name="connsiteY47" fmla="*/ 534387 h 1051829"/>
                <a:gd name="connsiteX48" fmla="*/ 112353 w 886691"/>
                <a:gd name="connsiteY48" fmla="*/ 518746 h 1051829"/>
                <a:gd name="connsiteX49" fmla="*/ 112353 w 886691"/>
                <a:gd name="connsiteY49" fmla="*/ 482251 h 1051829"/>
                <a:gd name="connsiteX50" fmla="*/ 144937 w 886691"/>
                <a:gd name="connsiteY50" fmla="*/ 466611 h 1051829"/>
                <a:gd name="connsiteX51" fmla="*/ 156668 w 886691"/>
                <a:gd name="connsiteY51" fmla="*/ 437936 h 1051829"/>
                <a:gd name="connsiteX52" fmla="*/ 144937 w 886691"/>
                <a:gd name="connsiteY52" fmla="*/ 404049 h 1051829"/>
                <a:gd name="connsiteX53" fmla="*/ 171005 w 886691"/>
                <a:gd name="connsiteY53" fmla="*/ 377981 h 1051829"/>
                <a:gd name="connsiteX54" fmla="*/ 204893 w 886691"/>
                <a:gd name="connsiteY54" fmla="*/ 389711 h 1051829"/>
                <a:gd name="connsiteX55" fmla="*/ 233567 w 886691"/>
                <a:gd name="connsiteY55" fmla="*/ 377981 h 1051829"/>
                <a:gd name="connsiteX56" fmla="*/ 249208 w 886691"/>
                <a:gd name="connsiteY56" fmla="*/ 345396 h 1051829"/>
                <a:gd name="connsiteX57" fmla="*/ 287006 w 886691"/>
                <a:gd name="connsiteY57" fmla="*/ 345396 h 1051829"/>
                <a:gd name="connsiteX58" fmla="*/ 302646 w 886691"/>
                <a:gd name="connsiteY58" fmla="*/ 377981 h 1051829"/>
                <a:gd name="connsiteX59" fmla="*/ 331321 w 886691"/>
                <a:gd name="connsiteY59" fmla="*/ 389711 h 1051829"/>
                <a:gd name="connsiteX60" fmla="*/ 365209 w 886691"/>
                <a:gd name="connsiteY60" fmla="*/ 377981 h 1051829"/>
                <a:gd name="connsiteX61" fmla="*/ 391276 w 886691"/>
                <a:gd name="connsiteY61" fmla="*/ 404049 h 1051829"/>
                <a:gd name="connsiteX62" fmla="*/ 379546 w 886691"/>
                <a:gd name="connsiteY62" fmla="*/ 437936 h 1051829"/>
                <a:gd name="connsiteX63" fmla="*/ 391276 w 886691"/>
                <a:gd name="connsiteY63" fmla="*/ 466611 h 1051829"/>
                <a:gd name="connsiteX64" fmla="*/ 423861 w 886691"/>
                <a:gd name="connsiteY64" fmla="*/ 482251 h 1051829"/>
                <a:gd name="connsiteX65" fmla="*/ 422558 w 886691"/>
                <a:gd name="connsiteY65" fmla="*/ 521353 h 1051829"/>
                <a:gd name="connsiteX66" fmla="*/ 422558 w 886691"/>
                <a:gd name="connsiteY66" fmla="*/ 521353 h 1051829"/>
                <a:gd name="connsiteX67" fmla="*/ 873528 w 886691"/>
                <a:gd name="connsiteY67" fmla="*/ 569578 h 1051829"/>
                <a:gd name="connsiteX68" fmla="*/ 783594 w 886691"/>
                <a:gd name="connsiteY68" fmla="*/ 413172 h 1051829"/>
                <a:gd name="connsiteX69" fmla="*/ 783594 w 886691"/>
                <a:gd name="connsiteY69" fmla="*/ 406655 h 1051829"/>
                <a:gd name="connsiteX70" fmla="*/ 591997 w 886691"/>
                <a:gd name="connsiteY70" fmla="*/ 54742 h 1051829"/>
                <a:gd name="connsiteX71" fmla="*/ 191859 w 886691"/>
                <a:gd name="connsiteY71" fmla="*/ 54742 h 1051829"/>
                <a:gd name="connsiteX72" fmla="*/ 262 w 886691"/>
                <a:gd name="connsiteY72" fmla="*/ 406655 h 1051829"/>
                <a:gd name="connsiteX73" fmla="*/ 154061 w 886691"/>
                <a:gd name="connsiteY73" fmla="*/ 722074 h 1051829"/>
                <a:gd name="connsiteX74" fmla="*/ 154061 w 886691"/>
                <a:gd name="connsiteY74" fmla="*/ 1051830 h 1051829"/>
                <a:gd name="connsiteX75" fmla="*/ 565930 w 886691"/>
                <a:gd name="connsiteY75" fmla="*/ 1051830 h 1051829"/>
                <a:gd name="connsiteX76" fmla="*/ 565930 w 886691"/>
                <a:gd name="connsiteY76" fmla="*/ 895424 h 1051829"/>
                <a:gd name="connsiteX77" fmla="*/ 629795 w 886691"/>
                <a:gd name="connsiteY77" fmla="*/ 895424 h 1051829"/>
                <a:gd name="connsiteX78" fmla="*/ 739279 w 886691"/>
                <a:gd name="connsiteY78" fmla="*/ 849805 h 1051829"/>
                <a:gd name="connsiteX79" fmla="*/ 783594 w 886691"/>
                <a:gd name="connsiteY79" fmla="*/ 739018 h 1051829"/>
                <a:gd name="connsiteX80" fmla="*/ 783594 w 886691"/>
                <a:gd name="connsiteY80" fmla="*/ 660815 h 1051829"/>
                <a:gd name="connsiteX81" fmla="*/ 840943 w 886691"/>
                <a:gd name="connsiteY81" fmla="*/ 660815 h 1051829"/>
                <a:gd name="connsiteX82" fmla="*/ 873528 w 886691"/>
                <a:gd name="connsiteY82" fmla="*/ 569578 h 105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86691" h="1051829">
                  <a:moveTo>
                    <a:pt x="586784" y="256766"/>
                  </a:moveTo>
                  <a:lnTo>
                    <a:pt x="554199" y="272407"/>
                  </a:lnTo>
                  <a:cubicBezTo>
                    <a:pt x="551592" y="282834"/>
                    <a:pt x="546379" y="291958"/>
                    <a:pt x="541165" y="301081"/>
                  </a:cubicBezTo>
                  <a:lnTo>
                    <a:pt x="552896" y="334969"/>
                  </a:lnTo>
                  <a:lnTo>
                    <a:pt x="526828" y="361037"/>
                  </a:lnTo>
                  <a:lnTo>
                    <a:pt x="492940" y="349306"/>
                  </a:lnTo>
                  <a:cubicBezTo>
                    <a:pt x="483817" y="354520"/>
                    <a:pt x="474693" y="358430"/>
                    <a:pt x="464266" y="361037"/>
                  </a:cubicBezTo>
                  <a:lnTo>
                    <a:pt x="448625" y="392318"/>
                  </a:lnTo>
                  <a:lnTo>
                    <a:pt x="412130" y="392318"/>
                  </a:lnTo>
                  <a:lnTo>
                    <a:pt x="396490" y="359734"/>
                  </a:lnTo>
                  <a:cubicBezTo>
                    <a:pt x="386063" y="357127"/>
                    <a:pt x="376939" y="353217"/>
                    <a:pt x="367816" y="348003"/>
                  </a:cubicBezTo>
                  <a:lnTo>
                    <a:pt x="333928" y="359734"/>
                  </a:lnTo>
                  <a:lnTo>
                    <a:pt x="307860" y="333666"/>
                  </a:lnTo>
                  <a:lnTo>
                    <a:pt x="319590" y="299778"/>
                  </a:lnTo>
                  <a:cubicBezTo>
                    <a:pt x="314377" y="290654"/>
                    <a:pt x="310467" y="281531"/>
                    <a:pt x="307860" y="271104"/>
                  </a:cubicBezTo>
                  <a:lnTo>
                    <a:pt x="275275" y="255463"/>
                  </a:lnTo>
                  <a:lnTo>
                    <a:pt x="275275" y="218968"/>
                  </a:lnTo>
                  <a:lnTo>
                    <a:pt x="307860" y="203328"/>
                  </a:lnTo>
                  <a:cubicBezTo>
                    <a:pt x="310467" y="192901"/>
                    <a:pt x="314377" y="183777"/>
                    <a:pt x="319590" y="174653"/>
                  </a:cubicBezTo>
                  <a:lnTo>
                    <a:pt x="309163" y="140765"/>
                  </a:lnTo>
                  <a:lnTo>
                    <a:pt x="335231" y="114698"/>
                  </a:lnTo>
                  <a:lnTo>
                    <a:pt x="369119" y="126428"/>
                  </a:lnTo>
                  <a:cubicBezTo>
                    <a:pt x="378243" y="121215"/>
                    <a:pt x="387366" y="117304"/>
                    <a:pt x="397793" y="114698"/>
                  </a:cubicBezTo>
                  <a:lnTo>
                    <a:pt x="413434" y="82113"/>
                  </a:lnTo>
                  <a:lnTo>
                    <a:pt x="449929" y="82113"/>
                  </a:lnTo>
                  <a:lnTo>
                    <a:pt x="465569" y="113394"/>
                  </a:lnTo>
                  <a:cubicBezTo>
                    <a:pt x="475996" y="116001"/>
                    <a:pt x="485120" y="119911"/>
                    <a:pt x="494244" y="125125"/>
                  </a:cubicBezTo>
                  <a:lnTo>
                    <a:pt x="528132" y="113394"/>
                  </a:lnTo>
                  <a:lnTo>
                    <a:pt x="554199" y="139462"/>
                  </a:lnTo>
                  <a:lnTo>
                    <a:pt x="542469" y="173350"/>
                  </a:lnTo>
                  <a:cubicBezTo>
                    <a:pt x="547682" y="182474"/>
                    <a:pt x="551592" y="191597"/>
                    <a:pt x="554199" y="202024"/>
                  </a:cubicBezTo>
                  <a:lnTo>
                    <a:pt x="586784" y="217665"/>
                  </a:lnTo>
                  <a:lnTo>
                    <a:pt x="586784" y="256766"/>
                  </a:lnTo>
                  <a:close/>
                  <a:moveTo>
                    <a:pt x="422558" y="521353"/>
                  </a:moveTo>
                  <a:lnTo>
                    <a:pt x="389973" y="536994"/>
                  </a:lnTo>
                  <a:cubicBezTo>
                    <a:pt x="387366" y="547421"/>
                    <a:pt x="383456" y="556544"/>
                    <a:pt x="378243" y="565668"/>
                  </a:cubicBezTo>
                  <a:lnTo>
                    <a:pt x="388670" y="599556"/>
                  </a:lnTo>
                  <a:lnTo>
                    <a:pt x="362602" y="625624"/>
                  </a:lnTo>
                  <a:lnTo>
                    <a:pt x="328714" y="613893"/>
                  </a:lnTo>
                  <a:cubicBezTo>
                    <a:pt x="319590" y="619107"/>
                    <a:pt x="310467" y="623017"/>
                    <a:pt x="300040" y="625624"/>
                  </a:cubicBezTo>
                  <a:lnTo>
                    <a:pt x="285702" y="656905"/>
                  </a:lnTo>
                  <a:lnTo>
                    <a:pt x="249208" y="656905"/>
                  </a:lnTo>
                  <a:lnTo>
                    <a:pt x="233567" y="624320"/>
                  </a:lnTo>
                  <a:cubicBezTo>
                    <a:pt x="223140" y="621713"/>
                    <a:pt x="214016" y="617803"/>
                    <a:pt x="204893" y="612590"/>
                  </a:cubicBezTo>
                  <a:lnTo>
                    <a:pt x="171005" y="623017"/>
                  </a:lnTo>
                  <a:lnTo>
                    <a:pt x="144937" y="596949"/>
                  </a:lnTo>
                  <a:lnTo>
                    <a:pt x="156668" y="563061"/>
                  </a:lnTo>
                  <a:cubicBezTo>
                    <a:pt x="151454" y="553937"/>
                    <a:pt x="147544" y="544814"/>
                    <a:pt x="144937" y="534387"/>
                  </a:cubicBezTo>
                  <a:lnTo>
                    <a:pt x="112353" y="518746"/>
                  </a:lnTo>
                  <a:lnTo>
                    <a:pt x="112353" y="482251"/>
                  </a:lnTo>
                  <a:lnTo>
                    <a:pt x="144937" y="466611"/>
                  </a:lnTo>
                  <a:cubicBezTo>
                    <a:pt x="147544" y="456184"/>
                    <a:pt x="151454" y="447060"/>
                    <a:pt x="156668" y="437936"/>
                  </a:cubicBezTo>
                  <a:lnTo>
                    <a:pt x="144937" y="404049"/>
                  </a:lnTo>
                  <a:lnTo>
                    <a:pt x="171005" y="377981"/>
                  </a:lnTo>
                  <a:lnTo>
                    <a:pt x="204893" y="389711"/>
                  </a:lnTo>
                  <a:cubicBezTo>
                    <a:pt x="214016" y="384498"/>
                    <a:pt x="223140" y="380588"/>
                    <a:pt x="233567" y="377981"/>
                  </a:cubicBezTo>
                  <a:lnTo>
                    <a:pt x="249208" y="345396"/>
                  </a:lnTo>
                  <a:lnTo>
                    <a:pt x="287006" y="345396"/>
                  </a:lnTo>
                  <a:lnTo>
                    <a:pt x="302646" y="377981"/>
                  </a:lnTo>
                  <a:cubicBezTo>
                    <a:pt x="313073" y="380588"/>
                    <a:pt x="322197" y="384498"/>
                    <a:pt x="331321" y="389711"/>
                  </a:cubicBezTo>
                  <a:lnTo>
                    <a:pt x="365209" y="377981"/>
                  </a:lnTo>
                  <a:lnTo>
                    <a:pt x="391276" y="404049"/>
                  </a:lnTo>
                  <a:lnTo>
                    <a:pt x="379546" y="437936"/>
                  </a:lnTo>
                  <a:cubicBezTo>
                    <a:pt x="384759" y="447060"/>
                    <a:pt x="388670" y="456184"/>
                    <a:pt x="391276" y="466611"/>
                  </a:cubicBezTo>
                  <a:lnTo>
                    <a:pt x="423861" y="482251"/>
                  </a:lnTo>
                  <a:lnTo>
                    <a:pt x="422558" y="521353"/>
                  </a:lnTo>
                  <a:lnTo>
                    <a:pt x="422558" y="521353"/>
                  </a:lnTo>
                  <a:close/>
                  <a:moveTo>
                    <a:pt x="873528" y="569578"/>
                  </a:moveTo>
                  <a:lnTo>
                    <a:pt x="783594" y="413172"/>
                  </a:lnTo>
                  <a:lnTo>
                    <a:pt x="783594" y="406655"/>
                  </a:lnTo>
                  <a:cubicBezTo>
                    <a:pt x="788808" y="263283"/>
                    <a:pt x="715819" y="129035"/>
                    <a:pt x="591997" y="54742"/>
                  </a:cubicBezTo>
                  <a:cubicBezTo>
                    <a:pt x="468176" y="-18247"/>
                    <a:pt x="315680" y="-18247"/>
                    <a:pt x="191859" y="54742"/>
                  </a:cubicBezTo>
                  <a:cubicBezTo>
                    <a:pt x="68038" y="127731"/>
                    <a:pt x="-4952" y="263283"/>
                    <a:pt x="262" y="406655"/>
                  </a:cubicBezTo>
                  <a:cubicBezTo>
                    <a:pt x="262" y="530477"/>
                    <a:pt x="56307" y="646478"/>
                    <a:pt x="154061" y="722074"/>
                  </a:cubicBezTo>
                  <a:lnTo>
                    <a:pt x="154061" y="1051830"/>
                  </a:lnTo>
                  <a:lnTo>
                    <a:pt x="565930" y="1051830"/>
                  </a:lnTo>
                  <a:lnTo>
                    <a:pt x="565930" y="895424"/>
                  </a:lnTo>
                  <a:lnTo>
                    <a:pt x="629795" y="895424"/>
                  </a:lnTo>
                  <a:cubicBezTo>
                    <a:pt x="671504" y="895424"/>
                    <a:pt x="710605" y="878480"/>
                    <a:pt x="739279" y="849805"/>
                  </a:cubicBezTo>
                  <a:cubicBezTo>
                    <a:pt x="767954" y="819827"/>
                    <a:pt x="783594" y="780726"/>
                    <a:pt x="783594" y="739018"/>
                  </a:cubicBezTo>
                  <a:lnTo>
                    <a:pt x="783594" y="660815"/>
                  </a:lnTo>
                  <a:lnTo>
                    <a:pt x="840943" y="660815"/>
                  </a:lnTo>
                  <a:cubicBezTo>
                    <a:pt x="874831" y="656905"/>
                    <a:pt x="904809" y="617803"/>
                    <a:pt x="873528" y="569578"/>
                  </a:cubicBezTo>
                  <a:close/>
                </a:path>
              </a:pathLst>
            </a:custGeom>
            <a:solidFill>
              <a:schemeClr val="accent1"/>
            </a:solidFill>
            <a:ln w="12998" cap="flat">
              <a:noFill/>
              <a:prstDash val="solid"/>
              <a:miter/>
            </a:ln>
          </p:spPr>
          <p:txBody>
            <a:bodyPr rtlCol="0" anchor="ctr"/>
            <a:lstStyle/>
            <a:p>
              <a:endParaRPr lang="en-AU" dirty="0"/>
            </a:p>
          </p:txBody>
        </p:sp>
      </p:grpSp>
      <p:grpSp>
        <p:nvGrpSpPr>
          <p:cNvPr id="98" name="Group 97">
            <a:extLst>
              <a:ext uri="{FF2B5EF4-FFF2-40B4-BE49-F238E27FC236}">
                <a16:creationId xmlns:a16="http://schemas.microsoft.com/office/drawing/2014/main" id="{D5B1144D-79CA-E3C3-2462-7C7F7A915427}"/>
              </a:ext>
              <a:ext uri="{C183D7F6-B498-43B3-948B-1728B52AA6E4}">
                <adec:decorative xmlns:adec="http://schemas.microsoft.com/office/drawing/2017/decorative" val="1"/>
              </a:ext>
            </a:extLst>
          </p:cNvPr>
          <p:cNvGrpSpPr/>
          <p:nvPr/>
        </p:nvGrpSpPr>
        <p:grpSpPr>
          <a:xfrm>
            <a:off x="6590465" y="1379832"/>
            <a:ext cx="1354019" cy="800107"/>
            <a:chOff x="8261220" y="1379832"/>
            <a:chExt cx="1354019" cy="800107"/>
          </a:xfrm>
        </p:grpSpPr>
        <p:grpSp>
          <p:nvGrpSpPr>
            <p:cNvPr id="92" name="Group 91">
              <a:extLst>
                <a:ext uri="{FF2B5EF4-FFF2-40B4-BE49-F238E27FC236}">
                  <a16:creationId xmlns:a16="http://schemas.microsoft.com/office/drawing/2014/main" id="{0C084984-A3AC-65CF-E238-E14444392A76}"/>
                </a:ext>
              </a:extLst>
            </p:cNvPr>
            <p:cNvGrpSpPr/>
            <p:nvPr/>
          </p:nvGrpSpPr>
          <p:grpSpPr>
            <a:xfrm>
              <a:off x="8261220" y="1379832"/>
              <a:ext cx="1354019" cy="800107"/>
              <a:chOff x="360000" y="1339115"/>
              <a:chExt cx="1311460" cy="774958"/>
            </a:xfrm>
          </p:grpSpPr>
          <p:sp>
            <p:nvSpPr>
              <p:cNvPr id="93" name="Rectangle: Rounded Corners 47">
                <a:extLst>
                  <a:ext uri="{FF2B5EF4-FFF2-40B4-BE49-F238E27FC236}">
                    <a16:creationId xmlns:a16="http://schemas.microsoft.com/office/drawing/2014/main" id="{27083204-B44F-64F7-B118-358B3E83AE3C}"/>
                  </a:ext>
                </a:extLst>
              </p:cNvPr>
              <p:cNvSpPr/>
              <p:nvPr/>
            </p:nvSpPr>
            <p:spPr>
              <a:xfrm>
                <a:off x="360000" y="1339115"/>
                <a:ext cx="1311460" cy="774958"/>
              </a:xfrm>
              <a:prstGeom prst="roundRect">
                <a:avLst>
                  <a:gd name="adj" fmla="val 50000"/>
                </a:avLst>
              </a:prstGeom>
              <a:solidFill>
                <a:srgbClr val="457EC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77"/>
                </a:endParaRPr>
              </a:p>
            </p:txBody>
          </p:sp>
          <p:sp>
            <p:nvSpPr>
              <p:cNvPr id="94" name="Oval 93">
                <a:extLst>
                  <a:ext uri="{FF2B5EF4-FFF2-40B4-BE49-F238E27FC236}">
                    <a16:creationId xmlns:a16="http://schemas.microsoft.com/office/drawing/2014/main" id="{8D5E1D3F-9CCA-7D63-835B-50767FDA6136}"/>
                  </a:ext>
                </a:extLst>
              </p:cNvPr>
              <p:cNvSpPr/>
              <p:nvPr/>
            </p:nvSpPr>
            <p:spPr>
              <a:xfrm>
                <a:off x="400467" y="1376252"/>
                <a:ext cx="687201" cy="687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77"/>
                </a:endParaRPr>
              </a:p>
            </p:txBody>
          </p:sp>
        </p:grpSp>
        <p:pic>
          <p:nvPicPr>
            <p:cNvPr id="66" name="Graphic 63" descr="Brainstorm with solid fill">
              <a:extLst>
                <a:ext uri="{FF2B5EF4-FFF2-40B4-BE49-F238E27FC236}">
                  <a16:creationId xmlns:a16="http://schemas.microsoft.com/office/drawing/2014/main" id="{1D8FF7AB-3E88-25CD-49DE-5A48CA71CE1B}"/>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351434" y="1467940"/>
              <a:ext cx="661067" cy="661067"/>
            </a:xfrm>
            <a:prstGeom prst="rect">
              <a:avLst/>
            </a:prstGeom>
          </p:spPr>
        </p:pic>
      </p:grpSp>
      <p:sp>
        <p:nvSpPr>
          <p:cNvPr id="102" name="TextBox 101">
            <a:extLst>
              <a:ext uri="{FF2B5EF4-FFF2-40B4-BE49-F238E27FC236}">
                <a16:creationId xmlns:a16="http://schemas.microsoft.com/office/drawing/2014/main" id="{F0B79EC5-017F-7A10-A052-AFB8FD5E7AAC}"/>
              </a:ext>
            </a:extLst>
          </p:cNvPr>
          <p:cNvSpPr txBox="1"/>
          <p:nvPr/>
        </p:nvSpPr>
        <p:spPr>
          <a:xfrm>
            <a:off x="401780" y="2208164"/>
            <a:ext cx="5327331" cy="3684636"/>
          </a:xfrm>
          <a:prstGeom prst="rect">
            <a:avLst/>
          </a:prstGeom>
          <a:noFill/>
        </p:spPr>
        <p:txBody>
          <a:bodyPr wrap="square" lIns="0" tIns="0" rIns="0" bIns="0" rtlCol="0">
            <a:noAutofit/>
          </a:bodyPr>
          <a:lstStyle/>
          <a:p>
            <a:pPr algn="l">
              <a:lnSpc>
                <a:spcPct val="150000"/>
              </a:lnSpc>
              <a:spcAft>
                <a:spcPts val="1200"/>
              </a:spcAft>
            </a:pPr>
            <a:r>
              <a:rPr lang="en-AU" dirty="0">
                <a:solidFill>
                  <a:schemeClr val="tx2"/>
                </a:solidFill>
              </a:rPr>
              <a:t>What did I learn today?</a:t>
            </a:r>
          </a:p>
        </p:txBody>
      </p:sp>
      <p:sp>
        <p:nvSpPr>
          <p:cNvPr id="100" name="TextBox 99">
            <a:extLst>
              <a:ext uri="{FF2B5EF4-FFF2-40B4-BE49-F238E27FC236}">
                <a16:creationId xmlns:a16="http://schemas.microsoft.com/office/drawing/2014/main" id="{A669286C-9B9D-99D3-484E-C2059CB34D4E}"/>
              </a:ext>
            </a:extLst>
          </p:cNvPr>
          <p:cNvSpPr txBox="1"/>
          <p:nvPr/>
        </p:nvSpPr>
        <p:spPr>
          <a:xfrm>
            <a:off x="6524978" y="2127677"/>
            <a:ext cx="5113821" cy="3712861"/>
          </a:xfrm>
          <a:prstGeom prst="rect">
            <a:avLst/>
          </a:prstGeom>
          <a:noFill/>
        </p:spPr>
        <p:txBody>
          <a:bodyPr wrap="square" lIns="0" tIns="0" rIns="0" bIns="0" rtlCol="0">
            <a:noAutofit/>
          </a:bodyPr>
          <a:lstStyle/>
          <a:p>
            <a:pPr algn="l">
              <a:lnSpc>
                <a:spcPct val="150000"/>
              </a:lnSpc>
              <a:spcAft>
                <a:spcPts val="1200"/>
              </a:spcAft>
            </a:pPr>
            <a:r>
              <a:rPr lang="en-AU" dirty="0">
                <a:solidFill>
                  <a:schemeClr val="tx2"/>
                </a:solidFill>
              </a:rPr>
              <a:t>How will I use this knowledge?</a:t>
            </a:r>
          </a:p>
        </p:txBody>
      </p:sp>
      <p:sp>
        <p:nvSpPr>
          <p:cNvPr id="2" name="Slide Number Placeholder 1">
            <a:extLst>
              <a:ext uri="{FF2B5EF4-FFF2-40B4-BE49-F238E27FC236}">
                <a16:creationId xmlns:a16="http://schemas.microsoft.com/office/drawing/2014/main" id="{360E6DBD-9CE2-628F-A6AE-5C38C8F7F9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custDataLst>
      <p:tags r:id="rId1"/>
    </p:custDataLst>
    <p:extLst>
      <p:ext uri="{BB962C8B-B14F-4D97-AF65-F5344CB8AC3E}">
        <p14:creationId xmlns:p14="http://schemas.microsoft.com/office/powerpoint/2010/main" val="146237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36CD-324E-FD41-74AB-B4DB2259754F}"/>
              </a:ext>
            </a:extLst>
          </p:cNvPr>
          <p:cNvSpPr>
            <a:spLocks noGrp="1"/>
          </p:cNvSpPr>
          <p:nvPr>
            <p:ph type="title"/>
          </p:nvPr>
        </p:nvSpPr>
        <p:spPr/>
        <p:txBody>
          <a:bodyPr/>
          <a:lstStyle/>
          <a:p>
            <a:r>
              <a:rPr lang="en-AU" dirty="0"/>
              <a:t>5.3 Prototype and plan</a:t>
            </a:r>
          </a:p>
        </p:txBody>
      </p:sp>
      <p:sp>
        <p:nvSpPr>
          <p:cNvPr id="3" name="Picture Placeholder 2">
            <a:extLst>
              <a:ext uri="{FF2B5EF4-FFF2-40B4-BE49-F238E27FC236}">
                <a16:creationId xmlns:a16="http://schemas.microsoft.com/office/drawing/2014/main" id="{F935BA46-F19E-DE35-AACE-7E322D0F13B1}"/>
              </a:ext>
            </a:extLst>
          </p:cNvPr>
          <p:cNvSpPr>
            <a:spLocks noGrp="1"/>
          </p:cNvSpPr>
          <p:nvPr>
            <p:ph type="pic" sz="quarter" idx="13"/>
          </p:nvPr>
        </p:nvSpPr>
        <p:spPr/>
        <p:txBody>
          <a:bodyPr/>
          <a:lstStyle/>
          <a:p>
            <a:r>
              <a:rPr lang="en-AU" b="1" dirty="0"/>
              <a:t>We are learning to:</a:t>
            </a:r>
          </a:p>
          <a:p>
            <a:pPr marL="285750" indent="-285750">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use technologies, tools and equipment to construct components for prototyping.</a:t>
            </a:r>
          </a:p>
          <a:p>
            <a:pPr marL="285750" indent="-285750">
              <a:buFont typeface="Arial" panose="020B0604020202020204" pitchFamily="34" charset="0"/>
              <a:buChar char="•"/>
            </a:pPr>
            <a:r>
              <a:rPr lang="en-AU" sz="2000" dirty="0">
                <a:ea typeface="Calibri" panose="020F0502020204030204" pitchFamily="34" charset="0"/>
              </a:rPr>
              <a:t>think creatively to find solutions to prototyping problems.</a:t>
            </a:r>
            <a:endParaRPr lang="en-AU" dirty="0"/>
          </a:p>
          <a:p>
            <a:r>
              <a:rPr lang="en-AU" b="1" dirty="0"/>
              <a:t>We can:</a:t>
            </a:r>
          </a:p>
          <a:p>
            <a:pPr marL="285750" indent="-285750">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use appropriate tools to produce smart greenhouse prototypes, for example: marking out, cutting, joining and finishing, circuit construction, soldering, assembling components, breadboarding</a:t>
            </a:r>
          </a:p>
          <a:p>
            <a:pPr marL="285750" indent="-285750">
              <a:buFont typeface="Arial" panose="020B0604020202020204" pitchFamily="34" charset="0"/>
              <a:buChar char="•"/>
            </a:pPr>
            <a:r>
              <a:rPr lang="en-AU" dirty="0">
                <a:effectLst/>
                <a:latin typeface="Arial" panose="020B0604020202020204" pitchFamily="34" charset="0"/>
                <a:ea typeface="Calibri" panose="020F0502020204030204" pitchFamily="34" charset="0"/>
              </a:rPr>
              <a:t>adapt designs and document changes based on prototyping.</a:t>
            </a:r>
            <a:endParaRPr lang="en-AU" dirty="0"/>
          </a:p>
        </p:txBody>
      </p:sp>
      <p:sp>
        <p:nvSpPr>
          <p:cNvPr id="4" name="Text Placeholder 3">
            <a:extLst>
              <a:ext uri="{FF2B5EF4-FFF2-40B4-BE49-F238E27FC236}">
                <a16:creationId xmlns:a16="http://schemas.microsoft.com/office/drawing/2014/main" id="{1AFBB987-10B6-ACF2-A69E-A6021476D922}"/>
              </a:ext>
            </a:extLst>
          </p:cNvPr>
          <p:cNvSpPr>
            <a:spLocks noGrp="1"/>
          </p:cNvSpPr>
          <p:nvPr>
            <p:ph type="body" sz="quarter" idx="18"/>
          </p:nvPr>
        </p:nvSpPr>
        <p:spPr/>
        <p:txBody>
          <a:bodyPr/>
          <a:lstStyle/>
          <a:p>
            <a:r>
              <a:rPr lang="en-AU" dirty="0"/>
              <a:t>Learning intentions and success criteria</a:t>
            </a:r>
          </a:p>
        </p:txBody>
      </p:sp>
      <p:sp>
        <p:nvSpPr>
          <p:cNvPr id="6" name="Slide Number Placeholder 4">
            <a:extLst>
              <a:ext uri="{FF2B5EF4-FFF2-40B4-BE49-F238E27FC236}">
                <a16:creationId xmlns:a16="http://schemas.microsoft.com/office/drawing/2014/main" id="{F648F745-3E95-4056-F99C-E1296FC4DF3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6B0AA3B9-7176-4FBC-8A56-697129254272}" type="slidenum">
              <a:rPr lang="en-AU" smtClean="0"/>
              <a:t>12</a:t>
            </a:fld>
            <a:endParaRPr lang="en-AU" dirty="0"/>
          </a:p>
        </p:txBody>
      </p:sp>
      <p:pic>
        <p:nvPicPr>
          <p:cNvPr id="5" name="Picture 4" descr="Prototype icon uses a green cog with a shifter and screwdriver in the centre.">
            <a:extLst>
              <a:ext uri="{FF2B5EF4-FFF2-40B4-BE49-F238E27FC236}">
                <a16:creationId xmlns:a16="http://schemas.microsoft.com/office/drawing/2014/main" id="{F4E3A446-5CD9-4C96-A697-1BE3C795BF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23706" y="415186"/>
            <a:ext cx="719455" cy="719455"/>
          </a:xfrm>
          <a:prstGeom prst="rect">
            <a:avLst/>
          </a:prstGeom>
        </p:spPr>
      </p:pic>
      <p:pic>
        <p:nvPicPr>
          <p:cNvPr id="7" name="Picture 6" descr="Evaluate icon uses a light blue cog with a clipboard in the centre.">
            <a:extLst>
              <a:ext uri="{FF2B5EF4-FFF2-40B4-BE49-F238E27FC236}">
                <a16:creationId xmlns:a16="http://schemas.microsoft.com/office/drawing/2014/main" id="{B9E3F187-C91E-4BC5-9F0A-70152E48F8F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1188" y="522272"/>
            <a:ext cx="719455" cy="719455"/>
          </a:xfrm>
          <a:prstGeom prst="rect">
            <a:avLst/>
          </a:prstGeom>
        </p:spPr>
      </p:pic>
      <p:pic>
        <p:nvPicPr>
          <p:cNvPr id="8" name="Picture 7" descr="Iterate icon uses a red cog with arrows going in opposite directions in the centre.">
            <a:extLst>
              <a:ext uri="{FF2B5EF4-FFF2-40B4-BE49-F238E27FC236}">
                <a16:creationId xmlns:a16="http://schemas.microsoft.com/office/drawing/2014/main" id="{29608157-E426-494B-870B-6B402F75C66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78670" y="360000"/>
            <a:ext cx="719455" cy="719455"/>
          </a:xfrm>
          <a:prstGeom prst="rect">
            <a:avLst/>
          </a:prstGeom>
        </p:spPr>
      </p:pic>
    </p:spTree>
    <p:extLst>
      <p:ext uri="{BB962C8B-B14F-4D97-AF65-F5344CB8AC3E}">
        <p14:creationId xmlns:p14="http://schemas.microsoft.com/office/powerpoint/2010/main" val="239565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FD8DFE-67FD-163C-D42E-AF3E3107C51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
        <p:nvSpPr>
          <p:cNvPr id="7" name="Title 6">
            <a:extLst>
              <a:ext uri="{FF2B5EF4-FFF2-40B4-BE49-F238E27FC236}">
                <a16:creationId xmlns:a16="http://schemas.microsoft.com/office/drawing/2014/main" id="{938ADCCA-9E62-FBC6-C0EF-8593F0F8E4F3}"/>
              </a:ext>
            </a:extLst>
          </p:cNvPr>
          <p:cNvSpPr>
            <a:spLocks noGrp="1"/>
          </p:cNvSpPr>
          <p:nvPr>
            <p:ph type="title"/>
          </p:nvPr>
        </p:nvSpPr>
        <p:spPr/>
        <p:txBody>
          <a:bodyPr/>
          <a:lstStyle/>
          <a:p>
            <a:r>
              <a:rPr lang="en-AU" dirty="0"/>
              <a:t>Prototype example</a:t>
            </a:r>
          </a:p>
        </p:txBody>
      </p:sp>
      <p:sp>
        <p:nvSpPr>
          <p:cNvPr id="10" name="Content Placeholder 9">
            <a:extLst>
              <a:ext uri="{FF2B5EF4-FFF2-40B4-BE49-F238E27FC236}">
                <a16:creationId xmlns:a16="http://schemas.microsoft.com/office/drawing/2014/main" id="{755CBC4B-568A-B55B-B30C-7104592570F4}"/>
              </a:ext>
            </a:extLst>
          </p:cNvPr>
          <p:cNvSpPr>
            <a:spLocks noGrp="1"/>
          </p:cNvSpPr>
          <p:nvPr>
            <p:ph sz="quarter" idx="19"/>
          </p:nvPr>
        </p:nvSpPr>
        <p:spPr>
          <a:xfrm>
            <a:off x="360364" y="1562470"/>
            <a:ext cx="3864164" cy="4878611"/>
          </a:xfrm>
        </p:spPr>
        <p:txBody>
          <a:bodyPr/>
          <a:lstStyle/>
          <a:p>
            <a:r>
              <a:rPr lang="en-AU" dirty="0"/>
              <a:t>This video models the creation of a fully functional prototype and evaluates design ideas and identifies changes.</a:t>
            </a:r>
          </a:p>
          <a:p>
            <a:endParaRPr lang="en-AU" dirty="0"/>
          </a:p>
        </p:txBody>
      </p:sp>
      <p:pic>
        <p:nvPicPr>
          <p:cNvPr id="6" name="Picture 5" descr="Screenshot of prototype and evaluate video">
            <a:hlinkClick r:id="rId3"/>
            <a:extLst>
              <a:ext uri="{FF2B5EF4-FFF2-40B4-BE49-F238E27FC236}">
                <a16:creationId xmlns:a16="http://schemas.microsoft.com/office/drawing/2014/main" id="{C3BE39F4-323F-FFF0-9614-DF4AC8E39BF9}"/>
              </a:ext>
            </a:extLst>
          </p:cNvPr>
          <p:cNvPicPr>
            <a:picLocks noChangeAspect="1"/>
          </p:cNvPicPr>
          <p:nvPr/>
        </p:nvPicPr>
        <p:blipFill>
          <a:blip r:embed="rId4"/>
          <a:stretch>
            <a:fillRect/>
          </a:stretch>
        </p:blipFill>
        <p:spPr>
          <a:xfrm>
            <a:off x="4724136" y="1612944"/>
            <a:ext cx="7325056" cy="4120344"/>
          </a:xfrm>
          <a:prstGeom prst="rect">
            <a:avLst/>
          </a:prstGeom>
        </p:spPr>
      </p:pic>
      <p:sp>
        <p:nvSpPr>
          <p:cNvPr id="2" name="Text Placeholder 3">
            <a:extLst>
              <a:ext uri="{FF2B5EF4-FFF2-40B4-BE49-F238E27FC236}">
                <a16:creationId xmlns:a16="http://schemas.microsoft.com/office/drawing/2014/main" id="{E0F10F78-5361-2B1C-81C9-ECC344A60962}"/>
              </a:ext>
            </a:extLst>
          </p:cNvPr>
          <p:cNvSpPr>
            <a:spLocks noGrp="1"/>
          </p:cNvSpPr>
          <p:nvPr>
            <p:ph type="body" sz="quarter" idx="21"/>
          </p:nvPr>
        </p:nvSpPr>
        <p:spPr>
          <a:xfrm>
            <a:off x="4724136" y="5800490"/>
            <a:ext cx="5519738" cy="506413"/>
          </a:xfrm>
        </p:spPr>
        <p:txBody>
          <a:bodyPr/>
          <a:lstStyle/>
          <a:p>
            <a:r>
              <a:rPr lang="en-AU" dirty="0">
                <a:hlinkClick r:id="rId3"/>
              </a:rPr>
              <a:t>Prototype and evaluate</a:t>
            </a:r>
            <a:endParaRPr lang="en-AU" dirty="0"/>
          </a:p>
        </p:txBody>
      </p:sp>
      <p:pic>
        <p:nvPicPr>
          <p:cNvPr id="5" name="Picture 4">
            <a:hlinkClick r:id="rId3"/>
            <a:extLst>
              <a:ext uri="{FF2B5EF4-FFF2-40B4-BE49-F238E27FC236}">
                <a16:creationId xmlns:a16="http://schemas.microsoft.com/office/drawing/2014/main" id="{5D80A113-DEA2-A4C7-7C1B-97B09F6F37D1}"/>
              </a:ext>
              <a:ext uri="{C183D7F6-B498-43B3-948B-1728B52AA6E4}">
                <adec:decorative xmlns:adec="http://schemas.microsoft.com/office/drawing/2017/decorative" val="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val="0"/>
              </a:ext>
            </a:extLst>
          </a:blip>
          <a:srcRect/>
          <a:stretch>
            <a:fillRect/>
          </a:stretch>
        </p:blipFill>
        <p:spPr bwMode="auto">
          <a:xfrm>
            <a:off x="4992785" y="1774554"/>
            <a:ext cx="866121" cy="500426"/>
          </a:xfrm>
          <a:prstGeom prst="rect">
            <a:avLst/>
          </a:prstGeom>
          <a:noFill/>
        </p:spPr>
      </p:pic>
    </p:spTree>
    <p:extLst>
      <p:ext uri="{BB962C8B-B14F-4D97-AF65-F5344CB8AC3E}">
        <p14:creationId xmlns:p14="http://schemas.microsoft.com/office/powerpoint/2010/main" val="117777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E8820A-5414-EB1C-16E1-DEFE9B228D5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14</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2" name="Title 1">
            <a:extLst>
              <a:ext uri="{FF2B5EF4-FFF2-40B4-BE49-F238E27FC236}">
                <a16:creationId xmlns:a16="http://schemas.microsoft.com/office/drawing/2014/main" id="{72268B60-F3BA-6CC5-6421-9655F3437EDB}"/>
              </a:ext>
            </a:extLst>
          </p:cNvPr>
          <p:cNvSpPr>
            <a:spLocks noGrp="1"/>
          </p:cNvSpPr>
          <p:nvPr>
            <p:ph type="title"/>
          </p:nvPr>
        </p:nvSpPr>
        <p:spPr/>
        <p:txBody>
          <a:bodyPr anchor="t">
            <a:normAutofit/>
          </a:bodyPr>
          <a:lstStyle/>
          <a:p>
            <a:r>
              <a:rPr lang="en-AU" dirty="0"/>
              <a:t>Review our prototypes</a:t>
            </a:r>
          </a:p>
        </p:txBody>
      </p:sp>
      <p:sp>
        <p:nvSpPr>
          <p:cNvPr id="3" name="Content Placeholder 2">
            <a:extLst>
              <a:ext uri="{FF2B5EF4-FFF2-40B4-BE49-F238E27FC236}">
                <a16:creationId xmlns:a16="http://schemas.microsoft.com/office/drawing/2014/main" id="{E833498A-7307-382E-5618-CE4C975ACDBD}"/>
              </a:ext>
            </a:extLst>
          </p:cNvPr>
          <p:cNvSpPr>
            <a:spLocks noGrp="1"/>
          </p:cNvSpPr>
          <p:nvPr>
            <p:ph sz="quarter" idx="19"/>
          </p:nvPr>
        </p:nvSpPr>
        <p:spPr/>
        <p:txBody>
          <a:bodyPr>
            <a:normAutofit lnSpcReduction="10000"/>
          </a:bodyPr>
          <a:lstStyle/>
          <a:p>
            <a:r>
              <a:rPr lang="en-AU" dirty="0">
                <a:latin typeface="Arial" panose="020B0604020202020204" pitchFamily="34" charset="0"/>
              </a:rPr>
              <a:t>Today we will verify or adjust our designs. Reflect on your previous design sketches and </a:t>
            </a:r>
            <a:r>
              <a:rPr lang="en-AU" dirty="0"/>
              <a:t>add notations on what worked well or changes you will make.</a:t>
            </a:r>
          </a:p>
          <a:p>
            <a:r>
              <a:rPr lang="en-AU" dirty="0">
                <a:latin typeface="Arial" panose="020B0604020202020204" pitchFamily="34" charset="0"/>
              </a:rPr>
              <a:t>What did you learn when prototyping?</a:t>
            </a:r>
          </a:p>
          <a:p>
            <a:r>
              <a:rPr lang="en-AU" dirty="0"/>
              <a:t>Did you face any challenges?</a:t>
            </a:r>
          </a:p>
          <a:p>
            <a:r>
              <a:rPr lang="en-AU" dirty="0">
                <a:latin typeface="Arial" panose="020B0604020202020204" pitchFamily="34" charset="0"/>
              </a:rPr>
              <a:t>What worked well?</a:t>
            </a:r>
          </a:p>
          <a:p>
            <a:r>
              <a:rPr lang="en-AU" dirty="0"/>
              <a:t>Do you need ideas from others?</a:t>
            </a:r>
          </a:p>
          <a:p>
            <a:r>
              <a:rPr lang="en-AU" dirty="0"/>
              <a:t>Are you planning on changing your design? </a:t>
            </a:r>
            <a:endParaRPr lang="en-AU" dirty="0">
              <a:latin typeface="Arial" panose="020B0604020202020204" pitchFamily="34" charset="0"/>
            </a:endParaRPr>
          </a:p>
          <a:p>
            <a:endParaRPr lang="en-AU" dirty="0">
              <a:latin typeface="Arial" panose="020B0604020202020204" pitchFamily="34" charset="0"/>
            </a:endParaRPr>
          </a:p>
        </p:txBody>
      </p:sp>
      <p:grpSp>
        <p:nvGrpSpPr>
          <p:cNvPr id="6" name="Group 5">
            <a:extLst>
              <a:ext uri="{FF2B5EF4-FFF2-40B4-BE49-F238E27FC236}">
                <a16:creationId xmlns:a16="http://schemas.microsoft.com/office/drawing/2014/main" id="{0FB3BE13-8D08-B921-9415-8E485B44852E}"/>
              </a:ext>
              <a:ext uri="{C183D7F6-B498-43B3-948B-1728B52AA6E4}">
                <adec:decorative xmlns:adec="http://schemas.microsoft.com/office/drawing/2017/decorative" val="1"/>
              </a:ext>
            </a:extLst>
          </p:cNvPr>
          <p:cNvGrpSpPr/>
          <p:nvPr/>
        </p:nvGrpSpPr>
        <p:grpSpPr>
          <a:xfrm>
            <a:off x="4916128" y="-717755"/>
            <a:ext cx="7718323" cy="7575755"/>
            <a:chOff x="2071210" y="1292535"/>
            <a:chExt cx="5297160" cy="5353151"/>
          </a:xfrm>
        </p:grpSpPr>
        <p:pic>
          <p:nvPicPr>
            <p:cNvPr id="8" name="Graphic 7" descr="Head with gears with solid fill">
              <a:extLst>
                <a:ext uri="{FF2B5EF4-FFF2-40B4-BE49-F238E27FC236}">
                  <a16:creationId xmlns:a16="http://schemas.microsoft.com/office/drawing/2014/main" id="{2C118FFF-232D-FCBD-31D5-DF92F9691B3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71210" y="5047826"/>
              <a:ext cx="1597860" cy="1597860"/>
            </a:xfrm>
            <a:prstGeom prst="rect">
              <a:avLst/>
            </a:prstGeom>
          </p:spPr>
        </p:pic>
        <p:pic>
          <p:nvPicPr>
            <p:cNvPr id="9" name="Graphic 8" descr="Thought bubble with solid fill">
              <a:extLst>
                <a:ext uri="{FF2B5EF4-FFF2-40B4-BE49-F238E27FC236}">
                  <a16:creationId xmlns:a16="http://schemas.microsoft.com/office/drawing/2014/main" id="{4A84DF81-7B8D-CF2A-27B6-12F68FC470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550271" y="1292535"/>
              <a:ext cx="4818099" cy="4818099"/>
            </a:xfrm>
            <a:prstGeom prst="rect">
              <a:avLst/>
            </a:prstGeom>
          </p:spPr>
        </p:pic>
      </p:grpSp>
      <p:sp>
        <p:nvSpPr>
          <p:cNvPr id="10" name="Content Placeholder 4">
            <a:extLst>
              <a:ext uri="{FF2B5EF4-FFF2-40B4-BE49-F238E27FC236}">
                <a16:creationId xmlns:a16="http://schemas.microsoft.com/office/drawing/2014/main" id="{9691B0E4-5950-ADFD-523C-522C147AFEB0}"/>
              </a:ext>
            </a:extLst>
          </p:cNvPr>
          <p:cNvSpPr txBox="1">
            <a:spLocks/>
          </p:cNvSpPr>
          <p:nvPr/>
        </p:nvSpPr>
        <p:spPr>
          <a:xfrm>
            <a:off x="7244320" y="757202"/>
            <a:ext cx="3879680" cy="242491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solidFill>
                  <a:schemeClr val="bg2"/>
                </a:solidFill>
              </a:rPr>
              <a:t>The servo linkage worked well. I can share that design with others. Maybe I can ask how other people attached their servo to their greenhouse.</a:t>
            </a:r>
          </a:p>
        </p:txBody>
      </p:sp>
    </p:spTree>
    <p:extLst>
      <p:ext uri="{BB962C8B-B14F-4D97-AF65-F5344CB8AC3E}">
        <p14:creationId xmlns:p14="http://schemas.microsoft.com/office/powerpoint/2010/main" val="50201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36CD-324E-FD41-74AB-B4DB2259754F}"/>
              </a:ext>
            </a:extLst>
          </p:cNvPr>
          <p:cNvSpPr>
            <a:spLocks noGrp="1"/>
          </p:cNvSpPr>
          <p:nvPr>
            <p:ph type="title"/>
          </p:nvPr>
        </p:nvSpPr>
        <p:spPr/>
        <p:txBody>
          <a:bodyPr/>
          <a:lstStyle/>
          <a:p>
            <a:r>
              <a:rPr lang="en-AU" dirty="0"/>
              <a:t>6. Build prototype</a:t>
            </a:r>
          </a:p>
        </p:txBody>
      </p:sp>
      <p:sp>
        <p:nvSpPr>
          <p:cNvPr id="3" name="Picture Placeholder 2">
            <a:extLst>
              <a:ext uri="{FF2B5EF4-FFF2-40B4-BE49-F238E27FC236}">
                <a16:creationId xmlns:a16="http://schemas.microsoft.com/office/drawing/2014/main" id="{F935BA46-F19E-DE35-AACE-7E322D0F13B1}"/>
              </a:ext>
            </a:extLst>
          </p:cNvPr>
          <p:cNvSpPr>
            <a:spLocks noGrp="1"/>
          </p:cNvSpPr>
          <p:nvPr>
            <p:ph type="pic" sz="quarter" idx="13"/>
          </p:nvPr>
        </p:nvSpPr>
        <p:spPr/>
        <p:txBody>
          <a:bodyPr/>
          <a:lstStyle/>
          <a:p>
            <a:r>
              <a:rPr lang="en-AU" b="1" dirty="0"/>
              <a:t>We are learning to:</a:t>
            </a:r>
          </a:p>
          <a:p>
            <a:pPr marL="285750" indent="-285750">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use technologies, tools and equipment to construct components for prototyping</a:t>
            </a:r>
          </a:p>
          <a:p>
            <a:pPr marL="285750" indent="-285750">
              <a:buFont typeface="Arial" panose="020B0604020202020204" pitchFamily="34" charset="0"/>
              <a:buChar char="•"/>
            </a:pPr>
            <a:r>
              <a:rPr lang="en-AU" sz="2000" dirty="0">
                <a:ea typeface="Calibri" panose="020F0502020204030204" pitchFamily="34" charset="0"/>
              </a:rPr>
              <a:t>think creatively to find solutions to prototyping problems.</a:t>
            </a:r>
            <a:endParaRPr lang="en-AU" dirty="0"/>
          </a:p>
          <a:p>
            <a:r>
              <a:rPr lang="en-AU" b="1" dirty="0"/>
              <a:t>We can:</a:t>
            </a:r>
          </a:p>
          <a:p>
            <a:pPr marL="285750" indent="-285750">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use appropriate tools to produce smart greenhouse prototypes.</a:t>
            </a:r>
          </a:p>
        </p:txBody>
      </p:sp>
      <p:sp>
        <p:nvSpPr>
          <p:cNvPr id="4" name="Text Placeholder 3">
            <a:extLst>
              <a:ext uri="{FF2B5EF4-FFF2-40B4-BE49-F238E27FC236}">
                <a16:creationId xmlns:a16="http://schemas.microsoft.com/office/drawing/2014/main" id="{1AFBB987-10B6-ACF2-A69E-A6021476D922}"/>
              </a:ext>
            </a:extLst>
          </p:cNvPr>
          <p:cNvSpPr>
            <a:spLocks noGrp="1"/>
          </p:cNvSpPr>
          <p:nvPr>
            <p:ph type="body" sz="quarter" idx="18"/>
          </p:nvPr>
        </p:nvSpPr>
        <p:spPr/>
        <p:txBody>
          <a:bodyPr/>
          <a:lstStyle/>
          <a:p>
            <a:r>
              <a:rPr lang="en-AU" dirty="0"/>
              <a:t>Learning intentions and success criteria</a:t>
            </a:r>
          </a:p>
        </p:txBody>
      </p:sp>
      <p:sp>
        <p:nvSpPr>
          <p:cNvPr id="6" name="Slide Number Placeholder 4">
            <a:extLst>
              <a:ext uri="{FF2B5EF4-FFF2-40B4-BE49-F238E27FC236}">
                <a16:creationId xmlns:a16="http://schemas.microsoft.com/office/drawing/2014/main" id="{F648F745-3E95-4056-F99C-E1296FC4DF3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6B0AA3B9-7176-4FBC-8A56-697129254272}" type="slidenum">
              <a:rPr lang="en-AU" smtClean="0"/>
              <a:t>15</a:t>
            </a:fld>
            <a:endParaRPr lang="en-AU" dirty="0"/>
          </a:p>
        </p:txBody>
      </p:sp>
      <p:pic>
        <p:nvPicPr>
          <p:cNvPr id="7" name="Picture 6" descr="Prototype icon uses a green cog with a shifter and screwdriver in the centre.">
            <a:extLst>
              <a:ext uri="{FF2B5EF4-FFF2-40B4-BE49-F238E27FC236}">
                <a16:creationId xmlns:a16="http://schemas.microsoft.com/office/drawing/2014/main" id="{F4E3A446-5CD9-4C96-A697-1BE3C795BF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4681" y="360000"/>
            <a:ext cx="719455" cy="719455"/>
          </a:xfrm>
          <a:prstGeom prst="rect">
            <a:avLst/>
          </a:prstGeom>
        </p:spPr>
      </p:pic>
      <p:pic>
        <p:nvPicPr>
          <p:cNvPr id="8" name="Picture 7" descr="Iterate icon uses a red cog with arrows going in opposite directions in the centre.">
            <a:extLst>
              <a:ext uri="{FF2B5EF4-FFF2-40B4-BE49-F238E27FC236}">
                <a16:creationId xmlns:a16="http://schemas.microsoft.com/office/drawing/2014/main" id="{D0B8E92D-3B4B-99D8-DFB9-3080C51ACD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68817" y="452256"/>
            <a:ext cx="719455" cy="719455"/>
          </a:xfrm>
          <a:prstGeom prst="rect">
            <a:avLst/>
          </a:prstGeom>
        </p:spPr>
      </p:pic>
    </p:spTree>
    <p:extLst>
      <p:ext uri="{BB962C8B-B14F-4D97-AF65-F5344CB8AC3E}">
        <p14:creationId xmlns:p14="http://schemas.microsoft.com/office/powerpoint/2010/main" val="8007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8B60-F3BA-6CC5-6421-9655F3437EDB}"/>
              </a:ext>
            </a:extLst>
          </p:cNvPr>
          <p:cNvSpPr>
            <a:spLocks noGrp="1"/>
          </p:cNvSpPr>
          <p:nvPr>
            <p:ph type="title"/>
          </p:nvPr>
        </p:nvSpPr>
        <p:spPr/>
        <p:txBody>
          <a:bodyPr anchor="t">
            <a:normAutofit/>
          </a:bodyPr>
          <a:lstStyle/>
          <a:p>
            <a:r>
              <a:rPr lang="en-AU" dirty="0"/>
              <a:t>Review our goals</a:t>
            </a:r>
          </a:p>
        </p:txBody>
      </p:sp>
      <p:sp>
        <p:nvSpPr>
          <p:cNvPr id="11" name="Text Placeholder 10">
            <a:extLst>
              <a:ext uri="{FF2B5EF4-FFF2-40B4-BE49-F238E27FC236}">
                <a16:creationId xmlns:a16="http://schemas.microsoft.com/office/drawing/2014/main" id="{C1AC7873-3786-CB43-3302-1983E878B79E}"/>
              </a:ext>
            </a:extLst>
          </p:cNvPr>
          <p:cNvSpPr>
            <a:spLocks noGrp="1"/>
          </p:cNvSpPr>
          <p:nvPr>
            <p:ph type="body" sz="quarter" idx="18"/>
          </p:nvPr>
        </p:nvSpPr>
        <p:spPr/>
        <p:txBody>
          <a:bodyPr/>
          <a:lstStyle/>
          <a:p>
            <a:r>
              <a:rPr lang="en-AU" dirty="0"/>
              <a:t>Discuss our progress</a:t>
            </a:r>
          </a:p>
        </p:txBody>
      </p:sp>
      <p:sp>
        <p:nvSpPr>
          <p:cNvPr id="4" name="Slide Number Placeholder 3">
            <a:extLst>
              <a:ext uri="{FF2B5EF4-FFF2-40B4-BE49-F238E27FC236}">
                <a16:creationId xmlns:a16="http://schemas.microsoft.com/office/drawing/2014/main" id="{30E8820A-5414-EB1C-16E1-DEFE9B228D5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16</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Content Placeholder 2">
            <a:extLst>
              <a:ext uri="{FF2B5EF4-FFF2-40B4-BE49-F238E27FC236}">
                <a16:creationId xmlns:a16="http://schemas.microsoft.com/office/drawing/2014/main" id="{E833498A-7307-382E-5618-CE4C975ACDBD}"/>
              </a:ext>
            </a:extLst>
          </p:cNvPr>
          <p:cNvSpPr>
            <a:spLocks noGrp="1"/>
          </p:cNvSpPr>
          <p:nvPr>
            <p:ph sz="quarter" idx="19"/>
          </p:nvPr>
        </p:nvSpPr>
        <p:spPr/>
        <p:txBody>
          <a:bodyPr>
            <a:normAutofit/>
          </a:bodyPr>
          <a:lstStyle/>
          <a:p>
            <a:r>
              <a:rPr lang="en-AU" dirty="0">
                <a:latin typeface="Arial" panose="020B0604020202020204" pitchFamily="34" charset="0"/>
              </a:rPr>
              <a:t>Today we will begin our full prototype. You will have three lessons. Reflect on your design drawings and consider:</a:t>
            </a:r>
            <a:endParaRPr lang="en-AU" dirty="0"/>
          </a:p>
          <a:p>
            <a:r>
              <a:rPr lang="en-AU" dirty="0">
                <a:latin typeface="Arial" panose="020B0604020202020204" pitchFamily="34" charset="0"/>
              </a:rPr>
              <a:t>What is your goal for today?</a:t>
            </a:r>
          </a:p>
          <a:p>
            <a:r>
              <a:rPr lang="en-AU" dirty="0"/>
              <a:t>Do you need ideas or assistance from others?</a:t>
            </a:r>
          </a:p>
        </p:txBody>
      </p:sp>
      <p:grpSp>
        <p:nvGrpSpPr>
          <p:cNvPr id="6" name="Group 5">
            <a:extLst>
              <a:ext uri="{FF2B5EF4-FFF2-40B4-BE49-F238E27FC236}">
                <a16:creationId xmlns:a16="http://schemas.microsoft.com/office/drawing/2014/main" id="{0FB3BE13-8D08-B921-9415-8E485B44852E}"/>
              </a:ext>
              <a:ext uri="{C183D7F6-B498-43B3-948B-1728B52AA6E4}">
                <adec:decorative xmlns:adec="http://schemas.microsoft.com/office/drawing/2017/decorative" val="1"/>
              </a:ext>
            </a:extLst>
          </p:cNvPr>
          <p:cNvGrpSpPr/>
          <p:nvPr/>
        </p:nvGrpSpPr>
        <p:grpSpPr>
          <a:xfrm>
            <a:off x="4852120" y="-717755"/>
            <a:ext cx="7718323" cy="7575755"/>
            <a:chOff x="2071210" y="1292535"/>
            <a:chExt cx="5297160" cy="5353151"/>
          </a:xfrm>
        </p:grpSpPr>
        <p:pic>
          <p:nvPicPr>
            <p:cNvPr id="8" name="Graphic 7" descr="Head with gears with solid fill">
              <a:extLst>
                <a:ext uri="{FF2B5EF4-FFF2-40B4-BE49-F238E27FC236}">
                  <a16:creationId xmlns:a16="http://schemas.microsoft.com/office/drawing/2014/main" id="{2C118FFF-232D-FCBD-31D5-DF92F9691B3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71210" y="5047826"/>
              <a:ext cx="1597860" cy="1597860"/>
            </a:xfrm>
            <a:prstGeom prst="rect">
              <a:avLst/>
            </a:prstGeom>
          </p:spPr>
        </p:pic>
        <p:pic>
          <p:nvPicPr>
            <p:cNvPr id="9" name="Graphic 8" descr="Thought bubble with solid fill">
              <a:extLst>
                <a:ext uri="{FF2B5EF4-FFF2-40B4-BE49-F238E27FC236}">
                  <a16:creationId xmlns:a16="http://schemas.microsoft.com/office/drawing/2014/main" id="{4A84DF81-7B8D-CF2A-27B6-12F68FC470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550271" y="1292535"/>
              <a:ext cx="4818099" cy="4818099"/>
            </a:xfrm>
            <a:prstGeom prst="rect">
              <a:avLst/>
            </a:prstGeom>
          </p:spPr>
        </p:pic>
      </p:grpSp>
      <p:sp>
        <p:nvSpPr>
          <p:cNvPr id="10" name="Content Placeholder 4">
            <a:extLst>
              <a:ext uri="{FF2B5EF4-FFF2-40B4-BE49-F238E27FC236}">
                <a16:creationId xmlns:a16="http://schemas.microsoft.com/office/drawing/2014/main" id="{9691B0E4-5950-ADFD-523C-522C147AFEB0}"/>
              </a:ext>
            </a:extLst>
          </p:cNvPr>
          <p:cNvSpPr txBox="1">
            <a:spLocks/>
          </p:cNvSpPr>
          <p:nvPr/>
        </p:nvSpPr>
        <p:spPr>
          <a:xfrm>
            <a:off x="7244320" y="982520"/>
            <a:ext cx="3637040" cy="2199592"/>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solidFill>
                  <a:schemeClr val="bg2"/>
                </a:solidFill>
              </a:rPr>
              <a:t>Today I want to make my tunnel frame with wire. The next lesson, I will cover the frame and fix the end pieces. In the third lesson I will attach the vents.</a:t>
            </a:r>
          </a:p>
        </p:txBody>
      </p:sp>
    </p:spTree>
    <p:extLst>
      <p:ext uri="{BB962C8B-B14F-4D97-AF65-F5344CB8AC3E}">
        <p14:creationId xmlns:p14="http://schemas.microsoft.com/office/powerpoint/2010/main" val="253980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17</a:t>
            </a:fld>
            <a:endParaRPr lang="en-AU" dirty="0"/>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2026.</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CBD6AD-7C95-70B6-AA80-DE96E0750FE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Instructions for use</a:t>
            </a:r>
          </a:p>
        </p:txBody>
      </p:sp>
      <p:sp>
        <p:nvSpPr>
          <p:cNvPr id="4" name="Slide Number Placeholder 3">
            <a:extLst>
              <a:ext uri="{FF2B5EF4-FFF2-40B4-BE49-F238E27FC236}">
                <a16:creationId xmlns:a16="http://schemas.microsoft.com/office/drawing/2014/main" id="{A15C4F06-D2AF-1208-319A-8BBFEE6E2684}"/>
              </a:ext>
            </a:extLst>
          </p:cNvPr>
          <p:cNvSpPr>
            <a:spLocks noGrp="1"/>
          </p:cNvSpPr>
          <p:nvPr>
            <p:ph type="sldNum" sz="quarter" idx="14"/>
          </p:nvPr>
        </p:nvSpPr>
        <p:spPr/>
        <p:txBody>
          <a:bodyPr/>
          <a:lstStyle/>
          <a:p>
            <a:fld id="{10A01DC5-1685-4615-8240-15192985C6A2}" type="slidenum">
              <a:rPr lang="en-AU" smtClean="0"/>
              <a:pPr/>
              <a:t>2</a:t>
            </a:fld>
            <a:endParaRPr lang="en-AU" dirty="0"/>
          </a:p>
        </p:txBody>
      </p:sp>
      <p:sp>
        <p:nvSpPr>
          <p:cNvPr id="9" name="Text Placeholder 8">
            <a:extLst>
              <a:ext uri="{FF2B5EF4-FFF2-40B4-BE49-F238E27FC236}">
                <a16:creationId xmlns:a16="http://schemas.microsoft.com/office/drawing/2014/main" id="{CD89CE66-3AAC-B3B2-1CC6-A9305EE3AF8A}"/>
              </a:ext>
            </a:extLst>
          </p:cNvPr>
          <p:cNvSpPr>
            <a:spLocks noGrp="1"/>
          </p:cNvSpPr>
          <p:nvPr>
            <p:ph type="body" sz="quarter" idx="19"/>
          </p:nvPr>
        </p:nvSpPr>
        <p:spPr/>
        <p:txBody>
          <a:bodyPr/>
          <a:lstStyle/>
          <a:p>
            <a:r>
              <a:rPr lang="en-AU" dirty="0">
                <a:latin typeface="Arial" panose="020B0604020202020204" pitchFamily="34" charset="0"/>
                <a:cs typeface="Arial" panose="020B0604020202020204" pitchFamily="34" charset="0"/>
              </a:rPr>
              <a:t>This resource has been created to provide additional support for teachers and students in the delivery of the iSTEM AgriTech program of learning. </a:t>
            </a:r>
          </a:p>
          <a:p>
            <a:r>
              <a:rPr lang="en-AU" sz="2000" dirty="0">
                <a:latin typeface="Arial" panose="020B0604020202020204" pitchFamily="34" charset="0"/>
                <a:cs typeface="Arial" panose="020B0604020202020204" pitchFamily="34" charset="0"/>
              </a:rPr>
              <a:t>Student prior knowledge of technologies, equipment, tools and available microcontrollers will vary based on individual students and schools. Assess this learning sequence within the context of your school and class and adjust where appropriate.</a:t>
            </a:r>
          </a:p>
          <a:p>
            <a:r>
              <a:rPr lang="en-AU" dirty="0">
                <a:latin typeface="Arial" panose="020B0604020202020204" pitchFamily="34" charset="0"/>
                <a:cs typeface="Arial" panose="020B0604020202020204" pitchFamily="34" charset="0"/>
              </a:rPr>
              <a:t>Delivery instructions and comments are provided in the notes section of the document.</a:t>
            </a:r>
          </a:p>
          <a:p>
            <a:endParaRPr lang="en-AU" dirty="0"/>
          </a:p>
        </p:txBody>
      </p:sp>
    </p:spTree>
    <p:extLst>
      <p:ext uri="{BB962C8B-B14F-4D97-AF65-F5344CB8AC3E}">
        <p14:creationId xmlns:p14="http://schemas.microsoft.com/office/powerpoint/2010/main" val="181771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latin typeface="+mj-lt"/>
              </a:rPr>
              <a:t>Week 5 and 6 lessons</a:t>
            </a:r>
          </a:p>
        </p:txBody>
      </p:sp>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1737298" y="127476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dirty="0">
              <a:solidFill>
                <a:schemeClr val="accent4"/>
              </a:solidFill>
            </a:endParaRP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1150236" y="1357679"/>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dirty="0">
                <a:solidFill>
                  <a:schemeClr val="bg1"/>
                </a:solidFill>
                <a:latin typeface="+mj-lt"/>
                <a:cs typeface="Arial" panose="020B0604020202020204" pitchFamily="34" charset="0"/>
              </a:rPr>
              <a:t>5.1</a:t>
            </a:r>
          </a:p>
        </p:txBody>
      </p:sp>
      <p:sp>
        <p:nvSpPr>
          <p:cNvPr id="7" name="TextBox 25">
            <a:extLst>
              <a:ext uri="{FF2B5EF4-FFF2-40B4-BE49-F238E27FC236}">
                <a16:creationId xmlns:a16="http://schemas.microsoft.com/office/drawing/2014/main" id="{B8766759-8445-A95E-E4CE-416F8EB15D94}"/>
              </a:ext>
            </a:extLst>
          </p:cNvPr>
          <p:cNvSpPr txBox="1"/>
          <p:nvPr/>
        </p:nvSpPr>
        <p:spPr>
          <a:xfrm>
            <a:off x="2219356" y="1517893"/>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mj-lt"/>
                <a:cs typeface="Arial" panose="020B0604020202020204" pitchFamily="34" charset="0"/>
              </a:rPr>
              <a:t>Rapid prototype</a:t>
            </a:r>
          </a:p>
        </p:txBody>
      </p:sp>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1751685" y="2268446"/>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dirty="0">
              <a:solidFill>
                <a:schemeClr val="accent4"/>
              </a:solidFill>
            </a:endParaRPr>
          </a:p>
        </p:txBody>
      </p:sp>
      <p:sp>
        <p:nvSpPr>
          <p:cNvPr id="21" name="Oval 20">
            <a:hlinkClick r:id="rId4" action="ppaction://hlinksldjump"/>
            <a:extLst>
              <a:ext uri="{FF2B5EF4-FFF2-40B4-BE49-F238E27FC236}">
                <a16:creationId xmlns:a16="http://schemas.microsoft.com/office/drawing/2014/main" id="{D0A190BE-2B0B-2729-4549-D63712793CC2}"/>
              </a:ext>
            </a:extLst>
          </p:cNvPr>
          <p:cNvSpPr/>
          <p:nvPr/>
        </p:nvSpPr>
        <p:spPr>
          <a:xfrm>
            <a:off x="1164623" y="2351363"/>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dirty="0">
                <a:solidFill>
                  <a:schemeClr val="bg1"/>
                </a:solidFill>
                <a:latin typeface="+mj-lt"/>
                <a:cs typeface="Arial" panose="020B0604020202020204" pitchFamily="34" charset="0"/>
              </a:rPr>
              <a:t>5.2</a:t>
            </a:r>
          </a:p>
        </p:txBody>
      </p:sp>
      <p:sp>
        <p:nvSpPr>
          <p:cNvPr id="22" name="TextBox 25">
            <a:extLst>
              <a:ext uri="{FF2B5EF4-FFF2-40B4-BE49-F238E27FC236}">
                <a16:creationId xmlns:a16="http://schemas.microsoft.com/office/drawing/2014/main" id="{B4A4C41F-6099-2469-B443-6D6E65FB27C7}"/>
              </a:ext>
            </a:extLst>
          </p:cNvPr>
          <p:cNvSpPr txBox="1"/>
          <p:nvPr/>
        </p:nvSpPr>
        <p:spPr>
          <a:xfrm>
            <a:off x="2219356" y="2492538"/>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mj-lt"/>
                <a:cs typeface="Arial" panose="020B0604020202020204" pitchFamily="34" charset="0"/>
              </a:rPr>
              <a:t>Prototype and iterate</a:t>
            </a:r>
          </a:p>
        </p:txBody>
      </p:sp>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1751685" y="3286071"/>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dirty="0">
              <a:solidFill>
                <a:schemeClr val="accent4"/>
              </a:solidFill>
            </a:endParaRPr>
          </a:p>
        </p:txBody>
      </p:sp>
      <p:sp>
        <p:nvSpPr>
          <p:cNvPr id="24" name="Oval 23">
            <a:hlinkClick r:id="rId5" action="ppaction://hlinksldjump"/>
            <a:extLst>
              <a:ext uri="{FF2B5EF4-FFF2-40B4-BE49-F238E27FC236}">
                <a16:creationId xmlns:a16="http://schemas.microsoft.com/office/drawing/2014/main" id="{A6DDAD40-805E-049F-39FC-55094C6BA103}"/>
              </a:ext>
            </a:extLst>
          </p:cNvPr>
          <p:cNvSpPr/>
          <p:nvPr/>
        </p:nvSpPr>
        <p:spPr>
          <a:xfrm>
            <a:off x="1164623" y="3368988"/>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dirty="0">
                <a:solidFill>
                  <a:schemeClr val="bg1"/>
                </a:solidFill>
                <a:latin typeface="+mj-lt"/>
                <a:cs typeface="Arial" panose="020B0604020202020204" pitchFamily="34" charset="0"/>
              </a:rPr>
              <a:t>5.3</a:t>
            </a:r>
          </a:p>
        </p:txBody>
      </p:sp>
      <p:sp>
        <p:nvSpPr>
          <p:cNvPr id="25" name="TextBox 25">
            <a:extLst>
              <a:ext uri="{FF2B5EF4-FFF2-40B4-BE49-F238E27FC236}">
                <a16:creationId xmlns:a16="http://schemas.microsoft.com/office/drawing/2014/main" id="{39581D8B-20B3-87D8-C1F2-A22C58CE7F43}"/>
              </a:ext>
            </a:extLst>
          </p:cNvPr>
          <p:cNvSpPr txBox="1"/>
          <p:nvPr/>
        </p:nvSpPr>
        <p:spPr>
          <a:xfrm>
            <a:off x="2233743" y="3529202"/>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mj-lt"/>
                <a:cs typeface="Arial" panose="020B0604020202020204" pitchFamily="34" charset="0"/>
              </a:rPr>
              <a:t>Prototype and plan</a:t>
            </a:r>
          </a:p>
        </p:txBody>
      </p:sp>
      <p:sp>
        <p:nvSpPr>
          <p:cNvPr id="26" name="Rectangle: Rounded Corners 25">
            <a:extLst>
              <a:ext uri="{FF2B5EF4-FFF2-40B4-BE49-F238E27FC236}">
                <a16:creationId xmlns:a16="http://schemas.microsoft.com/office/drawing/2014/main" id="{B1BC8FAB-0C07-84FE-204A-47391BBEAF64}"/>
              </a:ext>
              <a:ext uri="{C183D7F6-B498-43B3-948B-1728B52AA6E4}">
                <adec:decorative xmlns:adec="http://schemas.microsoft.com/office/drawing/2017/decorative" val="1"/>
              </a:ext>
            </a:extLst>
          </p:cNvPr>
          <p:cNvSpPr/>
          <p:nvPr/>
        </p:nvSpPr>
        <p:spPr>
          <a:xfrm>
            <a:off x="6683062" y="1282786"/>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dirty="0">
              <a:solidFill>
                <a:schemeClr val="accent4"/>
              </a:solidFill>
            </a:endParaRPr>
          </a:p>
        </p:txBody>
      </p:sp>
      <p:sp>
        <p:nvSpPr>
          <p:cNvPr id="27" name="Oval 26">
            <a:hlinkClick r:id="rId6" action="ppaction://hlinksldjump"/>
            <a:extLst>
              <a:ext uri="{FF2B5EF4-FFF2-40B4-BE49-F238E27FC236}">
                <a16:creationId xmlns:a16="http://schemas.microsoft.com/office/drawing/2014/main" id="{30E4BF03-C9A7-EAE3-FC01-51CE829A6E7A}"/>
              </a:ext>
            </a:extLst>
          </p:cNvPr>
          <p:cNvSpPr/>
          <p:nvPr/>
        </p:nvSpPr>
        <p:spPr>
          <a:xfrm>
            <a:off x="6096000" y="1365703"/>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dirty="0">
                <a:solidFill>
                  <a:schemeClr val="bg1"/>
                </a:solidFill>
                <a:latin typeface="+mj-lt"/>
                <a:cs typeface="Arial" panose="020B0604020202020204" pitchFamily="34" charset="0"/>
              </a:rPr>
              <a:t>6</a:t>
            </a:r>
          </a:p>
        </p:txBody>
      </p:sp>
      <p:sp>
        <p:nvSpPr>
          <p:cNvPr id="28" name="TextBox 25">
            <a:extLst>
              <a:ext uri="{FF2B5EF4-FFF2-40B4-BE49-F238E27FC236}">
                <a16:creationId xmlns:a16="http://schemas.microsoft.com/office/drawing/2014/main" id="{E28B2236-ABD7-EC9D-39C6-357B29770348}"/>
              </a:ext>
            </a:extLst>
          </p:cNvPr>
          <p:cNvSpPr txBox="1"/>
          <p:nvPr/>
        </p:nvSpPr>
        <p:spPr>
          <a:xfrm>
            <a:off x="7165120" y="1525917"/>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mj-lt"/>
                <a:cs typeface="Arial" panose="020B0604020202020204" pitchFamily="34" charset="0"/>
              </a:rPr>
              <a:t>Build prototype</a:t>
            </a:r>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36CD-324E-FD41-74AB-B4DB2259754F}"/>
              </a:ext>
            </a:extLst>
          </p:cNvPr>
          <p:cNvSpPr>
            <a:spLocks noGrp="1"/>
          </p:cNvSpPr>
          <p:nvPr>
            <p:ph type="title"/>
          </p:nvPr>
        </p:nvSpPr>
        <p:spPr/>
        <p:txBody>
          <a:bodyPr/>
          <a:lstStyle/>
          <a:p>
            <a:r>
              <a:rPr lang="en-AU" dirty="0"/>
              <a:t>5.1 Rapid prototyping</a:t>
            </a:r>
          </a:p>
        </p:txBody>
      </p:sp>
      <p:sp>
        <p:nvSpPr>
          <p:cNvPr id="3" name="Picture Placeholder 2">
            <a:extLst>
              <a:ext uri="{FF2B5EF4-FFF2-40B4-BE49-F238E27FC236}">
                <a16:creationId xmlns:a16="http://schemas.microsoft.com/office/drawing/2014/main" id="{F935BA46-F19E-DE35-AACE-7E322D0F13B1}"/>
              </a:ext>
            </a:extLst>
          </p:cNvPr>
          <p:cNvSpPr>
            <a:spLocks noGrp="1"/>
          </p:cNvSpPr>
          <p:nvPr>
            <p:ph type="pic" sz="quarter" idx="13"/>
          </p:nvPr>
        </p:nvSpPr>
        <p:spPr/>
        <p:txBody>
          <a:bodyPr/>
          <a:lstStyle/>
          <a:p>
            <a:r>
              <a:rPr lang="en-AU" b="1" dirty="0"/>
              <a:t>We are learning to:</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use technologies, tools and equipment to construct components for prototyping</a:t>
            </a:r>
          </a:p>
          <a:p>
            <a:pPr marL="285750" indent="-285750">
              <a:buFont typeface="Arial" panose="020B0604020202020204" pitchFamily="34" charset="0"/>
              <a:buChar char="•"/>
            </a:pPr>
            <a:r>
              <a:rPr lang="en-AU" sz="1800" dirty="0">
                <a:ea typeface="Calibri" panose="020F0502020204030204" pitchFamily="34" charset="0"/>
              </a:rPr>
              <a:t>think creatively to find solutions to prototyping problems.</a:t>
            </a:r>
            <a:endParaRPr lang="en-AU" dirty="0"/>
          </a:p>
          <a:p>
            <a:r>
              <a:rPr lang="en-AU" b="1" dirty="0"/>
              <a:t>We can:</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use appropriate tools to produce smart greenhouse prototypes</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develop solutions to prototype problems.</a:t>
            </a:r>
            <a:endParaRPr lang="en-AU" sz="1800" dirty="0"/>
          </a:p>
        </p:txBody>
      </p:sp>
      <p:sp>
        <p:nvSpPr>
          <p:cNvPr id="4" name="Text Placeholder 3">
            <a:extLst>
              <a:ext uri="{FF2B5EF4-FFF2-40B4-BE49-F238E27FC236}">
                <a16:creationId xmlns:a16="http://schemas.microsoft.com/office/drawing/2014/main" id="{1AFBB987-10B6-ACF2-A69E-A6021476D922}"/>
              </a:ext>
            </a:extLst>
          </p:cNvPr>
          <p:cNvSpPr>
            <a:spLocks noGrp="1"/>
          </p:cNvSpPr>
          <p:nvPr>
            <p:ph type="body" sz="quarter" idx="18"/>
          </p:nvPr>
        </p:nvSpPr>
        <p:spPr/>
        <p:txBody>
          <a:bodyPr/>
          <a:lstStyle/>
          <a:p>
            <a:r>
              <a:rPr lang="en-AU" dirty="0"/>
              <a:t>Learning intentions and success criteria</a:t>
            </a:r>
          </a:p>
        </p:txBody>
      </p:sp>
      <p:sp>
        <p:nvSpPr>
          <p:cNvPr id="9" name="Slide Number Placeholder 4">
            <a:extLst>
              <a:ext uri="{FF2B5EF4-FFF2-40B4-BE49-F238E27FC236}">
                <a16:creationId xmlns:a16="http://schemas.microsoft.com/office/drawing/2014/main" id="{0E33D5B8-B006-8099-7A87-F28320F9EDA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6B0AA3B9-7176-4FBC-8A56-697129254272}" type="slidenum">
              <a:rPr lang="en-AU" smtClean="0"/>
              <a:t>4</a:t>
            </a:fld>
            <a:endParaRPr lang="en-AU" dirty="0"/>
          </a:p>
        </p:txBody>
      </p:sp>
      <p:pic>
        <p:nvPicPr>
          <p:cNvPr id="5" name="Picture 4" descr="Prototype icon uses a green cog with a shifter and screwdriver in the centre.">
            <a:extLst>
              <a:ext uri="{FF2B5EF4-FFF2-40B4-BE49-F238E27FC236}">
                <a16:creationId xmlns:a16="http://schemas.microsoft.com/office/drawing/2014/main" id="{DCCFDFDA-BD32-B9DD-CFB9-86B95A8A800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12545" y="360000"/>
            <a:ext cx="719455" cy="719455"/>
          </a:xfrm>
          <a:prstGeom prst="rect">
            <a:avLst/>
          </a:prstGeom>
        </p:spPr>
      </p:pic>
    </p:spTree>
    <p:extLst>
      <p:ext uri="{BB962C8B-B14F-4D97-AF65-F5344CB8AC3E}">
        <p14:creationId xmlns:p14="http://schemas.microsoft.com/office/powerpoint/2010/main" val="35624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B82AE-29A3-B69A-0C5B-B70AE1165F8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35F02DC-6EC1-0F84-5A04-1755C57291AF}"/>
              </a:ext>
            </a:extLst>
          </p:cNvPr>
          <p:cNvSpPr>
            <a:spLocks noGrp="1"/>
          </p:cNvSpPr>
          <p:nvPr>
            <p:ph type="title"/>
          </p:nvPr>
        </p:nvSpPr>
        <p:spPr/>
        <p:txBody>
          <a:bodyPr/>
          <a:lstStyle/>
          <a:p>
            <a:r>
              <a:rPr lang="en-AU" dirty="0"/>
              <a:t>Design brief</a:t>
            </a:r>
          </a:p>
        </p:txBody>
      </p:sp>
      <p:sp>
        <p:nvSpPr>
          <p:cNvPr id="7" name="Text Placeholder 6">
            <a:extLst>
              <a:ext uri="{FF2B5EF4-FFF2-40B4-BE49-F238E27FC236}">
                <a16:creationId xmlns:a16="http://schemas.microsoft.com/office/drawing/2014/main" id="{A3CB65B4-0CDB-AC95-9BA1-1A7338186490}"/>
              </a:ext>
            </a:extLst>
          </p:cNvPr>
          <p:cNvSpPr>
            <a:spLocks noGrp="1"/>
          </p:cNvSpPr>
          <p:nvPr>
            <p:ph type="body" sz="quarter" idx="18"/>
          </p:nvPr>
        </p:nvSpPr>
        <p:spPr/>
        <p:txBody>
          <a:bodyPr/>
          <a:lstStyle/>
          <a:p>
            <a:r>
              <a:rPr lang="en-AU" dirty="0"/>
              <a:t>Minimum viable product</a:t>
            </a:r>
          </a:p>
        </p:txBody>
      </p:sp>
      <p:sp>
        <p:nvSpPr>
          <p:cNvPr id="6" name="Content Placeholder 5">
            <a:extLst>
              <a:ext uri="{FF2B5EF4-FFF2-40B4-BE49-F238E27FC236}">
                <a16:creationId xmlns:a16="http://schemas.microsoft.com/office/drawing/2014/main" id="{1F25B4A8-D899-456F-E2C0-D463FDA786F2}"/>
              </a:ext>
            </a:extLst>
          </p:cNvPr>
          <p:cNvSpPr>
            <a:spLocks noGrp="1"/>
          </p:cNvSpPr>
          <p:nvPr>
            <p:ph sz="quarter" idx="19"/>
          </p:nvPr>
        </p:nvSpPr>
        <p:spPr/>
        <p:txBody>
          <a:bodyPr/>
          <a:lstStyle/>
          <a:p>
            <a:r>
              <a:rPr lang="en-AU" dirty="0">
                <a:effectLst/>
                <a:latin typeface="Arial" panose="020B0604020202020204" pitchFamily="34" charset="0"/>
                <a:ea typeface="Calibri" panose="020F0502020204030204" pitchFamily="34" charset="0"/>
              </a:rPr>
              <a:t>Create a small desktop smart greenhouse that can help manage temperature autonomously.</a:t>
            </a:r>
          </a:p>
          <a:p>
            <a:r>
              <a:rPr lang="en-AU" dirty="0">
                <a:ea typeface="Calibri" panose="020F0502020204030204" pitchFamily="34" charset="0"/>
              </a:rPr>
              <a:t>The smart greenhouse should include at least one:</a:t>
            </a:r>
          </a:p>
          <a:p>
            <a:pPr marL="285750" indent="-285750">
              <a:buFont typeface="Arial" panose="020B0604020202020204" pitchFamily="34" charset="0"/>
              <a:buChar char="•"/>
            </a:pPr>
            <a:r>
              <a:rPr lang="en-AU" dirty="0">
                <a:ea typeface="Calibri" panose="020F0502020204030204" pitchFamily="34" charset="0"/>
              </a:rPr>
              <a:t>microcontroller board</a:t>
            </a:r>
          </a:p>
          <a:p>
            <a:pPr marL="285750" indent="-285750">
              <a:buFont typeface="Arial" panose="020B0604020202020204" pitchFamily="34" charset="0"/>
              <a:buChar char="•"/>
            </a:pPr>
            <a:r>
              <a:rPr lang="en-AU" dirty="0">
                <a:ea typeface="Calibri" panose="020F0502020204030204" pitchFamily="34" charset="0"/>
              </a:rPr>
              <a:t>sensor (e.g. temperature sensor)</a:t>
            </a:r>
          </a:p>
          <a:p>
            <a:pPr marL="285750" indent="-285750">
              <a:buFont typeface="Arial" panose="020B0604020202020204" pitchFamily="34" charset="0"/>
              <a:buChar char="•"/>
            </a:pPr>
            <a:r>
              <a:rPr lang="en-AU" dirty="0">
                <a:ea typeface="Calibri" panose="020F0502020204030204" pitchFamily="34" charset="0"/>
              </a:rPr>
              <a:t>effector (e.g. servo)</a:t>
            </a:r>
          </a:p>
        </p:txBody>
      </p:sp>
      <p:pic>
        <p:nvPicPr>
          <p:cNvPr id="8" name="Picture Placeholder 9" descr="Image showing possible components and structures for a smart greenhouse.">
            <a:extLst>
              <a:ext uri="{FF2B5EF4-FFF2-40B4-BE49-F238E27FC236}">
                <a16:creationId xmlns:a16="http://schemas.microsoft.com/office/drawing/2014/main" id="{B07BE166-333C-E394-6BFB-ED8DB6EDA249}"/>
              </a:ext>
            </a:extLst>
          </p:cNvPr>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l="13527" r="13527"/>
          <a:stretch/>
        </p:blipFill>
        <p:spPr>
          <a:xfrm>
            <a:off x="6324600" y="1562100"/>
            <a:ext cx="5507038" cy="4246563"/>
          </a:xfrm>
        </p:spPr>
      </p:pic>
      <p:sp>
        <p:nvSpPr>
          <p:cNvPr id="4" name="Text Placeholder 3">
            <a:extLst>
              <a:ext uri="{FF2B5EF4-FFF2-40B4-BE49-F238E27FC236}">
                <a16:creationId xmlns:a16="http://schemas.microsoft.com/office/drawing/2014/main" id="{CA2D6352-D11F-BA46-004E-E4C639A4CFF4}"/>
              </a:ext>
            </a:extLst>
          </p:cNvPr>
          <p:cNvSpPr>
            <a:spLocks noGrp="1"/>
          </p:cNvSpPr>
          <p:nvPr>
            <p:ph type="body" sz="quarter" idx="21"/>
          </p:nvPr>
        </p:nvSpPr>
        <p:spPr/>
        <p:txBody>
          <a:bodyPr/>
          <a:lstStyle/>
          <a:p>
            <a:r>
              <a:rPr lang="en-AU" dirty="0"/>
              <a:t>Potential greenhouse components</a:t>
            </a:r>
          </a:p>
        </p:txBody>
      </p:sp>
    </p:spTree>
    <p:extLst>
      <p:ext uri="{BB962C8B-B14F-4D97-AF65-F5344CB8AC3E}">
        <p14:creationId xmlns:p14="http://schemas.microsoft.com/office/powerpoint/2010/main" val="232429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8B60-F3BA-6CC5-6421-9655F3437EDB}"/>
              </a:ext>
            </a:extLst>
          </p:cNvPr>
          <p:cNvSpPr>
            <a:spLocks noGrp="1"/>
          </p:cNvSpPr>
          <p:nvPr>
            <p:ph type="title"/>
          </p:nvPr>
        </p:nvSpPr>
        <p:spPr/>
        <p:txBody>
          <a:bodyPr anchor="t">
            <a:normAutofit/>
          </a:bodyPr>
          <a:lstStyle/>
          <a:p>
            <a:r>
              <a:rPr lang="en-AU" dirty="0">
                <a:latin typeface="Arial" panose="020B0604020202020204" pitchFamily="34" charset="0"/>
                <a:cs typeface="Arial" panose="020B0604020202020204" pitchFamily="34" charset="0"/>
              </a:rPr>
              <a:t>Prototyping example</a:t>
            </a:r>
          </a:p>
        </p:txBody>
      </p:sp>
      <p:sp>
        <p:nvSpPr>
          <p:cNvPr id="4" name="Slide Number Placeholder 3">
            <a:extLst>
              <a:ext uri="{FF2B5EF4-FFF2-40B4-BE49-F238E27FC236}">
                <a16:creationId xmlns:a16="http://schemas.microsoft.com/office/drawing/2014/main" id="{30E8820A-5414-EB1C-16E1-DEFE9B228D5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latin typeface="Arial" panose="020B0604020202020204" pitchFamily="34" charset="0"/>
                <a:cs typeface="Arial" panose="020B0604020202020204" pitchFamily="34" charset="0"/>
              </a:rPr>
              <a:pPr>
                <a:lnSpc>
                  <a:spcPct val="90000"/>
                </a:lnSpc>
                <a:spcAft>
                  <a:spcPts val="600"/>
                </a:spcAft>
              </a:pPr>
              <a:t>6</a:t>
            </a:fld>
            <a:endParaRPr lang="en-AU"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C55934B9-8DA8-432C-292E-3EDE25801EB1}"/>
              </a:ext>
            </a:extLst>
          </p:cNvPr>
          <p:cNvSpPr>
            <a:spLocks noGrp="1"/>
          </p:cNvSpPr>
          <p:nvPr>
            <p:ph sz="quarter" idx="19"/>
          </p:nvPr>
        </p:nvSpPr>
        <p:spPr>
          <a:xfrm>
            <a:off x="360364" y="1562470"/>
            <a:ext cx="4612754" cy="5037113"/>
          </a:xfrm>
        </p:spPr>
        <p:txBody>
          <a:bodyPr/>
          <a:lstStyle/>
          <a:p>
            <a:r>
              <a:rPr lang="en-AU" dirty="0">
                <a:latin typeface="Arial" panose="020B0604020202020204" pitchFamily="34" charset="0"/>
                <a:cs typeface="Arial" panose="020B0604020202020204" pitchFamily="34" charset="0"/>
              </a:rPr>
              <a:t>Today we will be prototyping components of our greenhouses. These can be structural or mechanical elements.</a:t>
            </a:r>
            <a:endParaRPr lang="en-AU" dirty="0"/>
          </a:p>
          <a:p>
            <a:r>
              <a:rPr lang="en-AU" dirty="0"/>
              <a:t>Prototyping is </a:t>
            </a:r>
            <a:r>
              <a:rPr lang="en-AU" sz="2000" dirty="0">
                <a:effectLst/>
                <a:latin typeface="Arial" panose="020B0604020202020204" pitchFamily="34" charset="0"/>
                <a:ea typeface="Calibri" panose="020F0502020204030204" pitchFamily="34" charset="0"/>
              </a:rPr>
              <a:t>an iterative process of creating a preliminary model or models of a solution, or its parts, to test and refine its functionality or design </a:t>
            </a:r>
            <a:r>
              <a:rPr lang="en-AU" dirty="0">
                <a:ea typeface="Calibri" panose="020F0502020204030204" pitchFamily="34" charset="0"/>
              </a:rPr>
              <a:t>for continual improvement.</a:t>
            </a:r>
            <a:endParaRPr lang="en-AU" dirty="0"/>
          </a:p>
        </p:txBody>
      </p:sp>
      <p:pic>
        <p:nvPicPr>
          <p:cNvPr id="3" name="Picture 2">
            <a:hlinkClick r:id="rId3"/>
            <a:extLst>
              <a:ext uri="{FF2B5EF4-FFF2-40B4-BE49-F238E27FC236}">
                <a16:creationId xmlns:a16="http://schemas.microsoft.com/office/drawing/2014/main" id="{CD12D902-E563-737A-ABE5-6DD87C89E505}"/>
              </a:ext>
              <a:ext uri="{C183D7F6-B498-43B3-948B-1728B52AA6E4}">
                <adec:decorative xmlns:adec="http://schemas.microsoft.com/office/drawing/2017/decorative" val="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val="0"/>
              </a:ext>
            </a:extLst>
          </a:blip>
          <a:srcRect/>
          <a:stretch>
            <a:fillRect/>
          </a:stretch>
        </p:blipFill>
        <p:spPr bwMode="auto">
          <a:xfrm>
            <a:off x="4973118" y="1671926"/>
            <a:ext cx="866121" cy="500426"/>
          </a:xfrm>
          <a:prstGeom prst="rect">
            <a:avLst/>
          </a:prstGeom>
          <a:noFill/>
        </p:spPr>
      </p:pic>
      <p:pic>
        <p:nvPicPr>
          <p:cNvPr id="7" name="Picture 6" descr="sCREENSHOT OF PROTOTYPING VIDEO">
            <a:hlinkClick r:id="rId3"/>
            <a:extLst>
              <a:ext uri="{FF2B5EF4-FFF2-40B4-BE49-F238E27FC236}">
                <a16:creationId xmlns:a16="http://schemas.microsoft.com/office/drawing/2014/main" id="{A801D736-19D2-E3C0-4EF6-A0276AB5757F}"/>
              </a:ext>
            </a:extLst>
          </p:cNvPr>
          <p:cNvPicPr>
            <a:picLocks noChangeAspect="1"/>
          </p:cNvPicPr>
          <p:nvPr/>
        </p:nvPicPr>
        <p:blipFill>
          <a:blip r:embed="rId6"/>
          <a:stretch>
            <a:fillRect/>
          </a:stretch>
        </p:blipFill>
        <p:spPr>
          <a:xfrm>
            <a:off x="5101463" y="1587707"/>
            <a:ext cx="6742535" cy="3792676"/>
          </a:xfrm>
          <a:prstGeom prst="rect">
            <a:avLst/>
          </a:prstGeom>
        </p:spPr>
      </p:pic>
      <p:sp>
        <p:nvSpPr>
          <p:cNvPr id="5" name="Text Placeholder 3">
            <a:extLst>
              <a:ext uri="{FF2B5EF4-FFF2-40B4-BE49-F238E27FC236}">
                <a16:creationId xmlns:a16="http://schemas.microsoft.com/office/drawing/2014/main" id="{BD388769-B4A9-48F2-0D77-C33D2338ED88}"/>
              </a:ext>
            </a:extLst>
          </p:cNvPr>
          <p:cNvSpPr>
            <a:spLocks noGrp="1"/>
          </p:cNvSpPr>
          <p:nvPr>
            <p:ph type="body" sz="quarter" idx="21"/>
          </p:nvPr>
        </p:nvSpPr>
        <p:spPr>
          <a:xfrm>
            <a:off x="5101463" y="5622273"/>
            <a:ext cx="5519738" cy="506413"/>
          </a:xfrm>
        </p:spPr>
        <p:txBody>
          <a:bodyPr/>
          <a:lstStyle/>
          <a:p>
            <a:r>
              <a:rPr lang="en-AU" dirty="0">
                <a:hlinkClick r:id="rId3"/>
              </a:rPr>
              <a:t>Rapid prototype</a:t>
            </a:r>
            <a:endParaRPr lang="en-AU" dirty="0"/>
          </a:p>
        </p:txBody>
      </p:sp>
    </p:spTree>
    <p:extLst>
      <p:ext uri="{BB962C8B-B14F-4D97-AF65-F5344CB8AC3E}">
        <p14:creationId xmlns:p14="http://schemas.microsoft.com/office/powerpoint/2010/main" val="127912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E8820A-5414-EB1C-16E1-DEFE9B228D5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latin typeface="Arial" panose="020B0604020202020204" pitchFamily="34" charset="0"/>
                <a:cs typeface="Arial" panose="020B0604020202020204" pitchFamily="34" charset="0"/>
              </a:rPr>
              <a:pPr>
                <a:lnSpc>
                  <a:spcPct val="90000"/>
                </a:lnSpc>
                <a:spcAft>
                  <a:spcPts val="600"/>
                </a:spcAft>
              </a:pPr>
              <a:t>7</a:t>
            </a:fld>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2268B60-F3BA-6CC5-6421-9655F3437EDB}"/>
              </a:ext>
            </a:extLst>
          </p:cNvPr>
          <p:cNvSpPr>
            <a:spLocks noGrp="1"/>
          </p:cNvSpPr>
          <p:nvPr>
            <p:ph type="title"/>
          </p:nvPr>
        </p:nvSpPr>
        <p:spPr/>
        <p:txBody>
          <a:bodyPr anchor="t">
            <a:normAutofit/>
          </a:bodyPr>
          <a:lstStyle/>
          <a:p>
            <a:r>
              <a:rPr lang="en-AU" dirty="0">
                <a:latin typeface="Arial" panose="020B0604020202020204" pitchFamily="34" charset="0"/>
                <a:cs typeface="Arial" panose="020B0604020202020204" pitchFamily="34" charset="0"/>
              </a:rPr>
              <a:t>Prototyping</a:t>
            </a:r>
          </a:p>
        </p:txBody>
      </p:sp>
      <p:sp>
        <p:nvSpPr>
          <p:cNvPr id="3" name="Content Placeholder 2">
            <a:extLst>
              <a:ext uri="{FF2B5EF4-FFF2-40B4-BE49-F238E27FC236}">
                <a16:creationId xmlns:a16="http://schemas.microsoft.com/office/drawing/2014/main" id="{E833498A-7307-382E-5618-CE4C975ACDBD}"/>
              </a:ext>
            </a:extLst>
          </p:cNvPr>
          <p:cNvSpPr>
            <a:spLocks noGrp="1"/>
          </p:cNvSpPr>
          <p:nvPr>
            <p:ph sz="quarter" idx="19"/>
          </p:nvPr>
        </p:nvSpPr>
        <p:spPr/>
        <p:txBody>
          <a:bodyPr>
            <a:normAutofit/>
          </a:bodyPr>
          <a:lstStyle/>
          <a:p>
            <a:r>
              <a:rPr lang="en-AU" dirty="0"/>
              <a:t>What is one component you want to test today?</a:t>
            </a: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pic>
        <p:nvPicPr>
          <p:cNvPr id="9" name="Picture Placeholder 10" descr="A sketch of servo arrangement ideas&#10;">
            <a:extLst>
              <a:ext uri="{FF2B5EF4-FFF2-40B4-BE49-F238E27FC236}">
                <a16:creationId xmlns:a16="http://schemas.microsoft.com/office/drawing/2014/main" id="{F739464F-B86D-D93B-8319-7B4948513A1B}"/>
              </a:ext>
            </a:extLst>
          </p:cNvPr>
          <p:cNvPicPr>
            <a:picLocks noGrp="1" noChangeAspect="1"/>
          </p:cNvPicPr>
          <p:nvPr>
            <p:ph type="pic" sz="quarter" idx="20"/>
          </p:nvPr>
        </p:nvPicPr>
        <p:blipFill>
          <a:blip r:embed="rId3"/>
          <a:srcRect l="3998" r="3998"/>
          <a:stretch/>
        </p:blipFill>
        <p:spPr/>
      </p:pic>
      <p:sp>
        <p:nvSpPr>
          <p:cNvPr id="10" name="Text Placeholder 9">
            <a:extLst>
              <a:ext uri="{FF2B5EF4-FFF2-40B4-BE49-F238E27FC236}">
                <a16:creationId xmlns:a16="http://schemas.microsoft.com/office/drawing/2014/main" id="{B7EEB05D-4F3C-F0DF-9014-AE504724F054}"/>
              </a:ext>
            </a:extLst>
          </p:cNvPr>
          <p:cNvSpPr>
            <a:spLocks noGrp="1"/>
          </p:cNvSpPr>
          <p:nvPr>
            <p:ph type="body" sz="quarter" idx="21"/>
          </p:nvPr>
        </p:nvSpPr>
        <p:spPr/>
        <p:txBody>
          <a:bodyPr/>
          <a:lstStyle/>
          <a:p>
            <a:r>
              <a:rPr lang="en-AU" dirty="0"/>
              <a:t>Sketching servo arrangement ideas</a:t>
            </a:r>
          </a:p>
        </p:txBody>
      </p:sp>
    </p:spTree>
    <p:extLst>
      <p:ext uri="{BB962C8B-B14F-4D97-AF65-F5344CB8AC3E}">
        <p14:creationId xmlns:p14="http://schemas.microsoft.com/office/powerpoint/2010/main" val="126159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B1D68-4F1B-FC41-BC1E-CC3E5CCFD70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EC641D0-C2E7-1435-AF6A-C76408A41949}"/>
              </a:ext>
            </a:extLst>
          </p:cNvPr>
          <p:cNvSpPr>
            <a:spLocks noGrp="1"/>
          </p:cNvSpPr>
          <p:nvPr>
            <p:ph type="title"/>
          </p:nvPr>
        </p:nvSpPr>
        <p:spPr/>
        <p:txBody>
          <a:bodyPr anchor="t">
            <a:normAutofit/>
          </a:bodyPr>
          <a:lstStyle/>
          <a:p>
            <a:r>
              <a:rPr lang="en-AU" dirty="0">
                <a:solidFill>
                  <a:schemeClr val="accent1"/>
                </a:solidFill>
                <a:latin typeface="+mj-lt"/>
              </a:rPr>
              <a:t>Reflection</a:t>
            </a:r>
          </a:p>
        </p:txBody>
      </p:sp>
      <p:sp>
        <p:nvSpPr>
          <p:cNvPr id="16" name="Rectangle: Rounded Corners 15">
            <a:extLst>
              <a:ext uri="{FF2B5EF4-FFF2-40B4-BE49-F238E27FC236}">
                <a16:creationId xmlns:a16="http://schemas.microsoft.com/office/drawing/2014/main" id="{AE62C4D8-E556-C3B8-D66C-D6457C4BF805}"/>
              </a:ext>
              <a:ext uri="{C183D7F6-B498-43B3-948B-1728B52AA6E4}">
                <adec:decorative xmlns:adec="http://schemas.microsoft.com/office/drawing/2017/decorative" val="1"/>
              </a:ext>
            </a:extLst>
          </p:cNvPr>
          <p:cNvSpPr/>
          <p:nvPr/>
        </p:nvSpPr>
        <p:spPr>
          <a:xfrm>
            <a:off x="262799" y="1181100"/>
            <a:ext cx="5597352" cy="5037500"/>
          </a:xfrm>
          <a:prstGeom prst="roundRect">
            <a:avLst>
              <a:gd name="adj" fmla="val 6100"/>
            </a:avLst>
          </a:prstGeom>
          <a:solidFill>
            <a:schemeClr val="bg1"/>
          </a:solidFill>
          <a:ln w="57150">
            <a:solidFill>
              <a:schemeClr val="accent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solidFill>
              <a:latin typeface="Public Sans Medium" pitchFamily="2"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486DC582-3EEF-9362-0BC4-0AC25F509113}"/>
              </a:ext>
              <a:ext uri="{C183D7F6-B498-43B3-948B-1728B52AA6E4}">
                <adec:decorative xmlns:adec="http://schemas.microsoft.com/office/drawing/2017/decorative" val="1"/>
              </a:ext>
            </a:extLst>
          </p:cNvPr>
          <p:cNvSpPr/>
          <p:nvPr/>
        </p:nvSpPr>
        <p:spPr>
          <a:xfrm>
            <a:off x="6331849" y="1181100"/>
            <a:ext cx="5597351" cy="5037500"/>
          </a:xfrm>
          <a:prstGeom prst="roundRect">
            <a:avLst>
              <a:gd name="adj" fmla="val 6100"/>
            </a:avLst>
          </a:prstGeom>
          <a:solidFill>
            <a:schemeClr val="bg1"/>
          </a:solidFill>
          <a:ln w="57150">
            <a:solidFill>
              <a:schemeClr val="accent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solidFill>
              <a:latin typeface="Public Sans Medium" pitchFamily="2" charset="0"/>
              <a:cs typeface="Arial" panose="020B0604020202020204" pitchFamily="34" charset="0"/>
            </a:endParaRPr>
          </a:p>
        </p:txBody>
      </p:sp>
      <p:grpSp>
        <p:nvGrpSpPr>
          <p:cNvPr id="84" name="Group 83">
            <a:extLst>
              <a:ext uri="{FF2B5EF4-FFF2-40B4-BE49-F238E27FC236}">
                <a16:creationId xmlns:a16="http://schemas.microsoft.com/office/drawing/2014/main" id="{C8F590BC-0A5C-D7CA-7017-E5F93133A03C}"/>
              </a:ext>
              <a:ext uri="{C183D7F6-B498-43B3-948B-1728B52AA6E4}">
                <adec:decorative xmlns:adec="http://schemas.microsoft.com/office/drawing/2017/decorative" val="1"/>
              </a:ext>
            </a:extLst>
          </p:cNvPr>
          <p:cNvGrpSpPr/>
          <p:nvPr/>
        </p:nvGrpSpPr>
        <p:grpSpPr>
          <a:xfrm>
            <a:off x="360000" y="1379832"/>
            <a:ext cx="1354019" cy="800107"/>
            <a:chOff x="360000" y="1339115"/>
            <a:chExt cx="1311460" cy="774958"/>
          </a:xfrm>
        </p:grpSpPr>
        <p:sp>
          <p:nvSpPr>
            <p:cNvPr id="63" name="Rectangle: Rounded Corners 47">
              <a:extLst>
                <a:ext uri="{FF2B5EF4-FFF2-40B4-BE49-F238E27FC236}">
                  <a16:creationId xmlns:a16="http://schemas.microsoft.com/office/drawing/2014/main" id="{37CD7F2B-4541-4578-4B9C-C32BC593D9A2}"/>
                </a:ext>
              </a:extLst>
            </p:cNvPr>
            <p:cNvSpPr/>
            <p:nvPr/>
          </p:nvSpPr>
          <p:spPr>
            <a:xfrm>
              <a:off x="360000" y="1339115"/>
              <a:ext cx="1311460" cy="774958"/>
            </a:xfrm>
            <a:prstGeom prst="roundRect">
              <a:avLst>
                <a:gd name="adj" fmla="val 50000"/>
              </a:avLst>
            </a:prstGeom>
            <a:solidFill>
              <a:srgbClr val="457EC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77"/>
              </a:endParaRPr>
            </a:p>
          </p:txBody>
        </p:sp>
        <p:sp>
          <p:nvSpPr>
            <p:cNvPr id="65" name="Oval 64">
              <a:extLst>
                <a:ext uri="{FF2B5EF4-FFF2-40B4-BE49-F238E27FC236}">
                  <a16:creationId xmlns:a16="http://schemas.microsoft.com/office/drawing/2014/main" id="{DE384900-1F84-3FE8-1050-518A1AAE466B}"/>
                </a:ext>
              </a:extLst>
            </p:cNvPr>
            <p:cNvSpPr/>
            <p:nvPr/>
          </p:nvSpPr>
          <p:spPr>
            <a:xfrm>
              <a:off x="400467" y="1376252"/>
              <a:ext cx="687201" cy="687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77"/>
              </a:endParaRPr>
            </a:p>
          </p:txBody>
        </p:sp>
        <p:sp>
          <p:nvSpPr>
            <p:cNvPr id="80" name="Freeform: Shape 79">
              <a:extLst>
                <a:ext uri="{FF2B5EF4-FFF2-40B4-BE49-F238E27FC236}">
                  <a16:creationId xmlns:a16="http://schemas.microsoft.com/office/drawing/2014/main" id="{D35F52E9-AB87-57FC-473A-955289E77D5A}"/>
                </a:ext>
              </a:extLst>
            </p:cNvPr>
            <p:cNvSpPr/>
            <p:nvPr/>
          </p:nvSpPr>
          <p:spPr>
            <a:xfrm>
              <a:off x="736457" y="1545118"/>
              <a:ext cx="52892" cy="54159"/>
            </a:xfrm>
            <a:custGeom>
              <a:avLst/>
              <a:gdLst>
                <a:gd name="connsiteX0" fmla="*/ 54742 w 109484"/>
                <a:gd name="connsiteY0" fmla="*/ 0 h 109484"/>
                <a:gd name="connsiteX1" fmla="*/ 0 w 109484"/>
                <a:gd name="connsiteY1" fmla="*/ 54742 h 109484"/>
                <a:gd name="connsiteX2" fmla="*/ 54742 w 109484"/>
                <a:gd name="connsiteY2" fmla="*/ 109484 h 109484"/>
                <a:gd name="connsiteX3" fmla="*/ 109484 w 109484"/>
                <a:gd name="connsiteY3" fmla="*/ 54742 h 109484"/>
                <a:gd name="connsiteX4" fmla="*/ 54742 w 109484"/>
                <a:gd name="connsiteY4" fmla="*/ 0 h 109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84" h="109484">
                  <a:moveTo>
                    <a:pt x="54742" y="0"/>
                  </a:moveTo>
                  <a:cubicBezTo>
                    <a:pt x="24764" y="0"/>
                    <a:pt x="0" y="24764"/>
                    <a:pt x="0" y="54742"/>
                  </a:cubicBezTo>
                  <a:cubicBezTo>
                    <a:pt x="0" y="84720"/>
                    <a:pt x="24764" y="109484"/>
                    <a:pt x="54742" y="109484"/>
                  </a:cubicBezTo>
                  <a:cubicBezTo>
                    <a:pt x="84720" y="109484"/>
                    <a:pt x="109484" y="84720"/>
                    <a:pt x="109484" y="54742"/>
                  </a:cubicBezTo>
                  <a:cubicBezTo>
                    <a:pt x="109484" y="24764"/>
                    <a:pt x="84720" y="0"/>
                    <a:pt x="54742" y="0"/>
                  </a:cubicBezTo>
                  <a:close/>
                </a:path>
              </a:pathLst>
            </a:custGeom>
            <a:solidFill>
              <a:srgbClr val="D7153A"/>
            </a:solidFill>
            <a:ln w="12998" cap="flat">
              <a:noFill/>
              <a:prstDash val="solid"/>
              <a:miter/>
            </a:ln>
          </p:spPr>
          <p:txBody>
            <a:bodyPr rtlCol="0" anchor="ctr"/>
            <a:lstStyle/>
            <a:p>
              <a:endParaRPr lang="en-AU" dirty="0"/>
            </a:p>
          </p:txBody>
        </p:sp>
        <p:sp>
          <p:nvSpPr>
            <p:cNvPr id="81" name="Freeform: Shape 80">
              <a:extLst>
                <a:ext uri="{FF2B5EF4-FFF2-40B4-BE49-F238E27FC236}">
                  <a16:creationId xmlns:a16="http://schemas.microsoft.com/office/drawing/2014/main" id="{91328856-9011-F597-EE90-7DDDD998C0B3}"/>
                </a:ext>
              </a:extLst>
            </p:cNvPr>
            <p:cNvSpPr/>
            <p:nvPr/>
          </p:nvSpPr>
          <p:spPr>
            <a:xfrm>
              <a:off x="657119" y="1676002"/>
              <a:ext cx="52892" cy="54159"/>
            </a:xfrm>
            <a:custGeom>
              <a:avLst/>
              <a:gdLst>
                <a:gd name="connsiteX0" fmla="*/ 109484 w 109484"/>
                <a:gd name="connsiteY0" fmla="*/ 54742 h 109484"/>
                <a:gd name="connsiteX1" fmla="*/ 54742 w 109484"/>
                <a:gd name="connsiteY1" fmla="*/ 109484 h 109484"/>
                <a:gd name="connsiteX2" fmla="*/ 0 w 109484"/>
                <a:gd name="connsiteY2" fmla="*/ 54742 h 109484"/>
                <a:gd name="connsiteX3" fmla="*/ 54742 w 109484"/>
                <a:gd name="connsiteY3" fmla="*/ 0 h 109484"/>
                <a:gd name="connsiteX4" fmla="*/ 109484 w 109484"/>
                <a:gd name="connsiteY4" fmla="*/ 54742 h 109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84" h="109484">
                  <a:moveTo>
                    <a:pt x="109484" y="54742"/>
                  </a:moveTo>
                  <a:cubicBezTo>
                    <a:pt x="109484" y="84975"/>
                    <a:pt x="84975" y="109484"/>
                    <a:pt x="54742" y="109484"/>
                  </a:cubicBezTo>
                  <a:cubicBezTo>
                    <a:pt x="24509" y="109484"/>
                    <a:pt x="0" y="84975"/>
                    <a:pt x="0" y="54742"/>
                  </a:cubicBezTo>
                  <a:cubicBezTo>
                    <a:pt x="0" y="24509"/>
                    <a:pt x="24509" y="0"/>
                    <a:pt x="54742" y="0"/>
                  </a:cubicBezTo>
                  <a:cubicBezTo>
                    <a:pt x="84975" y="0"/>
                    <a:pt x="109484" y="24509"/>
                    <a:pt x="109484" y="54742"/>
                  </a:cubicBezTo>
                  <a:close/>
                </a:path>
              </a:pathLst>
            </a:custGeom>
            <a:solidFill>
              <a:schemeClr val="accent3"/>
            </a:solidFill>
            <a:ln w="12998" cap="flat">
              <a:noFill/>
              <a:prstDash val="solid"/>
              <a:miter/>
            </a:ln>
          </p:spPr>
          <p:txBody>
            <a:bodyPr rtlCol="0" anchor="ctr"/>
            <a:lstStyle/>
            <a:p>
              <a:endParaRPr lang="en-AU" dirty="0"/>
            </a:p>
          </p:txBody>
        </p:sp>
        <p:sp>
          <p:nvSpPr>
            <p:cNvPr id="82" name="Freeform: Shape 81">
              <a:extLst>
                <a:ext uri="{FF2B5EF4-FFF2-40B4-BE49-F238E27FC236}">
                  <a16:creationId xmlns:a16="http://schemas.microsoft.com/office/drawing/2014/main" id="{3C4AFBD3-8F82-528B-FFDA-BB3C8A79A68A}"/>
                </a:ext>
              </a:extLst>
            </p:cNvPr>
            <p:cNvSpPr/>
            <p:nvPr/>
          </p:nvSpPr>
          <p:spPr>
            <a:xfrm>
              <a:off x="536770" y="1454209"/>
              <a:ext cx="428361" cy="520313"/>
            </a:xfrm>
            <a:custGeom>
              <a:avLst/>
              <a:gdLst>
                <a:gd name="connsiteX0" fmla="*/ 586784 w 886691"/>
                <a:gd name="connsiteY0" fmla="*/ 256766 h 1051829"/>
                <a:gd name="connsiteX1" fmla="*/ 554199 w 886691"/>
                <a:gd name="connsiteY1" fmla="*/ 272407 h 1051829"/>
                <a:gd name="connsiteX2" fmla="*/ 541165 w 886691"/>
                <a:gd name="connsiteY2" fmla="*/ 301081 h 1051829"/>
                <a:gd name="connsiteX3" fmla="*/ 552896 w 886691"/>
                <a:gd name="connsiteY3" fmla="*/ 334969 h 1051829"/>
                <a:gd name="connsiteX4" fmla="*/ 526828 w 886691"/>
                <a:gd name="connsiteY4" fmla="*/ 361037 h 1051829"/>
                <a:gd name="connsiteX5" fmla="*/ 492940 w 886691"/>
                <a:gd name="connsiteY5" fmla="*/ 349306 h 1051829"/>
                <a:gd name="connsiteX6" fmla="*/ 464266 w 886691"/>
                <a:gd name="connsiteY6" fmla="*/ 361037 h 1051829"/>
                <a:gd name="connsiteX7" fmla="*/ 448625 w 886691"/>
                <a:gd name="connsiteY7" fmla="*/ 392318 h 1051829"/>
                <a:gd name="connsiteX8" fmla="*/ 412130 w 886691"/>
                <a:gd name="connsiteY8" fmla="*/ 392318 h 1051829"/>
                <a:gd name="connsiteX9" fmla="*/ 396490 w 886691"/>
                <a:gd name="connsiteY9" fmla="*/ 359734 h 1051829"/>
                <a:gd name="connsiteX10" fmla="*/ 367816 w 886691"/>
                <a:gd name="connsiteY10" fmla="*/ 348003 h 1051829"/>
                <a:gd name="connsiteX11" fmla="*/ 333928 w 886691"/>
                <a:gd name="connsiteY11" fmla="*/ 359734 h 1051829"/>
                <a:gd name="connsiteX12" fmla="*/ 307860 w 886691"/>
                <a:gd name="connsiteY12" fmla="*/ 333666 h 1051829"/>
                <a:gd name="connsiteX13" fmla="*/ 319590 w 886691"/>
                <a:gd name="connsiteY13" fmla="*/ 299778 h 1051829"/>
                <a:gd name="connsiteX14" fmla="*/ 307860 w 886691"/>
                <a:gd name="connsiteY14" fmla="*/ 271104 h 1051829"/>
                <a:gd name="connsiteX15" fmla="*/ 275275 w 886691"/>
                <a:gd name="connsiteY15" fmla="*/ 255463 h 1051829"/>
                <a:gd name="connsiteX16" fmla="*/ 275275 w 886691"/>
                <a:gd name="connsiteY16" fmla="*/ 218968 h 1051829"/>
                <a:gd name="connsiteX17" fmla="*/ 307860 w 886691"/>
                <a:gd name="connsiteY17" fmla="*/ 203328 h 1051829"/>
                <a:gd name="connsiteX18" fmla="*/ 319590 w 886691"/>
                <a:gd name="connsiteY18" fmla="*/ 174653 h 1051829"/>
                <a:gd name="connsiteX19" fmla="*/ 309163 w 886691"/>
                <a:gd name="connsiteY19" fmla="*/ 140765 h 1051829"/>
                <a:gd name="connsiteX20" fmla="*/ 335231 w 886691"/>
                <a:gd name="connsiteY20" fmla="*/ 114698 h 1051829"/>
                <a:gd name="connsiteX21" fmla="*/ 369119 w 886691"/>
                <a:gd name="connsiteY21" fmla="*/ 126428 h 1051829"/>
                <a:gd name="connsiteX22" fmla="*/ 397793 w 886691"/>
                <a:gd name="connsiteY22" fmla="*/ 114698 h 1051829"/>
                <a:gd name="connsiteX23" fmla="*/ 413434 w 886691"/>
                <a:gd name="connsiteY23" fmla="*/ 82113 h 1051829"/>
                <a:gd name="connsiteX24" fmla="*/ 449929 w 886691"/>
                <a:gd name="connsiteY24" fmla="*/ 82113 h 1051829"/>
                <a:gd name="connsiteX25" fmla="*/ 465569 w 886691"/>
                <a:gd name="connsiteY25" fmla="*/ 113394 h 1051829"/>
                <a:gd name="connsiteX26" fmla="*/ 494244 w 886691"/>
                <a:gd name="connsiteY26" fmla="*/ 125125 h 1051829"/>
                <a:gd name="connsiteX27" fmla="*/ 528132 w 886691"/>
                <a:gd name="connsiteY27" fmla="*/ 113394 h 1051829"/>
                <a:gd name="connsiteX28" fmla="*/ 554199 w 886691"/>
                <a:gd name="connsiteY28" fmla="*/ 139462 h 1051829"/>
                <a:gd name="connsiteX29" fmla="*/ 542469 w 886691"/>
                <a:gd name="connsiteY29" fmla="*/ 173350 h 1051829"/>
                <a:gd name="connsiteX30" fmla="*/ 554199 w 886691"/>
                <a:gd name="connsiteY30" fmla="*/ 202024 h 1051829"/>
                <a:gd name="connsiteX31" fmla="*/ 586784 w 886691"/>
                <a:gd name="connsiteY31" fmla="*/ 217665 h 1051829"/>
                <a:gd name="connsiteX32" fmla="*/ 586784 w 886691"/>
                <a:gd name="connsiteY32" fmla="*/ 256766 h 1051829"/>
                <a:gd name="connsiteX33" fmla="*/ 422558 w 886691"/>
                <a:gd name="connsiteY33" fmla="*/ 521353 h 1051829"/>
                <a:gd name="connsiteX34" fmla="*/ 389973 w 886691"/>
                <a:gd name="connsiteY34" fmla="*/ 536994 h 1051829"/>
                <a:gd name="connsiteX35" fmla="*/ 378243 w 886691"/>
                <a:gd name="connsiteY35" fmla="*/ 565668 h 1051829"/>
                <a:gd name="connsiteX36" fmla="*/ 388670 w 886691"/>
                <a:gd name="connsiteY36" fmla="*/ 599556 h 1051829"/>
                <a:gd name="connsiteX37" fmla="*/ 362602 w 886691"/>
                <a:gd name="connsiteY37" fmla="*/ 625624 h 1051829"/>
                <a:gd name="connsiteX38" fmla="*/ 328714 w 886691"/>
                <a:gd name="connsiteY38" fmla="*/ 613893 h 1051829"/>
                <a:gd name="connsiteX39" fmla="*/ 300040 w 886691"/>
                <a:gd name="connsiteY39" fmla="*/ 625624 h 1051829"/>
                <a:gd name="connsiteX40" fmla="*/ 285702 w 886691"/>
                <a:gd name="connsiteY40" fmla="*/ 656905 h 1051829"/>
                <a:gd name="connsiteX41" fmla="*/ 249208 w 886691"/>
                <a:gd name="connsiteY41" fmla="*/ 656905 h 1051829"/>
                <a:gd name="connsiteX42" fmla="*/ 233567 w 886691"/>
                <a:gd name="connsiteY42" fmla="*/ 624320 h 1051829"/>
                <a:gd name="connsiteX43" fmla="*/ 204893 w 886691"/>
                <a:gd name="connsiteY43" fmla="*/ 612590 h 1051829"/>
                <a:gd name="connsiteX44" fmla="*/ 171005 w 886691"/>
                <a:gd name="connsiteY44" fmla="*/ 623017 h 1051829"/>
                <a:gd name="connsiteX45" fmla="*/ 144937 w 886691"/>
                <a:gd name="connsiteY45" fmla="*/ 596949 h 1051829"/>
                <a:gd name="connsiteX46" fmla="*/ 156668 w 886691"/>
                <a:gd name="connsiteY46" fmla="*/ 563061 h 1051829"/>
                <a:gd name="connsiteX47" fmla="*/ 144937 w 886691"/>
                <a:gd name="connsiteY47" fmla="*/ 534387 h 1051829"/>
                <a:gd name="connsiteX48" fmla="*/ 112353 w 886691"/>
                <a:gd name="connsiteY48" fmla="*/ 518746 h 1051829"/>
                <a:gd name="connsiteX49" fmla="*/ 112353 w 886691"/>
                <a:gd name="connsiteY49" fmla="*/ 482251 h 1051829"/>
                <a:gd name="connsiteX50" fmla="*/ 144937 w 886691"/>
                <a:gd name="connsiteY50" fmla="*/ 466611 h 1051829"/>
                <a:gd name="connsiteX51" fmla="*/ 156668 w 886691"/>
                <a:gd name="connsiteY51" fmla="*/ 437936 h 1051829"/>
                <a:gd name="connsiteX52" fmla="*/ 144937 w 886691"/>
                <a:gd name="connsiteY52" fmla="*/ 404049 h 1051829"/>
                <a:gd name="connsiteX53" fmla="*/ 171005 w 886691"/>
                <a:gd name="connsiteY53" fmla="*/ 377981 h 1051829"/>
                <a:gd name="connsiteX54" fmla="*/ 204893 w 886691"/>
                <a:gd name="connsiteY54" fmla="*/ 389711 h 1051829"/>
                <a:gd name="connsiteX55" fmla="*/ 233567 w 886691"/>
                <a:gd name="connsiteY55" fmla="*/ 377981 h 1051829"/>
                <a:gd name="connsiteX56" fmla="*/ 249208 w 886691"/>
                <a:gd name="connsiteY56" fmla="*/ 345396 h 1051829"/>
                <a:gd name="connsiteX57" fmla="*/ 287006 w 886691"/>
                <a:gd name="connsiteY57" fmla="*/ 345396 h 1051829"/>
                <a:gd name="connsiteX58" fmla="*/ 302646 w 886691"/>
                <a:gd name="connsiteY58" fmla="*/ 377981 h 1051829"/>
                <a:gd name="connsiteX59" fmla="*/ 331321 w 886691"/>
                <a:gd name="connsiteY59" fmla="*/ 389711 h 1051829"/>
                <a:gd name="connsiteX60" fmla="*/ 365209 w 886691"/>
                <a:gd name="connsiteY60" fmla="*/ 377981 h 1051829"/>
                <a:gd name="connsiteX61" fmla="*/ 391276 w 886691"/>
                <a:gd name="connsiteY61" fmla="*/ 404049 h 1051829"/>
                <a:gd name="connsiteX62" fmla="*/ 379546 w 886691"/>
                <a:gd name="connsiteY62" fmla="*/ 437936 h 1051829"/>
                <a:gd name="connsiteX63" fmla="*/ 391276 w 886691"/>
                <a:gd name="connsiteY63" fmla="*/ 466611 h 1051829"/>
                <a:gd name="connsiteX64" fmla="*/ 423861 w 886691"/>
                <a:gd name="connsiteY64" fmla="*/ 482251 h 1051829"/>
                <a:gd name="connsiteX65" fmla="*/ 422558 w 886691"/>
                <a:gd name="connsiteY65" fmla="*/ 521353 h 1051829"/>
                <a:gd name="connsiteX66" fmla="*/ 422558 w 886691"/>
                <a:gd name="connsiteY66" fmla="*/ 521353 h 1051829"/>
                <a:gd name="connsiteX67" fmla="*/ 873528 w 886691"/>
                <a:gd name="connsiteY67" fmla="*/ 569578 h 1051829"/>
                <a:gd name="connsiteX68" fmla="*/ 783594 w 886691"/>
                <a:gd name="connsiteY68" fmla="*/ 413172 h 1051829"/>
                <a:gd name="connsiteX69" fmla="*/ 783594 w 886691"/>
                <a:gd name="connsiteY69" fmla="*/ 406655 h 1051829"/>
                <a:gd name="connsiteX70" fmla="*/ 591997 w 886691"/>
                <a:gd name="connsiteY70" fmla="*/ 54742 h 1051829"/>
                <a:gd name="connsiteX71" fmla="*/ 191859 w 886691"/>
                <a:gd name="connsiteY71" fmla="*/ 54742 h 1051829"/>
                <a:gd name="connsiteX72" fmla="*/ 262 w 886691"/>
                <a:gd name="connsiteY72" fmla="*/ 406655 h 1051829"/>
                <a:gd name="connsiteX73" fmla="*/ 154061 w 886691"/>
                <a:gd name="connsiteY73" fmla="*/ 722074 h 1051829"/>
                <a:gd name="connsiteX74" fmla="*/ 154061 w 886691"/>
                <a:gd name="connsiteY74" fmla="*/ 1051830 h 1051829"/>
                <a:gd name="connsiteX75" fmla="*/ 565930 w 886691"/>
                <a:gd name="connsiteY75" fmla="*/ 1051830 h 1051829"/>
                <a:gd name="connsiteX76" fmla="*/ 565930 w 886691"/>
                <a:gd name="connsiteY76" fmla="*/ 895424 h 1051829"/>
                <a:gd name="connsiteX77" fmla="*/ 629795 w 886691"/>
                <a:gd name="connsiteY77" fmla="*/ 895424 h 1051829"/>
                <a:gd name="connsiteX78" fmla="*/ 739279 w 886691"/>
                <a:gd name="connsiteY78" fmla="*/ 849805 h 1051829"/>
                <a:gd name="connsiteX79" fmla="*/ 783594 w 886691"/>
                <a:gd name="connsiteY79" fmla="*/ 739018 h 1051829"/>
                <a:gd name="connsiteX80" fmla="*/ 783594 w 886691"/>
                <a:gd name="connsiteY80" fmla="*/ 660815 h 1051829"/>
                <a:gd name="connsiteX81" fmla="*/ 840943 w 886691"/>
                <a:gd name="connsiteY81" fmla="*/ 660815 h 1051829"/>
                <a:gd name="connsiteX82" fmla="*/ 873528 w 886691"/>
                <a:gd name="connsiteY82" fmla="*/ 569578 h 105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86691" h="1051829">
                  <a:moveTo>
                    <a:pt x="586784" y="256766"/>
                  </a:moveTo>
                  <a:lnTo>
                    <a:pt x="554199" y="272407"/>
                  </a:lnTo>
                  <a:cubicBezTo>
                    <a:pt x="551592" y="282834"/>
                    <a:pt x="546379" y="291958"/>
                    <a:pt x="541165" y="301081"/>
                  </a:cubicBezTo>
                  <a:lnTo>
                    <a:pt x="552896" y="334969"/>
                  </a:lnTo>
                  <a:lnTo>
                    <a:pt x="526828" y="361037"/>
                  </a:lnTo>
                  <a:lnTo>
                    <a:pt x="492940" y="349306"/>
                  </a:lnTo>
                  <a:cubicBezTo>
                    <a:pt x="483817" y="354520"/>
                    <a:pt x="474693" y="358430"/>
                    <a:pt x="464266" y="361037"/>
                  </a:cubicBezTo>
                  <a:lnTo>
                    <a:pt x="448625" y="392318"/>
                  </a:lnTo>
                  <a:lnTo>
                    <a:pt x="412130" y="392318"/>
                  </a:lnTo>
                  <a:lnTo>
                    <a:pt x="396490" y="359734"/>
                  </a:lnTo>
                  <a:cubicBezTo>
                    <a:pt x="386063" y="357127"/>
                    <a:pt x="376939" y="353217"/>
                    <a:pt x="367816" y="348003"/>
                  </a:cubicBezTo>
                  <a:lnTo>
                    <a:pt x="333928" y="359734"/>
                  </a:lnTo>
                  <a:lnTo>
                    <a:pt x="307860" y="333666"/>
                  </a:lnTo>
                  <a:lnTo>
                    <a:pt x="319590" y="299778"/>
                  </a:lnTo>
                  <a:cubicBezTo>
                    <a:pt x="314377" y="290654"/>
                    <a:pt x="310467" y="281531"/>
                    <a:pt x="307860" y="271104"/>
                  </a:cubicBezTo>
                  <a:lnTo>
                    <a:pt x="275275" y="255463"/>
                  </a:lnTo>
                  <a:lnTo>
                    <a:pt x="275275" y="218968"/>
                  </a:lnTo>
                  <a:lnTo>
                    <a:pt x="307860" y="203328"/>
                  </a:lnTo>
                  <a:cubicBezTo>
                    <a:pt x="310467" y="192901"/>
                    <a:pt x="314377" y="183777"/>
                    <a:pt x="319590" y="174653"/>
                  </a:cubicBezTo>
                  <a:lnTo>
                    <a:pt x="309163" y="140765"/>
                  </a:lnTo>
                  <a:lnTo>
                    <a:pt x="335231" y="114698"/>
                  </a:lnTo>
                  <a:lnTo>
                    <a:pt x="369119" y="126428"/>
                  </a:lnTo>
                  <a:cubicBezTo>
                    <a:pt x="378243" y="121215"/>
                    <a:pt x="387366" y="117304"/>
                    <a:pt x="397793" y="114698"/>
                  </a:cubicBezTo>
                  <a:lnTo>
                    <a:pt x="413434" y="82113"/>
                  </a:lnTo>
                  <a:lnTo>
                    <a:pt x="449929" y="82113"/>
                  </a:lnTo>
                  <a:lnTo>
                    <a:pt x="465569" y="113394"/>
                  </a:lnTo>
                  <a:cubicBezTo>
                    <a:pt x="475996" y="116001"/>
                    <a:pt x="485120" y="119911"/>
                    <a:pt x="494244" y="125125"/>
                  </a:cubicBezTo>
                  <a:lnTo>
                    <a:pt x="528132" y="113394"/>
                  </a:lnTo>
                  <a:lnTo>
                    <a:pt x="554199" y="139462"/>
                  </a:lnTo>
                  <a:lnTo>
                    <a:pt x="542469" y="173350"/>
                  </a:lnTo>
                  <a:cubicBezTo>
                    <a:pt x="547682" y="182474"/>
                    <a:pt x="551592" y="191597"/>
                    <a:pt x="554199" y="202024"/>
                  </a:cubicBezTo>
                  <a:lnTo>
                    <a:pt x="586784" y="217665"/>
                  </a:lnTo>
                  <a:lnTo>
                    <a:pt x="586784" y="256766"/>
                  </a:lnTo>
                  <a:close/>
                  <a:moveTo>
                    <a:pt x="422558" y="521353"/>
                  </a:moveTo>
                  <a:lnTo>
                    <a:pt x="389973" y="536994"/>
                  </a:lnTo>
                  <a:cubicBezTo>
                    <a:pt x="387366" y="547421"/>
                    <a:pt x="383456" y="556544"/>
                    <a:pt x="378243" y="565668"/>
                  </a:cubicBezTo>
                  <a:lnTo>
                    <a:pt x="388670" y="599556"/>
                  </a:lnTo>
                  <a:lnTo>
                    <a:pt x="362602" y="625624"/>
                  </a:lnTo>
                  <a:lnTo>
                    <a:pt x="328714" y="613893"/>
                  </a:lnTo>
                  <a:cubicBezTo>
                    <a:pt x="319590" y="619107"/>
                    <a:pt x="310467" y="623017"/>
                    <a:pt x="300040" y="625624"/>
                  </a:cubicBezTo>
                  <a:lnTo>
                    <a:pt x="285702" y="656905"/>
                  </a:lnTo>
                  <a:lnTo>
                    <a:pt x="249208" y="656905"/>
                  </a:lnTo>
                  <a:lnTo>
                    <a:pt x="233567" y="624320"/>
                  </a:lnTo>
                  <a:cubicBezTo>
                    <a:pt x="223140" y="621713"/>
                    <a:pt x="214016" y="617803"/>
                    <a:pt x="204893" y="612590"/>
                  </a:cubicBezTo>
                  <a:lnTo>
                    <a:pt x="171005" y="623017"/>
                  </a:lnTo>
                  <a:lnTo>
                    <a:pt x="144937" y="596949"/>
                  </a:lnTo>
                  <a:lnTo>
                    <a:pt x="156668" y="563061"/>
                  </a:lnTo>
                  <a:cubicBezTo>
                    <a:pt x="151454" y="553937"/>
                    <a:pt x="147544" y="544814"/>
                    <a:pt x="144937" y="534387"/>
                  </a:cubicBezTo>
                  <a:lnTo>
                    <a:pt x="112353" y="518746"/>
                  </a:lnTo>
                  <a:lnTo>
                    <a:pt x="112353" y="482251"/>
                  </a:lnTo>
                  <a:lnTo>
                    <a:pt x="144937" y="466611"/>
                  </a:lnTo>
                  <a:cubicBezTo>
                    <a:pt x="147544" y="456184"/>
                    <a:pt x="151454" y="447060"/>
                    <a:pt x="156668" y="437936"/>
                  </a:cubicBezTo>
                  <a:lnTo>
                    <a:pt x="144937" y="404049"/>
                  </a:lnTo>
                  <a:lnTo>
                    <a:pt x="171005" y="377981"/>
                  </a:lnTo>
                  <a:lnTo>
                    <a:pt x="204893" y="389711"/>
                  </a:lnTo>
                  <a:cubicBezTo>
                    <a:pt x="214016" y="384498"/>
                    <a:pt x="223140" y="380588"/>
                    <a:pt x="233567" y="377981"/>
                  </a:cubicBezTo>
                  <a:lnTo>
                    <a:pt x="249208" y="345396"/>
                  </a:lnTo>
                  <a:lnTo>
                    <a:pt x="287006" y="345396"/>
                  </a:lnTo>
                  <a:lnTo>
                    <a:pt x="302646" y="377981"/>
                  </a:lnTo>
                  <a:cubicBezTo>
                    <a:pt x="313073" y="380588"/>
                    <a:pt x="322197" y="384498"/>
                    <a:pt x="331321" y="389711"/>
                  </a:cubicBezTo>
                  <a:lnTo>
                    <a:pt x="365209" y="377981"/>
                  </a:lnTo>
                  <a:lnTo>
                    <a:pt x="391276" y="404049"/>
                  </a:lnTo>
                  <a:lnTo>
                    <a:pt x="379546" y="437936"/>
                  </a:lnTo>
                  <a:cubicBezTo>
                    <a:pt x="384759" y="447060"/>
                    <a:pt x="388670" y="456184"/>
                    <a:pt x="391276" y="466611"/>
                  </a:cubicBezTo>
                  <a:lnTo>
                    <a:pt x="423861" y="482251"/>
                  </a:lnTo>
                  <a:lnTo>
                    <a:pt x="422558" y="521353"/>
                  </a:lnTo>
                  <a:lnTo>
                    <a:pt x="422558" y="521353"/>
                  </a:lnTo>
                  <a:close/>
                  <a:moveTo>
                    <a:pt x="873528" y="569578"/>
                  </a:moveTo>
                  <a:lnTo>
                    <a:pt x="783594" y="413172"/>
                  </a:lnTo>
                  <a:lnTo>
                    <a:pt x="783594" y="406655"/>
                  </a:lnTo>
                  <a:cubicBezTo>
                    <a:pt x="788808" y="263283"/>
                    <a:pt x="715819" y="129035"/>
                    <a:pt x="591997" y="54742"/>
                  </a:cubicBezTo>
                  <a:cubicBezTo>
                    <a:pt x="468176" y="-18247"/>
                    <a:pt x="315680" y="-18247"/>
                    <a:pt x="191859" y="54742"/>
                  </a:cubicBezTo>
                  <a:cubicBezTo>
                    <a:pt x="68038" y="127731"/>
                    <a:pt x="-4952" y="263283"/>
                    <a:pt x="262" y="406655"/>
                  </a:cubicBezTo>
                  <a:cubicBezTo>
                    <a:pt x="262" y="530477"/>
                    <a:pt x="56307" y="646478"/>
                    <a:pt x="154061" y="722074"/>
                  </a:cubicBezTo>
                  <a:lnTo>
                    <a:pt x="154061" y="1051830"/>
                  </a:lnTo>
                  <a:lnTo>
                    <a:pt x="565930" y="1051830"/>
                  </a:lnTo>
                  <a:lnTo>
                    <a:pt x="565930" y="895424"/>
                  </a:lnTo>
                  <a:lnTo>
                    <a:pt x="629795" y="895424"/>
                  </a:lnTo>
                  <a:cubicBezTo>
                    <a:pt x="671504" y="895424"/>
                    <a:pt x="710605" y="878480"/>
                    <a:pt x="739279" y="849805"/>
                  </a:cubicBezTo>
                  <a:cubicBezTo>
                    <a:pt x="767954" y="819827"/>
                    <a:pt x="783594" y="780726"/>
                    <a:pt x="783594" y="739018"/>
                  </a:cubicBezTo>
                  <a:lnTo>
                    <a:pt x="783594" y="660815"/>
                  </a:lnTo>
                  <a:lnTo>
                    <a:pt x="840943" y="660815"/>
                  </a:lnTo>
                  <a:cubicBezTo>
                    <a:pt x="874831" y="656905"/>
                    <a:pt x="904809" y="617803"/>
                    <a:pt x="873528" y="569578"/>
                  </a:cubicBezTo>
                  <a:close/>
                </a:path>
              </a:pathLst>
            </a:custGeom>
            <a:solidFill>
              <a:schemeClr val="accent1"/>
            </a:solidFill>
            <a:ln w="12998" cap="flat">
              <a:noFill/>
              <a:prstDash val="solid"/>
              <a:miter/>
            </a:ln>
          </p:spPr>
          <p:txBody>
            <a:bodyPr rtlCol="0" anchor="ctr"/>
            <a:lstStyle/>
            <a:p>
              <a:endParaRPr lang="en-AU" dirty="0"/>
            </a:p>
          </p:txBody>
        </p:sp>
      </p:grpSp>
      <p:grpSp>
        <p:nvGrpSpPr>
          <p:cNvPr id="98" name="Group 97">
            <a:extLst>
              <a:ext uri="{FF2B5EF4-FFF2-40B4-BE49-F238E27FC236}">
                <a16:creationId xmlns:a16="http://schemas.microsoft.com/office/drawing/2014/main" id="{D5B1144D-79CA-E3C3-2462-7C7F7A915427}"/>
              </a:ext>
              <a:ext uri="{C183D7F6-B498-43B3-948B-1728B52AA6E4}">
                <adec:decorative xmlns:adec="http://schemas.microsoft.com/office/drawing/2017/decorative" val="1"/>
              </a:ext>
            </a:extLst>
          </p:cNvPr>
          <p:cNvGrpSpPr/>
          <p:nvPr/>
        </p:nvGrpSpPr>
        <p:grpSpPr>
          <a:xfrm>
            <a:off x="6590465" y="1379832"/>
            <a:ext cx="1354019" cy="800107"/>
            <a:chOff x="8261220" y="1379832"/>
            <a:chExt cx="1354019" cy="800107"/>
          </a:xfrm>
        </p:grpSpPr>
        <p:grpSp>
          <p:nvGrpSpPr>
            <p:cNvPr id="92" name="Group 91">
              <a:extLst>
                <a:ext uri="{FF2B5EF4-FFF2-40B4-BE49-F238E27FC236}">
                  <a16:creationId xmlns:a16="http://schemas.microsoft.com/office/drawing/2014/main" id="{0C084984-A3AC-65CF-E238-E14444392A76}"/>
                </a:ext>
              </a:extLst>
            </p:cNvPr>
            <p:cNvGrpSpPr/>
            <p:nvPr/>
          </p:nvGrpSpPr>
          <p:grpSpPr>
            <a:xfrm>
              <a:off x="8261220" y="1379832"/>
              <a:ext cx="1354019" cy="800107"/>
              <a:chOff x="360000" y="1339115"/>
              <a:chExt cx="1311460" cy="774958"/>
            </a:xfrm>
          </p:grpSpPr>
          <p:sp>
            <p:nvSpPr>
              <p:cNvPr id="93" name="Rectangle: Rounded Corners 47">
                <a:extLst>
                  <a:ext uri="{FF2B5EF4-FFF2-40B4-BE49-F238E27FC236}">
                    <a16:creationId xmlns:a16="http://schemas.microsoft.com/office/drawing/2014/main" id="{27083204-B44F-64F7-B118-358B3E83AE3C}"/>
                  </a:ext>
                </a:extLst>
              </p:cNvPr>
              <p:cNvSpPr/>
              <p:nvPr/>
            </p:nvSpPr>
            <p:spPr>
              <a:xfrm>
                <a:off x="360000" y="1339115"/>
                <a:ext cx="1311460" cy="774958"/>
              </a:xfrm>
              <a:prstGeom prst="roundRect">
                <a:avLst>
                  <a:gd name="adj" fmla="val 50000"/>
                </a:avLst>
              </a:prstGeom>
              <a:solidFill>
                <a:srgbClr val="457EC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77"/>
                </a:endParaRPr>
              </a:p>
            </p:txBody>
          </p:sp>
          <p:sp>
            <p:nvSpPr>
              <p:cNvPr id="94" name="Oval 93">
                <a:extLst>
                  <a:ext uri="{FF2B5EF4-FFF2-40B4-BE49-F238E27FC236}">
                    <a16:creationId xmlns:a16="http://schemas.microsoft.com/office/drawing/2014/main" id="{8D5E1D3F-9CCA-7D63-835B-50767FDA6136}"/>
                  </a:ext>
                </a:extLst>
              </p:cNvPr>
              <p:cNvSpPr/>
              <p:nvPr/>
            </p:nvSpPr>
            <p:spPr>
              <a:xfrm>
                <a:off x="400467" y="1376252"/>
                <a:ext cx="687201" cy="687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latin typeface="Public Sans" pitchFamily="2" charset="77"/>
                </a:endParaRPr>
              </a:p>
            </p:txBody>
          </p:sp>
        </p:grpSp>
        <p:pic>
          <p:nvPicPr>
            <p:cNvPr id="66" name="Graphic 63" descr="Brainstorm with solid fill">
              <a:extLst>
                <a:ext uri="{FF2B5EF4-FFF2-40B4-BE49-F238E27FC236}">
                  <a16:creationId xmlns:a16="http://schemas.microsoft.com/office/drawing/2014/main" id="{1D8FF7AB-3E88-25CD-49DE-5A48CA71CE1B}"/>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351434" y="1467940"/>
              <a:ext cx="661067" cy="661067"/>
            </a:xfrm>
            <a:prstGeom prst="rect">
              <a:avLst/>
            </a:prstGeom>
          </p:spPr>
        </p:pic>
      </p:grpSp>
      <p:sp>
        <p:nvSpPr>
          <p:cNvPr id="102" name="TextBox 101">
            <a:extLst>
              <a:ext uri="{FF2B5EF4-FFF2-40B4-BE49-F238E27FC236}">
                <a16:creationId xmlns:a16="http://schemas.microsoft.com/office/drawing/2014/main" id="{F0B79EC5-017F-7A10-A052-AFB8FD5E7AAC}"/>
              </a:ext>
            </a:extLst>
          </p:cNvPr>
          <p:cNvSpPr txBox="1"/>
          <p:nvPr/>
        </p:nvSpPr>
        <p:spPr>
          <a:xfrm>
            <a:off x="401780" y="2208164"/>
            <a:ext cx="5327331" cy="3684636"/>
          </a:xfrm>
          <a:prstGeom prst="rect">
            <a:avLst/>
          </a:prstGeom>
          <a:noFill/>
        </p:spPr>
        <p:txBody>
          <a:bodyPr wrap="square" lIns="0" tIns="0" rIns="0" bIns="0" rtlCol="0">
            <a:noAutofit/>
          </a:bodyPr>
          <a:lstStyle/>
          <a:p>
            <a:pPr algn="l">
              <a:lnSpc>
                <a:spcPct val="150000"/>
              </a:lnSpc>
              <a:spcAft>
                <a:spcPts val="1200"/>
              </a:spcAft>
            </a:pPr>
            <a:r>
              <a:rPr lang="en-AU" dirty="0">
                <a:solidFill>
                  <a:schemeClr val="tx2"/>
                </a:solidFill>
              </a:rPr>
              <a:t>What did I learn today?</a:t>
            </a:r>
          </a:p>
        </p:txBody>
      </p:sp>
      <p:sp>
        <p:nvSpPr>
          <p:cNvPr id="100" name="TextBox 99">
            <a:extLst>
              <a:ext uri="{FF2B5EF4-FFF2-40B4-BE49-F238E27FC236}">
                <a16:creationId xmlns:a16="http://schemas.microsoft.com/office/drawing/2014/main" id="{A669286C-9B9D-99D3-484E-C2059CB34D4E}"/>
              </a:ext>
            </a:extLst>
          </p:cNvPr>
          <p:cNvSpPr txBox="1"/>
          <p:nvPr/>
        </p:nvSpPr>
        <p:spPr>
          <a:xfrm>
            <a:off x="6524978" y="2127677"/>
            <a:ext cx="5113821" cy="3712861"/>
          </a:xfrm>
          <a:prstGeom prst="rect">
            <a:avLst/>
          </a:prstGeom>
          <a:noFill/>
        </p:spPr>
        <p:txBody>
          <a:bodyPr wrap="square" lIns="0" tIns="0" rIns="0" bIns="0" rtlCol="0">
            <a:noAutofit/>
          </a:bodyPr>
          <a:lstStyle/>
          <a:p>
            <a:pPr algn="l">
              <a:lnSpc>
                <a:spcPct val="150000"/>
              </a:lnSpc>
              <a:spcAft>
                <a:spcPts val="1200"/>
              </a:spcAft>
            </a:pPr>
            <a:r>
              <a:rPr lang="en-AU" dirty="0">
                <a:solidFill>
                  <a:schemeClr val="tx2"/>
                </a:solidFill>
              </a:rPr>
              <a:t>How will I use this knowledge?</a:t>
            </a:r>
          </a:p>
        </p:txBody>
      </p:sp>
      <p:sp>
        <p:nvSpPr>
          <p:cNvPr id="2" name="Slide Number Placeholder 1">
            <a:extLst>
              <a:ext uri="{FF2B5EF4-FFF2-40B4-BE49-F238E27FC236}">
                <a16:creationId xmlns:a16="http://schemas.microsoft.com/office/drawing/2014/main" id="{360E6DBD-9CE2-628F-A6AE-5C38C8F7F9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custDataLst>
      <p:tags r:id="rId1"/>
    </p:custDataLst>
    <p:extLst>
      <p:ext uri="{BB962C8B-B14F-4D97-AF65-F5344CB8AC3E}">
        <p14:creationId xmlns:p14="http://schemas.microsoft.com/office/powerpoint/2010/main" val="79583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36CD-324E-FD41-74AB-B4DB2259754F}"/>
              </a:ext>
            </a:extLst>
          </p:cNvPr>
          <p:cNvSpPr>
            <a:spLocks noGrp="1"/>
          </p:cNvSpPr>
          <p:nvPr>
            <p:ph type="title"/>
          </p:nvPr>
        </p:nvSpPr>
        <p:spPr/>
        <p:txBody>
          <a:bodyPr/>
          <a:lstStyle/>
          <a:p>
            <a:r>
              <a:rPr lang="en-AU" dirty="0"/>
              <a:t>5.2 Prototype and iterate</a:t>
            </a:r>
          </a:p>
        </p:txBody>
      </p:sp>
      <p:sp>
        <p:nvSpPr>
          <p:cNvPr id="4" name="Text Placeholder 3">
            <a:extLst>
              <a:ext uri="{FF2B5EF4-FFF2-40B4-BE49-F238E27FC236}">
                <a16:creationId xmlns:a16="http://schemas.microsoft.com/office/drawing/2014/main" id="{1AFBB987-10B6-ACF2-A69E-A6021476D922}"/>
              </a:ext>
            </a:extLst>
          </p:cNvPr>
          <p:cNvSpPr>
            <a:spLocks noGrp="1"/>
          </p:cNvSpPr>
          <p:nvPr>
            <p:ph type="body" sz="quarter" idx="18"/>
          </p:nvPr>
        </p:nvSpPr>
        <p:spPr/>
        <p:txBody>
          <a:bodyPr/>
          <a:lstStyle/>
          <a:p>
            <a:r>
              <a:rPr lang="en-AU" dirty="0"/>
              <a:t>Learning intentions and success criteria</a:t>
            </a:r>
          </a:p>
        </p:txBody>
      </p:sp>
      <p:sp>
        <p:nvSpPr>
          <p:cNvPr id="3" name="Picture Placeholder 2">
            <a:extLst>
              <a:ext uri="{FF2B5EF4-FFF2-40B4-BE49-F238E27FC236}">
                <a16:creationId xmlns:a16="http://schemas.microsoft.com/office/drawing/2014/main" id="{F935BA46-F19E-DE35-AACE-7E322D0F13B1}"/>
              </a:ext>
            </a:extLst>
          </p:cNvPr>
          <p:cNvSpPr>
            <a:spLocks noGrp="1"/>
          </p:cNvSpPr>
          <p:nvPr>
            <p:ph type="pic" sz="quarter" idx="13"/>
          </p:nvPr>
        </p:nvSpPr>
        <p:spPr/>
        <p:txBody>
          <a:bodyPr/>
          <a:lstStyle/>
          <a:p>
            <a:r>
              <a:rPr lang="en-AU" b="1" dirty="0"/>
              <a:t>We are learning to:</a:t>
            </a:r>
          </a:p>
          <a:p>
            <a:pPr marL="285750" indent="-285750">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use technologies, tools and equipment to construct components for prototyping</a:t>
            </a:r>
          </a:p>
          <a:p>
            <a:pPr marL="285750" indent="-285750">
              <a:buFont typeface="Arial" panose="020B0604020202020204" pitchFamily="34" charset="0"/>
              <a:buChar char="•"/>
            </a:pPr>
            <a:r>
              <a:rPr lang="en-AU" sz="2000" dirty="0">
                <a:ea typeface="Calibri" panose="020F0502020204030204" pitchFamily="34" charset="0"/>
              </a:rPr>
              <a:t>think creatively to find solutions to prototyping problems.</a:t>
            </a:r>
            <a:endParaRPr lang="en-AU" dirty="0"/>
          </a:p>
          <a:p>
            <a:r>
              <a:rPr lang="en-AU" b="1" dirty="0"/>
              <a:t>We can:</a:t>
            </a:r>
          </a:p>
          <a:p>
            <a:pPr marL="285750" indent="-285750">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use appropriate tools to produce smart greenhouse prototypes, for example: marking out, cutting, joining and finishing, circuit construction, soldering, assembling components, breadboarding</a:t>
            </a:r>
          </a:p>
          <a:p>
            <a:pPr marL="285750" indent="-285750">
              <a:buFont typeface="Arial" panose="020B0604020202020204" pitchFamily="34" charset="0"/>
              <a:buChar char="•"/>
            </a:pPr>
            <a:r>
              <a:rPr lang="en-AU" dirty="0">
                <a:ea typeface="Calibri" panose="020F0502020204030204" pitchFamily="34" charset="0"/>
              </a:rPr>
              <a:t>develop solutions to prototype problems</a:t>
            </a:r>
            <a:endParaRPr lang="en-AU" sz="20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AU" dirty="0">
                <a:effectLst/>
                <a:latin typeface="Arial" panose="020B0604020202020204" pitchFamily="34" charset="0"/>
                <a:ea typeface="Calibri" panose="020F0502020204030204" pitchFamily="34" charset="0"/>
              </a:rPr>
              <a:t>adapt designs and document changes based on prototyping.</a:t>
            </a:r>
            <a:endParaRPr lang="en-AU" dirty="0"/>
          </a:p>
        </p:txBody>
      </p:sp>
      <p:sp>
        <p:nvSpPr>
          <p:cNvPr id="9" name="Slide Number Placeholder 4">
            <a:extLst>
              <a:ext uri="{FF2B5EF4-FFF2-40B4-BE49-F238E27FC236}">
                <a16:creationId xmlns:a16="http://schemas.microsoft.com/office/drawing/2014/main" id="{0E33D5B8-B006-8099-7A87-F28320F9EDA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6B0AA3B9-7176-4FBC-8A56-697129254272}" type="slidenum">
              <a:rPr lang="en-AU" smtClean="0"/>
              <a:t>9</a:t>
            </a:fld>
            <a:endParaRPr lang="en-AU" dirty="0"/>
          </a:p>
        </p:txBody>
      </p:sp>
      <p:pic>
        <p:nvPicPr>
          <p:cNvPr id="5" name="Picture 4">
            <a:extLst>
              <a:ext uri="{FF2B5EF4-FFF2-40B4-BE49-F238E27FC236}">
                <a16:creationId xmlns:a16="http://schemas.microsoft.com/office/drawing/2014/main" id="{5B68CD2D-73E2-7AEC-F418-964E970C3E1E}"/>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60272" y="405434"/>
            <a:ext cx="719455" cy="719455"/>
          </a:xfrm>
          <a:prstGeom prst="rect">
            <a:avLst/>
          </a:prstGeom>
        </p:spPr>
      </p:pic>
      <p:pic>
        <p:nvPicPr>
          <p:cNvPr id="6" name="Picture 5">
            <a:extLst>
              <a:ext uri="{FF2B5EF4-FFF2-40B4-BE49-F238E27FC236}">
                <a16:creationId xmlns:a16="http://schemas.microsoft.com/office/drawing/2014/main" id="{C300D01C-3F74-B045-BDFB-044F6FE3471C}"/>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37754" y="512520"/>
            <a:ext cx="719455" cy="719455"/>
          </a:xfrm>
          <a:prstGeom prst="rect">
            <a:avLst/>
          </a:prstGeom>
        </p:spPr>
      </p:pic>
    </p:spTree>
    <p:extLst>
      <p:ext uri="{BB962C8B-B14F-4D97-AF65-F5344CB8AC3E}">
        <p14:creationId xmlns:p14="http://schemas.microsoft.com/office/powerpoint/2010/main" val="156139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potx" id="{18B43BA1-61D7-4938-9286-9B73093C2787}" vid="{A6EF5805-43DB-4C80-A536-9DA3E96846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3d8112e-cf1a-42e3-98a9-17b51dba20f0" xsi:nil="true"/>
    <lcf76f155ced4ddcb4097134ff3c332f xmlns="10849373-7a5b-4721-906c-05c8429db94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FC4814CA4AF948A7E551B43D156982" ma:contentTypeVersion="13" ma:contentTypeDescription="Create a new document." ma:contentTypeScope="" ma:versionID="16a2ff54cff72cc48bf4b0369f9e7f8d">
  <xsd:schema xmlns:xsd="http://www.w3.org/2001/XMLSchema" xmlns:xs="http://www.w3.org/2001/XMLSchema" xmlns:p="http://schemas.microsoft.com/office/2006/metadata/properties" xmlns:ns2="10849373-7a5b-4721-906c-05c8429db94b" xmlns:ns3="d3d8112e-cf1a-42e3-98a9-17b51dba20f0" targetNamespace="http://schemas.microsoft.com/office/2006/metadata/properties" ma:root="true" ma:fieldsID="947f228124106a3349257e8a6686b3c3" ns2:_="" ns3:_="">
    <xsd:import namespace="10849373-7a5b-4721-906c-05c8429db94b"/>
    <xsd:import namespace="d3d8112e-cf1a-42e3-98a9-17b51dba20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49373-7a5b-4721-906c-05c8429db9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d8112e-cf1a-42e3-98a9-17b51dba20f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0d8d427-0b3e-4c73-b796-059c19b1dbbb}" ma:internalName="TaxCatchAll" ma:showField="CatchAllData" ma:web="d3d8112e-cf1a-42e3-98a9-17b51dba20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E4DA5-1C2D-4251-9301-7BEE0FAD8D25}">
  <ds:schemaRefs>
    <ds:schemaRef ds:uri="http://schemas.microsoft.com/sharepoint/v3/contenttype/forms"/>
  </ds:schemaRefs>
</ds:datastoreItem>
</file>

<file path=customXml/itemProps2.xml><?xml version="1.0" encoding="utf-8"?>
<ds:datastoreItem xmlns:ds="http://schemas.openxmlformats.org/officeDocument/2006/customXml" ds:itemID="{1E1B88EB-D38D-4CF5-BFDE-50367AFC4780}">
  <ds:schemaRefs>
    <ds:schemaRef ds:uri="10849373-7a5b-4721-906c-05c8429db94b"/>
    <ds:schemaRef ds:uri="http://purl.org/dc/elements/1.1/"/>
    <ds:schemaRef ds:uri="http://purl.org/dc/dcmitype/"/>
    <ds:schemaRef ds:uri="http://purl.org/dc/terms/"/>
    <ds:schemaRef ds:uri="d3d8112e-cf1a-42e3-98a9-17b51dba20f0"/>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63052D5-05C8-40B2-B373-6E6FA2605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849373-7a5b-4721-906c-05c8429db94b"/>
    <ds:schemaRef ds:uri="d3d8112e-cf1a-42e3-98a9-17b51dba2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contentBits="0" removed="0"/>
</clbl:labelList>
</file>

<file path=docProps/app.xml><?xml version="1.0" encoding="utf-8"?>
<Properties xmlns="http://schemas.openxmlformats.org/officeDocument/2006/extended-properties" xmlns:vt="http://schemas.openxmlformats.org/officeDocument/2006/docPropsVTypes">
  <Template>Secondary classroom slide deck template 2025</Template>
  <TotalTime>317</TotalTime>
  <Words>2594</Words>
  <Application>Microsoft Office PowerPoint</Application>
  <PresentationFormat>Widescreen</PresentationFormat>
  <Paragraphs>237</Paragraphs>
  <Slides>17</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Times New Roman</vt:lpstr>
      <vt:lpstr>Calibri</vt:lpstr>
      <vt:lpstr>Aptos</vt:lpstr>
      <vt:lpstr>Tahoma</vt:lpstr>
      <vt:lpstr>Arial,Sans-Serif</vt:lpstr>
      <vt:lpstr>Public Sans</vt:lpstr>
      <vt:lpstr>Public Sans Light</vt:lpstr>
      <vt:lpstr>Arial</vt:lpstr>
      <vt:lpstr>Montserrat</vt:lpstr>
      <vt:lpstr>Public Sans Medium</vt:lpstr>
      <vt:lpstr>Covered By Your Grace</vt:lpstr>
      <vt:lpstr>NSWG Corporate</vt:lpstr>
      <vt:lpstr>iSTEM AgriTech</vt:lpstr>
      <vt:lpstr>Instructions for use</vt:lpstr>
      <vt:lpstr>Week 5 and 6 lessons</vt:lpstr>
      <vt:lpstr>5.1 Rapid prototyping</vt:lpstr>
      <vt:lpstr>Design brief</vt:lpstr>
      <vt:lpstr>Prototyping example</vt:lpstr>
      <vt:lpstr>Prototyping</vt:lpstr>
      <vt:lpstr>Reflection</vt:lpstr>
      <vt:lpstr>5.2 Prototype and iterate</vt:lpstr>
      <vt:lpstr>Review</vt:lpstr>
      <vt:lpstr>Prototype reflection</vt:lpstr>
      <vt:lpstr>5.3 Prototype and plan</vt:lpstr>
      <vt:lpstr>Prototype example</vt:lpstr>
      <vt:lpstr>Review our prototypes</vt:lpstr>
      <vt:lpstr>6. Build prototype</vt:lpstr>
      <vt:lpstr>Review our goals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iSTEM – week 5 and 6 – AgriTech, Stage 5</dc:title>
  <dc:creator>NSW Department of Education</dc:creator>
  <cp:lastPrinted>2024-12-03T23:47:27Z</cp:lastPrinted>
  <dcterms:created xsi:type="dcterms:W3CDTF">2024-07-18T04:58:13Z</dcterms:created>
  <dcterms:modified xsi:type="dcterms:W3CDTF">2026-06-09T06:29:58Z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2024-07-18T04:59:30Z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70abde72-d632-43d0-8a5d-918640ac223f</vt:lpwstr>
  </property>
  <property fmtid="{D5CDD505-2E9C-101B-9397-08002B2CF9AE}" pid="8" name="MSIP_Label_b603dfd7-d93a-4381-a340-2995d8282205_ContentBits">
    <vt:lpwstr>0</vt:lpwstr>
  </property>
  <property fmtid="{D5CDD505-2E9C-101B-9397-08002B2CF9AE}" pid="9" name="ContentTypeId">
    <vt:lpwstr>0x0101006BFC4814CA4AF948A7E551B43D156982</vt:lpwstr>
  </property>
  <property fmtid="{D5CDD505-2E9C-101B-9397-08002B2CF9AE}" pid="10" name="MediaServiceImageTags">
    <vt:lpwstr/>
  </property>
  <property fmtid="{D5CDD505-2E9C-101B-9397-08002B2CF9AE}" pid="11" name="Order">
    <vt:r8>770100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