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14"/>
  </p:notesMasterIdLst>
  <p:sldIdLst>
    <p:sldId id="256" r:id="rId5"/>
    <p:sldId id="26367" r:id="rId6"/>
    <p:sldId id="381" r:id="rId7"/>
    <p:sldId id="383" r:id="rId8"/>
    <p:sldId id="398" r:id="rId9"/>
    <p:sldId id="2147470422" r:id="rId10"/>
    <p:sldId id="2147470378" r:id="rId11"/>
    <p:sldId id="2147470381" r:id="rId12"/>
    <p:sldId id="26371" r:id="rId13"/>
    <p:sldId id="2147470382" r:id="rId14"/>
    <p:sldId id="26413" r:id="rId15"/>
    <p:sldId id="2141411712" r:id="rId16"/>
    <p:sldId id="390" r:id="rId17"/>
    <p:sldId id="2147470424" r:id="rId18"/>
    <p:sldId id="407" r:id="rId19"/>
    <p:sldId id="393" r:id="rId20"/>
    <p:sldId id="391" r:id="rId21"/>
    <p:sldId id="401" r:id="rId22"/>
    <p:sldId id="389" r:id="rId23"/>
    <p:sldId id="392" r:id="rId24"/>
    <p:sldId id="403" r:id="rId25"/>
    <p:sldId id="404" r:id="rId26"/>
    <p:sldId id="405" r:id="rId27"/>
    <p:sldId id="397" r:id="rId28"/>
    <p:sldId id="396" r:id="rId29"/>
    <p:sldId id="406" r:id="rId30"/>
    <p:sldId id="2147470379" r:id="rId31"/>
    <p:sldId id="400" r:id="rId32"/>
    <p:sldId id="26414" r:id="rId33"/>
    <p:sldId id="26374" r:id="rId34"/>
    <p:sldId id="2147470425" r:id="rId35"/>
    <p:sldId id="26364" r:id="rId36"/>
    <p:sldId id="26363" r:id="rId37"/>
    <p:sldId id="26383" r:id="rId38"/>
    <p:sldId id="26370" r:id="rId39"/>
    <p:sldId id="26369" r:id="rId40"/>
    <p:sldId id="26372" r:id="rId41"/>
    <p:sldId id="26373" r:id="rId42"/>
    <p:sldId id="26375" r:id="rId43"/>
    <p:sldId id="26376" r:id="rId44"/>
    <p:sldId id="26377" r:id="rId45"/>
    <p:sldId id="26378" r:id="rId46"/>
    <p:sldId id="26380" r:id="rId47"/>
    <p:sldId id="26381" r:id="rId48"/>
    <p:sldId id="26387" r:id="rId49"/>
    <p:sldId id="26379" r:id="rId50"/>
    <p:sldId id="26384" r:id="rId51"/>
    <p:sldId id="2141411642" r:id="rId52"/>
    <p:sldId id="2141411643" r:id="rId53"/>
    <p:sldId id="2147470383" r:id="rId54"/>
    <p:sldId id="2147470384" r:id="rId55"/>
    <p:sldId id="2147470385" r:id="rId56"/>
    <p:sldId id="2147470386" r:id="rId57"/>
    <p:sldId id="2147470387" r:id="rId58"/>
    <p:sldId id="2147470388" r:id="rId59"/>
    <p:sldId id="2147470389" r:id="rId60"/>
    <p:sldId id="2147470390" r:id="rId61"/>
    <p:sldId id="2147470391" r:id="rId62"/>
    <p:sldId id="2147470392" r:id="rId63"/>
    <p:sldId id="2147470393" r:id="rId64"/>
    <p:sldId id="2147470394" r:id="rId65"/>
    <p:sldId id="2147470395" r:id="rId66"/>
    <p:sldId id="2147470396" r:id="rId67"/>
    <p:sldId id="26393" r:id="rId68"/>
    <p:sldId id="2147470397" r:id="rId69"/>
    <p:sldId id="2147470398" r:id="rId70"/>
    <p:sldId id="26396" r:id="rId71"/>
    <p:sldId id="2147470399" r:id="rId72"/>
    <p:sldId id="26398" r:id="rId73"/>
    <p:sldId id="26399" r:id="rId74"/>
    <p:sldId id="26404" r:id="rId75"/>
    <p:sldId id="26400" r:id="rId76"/>
    <p:sldId id="26401" r:id="rId77"/>
    <p:sldId id="26402" r:id="rId78"/>
    <p:sldId id="26403" r:id="rId79"/>
    <p:sldId id="26405" r:id="rId80"/>
    <p:sldId id="26411" r:id="rId81"/>
    <p:sldId id="26412" r:id="rId82"/>
    <p:sldId id="2147470420" r:id="rId83"/>
    <p:sldId id="2147470400" r:id="rId84"/>
    <p:sldId id="26408" r:id="rId85"/>
    <p:sldId id="2141411719" r:id="rId86"/>
    <p:sldId id="2147470366" r:id="rId87"/>
    <p:sldId id="2147470367" r:id="rId88"/>
    <p:sldId id="2147470403" r:id="rId89"/>
    <p:sldId id="26394" r:id="rId90"/>
    <p:sldId id="2141411720" r:id="rId91"/>
    <p:sldId id="2147470343" r:id="rId92"/>
    <p:sldId id="2147470401" r:id="rId93"/>
    <p:sldId id="26392" r:id="rId94"/>
    <p:sldId id="2147470404" r:id="rId95"/>
    <p:sldId id="2147470414" r:id="rId96"/>
    <p:sldId id="2147470411" r:id="rId97"/>
    <p:sldId id="2147470412" r:id="rId98"/>
    <p:sldId id="2147470407" r:id="rId99"/>
    <p:sldId id="2147470408" r:id="rId100"/>
    <p:sldId id="2147470415" r:id="rId101"/>
    <p:sldId id="2147470410" r:id="rId102"/>
    <p:sldId id="2147470418" r:id="rId103"/>
    <p:sldId id="2147470402" r:id="rId104"/>
    <p:sldId id="2141411721" r:id="rId105"/>
    <p:sldId id="2147470356" r:id="rId106"/>
    <p:sldId id="2147470406" r:id="rId107"/>
    <p:sldId id="2147470421" r:id="rId108"/>
    <p:sldId id="2147470405" r:id="rId109"/>
    <p:sldId id="364" r:id="rId110"/>
    <p:sldId id="259" r:id="rId111"/>
    <p:sldId id="2147470423" r:id="rId112"/>
    <p:sldId id="361" r:id="rId113"/>
  </p:sldIdLst>
  <p:sldSz cx="12192000" cy="6858000"/>
  <p:notesSz cx="6797675" cy="9926638"/>
  <p:embeddedFontLst>
    <p:embeddedFont>
      <p:font typeface="Consolas" panose="020B0609020204030204" pitchFamily="49" charset="0"/>
      <p:regular r:id="rId115"/>
      <p:bold r:id="rId116"/>
      <p:italic r:id="rId117"/>
      <p:boldItalic r:id="rId118"/>
    </p:embeddedFont>
    <p:embeddedFont>
      <p:font typeface="Montserrat" panose="00000500000000000000" pitchFamily="2" charset="0"/>
      <p:regular r:id="rId119"/>
      <p:bold r:id="rId120"/>
      <p:italic r:id="rId121"/>
      <p:boldItalic r:id="rId122"/>
    </p:embeddedFont>
    <p:embeddedFont>
      <p:font typeface="Public Sans" pitchFamily="2" charset="0"/>
      <p:regular r:id="rId123"/>
      <p:bold r:id="rId124"/>
      <p:italic r:id="rId125"/>
      <p:boldItalic r:id="rId126"/>
    </p:embeddedFont>
    <p:embeddedFont>
      <p:font typeface="Public Sans Light" pitchFamily="2" charset="0"/>
      <p:regular r:id="rId127"/>
      <p:italic r:id="rId128"/>
    </p:embeddedFont>
    <p:embeddedFont>
      <p:font typeface="Public Sans Medium" pitchFamily="2" charset="0"/>
      <p:regular r:id="rId129"/>
      <p:italic r:id="rId130"/>
    </p:embeddedFont>
    <p:embeddedFont>
      <p:font typeface="Tahoma" panose="020B0604030504040204" pitchFamily="34" charset="0"/>
      <p:regular r:id="rId131"/>
      <p:bold r:id="rId132"/>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D04F2D-4CE8-48D4-0CB4-B0C1B98D1B59}" name="Scott Sleap" initials="SS" userId="S::SCOTT.SLEAP@det.nsw.edu.au::731abb0b-1119-4c04-995f-687eb3536ae8" providerId="AD"/>
  <p188:author id="{EA755533-B637-A463-F44E-D79F94712145}" name="Christopher Sandoval" initials="CS" userId="S::CHRISTOPHER.SANDOVAL1@det.nsw.edu.au::d4c30929-2c62-4287-8280-2773deac9b1f" providerId="AD"/>
  <p188:author id="{EA4D7633-F6FE-9318-CC73-0CDF0A550655}" name="Rachel Mcneilly" initials="RM" userId="S::RACHEL.MCNEILLY@det.nsw.edu.au::e2f97e3e-b88d-430e-bed9-5ff97dac5c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FE1"/>
    <a:srgbClr val="C7F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11EC0-FE52-47F8-8588-A8CB4521B52A}" v="4" dt="2026-06-03T01:41:07.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7" autoAdjust="0"/>
    <p:restoredTop sz="72278" autoAdjust="0"/>
  </p:normalViewPr>
  <p:slideViewPr>
    <p:cSldViewPr snapToGrid="0">
      <p:cViewPr varScale="1">
        <p:scale>
          <a:sx n="61" d="100"/>
          <a:sy n="61" d="100"/>
        </p:scale>
        <p:origin x="330" y="60"/>
      </p:cViewPr>
      <p:guideLst/>
    </p:cSldViewPr>
  </p:slideViewPr>
  <p:notesTextViewPr>
    <p:cViewPr>
      <p:scale>
        <a:sx n="1" d="1"/>
        <a:sy n="1" d="1"/>
      </p:scale>
      <p:origin x="0" y="0"/>
    </p:cViewPr>
  </p:notesTextViewPr>
  <p:notesViewPr>
    <p:cSldViewPr snapToGrid="0">
      <p:cViewPr varScale="1">
        <p:scale>
          <a:sx n="110" d="100"/>
          <a:sy n="110" d="100"/>
        </p:scale>
        <p:origin x="4340" y="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8/10/relationships/authors" Targe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4.fntdata"/><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16.fntdata"/><Relationship Id="rId135"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fntdata"/><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8.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13" tIns="45706" rIns="91413" bIns="45706"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13" tIns="45706" rIns="91413" bIns="45706" rtlCol="0"/>
          <a:lstStyle>
            <a:lvl1pPr algn="r">
              <a:defRPr sz="1200"/>
            </a:lvl1pPr>
          </a:lstStyle>
          <a:p>
            <a:fld id="{058937B1-DA7A-461B-BF58-1D1821340DF4}" type="datetimeFigureOut">
              <a:rPr lang="en-AU" smtClean="0"/>
              <a:t>3/06/2026</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13" tIns="45706" rIns="91413" bIns="45706"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13" tIns="45706" rIns="91413"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13" tIns="45706" rIns="91413" bIns="45706"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13" tIns="45706" rIns="91413" bIns="45706" rtlCol="0" anchor="b"/>
          <a:lstStyle>
            <a:lvl1pPr algn="r">
              <a:defRPr sz="1200"/>
            </a:lvl1pPr>
          </a:lstStyle>
          <a:p>
            <a:fld id="{CC91331A-62CA-4220-BDD0-DF1FE2D03DAB}" type="slidenum">
              <a:rPr lang="en-AU" smtClean="0"/>
              <a:t>‹#›</a:t>
            </a:fld>
            <a:endParaRPr lang="en-AU" dirty="0"/>
          </a:p>
        </p:txBody>
      </p:sp>
    </p:spTree>
    <p:extLst>
      <p:ext uri="{BB962C8B-B14F-4D97-AF65-F5344CB8AC3E}">
        <p14:creationId xmlns:p14="http://schemas.microsoft.com/office/powerpoint/2010/main" val="3437192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onny.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To convert the PowerPoint into Google Slides:</a:t>
            </a:r>
          </a:p>
          <a:p>
            <a:pPr marL="457063" indent="-457063">
              <a:buFont typeface="+mj-lt"/>
              <a:buAutoNum type="arabicPeriod"/>
            </a:pPr>
            <a:r>
              <a:rPr lang="en-AU" dirty="0">
                <a:latin typeface="Arial" panose="020B0604020202020204" pitchFamily="34" charset="0"/>
                <a:cs typeface="Arial" panose="020B0604020202020204" pitchFamily="34" charset="0"/>
              </a:rPr>
              <a:t>Upload the file into Google Drive and open it.</a:t>
            </a:r>
          </a:p>
          <a:p>
            <a:pPr marL="457063" indent="-457063">
              <a:buFont typeface="+mj-lt"/>
              <a:buAutoNum type="arabicPeriod"/>
            </a:pPr>
            <a:r>
              <a:rPr lang="en-AU" dirty="0">
                <a:latin typeface="Arial" panose="020B0604020202020204" pitchFamily="34" charset="0"/>
                <a:cs typeface="Arial" panose="020B0604020202020204" pitchFamily="34" charset="0"/>
              </a:rPr>
              <a:t>Go to File &gt; Save as Google Slides.</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a:t>
            </a:fld>
            <a:endParaRPr lang="en-AU" dirty="0"/>
          </a:p>
        </p:txBody>
      </p:sp>
    </p:spTree>
    <p:extLst>
      <p:ext uri="{BB962C8B-B14F-4D97-AF65-F5344CB8AC3E}">
        <p14:creationId xmlns:p14="http://schemas.microsoft.com/office/powerpoint/2010/main" val="114013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399" indent="-171399">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399" indent="-171399">
              <a:buFont typeface="Arial"/>
              <a:buChar char="•"/>
            </a:pPr>
            <a:r>
              <a:rPr lang="en-AU" dirty="0">
                <a:latin typeface="Arial" panose="020B0604020202020204" pitchFamily="34" charset="0"/>
                <a:cs typeface="Arial" panose="020B0604020202020204" pitchFamily="34" charset="0"/>
              </a:rPr>
              <a:t>Interactive features can be viewed in slide show</a:t>
            </a:r>
          </a:p>
          <a:p>
            <a:pPr marL="0" indent="0">
              <a:buFont typeface="Arial"/>
              <a:buNone/>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32427642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399" indent="-171399">
              <a:buFont typeface="Arial,Sans-Serif"/>
              <a:buChar char="•"/>
            </a:pPr>
            <a:r>
              <a:rPr lang="en-AU" dirty="0"/>
              <a:t>Adapt the learning intention as required and add matching success criteria.</a:t>
            </a:r>
          </a:p>
          <a:p>
            <a:pPr marL="171399" indent="-171399">
              <a:buFont typeface="Arial,Sans-Serif"/>
              <a:buChar char="•"/>
            </a:pPr>
            <a:r>
              <a:rPr lang="en-AU" sz="1800" kern="100" dirty="0">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latin typeface="Tahoma" panose="020B0604030504040204" pitchFamily="34" charset="0"/>
                <a:ea typeface="Aptos" panose="020B0004020202020204" pitchFamily="34" charset="0"/>
                <a:cs typeface="Times New Roman" panose="02020603050405020304" pitchFamily="18" charset="0"/>
              </a:rPr>
              <a:t>⁠</a:t>
            </a:r>
            <a:r>
              <a:rPr lang="en-AU" sz="1800" kern="100" dirty="0">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AU" sz="1800" kern="100" dirty="0">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399" indent="-171399">
              <a:buFont typeface="Arial,Sans-Serif"/>
              <a:buChar char="•"/>
            </a:pPr>
            <a:r>
              <a:rPr lang="en-AU" dirty="0"/>
              <a:t>LISC is not necessarily presented at the beginning of the lesson. Teacher needs to consider most effectual time to introduce. </a:t>
            </a:r>
          </a:p>
          <a:p>
            <a:pPr marL="171399" indent="-171399">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101</a:t>
            </a:fld>
            <a:endParaRPr lang="en-AU" dirty="0"/>
          </a:p>
        </p:txBody>
      </p:sp>
    </p:spTree>
    <p:extLst>
      <p:ext uri="{BB962C8B-B14F-4D97-AF65-F5344CB8AC3E}">
        <p14:creationId xmlns:p14="http://schemas.microsoft.com/office/powerpoint/2010/main" val="353859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It is important to change the design brief to suit your school context and available resources.</a:t>
            </a:r>
          </a:p>
          <a:p>
            <a:endParaRPr lang="en-AU" dirty="0"/>
          </a:p>
          <a:p>
            <a:r>
              <a:rPr lang="en-AU" dirty="0"/>
              <a:t>This learning sequence will focus on temperature. You could change the focus to water, light, or humidity.</a:t>
            </a:r>
          </a:p>
        </p:txBody>
      </p:sp>
      <p:sp>
        <p:nvSpPr>
          <p:cNvPr id="4" name="Slide Number Placeholder 3"/>
          <p:cNvSpPr>
            <a:spLocks noGrp="1"/>
          </p:cNvSpPr>
          <p:nvPr>
            <p:ph type="sldNum" sz="quarter" idx="5"/>
          </p:nvPr>
        </p:nvSpPr>
        <p:spPr/>
        <p:txBody>
          <a:bodyPr/>
          <a:lstStyle/>
          <a:p>
            <a:fld id="{CC91331A-62CA-4220-BDD0-DF1FE2D03DAB}" type="slidenum">
              <a:rPr lang="en-AU" smtClean="0"/>
              <a:t>102</a:t>
            </a:fld>
            <a:endParaRPr lang="en-AU" dirty="0"/>
          </a:p>
        </p:txBody>
      </p:sp>
    </p:spTree>
    <p:extLst>
      <p:ext uri="{BB962C8B-B14F-4D97-AF65-F5344CB8AC3E}">
        <p14:creationId xmlns:p14="http://schemas.microsoft.com/office/powerpoint/2010/main" val="30485830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a:t>
            </a:r>
          </a:p>
          <a:p>
            <a:r>
              <a:rPr lang="en-AU" dirty="0"/>
              <a:t>Point out key steps for the lesson.</a:t>
            </a:r>
          </a:p>
          <a:p>
            <a:endParaRPr lang="en-AU" dirty="0"/>
          </a:p>
          <a:p>
            <a:r>
              <a:rPr lang="en-AU" dirty="0"/>
              <a:t>Give students opportunities to work individually or in pairs, depending on your context. Provide support and guidance for students and encourage sketching.</a:t>
            </a:r>
          </a:p>
          <a:p>
            <a:endParaRPr lang="en-AU" dirty="0"/>
          </a:p>
          <a:p>
            <a:r>
              <a:rPr lang="en-AU" dirty="0"/>
              <a:t>Encourage collaboration and assure students they are nor competing. Remind students that they are a class team and helping others, sharing ideas and collaboration helps the entire team trial ideas and concepts.</a:t>
            </a:r>
          </a:p>
          <a:p>
            <a:endParaRPr lang="en-AU" sz="1800" dirty="0">
              <a:latin typeface="Arial" panose="020B0604020202020204" pitchFamily="34" charset="0"/>
              <a:ea typeface="Calibri" panose="020F0502020204030204" pitchFamily="34" charset="0"/>
            </a:endParaRPr>
          </a:p>
          <a:p>
            <a:r>
              <a:rPr lang="en-AU" sz="1800" dirty="0">
                <a:latin typeface="Arial" panose="020B0604020202020204" pitchFamily="34" charset="0"/>
                <a:ea typeface="Calibri" panose="020F0502020204030204" pitchFamily="34" charset="0"/>
              </a:rPr>
              <a:t>Guide students with design and planning as required.</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103</a:t>
            </a:fld>
            <a:endParaRPr lang="en-AU" dirty="0"/>
          </a:p>
        </p:txBody>
      </p:sp>
    </p:spTree>
    <p:extLst>
      <p:ext uri="{BB962C8B-B14F-4D97-AF65-F5344CB8AC3E}">
        <p14:creationId xmlns:p14="http://schemas.microsoft.com/office/powerpoint/2010/main" val="27333288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861F1-626E-2FE2-66D0-B69F51CE3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6AA72-B587-3C7D-4726-B93A1EF5117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7D83EC8F-F27D-4AA8-B2C2-876B039FBA2A}"/>
              </a:ext>
            </a:extLst>
          </p:cNvPr>
          <p:cNvSpPr>
            <a:spLocks noGrp="1"/>
          </p:cNvSpPr>
          <p:nvPr>
            <p:ph type="body" idx="1"/>
          </p:nvPr>
        </p:nvSpPr>
        <p:spPr/>
        <p:txBody>
          <a:bodyPr/>
          <a:lstStyle/>
          <a:p>
            <a:r>
              <a:rPr lang="en-AU" dirty="0"/>
              <a:t>Teacher notes: Assist students to finalise their orthographic drawing/projection. Capture key points of the design.</a:t>
            </a:r>
          </a:p>
          <a:p>
            <a:endParaRPr lang="en-AU" dirty="0"/>
          </a:p>
          <a:p>
            <a:r>
              <a:rPr lang="en-AU" dirty="0"/>
              <a:t>Check for understanding:</a:t>
            </a:r>
          </a:p>
          <a:p>
            <a:r>
              <a:rPr lang="en-AU" dirty="0"/>
              <a:t>Use choral response: Ask students to state the ‘view’ when you point at different drawings. i.e. top view, front view, side view.</a:t>
            </a:r>
          </a:p>
          <a:p>
            <a:endParaRPr lang="en-AU" dirty="0"/>
          </a:p>
        </p:txBody>
      </p:sp>
      <p:sp>
        <p:nvSpPr>
          <p:cNvPr id="4" name="Slide Number Placeholder 3">
            <a:extLst>
              <a:ext uri="{FF2B5EF4-FFF2-40B4-BE49-F238E27FC236}">
                <a16:creationId xmlns:a16="http://schemas.microsoft.com/office/drawing/2014/main" id="{D13EF450-A43B-9095-201B-0C8EBF879C07}"/>
              </a:ext>
            </a:extLst>
          </p:cNvPr>
          <p:cNvSpPr>
            <a:spLocks noGrp="1"/>
          </p:cNvSpPr>
          <p:nvPr>
            <p:ph type="sldNum" sz="quarter" idx="5"/>
          </p:nvPr>
        </p:nvSpPr>
        <p:spPr/>
        <p:txBody>
          <a:bodyPr/>
          <a:lstStyle/>
          <a:p>
            <a:fld id="{CC91331A-62CA-4220-BDD0-DF1FE2D03DAB}" type="slidenum">
              <a:rPr lang="en-AU" smtClean="0"/>
              <a:t>104</a:t>
            </a:fld>
            <a:endParaRPr lang="en-AU" dirty="0"/>
          </a:p>
        </p:txBody>
      </p:sp>
    </p:spTree>
    <p:extLst>
      <p:ext uri="{BB962C8B-B14F-4D97-AF65-F5344CB8AC3E}">
        <p14:creationId xmlns:p14="http://schemas.microsoft.com/office/powerpoint/2010/main" val="21299160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Assist students in considering what materials and equipment they will need based on their designs and previously established constraints.</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105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9899533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Teacher note: This table could help inform planning of material needs</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defTabSz="914126">
              <a:lnSpc>
                <a:spcPct val="150000"/>
              </a:lnSpc>
              <a:spcBef>
                <a:spcPts val="1200"/>
              </a:spcBef>
              <a:spcAft>
                <a:spcPts val="600"/>
              </a:spcAft>
              <a:defRPr/>
            </a:pPr>
            <a:r>
              <a:rPr lang="en-AU" dirty="0">
                <a:latin typeface="Arial" panose="020B0604020202020204" pitchFamily="34" charset="0"/>
                <a:ea typeface="Calibri" panose="020F0502020204030204" pitchFamily="34" charset="0"/>
              </a:rPr>
              <a:t>This slide can be printed and used for student requisitions if needed.</a:t>
            </a:r>
            <a:endParaRPr lang="en-AU" dirty="0"/>
          </a:p>
          <a:p>
            <a:pPr>
              <a:lnSpc>
                <a:spcPct val="150000"/>
              </a:lnSpc>
              <a:spcBef>
                <a:spcPts val="1200"/>
              </a:spcBef>
              <a:spcAft>
                <a:spcPts val="600"/>
              </a:spcAft>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dirty="0"/>
          </a:p>
        </p:txBody>
      </p:sp>
    </p:spTree>
    <p:extLst>
      <p:ext uri="{BB962C8B-B14F-4D97-AF65-F5344CB8AC3E}">
        <p14:creationId xmlns:p14="http://schemas.microsoft.com/office/powerpoint/2010/main" val="156724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399" indent="-171399">
              <a:buFont typeface="Arial,Sans-Serif"/>
              <a:buChar char="•"/>
            </a:pPr>
            <a:r>
              <a:rPr lang="en-AU" dirty="0"/>
              <a:t>Adapt the learning intention as required and add matching success criteria.</a:t>
            </a:r>
          </a:p>
          <a:p>
            <a:pPr marL="171399" indent="-171399">
              <a:buFont typeface="Arial,Sans-Serif"/>
              <a:buChar char="•"/>
            </a:pPr>
            <a:r>
              <a:rPr lang="en-AU" sz="1800" kern="100" dirty="0">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latin typeface="Tahoma" panose="020B0604030504040204" pitchFamily="34" charset="0"/>
                <a:ea typeface="Aptos" panose="020B0004020202020204" pitchFamily="34" charset="0"/>
                <a:cs typeface="Times New Roman" panose="02020603050405020304" pitchFamily="18" charset="0"/>
              </a:rPr>
              <a:t>⁠</a:t>
            </a:r>
            <a:r>
              <a:rPr lang="en-AU" sz="1800" kern="100" dirty="0">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AU" sz="1800" kern="100" dirty="0">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399" indent="-171399">
              <a:buFont typeface="Arial,Sans-Serif"/>
              <a:buChar char="•"/>
            </a:pPr>
            <a:r>
              <a:rPr lang="en-AU" dirty="0"/>
              <a:t>LISC is not necessarily presented at the beginning of the lesson. Teacher needs to consider most effectual time to introduce. </a:t>
            </a:r>
          </a:p>
          <a:p>
            <a:pPr marL="171399" indent="-171399">
              <a:buFont typeface="Arial,Sans-Serif"/>
              <a:buChar char="•"/>
            </a:pPr>
            <a:r>
              <a:rPr lang="en-AU" dirty="0"/>
              <a:t>LISC should be revisited during the lesson to support students' evaluation of their learning.</a:t>
            </a:r>
          </a:p>
          <a:p>
            <a:endParaRPr lang="en-AU" dirty="0"/>
          </a:p>
          <a:p>
            <a:r>
              <a:rPr lang="en-AU" dirty="0"/>
              <a:t>Point out to students that the terms microcontroller and microcontroller boards tend to be used interchangeably by people. Point out that you will be using (insert type) of microcontroller board.</a:t>
            </a:r>
          </a:p>
        </p:txBody>
      </p:sp>
      <p:sp>
        <p:nvSpPr>
          <p:cNvPr id="4" name="Slide Number Placeholder 3"/>
          <p:cNvSpPr>
            <a:spLocks noGrp="1"/>
          </p:cNvSpPr>
          <p:nvPr>
            <p:ph type="sldNum" sz="quarter" idx="5"/>
          </p:nvPr>
        </p:nvSpPr>
        <p:spPr/>
        <p:txBody>
          <a:bodyPr/>
          <a:lstStyle/>
          <a:p>
            <a:fld id="{CC91331A-62CA-4220-BDD0-DF1FE2D03DAB}" type="slidenum">
              <a:rPr lang="en-AU" smtClean="0"/>
              <a:t>12</a:t>
            </a:fld>
            <a:endParaRPr lang="en-AU" dirty="0"/>
          </a:p>
        </p:txBody>
      </p:sp>
    </p:spTree>
    <p:extLst>
      <p:ext uri="{BB962C8B-B14F-4D97-AF65-F5344CB8AC3E}">
        <p14:creationId xmlns:p14="http://schemas.microsoft.com/office/powerpoint/2010/main" val="2018519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dirty="0">
                <a:latin typeface="Arial" panose="020B0604020202020204" pitchFamily="34" charset="0"/>
                <a:ea typeface="Calibri" panose="020F0502020204030204" pitchFamily="34" charset="0"/>
              </a:rPr>
              <a:t>Revise microcontroller technologies from the STEM fundamentals topic. Adapt this slide to include activities you have engaged in that have used microcontroller boards.</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50000"/>
              </a:lnSpc>
              <a:spcBef>
                <a:spcPts val="1200"/>
              </a:spcBef>
              <a:spcAft>
                <a:spcPts val="600"/>
              </a:spcAft>
              <a:buClrTx/>
              <a:buSzTx/>
              <a:buFontTx/>
              <a:buNone/>
              <a:tabLst/>
              <a:defRPr/>
            </a:pPr>
            <a:r>
              <a:rPr lang="en-AU" sz="1800" dirty="0"/>
              <a:t>Point out to students that the terms microcontroller and microcontroller boards tend to be used interchangeably by people. Point out that you will be using (insert type) of microcontroller board.</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A microcontroller is a single Integrated Circuit (IC) or "chip." It is often called a "computer on a chip" because it contains a processor core, memory, and programmable input/output peripherals all baked into one piece of silicon.</a:t>
            </a: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A microcontroller board (or development board) is a printed circuit board (PCB) that houses the microcontroller and supporting hardware to make it easy to use.</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Recall questions</a:t>
            </a: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What did we use the microcontroller for in (insert topic)? (we made a movement data logger)</a:t>
            </a: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Did we collect data? What data did we collect and what sensor did we use? (we collected acceleration data) (it told us about movements)(we used an accelerometer)</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40120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dirty="0">
                <a:latin typeface="Arial" panose="020B0604020202020204" pitchFamily="34" charset="0"/>
                <a:ea typeface="Calibri" panose="020F0502020204030204" pitchFamily="34" charset="0"/>
              </a:rPr>
              <a:t>Revise microcontroller technologies from the STEM fundamentals topic, or other topics. This is an example of a Raspberry Pi Pico introduction video to assist with student recollection. Adapt this lesson and slide deck to suit your context.</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3530784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1218804">
              <a:defRPr/>
            </a:pPr>
            <a:r>
              <a:rPr lang="en-AU" dirty="0"/>
              <a:t>Teacher note: Revise the use of microcontrollers and sensors from STEM fundamentals or other topics. This slide is a guide for discussions.</a:t>
            </a:r>
          </a:p>
          <a:p>
            <a:pPr>
              <a:lnSpc>
                <a:spcPct val="150000"/>
              </a:lnSpc>
              <a:spcBef>
                <a:spcPts val="1200"/>
              </a:spcBef>
              <a:spcAft>
                <a:spcPts val="600"/>
              </a:spcAft>
            </a:pPr>
            <a:endParaRPr lang="en-AU"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dirty="0">
                <a:latin typeface="Arial" panose="020B0604020202020204" pitchFamily="34" charset="0"/>
                <a:ea typeface="Calibri" panose="020F0502020204030204" pitchFamily="34" charset="0"/>
              </a:rPr>
              <a:t>What did we use the microcontroller for in (insert topic)? (we made a movement data logger)</a:t>
            </a:r>
          </a:p>
          <a:p>
            <a:pPr>
              <a:lnSpc>
                <a:spcPct val="150000"/>
              </a:lnSpc>
              <a:spcBef>
                <a:spcPts val="1200"/>
              </a:spcBef>
              <a:spcAft>
                <a:spcPts val="600"/>
              </a:spcAft>
            </a:pPr>
            <a:r>
              <a:rPr lang="en-AU" dirty="0">
                <a:latin typeface="Arial" panose="020B0604020202020204" pitchFamily="34" charset="0"/>
                <a:ea typeface="Calibri" panose="020F0502020204030204" pitchFamily="34" charset="0"/>
              </a:rPr>
              <a:t>Did we collect data? What data did we collect and what sensor did we use? (we collected acceleration data) (it told us about movements)(we used an accelerometer)</a:t>
            </a:r>
          </a:p>
          <a:p>
            <a:pPr defTabSz="1218804">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244903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Refer students to the pinout of the microcontroller you are using. In this case we have the pinout diagram for the Raspberry Pi Pico. Make specific reference to the features, ports or pins of the microcontroller you will be using.</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In this example components will be outlined on the mouse click.</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Using a wireless mouse students could point at different components.</a:t>
            </a:r>
          </a:p>
          <a:p>
            <a:pPr>
              <a:lnSpc>
                <a:spcPct val="150000"/>
              </a:lnSpc>
              <a:spcBef>
                <a:spcPts val="1200"/>
              </a:spcBef>
              <a:spcAft>
                <a:spcPts val="600"/>
              </a:spcAft>
            </a:pPr>
            <a:r>
              <a:rPr lang="en-AU" sz="1800" dirty="0">
                <a:latin typeface="Arial"/>
                <a:ea typeface="Calibri" panose="020F0502020204030204" pitchFamily="34" charset="0"/>
                <a:cs typeface="Arial"/>
              </a:rPr>
              <a:t>Or if students have their microcontrollers you could say:</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Please point to the following on your pico -</a:t>
            </a:r>
          </a:p>
          <a:p>
            <a:pPr>
              <a:lnSpc>
                <a:spcPct val="150000"/>
              </a:lnSpc>
              <a:spcBef>
                <a:spcPts val="1200"/>
              </a:spcBef>
              <a:spcAft>
                <a:spcPts val="600"/>
              </a:spcAft>
            </a:pPr>
            <a:r>
              <a:rPr lang="en-AU" sz="1800" dirty="0">
                <a:latin typeface="Arial"/>
                <a:ea typeface="Calibri" panose="020F0502020204030204" pitchFamily="34" charset="0"/>
                <a:cs typeface="Arial"/>
              </a:rPr>
              <a:t>BOOTSEL button,</a:t>
            </a:r>
          </a:p>
          <a:p>
            <a:pPr>
              <a:lnSpc>
                <a:spcPct val="150000"/>
              </a:lnSpc>
              <a:spcBef>
                <a:spcPts val="1200"/>
              </a:spcBef>
              <a:spcAft>
                <a:spcPts val="600"/>
              </a:spcAft>
            </a:pPr>
            <a:r>
              <a:rPr lang="en-AU" sz="1800" dirty="0">
                <a:latin typeface="Arial"/>
                <a:ea typeface="Calibri" panose="020F0502020204030204" pitchFamily="34" charset="0"/>
                <a:cs typeface="Arial"/>
              </a:rPr>
              <a:t>USB port</a:t>
            </a:r>
          </a:p>
          <a:p>
            <a:pPr>
              <a:lnSpc>
                <a:spcPct val="150000"/>
              </a:lnSpc>
              <a:spcBef>
                <a:spcPts val="1200"/>
              </a:spcBef>
              <a:spcAft>
                <a:spcPts val="600"/>
              </a:spcAft>
            </a:pPr>
            <a:r>
              <a:rPr lang="en-AU" sz="1800" dirty="0">
                <a:latin typeface="Arial"/>
                <a:ea typeface="Calibri" panose="020F0502020204030204" pitchFamily="34" charset="0"/>
                <a:cs typeface="Arial"/>
              </a:rPr>
              <a:t>GP 25 - </a:t>
            </a:r>
            <a:r>
              <a:rPr lang="en-AU" dirty="0"/>
              <a:t>Possibly remind students that </a:t>
            </a:r>
            <a:r>
              <a:rPr lang="en-AU" b="0" i="0" dirty="0">
                <a:solidFill>
                  <a:srgbClr val="001D35"/>
                </a:solidFill>
                <a:effectLst/>
                <a:latin typeface="Google Sans"/>
              </a:rPr>
              <a:t>GPIO stands for General Purpose Input/Output. It's a programmable digital pin on an electronic circuit board that can be used as an input, output, or both. GP 25 is an onboard LED output. This means that the LED is built into the microcontroller board and uses GP 25.</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4218980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Make explicit reference to equipment that will be used. Revise how this equipment has been used in previous topics. The following video will model use.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Use the following video or following slides (or both) to walk students through Pico connection.</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dirty="0"/>
          </a:p>
        </p:txBody>
      </p:sp>
    </p:spTree>
    <p:extLst>
      <p:ext uri="{BB962C8B-B14F-4D97-AF65-F5344CB8AC3E}">
        <p14:creationId xmlns:p14="http://schemas.microsoft.com/office/powerpoint/2010/main" val="1912817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Direct students to Thonny (or other IDE). When they are ready present the following video to show how to connect the Pico to the computer. Ask students to take hands off mice when they are complete. Possibly use another nonverbal indication system if needed see https://app.education.nsw.gov.au/digital-learning-selector/LearningActivity/Card/560?clearCache=54cf3396-a5db-1117-1820-9482474b65d6 and ask students are they on track? Use yes no cards (Yes, No)</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213957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dirty="0"/>
              <a:t>Teacher note: This video demonstrates one way to connect the Pico to a computer using the Thonny IDE.</a:t>
            </a:r>
          </a:p>
          <a:p>
            <a:pPr defTabSz="914126">
              <a:defRPr/>
            </a:pPr>
            <a:endParaRPr lang="en-AU" sz="1800" dirty="0">
              <a:latin typeface="Arial" panose="020B0604020202020204" pitchFamily="34" charset="0"/>
              <a:ea typeface="Calibri" panose="020F0502020204030204" pitchFamily="34" charset="0"/>
            </a:endParaRPr>
          </a:p>
          <a:p>
            <a:pPr defTabSz="914126">
              <a:defRPr/>
            </a:pPr>
            <a:r>
              <a:rPr lang="en-AU" sz="1800" dirty="0">
                <a:latin typeface="Arial" panose="020B0604020202020204" pitchFamily="34" charset="0"/>
                <a:ea typeface="Calibri" panose="020F0502020204030204" pitchFamily="34" charset="0"/>
              </a:rPr>
              <a:t>Explore the </a:t>
            </a:r>
            <a:r>
              <a:rPr lang="en-AU" sz="1800" u="sng" dirty="0">
                <a:solidFill>
                  <a:srgbClr val="2F5496"/>
                </a:solidFill>
                <a:latin typeface="Arial" panose="020B0604020202020204" pitchFamily="34" charset="0"/>
                <a:ea typeface="Calibri" panose="020F0502020204030204" pitchFamily="34" charset="0"/>
                <a:hlinkClick r:id="rId3"/>
              </a:rPr>
              <a:t>Smart greenhouse webpage</a:t>
            </a:r>
            <a:r>
              <a:rPr lang="en-AU" sz="1800" dirty="0">
                <a:latin typeface="Arial" panose="020B0604020202020204" pitchFamily="34" charset="0"/>
                <a:ea typeface="Calibri" panose="020F0502020204030204" pitchFamily="34" charset="0"/>
              </a:rPr>
              <a:t> and present the </a:t>
            </a:r>
            <a:r>
              <a:rPr lang="en-AU" sz="1800" dirty="0"/>
              <a:t>video to the class before stepping through the following slides which detail the steps or play and pause video for students to follow. The Smart greenhouse webpage also has video instructions for using Microsoft VS code.</a:t>
            </a:r>
          </a:p>
          <a:p>
            <a:pPr defTabSz="914126">
              <a:defRPr/>
            </a:pPr>
            <a:endParaRPr lang="en-AU" sz="1800" dirty="0"/>
          </a:p>
          <a:p>
            <a:r>
              <a:rPr lang="en-AU" dirty="0">
                <a:latin typeface="Arial" panose="020B0604020202020204" pitchFamily="34" charset="0"/>
                <a:ea typeface="Calibri" panose="020F0502020204030204" pitchFamily="34" charset="0"/>
              </a:rPr>
              <a:t>https://education.nsw.gov.au/teaching-and-learning/curriculum/stem/stem-curriculum-resources/stem-smart-greenhouse </a:t>
            </a:r>
            <a:endParaRPr lang="en-AU" sz="1800" dirty="0"/>
          </a:p>
          <a:p>
            <a:endParaRPr lang="en-AU" sz="1800" dirty="0"/>
          </a:p>
          <a:p>
            <a:endParaRPr lang="en-AU" sz="1800" dirty="0"/>
          </a:p>
          <a:p>
            <a:pPr defTabSz="914126">
              <a:defRPr/>
            </a:pPr>
            <a:r>
              <a:rPr lang="en-AU" sz="1800" dirty="0"/>
              <a:t>Possibly students remember the basics from STEM fundamentals but please consider using this revision and adjust to suit your setting.</a:t>
            </a:r>
          </a:p>
          <a:p>
            <a:endParaRPr lang="en-AU" sz="180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2064705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Direct students to follow instructions. Ask students to take hands off mouse when they are complete. Possibly use another nonverbal indication system if needed see https://app.education.nsw.gov.au/digital-learning-selector/LearningActivity/Card/560?clearCache=54cf3396-a5db-1117-1820-9482474b65d6 and ask students are they on track? (Yes, No).</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You could also give students a version of this slide deck and they can follow it at their own pace, consider your context and adjust accordingly.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dirty="0"/>
          </a:p>
        </p:txBody>
      </p:sp>
    </p:spTree>
    <p:extLst>
      <p:ext uri="{BB962C8B-B14F-4D97-AF65-F5344CB8AC3E}">
        <p14:creationId xmlns:p14="http://schemas.microsoft.com/office/powerpoint/2010/main" val="369109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Teacher note: The programming language, software and microcontrollers used will vary in different schools. Adapt and adjust to meet the needs of the students and the context.</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Consider deleting these ‘instructions for use’ notes before using slides with students.</a:t>
            </a: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22063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Direct students to follow instructions.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3213844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Direct students to follow instructions.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dirty="0"/>
          </a:p>
        </p:txBody>
      </p:sp>
    </p:spTree>
    <p:extLst>
      <p:ext uri="{BB962C8B-B14F-4D97-AF65-F5344CB8AC3E}">
        <p14:creationId xmlns:p14="http://schemas.microsoft.com/office/powerpoint/2010/main" val="2699354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Confirm with students. Ask students to check with a peer.</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The next slide will model a basic code.</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dirty="0"/>
          </a:p>
        </p:txBody>
      </p:sp>
    </p:spTree>
    <p:extLst>
      <p:ext uri="{BB962C8B-B14F-4D97-AF65-F5344CB8AC3E}">
        <p14:creationId xmlns:p14="http://schemas.microsoft.com/office/powerpoint/2010/main" val="3761709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dirty="0"/>
              <a:t>Teacher note: This video demonstrates making a new file, then writing and using a test Blink code on the microcontroller.</a:t>
            </a:r>
          </a:p>
          <a:p>
            <a:endParaRPr lang="en-AU" sz="1800" dirty="0"/>
          </a:p>
          <a:p>
            <a:pPr defTabSz="914126">
              <a:defRPr/>
            </a:pPr>
            <a:r>
              <a:rPr lang="en-AU" sz="1800" dirty="0">
                <a:latin typeface="Arial" panose="020B0604020202020204" pitchFamily="34" charset="0"/>
                <a:ea typeface="Calibri" panose="020F0502020204030204" pitchFamily="34" charset="0"/>
              </a:rPr>
              <a:t>Explore the </a:t>
            </a:r>
            <a:r>
              <a:rPr lang="en-AU" sz="1800" u="sng" dirty="0">
                <a:solidFill>
                  <a:srgbClr val="2F5496"/>
                </a:solidFill>
                <a:latin typeface="Arial" panose="020B0604020202020204" pitchFamily="34" charset="0"/>
                <a:ea typeface="Calibri" panose="020F0502020204030204" pitchFamily="34" charset="0"/>
                <a:hlinkClick r:id="rId3"/>
              </a:rPr>
              <a:t>Smart greenhouse webpage</a:t>
            </a:r>
            <a:r>
              <a:rPr lang="en-AU" sz="1800" dirty="0">
                <a:latin typeface="Arial" panose="020B0604020202020204" pitchFamily="34" charset="0"/>
                <a:ea typeface="Calibri" panose="020F0502020204030204" pitchFamily="34" charset="0"/>
              </a:rPr>
              <a:t> and present the </a:t>
            </a:r>
            <a:r>
              <a:rPr lang="en-AU" sz="1800" dirty="0"/>
              <a:t>video to the class before stepping through the following slides which detail the steps or play and pause the video for students to follow. The Smart greenhouse webpage also has video instructions for using Microsoft VS code.</a:t>
            </a:r>
          </a:p>
          <a:p>
            <a:pPr defTabSz="914126">
              <a:defRPr/>
            </a:pPr>
            <a:endParaRPr lang="en-AU" sz="1800" dirty="0"/>
          </a:p>
          <a:p>
            <a:r>
              <a:rPr lang="en-AU" dirty="0">
                <a:latin typeface="Arial" panose="020B0604020202020204" pitchFamily="34" charset="0"/>
                <a:ea typeface="Calibri" panose="020F0502020204030204" pitchFamily="34" charset="0"/>
              </a:rPr>
              <a:t>https://education.nsw.gov.au/teaching-and-learning/curriculum/stem/stem-curriculum-resources/stem-smart-greenhouse </a:t>
            </a:r>
            <a:endParaRPr lang="en-AU" sz="1800" dirty="0"/>
          </a:p>
          <a:p>
            <a:endParaRPr lang="en-AU" sz="1800" dirty="0"/>
          </a:p>
          <a:p>
            <a:endParaRPr lang="en-AU" sz="1800" dirty="0"/>
          </a:p>
          <a:p>
            <a:r>
              <a:rPr lang="en-AU" sz="1800" dirty="0"/>
              <a:t>The following slide has the code and code explanation.</a:t>
            </a:r>
          </a:p>
          <a:p>
            <a:endParaRPr lang="en-AU" sz="180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dirty="0"/>
          </a:p>
        </p:txBody>
      </p:sp>
    </p:spTree>
    <p:extLst>
      <p:ext uri="{BB962C8B-B14F-4D97-AF65-F5344CB8AC3E}">
        <p14:creationId xmlns:p14="http://schemas.microsoft.com/office/powerpoint/2010/main" val="49260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enter and use the ‘Blink’ code. Explain the code to students' line by line. </a:t>
            </a:r>
          </a:p>
          <a:p>
            <a:r>
              <a:rPr lang="en-AU" sz="1800" dirty="0"/>
              <a:t>Ask students to demonstrate the code and resulting blink to a peer or you as the teacher.</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Example explanation provided.</a:t>
            </a:r>
          </a:p>
          <a:p>
            <a:pPr>
              <a:lnSpc>
                <a:spcPct val="150000"/>
              </a:lnSpc>
              <a:spcBef>
                <a:spcPts val="1200"/>
              </a:spcBef>
              <a:spcAft>
                <a:spcPts val="600"/>
              </a:spcAft>
            </a:pPr>
            <a:r>
              <a:rPr lang="en-AU" sz="2000" b="1" dirty="0"/>
              <a:t>import machine</a:t>
            </a:r>
          </a:p>
          <a:p>
            <a:r>
              <a:rPr lang="en-AU" sz="2000" dirty="0"/>
              <a:t>This line imports the machine library in MicroPython. This library provides functions for interacting with the hardware of the microcontroller board, including General Purpose Input/Output (GPIO) pins.</a:t>
            </a:r>
          </a:p>
          <a:p>
            <a:pPr>
              <a:buFont typeface="+mj-lt"/>
              <a:buNone/>
            </a:pPr>
            <a:r>
              <a:rPr lang="en-AU" sz="2000" b="1" dirty="0"/>
              <a:t>import utime</a:t>
            </a:r>
            <a:endParaRPr lang="en-AU" sz="2000" dirty="0"/>
          </a:p>
          <a:p>
            <a:r>
              <a:rPr lang="en-AU" sz="2000" dirty="0"/>
              <a:t>This line imports the utime library in MicroPython. This library provides functions for measuring time and delaying program execution.</a:t>
            </a:r>
          </a:p>
          <a:p>
            <a:pPr>
              <a:buFont typeface="+mj-lt"/>
              <a:buNone/>
            </a:pPr>
            <a:r>
              <a:rPr lang="en-AU" sz="2000" b="1" dirty="0"/>
              <a:t>led_onboard = machine.Pin(25, machine.Pin.OUT)</a:t>
            </a:r>
            <a:endParaRPr lang="en-AU" sz="2000" dirty="0"/>
          </a:p>
          <a:p>
            <a:r>
              <a:rPr lang="en-AU" sz="2000" dirty="0"/>
              <a:t>This line creates a variable named led_onboard. It uses the machine.Pin function to configure to a specific pin on the microcontroller board. In this case, it sets the pin number to 25 and sets its mode as output (OUT), meaning the program can control the voltage level on that pin.</a:t>
            </a:r>
          </a:p>
          <a:p>
            <a:pPr>
              <a:buFont typeface="+mj-lt"/>
              <a:buNone/>
            </a:pPr>
            <a:r>
              <a:rPr lang="en-AU" sz="2000" b="1" dirty="0"/>
              <a:t>while True:</a:t>
            </a:r>
            <a:endParaRPr lang="en-AU" sz="2000" dirty="0"/>
          </a:p>
          <a:p>
            <a:r>
              <a:rPr lang="en-AU" sz="2000" dirty="0"/>
              <a:t>This line starts an infinite loop. The code within the indented block following this line will be executed repeatedly until the program is stopped.</a:t>
            </a:r>
          </a:p>
          <a:p>
            <a:pPr>
              <a:buFont typeface="+mj-lt"/>
              <a:buNone/>
            </a:pPr>
            <a:r>
              <a:rPr lang="en-AU" sz="2000" b="1" dirty="0"/>
              <a:t>led_onboard.toggle()</a:t>
            </a:r>
            <a:endParaRPr lang="en-AU" sz="2000" dirty="0"/>
          </a:p>
          <a:p>
            <a:r>
              <a:rPr lang="en-AU" sz="2000" dirty="0"/>
              <a:t>This line calls the toggle method on the led_onboard variable. The toggle method switches the state of the LED connected to that pin between on (1) and off(0).</a:t>
            </a:r>
          </a:p>
          <a:p>
            <a:pPr>
              <a:buFont typeface="+mj-lt"/>
              <a:buNone/>
            </a:pPr>
            <a:r>
              <a:rPr lang="en-AU" sz="2000" b="1" dirty="0"/>
              <a:t>utime.sleep(1)</a:t>
            </a:r>
            <a:endParaRPr lang="en-AU" sz="2000" dirty="0"/>
          </a:p>
          <a:p>
            <a:r>
              <a:rPr lang="en-AU" sz="2000" dirty="0"/>
              <a:t>This line calls the sleep function from the utime library. It pauses the program execution for one second before continuing to the next line in the loop.</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dirty="0"/>
          </a:p>
        </p:txBody>
      </p:sp>
    </p:spTree>
    <p:extLst>
      <p:ext uri="{BB962C8B-B14F-4D97-AF65-F5344CB8AC3E}">
        <p14:creationId xmlns:p14="http://schemas.microsoft.com/office/powerpoint/2010/main" val="201351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enter and use the ‘Blink’ code. Before explaining the code to students ask them to try and explain it to a peer or have a class discussion. Ask questions such as “what does led_onboard.value(1) do to the LED?”.</a:t>
            </a:r>
          </a:p>
          <a:p>
            <a:pPr defTabSz="1218804">
              <a:lnSpc>
                <a:spcPct val="150000"/>
              </a:lnSpc>
              <a:spcBef>
                <a:spcPts val="1200"/>
              </a:spcBef>
              <a:spcAft>
                <a:spcPts val="600"/>
              </a:spcAft>
              <a:defRPr/>
            </a:pPr>
            <a:r>
              <a:rPr lang="en-AU" sz="1800" dirty="0"/>
              <a:t>When students have demonstrated they can use the microcontroller and IDE, move on to discussing the uses for the microcontroller in the smart greenhouse.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The morse code link could become a research and extension task. Judge the timing based on student progress.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Example explanation provided.</a:t>
            </a:r>
          </a:p>
          <a:p>
            <a:pPr>
              <a:lnSpc>
                <a:spcPct val="150000"/>
              </a:lnSpc>
              <a:spcBef>
                <a:spcPts val="1200"/>
              </a:spcBef>
              <a:spcAft>
                <a:spcPts val="600"/>
              </a:spcAft>
            </a:pPr>
            <a:r>
              <a:rPr lang="en-AU" sz="2000" b="1" dirty="0"/>
              <a:t>import machine</a:t>
            </a:r>
          </a:p>
          <a:p>
            <a:r>
              <a:rPr lang="en-AU" sz="2000" dirty="0"/>
              <a:t>This line imports the machine library in MicroPython. This library provides functions for interacting with the hardware of the microcontroller board, including General Purpose Input/Output (GPIO) pins.</a:t>
            </a:r>
          </a:p>
          <a:p>
            <a:pPr>
              <a:buFont typeface="+mj-lt"/>
              <a:buNone/>
            </a:pPr>
            <a:r>
              <a:rPr lang="en-AU" sz="2000" b="1" dirty="0"/>
              <a:t>import utime</a:t>
            </a:r>
            <a:endParaRPr lang="en-AU" sz="2000" dirty="0"/>
          </a:p>
          <a:p>
            <a:r>
              <a:rPr lang="en-AU" sz="2000" dirty="0"/>
              <a:t>This line imports the utime library in MicroPython. This library provides functions for measuring time and delaying program execution.</a:t>
            </a:r>
          </a:p>
          <a:p>
            <a:pPr>
              <a:buFont typeface="+mj-lt"/>
              <a:buNone/>
            </a:pPr>
            <a:r>
              <a:rPr lang="en-AU" sz="2000" b="1" dirty="0"/>
              <a:t>led_onboard = machine.Pin(25, machine.Pin.OUT)</a:t>
            </a:r>
            <a:endParaRPr lang="en-AU" sz="2000" dirty="0"/>
          </a:p>
          <a:p>
            <a:r>
              <a:rPr lang="en-AU" sz="2000" dirty="0"/>
              <a:t>This line creates a variable named led_onboard. It uses the machine.Pin function to configure to a specific pin on the microcontroller board. In this case, it sets the pin number to 25 and sets its mode as output (OUT), meaning the program can control the voltage level on that pin.</a:t>
            </a:r>
          </a:p>
          <a:p>
            <a:pPr>
              <a:buFont typeface="+mj-lt"/>
              <a:buNone/>
            </a:pPr>
            <a:r>
              <a:rPr lang="en-AU" sz="2000" b="1" dirty="0"/>
              <a:t>while True:</a:t>
            </a:r>
            <a:endParaRPr lang="en-AU" sz="2000" dirty="0"/>
          </a:p>
          <a:p>
            <a:r>
              <a:rPr lang="en-AU" sz="2000" dirty="0"/>
              <a:t>This line starts an infinite loop. The code within the indented block following this line will be executed repeatedly until the program is stopped.</a:t>
            </a:r>
          </a:p>
          <a:p>
            <a:pPr>
              <a:buFont typeface="+mj-lt"/>
              <a:buNone/>
            </a:pPr>
            <a:r>
              <a:rPr lang="en-AU" sz="2400" b="1" dirty="0"/>
              <a:t>led_onboard.value(1)</a:t>
            </a:r>
            <a:r>
              <a:rPr lang="en-AU" sz="2400" dirty="0"/>
              <a:t>: This line sets the value of the led_onboard pin to 1 (high voltage level). This turns the LED connected to that pin on.</a:t>
            </a:r>
          </a:p>
          <a:p>
            <a:pPr>
              <a:buFont typeface="+mj-lt"/>
              <a:buNone/>
            </a:pPr>
            <a:r>
              <a:rPr lang="en-AU" sz="2000" b="1" dirty="0"/>
              <a:t>utime.sleep(.5)</a:t>
            </a:r>
            <a:endParaRPr lang="en-AU" sz="2000" dirty="0"/>
          </a:p>
          <a:p>
            <a:r>
              <a:rPr lang="en-AU" sz="2000" dirty="0"/>
              <a:t>This line calls the sleep function from the utime library. It pauses the program execution for one second before continuing to the next line in the loop.</a:t>
            </a:r>
          </a:p>
          <a:p>
            <a:r>
              <a:rPr lang="en-AU" sz="2400" b="1" dirty="0"/>
              <a:t>led_onboard.value(0)</a:t>
            </a:r>
            <a:r>
              <a:rPr lang="en-AU" sz="2400" dirty="0"/>
              <a:t>: This line sets the value of the led_onboard pin to 0 (low voltage level). This turns the LED connected to that pin off.</a:t>
            </a:r>
            <a:endParaRPr lang="en-AU" sz="2000" dirty="0"/>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dirty="0"/>
          </a:p>
        </p:txBody>
      </p:sp>
    </p:spTree>
    <p:extLst>
      <p:ext uri="{BB962C8B-B14F-4D97-AF65-F5344CB8AC3E}">
        <p14:creationId xmlns:p14="http://schemas.microsoft.com/office/powerpoint/2010/main" val="82382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1218804">
              <a:defRPr/>
            </a:pPr>
            <a:r>
              <a:rPr lang="en-AU" dirty="0"/>
              <a:t>Teacher note: F</a:t>
            </a:r>
            <a:r>
              <a:rPr lang="en-AU" sz="1800" dirty="0">
                <a:latin typeface="Arial" panose="020B0604020202020204" pitchFamily="34" charset="0"/>
                <a:ea typeface="Calibri" panose="020F0502020204030204" pitchFamily="34" charset="0"/>
              </a:rPr>
              <a:t>ollowing on from discussions in weeks 1 and 2 discuss the use of microcontrollers and sensors to collect data and how this can be used in a smart greenhouse, </a:t>
            </a:r>
          </a:p>
          <a:p>
            <a:pPr defTabSz="1218804">
              <a:defRPr/>
            </a:pPr>
            <a:endParaRPr lang="en-AU" sz="1800" dirty="0">
              <a:latin typeface="Arial" panose="020B0604020202020204" pitchFamily="34" charset="0"/>
              <a:ea typeface="Calibri" panose="020F0502020204030204" pitchFamily="34" charset="0"/>
            </a:endParaRPr>
          </a:p>
          <a:p>
            <a:pPr defTabSz="1218804">
              <a:defRPr/>
            </a:pPr>
            <a:r>
              <a:rPr lang="en-AU" sz="1800" dirty="0">
                <a:latin typeface="Arial" panose="020B0604020202020204" pitchFamily="34" charset="0"/>
                <a:ea typeface="Calibri" panose="020F0502020204030204" pitchFamily="34" charset="0"/>
              </a:rPr>
              <a:t>Use or create questions to query the use of sensor application.</a:t>
            </a:r>
          </a:p>
          <a:p>
            <a:r>
              <a:rPr lang="en-AU" dirty="0"/>
              <a:t>When we place a sensor in our smart greenhouse, the data may show that it is too hot or humid inside. </a:t>
            </a:r>
          </a:p>
          <a:p>
            <a:r>
              <a:rPr lang="en-AU" dirty="0"/>
              <a:t>What could we do to decrease the temperature or humidity? </a:t>
            </a:r>
          </a:p>
          <a:p>
            <a:r>
              <a:rPr lang="en-AU" dirty="0"/>
              <a:t>How could we automate this?</a:t>
            </a:r>
          </a:p>
          <a:p>
            <a:pPr defTabSz="1218804">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1706430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1218804">
              <a:defRPr/>
            </a:pPr>
            <a:r>
              <a:rPr lang="en-AU" dirty="0"/>
              <a:t>Teacher note: </a:t>
            </a:r>
            <a:r>
              <a:rPr lang="en-AU" sz="1800" dirty="0">
                <a:latin typeface="Arial" panose="020B0604020202020204" pitchFamily="34" charset="0"/>
                <a:ea typeface="Calibri" panose="020F0502020204030204" pitchFamily="34" charset="0"/>
              </a:rPr>
              <a:t>Discuss the use of microcontrollers, sensors and actuators to program actions in potential smart greenhouse designs.</a:t>
            </a:r>
          </a:p>
          <a:p>
            <a:pPr defTabSz="1218804">
              <a:defRPr/>
            </a:pPr>
            <a:r>
              <a:rPr lang="en-AU" sz="1800" dirty="0">
                <a:latin typeface="Arial" panose="020B0604020202020204" pitchFamily="34" charset="0"/>
                <a:ea typeface="Calibri" panose="020F0502020204030204" pitchFamily="34" charset="0"/>
              </a:rPr>
              <a:t>This slide focuses on the temperature or humidity in the greenhouse to prepare students for lessons later in this prepared learning sequence.</a:t>
            </a:r>
          </a:p>
          <a:p>
            <a:pPr defTabSz="1218804">
              <a:defRPr/>
            </a:pPr>
            <a:r>
              <a:rPr lang="en-AU" sz="1800" dirty="0">
                <a:latin typeface="Arial" panose="020B0604020202020204" pitchFamily="34" charset="0"/>
                <a:ea typeface="Calibri" panose="020F0502020204030204" pitchFamily="34" charset="0"/>
              </a:rPr>
              <a:t>Discuss design ideas that best suit your class and equipment.</a:t>
            </a:r>
          </a:p>
          <a:p>
            <a:pPr defTabSz="1218804">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dirty="0"/>
          </a:p>
        </p:txBody>
      </p:sp>
    </p:spTree>
    <p:extLst>
      <p:ext uri="{BB962C8B-B14F-4D97-AF65-F5344CB8AC3E}">
        <p14:creationId xmlns:p14="http://schemas.microsoft.com/office/powerpoint/2010/main" val="1778499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399" indent="-171399">
              <a:buFont typeface="Arial,Sans-Serif"/>
              <a:buChar char="•"/>
            </a:pPr>
            <a:r>
              <a:rPr lang="en-AU" dirty="0"/>
              <a:t>Adapt the learning intention as required and add matching success criteria.</a:t>
            </a:r>
          </a:p>
          <a:p>
            <a:pPr marL="171399" indent="-171399">
              <a:buFont typeface="Arial,Sans-Serif"/>
              <a:buChar char="•"/>
            </a:pPr>
            <a:r>
              <a:rPr lang="en-AU" sz="1800" kern="100" dirty="0">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latin typeface="Tahoma" panose="020B0604030504040204" pitchFamily="34" charset="0"/>
                <a:ea typeface="Aptos" panose="020B0004020202020204" pitchFamily="34" charset="0"/>
                <a:cs typeface="Times New Roman" panose="02020603050405020304" pitchFamily="18" charset="0"/>
              </a:rPr>
              <a:t>⁠</a:t>
            </a:r>
            <a:r>
              <a:rPr lang="en-AU" sz="1800" kern="100" dirty="0">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AU" sz="1800" kern="100" dirty="0">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399" indent="-171399">
              <a:buFont typeface="Arial,Sans-Serif"/>
              <a:buChar char="•"/>
            </a:pPr>
            <a:r>
              <a:rPr lang="en-AU" dirty="0"/>
              <a:t>LISC is not necessarily presented at the beginning of the lesson. Teacher needs to consider most effectual time to introduce. </a:t>
            </a:r>
          </a:p>
          <a:p>
            <a:pPr marL="171399" indent="-171399">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29</a:t>
            </a:fld>
            <a:endParaRPr lang="en-AU" dirty="0"/>
          </a:p>
        </p:txBody>
      </p:sp>
    </p:spTree>
    <p:extLst>
      <p:ext uri="{BB962C8B-B14F-4D97-AF65-F5344CB8AC3E}">
        <p14:creationId xmlns:p14="http://schemas.microsoft.com/office/powerpoint/2010/main" val="22506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Activate prior knowledge - r</a:t>
            </a:r>
            <a:r>
              <a:rPr lang="en-AU" sz="1800" dirty="0">
                <a:latin typeface="Arial" panose="020B0604020202020204" pitchFamily="34" charset="0"/>
                <a:ea typeface="Calibri" panose="020F0502020204030204" pitchFamily="34" charset="0"/>
              </a:rPr>
              <a:t>evise microcontroller from previous lesson.</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 What did we program on the microcontroller last lesson? (Blink code for the onboard LED)</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Click once to display previous code.</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Discuss the onboard LED and what was programmed. </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Check for understanding</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What line would we edit in this example to change the timing of the blinking? (line 7)</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6973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More information can be found on the Raspberry Pi Pico and Pico W page. </a:t>
            </a:r>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768900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Activate prior knowledge - r</a:t>
            </a:r>
            <a:r>
              <a:rPr lang="en-AU" sz="1800" dirty="0">
                <a:latin typeface="Arial" panose="020B0604020202020204" pitchFamily="34" charset="0"/>
                <a:ea typeface="Calibri" panose="020F0502020204030204" pitchFamily="34" charset="0"/>
              </a:rPr>
              <a:t>evise microcontroller from previous lesson.</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 What did we program on the microcontroller last lesson? (Blink code for the onboard LED)</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Click once to display previous code.</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Discuss the onboard LED and what was programmed. </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Check for understanding</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What line would we edit in this example to change the timing of the blinking? (line 7)</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31</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820845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dirty="0">
                <a:latin typeface="Arial" panose="020B0604020202020204" pitchFamily="34" charset="0"/>
                <a:ea typeface="Calibri" panose="020F0502020204030204" pitchFamily="34" charset="0"/>
              </a:rPr>
              <a:t>Revise microcontroller from previous lesson. Introduce the focus of the lesson – using a microcontroller with sensor. Discuss the sensor and how it can be used. </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The sensor board has ports, circuitry and the actual sensor in the middle (the small silver cube). We will be connecting to the 4 pin port today. The 4 pin port communicates using I2C with the microcontroller.</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Discussion.</a:t>
            </a:r>
          </a:p>
          <a:p>
            <a:r>
              <a:rPr lang="en-AU" sz="2000" dirty="0"/>
              <a:t>The BME280 is quite complex, but in general it uses changes in electrical properties to estimate/measure atmospheric changes.</a:t>
            </a:r>
          </a:p>
          <a:p>
            <a:pPr>
              <a:buFont typeface="Arial" panose="020B0604020202020204" pitchFamily="34" charset="0"/>
              <a:buNone/>
            </a:pPr>
            <a:r>
              <a:rPr lang="en-AU" sz="2000" b="1" dirty="0"/>
              <a:t>Temperature:</a:t>
            </a:r>
            <a:r>
              <a:rPr lang="en-AU" sz="2000" dirty="0"/>
              <a:t> It uses a built-in element whose resistance changes with temperature. By measuring resistance, the sensor can determine temperature.</a:t>
            </a:r>
          </a:p>
          <a:p>
            <a:pPr>
              <a:buFont typeface="Arial" panose="020B0604020202020204" pitchFamily="34" charset="0"/>
              <a:buNone/>
            </a:pPr>
            <a:r>
              <a:rPr lang="en-AU" sz="2000" b="1" dirty="0"/>
              <a:t>Pressure:</a:t>
            </a:r>
            <a:r>
              <a:rPr lang="en-AU" sz="2000" dirty="0"/>
              <a:t> It utilises piezoresistive pressure sensors. As pressure changes, the physical shape of the sensor elements slightly deform, causing a shift in their electrical resistance. This resistance change is then converted to pressure.</a:t>
            </a:r>
          </a:p>
          <a:p>
            <a:pPr>
              <a:buFont typeface="Arial" panose="020B0604020202020204" pitchFamily="34" charset="0"/>
              <a:buNone/>
            </a:pPr>
            <a:r>
              <a:rPr lang="en-AU" sz="2000" b="1" dirty="0"/>
              <a:t>Humidity:</a:t>
            </a:r>
            <a:r>
              <a:rPr lang="en-AU" sz="2000" dirty="0"/>
              <a:t> The exact method is not publicly disclosed by Bosch, but it may use a capacitive humidity sensor. This sensor has a layer that absorbs water vapor, which changes its capacitance. By measuring capacitance, the sensor estimates humidity.</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This is one microcontroller and sensor combination. School equipment will vary, please adjust based on your context.</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32</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0120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Make explicit reference to equipment that will be used. Revise how this equipment has been used in previous lessons and draw attention to significant parts or connections.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Highlight location of equipment in the room (if equipment is not already with students).</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33</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888977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914126">
              <a:defRPr/>
            </a:pPr>
            <a:r>
              <a:rPr lang="en-AU" dirty="0"/>
              <a:t>Teacher notes: This video models the connection and use of the sensor, it is an opportunity to view lesson objectives and preteach concepts. The video could also be used as a watch-pause-follow. Watch a section, pause the video, students follow the code and build. </a:t>
            </a:r>
          </a:p>
          <a:p>
            <a:pPr defTabSz="914126">
              <a:defRPr/>
            </a:pPr>
            <a:r>
              <a:rPr lang="en-AU" dirty="0"/>
              <a:t>Adjust timing of use based on lesson structure that suits your students. The end of the video may give an answer to a co-construction activity that is planned for the end of the lesson. Stop the video at this point if co-construction of a code will occur.</a:t>
            </a:r>
          </a:p>
          <a:p>
            <a:pPr defTabSz="914126">
              <a:defRPr/>
            </a:pPr>
            <a:endParaRPr lang="en-AU" dirty="0"/>
          </a:p>
          <a:p>
            <a:pPr defTabSz="914126">
              <a:defRPr/>
            </a:pPr>
            <a:r>
              <a:rPr lang="en-AU" dirty="0"/>
              <a:t>The following slides also step through the instructions for using a sensor.</a:t>
            </a:r>
          </a:p>
          <a:p>
            <a:pPr defTabSz="914126">
              <a:defRPr/>
            </a:pPr>
            <a:endParaRPr lang="en-AU" dirty="0"/>
          </a:p>
          <a:p>
            <a:pPr defTabSz="914126">
              <a:defRPr/>
            </a:pPr>
            <a:r>
              <a:rPr lang="en-AU" dirty="0">
                <a:latin typeface="Arial" panose="020B0604020202020204" pitchFamily="34" charset="0"/>
                <a:ea typeface="Calibri" panose="020F0502020204030204" pitchFamily="34" charset="0"/>
              </a:rPr>
              <a:t>The </a:t>
            </a:r>
            <a:r>
              <a:rPr lang="en-AU" u="sng" dirty="0">
                <a:solidFill>
                  <a:srgbClr val="2F5496"/>
                </a:solidFill>
                <a:latin typeface="Arial" panose="020B0604020202020204" pitchFamily="34" charset="0"/>
                <a:ea typeface="Calibri" panose="020F0502020204030204" pitchFamily="34" charset="0"/>
                <a:hlinkClick r:id="rId3"/>
              </a:rPr>
              <a:t>Smart greenhouse webpage</a:t>
            </a:r>
            <a:r>
              <a:rPr lang="en-AU" dirty="0">
                <a:latin typeface="Arial" panose="020B0604020202020204" pitchFamily="34" charset="0"/>
                <a:ea typeface="Calibri" panose="020F0502020204030204" pitchFamily="34" charset="0"/>
              </a:rPr>
              <a:t> </a:t>
            </a:r>
            <a:r>
              <a:rPr lang="en-AU" dirty="0"/>
              <a:t>also has video instructions for using Microsoft VS code.</a:t>
            </a:r>
          </a:p>
          <a:p>
            <a:pPr defTabSz="914126">
              <a:defRPr/>
            </a:pPr>
            <a:endParaRPr lang="en-AU" dirty="0"/>
          </a:p>
          <a:p>
            <a:r>
              <a:rPr lang="en-AU" sz="1000" dirty="0">
                <a:latin typeface="Arial" panose="020B0604020202020204" pitchFamily="34" charset="0"/>
                <a:ea typeface="Calibri" panose="020F0502020204030204" pitchFamily="34" charset="0"/>
              </a:rPr>
              <a:t>https://education.nsw.gov.au/teaching-and-learning/curriculum/stem/stem-curriculum-resources/stem-smart-greenhouse </a:t>
            </a:r>
            <a:endParaRPr lang="en-AU" dirty="0"/>
          </a:p>
          <a:p>
            <a:pPr defTabSz="914126">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dirty="0"/>
          </a:p>
        </p:txBody>
      </p:sp>
    </p:spTree>
    <p:extLst>
      <p:ext uri="{BB962C8B-B14F-4D97-AF65-F5344CB8AC3E}">
        <p14:creationId xmlns:p14="http://schemas.microsoft.com/office/powerpoint/2010/main" val="1895550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Demonstrate the connection to the devices. </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Notes: </a:t>
            </a:r>
          </a:p>
          <a:p>
            <a:pPr>
              <a:lnSpc>
                <a:spcPct val="150000"/>
              </a:lnSpc>
              <a:spcBef>
                <a:spcPts val="1200"/>
              </a:spcBef>
              <a:spcAft>
                <a:spcPts val="600"/>
              </a:spcAft>
            </a:pPr>
            <a:r>
              <a:rPr lang="en-AU" sz="1800" dirty="0">
                <a:latin typeface="Arial"/>
                <a:ea typeface="Calibri" panose="020F0502020204030204" pitchFamily="34" charset="0"/>
                <a:cs typeface="Arial"/>
              </a:rPr>
              <a:t>The Micro USB of the pico aligns with the 2 pin power connector on the expansion board.</a:t>
            </a:r>
          </a:p>
          <a:p>
            <a:pPr>
              <a:lnSpc>
                <a:spcPct val="150000"/>
              </a:lnSpc>
              <a:spcBef>
                <a:spcPts val="1200"/>
              </a:spcBef>
              <a:spcAft>
                <a:spcPts val="600"/>
              </a:spcAft>
            </a:pPr>
            <a:r>
              <a:rPr lang="en-AU" sz="1800" dirty="0">
                <a:latin typeface="Arial"/>
                <a:ea typeface="Calibri" panose="020F0502020204030204" pitchFamily="34" charset="0"/>
                <a:cs typeface="Arial"/>
              </a:rPr>
              <a:t>The 4 wire cable connects to the 4 pin ports on the sensor and expansion board.</a:t>
            </a:r>
            <a:endParaRPr lang="en-AU" sz="1800" dirty="0">
              <a:latin typeface="Arial" panose="020B0604020202020204" pitchFamily="34" charset="0"/>
              <a:ea typeface="Calibri" panose="020F0502020204030204" pitchFamily="34" charset="0"/>
            </a:endParaRPr>
          </a:p>
          <a:p>
            <a:endParaRPr lang="en-AU" dirty="0"/>
          </a:p>
          <a:p>
            <a:r>
              <a:rPr lang="en-AU" dirty="0"/>
              <a:t>Note – If you used the video to watch-pause-follow then this slide (and following instruction slides) may be unnecessary. Adapt slide show to suit delivery method.</a:t>
            </a:r>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044636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Allow students the option to physically check peer connection or demonstrate to you if preferred.</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36</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581343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1218804">
              <a:lnSpc>
                <a:spcPct val="150000"/>
              </a:lnSpc>
              <a:spcBef>
                <a:spcPts val="1200"/>
              </a:spcBef>
              <a:spcAft>
                <a:spcPts val="600"/>
              </a:spcAft>
              <a:defRPr/>
            </a:pPr>
            <a:r>
              <a:rPr lang="en-AU" sz="1800" dirty="0">
                <a:latin typeface="Arial"/>
                <a:ea typeface="Calibri" panose="020F0502020204030204" pitchFamily="34" charset="0"/>
                <a:cs typeface="Arial"/>
              </a:rPr>
              <a:t>Teacher note: Adjust slides based on current practices and sensor being used. It is a good opportunity to talk to students about file and folder structure. Discuss the purpose of the files and point out that different sensor packages will have different driver files and libraries. The Unified file in this example is a library that drives I2C connections for PiicoDev packages. The BME280 file is a specific device driver for this specific BME280 sensor.</a:t>
            </a: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37</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323017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Open the software used to create python files and communicate with the pico.</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Use terminology that suits your students.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(larger image in next slide) Explain code to students or ask students to describe the lines of code, for example: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r>
              <a:rPr lang="en-AU" sz="2000" b="1" dirty="0"/>
              <a:t>from PiicoDev_BME280 import PiicoDev_BME280</a:t>
            </a:r>
          </a:p>
          <a:p>
            <a:r>
              <a:rPr lang="en-AU" sz="2000" dirty="0"/>
              <a:t>imports the code needed to interact with the BME280 sensor from the library/file called PiicoDev_BME280.</a:t>
            </a:r>
          </a:p>
          <a:p>
            <a:r>
              <a:rPr lang="en-AU" sz="2000" b="1" dirty="0"/>
              <a:t>from PiicoDev_Unified import sleep_ms </a:t>
            </a:r>
          </a:p>
          <a:p>
            <a:r>
              <a:rPr lang="en-AU" sz="2000" dirty="0"/>
              <a:t>imports a sleep function named sleep_ms from another library, PiicoDev_Unified. This function allows the program to pause its execution for a set amount of time.</a:t>
            </a:r>
          </a:p>
          <a:p>
            <a:pPr defTabSz="1218804">
              <a:defRPr/>
            </a:pPr>
            <a:endParaRPr lang="en-AU" sz="2400" dirty="0">
              <a:solidFill>
                <a:srgbClr val="9CDCFE"/>
              </a:solidFill>
              <a:highlight>
                <a:srgbClr val="1F1F1F"/>
              </a:highlight>
              <a:latin typeface="Consolas" panose="020B0609020204030204" pitchFamily="49" charset="0"/>
            </a:endParaRPr>
          </a:p>
          <a:p>
            <a:pPr defTabSz="1218804">
              <a:defRPr/>
            </a:pPr>
            <a:r>
              <a:rPr lang="en-AU" sz="2400" b="1" dirty="0">
                <a:solidFill>
                  <a:srgbClr val="9CDCFE"/>
                </a:solidFill>
                <a:highlight>
                  <a:srgbClr val="1F1F1F"/>
                </a:highlight>
                <a:latin typeface="Consolas" panose="020B0609020204030204" pitchFamily="49" charset="0"/>
              </a:rPr>
              <a:t>sensor</a:t>
            </a:r>
            <a:r>
              <a:rPr lang="en-AU" sz="2400" b="1" dirty="0">
                <a:solidFill>
                  <a:srgbClr val="CCCCCC"/>
                </a:solidFill>
                <a:highlight>
                  <a:srgbClr val="1F1F1F"/>
                </a:highlight>
                <a:latin typeface="Consolas" panose="020B0609020204030204" pitchFamily="49" charset="0"/>
              </a:rPr>
              <a:t> </a:t>
            </a:r>
            <a:r>
              <a:rPr lang="en-AU" sz="2400" b="1" dirty="0">
                <a:solidFill>
                  <a:srgbClr val="D4D4D4"/>
                </a:solidFill>
                <a:highlight>
                  <a:srgbClr val="1F1F1F"/>
                </a:highlight>
                <a:latin typeface="Consolas" panose="020B0609020204030204" pitchFamily="49" charset="0"/>
              </a:rPr>
              <a:t>=</a:t>
            </a:r>
            <a:r>
              <a:rPr lang="en-AU" sz="2400" b="1" dirty="0">
                <a:solidFill>
                  <a:srgbClr val="CCCCCC"/>
                </a:solidFill>
                <a:highlight>
                  <a:srgbClr val="1F1F1F"/>
                </a:highlight>
                <a:latin typeface="Consolas" panose="020B0609020204030204" pitchFamily="49" charset="0"/>
              </a:rPr>
              <a:t> </a:t>
            </a:r>
            <a:r>
              <a:rPr lang="en-AU" sz="2400" b="1" dirty="0">
                <a:solidFill>
                  <a:srgbClr val="4EC9B0"/>
                </a:solidFill>
                <a:highlight>
                  <a:srgbClr val="1F1F1F"/>
                </a:highlight>
                <a:latin typeface="Consolas" panose="020B0609020204030204" pitchFamily="49" charset="0"/>
              </a:rPr>
              <a:t>PiicoDev_BME280</a:t>
            </a:r>
            <a:r>
              <a:rPr lang="en-AU" sz="2400" b="1" dirty="0">
                <a:solidFill>
                  <a:srgbClr val="CCCCCC"/>
                </a:solidFill>
                <a:highlight>
                  <a:srgbClr val="1F1F1F"/>
                </a:highlight>
                <a:latin typeface="Consolas" panose="020B0609020204030204" pitchFamily="49" charset="0"/>
              </a:rPr>
              <a:t>()</a:t>
            </a:r>
          </a:p>
          <a:p>
            <a:r>
              <a:rPr lang="en-AU" sz="2000" dirty="0"/>
              <a:t>creates a new object for interacting with the BME280 sensor and stores it in the variable sensor. This initializes communication with the sensor.</a:t>
            </a:r>
          </a:p>
          <a:p>
            <a:endParaRPr lang="en-AU" sz="2000" dirty="0"/>
          </a:p>
          <a:p>
            <a:r>
              <a:rPr lang="en-AU" sz="2000" b="1" dirty="0"/>
              <a:t>while True </a:t>
            </a:r>
          </a:p>
          <a:p>
            <a:r>
              <a:rPr lang="en-AU" sz="2000" dirty="0"/>
              <a:t>loop </a:t>
            </a:r>
          </a:p>
          <a:p>
            <a:endParaRPr lang="en-AU" sz="2000" dirty="0"/>
          </a:p>
          <a:p>
            <a:pPr defTabSz="1218804">
              <a:defRPr/>
            </a:pPr>
            <a:r>
              <a:rPr lang="en-AU" sz="2400" b="1" dirty="0">
                <a:solidFill>
                  <a:srgbClr val="9CDCFE"/>
                </a:solidFill>
                <a:highlight>
                  <a:srgbClr val="1F1F1F"/>
                </a:highlight>
                <a:latin typeface="Consolas" panose="020B0609020204030204" pitchFamily="49" charset="0"/>
              </a:rPr>
              <a:t>tempC</a:t>
            </a:r>
            <a:r>
              <a:rPr lang="en-AU" sz="2400" b="1" dirty="0">
                <a:solidFill>
                  <a:srgbClr val="CCCCCC"/>
                </a:solidFill>
                <a:highlight>
                  <a:srgbClr val="1F1F1F"/>
                </a:highlight>
                <a:latin typeface="Consolas" panose="020B0609020204030204" pitchFamily="49" charset="0"/>
              </a:rPr>
              <a:t>, </a:t>
            </a:r>
            <a:r>
              <a:rPr lang="en-AU" sz="2400" b="1" dirty="0">
                <a:solidFill>
                  <a:srgbClr val="9CDCFE"/>
                </a:solidFill>
                <a:highlight>
                  <a:srgbClr val="1F1F1F"/>
                </a:highlight>
                <a:latin typeface="Consolas" panose="020B0609020204030204" pitchFamily="49" charset="0"/>
              </a:rPr>
              <a:t>presPa</a:t>
            </a:r>
            <a:r>
              <a:rPr lang="en-AU" sz="2400" b="1" dirty="0">
                <a:solidFill>
                  <a:srgbClr val="CCCCCC"/>
                </a:solidFill>
                <a:highlight>
                  <a:srgbClr val="1F1F1F"/>
                </a:highlight>
                <a:latin typeface="Consolas" panose="020B0609020204030204" pitchFamily="49" charset="0"/>
              </a:rPr>
              <a:t>, </a:t>
            </a:r>
            <a:r>
              <a:rPr lang="en-AU" sz="2400" b="1" dirty="0">
                <a:solidFill>
                  <a:srgbClr val="9CDCFE"/>
                </a:solidFill>
                <a:highlight>
                  <a:srgbClr val="1F1F1F"/>
                </a:highlight>
                <a:latin typeface="Consolas" panose="020B0609020204030204" pitchFamily="49" charset="0"/>
              </a:rPr>
              <a:t>humRH</a:t>
            </a:r>
            <a:r>
              <a:rPr lang="en-AU" sz="2400" b="1" dirty="0">
                <a:solidFill>
                  <a:srgbClr val="CCCCCC"/>
                </a:solidFill>
                <a:highlight>
                  <a:srgbClr val="1F1F1F"/>
                </a:highlight>
                <a:latin typeface="Consolas" panose="020B0609020204030204" pitchFamily="49" charset="0"/>
              </a:rPr>
              <a:t> </a:t>
            </a:r>
            <a:r>
              <a:rPr lang="en-AU" sz="2400" b="1" dirty="0">
                <a:solidFill>
                  <a:srgbClr val="D4D4D4"/>
                </a:solidFill>
                <a:highlight>
                  <a:srgbClr val="1F1F1F"/>
                </a:highlight>
                <a:latin typeface="Consolas" panose="020B0609020204030204" pitchFamily="49" charset="0"/>
              </a:rPr>
              <a:t>=</a:t>
            </a:r>
            <a:r>
              <a:rPr lang="en-AU" sz="2400" b="1" dirty="0">
                <a:solidFill>
                  <a:srgbClr val="CCCCCC"/>
                </a:solidFill>
                <a:highlight>
                  <a:srgbClr val="1F1F1F"/>
                </a:highlight>
                <a:latin typeface="Consolas" panose="020B0609020204030204" pitchFamily="49" charset="0"/>
              </a:rPr>
              <a:t> </a:t>
            </a:r>
            <a:r>
              <a:rPr lang="en-AU" sz="2400" b="1" dirty="0">
                <a:solidFill>
                  <a:srgbClr val="9CDCFE"/>
                </a:solidFill>
                <a:highlight>
                  <a:srgbClr val="1F1F1F"/>
                </a:highlight>
                <a:latin typeface="Consolas" panose="020B0609020204030204" pitchFamily="49" charset="0"/>
              </a:rPr>
              <a:t>sensor</a:t>
            </a:r>
            <a:r>
              <a:rPr lang="en-AU" sz="2400" b="1" dirty="0">
                <a:solidFill>
                  <a:srgbClr val="CCCCCC"/>
                </a:solidFill>
                <a:highlight>
                  <a:srgbClr val="1F1F1F"/>
                </a:highlight>
                <a:latin typeface="Consolas" panose="020B0609020204030204" pitchFamily="49" charset="0"/>
              </a:rPr>
              <a:t>.</a:t>
            </a:r>
            <a:r>
              <a:rPr lang="en-AU" sz="2400" b="1" dirty="0">
                <a:solidFill>
                  <a:srgbClr val="DCDCAA"/>
                </a:solidFill>
                <a:highlight>
                  <a:srgbClr val="1F1F1F"/>
                </a:highlight>
                <a:latin typeface="Consolas" panose="020B0609020204030204" pitchFamily="49" charset="0"/>
              </a:rPr>
              <a:t>values</a:t>
            </a:r>
            <a:r>
              <a:rPr lang="en-AU" sz="2400" b="1" dirty="0">
                <a:solidFill>
                  <a:srgbClr val="CCCCCC"/>
                </a:solidFill>
                <a:highlight>
                  <a:srgbClr val="1F1F1F"/>
                </a:highlight>
                <a:latin typeface="Consolas" panose="020B0609020204030204" pitchFamily="49" charset="0"/>
              </a:rPr>
              <a:t>()</a:t>
            </a:r>
          </a:p>
          <a:p>
            <a:r>
              <a:rPr lang="en-AU" sz="2000" dirty="0"/>
              <a:t>reads temperature, pressure, and humidity data from the sensor using the values method of the sensor object. It then stores these values in separate variables: tempC for temperature in Celsius, presPa for pressure in Pascals, and humRH for relative humidity percentage.</a:t>
            </a:r>
          </a:p>
          <a:p>
            <a:endParaRPr lang="en-AU" sz="2000" dirty="0"/>
          </a:p>
          <a:p>
            <a:pPr defTabSz="1218804">
              <a:defRPr/>
            </a:pPr>
            <a:r>
              <a:rPr lang="en-AU" sz="2400" b="1" dirty="0">
                <a:solidFill>
                  <a:srgbClr val="DCDCAA"/>
                </a:solidFill>
                <a:highlight>
                  <a:srgbClr val="1F1F1F"/>
                </a:highlight>
                <a:latin typeface="Consolas" panose="020B0609020204030204" pitchFamily="49" charset="0"/>
              </a:rPr>
              <a:t>print</a:t>
            </a:r>
            <a:r>
              <a:rPr lang="en-AU" sz="2400" b="1" dirty="0">
                <a:solidFill>
                  <a:srgbClr val="CCCCCC"/>
                </a:solidFill>
                <a:highlight>
                  <a:srgbClr val="1F1F1F"/>
                </a:highlight>
                <a:latin typeface="Consolas" panose="020B0609020204030204" pitchFamily="49" charset="0"/>
              </a:rPr>
              <a:t>(</a:t>
            </a:r>
            <a:r>
              <a:rPr lang="en-AU" sz="2400" b="1" dirty="0">
                <a:solidFill>
                  <a:srgbClr val="4EC9B0"/>
                </a:solidFill>
                <a:highlight>
                  <a:srgbClr val="1F1F1F"/>
                </a:highlight>
                <a:latin typeface="Consolas" panose="020B0609020204030204" pitchFamily="49" charset="0"/>
              </a:rPr>
              <a:t>str</a:t>
            </a:r>
            <a:r>
              <a:rPr lang="en-AU" sz="2400" b="1" dirty="0">
                <a:solidFill>
                  <a:srgbClr val="CCCCCC"/>
                </a:solidFill>
                <a:highlight>
                  <a:srgbClr val="1F1F1F"/>
                </a:highlight>
                <a:latin typeface="Consolas" panose="020B0609020204030204" pitchFamily="49" charset="0"/>
              </a:rPr>
              <a:t>(</a:t>
            </a:r>
            <a:r>
              <a:rPr lang="en-AU" sz="2400" b="1" dirty="0">
                <a:solidFill>
                  <a:srgbClr val="9CDCFE"/>
                </a:solidFill>
                <a:highlight>
                  <a:srgbClr val="1F1F1F"/>
                </a:highlight>
                <a:latin typeface="Consolas" panose="020B0609020204030204" pitchFamily="49" charset="0"/>
              </a:rPr>
              <a:t>tempC</a:t>
            </a:r>
            <a:r>
              <a:rPr lang="en-AU" sz="2400" b="1" dirty="0">
                <a:solidFill>
                  <a:srgbClr val="CCCCCC"/>
                </a:solidFill>
                <a:highlight>
                  <a:srgbClr val="1F1F1F"/>
                </a:highlight>
                <a:latin typeface="Consolas" panose="020B0609020204030204" pitchFamily="49" charset="0"/>
              </a:rPr>
              <a:t>)</a:t>
            </a:r>
            <a:r>
              <a:rPr lang="en-AU" sz="2400" b="1" dirty="0">
                <a:solidFill>
                  <a:srgbClr val="D4D4D4"/>
                </a:solidFill>
                <a:highlight>
                  <a:srgbClr val="1F1F1F"/>
                </a:highlight>
                <a:latin typeface="Consolas" panose="020B0609020204030204" pitchFamily="49" charset="0"/>
              </a:rPr>
              <a:t>+</a:t>
            </a:r>
            <a:r>
              <a:rPr lang="en-AU" sz="2400" b="1" dirty="0">
                <a:solidFill>
                  <a:srgbClr val="CE9178"/>
                </a:solidFill>
                <a:highlight>
                  <a:srgbClr val="1F1F1F"/>
                </a:highlight>
                <a:latin typeface="Consolas" panose="020B0609020204030204" pitchFamily="49" charset="0"/>
              </a:rPr>
              <a:t>" °C  "</a:t>
            </a:r>
            <a:r>
              <a:rPr lang="en-AU" sz="2400" b="1" dirty="0">
                <a:solidFill>
                  <a:srgbClr val="CCCCCC"/>
                </a:solidFill>
                <a:highlight>
                  <a:srgbClr val="1F1F1F"/>
                </a:highlight>
                <a:latin typeface="Consolas" panose="020B0609020204030204" pitchFamily="49" charset="0"/>
              </a:rPr>
              <a:t> </a:t>
            </a:r>
            <a:r>
              <a:rPr lang="en-AU" sz="2400" b="1" dirty="0">
                <a:solidFill>
                  <a:srgbClr val="D4D4D4"/>
                </a:solidFill>
                <a:highlight>
                  <a:srgbClr val="1F1F1F"/>
                </a:highlight>
                <a:latin typeface="Consolas" panose="020B0609020204030204" pitchFamily="49" charset="0"/>
              </a:rPr>
              <a:t>+</a:t>
            </a:r>
            <a:r>
              <a:rPr lang="en-AU" sz="2400" b="1" dirty="0">
                <a:solidFill>
                  <a:srgbClr val="CCCCCC"/>
                </a:solidFill>
                <a:highlight>
                  <a:srgbClr val="1F1F1F"/>
                </a:highlight>
                <a:latin typeface="Consolas" panose="020B0609020204030204" pitchFamily="49" charset="0"/>
              </a:rPr>
              <a:t>  </a:t>
            </a:r>
            <a:r>
              <a:rPr lang="en-AU" sz="2400" b="1" dirty="0">
                <a:solidFill>
                  <a:srgbClr val="4EC9B0"/>
                </a:solidFill>
                <a:highlight>
                  <a:srgbClr val="1F1F1F"/>
                </a:highlight>
                <a:latin typeface="Consolas" panose="020B0609020204030204" pitchFamily="49" charset="0"/>
              </a:rPr>
              <a:t>str</a:t>
            </a:r>
            <a:r>
              <a:rPr lang="en-AU" sz="2400" b="1" dirty="0">
                <a:solidFill>
                  <a:srgbClr val="CCCCCC"/>
                </a:solidFill>
                <a:highlight>
                  <a:srgbClr val="1F1F1F"/>
                </a:highlight>
                <a:latin typeface="Consolas" panose="020B0609020204030204" pitchFamily="49" charset="0"/>
              </a:rPr>
              <a:t>(</a:t>
            </a:r>
            <a:r>
              <a:rPr lang="en-AU" sz="2400" b="1" dirty="0">
                <a:solidFill>
                  <a:srgbClr val="9CDCFE"/>
                </a:solidFill>
                <a:highlight>
                  <a:srgbClr val="1F1F1F"/>
                </a:highlight>
                <a:latin typeface="Consolas" panose="020B0609020204030204" pitchFamily="49" charset="0"/>
              </a:rPr>
              <a:t>humRH</a:t>
            </a:r>
            <a:r>
              <a:rPr lang="en-AU" sz="2400" b="1" dirty="0">
                <a:solidFill>
                  <a:srgbClr val="CCCCCC"/>
                </a:solidFill>
                <a:highlight>
                  <a:srgbClr val="1F1F1F"/>
                </a:highlight>
                <a:latin typeface="Consolas" panose="020B0609020204030204" pitchFamily="49" charset="0"/>
              </a:rPr>
              <a:t>)</a:t>
            </a:r>
            <a:r>
              <a:rPr lang="en-AU" sz="2400" b="1" dirty="0">
                <a:solidFill>
                  <a:srgbClr val="D4D4D4"/>
                </a:solidFill>
                <a:highlight>
                  <a:srgbClr val="1F1F1F"/>
                </a:highlight>
                <a:latin typeface="Consolas" panose="020B0609020204030204" pitchFamily="49" charset="0"/>
              </a:rPr>
              <a:t>+</a:t>
            </a:r>
            <a:r>
              <a:rPr lang="en-AU" sz="2400" b="1" dirty="0">
                <a:solidFill>
                  <a:srgbClr val="CE9178"/>
                </a:solidFill>
                <a:highlight>
                  <a:srgbClr val="1F1F1F"/>
                </a:highlight>
                <a:latin typeface="Consolas" panose="020B0609020204030204" pitchFamily="49" charset="0"/>
              </a:rPr>
              <a:t>" %RH"</a:t>
            </a:r>
            <a:r>
              <a:rPr lang="en-AU" sz="2400" b="1" dirty="0">
                <a:solidFill>
                  <a:srgbClr val="CCCCCC"/>
                </a:solidFill>
                <a:highlight>
                  <a:srgbClr val="1F1F1F"/>
                </a:highlight>
                <a:latin typeface="Consolas" panose="020B0609020204030204" pitchFamily="49" charset="0"/>
              </a:rPr>
              <a:t>)</a:t>
            </a:r>
          </a:p>
          <a:p>
            <a:r>
              <a:rPr lang="en-AU" sz="2000" dirty="0"/>
              <a:t>builds a message string that combines the temperature and humidity readings with their units (degrees Celsius and percent relative humidity) for display.</a:t>
            </a:r>
          </a:p>
          <a:p>
            <a:endParaRPr lang="en-AU" sz="2000" dirty="0"/>
          </a:p>
          <a:p>
            <a:pPr defTabSz="1218804">
              <a:defRPr/>
            </a:pPr>
            <a:r>
              <a:rPr lang="en-AU" sz="2400" b="1" dirty="0">
                <a:solidFill>
                  <a:srgbClr val="DCDCAA"/>
                </a:solidFill>
                <a:highlight>
                  <a:srgbClr val="1F1F1F"/>
                </a:highlight>
                <a:latin typeface="Consolas" panose="020B0609020204030204" pitchFamily="49" charset="0"/>
              </a:rPr>
              <a:t>sleep_ms</a:t>
            </a:r>
            <a:r>
              <a:rPr lang="en-AU" sz="2400" b="1" dirty="0">
                <a:solidFill>
                  <a:srgbClr val="CCCCCC"/>
                </a:solidFill>
                <a:highlight>
                  <a:srgbClr val="1F1F1F"/>
                </a:highlight>
                <a:latin typeface="Consolas" panose="020B0609020204030204" pitchFamily="49" charset="0"/>
              </a:rPr>
              <a:t>(</a:t>
            </a:r>
            <a:r>
              <a:rPr lang="en-AU" sz="2400" b="1" dirty="0">
                <a:solidFill>
                  <a:srgbClr val="B5CEA8"/>
                </a:solidFill>
                <a:highlight>
                  <a:srgbClr val="1F1F1F"/>
                </a:highlight>
                <a:latin typeface="Consolas" panose="020B0609020204030204" pitchFamily="49" charset="0"/>
              </a:rPr>
              <a:t>1000</a:t>
            </a:r>
            <a:r>
              <a:rPr lang="en-AU" sz="2400" b="1" dirty="0">
                <a:solidFill>
                  <a:srgbClr val="CCCCCC"/>
                </a:solidFill>
                <a:highlight>
                  <a:srgbClr val="1F1F1F"/>
                </a:highlight>
                <a:latin typeface="Consolas" panose="020B0609020204030204" pitchFamily="49" charset="0"/>
              </a:rPr>
              <a:t>)</a:t>
            </a:r>
          </a:p>
          <a:p>
            <a:r>
              <a:rPr lang="en-AU" sz="2000" dirty="0"/>
              <a:t>calls the sleep_ms function to pause the program for one second (1000 milliseconds) before repeating the entire process within the loop. This creates a continuous cycle of reading sensor data, displaying it, and then waiting for a second before doing it again.</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38</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224685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larger version of previous image.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Suggestion, create this file for students so that they can save and use.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defTabSz="914126">
              <a:lnSpc>
                <a:spcPct val="150000"/>
              </a:lnSpc>
              <a:spcBef>
                <a:spcPts val="1200"/>
              </a:spcBef>
              <a:spcAft>
                <a:spcPts val="600"/>
              </a:spcAft>
              <a:defRPr/>
            </a:pPr>
            <a:r>
              <a:rPr lang="en-AU" sz="1800" dirty="0">
                <a:latin typeface="Arial"/>
                <a:ea typeface="Calibri" panose="020F0502020204030204" pitchFamily="34" charset="0"/>
                <a:cs typeface="Arial"/>
              </a:rPr>
              <a:t>Explain code to students or ask students to describe the lines of code, for example:</a:t>
            </a:r>
          </a:p>
          <a:p>
            <a:endParaRPr lang="en-AU" dirty="0"/>
          </a:p>
          <a:p>
            <a:r>
              <a:rPr lang="en-AU" b="1" dirty="0"/>
              <a:t>from PiicoDev_BME280 import PiicoDev_BME280</a:t>
            </a:r>
          </a:p>
          <a:p>
            <a:r>
              <a:rPr lang="en-AU" dirty="0"/>
              <a:t>imports the code needed to interact with the BME280 sensor from the library/file called PiicoDev_BME280.</a:t>
            </a:r>
          </a:p>
          <a:p>
            <a:r>
              <a:rPr lang="en-AU" b="1" dirty="0"/>
              <a:t>from PiicoDev_Unified import sleep_ms </a:t>
            </a:r>
          </a:p>
          <a:p>
            <a:r>
              <a:rPr lang="en-AU" dirty="0"/>
              <a:t>imports a sleep function named sleep_ms from another library, PiicoDev_Unified. This function allows the program to pause its execution for a set amount of time.</a:t>
            </a:r>
          </a:p>
          <a:p>
            <a:pPr defTabSz="1218804">
              <a:defRPr/>
            </a:pPr>
            <a:endParaRPr lang="en-AU" sz="1400" dirty="0">
              <a:solidFill>
                <a:srgbClr val="9CDCFE"/>
              </a:solidFill>
              <a:highlight>
                <a:srgbClr val="1F1F1F"/>
              </a:highlight>
              <a:latin typeface="Consolas" panose="020B0609020204030204" pitchFamily="49" charset="0"/>
            </a:endParaRPr>
          </a:p>
          <a:p>
            <a:pPr defTabSz="1218804">
              <a:defRPr/>
            </a:pPr>
            <a:r>
              <a:rPr lang="en-AU" sz="1400" b="1" dirty="0">
                <a:solidFill>
                  <a:srgbClr val="9CDCFE"/>
                </a:solidFill>
                <a:highlight>
                  <a:srgbClr val="1F1F1F"/>
                </a:highlight>
                <a:latin typeface="Consolas" panose="020B0609020204030204" pitchFamily="49" charset="0"/>
              </a:rPr>
              <a:t>sensor</a:t>
            </a:r>
            <a:r>
              <a:rPr lang="en-AU" sz="1400" b="1" dirty="0">
                <a:solidFill>
                  <a:srgbClr val="CCCCCC"/>
                </a:solidFill>
                <a:highlight>
                  <a:srgbClr val="1F1F1F"/>
                </a:highlight>
                <a:latin typeface="Consolas" panose="020B0609020204030204" pitchFamily="49" charset="0"/>
              </a:rPr>
              <a:t> </a:t>
            </a:r>
            <a:r>
              <a:rPr lang="en-AU" sz="1400" b="1" dirty="0">
                <a:solidFill>
                  <a:srgbClr val="D4D4D4"/>
                </a:solidFill>
                <a:highlight>
                  <a:srgbClr val="1F1F1F"/>
                </a:highlight>
                <a:latin typeface="Consolas" panose="020B0609020204030204" pitchFamily="49" charset="0"/>
              </a:rPr>
              <a:t>=</a:t>
            </a:r>
            <a:r>
              <a:rPr lang="en-AU" sz="1400" b="1" dirty="0">
                <a:solidFill>
                  <a:srgbClr val="CCCCCC"/>
                </a:solidFill>
                <a:highlight>
                  <a:srgbClr val="1F1F1F"/>
                </a:highlight>
                <a:latin typeface="Consolas" panose="020B0609020204030204" pitchFamily="49" charset="0"/>
              </a:rPr>
              <a:t> </a:t>
            </a:r>
            <a:r>
              <a:rPr lang="en-AU" sz="1400" b="1" dirty="0">
                <a:solidFill>
                  <a:srgbClr val="4EC9B0"/>
                </a:solidFill>
                <a:highlight>
                  <a:srgbClr val="1F1F1F"/>
                </a:highlight>
                <a:latin typeface="Consolas" panose="020B0609020204030204" pitchFamily="49" charset="0"/>
              </a:rPr>
              <a:t>PiicoDev_BME280</a:t>
            </a:r>
            <a:r>
              <a:rPr lang="en-AU" sz="1400" b="1" dirty="0">
                <a:solidFill>
                  <a:srgbClr val="CCCCCC"/>
                </a:solidFill>
                <a:highlight>
                  <a:srgbClr val="1F1F1F"/>
                </a:highlight>
                <a:latin typeface="Consolas" panose="020B0609020204030204" pitchFamily="49" charset="0"/>
              </a:rPr>
              <a:t>()</a:t>
            </a:r>
          </a:p>
          <a:p>
            <a:r>
              <a:rPr lang="en-AU" dirty="0"/>
              <a:t>creates a new object for interacting with the BME280 sensor and stores it in the variable sensor. This initializes communication with the sensor.</a:t>
            </a:r>
          </a:p>
          <a:p>
            <a:endParaRPr lang="en-AU" dirty="0"/>
          </a:p>
          <a:p>
            <a:r>
              <a:rPr lang="en-AU" b="1" dirty="0"/>
              <a:t>while True </a:t>
            </a:r>
          </a:p>
          <a:p>
            <a:r>
              <a:rPr lang="en-AU" dirty="0"/>
              <a:t>loop </a:t>
            </a:r>
          </a:p>
          <a:p>
            <a:endParaRPr lang="en-AU" dirty="0"/>
          </a:p>
          <a:p>
            <a:pPr defTabSz="1218804">
              <a:defRPr/>
            </a:pPr>
            <a:r>
              <a:rPr lang="en-AU" sz="1400" b="1" dirty="0">
                <a:solidFill>
                  <a:srgbClr val="9CDCFE"/>
                </a:solidFill>
                <a:highlight>
                  <a:srgbClr val="1F1F1F"/>
                </a:highlight>
                <a:latin typeface="Consolas" panose="020B0609020204030204" pitchFamily="49" charset="0"/>
              </a:rPr>
              <a:t>tempC</a:t>
            </a:r>
            <a:r>
              <a:rPr lang="en-AU" sz="1400" b="1" dirty="0">
                <a:solidFill>
                  <a:srgbClr val="CCCCCC"/>
                </a:solidFill>
                <a:highlight>
                  <a:srgbClr val="1F1F1F"/>
                </a:highlight>
                <a:latin typeface="Consolas" panose="020B0609020204030204" pitchFamily="49" charset="0"/>
              </a:rPr>
              <a:t>, </a:t>
            </a:r>
            <a:r>
              <a:rPr lang="en-AU" sz="1400" b="1" dirty="0">
                <a:solidFill>
                  <a:srgbClr val="9CDCFE"/>
                </a:solidFill>
                <a:highlight>
                  <a:srgbClr val="1F1F1F"/>
                </a:highlight>
                <a:latin typeface="Consolas" panose="020B0609020204030204" pitchFamily="49" charset="0"/>
              </a:rPr>
              <a:t>presPa</a:t>
            </a:r>
            <a:r>
              <a:rPr lang="en-AU" sz="1400" b="1" dirty="0">
                <a:solidFill>
                  <a:srgbClr val="CCCCCC"/>
                </a:solidFill>
                <a:highlight>
                  <a:srgbClr val="1F1F1F"/>
                </a:highlight>
                <a:latin typeface="Consolas" panose="020B0609020204030204" pitchFamily="49" charset="0"/>
              </a:rPr>
              <a:t>, </a:t>
            </a:r>
            <a:r>
              <a:rPr lang="en-AU" sz="1400" b="1" dirty="0">
                <a:solidFill>
                  <a:srgbClr val="9CDCFE"/>
                </a:solidFill>
                <a:highlight>
                  <a:srgbClr val="1F1F1F"/>
                </a:highlight>
                <a:latin typeface="Consolas" panose="020B0609020204030204" pitchFamily="49" charset="0"/>
              </a:rPr>
              <a:t>humRH</a:t>
            </a:r>
            <a:r>
              <a:rPr lang="en-AU" sz="1400" b="1" dirty="0">
                <a:solidFill>
                  <a:srgbClr val="CCCCCC"/>
                </a:solidFill>
                <a:highlight>
                  <a:srgbClr val="1F1F1F"/>
                </a:highlight>
                <a:latin typeface="Consolas" panose="020B0609020204030204" pitchFamily="49" charset="0"/>
              </a:rPr>
              <a:t> </a:t>
            </a:r>
            <a:r>
              <a:rPr lang="en-AU" sz="1400" b="1" dirty="0">
                <a:solidFill>
                  <a:srgbClr val="D4D4D4"/>
                </a:solidFill>
                <a:highlight>
                  <a:srgbClr val="1F1F1F"/>
                </a:highlight>
                <a:latin typeface="Consolas" panose="020B0609020204030204" pitchFamily="49" charset="0"/>
              </a:rPr>
              <a:t>=</a:t>
            </a:r>
            <a:r>
              <a:rPr lang="en-AU" sz="1400" b="1" dirty="0">
                <a:solidFill>
                  <a:srgbClr val="CCCCCC"/>
                </a:solidFill>
                <a:highlight>
                  <a:srgbClr val="1F1F1F"/>
                </a:highlight>
                <a:latin typeface="Consolas" panose="020B0609020204030204" pitchFamily="49" charset="0"/>
              </a:rPr>
              <a:t> </a:t>
            </a:r>
            <a:r>
              <a:rPr lang="en-AU" sz="1400" b="1" dirty="0">
                <a:solidFill>
                  <a:srgbClr val="9CDCFE"/>
                </a:solidFill>
                <a:highlight>
                  <a:srgbClr val="1F1F1F"/>
                </a:highlight>
                <a:latin typeface="Consolas" panose="020B0609020204030204" pitchFamily="49" charset="0"/>
              </a:rPr>
              <a:t>sensor</a:t>
            </a:r>
            <a:r>
              <a:rPr lang="en-AU" sz="1400" b="1" dirty="0">
                <a:solidFill>
                  <a:srgbClr val="CCCCCC"/>
                </a:solidFill>
                <a:highlight>
                  <a:srgbClr val="1F1F1F"/>
                </a:highlight>
                <a:latin typeface="Consolas" panose="020B0609020204030204" pitchFamily="49" charset="0"/>
              </a:rPr>
              <a:t>.</a:t>
            </a:r>
            <a:r>
              <a:rPr lang="en-AU" sz="1400" b="1" dirty="0">
                <a:solidFill>
                  <a:srgbClr val="DCDCAA"/>
                </a:solidFill>
                <a:highlight>
                  <a:srgbClr val="1F1F1F"/>
                </a:highlight>
                <a:latin typeface="Consolas" panose="020B0609020204030204" pitchFamily="49" charset="0"/>
              </a:rPr>
              <a:t>values</a:t>
            </a:r>
            <a:r>
              <a:rPr lang="en-AU" sz="1400" b="1" dirty="0">
                <a:solidFill>
                  <a:srgbClr val="CCCCCC"/>
                </a:solidFill>
                <a:highlight>
                  <a:srgbClr val="1F1F1F"/>
                </a:highlight>
                <a:latin typeface="Consolas" panose="020B0609020204030204" pitchFamily="49" charset="0"/>
              </a:rPr>
              <a:t>()</a:t>
            </a:r>
          </a:p>
          <a:p>
            <a:r>
              <a:rPr lang="en-AU" dirty="0"/>
              <a:t>reads temperature, pressure, and humidity data from the sensor using the values method of the sensor object. It then stores these values in separate variables: tempC for temperature in Celsius, presPa for pressure in Pascals, and humRH for relative humidity percentage.</a:t>
            </a:r>
          </a:p>
          <a:p>
            <a:endParaRPr lang="en-AU" dirty="0"/>
          </a:p>
          <a:p>
            <a:pPr defTabSz="1218804">
              <a:defRPr/>
            </a:pPr>
            <a:r>
              <a:rPr lang="en-AU" sz="1400" b="1" dirty="0">
                <a:solidFill>
                  <a:srgbClr val="DCDCAA"/>
                </a:solidFill>
                <a:highlight>
                  <a:srgbClr val="1F1F1F"/>
                </a:highlight>
                <a:latin typeface="Consolas" panose="020B0609020204030204" pitchFamily="49" charset="0"/>
              </a:rPr>
              <a:t>print</a:t>
            </a:r>
            <a:r>
              <a:rPr lang="en-AU" sz="1400" b="1" dirty="0">
                <a:solidFill>
                  <a:srgbClr val="CCCCCC"/>
                </a:solidFill>
                <a:highlight>
                  <a:srgbClr val="1F1F1F"/>
                </a:highlight>
                <a:latin typeface="Consolas" panose="020B0609020204030204" pitchFamily="49" charset="0"/>
              </a:rPr>
              <a:t>(</a:t>
            </a:r>
            <a:r>
              <a:rPr lang="en-AU" sz="1400" b="1" dirty="0">
                <a:solidFill>
                  <a:srgbClr val="4EC9B0"/>
                </a:solidFill>
                <a:highlight>
                  <a:srgbClr val="1F1F1F"/>
                </a:highlight>
                <a:latin typeface="Consolas" panose="020B0609020204030204" pitchFamily="49" charset="0"/>
              </a:rPr>
              <a:t>str</a:t>
            </a:r>
            <a:r>
              <a:rPr lang="en-AU" sz="1400" b="1" dirty="0">
                <a:solidFill>
                  <a:srgbClr val="CCCCCC"/>
                </a:solidFill>
                <a:highlight>
                  <a:srgbClr val="1F1F1F"/>
                </a:highlight>
                <a:latin typeface="Consolas" panose="020B0609020204030204" pitchFamily="49" charset="0"/>
              </a:rPr>
              <a:t>(</a:t>
            </a:r>
            <a:r>
              <a:rPr lang="en-AU" sz="1400" b="1" dirty="0">
                <a:solidFill>
                  <a:srgbClr val="9CDCFE"/>
                </a:solidFill>
                <a:highlight>
                  <a:srgbClr val="1F1F1F"/>
                </a:highlight>
                <a:latin typeface="Consolas" panose="020B0609020204030204" pitchFamily="49" charset="0"/>
              </a:rPr>
              <a:t>tempC</a:t>
            </a:r>
            <a:r>
              <a:rPr lang="en-AU" sz="1400" b="1" dirty="0">
                <a:solidFill>
                  <a:srgbClr val="CCCCCC"/>
                </a:solidFill>
                <a:highlight>
                  <a:srgbClr val="1F1F1F"/>
                </a:highlight>
                <a:latin typeface="Consolas" panose="020B0609020204030204" pitchFamily="49" charset="0"/>
              </a:rPr>
              <a:t>)</a:t>
            </a:r>
            <a:r>
              <a:rPr lang="en-AU" sz="1400" b="1" dirty="0">
                <a:solidFill>
                  <a:srgbClr val="D4D4D4"/>
                </a:solidFill>
                <a:highlight>
                  <a:srgbClr val="1F1F1F"/>
                </a:highlight>
                <a:latin typeface="Consolas" panose="020B0609020204030204" pitchFamily="49" charset="0"/>
              </a:rPr>
              <a:t>+</a:t>
            </a:r>
            <a:r>
              <a:rPr lang="en-AU" sz="1400" b="1" dirty="0">
                <a:solidFill>
                  <a:srgbClr val="CE9178"/>
                </a:solidFill>
                <a:highlight>
                  <a:srgbClr val="1F1F1F"/>
                </a:highlight>
                <a:latin typeface="Consolas" panose="020B0609020204030204" pitchFamily="49" charset="0"/>
              </a:rPr>
              <a:t>" °C  "</a:t>
            </a:r>
            <a:r>
              <a:rPr lang="en-AU" sz="1400" b="1" dirty="0">
                <a:solidFill>
                  <a:srgbClr val="CCCCCC"/>
                </a:solidFill>
                <a:highlight>
                  <a:srgbClr val="1F1F1F"/>
                </a:highlight>
                <a:latin typeface="Consolas" panose="020B0609020204030204" pitchFamily="49" charset="0"/>
              </a:rPr>
              <a:t> </a:t>
            </a:r>
            <a:r>
              <a:rPr lang="en-AU" sz="1400" b="1" dirty="0">
                <a:solidFill>
                  <a:srgbClr val="D4D4D4"/>
                </a:solidFill>
                <a:highlight>
                  <a:srgbClr val="1F1F1F"/>
                </a:highlight>
                <a:latin typeface="Consolas" panose="020B0609020204030204" pitchFamily="49" charset="0"/>
              </a:rPr>
              <a:t>+</a:t>
            </a:r>
            <a:r>
              <a:rPr lang="en-AU" sz="1400" b="1" dirty="0">
                <a:solidFill>
                  <a:srgbClr val="CCCCCC"/>
                </a:solidFill>
                <a:highlight>
                  <a:srgbClr val="1F1F1F"/>
                </a:highlight>
                <a:latin typeface="Consolas" panose="020B0609020204030204" pitchFamily="49" charset="0"/>
              </a:rPr>
              <a:t>  </a:t>
            </a:r>
            <a:r>
              <a:rPr lang="en-AU" sz="1400" b="1" dirty="0">
                <a:solidFill>
                  <a:srgbClr val="4EC9B0"/>
                </a:solidFill>
                <a:highlight>
                  <a:srgbClr val="1F1F1F"/>
                </a:highlight>
                <a:latin typeface="Consolas" panose="020B0609020204030204" pitchFamily="49" charset="0"/>
              </a:rPr>
              <a:t>str</a:t>
            </a:r>
            <a:r>
              <a:rPr lang="en-AU" sz="1400" b="1" dirty="0">
                <a:solidFill>
                  <a:srgbClr val="CCCCCC"/>
                </a:solidFill>
                <a:highlight>
                  <a:srgbClr val="1F1F1F"/>
                </a:highlight>
                <a:latin typeface="Consolas" panose="020B0609020204030204" pitchFamily="49" charset="0"/>
              </a:rPr>
              <a:t>(</a:t>
            </a:r>
            <a:r>
              <a:rPr lang="en-AU" sz="1400" b="1" dirty="0">
                <a:solidFill>
                  <a:srgbClr val="9CDCFE"/>
                </a:solidFill>
                <a:highlight>
                  <a:srgbClr val="1F1F1F"/>
                </a:highlight>
                <a:latin typeface="Consolas" panose="020B0609020204030204" pitchFamily="49" charset="0"/>
              </a:rPr>
              <a:t>humRH</a:t>
            </a:r>
            <a:r>
              <a:rPr lang="en-AU" sz="1400" b="1" dirty="0">
                <a:solidFill>
                  <a:srgbClr val="CCCCCC"/>
                </a:solidFill>
                <a:highlight>
                  <a:srgbClr val="1F1F1F"/>
                </a:highlight>
                <a:latin typeface="Consolas" panose="020B0609020204030204" pitchFamily="49" charset="0"/>
              </a:rPr>
              <a:t>)</a:t>
            </a:r>
            <a:r>
              <a:rPr lang="en-AU" sz="1400" b="1" dirty="0">
                <a:solidFill>
                  <a:srgbClr val="D4D4D4"/>
                </a:solidFill>
                <a:highlight>
                  <a:srgbClr val="1F1F1F"/>
                </a:highlight>
                <a:latin typeface="Consolas" panose="020B0609020204030204" pitchFamily="49" charset="0"/>
              </a:rPr>
              <a:t>+</a:t>
            </a:r>
            <a:r>
              <a:rPr lang="en-AU" sz="1400" b="1" dirty="0">
                <a:solidFill>
                  <a:srgbClr val="CE9178"/>
                </a:solidFill>
                <a:highlight>
                  <a:srgbClr val="1F1F1F"/>
                </a:highlight>
                <a:latin typeface="Consolas" panose="020B0609020204030204" pitchFamily="49" charset="0"/>
              </a:rPr>
              <a:t>" %RH"</a:t>
            </a:r>
            <a:r>
              <a:rPr lang="en-AU" sz="1400" b="1" dirty="0">
                <a:solidFill>
                  <a:srgbClr val="CCCCCC"/>
                </a:solidFill>
                <a:highlight>
                  <a:srgbClr val="1F1F1F"/>
                </a:highlight>
                <a:latin typeface="Consolas" panose="020B0609020204030204" pitchFamily="49" charset="0"/>
              </a:rPr>
              <a:t>)</a:t>
            </a:r>
          </a:p>
          <a:p>
            <a:r>
              <a:rPr lang="en-AU" dirty="0"/>
              <a:t>builds a message string that combines the temperature and humidity readings with their units (degrees Celsius and percent relative humidity) for display.</a:t>
            </a:r>
          </a:p>
          <a:p>
            <a:endParaRPr lang="en-AU" dirty="0"/>
          </a:p>
          <a:p>
            <a:pPr defTabSz="1218804">
              <a:defRPr/>
            </a:pPr>
            <a:r>
              <a:rPr lang="en-AU" sz="1400" b="1" dirty="0">
                <a:solidFill>
                  <a:srgbClr val="DCDCAA"/>
                </a:solidFill>
                <a:highlight>
                  <a:srgbClr val="1F1F1F"/>
                </a:highlight>
                <a:latin typeface="Consolas" panose="020B0609020204030204" pitchFamily="49" charset="0"/>
              </a:rPr>
              <a:t>sleep_ms</a:t>
            </a:r>
            <a:r>
              <a:rPr lang="en-AU" sz="1400" b="1" dirty="0">
                <a:solidFill>
                  <a:srgbClr val="CCCCCC"/>
                </a:solidFill>
                <a:highlight>
                  <a:srgbClr val="1F1F1F"/>
                </a:highlight>
                <a:latin typeface="Consolas" panose="020B0609020204030204" pitchFamily="49" charset="0"/>
              </a:rPr>
              <a:t>(</a:t>
            </a:r>
            <a:r>
              <a:rPr lang="en-AU" sz="1400" b="1" dirty="0">
                <a:solidFill>
                  <a:srgbClr val="B5CEA8"/>
                </a:solidFill>
                <a:highlight>
                  <a:srgbClr val="1F1F1F"/>
                </a:highlight>
                <a:latin typeface="Consolas" panose="020B0609020204030204" pitchFamily="49" charset="0"/>
              </a:rPr>
              <a:t>1000</a:t>
            </a:r>
            <a:r>
              <a:rPr lang="en-AU" sz="1400" b="1" dirty="0">
                <a:solidFill>
                  <a:srgbClr val="CCCCCC"/>
                </a:solidFill>
                <a:highlight>
                  <a:srgbClr val="1F1F1F"/>
                </a:highlight>
                <a:latin typeface="Consolas" panose="020B0609020204030204" pitchFamily="49" charset="0"/>
              </a:rPr>
              <a:t>)</a:t>
            </a:r>
          </a:p>
          <a:p>
            <a:r>
              <a:rPr lang="en-AU" dirty="0"/>
              <a:t>calls the sleep_ms function to pause the program for one second (1000 milliseconds) before repeating the entire process within the loop. This creates a continuous cycle of reading sensor data, displaying it, and then waiting for a second before doing it again.</a:t>
            </a: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39</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912984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This instruction will change if using a different software package or extension.</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838243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This lesson plan supports the example iSTEM AgriTech learning Sequence. There are many ways to deliver AgriTech and are large variety of devices you could use. This PPT illustrates one example of many different options.</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271822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Explain that the two libraries need to be on the microcontroller for the read script to function.</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41</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76778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share with class members or demonstrate function to you. </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42</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023442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In this part we are preparing for untethered operation. You can choose a different build or challenge for your class.</a:t>
            </a:r>
          </a:p>
          <a:p>
            <a:pPr>
              <a:lnSpc>
                <a:spcPct val="150000"/>
              </a:lnSpc>
              <a:spcBef>
                <a:spcPts val="1200"/>
              </a:spcBef>
              <a:spcAft>
                <a:spcPts val="600"/>
              </a:spcAft>
            </a:pPr>
            <a:r>
              <a:rPr lang="en-AU" sz="1800" dirty="0">
                <a:latin typeface="Arial"/>
                <a:ea typeface="Calibri" panose="020F0502020204030204" pitchFamily="34" charset="0"/>
                <a:cs typeface="Arial"/>
              </a:rPr>
              <a:t>Adding LEDOnOff allows for students to try and move from guided to independent practice, you can share the following code with them gradually or co construct it as a class. Combining the two codes allows students to trial code and understand functioning.  </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43</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681753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p>
          <a:p>
            <a:pPr>
              <a:lnSpc>
                <a:spcPct val="150000"/>
              </a:lnSpc>
              <a:spcBef>
                <a:spcPts val="1200"/>
              </a:spcBef>
              <a:spcAft>
                <a:spcPts val="600"/>
              </a:spcAft>
            </a:pPr>
            <a:r>
              <a:rPr lang="en-AU" sz="1800" dirty="0">
                <a:latin typeface="Arial"/>
                <a:ea typeface="Calibri" panose="020F0502020204030204" pitchFamily="34" charset="0"/>
                <a:cs typeface="Arial"/>
              </a:rPr>
              <a:t>Optional indicator strategy.</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Adding LEDOnOff allows for students to try and move from guided to independent practice, you can share the following code with them gradually or co-construct it as a class. Combining the two codes allows students to trial code and understand functioning. </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Notice that sleep is different in this code. It is using sleep milliseconds and is linked to the unified library.</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44</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847406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Adding LEDOnOff allows for students to try and move from guided to independent practice, you can share the following code with them gradually or co construct it as a class. Combining the two codes allows students to trial code and understand functioning.  </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443667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share with class members or demonstrate function to you. Allow students to try different code variations to see what happens, such as the example given above.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Answer above: Smaller time delay between blinks so therefore the blinks will be more rapid.</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46</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204907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Connect learning to the design brief. Reflect on coding and use of sensor.</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Possibly use the following template to capture ideas.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47</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168676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D6AD-B4FE-C213-FA3A-363D82F47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62F14-4704-FEA3-5B63-CF6477066FB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ABB8D86-28E5-3817-6DE1-92C2DB064441}"/>
              </a:ext>
            </a:extLst>
          </p:cNvPr>
          <p:cNvSpPr>
            <a:spLocks noGrp="1"/>
          </p:cNvSpPr>
          <p:nvPr>
            <p:ph type="body" idx="1"/>
          </p:nvPr>
        </p:nvSpPr>
        <p:spPr/>
        <p:txBody>
          <a:bodyPr/>
          <a:lstStyle/>
          <a:p>
            <a:pPr defTabSz="914126">
              <a:defRPr/>
            </a:pPr>
            <a:r>
              <a:rPr lang="en-GB" sz="1800" dirty="0">
                <a:cs typeface="Calibri"/>
              </a:rPr>
              <a:t>This slide can be used to facilitate student self-reflection or as an exit ticket for any lesson. Adapt step 3 to suit the lesson and your context.</a:t>
            </a:r>
          </a:p>
          <a:p>
            <a:pPr defTabSz="914126">
              <a:defRPr/>
            </a:pPr>
            <a:endParaRPr lang="en-GB" sz="1800" dirty="0">
              <a:cs typeface="Calibri"/>
            </a:endParaRPr>
          </a:p>
          <a:p>
            <a:pPr defTabSz="914126">
              <a:defRPr/>
            </a:pPr>
            <a:r>
              <a:rPr lang="en-GB" sz="1800" dirty="0">
                <a:cs typeface="Calibri"/>
              </a:rPr>
              <a:t>Students could capture ideas in their logbooks or design folio.</a:t>
            </a:r>
          </a:p>
          <a:p>
            <a:pPr defTabSz="914126">
              <a:defRPr/>
            </a:pPr>
            <a:endParaRPr lang="en-GB" sz="1800" dirty="0">
              <a:cs typeface="Calibri"/>
            </a:endParaRPr>
          </a:p>
          <a:p>
            <a:pPr defTabSz="914126">
              <a:defRPr/>
            </a:pPr>
            <a:r>
              <a:rPr lang="en-GB" sz="1800" dirty="0">
                <a:cs typeface="Calibri"/>
              </a:rPr>
              <a:t>More exit ticket ideas can be found at https://app.education.nsw.gov.au/digital-learning-selector/LearningActivity/Browser?cache_id=2f830</a:t>
            </a:r>
          </a:p>
          <a:p>
            <a:pPr defTabSz="914126">
              <a:defRPr/>
            </a:pPr>
            <a:endParaRPr lang="en-GB" sz="1800" dirty="0">
              <a:cs typeface="Calibri"/>
            </a:endParaRPr>
          </a:p>
        </p:txBody>
      </p:sp>
      <p:sp>
        <p:nvSpPr>
          <p:cNvPr id="4" name="Slide Number Placeholder 3">
            <a:extLst>
              <a:ext uri="{FF2B5EF4-FFF2-40B4-BE49-F238E27FC236}">
                <a16:creationId xmlns:a16="http://schemas.microsoft.com/office/drawing/2014/main" id="{CD13AD9F-1A7C-804E-B255-942A3B4819B4}"/>
              </a:ext>
            </a:extLst>
          </p:cNvPr>
          <p:cNvSpPr>
            <a:spLocks noGrp="1"/>
          </p:cNvSpPr>
          <p:nvPr>
            <p:ph type="sldNum" sz="quarter" idx="5"/>
          </p:nvPr>
        </p:nvSpPr>
        <p:spPr/>
        <p:txBody>
          <a:bodyPr/>
          <a:lstStyle/>
          <a:p>
            <a:fld id="{C13C8DF3-ABA0-7041-8089-46237AD3C6E3}" type="slidenum">
              <a:rPr lang="en-US" smtClean="0"/>
              <a:t>48</a:t>
            </a:fld>
            <a:endParaRPr lang="en-US" dirty="0"/>
          </a:p>
        </p:txBody>
      </p:sp>
    </p:spTree>
    <p:extLst>
      <p:ext uri="{BB962C8B-B14F-4D97-AF65-F5344CB8AC3E}">
        <p14:creationId xmlns:p14="http://schemas.microsoft.com/office/powerpoint/2010/main" val="4008481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399" indent="-171399">
              <a:buFont typeface="Arial,Sans-Serif"/>
              <a:buChar char="•"/>
            </a:pPr>
            <a:r>
              <a:rPr lang="en-AU" dirty="0"/>
              <a:t>Adapt the learning intention as required and add matching success criteria.</a:t>
            </a:r>
          </a:p>
          <a:p>
            <a:pPr marL="171399" indent="-171399">
              <a:buFont typeface="Arial,Sans-Serif"/>
              <a:buChar char="•"/>
            </a:pPr>
            <a:r>
              <a:rPr lang="en-AU" sz="1800" kern="100" dirty="0">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latin typeface="Tahoma" panose="020B0604030504040204" pitchFamily="34" charset="0"/>
                <a:ea typeface="Aptos" panose="020B0004020202020204" pitchFamily="34" charset="0"/>
                <a:cs typeface="Times New Roman" panose="02020603050405020304" pitchFamily="18" charset="0"/>
              </a:rPr>
              <a:t>⁠</a:t>
            </a:r>
            <a:r>
              <a:rPr lang="en-AU" sz="1800" kern="100" dirty="0">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AU" sz="1800" kern="100" dirty="0">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399" indent="-171399">
              <a:buFont typeface="Arial,Sans-Serif"/>
              <a:buChar char="•"/>
            </a:pPr>
            <a:r>
              <a:rPr lang="en-AU" dirty="0"/>
              <a:t>LISC is not necessarily presented at the beginning of the lesson. Teacher needs to consider most effectual time to introduce. </a:t>
            </a:r>
          </a:p>
          <a:p>
            <a:pPr marL="171399" indent="-171399">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49</a:t>
            </a:fld>
            <a:endParaRPr lang="en-AU" dirty="0"/>
          </a:p>
        </p:txBody>
      </p:sp>
    </p:spTree>
    <p:extLst>
      <p:ext uri="{BB962C8B-B14F-4D97-AF65-F5344CB8AC3E}">
        <p14:creationId xmlns:p14="http://schemas.microsoft.com/office/powerpoint/2010/main" val="3518154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p>
          <a:p>
            <a:pPr>
              <a:lnSpc>
                <a:spcPct val="150000"/>
              </a:lnSpc>
              <a:spcBef>
                <a:spcPts val="1200"/>
              </a:spcBef>
              <a:spcAft>
                <a:spcPts val="600"/>
              </a:spcAft>
            </a:pPr>
            <a:r>
              <a:rPr lang="en-AU" sz="1800" dirty="0">
                <a:latin typeface="Arial"/>
                <a:ea typeface="Calibri" panose="020F0502020204030204" pitchFamily="34" charset="0"/>
                <a:cs typeface="Arial"/>
              </a:rPr>
              <a:t>Reminder – this slide deck is an example of microcontroller board use. Hardware and software will be specific to your school. Please adapt lessons accordingly.</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Revise microcontroller from previous lesson. Discuss the atmospheric sensor and what was measured and collected.</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r>
              <a:rPr lang="en-AU" dirty="0">
                <a:latin typeface="Arial" panose="020B0604020202020204" pitchFamily="34" charset="0"/>
                <a:cs typeface="Arial" panose="020B0604020202020204" pitchFamily="34" charset="0"/>
              </a:rPr>
              <a:t>What did we measure with the sensor? Temperature and atmospheric pressure.</a:t>
            </a: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6973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There are many ways to deliver AgriTech and are large variety of devices you could use. The above links are potential source material for different components.</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102803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dirty="0">
                <a:latin typeface="Arial" panose="020B0604020202020204" pitchFamily="34" charset="0"/>
                <a:ea typeface="Calibri" panose="020F0502020204030204" pitchFamily="34" charset="0"/>
              </a:rPr>
              <a:t>Revise microcontroller from previous lesson. Introduce the focus of the lesson – using a microcontroller with microservo. Discuss the servo and how it can be used with the sensor. </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Discuss the functioning of a microservo within the context of your class. For example, </a:t>
            </a:r>
            <a:r>
              <a:rPr lang="en-AU" sz="2000" dirty="0"/>
              <a:t>a 9g micro servo translates a coded signal (pulse width) into a precise shaft position, making it a good motor for creating controlled movements in various settings, such as opening a vent.</a:t>
            </a: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51</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0120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Equipment will vary based on school context. Equipment selection is for illustrative purposes.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Alter equipment and battery pack depending on build. A breadboard may also be needed to connect an additional power supply to the servo.</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52</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15444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notes: This video models the connection and use of the servo and sensor, it is an opportunity to view lesson objectives and preteach concepts. The video could be used as a watch-pause-follow. Watch a section, pause the video, students follow the code and build.</a:t>
            </a:r>
          </a:p>
          <a:p>
            <a:endParaRPr lang="en-AU" dirty="0"/>
          </a:p>
          <a:p>
            <a:r>
              <a:rPr lang="en-AU" dirty="0"/>
              <a:t>Adjust the use of the video based on the lesson structure that suits your students. The video gives answers to co-construction activities at the end.</a:t>
            </a:r>
          </a:p>
          <a:p>
            <a:endParaRPr lang="en-AU" dirty="0"/>
          </a:p>
          <a:p>
            <a:pPr defTabSz="914126">
              <a:defRPr/>
            </a:pPr>
            <a:r>
              <a:rPr lang="en-AU" dirty="0"/>
              <a:t>The following slides also step through the instructions for using a sensor and servo.</a:t>
            </a:r>
          </a:p>
          <a:p>
            <a:pPr defTabSz="914126">
              <a:defRPr/>
            </a:pPr>
            <a:endParaRPr lang="en-AU" dirty="0"/>
          </a:p>
          <a:p>
            <a:pPr defTabSz="914126">
              <a:defRPr/>
            </a:pPr>
            <a:r>
              <a:rPr lang="en-AU" dirty="0">
                <a:latin typeface="Arial" panose="020B0604020202020204" pitchFamily="34" charset="0"/>
                <a:ea typeface="Calibri" panose="020F0502020204030204" pitchFamily="34" charset="0"/>
              </a:rPr>
              <a:t>The </a:t>
            </a:r>
            <a:r>
              <a:rPr lang="en-AU" u="sng" dirty="0">
                <a:solidFill>
                  <a:srgbClr val="2F5496"/>
                </a:solidFill>
                <a:latin typeface="Arial" panose="020B0604020202020204" pitchFamily="34" charset="0"/>
                <a:ea typeface="Calibri" panose="020F0502020204030204" pitchFamily="34" charset="0"/>
                <a:hlinkClick r:id="rId3"/>
              </a:rPr>
              <a:t>Smart greenhouse webpage</a:t>
            </a:r>
            <a:r>
              <a:rPr lang="en-AU" dirty="0">
                <a:latin typeface="Arial" panose="020B0604020202020204" pitchFamily="34" charset="0"/>
                <a:ea typeface="Calibri" panose="020F0502020204030204" pitchFamily="34" charset="0"/>
              </a:rPr>
              <a:t> </a:t>
            </a:r>
            <a:r>
              <a:rPr lang="en-AU" dirty="0"/>
              <a:t>has additional video instructions for using Microsoft VS code.</a:t>
            </a:r>
          </a:p>
          <a:p>
            <a:pPr defTabSz="914126">
              <a:defRPr/>
            </a:pPr>
            <a:endParaRPr lang="en-AU" dirty="0"/>
          </a:p>
          <a:p>
            <a:r>
              <a:rPr lang="en-AU" sz="1000" dirty="0">
                <a:latin typeface="Arial" panose="020B0604020202020204" pitchFamily="34" charset="0"/>
                <a:ea typeface="Calibri" panose="020F0502020204030204" pitchFamily="34" charset="0"/>
              </a:rPr>
              <a:t>https://education.nsw.gov.au/teaching-and-learning/curriculum/stem/stem-curriculum-resources/stem-smart-greenhouse </a:t>
            </a:r>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dirty="0"/>
          </a:p>
        </p:txBody>
      </p:sp>
    </p:spTree>
    <p:extLst>
      <p:ext uri="{BB962C8B-B14F-4D97-AF65-F5344CB8AC3E}">
        <p14:creationId xmlns:p14="http://schemas.microsoft.com/office/powerpoint/2010/main" val="1895550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Demonstrate the connection to the devices. </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Notes: </a:t>
            </a:r>
          </a:p>
          <a:p>
            <a:pPr>
              <a:lnSpc>
                <a:spcPct val="150000"/>
              </a:lnSpc>
              <a:spcBef>
                <a:spcPts val="1200"/>
              </a:spcBef>
              <a:spcAft>
                <a:spcPts val="600"/>
              </a:spcAft>
            </a:pPr>
            <a:r>
              <a:rPr lang="en-AU" sz="1800" dirty="0">
                <a:latin typeface="Arial"/>
                <a:ea typeface="Calibri" panose="020F0502020204030204" pitchFamily="34" charset="0"/>
                <a:cs typeface="Arial"/>
              </a:rPr>
              <a:t>The Micro USB of the pico aligns with the 2 pin power connector on the expansion board.</a:t>
            </a:r>
          </a:p>
          <a:p>
            <a:pPr>
              <a:lnSpc>
                <a:spcPct val="150000"/>
              </a:lnSpc>
              <a:spcBef>
                <a:spcPts val="1200"/>
              </a:spcBef>
              <a:spcAft>
                <a:spcPts val="600"/>
              </a:spcAft>
            </a:pPr>
            <a:r>
              <a:rPr lang="en-AU" sz="1800" dirty="0">
                <a:latin typeface="Arial"/>
                <a:ea typeface="Calibri" panose="020F0502020204030204" pitchFamily="34" charset="0"/>
                <a:cs typeface="Arial"/>
              </a:rPr>
              <a:t>Connect red socket of servo to VBUS when pico tethered to USB</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defTabSz="914126">
              <a:lnSpc>
                <a:spcPct val="150000"/>
              </a:lnSpc>
              <a:spcBef>
                <a:spcPts val="1200"/>
              </a:spcBef>
              <a:spcAft>
                <a:spcPts val="600"/>
              </a:spcAft>
              <a:defRPr/>
            </a:pPr>
            <a:r>
              <a:rPr lang="en-AU" sz="1800" dirty="0"/>
              <a:t>Note – If you used the video to watch-pause-follow then this slide (and following instruction slides) may be unnecessary. Adapt slide show to suit delivery method.</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54</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044636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Demonstrate the connection to the devices. Notes: </a:t>
            </a:r>
          </a:p>
          <a:p>
            <a:pPr>
              <a:lnSpc>
                <a:spcPct val="150000"/>
              </a:lnSpc>
              <a:spcBef>
                <a:spcPts val="1200"/>
              </a:spcBef>
              <a:spcAft>
                <a:spcPts val="600"/>
              </a:spcAft>
            </a:pPr>
            <a:r>
              <a:rPr lang="en-AU" sz="1800" dirty="0">
                <a:latin typeface="Arial"/>
                <a:ea typeface="Calibri" panose="020F0502020204030204" pitchFamily="34" charset="0"/>
                <a:cs typeface="Arial"/>
              </a:rPr>
              <a:t>The Micro USB of the pico aligns with the 2 pin power connector on the expansion board.</a:t>
            </a: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533688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Allow students the option to physically check peer connection or demonstrate to you if preferred.</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56</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581343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1218804">
              <a:lnSpc>
                <a:spcPct val="150000"/>
              </a:lnSpc>
              <a:spcBef>
                <a:spcPts val="1200"/>
              </a:spcBef>
              <a:spcAft>
                <a:spcPts val="600"/>
              </a:spcAft>
              <a:defRPr/>
            </a:pPr>
            <a:r>
              <a:rPr lang="en-AU" sz="1800" dirty="0">
                <a:latin typeface="Arial"/>
                <a:ea typeface="Calibri" panose="020F0502020204030204" pitchFamily="34" charset="0"/>
                <a:cs typeface="Arial"/>
              </a:rPr>
              <a:t>Teacher note: Adjust slides based on current practices and sensor being used. It is a good opportunity to talk to students about file and folder structure. Discuss the purpose of the files and that different sensor packages will have different driver files and libraries. The Unified file in this example is a library that drives I2C connections for PiicoDev packages. The BME280 file is a specific device driver for this specific BME280 sensor.</a:t>
            </a: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57</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32301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Open the software used to create python files and communicate with the pico.</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Use terminology that suits your students.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Explain code to students or ask students to describe the code, for example: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r>
              <a:rPr lang="en-AU" sz="2000" b="1" dirty="0"/>
              <a:t>from PiicoDev_BME280 import PiicoDev_BME280</a:t>
            </a:r>
          </a:p>
          <a:p>
            <a:r>
              <a:rPr lang="en-AU" sz="2000" dirty="0"/>
              <a:t>imports the code needed to interact with the BME280 sensor from the library/file called PiicoDev_BME280.</a:t>
            </a:r>
          </a:p>
          <a:p>
            <a:r>
              <a:rPr lang="en-AU" sz="2000" b="1" dirty="0"/>
              <a:t>from PiicoDev_Unified import sleep_ms </a:t>
            </a:r>
          </a:p>
          <a:p>
            <a:r>
              <a:rPr lang="en-AU" sz="2000" dirty="0"/>
              <a:t>imports a sleep function named sleep_ms from another library, PiicoDev_Unified. This function allows the program to pause its execution for a set amount of time.</a:t>
            </a:r>
          </a:p>
          <a:p>
            <a:pPr defTabSz="1218804">
              <a:defRPr/>
            </a:pPr>
            <a:endParaRPr lang="en-AU" sz="2400" dirty="0">
              <a:solidFill>
                <a:srgbClr val="9CDCFE"/>
              </a:solidFill>
              <a:highlight>
                <a:srgbClr val="1F1F1F"/>
              </a:highlight>
              <a:latin typeface="Consolas" panose="020B0609020204030204" pitchFamily="49" charset="0"/>
            </a:endParaRPr>
          </a:p>
          <a:p>
            <a:pPr defTabSz="1218804">
              <a:defRPr/>
            </a:pPr>
            <a:r>
              <a:rPr lang="en-AU" sz="2400" b="1" dirty="0">
                <a:solidFill>
                  <a:srgbClr val="9CDCFE"/>
                </a:solidFill>
                <a:highlight>
                  <a:srgbClr val="1F1F1F"/>
                </a:highlight>
                <a:latin typeface="Consolas" panose="020B0609020204030204" pitchFamily="49" charset="0"/>
              </a:rPr>
              <a:t>sensor</a:t>
            </a:r>
            <a:r>
              <a:rPr lang="en-AU" sz="2400" b="1" dirty="0">
                <a:solidFill>
                  <a:srgbClr val="CCCCCC"/>
                </a:solidFill>
                <a:highlight>
                  <a:srgbClr val="1F1F1F"/>
                </a:highlight>
                <a:latin typeface="Consolas" panose="020B0609020204030204" pitchFamily="49" charset="0"/>
              </a:rPr>
              <a:t> </a:t>
            </a:r>
            <a:r>
              <a:rPr lang="en-AU" sz="2400" b="1" dirty="0">
                <a:solidFill>
                  <a:srgbClr val="D4D4D4"/>
                </a:solidFill>
                <a:highlight>
                  <a:srgbClr val="1F1F1F"/>
                </a:highlight>
                <a:latin typeface="Consolas" panose="020B0609020204030204" pitchFamily="49" charset="0"/>
              </a:rPr>
              <a:t>=</a:t>
            </a:r>
            <a:r>
              <a:rPr lang="en-AU" sz="2400" b="1" dirty="0">
                <a:solidFill>
                  <a:srgbClr val="CCCCCC"/>
                </a:solidFill>
                <a:highlight>
                  <a:srgbClr val="1F1F1F"/>
                </a:highlight>
                <a:latin typeface="Consolas" panose="020B0609020204030204" pitchFamily="49" charset="0"/>
              </a:rPr>
              <a:t> </a:t>
            </a:r>
            <a:r>
              <a:rPr lang="en-AU" sz="2400" b="1" dirty="0">
                <a:solidFill>
                  <a:srgbClr val="4EC9B0"/>
                </a:solidFill>
                <a:highlight>
                  <a:srgbClr val="1F1F1F"/>
                </a:highlight>
                <a:latin typeface="Consolas" panose="020B0609020204030204" pitchFamily="49" charset="0"/>
              </a:rPr>
              <a:t>PiicoDev_BME280</a:t>
            </a:r>
            <a:r>
              <a:rPr lang="en-AU" sz="2400" b="1" dirty="0">
                <a:solidFill>
                  <a:srgbClr val="CCCCCC"/>
                </a:solidFill>
                <a:highlight>
                  <a:srgbClr val="1F1F1F"/>
                </a:highlight>
                <a:latin typeface="Consolas" panose="020B0609020204030204" pitchFamily="49" charset="0"/>
              </a:rPr>
              <a:t>()</a:t>
            </a:r>
          </a:p>
          <a:p>
            <a:r>
              <a:rPr lang="en-AU" sz="2000" dirty="0"/>
              <a:t>creates a new object for interacting with the BME280 sensor and stores it in the variable sensor. This initializes communication with the sensor.</a:t>
            </a:r>
          </a:p>
          <a:p>
            <a:endParaRPr lang="en-AU" sz="2000" dirty="0"/>
          </a:p>
          <a:p>
            <a:r>
              <a:rPr lang="en-AU" sz="2000" b="1" dirty="0"/>
              <a:t>while True </a:t>
            </a:r>
          </a:p>
          <a:p>
            <a:r>
              <a:rPr lang="en-AU" sz="2000" dirty="0"/>
              <a:t>loop </a:t>
            </a:r>
          </a:p>
          <a:p>
            <a:endParaRPr lang="en-AU" sz="2000" dirty="0"/>
          </a:p>
          <a:p>
            <a:pPr defTabSz="1218804">
              <a:defRPr/>
            </a:pPr>
            <a:r>
              <a:rPr lang="en-AU" sz="2400" b="1" dirty="0">
                <a:solidFill>
                  <a:srgbClr val="9CDCFE"/>
                </a:solidFill>
                <a:highlight>
                  <a:srgbClr val="1F1F1F"/>
                </a:highlight>
                <a:latin typeface="Consolas" panose="020B0609020204030204" pitchFamily="49" charset="0"/>
              </a:rPr>
              <a:t>tempC</a:t>
            </a:r>
            <a:r>
              <a:rPr lang="en-AU" sz="2400" b="1" dirty="0">
                <a:solidFill>
                  <a:srgbClr val="CCCCCC"/>
                </a:solidFill>
                <a:highlight>
                  <a:srgbClr val="1F1F1F"/>
                </a:highlight>
                <a:latin typeface="Consolas" panose="020B0609020204030204" pitchFamily="49" charset="0"/>
              </a:rPr>
              <a:t>, </a:t>
            </a:r>
            <a:r>
              <a:rPr lang="en-AU" sz="2400" b="1" dirty="0">
                <a:solidFill>
                  <a:srgbClr val="9CDCFE"/>
                </a:solidFill>
                <a:highlight>
                  <a:srgbClr val="1F1F1F"/>
                </a:highlight>
                <a:latin typeface="Consolas" panose="020B0609020204030204" pitchFamily="49" charset="0"/>
              </a:rPr>
              <a:t>presPa</a:t>
            </a:r>
            <a:r>
              <a:rPr lang="en-AU" sz="2400" b="1" dirty="0">
                <a:solidFill>
                  <a:srgbClr val="CCCCCC"/>
                </a:solidFill>
                <a:highlight>
                  <a:srgbClr val="1F1F1F"/>
                </a:highlight>
                <a:latin typeface="Consolas" panose="020B0609020204030204" pitchFamily="49" charset="0"/>
              </a:rPr>
              <a:t>, </a:t>
            </a:r>
            <a:r>
              <a:rPr lang="en-AU" sz="2400" b="1" dirty="0">
                <a:solidFill>
                  <a:srgbClr val="9CDCFE"/>
                </a:solidFill>
                <a:highlight>
                  <a:srgbClr val="1F1F1F"/>
                </a:highlight>
                <a:latin typeface="Consolas" panose="020B0609020204030204" pitchFamily="49" charset="0"/>
              </a:rPr>
              <a:t>humRH</a:t>
            </a:r>
            <a:r>
              <a:rPr lang="en-AU" sz="2400" b="1" dirty="0">
                <a:solidFill>
                  <a:srgbClr val="CCCCCC"/>
                </a:solidFill>
                <a:highlight>
                  <a:srgbClr val="1F1F1F"/>
                </a:highlight>
                <a:latin typeface="Consolas" panose="020B0609020204030204" pitchFamily="49" charset="0"/>
              </a:rPr>
              <a:t> </a:t>
            </a:r>
            <a:r>
              <a:rPr lang="en-AU" sz="2400" b="1" dirty="0">
                <a:solidFill>
                  <a:srgbClr val="D4D4D4"/>
                </a:solidFill>
                <a:highlight>
                  <a:srgbClr val="1F1F1F"/>
                </a:highlight>
                <a:latin typeface="Consolas" panose="020B0609020204030204" pitchFamily="49" charset="0"/>
              </a:rPr>
              <a:t>=</a:t>
            </a:r>
            <a:r>
              <a:rPr lang="en-AU" sz="2400" b="1" dirty="0">
                <a:solidFill>
                  <a:srgbClr val="CCCCCC"/>
                </a:solidFill>
                <a:highlight>
                  <a:srgbClr val="1F1F1F"/>
                </a:highlight>
                <a:latin typeface="Consolas" panose="020B0609020204030204" pitchFamily="49" charset="0"/>
              </a:rPr>
              <a:t> </a:t>
            </a:r>
            <a:r>
              <a:rPr lang="en-AU" sz="2400" b="1" dirty="0">
                <a:solidFill>
                  <a:srgbClr val="9CDCFE"/>
                </a:solidFill>
                <a:highlight>
                  <a:srgbClr val="1F1F1F"/>
                </a:highlight>
                <a:latin typeface="Consolas" panose="020B0609020204030204" pitchFamily="49" charset="0"/>
              </a:rPr>
              <a:t>sensor</a:t>
            </a:r>
            <a:r>
              <a:rPr lang="en-AU" sz="2400" b="1" dirty="0">
                <a:solidFill>
                  <a:srgbClr val="CCCCCC"/>
                </a:solidFill>
                <a:highlight>
                  <a:srgbClr val="1F1F1F"/>
                </a:highlight>
                <a:latin typeface="Consolas" panose="020B0609020204030204" pitchFamily="49" charset="0"/>
              </a:rPr>
              <a:t>.</a:t>
            </a:r>
            <a:r>
              <a:rPr lang="en-AU" sz="2400" b="1" dirty="0">
                <a:solidFill>
                  <a:srgbClr val="DCDCAA"/>
                </a:solidFill>
                <a:highlight>
                  <a:srgbClr val="1F1F1F"/>
                </a:highlight>
                <a:latin typeface="Consolas" panose="020B0609020204030204" pitchFamily="49" charset="0"/>
              </a:rPr>
              <a:t>values</a:t>
            </a:r>
            <a:r>
              <a:rPr lang="en-AU" sz="2400" b="1" dirty="0">
                <a:solidFill>
                  <a:srgbClr val="CCCCCC"/>
                </a:solidFill>
                <a:highlight>
                  <a:srgbClr val="1F1F1F"/>
                </a:highlight>
                <a:latin typeface="Consolas" panose="020B0609020204030204" pitchFamily="49" charset="0"/>
              </a:rPr>
              <a:t>()</a:t>
            </a:r>
          </a:p>
          <a:p>
            <a:r>
              <a:rPr lang="en-AU" sz="2000" dirty="0"/>
              <a:t>reads temperature, pressure, and humidity data from the sensor using the values method of the sensor object. It then stores these values in separate variables: tempC for temperature in Celsius, presPa for pressure in Pascals, and humRH for relative humidity percentage.</a:t>
            </a:r>
          </a:p>
          <a:p>
            <a:endParaRPr lang="en-AU" sz="2000" dirty="0"/>
          </a:p>
          <a:p>
            <a:pPr defTabSz="1218804">
              <a:defRPr/>
            </a:pPr>
            <a:r>
              <a:rPr lang="en-AU" sz="2400" b="1" dirty="0">
                <a:solidFill>
                  <a:srgbClr val="DCDCAA"/>
                </a:solidFill>
                <a:highlight>
                  <a:srgbClr val="1F1F1F"/>
                </a:highlight>
                <a:latin typeface="Consolas" panose="020B0609020204030204" pitchFamily="49" charset="0"/>
              </a:rPr>
              <a:t>print</a:t>
            </a:r>
            <a:r>
              <a:rPr lang="en-AU" sz="2400" b="1" dirty="0">
                <a:solidFill>
                  <a:srgbClr val="CCCCCC"/>
                </a:solidFill>
                <a:highlight>
                  <a:srgbClr val="1F1F1F"/>
                </a:highlight>
                <a:latin typeface="Consolas" panose="020B0609020204030204" pitchFamily="49" charset="0"/>
              </a:rPr>
              <a:t>(</a:t>
            </a:r>
            <a:r>
              <a:rPr lang="en-AU" sz="2400" b="1" dirty="0">
                <a:solidFill>
                  <a:srgbClr val="4EC9B0"/>
                </a:solidFill>
                <a:highlight>
                  <a:srgbClr val="1F1F1F"/>
                </a:highlight>
                <a:latin typeface="Consolas" panose="020B0609020204030204" pitchFamily="49" charset="0"/>
              </a:rPr>
              <a:t>str</a:t>
            </a:r>
            <a:r>
              <a:rPr lang="en-AU" sz="2400" b="1" dirty="0">
                <a:solidFill>
                  <a:srgbClr val="CCCCCC"/>
                </a:solidFill>
                <a:highlight>
                  <a:srgbClr val="1F1F1F"/>
                </a:highlight>
                <a:latin typeface="Consolas" panose="020B0609020204030204" pitchFamily="49" charset="0"/>
              </a:rPr>
              <a:t>(</a:t>
            </a:r>
            <a:r>
              <a:rPr lang="en-AU" sz="2400" b="1" dirty="0">
                <a:solidFill>
                  <a:srgbClr val="9CDCFE"/>
                </a:solidFill>
                <a:highlight>
                  <a:srgbClr val="1F1F1F"/>
                </a:highlight>
                <a:latin typeface="Consolas" panose="020B0609020204030204" pitchFamily="49" charset="0"/>
              </a:rPr>
              <a:t>tempC</a:t>
            </a:r>
            <a:r>
              <a:rPr lang="en-AU" sz="2400" b="1" dirty="0">
                <a:solidFill>
                  <a:srgbClr val="CCCCCC"/>
                </a:solidFill>
                <a:highlight>
                  <a:srgbClr val="1F1F1F"/>
                </a:highlight>
                <a:latin typeface="Consolas" panose="020B0609020204030204" pitchFamily="49" charset="0"/>
              </a:rPr>
              <a:t>)</a:t>
            </a:r>
            <a:r>
              <a:rPr lang="en-AU" sz="2400" b="1" dirty="0">
                <a:solidFill>
                  <a:srgbClr val="D4D4D4"/>
                </a:solidFill>
                <a:highlight>
                  <a:srgbClr val="1F1F1F"/>
                </a:highlight>
                <a:latin typeface="Consolas" panose="020B0609020204030204" pitchFamily="49" charset="0"/>
              </a:rPr>
              <a:t>+</a:t>
            </a:r>
            <a:r>
              <a:rPr lang="en-AU" sz="2400" b="1" dirty="0">
                <a:solidFill>
                  <a:srgbClr val="CE9178"/>
                </a:solidFill>
                <a:highlight>
                  <a:srgbClr val="1F1F1F"/>
                </a:highlight>
                <a:latin typeface="Consolas" panose="020B0609020204030204" pitchFamily="49" charset="0"/>
              </a:rPr>
              <a:t>" °C  "</a:t>
            </a:r>
            <a:r>
              <a:rPr lang="en-AU" sz="2400" b="1" dirty="0">
                <a:solidFill>
                  <a:srgbClr val="CCCCCC"/>
                </a:solidFill>
                <a:highlight>
                  <a:srgbClr val="1F1F1F"/>
                </a:highlight>
                <a:latin typeface="Consolas" panose="020B0609020204030204" pitchFamily="49" charset="0"/>
              </a:rPr>
              <a:t> </a:t>
            </a:r>
            <a:r>
              <a:rPr lang="en-AU" sz="2400" b="1" dirty="0">
                <a:solidFill>
                  <a:srgbClr val="D4D4D4"/>
                </a:solidFill>
                <a:highlight>
                  <a:srgbClr val="1F1F1F"/>
                </a:highlight>
                <a:latin typeface="Consolas" panose="020B0609020204030204" pitchFamily="49" charset="0"/>
              </a:rPr>
              <a:t>+</a:t>
            </a:r>
            <a:r>
              <a:rPr lang="en-AU" sz="2400" b="1" dirty="0">
                <a:solidFill>
                  <a:srgbClr val="CCCCCC"/>
                </a:solidFill>
                <a:highlight>
                  <a:srgbClr val="1F1F1F"/>
                </a:highlight>
                <a:latin typeface="Consolas" panose="020B0609020204030204" pitchFamily="49" charset="0"/>
              </a:rPr>
              <a:t>  </a:t>
            </a:r>
            <a:r>
              <a:rPr lang="en-AU" sz="2400" b="1" dirty="0">
                <a:solidFill>
                  <a:srgbClr val="4EC9B0"/>
                </a:solidFill>
                <a:highlight>
                  <a:srgbClr val="1F1F1F"/>
                </a:highlight>
                <a:latin typeface="Consolas" panose="020B0609020204030204" pitchFamily="49" charset="0"/>
              </a:rPr>
              <a:t>str</a:t>
            </a:r>
            <a:r>
              <a:rPr lang="en-AU" sz="2400" b="1" dirty="0">
                <a:solidFill>
                  <a:srgbClr val="CCCCCC"/>
                </a:solidFill>
                <a:highlight>
                  <a:srgbClr val="1F1F1F"/>
                </a:highlight>
                <a:latin typeface="Consolas" panose="020B0609020204030204" pitchFamily="49" charset="0"/>
              </a:rPr>
              <a:t>(</a:t>
            </a:r>
            <a:r>
              <a:rPr lang="en-AU" sz="2400" b="1" dirty="0">
                <a:solidFill>
                  <a:srgbClr val="9CDCFE"/>
                </a:solidFill>
                <a:highlight>
                  <a:srgbClr val="1F1F1F"/>
                </a:highlight>
                <a:latin typeface="Consolas" panose="020B0609020204030204" pitchFamily="49" charset="0"/>
              </a:rPr>
              <a:t>humRH</a:t>
            </a:r>
            <a:r>
              <a:rPr lang="en-AU" sz="2400" b="1" dirty="0">
                <a:solidFill>
                  <a:srgbClr val="CCCCCC"/>
                </a:solidFill>
                <a:highlight>
                  <a:srgbClr val="1F1F1F"/>
                </a:highlight>
                <a:latin typeface="Consolas" panose="020B0609020204030204" pitchFamily="49" charset="0"/>
              </a:rPr>
              <a:t>)</a:t>
            </a:r>
            <a:r>
              <a:rPr lang="en-AU" sz="2400" b="1" dirty="0">
                <a:solidFill>
                  <a:srgbClr val="D4D4D4"/>
                </a:solidFill>
                <a:highlight>
                  <a:srgbClr val="1F1F1F"/>
                </a:highlight>
                <a:latin typeface="Consolas" panose="020B0609020204030204" pitchFamily="49" charset="0"/>
              </a:rPr>
              <a:t>+</a:t>
            </a:r>
            <a:r>
              <a:rPr lang="en-AU" sz="2400" b="1" dirty="0">
                <a:solidFill>
                  <a:srgbClr val="CE9178"/>
                </a:solidFill>
                <a:highlight>
                  <a:srgbClr val="1F1F1F"/>
                </a:highlight>
                <a:latin typeface="Consolas" panose="020B0609020204030204" pitchFamily="49" charset="0"/>
              </a:rPr>
              <a:t>" %RH"</a:t>
            </a:r>
            <a:r>
              <a:rPr lang="en-AU" sz="2400" b="1" dirty="0">
                <a:solidFill>
                  <a:srgbClr val="CCCCCC"/>
                </a:solidFill>
                <a:highlight>
                  <a:srgbClr val="1F1F1F"/>
                </a:highlight>
                <a:latin typeface="Consolas" panose="020B0609020204030204" pitchFamily="49" charset="0"/>
              </a:rPr>
              <a:t>)</a:t>
            </a:r>
          </a:p>
          <a:p>
            <a:r>
              <a:rPr lang="en-AU" sz="2000" dirty="0"/>
              <a:t>builds a message string that combines the temperature and humidity readings with their units (degrees Celsius and percent relative humidity) for display.</a:t>
            </a:r>
          </a:p>
          <a:p>
            <a:endParaRPr lang="en-AU" sz="2000" dirty="0"/>
          </a:p>
          <a:p>
            <a:pPr defTabSz="1218804">
              <a:defRPr/>
            </a:pPr>
            <a:r>
              <a:rPr lang="en-AU" sz="2400" b="1" dirty="0">
                <a:solidFill>
                  <a:srgbClr val="DCDCAA"/>
                </a:solidFill>
                <a:highlight>
                  <a:srgbClr val="1F1F1F"/>
                </a:highlight>
                <a:latin typeface="Consolas" panose="020B0609020204030204" pitchFamily="49" charset="0"/>
              </a:rPr>
              <a:t>sleep_ms</a:t>
            </a:r>
            <a:r>
              <a:rPr lang="en-AU" sz="2400" b="1" dirty="0">
                <a:solidFill>
                  <a:srgbClr val="CCCCCC"/>
                </a:solidFill>
                <a:highlight>
                  <a:srgbClr val="1F1F1F"/>
                </a:highlight>
                <a:latin typeface="Consolas" panose="020B0609020204030204" pitchFamily="49" charset="0"/>
              </a:rPr>
              <a:t>(</a:t>
            </a:r>
            <a:r>
              <a:rPr lang="en-AU" sz="2400" b="1" dirty="0">
                <a:solidFill>
                  <a:srgbClr val="B5CEA8"/>
                </a:solidFill>
                <a:highlight>
                  <a:srgbClr val="1F1F1F"/>
                </a:highlight>
                <a:latin typeface="Consolas" panose="020B0609020204030204" pitchFamily="49" charset="0"/>
              </a:rPr>
              <a:t>1000</a:t>
            </a:r>
            <a:r>
              <a:rPr lang="en-AU" sz="2400" b="1" dirty="0">
                <a:solidFill>
                  <a:srgbClr val="CCCCCC"/>
                </a:solidFill>
                <a:highlight>
                  <a:srgbClr val="1F1F1F"/>
                </a:highlight>
                <a:latin typeface="Consolas" panose="020B0609020204030204" pitchFamily="49" charset="0"/>
              </a:rPr>
              <a:t>)</a:t>
            </a:r>
          </a:p>
          <a:p>
            <a:r>
              <a:rPr lang="en-AU" sz="2000" dirty="0"/>
              <a:t>calls the sleep_ms function to pause the program for one second (1000 milliseconds) before repeating the entire process within the loop. This creates a continuous cycle of reading sensor data, displaying it, and then waiting for a second before doing it again.</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58</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2246854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larger version of previous image.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Suggestion, create this file for students so that they can save and use.</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59</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912984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This instruction will change if using a different software package or extension.</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83824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More information can be found on the Thonny page (</a:t>
            </a:r>
            <a:r>
              <a:rPr lang="en-AU" sz="2800" dirty="0">
                <a:hlinkClick r:id="rId3"/>
              </a:rPr>
              <a:t>https://thonny.org/</a:t>
            </a:r>
            <a:r>
              <a:rPr lang="en-AU" sz="2800" dirty="0"/>
              <a:t>)</a:t>
            </a:r>
            <a:r>
              <a:rPr lang="en-AU" sz="1800" dirty="0">
                <a:latin typeface="Arial"/>
                <a:ea typeface="Calibri" panose="020F0502020204030204" pitchFamily="34" charset="0"/>
                <a:cs typeface="Arial"/>
              </a:rPr>
              <a:t>.</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2139213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Explain that libraries need to be on the microcontroller for the read script to function.</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61</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767780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share with class members or demonstrate function to you. </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62</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023442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share with class members or demonstrate function to you. Allow students to try different code variations to see what happens, such as the example given above.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63</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464704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Demonstrate the connection of components.</a:t>
            </a:r>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64</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0988225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create the combined code from the example given.</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847406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This is the same code, just larger format. Walk through the code with students and assess understanding through discussion. Explain the logic.</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Optional: The teacher can prepare the code before hand and provide it to students to save time typing, and spend more time testing the code and changing values.</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66</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443667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Libraries will change based on the hardware and components you use – change this slide accordingly.</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67</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0357699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Ask students to share with class members or demonstrate function to you. Allow students to try different code variations to see what happens, such as the example given above.</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The teacher can think aloud about different scenarios, such as the one mentioned.</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68</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42049078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Note to students that if there is a load on the Microservo we should use an external power source.</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69</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772033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Students follow steps provided. </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If you are using MS VS code students can verify Pico contents by clicking the ‘Toggle Pico-W-FS’ at the bottom of the window.</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59493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914126">
              <a:lnSpc>
                <a:spcPct val="150000"/>
              </a:lnSpc>
              <a:spcBef>
                <a:spcPts val="1200"/>
              </a:spcBef>
              <a:spcAft>
                <a:spcPts val="600"/>
              </a:spcAft>
              <a:defRPr/>
            </a:pPr>
            <a:r>
              <a:rPr lang="en-AU" sz="1800" dirty="0">
                <a:latin typeface="Arial"/>
                <a:ea typeface="Calibri" panose="020F0502020204030204" pitchFamily="34" charset="0"/>
                <a:cs typeface="Arial"/>
              </a:rPr>
              <a:t>Teacher note: The materials/equipment above has been used for the week 3 lessons. Equipment selection is for illustrative purposes. Equipment will vary based on school context. </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defTabSz="1218804">
              <a:lnSpc>
                <a:spcPct val="150000"/>
              </a:lnSpc>
              <a:spcBef>
                <a:spcPts val="1200"/>
              </a:spcBef>
              <a:spcAft>
                <a:spcPts val="600"/>
              </a:spcAft>
              <a:defRPr/>
            </a:pPr>
            <a:r>
              <a:rPr lang="en-AU" sz="1800" dirty="0">
                <a:latin typeface="Arial"/>
                <a:ea typeface="Calibri" panose="020F0502020204030204" pitchFamily="34" charset="0"/>
                <a:cs typeface="Arial"/>
              </a:rPr>
              <a:t>The use of this Piicodev expansion board has been chosen for ease of connection to the sensor and connection to a power source for untethered operation. Alternatively, a breadboard may also be used to connect an additional power supply to the servo.</a:t>
            </a: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8</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467155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To assist with a gradual increase in complexity we are doing a simple untethered setup, with the microservo powered by the Pico. This is suboptimal and students should move onto an additional power source as soon as the code is proven to work.</a:t>
            </a:r>
            <a:endParaRPr lang="en-AU" sz="1800" dirty="0">
              <a:latin typeface="Arial" panose="020B0604020202020204" pitchFamily="34" charset="0"/>
              <a:ea typeface="Calibri" panose="020F0502020204030204" pitchFamily="34" charset="0"/>
            </a:endParaRPr>
          </a:p>
          <a:p>
            <a:endParaRPr lang="en-AU" dirty="0"/>
          </a:p>
          <a:p>
            <a:pPr defTabSz="914126">
              <a:defRPr/>
            </a:pPr>
            <a:r>
              <a:rPr lang="en-AU" dirty="0">
                <a:latin typeface="Arial"/>
                <a:ea typeface="Calibri" panose="020F0502020204030204" pitchFamily="34" charset="0"/>
                <a:cs typeface="Arial"/>
              </a:rPr>
              <a:t>When considering power supply, a power timer module could be used to conserve energy. See the power timer section of this guide - https://core-electronics.com.au/guides/plant-io/plant-io-basic-setup-guide-automatically-water-a-seedling-based-on-soil-moisture/</a:t>
            </a:r>
            <a:endParaRPr lang="en-AU" dirty="0"/>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71</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6991725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Students follow steps provided. Students can demonstrate operation to you or another student.</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b="1" dirty="0">
                <a:latin typeface="Arial"/>
                <a:ea typeface="Calibri" panose="020F0502020204030204" pitchFamily="34" charset="0"/>
                <a:cs typeface="Arial"/>
              </a:rPr>
              <a:t>Troubleshooting: </a:t>
            </a:r>
            <a:r>
              <a:rPr lang="en-AU" sz="1800" dirty="0">
                <a:latin typeface="Arial"/>
                <a:ea typeface="Calibri" panose="020F0502020204030204" pitchFamily="34" charset="0"/>
                <a:cs typeface="Arial"/>
              </a:rPr>
              <a:t>If setup does not function then students should troubleshoot with a peer before asking you as the teacher. Common reasons for nonfunctioning could be: batteries not properly mounted, power pack not switched on, servo power not connected to 3V3, hands too cold to activate minimum temperature, broken pins or cables, or main.py is not on the pico.</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72</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2569274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b="1" dirty="0">
                <a:latin typeface="Arial"/>
                <a:ea typeface="Calibri" panose="020F0502020204030204" pitchFamily="34" charset="0"/>
                <a:cs typeface="Arial"/>
              </a:rPr>
              <a:t>OPTIONAL</a:t>
            </a:r>
            <a:r>
              <a:rPr lang="en-AU" sz="1800" dirty="0">
                <a:latin typeface="Arial"/>
                <a:ea typeface="Calibri" panose="020F0502020204030204" pitchFamily="34" charset="0"/>
                <a:cs typeface="Arial"/>
              </a:rPr>
              <a:t>) This image shows an optional power setup to assist in moving a load. Power supply options will be dictated by available hardware. The key point is a common ground. </a:t>
            </a:r>
            <a:r>
              <a:rPr lang="en-AU" sz="1600" dirty="0">
                <a:latin typeface="Arial"/>
                <a:ea typeface="Calibri" panose="020F0502020204030204" pitchFamily="34" charset="0"/>
                <a:cs typeface="Arial"/>
              </a:rPr>
              <a:t>A 4.5-volt power pack is preferable to the 6-volt shown in the image.</a:t>
            </a:r>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73</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323932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b="1" dirty="0">
                <a:latin typeface="Arial"/>
                <a:ea typeface="Calibri" panose="020F0502020204030204" pitchFamily="34" charset="0"/>
                <a:cs typeface="Arial"/>
              </a:rPr>
              <a:t>OPTIONAL</a:t>
            </a:r>
            <a:r>
              <a:rPr lang="en-AU" sz="1800" dirty="0">
                <a:latin typeface="Arial"/>
                <a:ea typeface="Calibri" panose="020F0502020204030204" pitchFamily="34" charset="0"/>
                <a:cs typeface="Arial"/>
              </a:rPr>
              <a:t>) This image shows an optional power setup to assist in moving a load. Power supply options will be dictated by available hardware. The key point is a common ground. </a:t>
            </a:r>
            <a:r>
              <a:rPr lang="en-AU" sz="1600" dirty="0">
                <a:latin typeface="Arial"/>
                <a:ea typeface="Calibri" panose="020F0502020204030204" pitchFamily="34" charset="0"/>
                <a:cs typeface="Arial"/>
              </a:rPr>
              <a:t>A 4.5-volt power pack is preferable to the 6-volt shown in the image.</a:t>
            </a:r>
            <a:endParaRPr lang="en-AU" sz="1800"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74</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8990986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b="1" dirty="0">
                <a:latin typeface="Arial"/>
                <a:ea typeface="Calibri" panose="020F0502020204030204" pitchFamily="34" charset="0"/>
                <a:cs typeface="Arial"/>
              </a:rPr>
              <a:t>OPTIONAL</a:t>
            </a:r>
            <a:r>
              <a:rPr lang="en-AU" sz="1800" dirty="0">
                <a:latin typeface="Arial"/>
                <a:ea typeface="Calibri" panose="020F0502020204030204" pitchFamily="34" charset="0"/>
                <a:cs typeface="Arial"/>
              </a:rPr>
              <a:t>) Once prototyping is complete students can tidy up connections as seen in this second option. Power supply options will be dictated by available hardware. Key point is a common ground. A 4.5-volt power pack is preferable to the 6-volt shown in the image.</a:t>
            </a:r>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75</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646106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a:t>
            </a:r>
            <a:r>
              <a:rPr lang="en-AU" sz="1800" b="1" dirty="0">
                <a:latin typeface="Arial"/>
                <a:ea typeface="Calibri" panose="020F0502020204030204" pitchFamily="34" charset="0"/>
                <a:cs typeface="Arial"/>
              </a:rPr>
              <a:t>OPTIONAL</a:t>
            </a:r>
            <a:r>
              <a:rPr lang="en-AU" sz="1800" dirty="0">
                <a:latin typeface="Arial"/>
                <a:ea typeface="Calibri" panose="020F0502020204030204" pitchFamily="34" charset="0"/>
                <a:cs typeface="Arial"/>
              </a:rPr>
              <a:t>) Once prototyping is complete students can tidy up connections. Power supply options will be dictated by available hardware. Key point is a common ground. A 4.5-volt power pack is preferable to the 6-volt shown in the image.</a:t>
            </a:r>
          </a:p>
          <a:p>
            <a:pPr>
              <a:lnSpc>
                <a:spcPct val="150000"/>
              </a:lnSpc>
              <a:spcBef>
                <a:spcPts val="1200"/>
              </a:spcBef>
              <a:spcAft>
                <a:spcPts val="600"/>
              </a:spcAft>
            </a:pPr>
            <a:r>
              <a:rPr lang="en-AU" sz="1800" dirty="0">
                <a:latin typeface="Arial"/>
                <a:ea typeface="Calibri" panose="020F0502020204030204" pitchFamily="34" charset="0"/>
                <a:cs typeface="Arial"/>
              </a:rPr>
              <a:t>When considering power supply, a power timer module could be used to conserve energy.</a:t>
            </a:r>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76</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24270737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Discuss the forward deployment of this technology into the student's smart greenhouse in terms of temperature ranges and vent design.</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77</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8433510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Discuss the forward deployment of this technology into the student's smart greenhouse, regarding the timing and functioning of data collection.</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Students should note ideas in design logbooks or folios.</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r>
              <a:rPr lang="en-AU" sz="1800" dirty="0">
                <a:latin typeface="Arial"/>
                <a:ea typeface="Calibri" panose="020F0502020204030204" pitchFamily="34" charset="0"/>
                <a:cs typeface="Arial"/>
              </a:rPr>
              <a:t>Teachers may wish to change coding and timing from milliseconds to seconds. Alter code accordingly in instructional material.</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78</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11208213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5027-3BEF-C24C-E39E-22741B19E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7C855-DC58-B7B0-A7B7-F8A8E76C4B6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A6D88185-3A67-09E6-EFC1-F18F655E8633}"/>
              </a:ext>
            </a:extLst>
          </p:cNvPr>
          <p:cNvSpPr>
            <a:spLocks noGrp="1"/>
          </p:cNvSpPr>
          <p:nvPr>
            <p:ph type="body" idx="1"/>
          </p:nvPr>
        </p:nvSpPr>
        <p:spPr/>
        <p:txBody>
          <a:bodyPr/>
          <a:lstStyle/>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Teacher note: This table could help inform timing conversions for common duration requirements.</a:t>
            </a: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Use modelled and guided practice for the first 2 and then allow students to help you complete the table or complete it independently.</a:t>
            </a:r>
            <a:endParaRPr lang="en-AU" dirty="0"/>
          </a:p>
          <a:p>
            <a:pPr>
              <a:lnSpc>
                <a:spcPct val="150000"/>
              </a:lnSpc>
              <a:spcBef>
                <a:spcPts val="1200"/>
              </a:spcBef>
              <a:spcAft>
                <a:spcPts val="600"/>
              </a:spcAft>
            </a:pPr>
            <a:endParaRPr lang="en-AU" dirty="0"/>
          </a:p>
        </p:txBody>
      </p:sp>
      <p:sp>
        <p:nvSpPr>
          <p:cNvPr id="4" name="Slide Number Placeholder 3">
            <a:extLst>
              <a:ext uri="{FF2B5EF4-FFF2-40B4-BE49-F238E27FC236}">
                <a16:creationId xmlns:a16="http://schemas.microsoft.com/office/drawing/2014/main" id="{663A7BE8-D31A-E38B-42F9-0A6FF09447CA}"/>
              </a:ext>
            </a:extLst>
          </p:cNvPr>
          <p:cNvSpPr>
            <a:spLocks noGrp="1"/>
          </p:cNvSpPr>
          <p:nvPr>
            <p:ph type="sldNum" sz="quarter" idx="5"/>
          </p:nvPr>
        </p:nvSpPr>
        <p:spPr/>
        <p:txBody>
          <a:bodyPr/>
          <a:lstStyle/>
          <a:p>
            <a:fld id="{B07158C4-A119-4B78-9DE8-A50001BC31DC}" type="slidenum">
              <a:rPr lang="en-AU" smtClean="0"/>
              <a:pPr/>
              <a:t>79</a:t>
            </a:fld>
            <a:endParaRPr lang="en-AU" dirty="0"/>
          </a:p>
        </p:txBody>
      </p:sp>
    </p:spTree>
    <p:extLst>
      <p:ext uri="{BB962C8B-B14F-4D97-AF65-F5344CB8AC3E}">
        <p14:creationId xmlns:p14="http://schemas.microsoft.com/office/powerpoint/2010/main" val="21522555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800" dirty="0"/>
              <a:t>Teacher note: (Optional) If time permits, this optional extension can be used to further assess student understanding of the if statement or could be a learning opportunity for the class. Delete if not needed.</a:t>
            </a:r>
          </a:p>
          <a:p>
            <a:pPr>
              <a:lnSpc>
                <a:spcPct val="150000"/>
              </a:lnSpc>
              <a:spcBef>
                <a:spcPts val="1200"/>
              </a:spcBef>
              <a:spcAft>
                <a:spcPts val="600"/>
              </a:spcAft>
            </a:pPr>
            <a:endParaRPr lang="en-AU" sz="1800" dirty="0">
              <a:latin typeface="Arial"/>
              <a:ea typeface="Calibri" panose="020F0502020204030204" pitchFamily="34" charset="0"/>
              <a:cs typeface="Arial"/>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80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316184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Different sensor packages will have different driver files and libraries. The Unified file in this example is a library that drives I2C connections for PiicoDev packages. The BME280 file is a specific device driver for this specific BME280 sensor.</a:t>
            </a:r>
            <a:endParaRPr lang="en-AU" sz="1800" dirty="0">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9</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8262757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1218804">
              <a:defRPr/>
            </a:pPr>
            <a:r>
              <a:rPr lang="en-AU" dirty="0"/>
              <a:t>Teacher note: This optional extension can be used to assess student understanding of the if statement or could be a learning opportunity for the class. Delete if not needed.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dirty="0"/>
          </a:p>
        </p:txBody>
      </p:sp>
    </p:spTree>
    <p:extLst>
      <p:ext uri="{BB962C8B-B14F-4D97-AF65-F5344CB8AC3E}">
        <p14:creationId xmlns:p14="http://schemas.microsoft.com/office/powerpoint/2010/main" val="5180612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399" indent="-171399">
              <a:buFont typeface="Arial,Sans-Serif"/>
              <a:buChar char="•"/>
            </a:pPr>
            <a:r>
              <a:rPr lang="en-AU" dirty="0"/>
              <a:t>Adapt the learning intention as required and add matching success criteria.</a:t>
            </a:r>
          </a:p>
          <a:p>
            <a:pPr marL="171399" indent="-171399">
              <a:buFont typeface="Arial,Sans-Serif"/>
              <a:buChar char="•"/>
            </a:pPr>
            <a:r>
              <a:rPr lang="en-AU" sz="1800" kern="100" dirty="0">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latin typeface="Tahoma" panose="020B0604030504040204" pitchFamily="34" charset="0"/>
                <a:ea typeface="Aptos" panose="020B0004020202020204" pitchFamily="34" charset="0"/>
                <a:cs typeface="Times New Roman" panose="02020603050405020304" pitchFamily="18" charset="0"/>
              </a:rPr>
              <a:t>⁠</a:t>
            </a:r>
            <a:r>
              <a:rPr lang="en-AU" sz="1800" kern="100" dirty="0">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AU" sz="1800" kern="100" dirty="0">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399" indent="-171399">
              <a:buFont typeface="Arial,Sans-Serif"/>
              <a:buChar char="•"/>
            </a:pPr>
            <a:r>
              <a:rPr lang="en-AU" dirty="0"/>
              <a:t>LISC is not necessarily presented at the beginning of the lesson. Teacher needs to consider most effectual time to introduce. </a:t>
            </a:r>
          </a:p>
          <a:p>
            <a:pPr marL="171399" indent="-171399">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82</a:t>
            </a:fld>
            <a:endParaRPr lang="en-AU" dirty="0"/>
          </a:p>
        </p:txBody>
      </p:sp>
    </p:spTree>
    <p:extLst>
      <p:ext uri="{BB962C8B-B14F-4D97-AF65-F5344CB8AC3E}">
        <p14:creationId xmlns:p14="http://schemas.microsoft.com/office/powerpoint/2010/main" val="34625150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914126">
              <a:defRPr/>
            </a:pPr>
            <a:r>
              <a:rPr lang="en-AU" dirty="0"/>
              <a:t>Teacher note: Review the design brief you are using with the class.</a:t>
            </a:r>
          </a:p>
          <a:p>
            <a:endParaRPr lang="en-AU" dirty="0"/>
          </a:p>
          <a:p>
            <a:r>
              <a:rPr lang="en-AU" dirty="0"/>
              <a:t>It is important to change the design brief to suit your school context and available resources (if appropriate).</a:t>
            </a:r>
          </a:p>
          <a:p>
            <a:endParaRPr lang="en-AU" dirty="0"/>
          </a:p>
          <a:p>
            <a:r>
              <a:rPr lang="en-AU" dirty="0"/>
              <a:t>This learning sequence will focus on temperature. You could change the focus to water, light, or humidity.</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83</a:t>
            </a:fld>
            <a:endParaRPr lang="en-AU" dirty="0"/>
          </a:p>
        </p:txBody>
      </p:sp>
    </p:spTree>
    <p:extLst>
      <p:ext uri="{BB962C8B-B14F-4D97-AF65-F5344CB8AC3E}">
        <p14:creationId xmlns:p14="http://schemas.microsoft.com/office/powerpoint/2010/main" val="4274864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Possibly rewatch the brainstorm video to demonstrate ideation in action from .</a:t>
            </a:r>
          </a:p>
          <a:p>
            <a:endParaRPr lang="en-AU" dirty="0"/>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84</a:t>
            </a:fld>
            <a:endParaRPr lang="en-AU" dirty="0"/>
          </a:p>
        </p:txBody>
      </p:sp>
    </p:spTree>
    <p:extLst>
      <p:ext uri="{BB962C8B-B14F-4D97-AF65-F5344CB8AC3E}">
        <p14:creationId xmlns:p14="http://schemas.microsoft.com/office/powerpoint/2010/main" val="31299642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Present the video on designing a smart greenhouse on the smart greenhouse webpage. Pause, repeat and discuss the section on concept sketches. </a:t>
            </a:r>
          </a:p>
          <a:p>
            <a:endParaRPr lang="en-AU" dirty="0"/>
          </a:p>
          <a:p>
            <a:r>
              <a:rPr lang="en-AU" dirty="0"/>
              <a:t>Discuss what is shown and seek confirmation of student understanding.</a:t>
            </a:r>
          </a:p>
          <a:p>
            <a:endParaRPr lang="en-AU" dirty="0"/>
          </a:p>
          <a:p>
            <a:r>
              <a:rPr lang="en-AU" dirty="0"/>
              <a:t>The video illustrated 3 mechanisms for moving a vent with a servo, what were the 3 types of movement? (push, pull, axial)</a:t>
            </a:r>
          </a:p>
          <a:p>
            <a:endParaRPr lang="en-AU" dirty="0"/>
          </a:p>
          <a:p>
            <a:r>
              <a:rPr lang="en-AU" dirty="0"/>
              <a:t>Emphasise the process involves capturing ideas and not trying to create perfect images (in this instance).</a:t>
            </a:r>
          </a:p>
        </p:txBody>
      </p:sp>
      <p:sp>
        <p:nvSpPr>
          <p:cNvPr id="4" name="Slide Number Placeholder 3"/>
          <p:cNvSpPr>
            <a:spLocks noGrp="1"/>
          </p:cNvSpPr>
          <p:nvPr>
            <p:ph type="sldNum" sz="quarter" idx="5"/>
          </p:nvPr>
        </p:nvSpPr>
        <p:spPr/>
        <p:txBody>
          <a:bodyPr/>
          <a:lstStyle/>
          <a:p>
            <a:fld id="{CC91331A-62CA-4220-BDD0-DF1FE2D03DAB}" type="slidenum">
              <a:rPr lang="en-AU" smtClean="0"/>
              <a:t>85</a:t>
            </a:fld>
            <a:endParaRPr lang="en-AU" dirty="0"/>
          </a:p>
        </p:txBody>
      </p:sp>
    </p:spTree>
    <p:extLst>
      <p:ext uri="{BB962C8B-B14F-4D97-AF65-F5344CB8AC3E}">
        <p14:creationId xmlns:p14="http://schemas.microsoft.com/office/powerpoint/2010/main" val="32156935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Based on notes and ideas ask students to capture a design and annotations. Capture notes and sketches in design folio or journal.</a:t>
            </a:r>
          </a:p>
          <a:p>
            <a:endParaRPr lang="en-AU" dirty="0"/>
          </a:p>
          <a:p>
            <a:r>
              <a:rPr lang="en-AU" dirty="0"/>
              <a:t>Give students opportunities to work individually or in pairs, depending on your context. Provide support and guidance for students and encourage sketching.</a:t>
            </a:r>
          </a:p>
          <a:p>
            <a:endParaRPr lang="en-AU" dirty="0"/>
          </a:p>
          <a:p>
            <a:r>
              <a:rPr lang="en-AU" dirty="0"/>
              <a:t>Encourage collaboration and assure students they are not competing. Remind students that they are a class team and helping others, sharing ideas and collaboration helps the entire team trial ideas and concepts.</a:t>
            </a:r>
          </a:p>
          <a:p>
            <a:endParaRPr lang="en-AU" sz="1800" dirty="0">
              <a:latin typeface="Arial" panose="020B0604020202020204" pitchFamily="34" charset="0"/>
              <a:ea typeface="Calibri" panose="020F0502020204030204" pitchFamily="34" charset="0"/>
            </a:endParaRPr>
          </a:p>
          <a:p>
            <a:r>
              <a:rPr lang="en-AU" sz="1800" dirty="0">
                <a:latin typeface="Arial" panose="020B0604020202020204" pitchFamily="34" charset="0"/>
                <a:ea typeface="Calibri" panose="020F0502020204030204" pitchFamily="34" charset="0"/>
              </a:rPr>
              <a:t>Guide students with design and planning as required.</a:t>
            </a:r>
          </a:p>
          <a:p>
            <a:endParaRPr lang="en-AU" sz="1800" dirty="0">
              <a:latin typeface="Arial" panose="020B0604020202020204" pitchFamily="34" charset="0"/>
              <a:ea typeface="Calibri" panose="020F0502020204030204" pitchFamily="34" charset="0"/>
            </a:endParaRPr>
          </a:p>
          <a:p>
            <a:pPr defTabSz="914126">
              <a:defRPr/>
            </a:pPr>
            <a:r>
              <a:rPr lang="en-AU" dirty="0"/>
              <a:t>Ask students to </a:t>
            </a:r>
            <a:r>
              <a:rPr lang="en-AU" dirty="0">
                <a:ea typeface="Calibri" panose="020F0502020204030204" pitchFamily="34" charset="0"/>
              </a:rPr>
              <a:t>adjust ideas based on knowledge of microcontrollers, sensors and actuators.</a:t>
            </a:r>
          </a:p>
          <a:p>
            <a:endParaRPr lang="en-AU" dirty="0"/>
          </a:p>
          <a:p>
            <a:r>
              <a:rPr lang="en-AU" dirty="0"/>
              <a:t>After a given amount of time allow students to share concepts, possibly using think-pair-share.</a:t>
            </a:r>
          </a:p>
          <a:p>
            <a:endParaRPr lang="en-AU" dirty="0"/>
          </a:p>
          <a:p>
            <a:r>
              <a:rPr lang="en-AU" dirty="0"/>
              <a:t>Think-Pair-Share involves students thinking independently about a prompt or problem, pairing up and discussing their sketches with a classmate, and then sharing their combined knowledge with the class.</a:t>
            </a:r>
          </a:p>
        </p:txBody>
      </p:sp>
      <p:sp>
        <p:nvSpPr>
          <p:cNvPr id="4" name="Slide Number Placeholder 3"/>
          <p:cNvSpPr>
            <a:spLocks noGrp="1"/>
          </p:cNvSpPr>
          <p:nvPr>
            <p:ph type="sldNum" sz="quarter" idx="5"/>
          </p:nvPr>
        </p:nvSpPr>
        <p:spPr/>
        <p:txBody>
          <a:bodyPr/>
          <a:lstStyle/>
          <a:p>
            <a:fld id="{CC91331A-62CA-4220-BDD0-DF1FE2D03DAB}" type="slidenum">
              <a:rPr lang="en-AU" smtClean="0"/>
              <a:t>86</a:t>
            </a:fld>
            <a:endParaRPr lang="en-AU" dirty="0"/>
          </a:p>
        </p:txBody>
      </p:sp>
    </p:spTree>
    <p:extLst>
      <p:ext uri="{BB962C8B-B14F-4D97-AF65-F5344CB8AC3E}">
        <p14:creationId xmlns:p14="http://schemas.microsoft.com/office/powerpoint/2010/main" val="2122125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Notes for teachers:</a:t>
            </a:r>
            <a:endParaRPr lang="en-AU" dirty="0"/>
          </a:p>
          <a:p>
            <a:pPr marL="171399" indent="-171399">
              <a:buFont typeface="Arial,Sans-Serif"/>
              <a:buChar char="•"/>
            </a:pPr>
            <a:r>
              <a:rPr lang="en-AU" dirty="0"/>
              <a:t>Adapt the learning intention as required and add matching success criteria.</a:t>
            </a:r>
          </a:p>
          <a:p>
            <a:pPr marL="171399" indent="-171399">
              <a:buFont typeface="Arial,Sans-Serif"/>
              <a:buChar char="•"/>
            </a:pPr>
            <a:r>
              <a:rPr lang="en-AU" sz="1800" kern="100" dirty="0">
                <a:latin typeface="Aptos" panose="020B0004020202020204" pitchFamily="34" charset="0"/>
                <a:ea typeface="Aptos" panose="020B0004020202020204" pitchFamily="34" charset="0"/>
                <a:cs typeface="Times New Roman" panose="02020603050405020304" pitchFamily="18" charset="0"/>
              </a:rPr>
              <a:t>For more information see </a:t>
            </a:r>
            <a:r>
              <a:rPr lang="en-AU" sz="1800" kern="100" dirty="0">
                <a:latin typeface="Tahoma" panose="020B0604030504040204" pitchFamily="34" charset="0"/>
                <a:ea typeface="Aptos" panose="020B0004020202020204" pitchFamily="34" charset="0"/>
                <a:cs typeface="Times New Roman" panose="02020603050405020304" pitchFamily="18" charset="0"/>
              </a:rPr>
              <a:t>⁠</a:t>
            </a:r>
            <a:r>
              <a:rPr lang="en-AU" sz="1800" kern="100" dirty="0">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explicit teaching strategies</a:t>
            </a:r>
            <a:r>
              <a:rPr lang="en-AU"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AU" sz="1800" kern="100" dirty="0">
                <a:latin typeface="Aptos" panose="020B0004020202020204" pitchFamily="34" charset="0"/>
                <a:ea typeface="Aptos" panose="020B0004020202020204" pitchFamily="34" charset="0"/>
                <a:cs typeface="Times New Roman" panose="02020603050405020304" pitchFamily="18" charset="0"/>
              </a:rPr>
              <a:t> https://education.nsw.gov.au/teaching-and-learning/curriculum/explicit-teaching.</a:t>
            </a:r>
          </a:p>
          <a:p>
            <a:pPr marL="171399" indent="-171399">
              <a:buFont typeface="Arial,Sans-Serif"/>
              <a:buChar char="•"/>
            </a:pPr>
            <a:r>
              <a:rPr lang="en-AU" dirty="0"/>
              <a:t>LISC is not necessarily presented at the beginning of the lesson. Teacher needs to consider most effectual time to introduce. </a:t>
            </a:r>
          </a:p>
          <a:p>
            <a:pPr marL="171399" indent="-171399">
              <a:buFont typeface="Arial,Sans-Serif"/>
              <a:buChar char="•"/>
            </a:pPr>
            <a:r>
              <a:rPr lang="en-AU" dirty="0"/>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87</a:t>
            </a:fld>
            <a:endParaRPr lang="en-AU" dirty="0"/>
          </a:p>
        </p:txBody>
      </p:sp>
    </p:spTree>
    <p:extLst>
      <p:ext uri="{BB962C8B-B14F-4D97-AF65-F5344CB8AC3E}">
        <p14:creationId xmlns:p14="http://schemas.microsoft.com/office/powerpoint/2010/main" val="7446692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a:t>
            </a:r>
          </a:p>
          <a:p>
            <a:endParaRPr lang="en-AU" dirty="0"/>
          </a:p>
          <a:p>
            <a:r>
              <a:rPr lang="en-AU" dirty="0"/>
              <a:t>It is important to change the design brief to suit your school context and available resources.</a:t>
            </a:r>
          </a:p>
          <a:p>
            <a:endParaRPr lang="en-AU" dirty="0"/>
          </a:p>
          <a:p>
            <a:r>
              <a:rPr lang="en-AU" dirty="0"/>
              <a:t>This learning sequence will focus on temperature. You could change the focus to water, light, or humidity.</a:t>
            </a:r>
          </a:p>
        </p:txBody>
      </p:sp>
      <p:sp>
        <p:nvSpPr>
          <p:cNvPr id="4" name="Slide Number Placeholder 3"/>
          <p:cNvSpPr>
            <a:spLocks noGrp="1"/>
          </p:cNvSpPr>
          <p:nvPr>
            <p:ph type="sldNum" sz="quarter" idx="5"/>
          </p:nvPr>
        </p:nvSpPr>
        <p:spPr/>
        <p:txBody>
          <a:bodyPr/>
          <a:lstStyle/>
          <a:p>
            <a:fld id="{CC91331A-62CA-4220-BDD0-DF1FE2D03DAB}" type="slidenum">
              <a:rPr lang="en-AU" smtClean="0"/>
              <a:t>88</a:t>
            </a:fld>
            <a:endParaRPr lang="en-AU" dirty="0"/>
          </a:p>
        </p:txBody>
      </p:sp>
    </p:spTree>
    <p:extLst>
      <p:ext uri="{BB962C8B-B14F-4D97-AF65-F5344CB8AC3E}">
        <p14:creationId xmlns:p14="http://schemas.microsoft.com/office/powerpoint/2010/main" val="25670004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Review the video on designing a smart greenhouse. Pause, repeat and discuss the section on orthogonal drawings. Discuss what is shown and seek confirmation of student understanding.</a:t>
            </a:r>
          </a:p>
          <a:p>
            <a:endParaRPr lang="en-AU" dirty="0"/>
          </a:p>
          <a:p>
            <a:r>
              <a:rPr lang="en-AU" dirty="0"/>
              <a:t>Emphasise the process of capturing ideas and not trying to create perfect images (in this instance).</a:t>
            </a:r>
          </a:p>
        </p:txBody>
      </p:sp>
      <p:sp>
        <p:nvSpPr>
          <p:cNvPr id="4" name="Slide Number Placeholder 3"/>
          <p:cNvSpPr>
            <a:spLocks noGrp="1"/>
          </p:cNvSpPr>
          <p:nvPr>
            <p:ph type="sldNum" sz="quarter" idx="5"/>
          </p:nvPr>
        </p:nvSpPr>
        <p:spPr/>
        <p:txBody>
          <a:bodyPr/>
          <a:lstStyle/>
          <a:p>
            <a:fld id="{CC91331A-62CA-4220-BDD0-DF1FE2D03DAB}" type="slidenum">
              <a:rPr lang="en-AU" smtClean="0"/>
              <a:t>89</a:t>
            </a:fld>
            <a:endParaRPr lang="en-AU" dirty="0"/>
          </a:p>
        </p:txBody>
      </p:sp>
    </p:spTree>
    <p:extLst>
      <p:ext uri="{BB962C8B-B14F-4D97-AF65-F5344CB8AC3E}">
        <p14:creationId xmlns:p14="http://schemas.microsoft.com/office/powerpoint/2010/main" val="23434217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Based on class notes and discussion, choose a simple rectangle shape and make an orthogonal drawing of a simple rectangular greenhouse. Emphasise the capturing of ideas to assist with planning. Use notes and measurements to capture ideas.</a:t>
            </a:r>
          </a:p>
          <a:p>
            <a:endParaRPr lang="en-AU" dirty="0"/>
          </a:p>
          <a:p>
            <a:r>
              <a:rPr lang="en-AU" dirty="0"/>
              <a:t>Confirm understanding by pointing at representations and asking students to describe what is represented and what view is shown.</a:t>
            </a:r>
          </a:p>
          <a:p>
            <a:endParaRPr lang="en-AU" dirty="0"/>
          </a:p>
          <a:p>
            <a:r>
              <a:rPr lang="en-AU" dirty="0"/>
              <a:t>A range of templates are provided in the following slides. Select those that may be useful to your context.</a:t>
            </a:r>
          </a:p>
        </p:txBody>
      </p:sp>
      <p:sp>
        <p:nvSpPr>
          <p:cNvPr id="4" name="Slide Number Placeholder 3"/>
          <p:cNvSpPr>
            <a:spLocks noGrp="1"/>
          </p:cNvSpPr>
          <p:nvPr>
            <p:ph type="sldNum" sz="quarter" idx="5"/>
          </p:nvPr>
        </p:nvSpPr>
        <p:spPr/>
        <p:txBody>
          <a:bodyPr/>
          <a:lstStyle/>
          <a:p>
            <a:fld id="{CC91331A-62CA-4220-BDD0-DF1FE2D03DAB}" type="slidenum">
              <a:rPr lang="en-AU" smtClean="0"/>
              <a:t>90</a:t>
            </a:fld>
            <a:endParaRPr lang="en-AU" dirty="0"/>
          </a:p>
        </p:txBody>
      </p:sp>
    </p:spTree>
    <p:extLst>
      <p:ext uri="{BB962C8B-B14F-4D97-AF65-F5344CB8AC3E}">
        <p14:creationId xmlns:p14="http://schemas.microsoft.com/office/powerpoint/2010/main" val="163069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latin typeface="Arial"/>
                <a:ea typeface="Calibri" panose="020F0502020204030204" pitchFamily="34" charset="0"/>
                <a:cs typeface="Arial"/>
              </a:rPr>
              <a:t>Teacher note: If downloading of py files is not successful, copy the script from the links and create the file.</a:t>
            </a:r>
            <a:endParaRPr lang="en-AU" dirty="0"/>
          </a:p>
        </p:txBody>
      </p:sp>
      <p:sp>
        <p:nvSpPr>
          <p:cNvPr id="4" name="Slide Number Placeholder 3"/>
          <p:cNvSpPr>
            <a:spLocks noGrp="1"/>
          </p:cNvSpPr>
          <p:nvPr>
            <p:ph type="sldNum" sz="quarter" idx="5"/>
          </p:nvPr>
        </p:nvSpPr>
        <p:spPr/>
        <p:txBody>
          <a:bodyPr/>
          <a:lstStyle/>
          <a:p>
            <a:pPr defTabSz="609402">
              <a:defRPr/>
            </a:pPr>
            <a:fld id="{B07158C4-A119-4B78-9DE8-A50001BC31DC}" type="slidenum">
              <a:rPr lang="en-AU">
                <a:solidFill>
                  <a:prstClr val="black"/>
                </a:solidFill>
                <a:latin typeface="Public Sans" pitchFamily="2" charset="0"/>
              </a:rPr>
              <a:pPr defTabSz="609402">
                <a:defRPr/>
              </a:pPr>
              <a:t>10</a:t>
            </a:fld>
            <a:endParaRPr lang="en-AU" dirty="0">
              <a:solidFill>
                <a:prstClr val="black"/>
              </a:solidFill>
              <a:latin typeface="Public Sans" pitchFamily="2" charset="0"/>
            </a:endParaRPr>
          </a:p>
        </p:txBody>
      </p:sp>
    </p:spTree>
    <p:extLst>
      <p:ext uri="{BB962C8B-B14F-4D97-AF65-F5344CB8AC3E}">
        <p14:creationId xmlns:p14="http://schemas.microsoft.com/office/powerpoint/2010/main" val="8262757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If you can project on to a whiteboard, this could be a good template to use to quickly demonstrate concepts and ideas. Use a white board marker to quickly add notes and concepts. This is to model the process for students.</a:t>
            </a:r>
          </a:p>
          <a:p>
            <a:endParaRPr lang="en-AU" dirty="0"/>
          </a:p>
          <a:p>
            <a:r>
              <a:rPr lang="en-AU" dirty="0"/>
              <a:t>Check for understanding:</a:t>
            </a:r>
          </a:p>
          <a:p>
            <a:endParaRPr lang="en-AU" dirty="0"/>
          </a:p>
          <a:p>
            <a:r>
              <a:rPr lang="en-AU" dirty="0"/>
              <a:t>Ask students if someone is comfortable to label or point out the (clockwise from top left) top, isometric, side and front drawings.</a:t>
            </a:r>
          </a:p>
          <a:p>
            <a:r>
              <a:rPr lang="en-AU" dirty="0"/>
              <a:t>Or use choral response: Ask students to state the ‘view’ when you point at different drawings. i.e. top view, front view, side view.</a:t>
            </a:r>
          </a:p>
          <a:p>
            <a:endParaRPr lang="en-AU" dirty="0"/>
          </a:p>
          <a:p>
            <a:r>
              <a:rPr lang="en-AU" dirty="0"/>
              <a:t>Also: possibly provide a template such as this if needed. This is a standard house design. However, the onus of this lesson is to have fun capturing design ideas. We are looking to communicate concepts, not to be perfect.</a:t>
            </a:r>
          </a:p>
        </p:txBody>
      </p:sp>
      <p:sp>
        <p:nvSpPr>
          <p:cNvPr id="4" name="Slide Number Placeholder 3"/>
          <p:cNvSpPr>
            <a:spLocks noGrp="1"/>
          </p:cNvSpPr>
          <p:nvPr>
            <p:ph type="sldNum" sz="quarter" idx="5"/>
          </p:nvPr>
        </p:nvSpPr>
        <p:spPr/>
        <p:txBody>
          <a:bodyPr/>
          <a:lstStyle/>
          <a:p>
            <a:fld id="{CC91331A-62CA-4220-BDD0-DF1FE2D03DAB}" type="slidenum">
              <a:rPr lang="en-AU" smtClean="0"/>
              <a:t>91</a:t>
            </a:fld>
            <a:endParaRPr lang="en-AU" dirty="0"/>
          </a:p>
        </p:txBody>
      </p:sp>
    </p:spTree>
    <p:extLst>
      <p:ext uri="{BB962C8B-B14F-4D97-AF65-F5344CB8AC3E}">
        <p14:creationId xmlns:p14="http://schemas.microsoft.com/office/powerpoint/2010/main" val="3300120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Example template is the same as previous but with note space on the left and right.</a:t>
            </a:r>
          </a:p>
        </p:txBody>
      </p:sp>
      <p:sp>
        <p:nvSpPr>
          <p:cNvPr id="4" name="Slide Number Placeholder 3"/>
          <p:cNvSpPr>
            <a:spLocks noGrp="1"/>
          </p:cNvSpPr>
          <p:nvPr>
            <p:ph type="sldNum" sz="quarter" idx="5"/>
          </p:nvPr>
        </p:nvSpPr>
        <p:spPr/>
        <p:txBody>
          <a:bodyPr/>
          <a:lstStyle/>
          <a:p>
            <a:fld id="{CC91331A-62CA-4220-BDD0-DF1FE2D03DAB}" type="slidenum">
              <a:rPr lang="en-AU" smtClean="0"/>
              <a:t>92</a:t>
            </a:fld>
            <a:endParaRPr lang="en-AU" dirty="0"/>
          </a:p>
        </p:txBody>
      </p:sp>
    </p:spTree>
    <p:extLst>
      <p:ext uri="{BB962C8B-B14F-4D97-AF65-F5344CB8AC3E}">
        <p14:creationId xmlns:p14="http://schemas.microsoft.com/office/powerpoint/2010/main" val="2011286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Potential example template (Optional) Rectangular container example/template.</a:t>
            </a:r>
          </a:p>
        </p:txBody>
      </p:sp>
      <p:sp>
        <p:nvSpPr>
          <p:cNvPr id="4" name="Slide Number Placeholder 3"/>
          <p:cNvSpPr>
            <a:spLocks noGrp="1"/>
          </p:cNvSpPr>
          <p:nvPr>
            <p:ph type="sldNum" sz="quarter" idx="5"/>
          </p:nvPr>
        </p:nvSpPr>
        <p:spPr/>
        <p:txBody>
          <a:bodyPr/>
          <a:lstStyle/>
          <a:p>
            <a:fld id="{CC91331A-62CA-4220-BDD0-DF1FE2D03DAB}" type="slidenum">
              <a:rPr lang="en-AU" smtClean="0"/>
              <a:t>93</a:t>
            </a:fld>
            <a:endParaRPr lang="en-AU" dirty="0"/>
          </a:p>
        </p:txBody>
      </p:sp>
    </p:spTree>
    <p:extLst>
      <p:ext uri="{BB962C8B-B14F-4D97-AF65-F5344CB8AC3E}">
        <p14:creationId xmlns:p14="http://schemas.microsoft.com/office/powerpoint/2010/main" val="17741573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Potential example template (Optional) Rounded rectangular object template/example.</a:t>
            </a:r>
          </a:p>
        </p:txBody>
      </p:sp>
      <p:sp>
        <p:nvSpPr>
          <p:cNvPr id="4" name="Slide Number Placeholder 3"/>
          <p:cNvSpPr>
            <a:spLocks noGrp="1"/>
          </p:cNvSpPr>
          <p:nvPr>
            <p:ph type="sldNum" sz="quarter" idx="5"/>
          </p:nvPr>
        </p:nvSpPr>
        <p:spPr/>
        <p:txBody>
          <a:bodyPr/>
          <a:lstStyle/>
          <a:p>
            <a:fld id="{CC91331A-62CA-4220-BDD0-DF1FE2D03DAB}" type="slidenum">
              <a:rPr lang="en-AU" smtClean="0"/>
              <a:t>94</a:t>
            </a:fld>
            <a:endParaRPr lang="en-AU" dirty="0"/>
          </a:p>
        </p:txBody>
      </p:sp>
    </p:spTree>
    <p:extLst>
      <p:ext uri="{BB962C8B-B14F-4D97-AF65-F5344CB8AC3E}">
        <p14:creationId xmlns:p14="http://schemas.microsoft.com/office/powerpoint/2010/main" val="13704334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Potential example template (Optional) Round bottle template/example.</a:t>
            </a:r>
          </a:p>
          <a:p>
            <a:endParaRPr lang="en-AU" dirty="0"/>
          </a:p>
          <a:p>
            <a:r>
              <a:rPr lang="en-AU" dirty="0"/>
              <a:t>Note the bottle orientation is on its side with the base as the front.</a:t>
            </a:r>
          </a:p>
        </p:txBody>
      </p:sp>
      <p:sp>
        <p:nvSpPr>
          <p:cNvPr id="4" name="Slide Number Placeholder 3"/>
          <p:cNvSpPr>
            <a:spLocks noGrp="1"/>
          </p:cNvSpPr>
          <p:nvPr>
            <p:ph type="sldNum" sz="quarter" idx="5"/>
          </p:nvPr>
        </p:nvSpPr>
        <p:spPr/>
        <p:txBody>
          <a:bodyPr/>
          <a:lstStyle/>
          <a:p>
            <a:fld id="{CC91331A-62CA-4220-BDD0-DF1FE2D03DAB}" type="slidenum">
              <a:rPr lang="en-AU" smtClean="0"/>
              <a:t>95</a:t>
            </a:fld>
            <a:endParaRPr lang="en-AU" dirty="0"/>
          </a:p>
        </p:txBody>
      </p:sp>
    </p:spTree>
    <p:extLst>
      <p:ext uri="{BB962C8B-B14F-4D97-AF65-F5344CB8AC3E}">
        <p14:creationId xmlns:p14="http://schemas.microsoft.com/office/powerpoint/2010/main" val="41928598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914126">
              <a:defRPr/>
            </a:pPr>
            <a:r>
              <a:rPr lang="en-AU" dirty="0"/>
              <a:t>Potential example template (Optional) Square bottle template/example. Note the bottle orientation is on its side with the base as the front.</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96</a:t>
            </a:fld>
            <a:endParaRPr lang="en-AU" dirty="0"/>
          </a:p>
        </p:txBody>
      </p:sp>
    </p:spTree>
    <p:extLst>
      <p:ext uri="{BB962C8B-B14F-4D97-AF65-F5344CB8AC3E}">
        <p14:creationId xmlns:p14="http://schemas.microsoft.com/office/powerpoint/2010/main" val="31015693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Potential example template (Optional) tunnel greenhouse.</a:t>
            </a:r>
          </a:p>
        </p:txBody>
      </p:sp>
      <p:sp>
        <p:nvSpPr>
          <p:cNvPr id="4" name="Slide Number Placeholder 3"/>
          <p:cNvSpPr>
            <a:spLocks noGrp="1"/>
          </p:cNvSpPr>
          <p:nvPr>
            <p:ph type="sldNum" sz="quarter" idx="5"/>
          </p:nvPr>
        </p:nvSpPr>
        <p:spPr/>
        <p:txBody>
          <a:bodyPr/>
          <a:lstStyle/>
          <a:p>
            <a:fld id="{CC91331A-62CA-4220-BDD0-DF1FE2D03DAB}" type="slidenum">
              <a:rPr lang="en-AU" smtClean="0"/>
              <a:t>97</a:t>
            </a:fld>
            <a:endParaRPr lang="en-AU" dirty="0"/>
          </a:p>
        </p:txBody>
      </p:sp>
    </p:spTree>
    <p:extLst>
      <p:ext uri="{BB962C8B-B14F-4D97-AF65-F5344CB8AC3E}">
        <p14:creationId xmlns:p14="http://schemas.microsoft.com/office/powerpoint/2010/main" val="1730082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Potential example template (Optional) Lean-to greenhouse example.</a:t>
            </a:r>
          </a:p>
        </p:txBody>
      </p:sp>
      <p:sp>
        <p:nvSpPr>
          <p:cNvPr id="4" name="Slide Number Placeholder 3"/>
          <p:cNvSpPr>
            <a:spLocks noGrp="1"/>
          </p:cNvSpPr>
          <p:nvPr>
            <p:ph type="sldNum" sz="quarter" idx="5"/>
          </p:nvPr>
        </p:nvSpPr>
        <p:spPr/>
        <p:txBody>
          <a:bodyPr/>
          <a:lstStyle/>
          <a:p>
            <a:fld id="{CC91331A-62CA-4220-BDD0-DF1FE2D03DAB}" type="slidenum">
              <a:rPr lang="en-AU" smtClean="0"/>
              <a:t>98</a:t>
            </a:fld>
            <a:endParaRPr lang="en-AU" dirty="0"/>
          </a:p>
        </p:txBody>
      </p:sp>
    </p:spTree>
    <p:extLst>
      <p:ext uri="{BB962C8B-B14F-4D97-AF65-F5344CB8AC3E}">
        <p14:creationId xmlns:p14="http://schemas.microsoft.com/office/powerpoint/2010/main" val="36257608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defTabSz="914126">
              <a:defRPr/>
            </a:pPr>
            <a:r>
              <a:rPr lang="en-AU" dirty="0"/>
              <a:t>Teacher note: This example demonstrates an orthographic drawing of a 4L bottle, it includes positioning of components and notes on movement.</a:t>
            </a:r>
          </a:p>
          <a:p>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99</a:t>
            </a:fld>
            <a:endParaRPr lang="en-AU" dirty="0"/>
          </a:p>
        </p:txBody>
      </p:sp>
    </p:spTree>
    <p:extLst>
      <p:ext uri="{BB962C8B-B14F-4D97-AF65-F5344CB8AC3E}">
        <p14:creationId xmlns:p14="http://schemas.microsoft.com/office/powerpoint/2010/main" val="41586845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dirty="0"/>
              <a:t>Teacher note: Based on notes and ideas ask students to capture a design. Use materials students have access to. </a:t>
            </a:r>
          </a:p>
          <a:p>
            <a:endParaRPr lang="en-AU" dirty="0"/>
          </a:p>
          <a:p>
            <a:r>
              <a:rPr lang="en-AU" dirty="0"/>
              <a:t>Give students opportunities to work individually or in pairs, depending on your context. Provide support and guidance for students and encourage sketching.</a:t>
            </a:r>
          </a:p>
          <a:p>
            <a:endParaRPr lang="en-AU" dirty="0"/>
          </a:p>
          <a:p>
            <a:r>
              <a:rPr lang="en-AU" dirty="0"/>
              <a:t>Encourage collaboration and assure students they are not competing. Remind students that they are a class team and helping others, sharing ideas and collaboration helps the entire team trial ideas and concepts.</a:t>
            </a:r>
          </a:p>
          <a:p>
            <a:endParaRPr lang="en-AU" sz="1800" dirty="0">
              <a:latin typeface="Arial" panose="020B0604020202020204" pitchFamily="34" charset="0"/>
              <a:ea typeface="Calibri" panose="020F0502020204030204" pitchFamily="34" charset="0"/>
            </a:endParaRPr>
          </a:p>
          <a:p>
            <a:r>
              <a:rPr lang="en-AU" sz="1800" dirty="0">
                <a:latin typeface="Arial" panose="020B0604020202020204" pitchFamily="34" charset="0"/>
                <a:ea typeface="Calibri" panose="020F0502020204030204" pitchFamily="34" charset="0"/>
              </a:rPr>
              <a:t>Guide students with design and planning as required.</a:t>
            </a:r>
            <a:endParaRPr lang="en-AU" dirty="0"/>
          </a:p>
        </p:txBody>
      </p:sp>
      <p:sp>
        <p:nvSpPr>
          <p:cNvPr id="4" name="Slide Number Placeholder 3"/>
          <p:cNvSpPr>
            <a:spLocks noGrp="1"/>
          </p:cNvSpPr>
          <p:nvPr>
            <p:ph type="sldNum" sz="quarter" idx="5"/>
          </p:nvPr>
        </p:nvSpPr>
        <p:spPr/>
        <p:txBody>
          <a:bodyPr/>
          <a:lstStyle/>
          <a:p>
            <a:fld id="{CC91331A-62CA-4220-BDD0-DF1FE2D03DAB}" type="slidenum">
              <a:rPr lang="en-AU" smtClean="0"/>
              <a:t>100</a:t>
            </a:fld>
            <a:endParaRPr lang="en-AU" dirty="0"/>
          </a:p>
        </p:txBody>
      </p:sp>
    </p:spTree>
    <p:extLst>
      <p:ext uri="{BB962C8B-B14F-4D97-AF65-F5344CB8AC3E}">
        <p14:creationId xmlns:p14="http://schemas.microsoft.com/office/powerpoint/2010/main" val="3774192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25134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6B0AA3B9-7176-4FBC-8A56-697129254272}" type="slidenum">
              <a:rPr lang="en-AU" smtClean="0"/>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15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6B0AA3B9-7176-4FBC-8A56-697129254272}" type="slidenum">
              <a:rPr lang="en-AU" smtClean="0"/>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5945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1143-BD5A-C0CB-3F29-208629507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ABE4736-6988-3DDC-F7EE-131ECB88D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F3F57B5-AD65-BC9B-DA83-53ABF0430E90}"/>
              </a:ext>
            </a:extLst>
          </p:cNvPr>
          <p:cNvSpPr>
            <a:spLocks noGrp="1"/>
          </p:cNvSpPr>
          <p:nvPr>
            <p:ph type="dt" sz="half" idx="10"/>
          </p:nvPr>
        </p:nvSpPr>
        <p:spPr/>
        <p:txBody>
          <a:bodyPr/>
          <a:lstStyle/>
          <a:p>
            <a:fld id="{2B81C245-3E09-4CF4-9ECD-899B5049CAA2}" type="datetimeFigureOut">
              <a:rPr lang="en-AU" smtClean="0"/>
              <a:t>3/06/2026</a:t>
            </a:fld>
            <a:endParaRPr lang="en-AU" dirty="0"/>
          </a:p>
        </p:txBody>
      </p:sp>
      <p:sp>
        <p:nvSpPr>
          <p:cNvPr id="5" name="Footer Placeholder 4">
            <a:extLst>
              <a:ext uri="{FF2B5EF4-FFF2-40B4-BE49-F238E27FC236}">
                <a16:creationId xmlns:a16="http://schemas.microsoft.com/office/drawing/2014/main" id="{E9C019B4-87FB-981C-B1E4-D8F52653F3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C3FFF55-A90A-7A03-AB29-1EEEC29BC0AB}"/>
              </a:ext>
            </a:extLst>
          </p:cNvPr>
          <p:cNvSpPr>
            <a:spLocks noGrp="1"/>
          </p:cNvSpPr>
          <p:nvPr>
            <p:ph type="sldNum" sz="quarter" idx="12"/>
          </p:nvPr>
        </p:nvSpPr>
        <p:spPr/>
        <p:txBody>
          <a:bodyPr/>
          <a:lstStyle/>
          <a:p>
            <a:fld id="{6B0AA3B9-7176-4FBC-8A56-697129254272}" type="slidenum">
              <a:rPr lang="en-AU" smtClean="0"/>
              <a:t>‹#›</a:t>
            </a:fld>
            <a:endParaRPr lang="en-AU" dirty="0"/>
          </a:p>
        </p:txBody>
      </p:sp>
    </p:spTree>
    <p:extLst>
      <p:ext uri="{BB962C8B-B14F-4D97-AF65-F5344CB8AC3E}">
        <p14:creationId xmlns:p14="http://schemas.microsoft.com/office/powerpoint/2010/main" val="344509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93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ontent and pictur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dirty="0"/>
              <a:t>Click icon to add picture</a:t>
            </a:r>
            <a:endParaRPr lang="en-AU" dirty="0"/>
          </a:p>
        </p:txBody>
      </p:sp>
    </p:spTree>
    <p:extLst>
      <p:ext uri="{BB962C8B-B14F-4D97-AF65-F5344CB8AC3E}">
        <p14:creationId xmlns:p14="http://schemas.microsoft.com/office/powerpoint/2010/main" val="4524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reserve="1">
  <p:cSld name="1_Title and three columns">
    <p:bg>
      <p:bgPr>
        <a:solidFill>
          <a:schemeClr val="bg1"/>
        </a:solidFill>
        <a:effectLst/>
      </p:bgPr>
    </p:bg>
    <p:spTree>
      <p:nvGrpSpPr>
        <p:cNvPr id="1" name="Shape 50"/>
        <p:cNvGrpSpPr/>
        <p:nvPr/>
      </p:nvGrpSpPr>
      <p:grpSpPr>
        <a:xfrm>
          <a:off x="0" y="0"/>
          <a:ext cx="0" cy="0"/>
          <a:chOff x="0" y="0"/>
          <a:chExt cx="0" cy="0"/>
        </a:xfrm>
      </p:grpSpPr>
      <p:sp>
        <p:nvSpPr>
          <p:cNvPr id="51" name="Google Shape;51;p13"/>
          <p:cNvSpPr/>
          <p:nvPr/>
        </p:nvSpPr>
        <p:spPr>
          <a:xfrm>
            <a:off x="269200" y="1864968"/>
            <a:ext cx="3666000" cy="4716800"/>
          </a:xfrm>
          <a:prstGeom prst="rect">
            <a:avLst/>
          </a:prstGeom>
          <a:solidFill>
            <a:srgbClr val="E7FFE1"/>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52" name="Google Shape;52;p13"/>
          <p:cNvSpPr txBox="1">
            <a:spLocks noGrp="1"/>
          </p:cNvSpPr>
          <p:nvPr>
            <p:ph type="title"/>
          </p:nvPr>
        </p:nvSpPr>
        <p:spPr>
          <a:xfrm>
            <a:off x="269200" y="773271"/>
            <a:ext cx="3166067" cy="449342"/>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3" name="Google Shape;53;p13"/>
          <p:cNvSpPr txBox="1">
            <a:spLocks noGrp="1"/>
          </p:cNvSpPr>
          <p:nvPr>
            <p:ph type="body" idx="1"/>
          </p:nvPr>
        </p:nvSpPr>
        <p:spPr>
          <a:xfrm>
            <a:off x="640867" y="3110333"/>
            <a:ext cx="2940800" cy="2663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Font typeface="Montserrat"/>
              <a:buChar char="●"/>
              <a:defRPr sz="1600">
                <a:latin typeface="Montserrat"/>
                <a:ea typeface="Montserrat"/>
                <a:cs typeface="Montserrat"/>
                <a:sym typeface="Montserrat"/>
              </a:defRPr>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5" name="Google Shape;55;p13"/>
          <p:cNvSpPr txBox="1">
            <a:spLocks noGrp="1"/>
          </p:cNvSpPr>
          <p:nvPr>
            <p:ph type="body" idx="2"/>
          </p:nvPr>
        </p:nvSpPr>
        <p:spPr>
          <a:xfrm>
            <a:off x="8243047" y="2442881"/>
            <a:ext cx="3478306" cy="4069978"/>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56" name="Google Shape;56;p13"/>
          <p:cNvSpPr/>
          <p:nvPr/>
        </p:nvSpPr>
        <p:spPr>
          <a:xfrm>
            <a:off x="4221233" y="1864801"/>
            <a:ext cx="3666000" cy="4716800"/>
          </a:xfrm>
          <a:prstGeom prst="rect">
            <a:avLst/>
          </a:prstGeom>
          <a:solidFill>
            <a:srgbClr val="E7FFE1"/>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sp>
        <p:nvSpPr>
          <p:cNvPr id="57" name="Google Shape;57;p13"/>
          <p:cNvSpPr/>
          <p:nvPr/>
        </p:nvSpPr>
        <p:spPr>
          <a:xfrm>
            <a:off x="8173233" y="1861533"/>
            <a:ext cx="3666000" cy="4716800"/>
          </a:xfrm>
          <a:prstGeom prst="rect">
            <a:avLst/>
          </a:prstGeom>
          <a:solidFill>
            <a:schemeClr val="accent1">
              <a:lumMod val="10000"/>
              <a:lumOff val="90000"/>
            </a:schemeClr>
          </a:solidFill>
          <a:ln>
            <a:solidFill>
              <a:schemeClr val="tx1"/>
            </a:solid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dirty="0">
              <a:latin typeface="Covered By Your Grace"/>
              <a:ea typeface="Covered By Your Grace"/>
              <a:cs typeface="Covered By Your Grace"/>
              <a:sym typeface="Covered By Your Grace"/>
            </a:endParaRPr>
          </a:p>
        </p:txBody>
      </p:sp>
      <p:pic>
        <p:nvPicPr>
          <p:cNvPr id="58" name="Google Shape;58;p13"/>
          <p:cNvPicPr preferRelativeResize="0"/>
          <p:nvPr/>
        </p:nvPicPr>
        <p:blipFill rotWithShape="1">
          <a:blip r:embed="rId2">
            <a:alphaModFix/>
          </a:blip>
          <a:srcRect t="1493" b="1493"/>
          <a:stretch/>
        </p:blipFill>
        <p:spPr>
          <a:xfrm>
            <a:off x="5472367" y="1302333"/>
            <a:ext cx="986900" cy="951035"/>
          </a:xfrm>
          <a:prstGeom prst="rect">
            <a:avLst/>
          </a:prstGeom>
          <a:noFill/>
          <a:ln>
            <a:noFill/>
          </a:ln>
          <a:effectLst>
            <a:outerShdw blurRad="50800" dist="104775" dir="3600000" algn="tl" rotWithShape="0">
              <a:srgbClr val="000000">
                <a:alpha val="40000"/>
              </a:srgbClr>
            </a:outerShdw>
          </a:effectLst>
        </p:spPr>
      </p:pic>
      <p:pic>
        <p:nvPicPr>
          <p:cNvPr id="59" name="Google Shape;59;p13"/>
          <p:cNvPicPr preferRelativeResize="0"/>
          <p:nvPr/>
        </p:nvPicPr>
        <p:blipFill rotWithShape="1">
          <a:blip r:embed="rId2">
            <a:alphaModFix/>
          </a:blip>
          <a:srcRect t="1200" b="1190"/>
          <a:stretch/>
        </p:blipFill>
        <p:spPr>
          <a:xfrm>
            <a:off x="1593534" y="1299434"/>
            <a:ext cx="986900" cy="956857"/>
          </a:xfrm>
          <a:prstGeom prst="rect">
            <a:avLst/>
          </a:prstGeom>
          <a:noFill/>
          <a:ln>
            <a:noFill/>
          </a:ln>
          <a:effectLst>
            <a:outerShdw blurRad="50800" dist="104775" dir="3600000" algn="tl" rotWithShape="0">
              <a:srgbClr val="000000">
                <a:alpha val="40000"/>
              </a:srgbClr>
            </a:outerShdw>
          </a:effectLst>
        </p:spPr>
      </p:pic>
      <p:grpSp>
        <p:nvGrpSpPr>
          <p:cNvPr id="5" name="Group 4">
            <a:extLst>
              <a:ext uri="{FF2B5EF4-FFF2-40B4-BE49-F238E27FC236}">
                <a16:creationId xmlns:a16="http://schemas.microsoft.com/office/drawing/2014/main" id="{9352233A-6E52-52BC-AAC3-02F0A511A0B1}"/>
              </a:ext>
            </a:extLst>
          </p:cNvPr>
          <p:cNvGrpSpPr/>
          <p:nvPr userDrawn="1"/>
        </p:nvGrpSpPr>
        <p:grpSpPr>
          <a:xfrm>
            <a:off x="9512783" y="1302334"/>
            <a:ext cx="986900" cy="951034"/>
            <a:chOff x="8644917" y="1302334"/>
            <a:chExt cx="986900" cy="951034"/>
          </a:xfrm>
        </p:grpSpPr>
        <p:sp>
          <p:nvSpPr>
            <p:cNvPr id="4" name="Oval 3">
              <a:extLst>
                <a:ext uri="{FF2B5EF4-FFF2-40B4-BE49-F238E27FC236}">
                  <a16:creationId xmlns:a16="http://schemas.microsoft.com/office/drawing/2014/main" id="{25C3932A-73CB-F18D-77DD-9653A1BB17F9}"/>
                </a:ext>
              </a:extLst>
            </p:cNvPr>
            <p:cNvSpPr/>
            <p:nvPr userDrawn="1"/>
          </p:nvSpPr>
          <p:spPr>
            <a:xfrm>
              <a:off x="8644917" y="1302334"/>
              <a:ext cx="986900" cy="951034"/>
            </a:xfrm>
            <a:prstGeom prst="ellipse">
              <a:avLst/>
            </a:prstGeom>
            <a:solidFill>
              <a:schemeClr val="accent6"/>
            </a:solidFill>
            <a:ln>
              <a:noFill/>
            </a:ln>
            <a:effectLst>
              <a:outerShdw blurRad="50800" dist="38100" dir="5400000" sx="105000" sy="105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AU" dirty="0"/>
            </a:p>
          </p:txBody>
        </p:sp>
        <p:pic>
          <p:nvPicPr>
            <p:cNvPr id="3" name="Graphic 2" descr="Brainstorm with solid fill">
              <a:extLst>
                <a:ext uri="{FF2B5EF4-FFF2-40B4-BE49-F238E27FC236}">
                  <a16:creationId xmlns:a16="http://schemas.microsoft.com/office/drawing/2014/main" id="{51F8B1CF-6A55-168C-6110-977D291C5BD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717417" y="1320650"/>
              <a:ext cx="914400" cy="914400"/>
            </a:xfrm>
            <a:prstGeom prst="rect">
              <a:avLst/>
            </a:prstGeom>
          </p:spPr>
        </p:pic>
      </p:grpSp>
    </p:spTree>
    <p:extLst>
      <p:ext uri="{BB962C8B-B14F-4D97-AF65-F5344CB8AC3E}">
        <p14:creationId xmlns:p14="http://schemas.microsoft.com/office/powerpoint/2010/main" val="148502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dirty="0"/>
              <a:t>Click icon to add picture</a:t>
            </a:r>
            <a:endParaRPr lang="en-AU" dirty="0"/>
          </a:p>
        </p:txBody>
      </p:sp>
    </p:spTree>
    <p:extLst>
      <p:ext uri="{BB962C8B-B14F-4D97-AF65-F5344CB8AC3E}">
        <p14:creationId xmlns:p14="http://schemas.microsoft.com/office/powerpoint/2010/main" val="268234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6317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 uri="{C183D7F6-B498-43B3-948B-1728B52AA6E4}">
                <adec:decorative xmlns:adec="http://schemas.microsoft.com/office/drawing/2017/decorative" val="1"/>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6213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6190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8648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9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0"/>
            <a:ext cx="5735637" cy="4878611"/>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1"/>
            <a:ext cx="5507038" cy="4246186"/>
          </a:xfrm>
        </p:spPr>
        <p:txBody>
          <a:bodyPr/>
          <a:lstStyle/>
          <a:p>
            <a:r>
              <a:rPr lang="en-US" dirty="0"/>
              <a:t>Click icon to add picture</a:t>
            </a:r>
            <a:endParaRPr lang="en-AU" dirty="0"/>
          </a:p>
        </p:txBody>
      </p:sp>
      <p:sp>
        <p:nvSpPr>
          <p:cNvPr id="9" name="Text Placeholder 8">
            <a:extLst>
              <a:ext uri="{FF2B5EF4-FFF2-40B4-BE49-F238E27FC236}">
                <a16:creationId xmlns:a16="http://schemas.microsoft.com/office/drawing/2014/main" id="{C468D160-A77E-0FD7-054B-CE004CA9035B}"/>
              </a:ext>
            </a:extLst>
          </p:cNvPr>
          <p:cNvSpPr>
            <a:spLocks noGrp="1"/>
          </p:cNvSpPr>
          <p:nvPr>
            <p:ph type="body" sz="quarter" idx="21"/>
          </p:nvPr>
        </p:nvSpPr>
        <p:spPr>
          <a:xfrm>
            <a:off x="6324600" y="5934075"/>
            <a:ext cx="5519738" cy="506413"/>
          </a:xfrm>
        </p:spPr>
        <p:txBody>
          <a:bodyPr/>
          <a:lstStyle>
            <a:lvl1pPr>
              <a:defRPr sz="1400"/>
            </a:lvl1pPr>
          </a:lstStyle>
          <a:p>
            <a:pPr lvl="0"/>
            <a:r>
              <a:rPr lang="en-US" dirty="0"/>
              <a:t>Click to edit Master text styles</a:t>
            </a:r>
            <a:endParaRPr lang="en-AU" dirty="0"/>
          </a:p>
        </p:txBody>
      </p:sp>
    </p:spTree>
    <p:extLst>
      <p:ext uri="{BB962C8B-B14F-4D97-AF65-F5344CB8AC3E}">
        <p14:creationId xmlns:p14="http://schemas.microsoft.com/office/powerpoint/2010/main" val="112239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6B0AA3B9-7176-4FBC-8A56-697129254272}" type="slidenum">
              <a:rPr lang="en-AU" smtClean="0"/>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173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55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6B0AA3B9-7176-4FBC-8A56-697129254272}" type="slidenum">
              <a:rPr lang="en-AU" smtClean="0"/>
              <a:t>‹#›</a:t>
            </a:fld>
            <a:endParaRPr lang="en-AU" dirty="0"/>
          </a:p>
        </p:txBody>
      </p:sp>
    </p:spTree>
    <p:extLst>
      <p:ext uri="{BB962C8B-B14F-4D97-AF65-F5344CB8AC3E}">
        <p14:creationId xmlns:p14="http://schemas.microsoft.com/office/powerpoint/2010/main" val="4391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5" name="Slide Number Placeholder 4">
            <a:extLst>
              <a:ext uri="{FF2B5EF4-FFF2-40B4-BE49-F238E27FC236}">
                <a16:creationId xmlns:a16="http://schemas.microsoft.com/office/drawing/2014/main" id="{09B0793B-9A9E-76CD-2FEC-E2CDF54AF06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94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6B0AA3B9-7176-4FBC-8A56-697129254272}" type="slidenum">
              <a:rPr lang="en-AU" smtClean="0"/>
              <a:t>‹#›</a:t>
            </a:fld>
            <a:endParaRPr lang="en-AU" dirty="0"/>
          </a:p>
        </p:txBody>
      </p:sp>
    </p:spTree>
    <p:extLst>
      <p:ext uri="{BB962C8B-B14F-4D97-AF65-F5344CB8AC3E}">
        <p14:creationId xmlns:p14="http://schemas.microsoft.com/office/powerpoint/2010/main" val="839757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 id="2147483673" r:id="rId13"/>
    <p:sldLayoutId id="2147483674" r:id="rId14"/>
    <p:sldLayoutId id="2147483678" r:id="rId15"/>
    <p:sldLayoutId id="2147483680" r:id="rId16"/>
    <p:sldLayoutId id="2147483681" r:id="rId17"/>
    <p:sldLayoutId id="214748368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iles.pythonhosted.org/packages/51/4b/990de6fb0f1ac34022d8a953cbd88f80e1b9c665090a125076e86aeb69cf/micropython-servo-1.0.1.tar.gz"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creativecommons.org/licenses/by-sa/4.0/" TargetMode="External"/><Relationship Id="rId5" Type="http://schemas.openxmlformats.org/officeDocument/2006/relationships/image" Target="../media/image13.png"/><Relationship Id="rId4" Type="http://schemas.openxmlformats.org/officeDocument/2006/relationships/hyperlink" Target="https://pypi.org/project/micropython-servo/#file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0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04.xml"/><Relationship Id="rId1" Type="http://schemas.openxmlformats.org/officeDocument/2006/relationships/slideLayout" Target="../slideLayouts/slideLayout16.xml"/><Relationship Id="rId4" Type="http://schemas.openxmlformats.org/officeDocument/2006/relationships/image" Target="../media/image43.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3KdxQVrpeYQ&amp;t=151s" TargetMode="External"/><Relationship Id="rId2" Type="http://schemas.openxmlformats.org/officeDocument/2006/relationships/hyperlink" Target="https://www.youtube.com/watch?v=mn8f9a9vDlg" TargetMode="External"/><Relationship Id="rId1" Type="http://schemas.openxmlformats.org/officeDocument/2006/relationships/slideLayout" Target="../slideLayouts/slideLayout10.xml"/><Relationship Id="rId5" Type="http://schemas.openxmlformats.org/officeDocument/2006/relationships/hyperlink" Target="https://education.nsw.gov.au/content/dam/main-education/teaching-and-learning/curriculum/elective-courses/media/documents/istem-s5-course-document.docx" TargetMode="External"/><Relationship Id="rId4" Type="http://schemas.openxmlformats.org/officeDocument/2006/relationships/hyperlink" Target="https://www.youtube.com/watch?v=WHvUdmbDeDc"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www.youtube.com/watch?v=n0WRQf11Pzo" TargetMode="External"/><Relationship Id="rId3" Type="http://schemas.openxmlformats.org/officeDocument/2006/relationships/hyperlink" Target="https://www.youtube.com/watch?v=U11ArKNOPD4" TargetMode="External"/><Relationship Id="rId7" Type="http://schemas.openxmlformats.org/officeDocument/2006/relationships/hyperlink" Target="https://microbit.org/projects/make-it-code-it/environment-data-logger/" TargetMode="External"/><Relationship Id="rId2" Type="http://schemas.openxmlformats.org/officeDocument/2006/relationships/hyperlink" Target="https://core-electronics.com.au/courses/raspberry-pi-pico-workshop/#1.4" TargetMode="External"/><Relationship Id="rId1" Type="http://schemas.openxmlformats.org/officeDocument/2006/relationships/slideLayout" Target="../slideLayouts/slideLayout3.xml"/><Relationship Id="rId6" Type="http://schemas.openxmlformats.org/officeDocument/2006/relationships/hyperlink" Target="https://www.youtube.com/watch?v=rv4lb-U9QUU&amp;t=94s" TargetMode="External"/><Relationship Id="rId5" Type="http://schemas.openxmlformats.org/officeDocument/2006/relationships/hyperlink" Target="https://www.youtube.com/watch?v=UvfwFlncpvk" TargetMode="External"/><Relationship Id="rId4" Type="http://schemas.openxmlformats.org/officeDocument/2006/relationships/hyperlink" Target="https://www.youtube.com/watch?v=BCCc5DQVlQ4&amp;t=413s" TargetMode="External"/></Relationships>
</file>

<file path=ppt/slides/_rels/slide109.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12.xml"/><Relationship Id="rId7" Type="http://schemas.openxmlformats.org/officeDocument/2006/relationships/slide" Target="slide87.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82.xml"/><Relationship Id="rId5" Type="http://schemas.openxmlformats.org/officeDocument/2006/relationships/slide" Target="slide49.xml"/><Relationship Id="rId4" Type="http://schemas.openxmlformats.org/officeDocument/2006/relationships/slide" Target="slide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7BLKCZhlwBA?list=PLPK2l9Knytg4f6qkY65dizne2yAWeIyKD" TargetMode="External"/><Relationship Id="rId5" Type="http://schemas.openxmlformats.org/officeDocument/2006/relationships/image" Target="../media/image14.jpeg"/><Relationship Id="rId4" Type="http://schemas.openxmlformats.org/officeDocument/2006/relationships/hyperlink" Target="https://www.youtube.com/watch?v=7BLKCZhlwBA&amp;list=PLPK2l9Knytg4f6qkY65dizne2yAWeIyKD&amp;index=4"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raspberrypi.com/documentation/microcontrollers/raspberry-pi-pico.html"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svg"/><Relationship Id="rId4" Type="http://schemas.openxmlformats.org/officeDocument/2006/relationships/hyperlink" Target="https://creativecommons.org/licenses/by-sa/4.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thonny.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thonny.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29.svg"/><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hyperlink" Target="https://thonny.org/" TargetMode="Externa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hyperlink" Target="https://www.raspberrypi.com/documentation/microcontrollers/raspberry-pi-pico.html"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creativecommons.org/licenses/by-sa/4.0/" TargetMode="External"/><Relationship Id="rId5" Type="http://schemas.openxmlformats.org/officeDocument/2006/relationships/image" Target="../media/image8.svg"/><Relationship Id="rId4" Type="http://schemas.openxmlformats.org/officeDocument/2006/relationships/hyperlink" Target="https://www.youtube.com/watch?v=WHvUdmbDeDc&amp;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hyperlink" Target="https://thonny.org/" TargetMode="External"/><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hyperlink" Target="https://thonny.org/" TargetMode="External"/><Relationship Id="rId4" Type="http://schemas.microsoft.com/office/2007/relationships/hdphoto" Target="../media/hdphoto16.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5.sv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UvfwFlncpvk"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9.jpg"/><Relationship Id="rId5" Type="http://schemas.openxmlformats.org/officeDocument/2006/relationships/hyperlink" Target="https://core-electronics.com.au/courses/raspberry-pi-pico-workshop/" TargetMode="External"/><Relationship Id="rId4" Type="http://schemas.openxmlformats.org/officeDocument/2006/relationships/hyperlink" Target="https://microbit.org/projects/make-it-code-it/environment-data-logge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thonny.or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microbit.org/projects/make-it-code-it/environment-data-logger/" TargetMode="External"/><Relationship Id="rId3" Type="http://schemas.openxmlformats.org/officeDocument/2006/relationships/hyperlink" Target="https://www.youtube.com/watch?v=n0WRQf11Pzo" TargetMode="External"/><Relationship Id="rId7" Type="http://schemas.openxmlformats.org/officeDocument/2006/relationships/hyperlink" Target="https://www.youtube.com/watch?v=mn8f9a9vDl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youtube.com/watch?v=U11ArKNOPD4" TargetMode="External"/><Relationship Id="rId5" Type="http://schemas.openxmlformats.org/officeDocument/2006/relationships/hyperlink" Target="https://www.youtube.com/watch?v=BToPwLF-b24&amp;list=PLW4FQTHYB40QKQBempqODlsZ2NrKIgdyQ&amp;index=37" TargetMode="External"/><Relationship Id="rId10" Type="http://schemas.openxmlformats.org/officeDocument/2006/relationships/hyperlink" Target="https://www.youtube.com/watch?v=BCCc5DQVlQ4&amp;t=413s" TargetMode="External"/><Relationship Id="rId4" Type="http://schemas.openxmlformats.org/officeDocument/2006/relationships/hyperlink" Target="https://www.youtube.com/watch?v=3KdxQVrpeYQ&amp;t=151s" TargetMode="External"/><Relationship Id="rId9" Type="http://schemas.openxmlformats.org/officeDocument/2006/relationships/hyperlink" Target="https://www.youtube.com/watch?v=rv4lb-U9QUU&amp;t=94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hyperlink" Target="https://thonny.or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honny.org/"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hyperlink" Target="https://education.nsw.gov.au/teaching-and-learning/curriculum/stem/stem-curriculum-resources/stem-smart-greenhou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43.svg"/></Relationships>
</file>

<file path=ppt/slides/_rels/slide7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43.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hyperlink" Target="https://thonny.or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hyperlink" Target="https://education.nsw.gov.au/teaching-and-learning/curriculum/stem/stem-curriculum-resources/stem-smart-greenhouse" TargetMode="External"/><Relationship Id="rId4" Type="http://schemas.microsoft.com/office/2007/relationships/hdphoto" Target="../media/hdphoto17.wdp"/></Relationships>
</file>

<file path=ppt/slides/_rels/slide85.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microsoft.com/office/2007/relationships/hdphoto" Target="../media/hdphoto18.wdp"/></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hyperlink" Target="https://education.nsw.gov.au/teaching-and-learning/curriculum/stem/stem-curriculum-resources/stem-smart-greenhouse"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hyperlink" Target="https://core-electronics.com.au/guides/piicodev-atmospheric-sensor-bme280-quickstart-guide-for-rpi-pico/" TargetMode="External"/><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hyperlink" Target="https://raw.githubusercontent.com/CoreElectronics/CE-PiicoDev-BME280-MicroPython-Module/main/PiicoDev_BME280.py" TargetMode="External"/><Relationship Id="rId4" Type="http://schemas.openxmlformats.org/officeDocument/2006/relationships/hyperlink" Target="https://raw.githubusercontent.com/CoreElectronics/CE-PiicoDev-Unified/main/PiicoDev_Unified.py"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E786-36F5-FD49-E08E-7D6591251DBE}"/>
              </a:ext>
            </a:extLst>
          </p:cNvPr>
          <p:cNvSpPr>
            <a:spLocks noGrp="1"/>
          </p:cNvSpPr>
          <p:nvPr>
            <p:ph type="ctrTitle"/>
          </p:nvPr>
        </p:nvSpPr>
        <p:spPr/>
        <p:txBody>
          <a:bodyPr/>
          <a:lstStyle/>
          <a:p>
            <a:r>
              <a:rPr lang="en-AU" dirty="0"/>
              <a:t>iSTEM AgriTech</a:t>
            </a:r>
          </a:p>
        </p:txBody>
      </p:sp>
      <p:sp>
        <p:nvSpPr>
          <p:cNvPr id="5" name="Text Placeholder 4">
            <a:extLst>
              <a:ext uri="{FF2B5EF4-FFF2-40B4-BE49-F238E27FC236}">
                <a16:creationId xmlns:a16="http://schemas.microsoft.com/office/drawing/2014/main" id="{E4583A3C-1E23-ABE7-C1E2-740433FB97CE}"/>
              </a:ext>
            </a:extLst>
          </p:cNvPr>
          <p:cNvSpPr>
            <a:spLocks noGrp="1"/>
          </p:cNvSpPr>
          <p:nvPr>
            <p:ph type="body" sz="quarter" idx="10"/>
          </p:nvPr>
        </p:nvSpPr>
        <p:spPr/>
        <p:txBody>
          <a:bodyPr/>
          <a:lstStyle/>
          <a:p>
            <a:r>
              <a:rPr lang="en-AU" dirty="0"/>
              <a:t>Stage 5</a:t>
            </a:r>
          </a:p>
        </p:txBody>
      </p:sp>
      <p:sp>
        <p:nvSpPr>
          <p:cNvPr id="9" name="Text Placeholder 8">
            <a:extLst>
              <a:ext uri="{FF2B5EF4-FFF2-40B4-BE49-F238E27FC236}">
                <a16:creationId xmlns:a16="http://schemas.microsoft.com/office/drawing/2014/main" id="{12964B72-A2E4-AAC3-56EF-8356190E67A5}"/>
              </a:ext>
            </a:extLst>
          </p:cNvPr>
          <p:cNvSpPr>
            <a:spLocks noGrp="1"/>
          </p:cNvSpPr>
          <p:nvPr>
            <p:ph type="body" sz="quarter" idx="16"/>
          </p:nvPr>
        </p:nvSpPr>
        <p:spPr/>
        <p:txBody>
          <a:bodyPr/>
          <a:lstStyle/>
          <a:p>
            <a:r>
              <a:rPr lang="en-AU" dirty="0"/>
              <a:t>Week 3 and 4</a:t>
            </a:r>
          </a:p>
        </p:txBody>
      </p:sp>
      <p:sp>
        <p:nvSpPr>
          <p:cNvPr id="7" name="Text Placeholder 6">
            <a:extLst>
              <a:ext uri="{FF2B5EF4-FFF2-40B4-BE49-F238E27FC236}">
                <a16:creationId xmlns:a16="http://schemas.microsoft.com/office/drawing/2014/main" id="{88EA2450-CC40-53D2-F17D-56AD5CA3CA26}"/>
              </a:ext>
            </a:extLst>
          </p:cNvPr>
          <p:cNvSpPr>
            <a:spLocks noGrp="1"/>
          </p:cNvSpPr>
          <p:nvPr>
            <p:ph type="body" sz="quarter" idx="14"/>
          </p:nvPr>
        </p:nvSpPr>
        <p:spPr/>
        <p:txBody>
          <a:bodyPr/>
          <a:lstStyle/>
          <a:p>
            <a:r>
              <a:rPr lang="en-AU" dirty="0"/>
              <a:t>Resource: AGT PPT2</a:t>
            </a:r>
          </a:p>
        </p:txBody>
      </p:sp>
      <p:pic>
        <p:nvPicPr>
          <p:cNvPr id="10" name="Picture Placeholder 14" descr="Aerial view of a circular crop circle">
            <a:extLst>
              <a:ext uri="{FF2B5EF4-FFF2-40B4-BE49-F238E27FC236}">
                <a16:creationId xmlns:a16="http://schemas.microsoft.com/office/drawing/2014/main" id="{4D74975E-D141-6C66-A2AC-9193E35D678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27" r="1727"/>
          <a:stretch>
            <a:fillRect/>
          </a:stretch>
        </p:blipFill>
        <p:spPr>
          <a:xfrm>
            <a:off x="7127875" y="0"/>
            <a:ext cx="5064125" cy="6858000"/>
          </a:xfrm>
        </p:spPr>
      </p:pic>
    </p:spTree>
    <p:extLst>
      <p:ext uri="{BB962C8B-B14F-4D97-AF65-F5344CB8AC3E}">
        <p14:creationId xmlns:p14="http://schemas.microsoft.com/office/powerpoint/2010/main" val="368606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Instructions for use – download files</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Files</a:t>
            </a:r>
            <a:endParaRPr lang="en-US" dirty="0">
              <a:latin typeface="Arial" panose="020B0604020202020204" pitchFamily="34" charset="0"/>
            </a:endParaRPr>
          </a:p>
        </p:txBody>
      </p:sp>
      <p:sp>
        <p:nvSpPr>
          <p:cNvPr id="3" name="Content Placeholder 2" descr="Image of required equipment, which are Raspberry Pi Pico with soldered pins, USB-A to Micro-USB cable, Computer with USB-A port and VS Code, Piicodev Expansion board for Raspberry Pi Pico, Piicodev atmospheric sensor BME280, Piicodev cable.&#10;">
            <a:extLst>
              <a:ext uri="{FF2B5EF4-FFF2-40B4-BE49-F238E27FC236}">
                <a16:creationId xmlns:a16="http://schemas.microsoft.com/office/drawing/2014/main" id="{E833498A-7307-382E-5618-CE4C975ACDBD}"/>
              </a:ext>
            </a:extLst>
          </p:cNvPr>
          <p:cNvSpPr>
            <a:spLocks noGrp="1"/>
          </p:cNvSpPr>
          <p:nvPr>
            <p:ph sz="quarter" idx="19"/>
          </p:nvPr>
        </p:nvSpPr>
        <p:spPr>
          <a:xfrm>
            <a:off x="360364" y="1562470"/>
            <a:ext cx="5351324" cy="4878611"/>
          </a:xfrm>
        </p:spPr>
        <p:txBody>
          <a:bodyPr>
            <a:normAutofit/>
          </a:bodyPr>
          <a:lstStyle/>
          <a:p>
            <a:r>
              <a:rPr lang="en-AU" sz="1800" dirty="0">
                <a:latin typeface="Arial" panose="020B0604020202020204" pitchFamily="34" charset="0"/>
              </a:rPr>
              <a:t>Lesson 3.3 uses a 9g MicroServo, BME280 sensor and a Raspberry Pi Pico</a:t>
            </a:r>
          </a:p>
          <a:p>
            <a:r>
              <a:rPr lang="en-AU" sz="1800" dirty="0">
                <a:latin typeface="Arial" panose="020B0604020202020204" pitchFamily="34" charset="0"/>
              </a:rPr>
              <a:t>You will need to download a </a:t>
            </a:r>
            <a:r>
              <a:rPr lang="en-AU" sz="1800" dirty="0">
                <a:latin typeface="Arial" panose="020B0604020202020204" pitchFamily="34" charset="0"/>
                <a:hlinkClick r:id="rId3"/>
              </a:rPr>
              <a:t>Micropython servo library </a:t>
            </a:r>
            <a:r>
              <a:rPr lang="en-AU" sz="1800" dirty="0">
                <a:latin typeface="Arial" panose="020B0604020202020204" pitchFamily="34" charset="0"/>
              </a:rPr>
              <a:t>from </a:t>
            </a:r>
            <a:r>
              <a:rPr lang="en-AU" sz="1800" dirty="0">
                <a:latin typeface="Arial" panose="020B0604020202020204" pitchFamily="34" charset="0"/>
                <a:hlinkClick r:id="rId4"/>
              </a:rPr>
              <a:t>Micropython-servo 1.0.1</a:t>
            </a:r>
            <a:r>
              <a:rPr lang="en-AU" sz="1800" dirty="0">
                <a:latin typeface="Arial" panose="020B0604020202020204" pitchFamily="34" charset="0"/>
              </a:rPr>
              <a:t>.</a:t>
            </a:r>
          </a:p>
          <a:p>
            <a:r>
              <a:rPr lang="en-AU" sz="1800" dirty="0">
                <a:latin typeface="Arial" panose="020B0604020202020204" pitchFamily="34" charset="0"/>
              </a:rPr>
              <a:t>We will call upon this module when running the microservo.</a:t>
            </a:r>
          </a:p>
          <a:p>
            <a:r>
              <a:rPr lang="en-AU" sz="1800" dirty="0">
                <a:latin typeface="Arial" panose="020B0604020202020204" pitchFamily="34" charset="0"/>
              </a:rPr>
              <a:t>Share this file with students.</a:t>
            </a:r>
            <a:endParaRPr lang="en-AU" sz="1800" dirty="0"/>
          </a:p>
          <a:p>
            <a:endParaRPr lang="en-AU" dirty="0"/>
          </a:p>
        </p:txBody>
      </p:sp>
      <p:pic>
        <p:nvPicPr>
          <p:cNvPr id="14" name="Picture Placeholder 13" descr="Screenshot of code showing servo driver file and text.">
            <a:extLst>
              <a:ext uri="{FF2B5EF4-FFF2-40B4-BE49-F238E27FC236}">
                <a16:creationId xmlns:a16="http://schemas.microsoft.com/office/drawing/2014/main" id="{1ABB7C7D-0037-C412-B70B-D7BA34BA1544}"/>
              </a:ext>
            </a:extLst>
          </p:cNvPr>
          <p:cNvPicPr>
            <a:picLocks noGrp="1" noChangeAspect="1"/>
          </p:cNvPicPr>
          <p:nvPr>
            <p:ph type="pic" sz="quarter" idx="20"/>
          </p:nvPr>
        </p:nvPicPr>
        <p:blipFill>
          <a:blip r:embed="rId5"/>
          <a:srcRect t="477" b="477"/>
          <a:stretch/>
        </p:blipFill>
        <p:spPr>
          <a:xfrm>
            <a:off x="5822648" y="1175443"/>
            <a:ext cx="6008989" cy="4633214"/>
          </a:xfrm>
        </p:spPr>
      </p:pic>
      <p:sp>
        <p:nvSpPr>
          <p:cNvPr id="6" name="Text Placeholder 5">
            <a:extLst>
              <a:ext uri="{FF2B5EF4-FFF2-40B4-BE49-F238E27FC236}">
                <a16:creationId xmlns:a16="http://schemas.microsoft.com/office/drawing/2014/main" id="{B9AB6DBA-74A5-8589-3A93-7A1015C60AAB}"/>
              </a:ext>
            </a:extLst>
          </p:cNvPr>
          <p:cNvSpPr>
            <a:spLocks noGrp="1"/>
          </p:cNvSpPr>
          <p:nvPr>
            <p:ph type="body" sz="quarter" idx="21"/>
          </p:nvPr>
        </p:nvSpPr>
        <p:spPr>
          <a:xfrm>
            <a:off x="5822648" y="5934075"/>
            <a:ext cx="6021690" cy="506413"/>
          </a:xfrm>
        </p:spPr>
        <p:txBody>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Servo library in Thonny from </a:t>
            </a:r>
            <a:r>
              <a:rPr lang="en-AU" sz="1400" dirty="0">
                <a:latin typeface="Arial" panose="020B0604020202020204" pitchFamily="34" charset="0"/>
                <a:hlinkClick r:id="rId4"/>
              </a:rPr>
              <a:t>Micropython-servo 1.0.1</a:t>
            </a:r>
            <a:r>
              <a:rPr lang="en-AU" sz="1400" dirty="0">
                <a:latin typeface="Arial" panose="020B0604020202020204" pitchFamily="34" charset="0"/>
              </a:rPr>
              <a:t> is licensed </a:t>
            </a:r>
            <a:r>
              <a:rPr lang="en-AU" sz="1400" dirty="0">
                <a:effectLst/>
                <a:latin typeface="Arial" panose="020B0604020202020204" pitchFamily="34" charset="0"/>
                <a:ea typeface="Calibri" panose="020F0502020204030204" pitchFamily="34" charset="0"/>
              </a:rPr>
              <a:t>under </a:t>
            </a:r>
            <a:r>
              <a:rPr kumimoji="0" lang="en-AU" sz="1400" b="0" i="0" u="none" strike="noStrike" kern="1200" cap="none" spc="0" normalizeH="0" baseline="0" noProof="0" dirty="0">
                <a:ln>
                  <a:noFill/>
                </a:ln>
                <a:solidFill>
                  <a:srgbClr val="30272E"/>
                </a:solidFill>
                <a:effectLst/>
                <a:uLnTx/>
                <a:uFillTx/>
                <a:latin typeface="Arial" panose="020B0604020202020204" pitchFamily="34" charset="0"/>
                <a:ea typeface="Calibri" panose="020F0502020204030204" pitchFamily="34" charset="0"/>
                <a:cs typeface="Arial" panose="020B0604020202020204" pitchFamily="34" charset="0"/>
                <a:hlinkClick r:id="rId6"/>
              </a:rPr>
              <a:t>CC BY-SA 4.0</a:t>
            </a:r>
            <a:r>
              <a:rPr lang="en-AU" sz="1400" dirty="0">
                <a:latin typeface="Arial" panose="020B0604020202020204" pitchFamily="34" charset="0"/>
              </a:rPr>
              <a:t>  </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2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Drawing your design</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Orthographic</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p:txBody>
          <a:bodyPr/>
          <a:lstStyle/>
          <a:p>
            <a:r>
              <a:rPr lang="en-AU" sz="1800" dirty="0">
                <a:ea typeface="Calibri" panose="020F0502020204030204" pitchFamily="34" charset="0"/>
              </a:rPr>
              <a:t>Your turn.</a:t>
            </a:r>
          </a:p>
          <a:p>
            <a:r>
              <a:rPr lang="en-AU" sz="1800" dirty="0">
                <a:ea typeface="Calibri" panose="020F0502020204030204" pitchFamily="34" charset="0"/>
              </a:rPr>
              <a:t>Capture the idea you wish to create in an orthographic drawing.</a:t>
            </a:r>
          </a:p>
          <a:p>
            <a:r>
              <a:rPr lang="en-AU" sz="1800" dirty="0">
                <a:ea typeface="Calibri" panose="020F0502020204030204" pitchFamily="34" charset="0"/>
              </a:rPr>
              <a:t>Start simple and start adding features notes, materials, mechanical movements and measurements.</a:t>
            </a:r>
            <a:endParaRPr lang="en-AU" sz="1800" dirty="0"/>
          </a:p>
          <a:p>
            <a:endParaRPr lang="en-AU" sz="1800" dirty="0"/>
          </a:p>
          <a:p>
            <a:endParaRPr lang="en-AU" sz="1800" dirty="0"/>
          </a:p>
          <a:p>
            <a:endParaRPr lang="en-AU" sz="1800" dirty="0"/>
          </a:p>
        </p:txBody>
      </p:sp>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21"/>
          </p:nvPr>
        </p:nvSpPr>
        <p:spPr/>
        <p:txBody>
          <a:bodyPr/>
          <a:lstStyle/>
          <a:p>
            <a:r>
              <a:rPr lang="en-AU" dirty="0"/>
              <a:t>Designing a smart greenhouse</a:t>
            </a:r>
          </a:p>
        </p:txBody>
      </p:sp>
      <p:pic>
        <p:nvPicPr>
          <p:cNvPr id="5" name="Picture Placeholder 14" descr="A drawing of a design for a smart greenhouse, showing different sketches.">
            <a:extLst>
              <a:ext uri="{FF2B5EF4-FFF2-40B4-BE49-F238E27FC236}">
                <a16:creationId xmlns:a16="http://schemas.microsoft.com/office/drawing/2014/main" id="{7842BEA3-9CA0-B585-6997-511633008F8B}"/>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79" r="1379"/>
          <a:stretch>
            <a:fillRect/>
          </a:stretch>
        </p:blipFill>
        <p:spPr>
          <a:xfrm>
            <a:off x="6324600" y="1562100"/>
            <a:ext cx="5507038" cy="4246563"/>
          </a:xfrm>
          <a:prstGeom prst="rect">
            <a:avLst/>
          </a:prstGeom>
        </p:spPr>
      </p:pic>
      <p:sp>
        <p:nvSpPr>
          <p:cNvPr id="3" name="Slide Number Placeholder 3">
            <a:extLst>
              <a:ext uri="{FF2B5EF4-FFF2-40B4-BE49-F238E27FC236}">
                <a16:creationId xmlns:a16="http://schemas.microsoft.com/office/drawing/2014/main" id="{F7DCE70F-AF45-CB66-AA33-0438781882B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95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c</a:t>
            </a:r>
            <a:r>
              <a:rPr lang="en-AU" sz="1800" dirty="0">
                <a:effectLst/>
                <a:latin typeface="Arial" panose="020B0604020202020204" pitchFamily="34" charset="0"/>
                <a:ea typeface="Calibri" panose="020F0502020204030204" pitchFamily="34" charset="0"/>
              </a:rPr>
              <a:t>ommunicate design ideas using sketches and notes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use project management and communication techniques to plan and document design ideas. </a:t>
            </a:r>
          </a:p>
          <a:p>
            <a:pPr lvl="0">
              <a:lnSpc>
                <a:spcPct val="150000"/>
              </a:lnSpc>
              <a:spcBef>
                <a:spcPts val="1200"/>
              </a:spcBef>
              <a:spcAft>
                <a:spcPts val="600"/>
              </a:spcAft>
            </a:pPr>
            <a:r>
              <a:rPr lang="en-AU" b="1" dirty="0"/>
              <a:t>We can:</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p</a:t>
            </a:r>
            <a:r>
              <a:rPr lang="en-AU" sz="1800" dirty="0">
                <a:effectLst/>
                <a:latin typeface="Arial" panose="020B0604020202020204" pitchFamily="34" charset="0"/>
                <a:ea typeface="Calibri" panose="020F0502020204030204" pitchFamily="34" charset="0"/>
              </a:rPr>
              <a:t>roduce orthographic and concept sketches to capture and communicate design ideas</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identify material requirements for prototyping.</a:t>
            </a:r>
            <a:endParaRPr lang="en-AU"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4.3 Designing and planning</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6" name="Slide Number Placeholder 4">
            <a:extLst>
              <a:ext uri="{FF2B5EF4-FFF2-40B4-BE49-F238E27FC236}">
                <a16:creationId xmlns:a16="http://schemas.microsoft.com/office/drawing/2014/main" id="{F648F745-3E95-4056-F99C-E1296FC4DF3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101</a:t>
            </a:fld>
            <a:endParaRPr lang="en-AU" dirty="0"/>
          </a:p>
        </p:txBody>
      </p:sp>
      <p:pic>
        <p:nvPicPr>
          <p:cNvPr id="5" name="Picture 4" descr="Design icon uses a purple cog with a pencil in the centre.">
            <a:extLst>
              <a:ext uri="{FF2B5EF4-FFF2-40B4-BE49-F238E27FC236}">
                <a16:creationId xmlns:a16="http://schemas.microsoft.com/office/drawing/2014/main" id="{A177123D-B476-458F-86CD-29264DB580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4542" y="162545"/>
            <a:ext cx="719455" cy="719455"/>
          </a:xfrm>
          <a:prstGeom prst="rect">
            <a:avLst/>
          </a:prstGeom>
        </p:spPr>
      </p:pic>
    </p:spTree>
    <p:extLst>
      <p:ext uri="{BB962C8B-B14F-4D97-AF65-F5344CB8AC3E}">
        <p14:creationId xmlns:p14="http://schemas.microsoft.com/office/powerpoint/2010/main" val="189060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The goal</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dirty="0">
                <a:effectLst/>
                <a:latin typeface="Arial" panose="020B0604020202020204" pitchFamily="34" charset="0"/>
                <a:ea typeface="Calibri" panose="020F0502020204030204" pitchFamily="34" charset="0"/>
              </a:rPr>
              <a:t>Create a small desktop smart greenhouse that can help manage temperature autonomously.</a:t>
            </a:r>
          </a:p>
          <a:p>
            <a:r>
              <a:rPr lang="en-AU" dirty="0">
                <a:ea typeface="Calibri" panose="020F0502020204030204" pitchFamily="34" charset="0"/>
              </a:rPr>
              <a:t>The smart greenhouse should include at least one:</a:t>
            </a:r>
          </a:p>
          <a:p>
            <a:pPr marL="285750" indent="-285750">
              <a:buFont typeface="Arial" panose="020B0604020202020204" pitchFamily="34" charset="0"/>
              <a:buChar char="•"/>
            </a:pPr>
            <a:r>
              <a:rPr lang="en-AU" dirty="0">
                <a:ea typeface="Calibri" panose="020F0502020204030204" pitchFamily="34" charset="0"/>
              </a:rPr>
              <a:t>microcontroller board</a:t>
            </a:r>
          </a:p>
          <a:p>
            <a:pPr marL="285750" indent="-285750">
              <a:buFont typeface="Arial" panose="020B0604020202020204" pitchFamily="34" charset="0"/>
              <a:buChar char="•"/>
            </a:pPr>
            <a:r>
              <a:rPr lang="en-AU" dirty="0">
                <a:ea typeface="Calibri" panose="020F0502020204030204" pitchFamily="34" charset="0"/>
              </a:rPr>
              <a:t>sensor (e.g. temperature sensor)</a:t>
            </a:r>
          </a:p>
          <a:p>
            <a:pPr marL="285750" indent="-285750">
              <a:buFont typeface="Arial" panose="020B0604020202020204" pitchFamily="34" charset="0"/>
              <a:buChar char="•"/>
            </a:pPr>
            <a:r>
              <a:rPr lang="en-AU" dirty="0">
                <a:ea typeface="Calibri" panose="020F0502020204030204" pitchFamily="34" charset="0"/>
              </a:rPr>
              <a:t>effector (e.g. servo)</a:t>
            </a:r>
          </a:p>
        </p:txBody>
      </p:sp>
      <p:sp>
        <p:nvSpPr>
          <p:cNvPr id="4" name="Text Placeholder 3">
            <a:extLst>
              <a:ext uri="{FF2B5EF4-FFF2-40B4-BE49-F238E27FC236}">
                <a16:creationId xmlns:a16="http://schemas.microsoft.com/office/drawing/2014/main" id="{76B8E201-769C-F742-6FD2-03F07B4BCCEE}"/>
              </a:ext>
            </a:extLst>
          </p:cNvPr>
          <p:cNvSpPr>
            <a:spLocks noGrp="1"/>
          </p:cNvSpPr>
          <p:nvPr>
            <p:ph type="body" sz="quarter" idx="21"/>
          </p:nvPr>
        </p:nvSpPr>
        <p:spPr/>
        <p:txBody>
          <a:bodyPr/>
          <a:lstStyle/>
          <a:p>
            <a:r>
              <a:rPr lang="en-AU" dirty="0"/>
              <a:t>Potential greenhouse components</a:t>
            </a:r>
          </a:p>
        </p:txBody>
      </p:sp>
      <p:pic>
        <p:nvPicPr>
          <p:cNvPr id="8" name="Picture Placeholder 9" descr="Image showing possible components and structures for a smart greenhouse.">
            <a:extLst>
              <a:ext uri="{FF2B5EF4-FFF2-40B4-BE49-F238E27FC236}">
                <a16:creationId xmlns:a16="http://schemas.microsoft.com/office/drawing/2014/main" id="{7D218F7D-3493-71A5-1A8E-9017C8E5EF18}"/>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3527" r="13527"/>
          <a:stretch/>
        </p:blipFill>
        <p:spPr>
          <a:xfrm>
            <a:off x="6324600" y="1562100"/>
            <a:ext cx="5507038" cy="4246563"/>
          </a:xfrm>
        </p:spPr>
      </p:pic>
      <p:sp>
        <p:nvSpPr>
          <p:cNvPr id="2" name="Slide Number Placeholder 3">
            <a:extLst>
              <a:ext uri="{FF2B5EF4-FFF2-40B4-BE49-F238E27FC236}">
                <a16:creationId xmlns:a16="http://schemas.microsoft.com/office/drawing/2014/main" id="{8EF9700C-1D8A-D739-5D02-C9033C3C6A4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2562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Orthographic drawings</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Orthographic</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p:txBody>
          <a:bodyPr/>
          <a:lstStyle/>
          <a:p>
            <a:r>
              <a:rPr lang="en-AU" sz="1800" dirty="0">
                <a:ea typeface="Calibri" panose="020F0502020204030204" pitchFamily="34" charset="0"/>
              </a:rPr>
              <a:t>In this lesson we will:</a:t>
            </a:r>
          </a:p>
          <a:p>
            <a:pPr marL="285750" indent="-285750">
              <a:buFont typeface="Arial" panose="020B0604020202020204" pitchFamily="34" charset="0"/>
              <a:buChar char="•"/>
            </a:pPr>
            <a:r>
              <a:rPr lang="en-AU" sz="1800" dirty="0">
                <a:ea typeface="Calibri" panose="020F0502020204030204" pitchFamily="34" charset="0"/>
              </a:rPr>
              <a:t>refine your greenhouse solution and communicate the design as an orthographic drawing</a:t>
            </a:r>
          </a:p>
          <a:p>
            <a:pPr marL="285750" indent="-285750">
              <a:buFont typeface="Arial" panose="020B0604020202020204" pitchFamily="34" charset="0"/>
              <a:buChar char="•"/>
            </a:pPr>
            <a:r>
              <a:rPr lang="en-AU" sz="1800" dirty="0">
                <a:ea typeface="Calibri" panose="020F0502020204030204" pitchFamily="34" charset="0"/>
              </a:rPr>
              <a:t>plan for prototyping.</a:t>
            </a:r>
            <a:endParaRPr lang="en-AU" sz="1800" dirty="0"/>
          </a:p>
          <a:p>
            <a:endParaRPr lang="en-AU" sz="1800" dirty="0"/>
          </a:p>
          <a:p>
            <a:endParaRPr lang="en-AU" sz="1800" dirty="0"/>
          </a:p>
          <a:p>
            <a:endParaRPr lang="en-AU" sz="1800" dirty="0"/>
          </a:p>
        </p:txBody>
      </p:sp>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21"/>
          </p:nvPr>
        </p:nvSpPr>
        <p:spPr/>
        <p:txBody>
          <a:bodyPr/>
          <a:lstStyle/>
          <a:p>
            <a:r>
              <a:rPr lang="en-AU" dirty="0"/>
              <a:t>Designing a smart greenhouse</a:t>
            </a:r>
          </a:p>
        </p:txBody>
      </p:sp>
      <p:pic>
        <p:nvPicPr>
          <p:cNvPr id="5" name="Picture Placeholder 14" descr="A drawing of a design for a smart greenhouse, showing different sketches.">
            <a:extLst>
              <a:ext uri="{FF2B5EF4-FFF2-40B4-BE49-F238E27FC236}">
                <a16:creationId xmlns:a16="http://schemas.microsoft.com/office/drawing/2014/main" id="{7842BEA3-9CA0-B585-6997-511633008F8B}"/>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79" r="1379"/>
          <a:stretch>
            <a:fillRect/>
          </a:stretch>
        </p:blipFill>
        <p:spPr>
          <a:xfrm>
            <a:off x="6324600" y="1562100"/>
            <a:ext cx="5507038" cy="4246563"/>
          </a:xfrm>
          <a:prstGeom prst="rect">
            <a:avLst/>
          </a:prstGeom>
        </p:spPr>
      </p:pic>
      <p:sp>
        <p:nvSpPr>
          <p:cNvPr id="3" name="Slide Number Placeholder 3">
            <a:extLst>
              <a:ext uri="{FF2B5EF4-FFF2-40B4-BE49-F238E27FC236}">
                <a16:creationId xmlns:a16="http://schemas.microsoft.com/office/drawing/2014/main" id="{B5AD2BC0-78BB-2127-3359-7A89240B5B2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60112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35BC-CC00-5E76-289C-FE24A2D1934B}"/>
            </a:ext>
          </a:extLst>
        </p:cNvPr>
        <p:cNvGrpSpPr/>
        <p:nvPr/>
      </p:nvGrpSpPr>
      <p:grpSpPr>
        <a:xfrm>
          <a:off x="0" y="0"/>
          <a:ext cx="0" cy="0"/>
          <a:chOff x="0" y="0"/>
          <a:chExt cx="0" cy="0"/>
        </a:xfrm>
      </p:grpSpPr>
      <p:pic>
        <p:nvPicPr>
          <p:cNvPr id="3" name="Picture 2" descr="A plastic 4L bottle on a grey surface&#10;&#10;">
            <a:extLst>
              <a:ext uri="{FF2B5EF4-FFF2-40B4-BE49-F238E27FC236}">
                <a16:creationId xmlns:a16="http://schemas.microsoft.com/office/drawing/2014/main" id="{46D48335-54A5-B4D6-ED84-B7A9185FE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41" y="2984296"/>
            <a:ext cx="4230549" cy="2379684"/>
          </a:xfrm>
          <a:prstGeom prst="rect">
            <a:avLst/>
          </a:prstGeom>
        </p:spPr>
      </p:pic>
      <p:sp>
        <p:nvSpPr>
          <p:cNvPr id="8" name="Title 7">
            <a:extLst>
              <a:ext uri="{FF2B5EF4-FFF2-40B4-BE49-F238E27FC236}">
                <a16:creationId xmlns:a16="http://schemas.microsoft.com/office/drawing/2014/main" id="{A6898704-8F5F-19C8-A85B-0D1F65C0A21F}"/>
              </a:ext>
            </a:extLst>
          </p:cNvPr>
          <p:cNvSpPr>
            <a:spLocks noGrp="1"/>
          </p:cNvSpPr>
          <p:nvPr>
            <p:ph type="title"/>
          </p:nvPr>
        </p:nvSpPr>
        <p:spPr/>
        <p:txBody>
          <a:bodyPr/>
          <a:lstStyle/>
          <a:p>
            <a:r>
              <a:rPr lang="en-AU" dirty="0"/>
              <a:t>Revise example</a:t>
            </a:r>
          </a:p>
        </p:txBody>
      </p:sp>
      <p:sp>
        <p:nvSpPr>
          <p:cNvPr id="9" name="Text Placeholder 8">
            <a:extLst>
              <a:ext uri="{FF2B5EF4-FFF2-40B4-BE49-F238E27FC236}">
                <a16:creationId xmlns:a16="http://schemas.microsoft.com/office/drawing/2014/main" id="{5694E240-3ECC-4C5B-CD64-C2C2AD2A2851}"/>
              </a:ext>
            </a:extLst>
          </p:cNvPr>
          <p:cNvSpPr>
            <a:spLocks noGrp="1"/>
          </p:cNvSpPr>
          <p:nvPr>
            <p:ph type="body" sz="quarter" idx="18"/>
          </p:nvPr>
        </p:nvSpPr>
        <p:spPr/>
        <p:txBody>
          <a:bodyPr/>
          <a:lstStyle/>
          <a:p>
            <a:r>
              <a:rPr lang="en-AU" dirty="0"/>
              <a:t>Orthographic with ideas</a:t>
            </a:r>
          </a:p>
        </p:txBody>
      </p:sp>
      <p:pic>
        <p:nvPicPr>
          <p:cNvPr id="2" name="Picture 1" descr="A black and white orthographic sketch of a bottle">
            <a:extLst>
              <a:ext uri="{FF2B5EF4-FFF2-40B4-BE49-F238E27FC236}">
                <a16:creationId xmlns:a16="http://schemas.microsoft.com/office/drawing/2014/main" id="{0737680E-278F-6E39-451D-EF3A552B9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155" y="174979"/>
            <a:ext cx="4707027" cy="6474930"/>
          </a:xfrm>
          <a:prstGeom prst="rect">
            <a:avLst/>
          </a:prstGeom>
        </p:spPr>
      </p:pic>
      <p:sp>
        <p:nvSpPr>
          <p:cNvPr id="4" name="Slide Number Placeholder 3">
            <a:extLst>
              <a:ext uri="{FF2B5EF4-FFF2-40B4-BE49-F238E27FC236}">
                <a16:creationId xmlns:a16="http://schemas.microsoft.com/office/drawing/2014/main" id="{5FA86D91-A980-C189-009A-3F2C227C387E}"/>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104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22914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Planning</a:t>
            </a:r>
            <a:endParaRPr lang="en-AU" dirty="0"/>
          </a:p>
        </p:txBody>
      </p:sp>
      <p:sp>
        <p:nvSpPr>
          <p:cNvPr id="8" name="Text Placeholder 7">
            <a:extLst>
              <a:ext uri="{FF2B5EF4-FFF2-40B4-BE49-F238E27FC236}">
                <a16:creationId xmlns:a16="http://schemas.microsoft.com/office/drawing/2014/main" id="{BF563EB9-7A95-3A21-CF8E-A17AF4A23AD2}"/>
              </a:ext>
            </a:extLst>
          </p:cNvPr>
          <p:cNvSpPr>
            <a:spLocks noGrp="1"/>
          </p:cNvSpPr>
          <p:nvPr>
            <p:ph idx="1"/>
          </p:nvPr>
        </p:nvSpPr>
        <p:spPr/>
        <p:txBody>
          <a:bodyPr/>
          <a:lstStyle/>
          <a:p>
            <a:r>
              <a:rPr lang="en-AU" dirty="0">
                <a:latin typeface="Arial" panose="020B0604020202020204" pitchFamily="34" charset="0"/>
              </a:rPr>
              <a:t>In the next fortnight we will be prototyping and building our solutions.</a:t>
            </a:r>
          </a:p>
          <a:p>
            <a:r>
              <a:rPr lang="en-AU" dirty="0">
                <a:latin typeface="Arial" panose="020B0604020202020204" pitchFamily="34" charset="0"/>
              </a:rPr>
              <a:t>Consider the materials you will need for prototyping. Think about the structures, movements and mechanisms.</a:t>
            </a:r>
          </a:p>
          <a:p>
            <a:endParaRPr lang="en-AU" dirty="0">
              <a:latin typeface="Arial" panose="020B0604020202020204" pitchFamily="34" charset="0"/>
            </a:endParaRPr>
          </a:p>
          <a:p>
            <a:endParaRPr lang="en-AU" dirty="0"/>
          </a:p>
        </p:txBody>
      </p:sp>
      <p:sp>
        <p:nvSpPr>
          <p:cNvPr id="7" name="Text Placeholder 6">
            <a:extLst>
              <a:ext uri="{FF2B5EF4-FFF2-40B4-BE49-F238E27FC236}">
                <a16:creationId xmlns:a16="http://schemas.microsoft.com/office/drawing/2014/main" id="{5F0679AC-AD42-1023-25CD-DB894F57957D}"/>
              </a:ext>
            </a:extLst>
          </p:cNvPr>
          <p:cNvSpPr>
            <a:spLocks noGrp="1"/>
          </p:cNvSpPr>
          <p:nvPr>
            <p:ph type="body" sz="quarter" idx="18"/>
          </p:nvPr>
        </p:nvSpPr>
        <p:spPr/>
        <p:txBody>
          <a:bodyPr/>
          <a:lstStyle/>
          <a:p>
            <a:endParaRPr lang="en-AU"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0ACA8D4-8EF8-2A82-8A8D-786B51E6E79D}"/>
              </a:ext>
              <a:ext uri="{C183D7F6-B498-43B3-948B-1728B52AA6E4}">
                <adec:decorative xmlns:adec="http://schemas.microsoft.com/office/drawing/2017/decorative" val="1"/>
              </a:ext>
            </a:extLst>
          </p:cNvPr>
          <p:cNvGrpSpPr/>
          <p:nvPr/>
        </p:nvGrpSpPr>
        <p:grpSpPr>
          <a:xfrm>
            <a:off x="5982754" y="297900"/>
            <a:ext cx="6267175" cy="6200100"/>
            <a:chOff x="2071210" y="1292535"/>
            <a:chExt cx="5297160" cy="5353151"/>
          </a:xfrm>
        </p:grpSpPr>
        <p:pic>
          <p:nvPicPr>
            <p:cNvPr id="4" name="Graphic 3" descr="Head with gears with solid fill">
              <a:extLst>
                <a:ext uri="{FF2B5EF4-FFF2-40B4-BE49-F238E27FC236}">
                  <a16:creationId xmlns:a16="http://schemas.microsoft.com/office/drawing/2014/main" id="{A9212E1C-F2BF-40E0-47D1-C10F474ADD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5" name="Graphic 4" descr="Thought bubble with solid fill">
              <a:extLst>
                <a:ext uri="{FF2B5EF4-FFF2-40B4-BE49-F238E27FC236}">
                  <a16:creationId xmlns:a16="http://schemas.microsoft.com/office/drawing/2014/main" id="{EE717369-D28F-9FE5-F48D-03510871E2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13" name="Content Placeholder 4">
            <a:extLst>
              <a:ext uri="{FF2B5EF4-FFF2-40B4-BE49-F238E27FC236}">
                <a16:creationId xmlns:a16="http://schemas.microsoft.com/office/drawing/2014/main" id="{E5DB8E8C-5018-B015-84EC-D2960733D5CF}"/>
              </a:ext>
            </a:extLst>
          </p:cNvPr>
          <p:cNvSpPr txBox="1">
            <a:spLocks/>
          </p:cNvSpPr>
          <p:nvPr/>
        </p:nvSpPr>
        <p:spPr>
          <a:xfrm>
            <a:off x="8190993" y="1789932"/>
            <a:ext cx="3218777" cy="122030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bg2"/>
                </a:solidFill>
              </a:rPr>
              <a:t>Sticky tape, plastic, wood, bottles, electronics, wire, glue, scissors…</a:t>
            </a:r>
            <a:endParaRPr lang="en-AU" dirty="0"/>
          </a:p>
        </p:txBody>
      </p:sp>
      <p:sp>
        <p:nvSpPr>
          <p:cNvPr id="6" name="Slide Number Placeholder 3">
            <a:extLst>
              <a:ext uri="{FF2B5EF4-FFF2-40B4-BE49-F238E27FC236}">
                <a16:creationId xmlns:a16="http://schemas.microsoft.com/office/drawing/2014/main" id="{F0A52980-7160-A8E4-A1C0-E6988A9170DA}"/>
              </a:ext>
            </a:extLst>
          </p:cNvPr>
          <p:cNvSpPr txBox="1">
            <a:spLocks/>
          </p:cNvSpPr>
          <p:nvPr/>
        </p:nvSpPr>
        <p:spPr>
          <a:xfrm>
            <a:off x="11124000" y="6516000"/>
            <a:ext cx="720000" cy="180000"/>
          </a:xfrm>
          <a:prstGeom prst="rect">
            <a:avLst/>
          </a:prstGeom>
        </p:spPr>
        <p:txBody>
          <a:bodyPr anchor="t">
            <a:normAutofit fontScale="70000" lnSpcReduction="2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defRPr/>
            </a:pPr>
            <a:fld id="{10A01DC5-1685-4615-8240-15192985C6A2}" type="slidenum">
              <a:rPr lang="en-AU" sz="1200" smtClean="0">
                <a:solidFill>
                  <a:srgbClr val="22272B"/>
                </a:solidFill>
                <a:latin typeface="Public Sans Light"/>
              </a:rPr>
              <a:pPr algn="r">
                <a:lnSpc>
                  <a:spcPct val="90000"/>
                </a:lnSpc>
                <a:spcAft>
                  <a:spcPts val="600"/>
                </a:spcAft>
                <a:defRPr/>
              </a:pPr>
              <a:t>105</a:t>
            </a:fld>
            <a:endParaRPr lang="en-AU" sz="1200" dirty="0">
              <a:solidFill>
                <a:srgbClr val="22272B"/>
              </a:solidFill>
              <a:latin typeface="Public Sans Light"/>
            </a:endParaRPr>
          </a:p>
        </p:txBody>
      </p:sp>
    </p:spTree>
    <p:extLst>
      <p:ext uri="{BB962C8B-B14F-4D97-AF65-F5344CB8AC3E}">
        <p14:creationId xmlns:p14="http://schemas.microsoft.com/office/powerpoint/2010/main" val="213304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106</a:t>
            </a:fld>
            <a:endParaRPr lang="en-AU"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Planning materials</a:t>
            </a:r>
          </a:p>
        </p:txBody>
      </p:sp>
      <p:sp>
        <p:nvSpPr>
          <p:cNvPr id="7" name="Text Placeholder 6">
            <a:extLst>
              <a:ext uri="{FF2B5EF4-FFF2-40B4-BE49-F238E27FC236}">
                <a16:creationId xmlns:a16="http://schemas.microsoft.com/office/drawing/2014/main" id="{616D9075-4C54-2926-6EAF-137ABD89266F}"/>
              </a:ext>
            </a:extLst>
          </p:cNvPr>
          <p:cNvSpPr>
            <a:spLocks noGrp="1"/>
          </p:cNvSpPr>
          <p:nvPr>
            <p:ph type="body" sz="quarter" idx="18"/>
          </p:nvPr>
        </p:nvSpPr>
        <p:spPr/>
        <p:txBody>
          <a:bodyPr/>
          <a:lstStyle/>
          <a:p>
            <a:r>
              <a:rPr lang="en-AU" dirty="0"/>
              <a:t>Name:</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01CCEBEC-17CD-DAD6-6FE9-FECB63285838}"/>
              </a:ext>
            </a:extLst>
          </p:cNvPr>
          <p:cNvGraphicFramePr>
            <a:graphicFrameLocks noGrp="1"/>
          </p:cNvGraphicFramePr>
          <p:nvPr>
            <p:ph idx="4294967295"/>
            <p:extLst>
              <p:ext uri="{D42A27DB-BD31-4B8C-83A1-F6EECF244321}">
                <p14:modId xmlns:p14="http://schemas.microsoft.com/office/powerpoint/2010/main" val="651307548"/>
              </p:ext>
            </p:extLst>
          </p:nvPr>
        </p:nvGraphicFramePr>
        <p:xfrm>
          <a:off x="354013" y="1745569"/>
          <a:ext cx="11483974" cy="4211320"/>
        </p:xfrm>
        <a:graphic>
          <a:graphicData uri="http://schemas.openxmlformats.org/drawingml/2006/table">
            <a:tbl>
              <a:tblPr firstRow="1" bandRow="1">
                <a:tableStyleId>{69012ECD-51FC-41F1-AA8D-1B2483CD663E}</a:tableStyleId>
              </a:tblPr>
              <a:tblGrid>
                <a:gridCol w="2721796">
                  <a:extLst>
                    <a:ext uri="{9D8B030D-6E8A-4147-A177-3AD203B41FA5}">
                      <a16:colId xmlns:a16="http://schemas.microsoft.com/office/drawing/2014/main" val="2546070211"/>
                    </a:ext>
                  </a:extLst>
                </a:gridCol>
                <a:gridCol w="8762178">
                  <a:extLst>
                    <a:ext uri="{9D8B030D-6E8A-4147-A177-3AD203B41FA5}">
                      <a16:colId xmlns:a16="http://schemas.microsoft.com/office/drawing/2014/main" val="4275116296"/>
                    </a:ext>
                  </a:extLst>
                </a:gridCol>
              </a:tblGrid>
              <a:tr h="370840">
                <a:tc>
                  <a:txBody>
                    <a:bodyPr/>
                    <a:lstStyle/>
                    <a:p>
                      <a:r>
                        <a:rPr lang="en-AU" dirty="0">
                          <a:latin typeface="Arial" panose="020B0604020202020204" pitchFamily="34" charset="0"/>
                          <a:cs typeface="Arial" panose="020B0604020202020204" pitchFamily="34" charset="0"/>
                        </a:rPr>
                        <a:t>Feature</a:t>
                      </a:r>
                    </a:p>
                  </a:txBody>
                  <a:tcPr/>
                </a:tc>
                <a:tc>
                  <a:txBody>
                    <a:bodyPr/>
                    <a:lstStyle/>
                    <a:p>
                      <a:r>
                        <a:rPr lang="en-AU" dirty="0">
                          <a:latin typeface="Arial" panose="020B0604020202020204" pitchFamily="34" charset="0"/>
                          <a:cs typeface="Arial" panose="020B0604020202020204" pitchFamily="34" charset="0"/>
                        </a:rPr>
                        <a:t>Materials, quantity, equipment</a:t>
                      </a:r>
                    </a:p>
                  </a:txBody>
                  <a:tcPr/>
                </a:tc>
                <a:extLst>
                  <a:ext uri="{0D108BD9-81ED-4DB2-BD59-A6C34878D82A}">
                    <a16:rowId xmlns:a16="http://schemas.microsoft.com/office/drawing/2014/main" val="2818251824"/>
                  </a:ext>
                </a:extLst>
              </a:tr>
              <a:tr h="370840">
                <a:tc>
                  <a:txBody>
                    <a:bodyPr/>
                    <a:lstStyle/>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370840">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370840">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370840">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51402873"/>
                  </a:ext>
                </a:extLst>
              </a:tr>
              <a:tr h="370840">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63634086"/>
                  </a:ext>
                </a:extLst>
              </a:tr>
              <a:tr h="370840">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265171830"/>
                  </a:ext>
                </a:extLst>
              </a:tr>
            </a:tbl>
          </a:graphicData>
        </a:graphic>
      </p:graphicFrame>
    </p:spTree>
    <p:extLst>
      <p:ext uri="{BB962C8B-B14F-4D97-AF65-F5344CB8AC3E}">
        <p14:creationId xmlns:p14="http://schemas.microsoft.com/office/powerpoint/2010/main" val="16598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9D4FC3-6287-7146-78B7-4F6DBB53C0E5}"/>
              </a:ext>
            </a:extLst>
          </p:cNvPr>
          <p:cNvSpPr>
            <a:spLocks noGrp="1"/>
          </p:cNvSpPr>
          <p:nvPr>
            <p:ph type="title"/>
          </p:nvPr>
        </p:nvSpPr>
        <p:spPr/>
        <p:txBody>
          <a:bodyPr/>
          <a:lstStyle/>
          <a:p>
            <a:r>
              <a:rPr lang="en-AU" dirty="0"/>
              <a:t>References</a:t>
            </a:r>
          </a:p>
        </p:txBody>
      </p:sp>
      <p:sp>
        <p:nvSpPr>
          <p:cNvPr id="7" name="Content Placeholder 6">
            <a:extLst>
              <a:ext uri="{FF2B5EF4-FFF2-40B4-BE49-F238E27FC236}">
                <a16:creationId xmlns:a16="http://schemas.microsoft.com/office/drawing/2014/main" id="{2D20B267-2C46-C680-D82D-EF578F9D982E}"/>
              </a:ext>
            </a:extLst>
          </p:cNvPr>
          <p:cNvSpPr>
            <a:spLocks noGrp="1"/>
          </p:cNvSpPr>
          <p:nvPr>
            <p:ph idx="1"/>
          </p:nvPr>
        </p:nvSpPr>
        <p:spPr/>
        <p:txBody>
          <a:bodyPr/>
          <a:lstStyle/>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Core Electronics (20 July 2021) </a:t>
            </a:r>
            <a:r>
              <a:rPr lang="en-AU" sz="1400" u="sng" dirty="0">
                <a:solidFill>
                  <a:srgbClr val="2F5496"/>
                </a:solidFill>
                <a:effectLst/>
                <a:latin typeface="Arial" panose="020B0604020202020204" pitchFamily="34" charset="0"/>
                <a:ea typeface="Calibri" panose="020F0502020204030204" pitchFamily="34" charset="0"/>
                <a:hlinkClick r:id="rId2"/>
              </a:rPr>
              <a:t>‘Atmospheric sensor BME280’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Core Electronics</a:t>
            </a:r>
            <a:r>
              <a:rPr lang="en-AU" sz="1400" dirty="0">
                <a:effectLst/>
                <a:latin typeface="Arial" panose="020B0604020202020204" pitchFamily="34" charset="0"/>
                <a:ea typeface="Calibri" panose="020F0502020204030204" pitchFamily="34" charset="0"/>
              </a:rPr>
              <a:t>, YouTube, accessed 28 May 2024.</a:t>
            </a:r>
          </a:p>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Core Electronics (20 July 2021) </a:t>
            </a:r>
            <a:r>
              <a:rPr lang="en-AU" sz="1400" u="sng" dirty="0">
                <a:solidFill>
                  <a:srgbClr val="2F5496"/>
                </a:solidFill>
                <a:effectLst/>
                <a:latin typeface="Arial" panose="020B0604020202020204" pitchFamily="34" charset="0"/>
                <a:ea typeface="Calibri" panose="020F0502020204030204" pitchFamily="34" charset="0"/>
                <a:hlinkClick r:id="rId3"/>
              </a:rPr>
              <a:t>‘PiicoDev precision temperature sensor TMP117 | Micro:bit guide’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Core Electronics</a:t>
            </a:r>
            <a:r>
              <a:rPr lang="en-AU" sz="1400" dirty="0">
                <a:effectLst/>
                <a:latin typeface="Arial" panose="020B0604020202020204" pitchFamily="34" charset="0"/>
                <a:ea typeface="Calibri" panose="020F0502020204030204" pitchFamily="34" charset="0"/>
              </a:rPr>
              <a:t>, YouTube, accessed 28 May 2024.</a:t>
            </a:r>
            <a:endParaRPr lang="en-AU" sz="1400" dirty="0">
              <a:ea typeface="Calibri" panose="020F0502020204030204" pitchFamily="34" charset="0"/>
            </a:endParaRPr>
          </a:p>
          <a:p>
            <a:pPr>
              <a:lnSpc>
                <a:spcPct val="100000"/>
              </a:lnSpc>
              <a:spcBef>
                <a:spcPts val="1200"/>
              </a:spcBef>
              <a:spcAft>
                <a:spcPts val="600"/>
              </a:spcAft>
            </a:pP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AU" sz="1400" dirty="0">
                <a:effectLst/>
                <a:latin typeface="Arial" panose="020B0604020202020204" pitchFamily="34" charset="0"/>
                <a:ea typeface="Calibri" panose="020F0502020204030204" pitchFamily="34" charset="0"/>
                <a:cs typeface="Arial" panose="020B0604020202020204" pitchFamily="34" charset="0"/>
              </a:rPr>
              <a:t>Core Electronics (24 January 2024) </a:t>
            </a:r>
            <a:r>
              <a:rPr lang="en-AU" sz="1400" u="sng" dirty="0">
                <a:solidFill>
                  <a:srgbClr val="2F5496"/>
                </a:solidFill>
                <a:effectLst/>
                <a:latin typeface="Arial" panose="020B0604020202020204" pitchFamily="34" charset="0"/>
                <a:ea typeface="Calibri" panose="020F0502020204030204" pitchFamily="34" charset="0"/>
                <a:cs typeface="Arial" panose="020B0604020202020204" pitchFamily="34" charset="0"/>
                <a:hlinkClick r:id="rId4"/>
              </a:rPr>
              <a:t>‘Board walkthrough and Pinout’ [video]</a:t>
            </a:r>
            <a:r>
              <a:rPr lang="en-AU" sz="1400" dirty="0">
                <a:effectLst/>
                <a:latin typeface="Arial" panose="020B0604020202020204" pitchFamily="34" charset="0"/>
                <a:ea typeface="Calibri" panose="020F0502020204030204" pitchFamily="34" charset="0"/>
                <a:cs typeface="Arial" panose="020B0604020202020204" pitchFamily="34" charset="0"/>
              </a:rPr>
              <a:t>, </a:t>
            </a:r>
            <a:r>
              <a:rPr lang="en-AU" sz="1400" i="1" dirty="0">
                <a:effectLst/>
                <a:latin typeface="Arial" panose="020B0604020202020204" pitchFamily="34" charset="0"/>
                <a:ea typeface="Calibri" panose="020F0502020204030204" pitchFamily="34" charset="0"/>
                <a:cs typeface="Arial" panose="020B0604020202020204" pitchFamily="34" charset="0"/>
              </a:rPr>
              <a:t>Core Electronics</a:t>
            </a:r>
            <a:r>
              <a:rPr lang="en-AU" sz="1400" dirty="0">
                <a:effectLst/>
                <a:latin typeface="Arial" panose="020B0604020202020204" pitchFamily="34" charset="0"/>
                <a:ea typeface="Calibri" panose="020F0502020204030204" pitchFamily="34" charset="0"/>
                <a:cs typeface="Arial" panose="020B0604020202020204" pitchFamily="34" charset="0"/>
              </a:rPr>
              <a:t>, YouTube, accessed 28 June 2024.</a:t>
            </a:r>
          </a:p>
          <a:p>
            <a:pPr>
              <a:lnSpc>
                <a:spcPct val="150000"/>
              </a:lnSpc>
              <a:spcBef>
                <a:spcPts val="1200"/>
              </a:spcBef>
              <a:spcAft>
                <a:spcPts val="600"/>
              </a:spcAft>
            </a:pPr>
            <a:endParaRPr lang="en-AU" sz="1400" dirty="0">
              <a:effectLst/>
              <a:latin typeface="Arial" panose="020B060402020202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4E1819A6-8408-30D9-B712-7620EF7590AB}"/>
              </a:ext>
            </a:extLst>
          </p:cNvPr>
          <p:cNvSpPr txBox="1"/>
          <p:nvPr/>
        </p:nvSpPr>
        <p:spPr>
          <a:xfrm>
            <a:off x="262348" y="1323785"/>
            <a:ext cx="11471999" cy="1779974"/>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Outcomes referred to in this document are from the </a:t>
            </a: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5"/>
              </a:rPr>
              <a:t>iSTEM course document </a:t>
            </a:r>
            <a:r>
              <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NSW Department of Education for and on behalf of the Crown in the State of New South Wales (2024).</a:t>
            </a:r>
          </a:p>
          <a:p>
            <a:pPr marL="0" marR="0" lvl="0" indent="0" algn="l" defTabSz="609585" rtl="0" eaLnBrk="1" fontAlgn="auto" latinLnBrk="0" hangingPunct="1">
              <a:lnSpc>
                <a:spcPct val="150000"/>
              </a:lnSpc>
              <a:spcBef>
                <a:spcPts val="0"/>
              </a:spcBef>
              <a:spcAft>
                <a:spcPts val="600"/>
              </a:spcAft>
              <a:buClrTx/>
              <a:buSzTx/>
              <a:buFontTx/>
              <a:buNone/>
              <a:tabLst/>
              <a:defRPr/>
            </a:pPr>
            <a:r>
              <a:rPr lang="en-AU" sz="1800" dirty="0">
                <a:solidFill>
                  <a:srgbClr val="FFFFFF"/>
                </a:solidFill>
                <a:latin typeface="Arial" panose="020B0604020202020204" pitchFamily="34" charset="0"/>
                <a:cs typeface="Arial" panose="020B0604020202020204" pitchFamily="34" charset="0"/>
              </a:rPr>
              <a:t>Cover image: 'Aerial image of pivot irrigation crop' screenshot from SIX MAPS from the State of New South Wales (Department of Customer Services, Spatial Services).</a:t>
            </a: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4B28486-4B3A-A983-0044-5F9CD3EF1A2D}"/>
              </a:ext>
            </a:extLst>
          </p:cNvPr>
          <p:cNvSpPr>
            <a:spLocks noGrp="1"/>
          </p:cNvSpPr>
          <p:nvPr>
            <p:ph type="pic" sz="quarter" idx="13"/>
          </p:nvPr>
        </p:nvSpPr>
        <p:spPr/>
        <p:txBody>
          <a:bodyPr/>
          <a:lstStyle/>
          <a:p>
            <a:pPr>
              <a:lnSpc>
                <a:spcPct val="100000"/>
              </a:lnSpc>
            </a:pPr>
            <a:r>
              <a:rPr lang="en-AU" sz="1400" dirty="0">
                <a:effectLst/>
                <a:latin typeface="Arial" panose="020B0604020202020204" pitchFamily="34" charset="0"/>
                <a:ea typeface="Calibri" panose="020F0502020204030204" pitchFamily="34" charset="0"/>
                <a:cs typeface="Arial" panose="020B0604020202020204" pitchFamily="34" charset="0"/>
              </a:rPr>
              <a:t>Core Electronics (19 June 2024) </a:t>
            </a:r>
            <a:r>
              <a:rPr lang="en-AU" sz="1400" i="1" dirty="0">
                <a:effectLst/>
                <a:latin typeface="Arial" panose="020B0604020202020204" pitchFamily="34" charset="0"/>
                <a:ea typeface="Calibri" panose="020F0502020204030204" pitchFamily="34" charset="0"/>
                <a:cs typeface="Arial" panose="020B0604020202020204" pitchFamily="34" charset="0"/>
                <a:hlinkClick r:id="rId2"/>
              </a:rPr>
              <a:t>Raspberry Pi Pico workshop for begineers</a:t>
            </a:r>
            <a:r>
              <a:rPr lang="en-AU" sz="1400" dirty="0">
                <a:effectLst/>
                <a:latin typeface="Arial" panose="020B0604020202020204" pitchFamily="34" charset="0"/>
                <a:ea typeface="Calibri" panose="020F0502020204030204" pitchFamily="34" charset="0"/>
                <a:cs typeface="Arial" panose="020B0604020202020204" pitchFamily="34" charset="0"/>
              </a:rPr>
              <a:t>, Core Electronics website, accessed 21 June 2024.</a:t>
            </a:r>
          </a:p>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Core Electronics (20 July 2023) </a:t>
            </a:r>
            <a:r>
              <a:rPr lang="en-AU" sz="1400" u="sng" dirty="0">
                <a:solidFill>
                  <a:srgbClr val="2F5496"/>
                </a:solidFill>
                <a:effectLst/>
                <a:latin typeface="Arial" panose="020B0604020202020204" pitchFamily="34" charset="0"/>
                <a:ea typeface="Calibri" panose="020F0502020204030204" pitchFamily="34" charset="0"/>
                <a:hlinkClick r:id="rId3"/>
              </a:rPr>
              <a:t>‘Plant IO sensor guide’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Core Electronics</a:t>
            </a:r>
            <a:r>
              <a:rPr lang="en-AU" sz="1400" dirty="0">
                <a:effectLst/>
                <a:latin typeface="Arial" panose="020B0604020202020204" pitchFamily="34" charset="0"/>
                <a:ea typeface="Calibri" panose="020F0502020204030204" pitchFamily="34" charset="0"/>
              </a:rPr>
              <a:t>, YouTube, accessed 28 May 2024.</a:t>
            </a:r>
          </a:p>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Core Electronics (24 April 2024) </a:t>
            </a:r>
            <a:r>
              <a:rPr lang="en-AU" sz="1400" u="sng" dirty="0">
                <a:solidFill>
                  <a:srgbClr val="2F5496"/>
                </a:solidFill>
                <a:effectLst/>
                <a:latin typeface="Arial" panose="020B0604020202020204" pitchFamily="34" charset="0"/>
                <a:ea typeface="Calibri" panose="020F0502020204030204" pitchFamily="34" charset="0"/>
                <a:hlinkClick r:id="rId4"/>
              </a:rPr>
              <a:t>‘Sensors, input devices and microcontrollers’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Core Electronics</a:t>
            </a:r>
            <a:r>
              <a:rPr lang="en-AU" sz="1400" dirty="0">
                <a:effectLst/>
                <a:latin typeface="Arial" panose="020B0604020202020204" pitchFamily="34" charset="0"/>
                <a:ea typeface="Calibri" panose="020F0502020204030204" pitchFamily="34" charset="0"/>
              </a:rPr>
              <a:t>, YouTube, accessed 28 May 2024.</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AU" sz="1400" dirty="0">
                <a:effectLst/>
                <a:latin typeface="Arial" panose="020B0604020202020204" pitchFamily="34" charset="0"/>
                <a:ea typeface="Calibri" panose="020F0502020204030204" pitchFamily="34" charset="0"/>
                <a:cs typeface="Arial" panose="020B0604020202020204" pitchFamily="34" charset="0"/>
              </a:rPr>
              <a:t>Kitronik (9 April 2021) </a:t>
            </a:r>
            <a:r>
              <a:rPr lang="en-AU" sz="1400" u="sng" dirty="0">
                <a:solidFill>
                  <a:srgbClr val="2F5496"/>
                </a:solidFill>
                <a:effectLst/>
                <a:latin typeface="Arial" panose="020B0604020202020204" pitchFamily="34" charset="0"/>
                <a:ea typeface="Calibri" panose="020F0502020204030204" pitchFamily="34" charset="0"/>
                <a:cs typeface="Arial" panose="020B0604020202020204" pitchFamily="34" charset="0"/>
                <a:hlinkClick r:id="rId5"/>
              </a:rPr>
              <a:t>‘Smart greenhouse kit for the BBC micro:bit’ [video]</a:t>
            </a:r>
            <a:r>
              <a:rPr lang="en-AU" sz="1400" dirty="0">
                <a:effectLst/>
                <a:latin typeface="Arial" panose="020B0604020202020204" pitchFamily="34" charset="0"/>
                <a:ea typeface="Calibri" panose="020F0502020204030204" pitchFamily="34" charset="0"/>
                <a:cs typeface="Arial" panose="020B0604020202020204" pitchFamily="34" charset="0"/>
              </a:rPr>
              <a:t>, </a:t>
            </a:r>
            <a:r>
              <a:rPr lang="en-AU" sz="1400" i="1" dirty="0">
                <a:effectLst/>
                <a:latin typeface="Arial" panose="020B0604020202020204" pitchFamily="34" charset="0"/>
                <a:ea typeface="Calibri" panose="020F0502020204030204" pitchFamily="34" charset="0"/>
                <a:cs typeface="Arial" panose="020B0604020202020204" pitchFamily="34" charset="0"/>
              </a:rPr>
              <a:t>Kitronik</a:t>
            </a:r>
            <a:r>
              <a:rPr lang="en-AU" sz="1400" dirty="0">
                <a:effectLst/>
                <a:latin typeface="Arial" panose="020B0604020202020204" pitchFamily="34" charset="0"/>
                <a:ea typeface="Calibri" panose="020F0502020204030204" pitchFamily="34" charset="0"/>
                <a:cs typeface="Arial" panose="020B0604020202020204" pitchFamily="34" charset="0"/>
              </a:rPr>
              <a:t>, YouTube, accessed 28 May 2024.</a:t>
            </a:r>
          </a:p>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Michael Klements (8 December 2020) </a:t>
            </a:r>
            <a:r>
              <a:rPr lang="en-AU" sz="1400" u="sng" dirty="0">
                <a:solidFill>
                  <a:srgbClr val="2F5496"/>
                </a:solidFill>
                <a:effectLst/>
                <a:latin typeface="Arial" panose="020B0604020202020204" pitchFamily="34" charset="0"/>
                <a:ea typeface="Calibri" panose="020F0502020204030204" pitchFamily="34" charset="0"/>
                <a:hlinkClick r:id="rId6"/>
              </a:rPr>
              <a:t>‘Micro:bit automatic plant watering system’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Michael Klements</a:t>
            </a:r>
            <a:r>
              <a:rPr lang="en-AU" sz="1400" dirty="0">
                <a:effectLst/>
                <a:latin typeface="Arial" panose="020B0604020202020204" pitchFamily="34" charset="0"/>
                <a:ea typeface="Calibri" panose="020F0502020204030204" pitchFamily="34" charset="0"/>
              </a:rPr>
              <a:t>, YouTube, accessed 28 May 2024.</a:t>
            </a:r>
          </a:p>
          <a:p>
            <a:pPr>
              <a:lnSpc>
                <a:spcPct val="100000"/>
              </a:lnSpc>
            </a:pP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AU" sz="1400" dirty="0">
                <a:effectLst/>
                <a:latin typeface="Arial" panose="020B0604020202020204" pitchFamily="34" charset="0"/>
                <a:ea typeface="Calibri" panose="020F0502020204030204" pitchFamily="34" charset="0"/>
                <a:cs typeface="Arial" panose="020B0604020202020204" pitchFamily="34" charset="0"/>
              </a:rPr>
              <a:t>Micro:bit Educational Foundation (2024) </a:t>
            </a:r>
            <a:r>
              <a:rPr lang="en-AU" sz="1400" i="1" u="sng" dirty="0">
                <a:solidFill>
                  <a:srgbClr val="2F5496"/>
                </a:solidFill>
                <a:effectLst/>
                <a:latin typeface="Arial" panose="020B0604020202020204" pitchFamily="34" charset="0"/>
                <a:ea typeface="Calibri" panose="020F0502020204030204" pitchFamily="34" charset="0"/>
                <a:cs typeface="Arial" panose="020B0604020202020204" pitchFamily="34" charset="0"/>
                <a:hlinkClick r:id="rId7"/>
              </a:rPr>
              <a:t>Microbit environment data logger</a:t>
            </a:r>
            <a:r>
              <a:rPr lang="en-AU" sz="1400" u="sng" dirty="0">
                <a:solidFill>
                  <a:srgbClr val="2F5496"/>
                </a:solidFill>
                <a:effectLst/>
                <a:latin typeface="Arial" panose="020B0604020202020204" pitchFamily="34" charset="0"/>
                <a:ea typeface="Calibri" panose="020F0502020204030204" pitchFamily="34" charset="0"/>
                <a:cs typeface="Arial" panose="020B0604020202020204" pitchFamily="34" charset="0"/>
              </a:rPr>
              <a:t>,</a:t>
            </a:r>
            <a:r>
              <a:rPr lang="en-AU" sz="1400" dirty="0">
                <a:effectLst/>
                <a:latin typeface="Arial" panose="020B0604020202020204" pitchFamily="34" charset="0"/>
                <a:ea typeface="Calibri" panose="020F0502020204030204" pitchFamily="34" charset="0"/>
                <a:cs typeface="Arial" panose="020B0604020202020204" pitchFamily="34" charset="0"/>
              </a:rPr>
              <a:t> Micro:bit Educational Foundation website, accessed 28 May 2024.</a:t>
            </a:r>
          </a:p>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Micro:Bit (2024) </a:t>
            </a:r>
            <a:r>
              <a:rPr lang="en-AU" sz="1400" i="1" u="sng" dirty="0">
                <a:solidFill>
                  <a:srgbClr val="2F5496"/>
                </a:solidFill>
                <a:effectLst/>
                <a:latin typeface="Arial" panose="020B0604020202020204" pitchFamily="34" charset="0"/>
                <a:ea typeface="Calibri" panose="020F0502020204030204" pitchFamily="34" charset="0"/>
                <a:hlinkClick r:id="rId7"/>
              </a:rPr>
              <a:t>Micro:bit environment data logger</a:t>
            </a:r>
            <a:r>
              <a:rPr lang="en-AU" sz="1400" dirty="0">
                <a:effectLst/>
                <a:latin typeface="Arial" panose="020B0604020202020204" pitchFamily="34" charset="0"/>
                <a:ea typeface="Calibri" panose="020F0502020204030204" pitchFamily="34" charset="0"/>
              </a:rPr>
              <a:t>, Micro:bit Educational Foundation website, accessed 28 May 2024.</a:t>
            </a:r>
          </a:p>
          <a:p>
            <a:pPr>
              <a:lnSpc>
                <a:spcPct val="100000"/>
              </a:lnSpc>
              <a:spcBef>
                <a:spcPts val="1200"/>
              </a:spcBef>
              <a:spcAft>
                <a:spcPts val="600"/>
              </a:spcAft>
            </a:pPr>
            <a:r>
              <a:rPr lang="en-AU" sz="1400" dirty="0">
                <a:effectLst/>
                <a:latin typeface="Arial" panose="020B0604020202020204" pitchFamily="34" charset="0"/>
                <a:ea typeface="Calibri" panose="020F0502020204030204" pitchFamily="34" charset="0"/>
              </a:rPr>
              <a:t>Microsoft MakeCode (3 January 2020) </a:t>
            </a:r>
            <a:r>
              <a:rPr lang="en-AU" sz="1400" u="sng" dirty="0">
                <a:solidFill>
                  <a:srgbClr val="2F5496"/>
                </a:solidFill>
                <a:effectLst/>
                <a:latin typeface="Arial" panose="020B0604020202020204" pitchFamily="34" charset="0"/>
                <a:ea typeface="Calibri" panose="020F0502020204030204" pitchFamily="34" charset="0"/>
                <a:hlinkClick r:id="rId8"/>
              </a:rPr>
              <a:t>‘Science experiments 04 soil moisture sensor’ [video]</a:t>
            </a:r>
            <a:r>
              <a:rPr lang="en-AU" sz="1400" dirty="0">
                <a:effectLst/>
                <a:latin typeface="Arial" panose="020B0604020202020204" pitchFamily="34" charset="0"/>
                <a:ea typeface="Calibri" panose="020F0502020204030204" pitchFamily="34" charset="0"/>
              </a:rPr>
              <a:t>, </a:t>
            </a:r>
            <a:r>
              <a:rPr lang="en-AU" sz="1400" i="1" dirty="0">
                <a:effectLst/>
                <a:latin typeface="Arial" panose="020B0604020202020204" pitchFamily="34" charset="0"/>
                <a:ea typeface="Calibri" panose="020F0502020204030204" pitchFamily="34" charset="0"/>
              </a:rPr>
              <a:t>Microsoft MakeCode</a:t>
            </a:r>
            <a:r>
              <a:rPr lang="en-AU" sz="1400" dirty="0">
                <a:effectLst/>
                <a:latin typeface="Arial" panose="020B0604020202020204" pitchFamily="34" charset="0"/>
                <a:ea typeface="Calibri" panose="020F0502020204030204" pitchFamily="34" charset="0"/>
              </a:rPr>
              <a:t>, YouTube, accessed 28 May 2024.</a:t>
            </a:r>
          </a:p>
          <a:p>
            <a:endParaRPr lang="en-AU" dirty="0"/>
          </a:p>
        </p:txBody>
      </p:sp>
      <p:sp>
        <p:nvSpPr>
          <p:cNvPr id="9" name="Title 8">
            <a:extLst>
              <a:ext uri="{FF2B5EF4-FFF2-40B4-BE49-F238E27FC236}">
                <a16:creationId xmlns:a16="http://schemas.microsoft.com/office/drawing/2014/main" id="{A43DDF7F-36A6-066F-ED37-61DA856FF7F1}"/>
              </a:ext>
            </a:extLst>
          </p:cNvPr>
          <p:cNvSpPr>
            <a:spLocks noGrp="1"/>
          </p:cNvSpPr>
          <p:nvPr>
            <p:ph type="title"/>
          </p:nvPr>
        </p:nvSpPr>
        <p:spPr/>
        <p:txBody>
          <a:bodyPr/>
          <a:lstStyle/>
          <a:p>
            <a:r>
              <a:rPr lang="en-AU" dirty="0"/>
              <a:t>References 2</a:t>
            </a:r>
          </a:p>
        </p:txBody>
      </p:sp>
      <p:sp>
        <p:nvSpPr>
          <p:cNvPr id="7" name="Content Placeholder 6" descr="ns">
            <a:extLst>
              <a:ext uri="{FF2B5EF4-FFF2-40B4-BE49-F238E27FC236}">
                <a16:creationId xmlns:a16="http://schemas.microsoft.com/office/drawing/2014/main" id="{2D20B267-2C46-C680-D82D-EF578F9D982E}"/>
              </a:ext>
            </a:extLst>
          </p:cNvPr>
          <p:cNvSpPr>
            <a:spLocks noGrp="1"/>
          </p:cNvSpPr>
          <p:nvPr>
            <p:ph type="body" sz="quarter" idx="18"/>
          </p:nvPr>
        </p:nvSpPr>
        <p:spPr/>
        <p:txBody>
          <a:bodyPr/>
          <a:lstStyle/>
          <a:p>
            <a:pPr>
              <a:lnSpc>
                <a:spcPct val="150000"/>
              </a:lnSpc>
              <a:spcBef>
                <a:spcPts val="1200"/>
              </a:spcBef>
              <a:spcAft>
                <a:spcPts val="600"/>
              </a:spcAft>
            </a:pPr>
            <a:endParaRPr lang="en-AU" sz="1400" dirty="0">
              <a:effectLst/>
              <a:latin typeface="Arial" panose="020B0604020202020204" pitchFamily="34" charset="0"/>
              <a:ea typeface="Calibri" panose="020F0502020204030204" pitchFamily="34" charset="0"/>
            </a:endParaRPr>
          </a:p>
          <a:p>
            <a:endParaRPr lang="en-AU" sz="1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600"/>
              </a:spcAft>
            </a:pPr>
            <a:endParaRPr lang="en-AU" sz="14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4116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109</a:t>
            </a:fld>
            <a:endParaRPr lang="en-AU" dirty="0"/>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2026.</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dirty="0"/>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Week 3 and 4 lessons</a:t>
            </a: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3.1</a:t>
            </a:r>
          </a:p>
        </p:txBody>
      </p:sp>
      <p:sp>
        <p:nvSpPr>
          <p:cNvPr id="7" name="TextBox 25">
            <a:extLst>
              <a:ext uri="{FF2B5EF4-FFF2-40B4-BE49-F238E27FC236}">
                <a16:creationId xmlns:a16="http://schemas.microsoft.com/office/drawing/2014/main" id="{B8766759-8445-A95E-E4CE-416F8EB15D94}"/>
              </a:ext>
            </a:extLst>
          </p:cNvPr>
          <p:cNvSpPr txBox="1"/>
          <p:nvPr/>
        </p:nvSpPr>
        <p:spPr>
          <a:xfrm>
            <a:off x="2219356" y="1517893"/>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Microcontroller boards</a:t>
            </a: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3.2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2219356" y="2492538"/>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Microcontroller and sensor</a:t>
            </a: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860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4" name="Oval 23">
            <a:hlinkClick r:id="rId5" action="ppaction://hlinksldjump"/>
            <a:extLst>
              <a:ext uri="{FF2B5EF4-FFF2-40B4-BE49-F238E27FC236}">
                <a16:creationId xmlns:a16="http://schemas.microsoft.com/office/drawing/2014/main" id="{A6DDAD40-805E-049F-39FC-55094C6BA103}"/>
              </a:ext>
            </a:extLst>
          </p:cNvPr>
          <p:cNvSpPr/>
          <p:nvPr/>
        </p:nvSpPr>
        <p:spPr>
          <a:xfrm>
            <a:off x="1164623" y="336898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3.3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2233743" y="352920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Microcontroller and response</a:t>
            </a: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6683062" y="128278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27" name="Oval 26">
            <a:hlinkClick r:id="rId6" action="ppaction://hlinksldjump"/>
            <a:extLst>
              <a:ext uri="{FF2B5EF4-FFF2-40B4-BE49-F238E27FC236}">
                <a16:creationId xmlns:a16="http://schemas.microsoft.com/office/drawing/2014/main" id="{30E4BF03-C9A7-EAE3-FC01-51CE829A6E7A}"/>
              </a:ext>
            </a:extLst>
          </p:cNvPr>
          <p:cNvSpPr/>
          <p:nvPr/>
        </p:nvSpPr>
        <p:spPr>
          <a:xfrm>
            <a:off x="6096000" y="136570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4.1</a:t>
            </a:r>
          </a:p>
        </p:txBody>
      </p:sp>
      <p:sp>
        <p:nvSpPr>
          <p:cNvPr id="28" name="TextBox 25">
            <a:extLst>
              <a:ext uri="{FF2B5EF4-FFF2-40B4-BE49-F238E27FC236}">
                <a16:creationId xmlns:a16="http://schemas.microsoft.com/office/drawing/2014/main" id="{E28B2236-ABD7-EC9D-39C6-357B29770348}"/>
              </a:ext>
            </a:extLst>
          </p:cNvPr>
          <p:cNvSpPr txBox="1"/>
          <p:nvPr/>
        </p:nvSpPr>
        <p:spPr>
          <a:xfrm>
            <a:off x="7165120" y="152591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Brainstorm and design</a:t>
            </a: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6683062" y="22707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30" name="Oval 29">
            <a:hlinkClick r:id="rId7" action="ppaction://hlinksldjump"/>
            <a:extLst>
              <a:ext uri="{FF2B5EF4-FFF2-40B4-BE49-F238E27FC236}">
                <a16:creationId xmlns:a16="http://schemas.microsoft.com/office/drawing/2014/main" id="{B0E74290-D27C-AEF7-46E4-E1542A1B3C92}"/>
              </a:ext>
            </a:extLst>
          </p:cNvPr>
          <p:cNvSpPr/>
          <p:nvPr/>
        </p:nvSpPr>
        <p:spPr>
          <a:xfrm>
            <a:off x="6096000" y="235370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4.2</a:t>
            </a:r>
          </a:p>
        </p:txBody>
      </p:sp>
      <p:sp>
        <p:nvSpPr>
          <p:cNvPr id="31" name="TextBox 25">
            <a:extLst>
              <a:ext uri="{FF2B5EF4-FFF2-40B4-BE49-F238E27FC236}">
                <a16:creationId xmlns:a16="http://schemas.microsoft.com/office/drawing/2014/main" id="{25FD3220-EFBB-BC89-7FB2-2347E854CB7B}"/>
              </a:ext>
            </a:extLst>
          </p:cNvPr>
          <p:cNvSpPr txBox="1"/>
          <p:nvPr/>
        </p:nvSpPr>
        <p:spPr>
          <a:xfrm>
            <a:off x="7124928" y="2505692"/>
            <a:ext cx="3323272" cy="37253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Refine the design</a:t>
            </a:r>
          </a:p>
        </p:txBody>
      </p:sp>
      <p:sp>
        <p:nvSpPr>
          <p:cNvPr id="6" name="Rectangle: Rounded Corners 5">
            <a:extLst>
              <a:ext uri="{FF2B5EF4-FFF2-40B4-BE49-F238E27FC236}">
                <a16:creationId xmlns:a16="http://schemas.microsoft.com/office/drawing/2014/main" id="{48D2C958-7EFD-13AF-3571-3BCDE2B43403}"/>
              </a:ext>
              <a:ext uri="{C183D7F6-B498-43B3-948B-1728B52AA6E4}">
                <adec:decorative xmlns:adec="http://schemas.microsoft.com/office/drawing/2017/decorative" val="1"/>
              </a:ext>
            </a:extLst>
          </p:cNvPr>
          <p:cNvSpPr/>
          <p:nvPr/>
        </p:nvSpPr>
        <p:spPr>
          <a:xfrm>
            <a:off x="6683062" y="32860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endParaRPr>
          </a:p>
        </p:txBody>
      </p:sp>
      <p:sp>
        <p:nvSpPr>
          <p:cNvPr id="8" name="Oval 7">
            <a:hlinkClick r:id="rId8" action="ppaction://hlinksldjump"/>
            <a:extLst>
              <a:ext uri="{FF2B5EF4-FFF2-40B4-BE49-F238E27FC236}">
                <a16:creationId xmlns:a16="http://schemas.microsoft.com/office/drawing/2014/main" id="{ADE65B4A-A9CC-B02A-9DD5-1C01DFB2F995}"/>
              </a:ext>
            </a:extLst>
          </p:cNvPr>
          <p:cNvSpPr/>
          <p:nvPr/>
        </p:nvSpPr>
        <p:spPr>
          <a:xfrm>
            <a:off x="6096000" y="336898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latin typeface="+mj-lt"/>
                <a:cs typeface="Arial" panose="020B0604020202020204" pitchFamily="34" charset="0"/>
              </a:rPr>
              <a:t>4.3</a:t>
            </a:r>
          </a:p>
        </p:txBody>
      </p:sp>
      <p:sp>
        <p:nvSpPr>
          <p:cNvPr id="9" name="TextBox 25">
            <a:extLst>
              <a:ext uri="{FF2B5EF4-FFF2-40B4-BE49-F238E27FC236}">
                <a16:creationId xmlns:a16="http://schemas.microsoft.com/office/drawing/2014/main" id="{B3415650-9E83-46DF-584D-BEA3DDEC28A1}"/>
              </a:ext>
            </a:extLst>
          </p:cNvPr>
          <p:cNvSpPr txBox="1"/>
          <p:nvPr/>
        </p:nvSpPr>
        <p:spPr>
          <a:xfrm>
            <a:off x="7165120" y="3529202"/>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dirty="0">
                <a:latin typeface="+mj-lt"/>
                <a:cs typeface="Arial" panose="020B0604020202020204" pitchFamily="34" charset="0"/>
              </a:rPr>
              <a:t>Designing and planning</a:t>
            </a: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coding environments to produce code that runs on a microcontroller.</a:t>
            </a:r>
            <a:endParaRPr lang="en-AU" b="1" dirty="0"/>
          </a:p>
          <a:p>
            <a:r>
              <a:rPr lang="en-AU" b="1" dirty="0"/>
              <a:t>We can:</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a coding environment to program actions on a microcontroller.</a:t>
            </a:r>
            <a:endParaRPr lang="en-AU" sz="1800" dirty="0"/>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3.1 Microcontroller boards</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9" name="Slide Number Placeholder 4">
            <a:extLst>
              <a:ext uri="{FF2B5EF4-FFF2-40B4-BE49-F238E27FC236}">
                <a16:creationId xmlns:a16="http://schemas.microsoft.com/office/drawing/2014/main" id="{0E33D5B8-B006-8099-7A87-F28320F9EDA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12</a:t>
            </a:fld>
            <a:endParaRPr lang="en-AU" dirty="0"/>
          </a:p>
        </p:txBody>
      </p:sp>
    </p:spTree>
    <p:extLst>
      <p:ext uri="{BB962C8B-B14F-4D97-AF65-F5344CB8AC3E}">
        <p14:creationId xmlns:p14="http://schemas.microsoft.com/office/powerpoint/2010/main" val="3562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Microcontroller review</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sz="2000" dirty="0">
                <a:latin typeface="Arial" panose="020B0604020202020204" pitchFamily="34" charset="0"/>
                <a:cs typeface="Arial" panose="020B0604020202020204" pitchFamily="34" charset="0"/>
              </a:rPr>
              <a:t>Today we will be revising the use of the Raspberry Pi Pico microcontroller board.</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13</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Raspberry Pi Pico</a:t>
            </a:r>
            <a:endParaRPr lang="en-US" dirty="0">
              <a:latin typeface="Arial" panose="020B0604020202020204" pitchFamily="34" charset="0"/>
              <a:cs typeface="Arial" panose="020B0604020202020204" pitchFamily="34" charset="0"/>
            </a:endParaRPr>
          </a:p>
        </p:txBody>
      </p:sp>
      <p:pic>
        <p:nvPicPr>
          <p:cNvPr id="7" name="Picture Placeholder 17" descr="Image of Raspberry Pi Pico microcontroller.">
            <a:extLst>
              <a:ext uri="{FF2B5EF4-FFF2-40B4-BE49-F238E27FC236}">
                <a16:creationId xmlns:a16="http://schemas.microsoft.com/office/drawing/2014/main" id="{F7B08D93-8866-E52C-D795-9E81325D9661}"/>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22788" t="21274" r="18020"/>
          <a:stretch/>
        </p:blipFill>
        <p:spPr>
          <a:xfrm>
            <a:off x="6273211" y="1733860"/>
            <a:ext cx="5454502" cy="4062465"/>
          </a:xfrm>
        </p:spPr>
      </p:pic>
      <p:sp>
        <p:nvSpPr>
          <p:cNvPr id="5" name="TextBox 4">
            <a:extLst>
              <a:ext uri="{FF2B5EF4-FFF2-40B4-BE49-F238E27FC236}">
                <a16:creationId xmlns:a16="http://schemas.microsoft.com/office/drawing/2014/main" id="{8796CE75-D528-9AAA-BD9E-98AC207652D2}"/>
              </a:ext>
            </a:extLst>
          </p:cNvPr>
          <p:cNvSpPr txBox="1"/>
          <p:nvPr/>
        </p:nvSpPr>
        <p:spPr>
          <a:xfrm>
            <a:off x="6285209" y="5988520"/>
            <a:ext cx="5558791"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Pico microcontroller board</a:t>
            </a:r>
            <a:endParaRPr lang="en-AU" sz="1400" dirty="0"/>
          </a:p>
        </p:txBody>
      </p:sp>
    </p:spTree>
    <p:extLst>
      <p:ext uri="{BB962C8B-B14F-4D97-AF65-F5344CB8AC3E}">
        <p14:creationId xmlns:p14="http://schemas.microsoft.com/office/powerpoint/2010/main" val="126159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14</a:t>
            </a:fld>
            <a:endParaRPr lang="en-AU"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Raspberry Pi Pico review</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cs typeface="Arial" panose="020B0604020202020204" pitchFamily="34" charset="0"/>
              </a:rPr>
              <a:t>What is a microcontroller board?</a:t>
            </a:r>
          </a:p>
        </p:txBody>
      </p:sp>
      <p:sp>
        <p:nvSpPr>
          <p:cNvPr id="19" name="Content Placeholder 18">
            <a:extLst>
              <a:ext uri="{FF2B5EF4-FFF2-40B4-BE49-F238E27FC236}">
                <a16:creationId xmlns:a16="http://schemas.microsoft.com/office/drawing/2014/main" id="{CF60729F-F3E0-92E4-C7DD-AE80B3302427}"/>
              </a:ext>
            </a:extLst>
          </p:cNvPr>
          <p:cNvSpPr>
            <a:spLocks noGrp="1"/>
          </p:cNvSpPr>
          <p:nvPr>
            <p:ph sz="quarter" idx="19"/>
          </p:nvPr>
        </p:nvSpPr>
        <p:spPr>
          <a:xfrm>
            <a:off x="360363" y="1562470"/>
            <a:ext cx="4595459" cy="4878611"/>
          </a:xfrm>
        </p:spPr>
        <p:txBody>
          <a:bodyPr/>
          <a:lstStyle/>
          <a:p>
            <a:r>
              <a:rPr lang="en-AU" dirty="0"/>
              <a:t>A circuit board that contains a microcontroller, which is a small computer used to control the operation of electronic devices. </a:t>
            </a:r>
          </a:p>
          <a:p>
            <a:r>
              <a:rPr lang="en-AU" dirty="0"/>
              <a:t>The board typically has memory, programmable input/output peripherals, and is used to execute specific control programs, such as managing motor speed or reading sensors in an elevator system. </a:t>
            </a:r>
          </a:p>
        </p:txBody>
      </p:sp>
      <p:sp>
        <p:nvSpPr>
          <p:cNvPr id="21" name="Text Placeholder 20">
            <a:extLst>
              <a:ext uri="{FF2B5EF4-FFF2-40B4-BE49-F238E27FC236}">
                <a16:creationId xmlns:a16="http://schemas.microsoft.com/office/drawing/2014/main" id="{D4495A04-FB87-897B-D348-7D773A648454}"/>
              </a:ext>
            </a:extLst>
          </p:cNvPr>
          <p:cNvSpPr>
            <a:spLocks noGrp="1"/>
          </p:cNvSpPr>
          <p:nvPr>
            <p:ph type="body" sz="quarter" idx="21"/>
          </p:nvPr>
        </p:nvSpPr>
        <p:spPr>
          <a:xfrm>
            <a:off x="5173394" y="5131573"/>
            <a:ext cx="5519738" cy="506413"/>
          </a:xfrm>
        </p:spPr>
        <p:txBody>
          <a:bodyPr/>
          <a:lstStyle/>
          <a:p>
            <a:r>
              <a:rPr lang="en-AU" dirty="0">
                <a:hlinkClick r:id="rId4"/>
              </a:rPr>
              <a:t>What is a microcontroller?</a:t>
            </a:r>
            <a:endParaRPr lang="en-AU" dirty="0"/>
          </a:p>
        </p:txBody>
      </p:sp>
      <p:pic>
        <p:nvPicPr>
          <p:cNvPr id="3" name="Online Media 2" title="What is a Microcontroller? | Raspberry Pi Pico Workshop: Chapter 1.2">
            <a:hlinkClick r:id="" action="ppaction://media"/>
            <a:extLst>
              <a:ext uri="{FF2B5EF4-FFF2-40B4-BE49-F238E27FC236}">
                <a16:creationId xmlns:a16="http://schemas.microsoft.com/office/drawing/2014/main" id="{8D5297A9-01ED-387C-8BF9-3461866F6D50}"/>
              </a:ext>
            </a:extLst>
          </p:cNvPr>
          <p:cNvPicPr>
            <a:picLocks noRot="1" noChangeAspect="1"/>
          </p:cNvPicPr>
          <p:nvPr>
            <a:videoFile r:link="rId1"/>
          </p:nvPr>
        </p:nvPicPr>
        <p:blipFill>
          <a:blip r:embed="rId5"/>
          <a:stretch>
            <a:fillRect/>
          </a:stretch>
        </p:blipFill>
        <p:spPr>
          <a:xfrm>
            <a:off x="5232401" y="1220014"/>
            <a:ext cx="6457882" cy="3648703"/>
          </a:xfrm>
          <a:prstGeom prst="rect">
            <a:avLst/>
          </a:prstGeom>
        </p:spPr>
      </p:pic>
    </p:spTree>
    <p:extLst>
      <p:ext uri="{BB962C8B-B14F-4D97-AF65-F5344CB8AC3E}">
        <p14:creationId xmlns:p14="http://schemas.microsoft.com/office/powerpoint/2010/main" val="21449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Microcontrollers, sensors and actuators</a:t>
            </a:r>
          </a:p>
        </p:txBody>
      </p:sp>
      <p:sp>
        <p:nvSpPr>
          <p:cNvPr id="4" name="Slide Number Placeholder 3">
            <a:extLst>
              <a:ext uri="{FF2B5EF4-FFF2-40B4-BE49-F238E27FC236}">
                <a16:creationId xmlns:a16="http://schemas.microsoft.com/office/drawing/2014/main" id="{735C2D62-CA65-4ADB-8AB2-883B9A50F788}"/>
              </a:ext>
            </a:extLst>
          </p:cNvPr>
          <p:cNvSpPr>
            <a:spLocks noGrp="1"/>
          </p:cNvSpPr>
          <p:nvPr>
            <p:ph type="sldNum" sz="quarter" idx="10"/>
          </p:nvPr>
        </p:nvSpPr>
        <p:spPr/>
        <p:txBody>
          <a:bodyPr/>
          <a:lstStyle/>
          <a:p>
            <a:fld id="{10A01DC5-1685-4615-8240-15192985C6A2}" type="slidenum">
              <a:rPr lang="en-AU" smtClean="0">
                <a:latin typeface="Arial" panose="020B0604020202020204" pitchFamily="34" charset="0"/>
                <a:cs typeface="Arial" panose="020B0604020202020204" pitchFamily="34" charset="0"/>
              </a:rPr>
              <a:pPr/>
              <a:t>15</a:t>
            </a:fld>
            <a:endParaRPr lang="en-AU"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Sensors</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half" idx="1"/>
          </p:nvPr>
        </p:nvSpPr>
        <p:spPr/>
        <p:txBody>
          <a:bodyPr/>
          <a:lstStyle/>
          <a:p>
            <a:r>
              <a:rPr lang="en-AU" sz="2000" dirty="0">
                <a:latin typeface="Arial" panose="020B0604020202020204" pitchFamily="34" charset="0"/>
                <a:cs typeface="Arial" panose="020B0604020202020204" pitchFamily="34" charset="0"/>
              </a:rPr>
              <a:t>There is a wide range of sensors we can connect to microcontrollers.</a:t>
            </a:r>
          </a:p>
          <a:p>
            <a:r>
              <a:rPr lang="en-AU" sz="2000" dirty="0">
                <a:latin typeface="Arial" panose="020B0604020202020204" pitchFamily="34" charset="0"/>
                <a:cs typeface="Arial" panose="020B0604020202020204" pitchFamily="34" charset="0"/>
              </a:rPr>
              <a:t>What sensors have we used in other topics so far?</a:t>
            </a:r>
          </a:p>
          <a:p>
            <a:r>
              <a:rPr lang="en-AU" sz="2000" dirty="0">
                <a:latin typeface="Arial" panose="020B0604020202020204" pitchFamily="34" charset="0"/>
                <a:cs typeface="Arial" panose="020B0604020202020204" pitchFamily="34" charset="0"/>
              </a:rPr>
              <a:t>What data did we collect?</a:t>
            </a:r>
          </a:p>
          <a:p>
            <a:r>
              <a:rPr lang="en-AU" sz="2000" dirty="0">
                <a:latin typeface="Arial" panose="020B0604020202020204" pitchFamily="34" charset="0"/>
                <a:cs typeface="Arial" panose="020B0604020202020204" pitchFamily="34" charset="0"/>
              </a:rPr>
              <a:t>Why did we collect this data?</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4DD14DF4-7253-3605-69C7-C5BEA6D52197}"/>
              </a:ext>
            </a:extLst>
          </p:cNvPr>
          <p:cNvSpPr>
            <a:spLocks noGrp="1"/>
          </p:cNvSpPr>
          <p:nvPr>
            <p:ph sz="half" idx="19"/>
          </p:nvPr>
        </p:nvSpPr>
        <p:spPr/>
        <p:txBody>
          <a:bodyPr/>
          <a:lstStyle/>
          <a:p>
            <a:r>
              <a:rPr lang="en-AU" sz="2000" dirty="0">
                <a:latin typeface="Arial" panose="020B0604020202020204" pitchFamily="34" charset="0"/>
                <a:cs typeface="Arial" panose="020B0604020202020204" pitchFamily="34" charset="0"/>
              </a:rPr>
              <a:t>Example</a:t>
            </a:r>
          </a:p>
          <a:p>
            <a:r>
              <a:rPr lang="en-AU" sz="2000" dirty="0">
                <a:latin typeface="Arial" panose="020B0604020202020204" pitchFamily="34" charset="0"/>
                <a:cs typeface="Arial" panose="020B0604020202020204" pitchFamily="34" charset="0"/>
              </a:rPr>
              <a:t>We used a temperature sensor in STEM fundamentals to collect temperature data from inside a dark-coloured box and a light-coloured box.</a:t>
            </a:r>
          </a:p>
          <a:p>
            <a:r>
              <a:rPr lang="en-AU" sz="2000" dirty="0">
                <a:latin typeface="Arial" panose="020B0604020202020204" pitchFamily="34" charset="0"/>
                <a:cs typeface="Arial" panose="020B0604020202020204" pitchFamily="34" charset="0"/>
              </a:rPr>
              <a:t>We did this to test the effect of colour on heat absorption.</a:t>
            </a:r>
          </a:p>
        </p:txBody>
      </p:sp>
    </p:spTree>
    <p:extLst>
      <p:ext uri="{BB962C8B-B14F-4D97-AF65-F5344CB8AC3E}">
        <p14:creationId xmlns:p14="http://schemas.microsoft.com/office/powerpoint/2010/main" val="266659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Raspberry Pi Pico</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1" y="1620000"/>
            <a:ext cx="3499078" cy="4536000"/>
          </a:xfrm>
        </p:spPr>
        <p:txBody>
          <a:bodyPr>
            <a:normAutofit/>
          </a:bodyPr>
          <a:lstStyle/>
          <a:p>
            <a:r>
              <a:rPr lang="en-AU" dirty="0">
                <a:latin typeface="Arial" panose="020B0604020202020204" pitchFamily="34" charset="0"/>
                <a:cs typeface="Arial" panose="020B0604020202020204" pitchFamily="34" charset="0"/>
              </a:rPr>
              <a:t>In today's lesson reference will be made to the:</a:t>
            </a:r>
          </a:p>
          <a:p>
            <a:pPr marL="285750" indent="-285750">
              <a:buFont typeface="Arial" panose="020B0604020202020204" pitchFamily="34" charset="0"/>
              <a:buChar char="•"/>
            </a:pPr>
            <a:r>
              <a:rPr lang="en-AU" dirty="0">
                <a:latin typeface="Arial" panose="020B0604020202020204" pitchFamily="34" charset="0"/>
              </a:rPr>
              <a:t>BOOTSEL button</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Micro- USB port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Pin GP25 which is the onboard LED</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16</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Pinout</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2D636DF-085F-4FB4-6ED7-ABF4B9427E32}"/>
              </a:ext>
            </a:extLst>
          </p:cNvPr>
          <p:cNvSpPr txBox="1"/>
          <p:nvPr/>
        </p:nvSpPr>
        <p:spPr>
          <a:xfrm>
            <a:off x="4776953" y="6372137"/>
            <a:ext cx="7067048"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cs typeface="Arial" panose="020B0604020202020204" pitchFamily="34" charset="0"/>
              </a:rPr>
              <a:t>‘Pinout diagram</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3"/>
              </a:rPr>
              <a:t>Raspberry Pi Ltd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i</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s licensed under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hlinkClick r:id="rId4"/>
              </a:rPr>
              <a:t>CC BY-SA 4.0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algn="l"/>
            <a:endParaRPr lang="en-AU" sz="1400" dirty="0">
              <a:latin typeface="Arial" panose="020B0604020202020204" pitchFamily="34" charset="0"/>
              <a:cs typeface="Arial" panose="020B0604020202020204" pitchFamily="34" charset="0"/>
            </a:endParaRPr>
          </a:p>
        </p:txBody>
      </p:sp>
      <p:pic>
        <p:nvPicPr>
          <p:cNvPr id="9" name="Picture Placeholder 8" descr="Pinout diagram of a Raspberry Pi Pico. Showing features of the board and pin options. The key designates power, ground, UART, GPIO, I2C, SPI, system and debugging pins.">
            <a:extLst>
              <a:ext uri="{FF2B5EF4-FFF2-40B4-BE49-F238E27FC236}">
                <a16:creationId xmlns:a16="http://schemas.microsoft.com/office/drawing/2014/main" id="{83356C5E-7454-3F26-BACB-3677902C190F}"/>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0" r="19411"/>
          <a:stretch/>
        </p:blipFill>
        <p:spPr>
          <a:xfrm>
            <a:off x="4409269" y="-4123"/>
            <a:ext cx="7422732" cy="6448192"/>
          </a:xfrm>
          <a:prstGeom prst="rect">
            <a:avLst/>
          </a:prstGeom>
        </p:spPr>
      </p:pic>
      <p:pic>
        <p:nvPicPr>
          <p:cNvPr id="10" name="Picture Placeholder 8" descr="Pinout diagram of a Raspberry Pi Pico. Showing features of the board and pin options. The key designates power, ground, UART, GPIO, I2C, SPI, system and debugging pins.">
            <a:extLst>
              <a:ext uri="{FF2B5EF4-FFF2-40B4-BE49-F238E27FC236}">
                <a16:creationId xmlns:a16="http://schemas.microsoft.com/office/drawing/2014/main" id="{E807B078-21BF-21D0-7E14-97AC7094BCE3}"/>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76879" t="16753" r="-3174" b="42714"/>
          <a:stretch/>
        </p:blipFill>
        <p:spPr>
          <a:xfrm>
            <a:off x="9886406" y="161999"/>
            <a:ext cx="2305594" cy="2511281"/>
          </a:xfrm>
          <a:prstGeom prst="rect">
            <a:avLst/>
          </a:prstGeom>
        </p:spPr>
      </p:pic>
      <p:sp>
        <p:nvSpPr>
          <p:cNvPr id="11" name="Rectangle 10">
            <a:extLst>
              <a:ext uri="{FF2B5EF4-FFF2-40B4-BE49-F238E27FC236}">
                <a16:creationId xmlns:a16="http://schemas.microsoft.com/office/drawing/2014/main" id="{E512BE3D-1BF0-D7AE-821F-6B62345DDB03}"/>
              </a:ext>
              <a:ext uri="{C183D7F6-B498-43B3-948B-1728B52AA6E4}">
                <adec:decorative xmlns:adec="http://schemas.microsoft.com/office/drawing/2017/decorative" val="1"/>
              </a:ext>
            </a:extLst>
          </p:cNvPr>
          <p:cNvSpPr/>
          <p:nvPr/>
        </p:nvSpPr>
        <p:spPr>
          <a:xfrm>
            <a:off x="7501180" y="1867547"/>
            <a:ext cx="557939" cy="55760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5EF5585D-B16B-231A-8173-E63269DC1008}"/>
              </a:ext>
              <a:ext uri="{C183D7F6-B498-43B3-948B-1728B52AA6E4}">
                <adec:decorative xmlns:adec="http://schemas.microsoft.com/office/drawing/2017/decorative" val="1"/>
              </a:ext>
            </a:extLst>
          </p:cNvPr>
          <p:cNvSpPr/>
          <p:nvPr/>
        </p:nvSpPr>
        <p:spPr>
          <a:xfrm>
            <a:off x="7841665" y="982520"/>
            <a:ext cx="557939" cy="55760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395FC318-B0B4-CCB9-EEDE-CE33ECE17B4A}"/>
              </a:ext>
              <a:ext uri="{C183D7F6-B498-43B3-948B-1728B52AA6E4}">
                <adec:decorative xmlns:adec="http://schemas.microsoft.com/office/drawing/2017/decorative" val="1"/>
              </a:ext>
            </a:extLst>
          </p:cNvPr>
          <p:cNvSpPr/>
          <p:nvPr/>
        </p:nvSpPr>
        <p:spPr>
          <a:xfrm>
            <a:off x="7357960" y="232910"/>
            <a:ext cx="557939" cy="74960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722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Microcontroller connection</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Equipment: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Raspberry Pi Pico with soldered pins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USB-A to Micro-USB cable</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Computer with USB-A port and Thonny installed.</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17</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Equipment</a:t>
            </a:r>
            <a:endParaRPr lang="en-US" dirty="0">
              <a:latin typeface="Arial" panose="020B0604020202020204" pitchFamily="34" charset="0"/>
              <a:cs typeface="Arial" panose="020B0604020202020204" pitchFamily="34" charset="0"/>
            </a:endParaRPr>
          </a:p>
        </p:txBody>
      </p:sp>
      <p:pic>
        <p:nvPicPr>
          <p:cNvPr id="9" name="Picture Placeholder 6" descr="Image of Raspberry Pi Pico and USB-A to micro USB cable.">
            <a:extLst>
              <a:ext uri="{FF2B5EF4-FFF2-40B4-BE49-F238E27FC236}">
                <a16:creationId xmlns:a16="http://schemas.microsoft.com/office/drawing/2014/main" id="{66530D5A-5891-72AE-D78C-7A22FEEDB14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4966" r="14966"/>
          <a:stretch>
            <a:fillRect/>
          </a:stretch>
        </p:blipFill>
        <p:spPr>
          <a:xfrm>
            <a:off x="6167438" y="1619250"/>
            <a:ext cx="5676900" cy="4537075"/>
          </a:xfrm>
        </p:spPr>
      </p:pic>
      <p:sp>
        <p:nvSpPr>
          <p:cNvPr id="6" name="TextBox 5">
            <a:extLst>
              <a:ext uri="{FF2B5EF4-FFF2-40B4-BE49-F238E27FC236}">
                <a16:creationId xmlns:a16="http://schemas.microsoft.com/office/drawing/2014/main" id="{73233BA9-FE3F-5BE2-B438-C1C3CB230502}"/>
              </a:ext>
            </a:extLst>
          </p:cNvPr>
          <p:cNvSpPr txBox="1"/>
          <p:nvPr/>
        </p:nvSpPr>
        <p:spPr>
          <a:xfrm>
            <a:off x="6167100" y="6329849"/>
            <a:ext cx="5676900"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Pico and USB</a:t>
            </a:r>
            <a:endParaRPr lang="en-AU" sz="1400" dirty="0"/>
          </a:p>
        </p:txBody>
      </p:sp>
    </p:spTree>
    <p:extLst>
      <p:ext uri="{BB962C8B-B14F-4D97-AF65-F5344CB8AC3E}">
        <p14:creationId xmlns:p14="http://schemas.microsoft.com/office/powerpoint/2010/main" val="24291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Software</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Open Thonny on your computer.</a:t>
            </a:r>
          </a:p>
          <a:p>
            <a:r>
              <a:rPr lang="en-AU" dirty="0">
                <a:latin typeface="Arial" panose="020B0604020202020204" pitchFamily="34" charset="0"/>
                <a:cs typeface="Arial" panose="020B0604020202020204" pitchFamily="34" charset="0"/>
              </a:rPr>
              <a:t>The Thonny window should appear like that shown.</a:t>
            </a:r>
          </a:p>
          <a:p>
            <a:r>
              <a:rPr lang="en-AU" dirty="0">
                <a:latin typeface="Arial" panose="020B0604020202020204" pitchFamily="34" charset="0"/>
                <a:cs typeface="Arial" panose="020B0604020202020204" pitchFamily="34" charset="0"/>
              </a:rPr>
              <a:t>The editor section will be empty the first time using Thonny.</a:t>
            </a:r>
          </a:p>
          <a:p>
            <a:r>
              <a:rPr lang="en-AU" dirty="0">
                <a:latin typeface="Arial" panose="020B0604020202020204" pitchFamily="34" charset="0"/>
                <a:cs typeface="Arial" panose="020B0604020202020204" pitchFamily="34" charset="0"/>
              </a:rPr>
              <a:t>Note: If the file pane is not visible, left click the ‘View’ tab and select files. The files pane will appear.</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18</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Revising Thonny IDE</a:t>
            </a:r>
            <a:endParaRPr lang="en-US" dirty="0">
              <a:latin typeface="Arial" panose="020B0604020202020204" pitchFamily="34" charset="0"/>
              <a:cs typeface="Arial" panose="020B0604020202020204" pitchFamily="34" charset="0"/>
            </a:endParaRPr>
          </a:p>
        </p:txBody>
      </p:sp>
      <p:pic>
        <p:nvPicPr>
          <p:cNvPr id="16" name="Picture Placeholder 15" descr="Screenshot of a computer program called Thonny. The window shows File, Edit, View, Run, Tools, and Help tabs along the top. There are icons of functions and a pane that says files.">
            <a:extLst>
              <a:ext uri="{FF2B5EF4-FFF2-40B4-BE49-F238E27FC236}">
                <a16:creationId xmlns:a16="http://schemas.microsoft.com/office/drawing/2014/main" id="{822A59E3-006B-572B-E427-9D01723C0EC2}"/>
              </a:ext>
            </a:extLst>
          </p:cNvPr>
          <p:cNvPicPr>
            <a:picLocks noGrp="1" noChangeAspect="1"/>
          </p:cNvPicPr>
          <p:nvPr>
            <p:ph type="pic" sz="quarter" idx="19"/>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34" r="5790"/>
          <a:stretch/>
        </p:blipFill>
        <p:spPr>
          <a:xfrm>
            <a:off x="6167438" y="1620000"/>
            <a:ext cx="5676900" cy="4535997"/>
          </a:xfrm>
          <a:ln>
            <a:solidFill>
              <a:schemeClr val="tx1"/>
            </a:solidFill>
          </a:ln>
        </p:spPr>
      </p:pic>
      <p:sp>
        <p:nvSpPr>
          <p:cNvPr id="5" name="TextBox 4">
            <a:extLst>
              <a:ext uri="{FF2B5EF4-FFF2-40B4-BE49-F238E27FC236}">
                <a16:creationId xmlns:a16="http://schemas.microsoft.com/office/drawing/2014/main" id="{7A457610-A002-8C34-0128-320D772B3DA5}"/>
              </a:ext>
            </a:extLst>
          </p:cNvPr>
          <p:cNvSpPr txBox="1"/>
          <p:nvPr/>
        </p:nvSpPr>
        <p:spPr>
          <a:xfrm>
            <a:off x="6167438" y="626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4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Screenshot of connecting a microcontroller video">
            <a:hlinkClick r:id="rId3"/>
            <a:extLst>
              <a:ext uri="{FF2B5EF4-FFF2-40B4-BE49-F238E27FC236}">
                <a16:creationId xmlns:a16="http://schemas.microsoft.com/office/drawing/2014/main" id="{791E4D7E-CD7D-81E6-E7E3-B2D77D805FCA}"/>
              </a:ext>
            </a:extLst>
          </p:cNvPr>
          <p:cNvPicPr>
            <a:picLocks noGrp="1" noChangeAspect="1"/>
          </p:cNvPicPr>
          <p:nvPr>
            <p:ph type="pic" sz="quarter" idx="20"/>
          </p:nvPr>
        </p:nvPicPr>
        <p:blipFill>
          <a:blip r:embed="rId4"/>
          <a:srcRect l="-37" t="135" r="11904" b="-135"/>
          <a:stretch/>
        </p:blipFill>
        <p:spPr>
          <a:xfrm>
            <a:off x="4373217" y="1562100"/>
            <a:ext cx="7458421" cy="4246563"/>
          </a:xfrm>
          <a:prstGeom prst="rect">
            <a:avLst/>
          </a:prstGeom>
        </p:spPr>
      </p:pic>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19</a:t>
            </a:fld>
            <a:endParaRPr lang="en-AU"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Connecting the Raspberry Pi Pico</a:t>
            </a:r>
          </a:p>
        </p:txBody>
      </p:sp>
      <p:sp>
        <p:nvSpPr>
          <p:cNvPr id="9" name="Content Placeholder 8">
            <a:extLst>
              <a:ext uri="{FF2B5EF4-FFF2-40B4-BE49-F238E27FC236}">
                <a16:creationId xmlns:a16="http://schemas.microsoft.com/office/drawing/2014/main" id="{C55934B9-8DA8-432C-292E-3EDE25801EB1}"/>
              </a:ext>
            </a:extLst>
          </p:cNvPr>
          <p:cNvSpPr>
            <a:spLocks noGrp="1"/>
          </p:cNvSpPr>
          <p:nvPr>
            <p:ph sz="quarter" idx="19"/>
          </p:nvPr>
        </p:nvSpPr>
        <p:spPr>
          <a:xfrm>
            <a:off x="360364" y="1562470"/>
            <a:ext cx="3853828" cy="5037113"/>
          </a:xfrm>
        </p:spPr>
        <p:txBody>
          <a:bodyPr/>
          <a:lstStyle/>
          <a:p>
            <a:r>
              <a:rPr lang="en-AU" dirty="0"/>
              <a:t>We will now use the USB cable to connect the computer and the Pico using instructions from </a:t>
            </a:r>
            <a:r>
              <a:rPr lang="en-AU" sz="2000" dirty="0">
                <a:effectLst/>
                <a:latin typeface="Arial" panose="020B0604020202020204" pitchFamily="34" charset="0"/>
                <a:ea typeface="Calibri" panose="020F0502020204030204" pitchFamily="34" charset="0"/>
              </a:rPr>
              <a:t>the </a:t>
            </a:r>
            <a:r>
              <a:rPr lang="en-AU" sz="2000" u="sng" dirty="0">
                <a:solidFill>
                  <a:srgbClr val="2F5496"/>
                </a:solidFill>
                <a:effectLst/>
                <a:latin typeface="Arial" panose="020B0604020202020204" pitchFamily="34" charset="0"/>
                <a:ea typeface="Calibri" panose="020F0502020204030204" pitchFamily="34" charset="0"/>
                <a:hlinkClick r:id="rId3"/>
              </a:rPr>
              <a:t>Smart greenhouse webpage</a:t>
            </a:r>
            <a:r>
              <a:rPr lang="en-AU" sz="2000" u="sng" dirty="0">
                <a:solidFill>
                  <a:srgbClr val="2F5496"/>
                </a:solidFill>
                <a:effectLst/>
                <a:latin typeface="Arial" panose="020B0604020202020204" pitchFamily="34" charset="0"/>
                <a:ea typeface="Calibri" panose="020F0502020204030204" pitchFamily="34" charset="0"/>
              </a:rPr>
              <a:t>.</a:t>
            </a:r>
            <a:r>
              <a:rPr lang="en-AU" sz="2000" dirty="0">
                <a:effectLst/>
                <a:latin typeface="Arial" panose="020B0604020202020204" pitchFamily="34" charset="0"/>
                <a:ea typeface="Calibri" panose="020F0502020204030204" pitchFamily="34" charset="0"/>
              </a:rPr>
              <a:t> </a:t>
            </a:r>
            <a:r>
              <a:rPr lang="en-AU" dirty="0"/>
              <a:t> </a:t>
            </a:r>
          </a:p>
        </p:txBody>
      </p:sp>
      <p:pic>
        <p:nvPicPr>
          <p:cNvPr id="3" name="Picture 2" descr="Play button icon">
            <a:extLst>
              <a:ext uri="{FF2B5EF4-FFF2-40B4-BE49-F238E27FC236}">
                <a16:creationId xmlns:a16="http://schemas.microsoft.com/office/drawing/2014/main" id="{CD12D902-E563-737A-ABE5-6DD87C89E5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4403274" y="1731728"/>
            <a:ext cx="866121" cy="500426"/>
          </a:xfrm>
          <a:prstGeom prst="rect">
            <a:avLst/>
          </a:prstGeom>
          <a:noFill/>
        </p:spPr>
      </p:pic>
    </p:spTree>
    <p:extLst>
      <p:ext uri="{BB962C8B-B14F-4D97-AF65-F5344CB8AC3E}">
        <p14:creationId xmlns:p14="http://schemas.microsoft.com/office/powerpoint/2010/main" val="127912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BD6AD-7C95-70B6-AA80-DE96E0750FE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Instructions for use</a:t>
            </a:r>
          </a:p>
        </p:txBody>
      </p:sp>
      <p:sp>
        <p:nvSpPr>
          <p:cNvPr id="4" name="Slide Number Placeholder 3">
            <a:extLst>
              <a:ext uri="{FF2B5EF4-FFF2-40B4-BE49-F238E27FC236}">
                <a16:creationId xmlns:a16="http://schemas.microsoft.com/office/drawing/2014/main" id="{A15C4F06-D2AF-1208-319A-8BBFEE6E2684}"/>
              </a:ext>
            </a:extLst>
          </p:cNvPr>
          <p:cNvSpPr>
            <a:spLocks noGrp="1"/>
          </p:cNvSpPr>
          <p:nvPr>
            <p:ph type="sldNum" sz="quarter" idx="14"/>
          </p:nvPr>
        </p:nvSpPr>
        <p:spPr/>
        <p:txBody>
          <a:bodyPr/>
          <a:lstStyle/>
          <a:p>
            <a:fld id="{10A01DC5-1685-4615-8240-15192985C6A2}" type="slidenum">
              <a:rPr lang="en-AU" smtClean="0"/>
              <a:pPr/>
              <a:t>2</a:t>
            </a:fld>
            <a:endParaRPr lang="en-AU" dirty="0"/>
          </a:p>
        </p:txBody>
      </p:sp>
      <p:sp>
        <p:nvSpPr>
          <p:cNvPr id="9" name="Text Placeholder 8">
            <a:extLst>
              <a:ext uri="{FF2B5EF4-FFF2-40B4-BE49-F238E27FC236}">
                <a16:creationId xmlns:a16="http://schemas.microsoft.com/office/drawing/2014/main" id="{CD89CE66-3AAC-B3B2-1CC6-A9305EE3AF8A}"/>
              </a:ext>
            </a:extLst>
          </p:cNvPr>
          <p:cNvSpPr>
            <a:spLocks noGrp="1"/>
          </p:cNvSpPr>
          <p:nvPr>
            <p:ph type="body" sz="quarter" idx="19"/>
          </p:nvPr>
        </p:nvSpPr>
        <p:spPr/>
        <p:txBody>
          <a:bodyPr/>
          <a:lstStyle/>
          <a:p>
            <a:r>
              <a:rPr lang="en-AU" dirty="0">
                <a:latin typeface="Arial" panose="020B0604020202020204" pitchFamily="34" charset="0"/>
                <a:cs typeface="Arial" panose="020B0604020202020204" pitchFamily="34" charset="0"/>
              </a:rPr>
              <a:t>This resource has been created to provide additional support for teachers and students in the delivery of the iSTEM AgriTech program of learning. </a:t>
            </a:r>
          </a:p>
          <a:p>
            <a:r>
              <a:rPr lang="en-AU" sz="2000" dirty="0">
                <a:latin typeface="Arial" panose="020B0604020202020204" pitchFamily="34" charset="0"/>
                <a:cs typeface="Arial" panose="020B0604020202020204" pitchFamily="34" charset="0"/>
              </a:rPr>
              <a:t>Week 3 of this AgriTech program revises student understanding of microcontrollers from the STEM fundamentals topic. Student prior knowledge of these technologies and available microcontrollers will vary based on individual students and schools. Assess this learning sequence within the context of your school and class and adjust where appropriate.</a:t>
            </a:r>
          </a:p>
          <a:p>
            <a:r>
              <a:rPr lang="en-AU" dirty="0">
                <a:latin typeface="Arial" panose="020B0604020202020204" pitchFamily="34" charset="0"/>
                <a:cs typeface="Arial" panose="020B0604020202020204" pitchFamily="34" charset="0"/>
              </a:rPr>
              <a:t>Delivery instructions and comments are provided in the notes section of the document.</a:t>
            </a:r>
          </a:p>
          <a:p>
            <a:endParaRPr lang="en-AU" dirty="0"/>
          </a:p>
        </p:txBody>
      </p:sp>
    </p:spTree>
    <p:extLst>
      <p:ext uri="{BB962C8B-B14F-4D97-AF65-F5344CB8AC3E}">
        <p14:creationId xmlns:p14="http://schemas.microsoft.com/office/powerpoint/2010/main" val="181771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Connection - pico</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Connect the USB cable to your computer.</a:t>
            </a:r>
          </a:p>
          <a:p>
            <a:r>
              <a:rPr lang="en-AU" dirty="0">
                <a:latin typeface="Arial" panose="020B0604020202020204" pitchFamily="34" charset="0"/>
                <a:cs typeface="Arial" panose="020B0604020202020204" pitchFamily="34" charset="0"/>
              </a:rPr>
              <a:t>Hold down the BOOTSEL button on the Pico and connect the USB to the Pico.</a:t>
            </a:r>
          </a:p>
          <a:p>
            <a:r>
              <a:rPr lang="en-AU" dirty="0">
                <a:latin typeface="Arial" panose="020B0604020202020204" pitchFamily="34" charset="0"/>
                <a:cs typeface="Arial" panose="020B0604020202020204" pitchFamily="34" charset="0"/>
              </a:rPr>
              <a:t>Left click the ‘Tools’ tab and select Options.</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20</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Connecting the Pico</a:t>
            </a:r>
            <a:endParaRPr lang="en-US" dirty="0">
              <a:latin typeface="Arial" panose="020B0604020202020204" pitchFamily="34" charset="0"/>
              <a:cs typeface="Arial" panose="020B0604020202020204" pitchFamily="34" charset="0"/>
            </a:endParaRPr>
          </a:p>
        </p:txBody>
      </p:sp>
      <p:pic>
        <p:nvPicPr>
          <p:cNvPr id="8" name="Picture Placeholder 7" descr="Screenshot of a computer program called Thonny. The window shows File, Edit, View, Run, Tools, and Help tabs along the top. There are icons of functions and a pane that says files.">
            <a:extLst>
              <a:ext uri="{FF2B5EF4-FFF2-40B4-BE49-F238E27FC236}">
                <a16:creationId xmlns:a16="http://schemas.microsoft.com/office/drawing/2014/main" id="{275CB825-BC04-87B1-F333-4B1565DDC791}"/>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110" r="2110"/>
          <a:stretch/>
        </p:blipFill>
        <p:spPr/>
      </p:pic>
      <p:sp>
        <p:nvSpPr>
          <p:cNvPr id="9" name="TextBox 8">
            <a:extLst>
              <a:ext uri="{FF2B5EF4-FFF2-40B4-BE49-F238E27FC236}">
                <a16:creationId xmlns:a16="http://schemas.microsoft.com/office/drawing/2014/main" id="{0D8AD482-8733-D139-F14F-3CB3E7348FFF}"/>
              </a:ext>
            </a:extLst>
          </p:cNvPr>
          <p:cNvSpPr txBox="1"/>
          <p:nvPr/>
        </p:nvSpPr>
        <p:spPr>
          <a:xfrm>
            <a:off x="6096000" y="623433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Connection - interpreter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Select the ‘Interpreter’ tab. The pop up should appear as shown.</a:t>
            </a:r>
          </a:p>
          <a:p>
            <a:r>
              <a:rPr lang="en-AU" dirty="0">
                <a:latin typeface="Arial" panose="020B0604020202020204" pitchFamily="34" charset="0"/>
                <a:cs typeface="Arial" panose="020B0604020202020204" pitchFamily="34" charset="0"/>
              </a:rPr>
              <a:t>Select the ‘Micropython (Raspberry Pi Pico) in the first drop down box.</a:t>
            </a:r>
          </a:p>
          <a:p>
            <a:r>
              <a:rPr lang="en-AU" dirty="0">
                <a:latin typeface="Arial" panose="020B0604020202020204" pitchFamily="34" charset="0"/>
                <a:cs typeface="Arial" panose="020B0604020202020204" pitchFamily="34" charset="0"/>
              </a:rPr>
              <a:t>Leave automatic detection in the ‘Port’ drop down box.</a:t>
            </a:r>
          </a:p>
          <a:p>
            <a:r>
              <a:rPr lang="en-AU" dirty="0">
                <a:latin typeface="Arial" panose="020B0604020202020204" pitchFamily="34" charset="0"/>
                <a:cs typeface="Arial" panose="020B0604020202020204" pitchFamily="34" charset="0"/>
              </a:rPr>
              <a:t>Left click ‘Install or update Micropython’.</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21</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Connecting the Pico</a:t>
            </a:r>
            <a:endParaRPr lang="en-US" dirty="0">
              <a:latin typeface="Arial" panose="020B0604020202020204" pitchFamily="34" charset="0"/>
              <a:cs typeface="Arial" panose="020B0604020202020204" pitchFamily="34" charset="0"/>
            </a:endParaRPr>
          </a:p>
        </p:txBody>
      </p:sp>
      <p:pic>
        <p:nvPicPr>
          <p:cNvPr id="9" name="Picture Placeholder 8" descr="Screenshot of a computer program called Thonny. The window shows File, Edit, View, Run, Tools, and Help tabs along the top. There are icons of functions and a pane that says files.">
            <a:extLst>
              <a:ext uri="{FF2B5EF4-FFF2-40B4-BE49-F238E27FC236}">
                <a16:creationId xmlns:a16="http://schemas.microsoft.com/office/drawing/2014/main" id="{F9D8E4CD-3060-FDD5-7F1E-D6D91D24EEF9}"/>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106" r="2106"/>
          <a:stretch/>
        </p:blipFill>
        <p:spPr/>
      </p:pic>
      <p:sp>
        <p:nvSpPr>
          <p:cNvPr id="10" name="TextBox 9">
            <a:extLst>
              <a:ext uri="{FF2B5EF4-FFF2-40B4-BE49-F238E27FC236}">
                <a16:creationId xmlns:a16="http://schemas.microsoft.com/office/drawing/2014/main" id="{440F6FBB-3F49-D787-CF5D-0BE288AA2193}"/>
              </a:ext>
            </a:extLst>
          </p:cNvPr>
          <p:cNvSpPr txBox="1"/>
          <p:nvPr/>
        </p:nvSpPr>
        <p:spPr>
          <a:xfrm>
            <a:off x="6096000" y="626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Connection – Pico versions</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‘Target volume’ should show RPI.</a:t>
            </a:r>
          </a:p>
          <a:p>
            <a:r>
              <a:rPr lang="en-AU" dirty="0">
                <a:latin typeface="Arial" panose="020B0604020202020204" pitchFamily="34" charset="0"/>
                <a:cs typeface="Arial" panose="020B0604020202020204" pitchFamily="34" charset="0"/>
              </a:rPr>
              <a:t>In the ‘MicroPython variant’ drop down select the Pico connected. In this instance select Raspberry Pi Pico.</a:t>
            </a:r>
          </a:p>
          <a:p>
            <a:r>
              <a:rPr lang="en-AU" dirty="0">
                <a:latin typeface="Arial" panose="020B0604020202020204" pitchFamily="34" charset="0"/>
                <a:cs typeface="Arial" panose="020B0604020202020204" pitchFamily="34" charset="0"/>
              </a:rPr>
              <a:t>Select the MicroPython version. In this instance select the latest version.</a:t>
            </a:r>
          </a:p>
          <a:p>
            <a:r>
              <a:rPr lang="en-AU" dirty="0">
                <a:latin typeface="Arial" panose="020B0604020202020204" pitchFamily="34" charset="0"/>
                <a:cs typeface="Arial" panose="020B0604020202020204" pitchFamily="34" charset="0"/>
              </a:rPr>
              <a:t>Select Install.</a:t>
            </a:r>
          </a:p>
          <a:p>
            <a:r>
              <a:rPr lang="en-AU" dirty="0">
                <a:latin typeface="Arial" panose="020B0604020202020204" pitchFamily="34" charset="0"/>
                <a:cs typeface="Arial" panose="020B0604020202020204" pitchFamily="34" charset="0"/>
              </a:rPr>
              <a:t>When completed close the pop up and select ‘OK’ in the next pop up.</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22</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Connecting the Pico</a:t>
            </a:r>
            <a:endParaRPr lang="en-US" dirty="0">
              <a:latin typeface="Arial" panose="020B0604020202020204" pitchFamily="34" charset="0"/>
              <a:cs typeface="Arial" panose="020B0604020202020204" pitchFamily="34" charset="0"/>
            </a:endParaRPr>
          </a:p>
        </p:txBody>
      </p:sp>
      <p:pic>
        <p:nvPicPr>
          <p:cNvPr id="8" name="Picture Placeholder 7" descr="Screenshot of a computer program called Thonny. The window shows File, Edit, View, Run, Tools, and Help tabs along the top. There are icons of functions and a pane that says files.">
            <a:extLst>
              <a:ext uri="{FF2B5EF4-FFF2-40B4-BE49-F238E27FC236}">
                <a16:creationId xmlns:a16="http://schemas.microsoft.com/office/drawing/2014/main" id="{5662C122-D318-639D-269E-D1196D50D4AD}"/>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3969" b="3969"/>
          <a:stretch/>
        </p:blipFill>
        <p:spPr/>
      </p:pic>
      <p:sp>
        <p:nvSpPr>
          <p:cNvPr id="10" name="TextBox 9">
            <a:extLst>
              <a:ext uri="{FF2B5EF4-FFF2-40B4-BE49-F238E27FC236}">
                <a16:creationId xmlns:a16="http://schemas.microsoft.com/office/drawing/2014/main" id="{C9504501-3F1B-37CA-67FE-81253F52CA75}"/>
              </a:ext>
            </a:extLst>
          </p:cNvPr>
          <p:cNvSpPr txBox="1"/>
          <p:nvPr/>
        </p:nvSpPr>
        <p:spPr>
          <a:xfrm>
            <a:off x="6096000" y="635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8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Connection</a:t>
            </a:r>
            <a:r>
              <a:rPr lang="en-AU" dirty="0"/>
              <a:t> - Thonny</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A ‘Raspberry Pi Pico’ pane appears in the ‘Files’ pane of Thonny.</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23</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Connecting the Pico</a:t>
            </a:r>
            <a:endParaRPr lang="en-US" dirty="0">
              <a:latin typeface="Arial" panose="020B0604020202020204" pitchFamily="34" charset="0"/>
              <a:cs typeface="Arial" panose="020B0604020202020204" pitchFamily="34" charset="0"/>
            </a:endParaRPr>
          </a:p>
        </p:txBody>
      </p:sp>
      <p:pic>
        <p:nvPicPr>
          <p:cNvPr id="9" name="Picture Placeholder 8" descr="Screenshot of a computer program called Thonny. The window shows File, Edit, View, Run, Tools, and Help tabs along the top. There are icons of functions and a pane that says files.">
            <a:extLst>
              <a:ext uri="{FF2B5EF4-FFF2-40B4-BE49-F238E27FC236}">
                <a16:creationId xmlns:a16="http://schemas.microsoft.com/office/drawing/2014/main" id="{EDCC3CCA-F4C9-FCFE-231D-EC63799B1391}"/>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7577" b="7577"/>
          <a:stretch/>
        </p:blipFill>
        <p:spPr/>
      </p:pic>
      <p:sp>
        <p:nvSpPr>
          <p:cNvPr id="10" name="TextBox 9">
            <a:extLst>
              <a:ext uri="{FF2B5EF4-FFF2-40B4-BE49-F238E27FC236}">
                <a16:creationId xmlns:a16="http://schemas.microsoft.com/office/drawing/2014/main" id="{9673BB53-C402-BF9A-E303-E61B7F0C1D1F}"/>
              </a:ext>
            </a:extLst>
          </p:cNvPr>
          <p:cNvSpPr txBox="1"/>
          <p:nvPr/>
        </p:nvSpPr>
        <p:spPr>
          <a:xfrm>
            <a:off x="6167438" y="6372137"/>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00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24</a:t>
            </a:fld>
            <a:endParaRPr lang="en-AU"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‘Blink LED’ code</a:t>
            </a:r>
          </a:p>
        </p:txBody>
      </p:sp>
      <p:sp>
        <p:nvSpPr>
          <p:cNvPr id="7" name="Content Placeholder 6">
            <a:extLst>
              <a:ext uri="{FF2B5EF4-FFF2-40B4-BE49-F238E27FC236}">
                <a16:creationId xmlns:a16="http://schemas.microsoft.com/office/drawing/2014/main" id="{62D142E0-108C-2E34-84B3-680EE92A80BE}"/>
              </a:ext>
            </a:extLst>
          </p:cNvPr>
          <p:cNvSpPr>
            <a:spLocks noGrp="1"/>
          </p:cNvSpPr>
          <p:nvPr>
            <p:ph sz="quarter" idx="19"/>
          </p:nvPr>
        </p:nvSpPr>
        <p:spPr>
          <a:xfrm>
            <a:off x="360364" y="1562470"/>
            <a:ext cx="4006228" cy="4878611"/>
          </a:xfrm>
        </p:spPr>
        <p:txBody>
          <a:bodyPr/>
          <a:lstStyle/>
          <a:p>
            <a:r>
              <a:rPr lang="en-AU" dirty="0"/>
              <a:t>We will create a short code to use the onboard LED and revise our coding skills.</a:t>
            </a:r>
          </a:p>
        </p:txBody>
      </p:sp>
      <p:pic>
        <p:nvPicPr>
          <p:cNvPr id="11" name="Picture Placeholder 10" descr="screenshot of using a microcontroller board video">
            <a:hlinkClick r:id="rId3"/>
            <a:extLst>
              <a:ext uri="{FF2B5EF4-FFF2-40B4-BE49-F238E27FC236}">
                <a16:creationId xmlns:a16="http://schemas.microsoft.com/office/drawing/2014/main" id="{799D26CB-530C-ABBF-4238-62C31B7D1D73}"/>
              </a:ext>
            </a:extLst>
          </p:cNvPr>
          <p:cNvPicPr>
            <a:picLocks noGrp="1" noChangeAspect="1"/>
          </p:cNvPicPr>
          <p:nvPr>
            <p:ph type="pic" sz="quarter" idx="20"/>
          </p:nvPr>
        </p:nvPicPr>
        <p:blipFill>
          <a:blip r:embed="rId4"/>
          <a:srcRect l="337" r="18301"/>
          <a:stretch/>
        </p:blipFill>
        <p:spPr>
          <a:xfrm>
            <a:off x="4764157" y="1562471"/>
            <a:ext cx="7067480" cy="4246186"/>
          </a:xfrm>
        </p:spPr>
      </p:pic>
      <p:pic>
        <p:nvPicPr>
          <p:cNvPr id="12" name="Picture 11" descr="Play button icon">
            <a:extLst>
              <a:ext uri="{FF2B5EF4-FFF2-40B4-BE49-F238E27FC236}">
                <a16:creationId xmlns:a16="http://schemas.microsoft.com/office/drawing/2014/main" id="{3A42B1BF-BB5B-1F87-88B2-5BBB90CBB1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4862300" y="1747009"/>
            <a:ext cx="866121" cy="500426"/>
          </a:xfrm>
          <a:prstGeom prst="rect">
            <a:avLst/>
          </a:prstGeom>
          <a:noFill/>
        </p:spPr>
      </p:pic>
    </p:spTree>
    <p:extLst>
      <p:ext uri="{BB962C8B-B14F-4D97-AF65-F5344CB8AC3E}">
        <p14:creationId xmlns:p14="http://schemas.microsoft.com/office/powerpoint/2010/main" val="31010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Blink LED</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We will create a short code to create an action on the Pico.</a:t>
            </a:r>
          </a:p>
          <a:p>
            <a:r>
              <a:rPr lang="en-AU" dirty="0">
                <a:latin typeface="Arial" panose="020B0604020202020204" pitchFamily="34" charset="0"/>
                <a:cs typeface="Arial" panose="020B0604020202020204" pitchFamily="34" charset="0"/>
              </a:rPr>
              <a:t>Type this code into the editor and save as ‘Blink.py’.</a:t>
            </a:r>
          </a:p>
          <a:p>
            <a:r>
              <a:rPr lang="en-AU" dirty="0">
                <a:latin typeface="Arial" panose="020B0604020202020204" pitchFamily="34" charset="0"/>
                <a:cs typeface="Arial" panose="020B0604020202020204" pitchFamily="34" charset="0"/>
              </a:rPr>
              <a:t>Select the green run button.</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25</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MicroPython code</a:t>
            </a:r>
            <a:endParaRPr lang="en-US" dirty="0">
              <a:latin typeface="Arial" panose="020B0604020202020204" pitchFamily="34" charset="0"/>
              <a:cs typeface="Arial" panose="020B0604020202020204" pitchFamily="34" charset="0"/>
            </a:endParaRPr>
          </a:p>
        </p:txBody>
      </p:sp>
      <p:pic>
        <p:nvPicPr>
          <p:cNvPr id="8" name="Picture Placeholder 7" descr="Screenshot of a computer program called Thonny. The window shows File, Edit, View, Run, Tools, and Help tabs along the top. There are icons of functions and a pane that says files. Screenshot of code stating &#10;import machine import utime&#10;led_onboard = machine.Pin(25, machine.Pin.OUT)&#10;while True:&#10;    led_onboard.toggle()&#10;    utime.sleep(1)">
            <a:extLst>
              <a:ext uri="{FF2B5EF4-FFF2-40B4-BE49-F238E27FC236}">
                <a16:creationId xmlns:a16="http://schemas.microsoft.com/office/drawing/2014/main" id="{B95646A8-2701-E362-5D78-FDF881262A6F}"/>
              </a:ext>
            </a:extLst>
          </p:cNvPr>
          <p:cNvPicPr>
            <a:picLocks noGrp="1" noChangeAspect="1"/>
          </p:cNvPicPr>
          <p:nvPr>
            <p:ph type="pic" sz="quarter" idx="19"/>
          </p:nvPr>
        </p:nvPicPr>
        <p:blipFill rotWithShape="1">
          <a:blip r:embed="rId3"/>
          <a:srcRect l="-420" t="-997" r="27750" b="997"/>
          <a:stretch/>
        </p:blipFill>
        <p:spPr>
          <a:xfrm>
            <a:off x="6167438" y="1620000"/>
            <a:ext cx="5676900" cy="4535997"/>
          </a:xfrm>
        </p:spPr>
      </p:pic>
      <p:sp>
        <p:nvSpPr>
          <p:cNvPr id="5" name="TextBox 4">
            <a:extLst>
              <a:ext uri="{FF2B5EF4-FFF2-40B4-BE49-F238E27FC236}">
                <a16:creationId xmlns:a16="http://schemas.microsoft.com/office/drawing/2014/main" id="{E47F4667-379D-3EB5-0749-54BD32C181A2}"/>
              </a:ext>
            </a:extLst>
          </p:cNvPr>
          <p:cNvSpPr txBox="1"/>
          <p:nvPr/>
        </p:nvSpPr>
        <p:spPr>
          <a:xfrm>
            <a:off x="6167438" y="6359741"/>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7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LED on off</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We will alter the code to display morse code.</a:t>
            </a:r>
          </a:p>
          <a:p>
            <a:r>
              <a:rPr lang="en-AU" dirty="0">
                <a:latin typeface="Arial" panose="020B0604020202020204" pitchFamily="34" charset="0"/>
                <a:cs typeface="Arial" panose="020B0604020202020204" pitchFamily="34" charset="0"/>
              </a:rPr>
              <a:t>Type this code into the editor and save as ‘LEDOnOff.py’.</a:t>
            </a:r>
          </a:p>
          <a:p>
            <a:r>
              <a:rPr lang="en-AU" dirty="0">
                <a:latin typeface="Arial" panose="020B0604020202020204" pitchFamily="34" charset="0"/>
                <a:cs typeface="Arial" panose="020B0604020202020204" pitchFamily="34" charset="0"/>
              </a:rPr>
              <a:t>Select the green run button.</a:t>
            </a:r>
          </a:p>
          <a:p>
            <a:r>
              <a:rPr lang="en-AU" dirty="0">
                <a:latin typeface="Arial" panose="020B0604020202020204" pitchFamily="34" charset="0"/>
                <a:cs typeface="Arial" panose="020B0604020202020204" pitchFamily="34" charset="0"/>
              </a:rPr>
              <a:t>Interesting note: morse code is a communication system that uses short and long signals to represent letters, numbers, and punctuation. In this code we are repeating the letter ‘A’ with the LED.</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26</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MicroPython code</a:t>
            </a:r>
            <a:endParaRPr lang="en-US" dirty="0">
              <a:latin typeface="Arial" panose="020B0604020202020204" pitchFamily="34" charset="0"/>
              <a:cs typeface="Arial" panose="020B0604020202020204" pitchFamily="34" charset="0"/>
            </a:endParaRPr>
          </a:p>
        </p:txBody>
      </p:sp>
      <p:pic>
        <p:nvPicPr>
          <p:cNvPr id="13" name="Picture Placeholder 12" descr="Screenshot of a computer program called Thonny. The window shows File, Edit, View, Run, Tools, and Help tabs along the top. There are icons of functions and a pane that says files. Screenshot of code stating &#10;import machine&#10;import utime&#10;led_onboard = machine.Pin(25, machine.Pin.OUT)&#10;while True:&#10;    led_onboard.value(1)&#10;    utime.sleep(.5)&#10;    led_onboard.value(0)&#10;    utime.sleep(.5)&#10;    led_onboard.value(1)&#10;    utime.sleep(1.5)&#10;    led_onboard.value(0)&#10;    utime.sleep(.5)">
            <a:extLst>
              <a:ext uri="{FF2B5EF4-FFF2-40B4-BE49-F238E27FC236}">
                <a16:creationId xmlns:a16="http://schemas.microsoft.com/office/drawing/2014/main" id="{49F3FDE2-2171-7F3C-70CA-7052007E5487}"/>
              </a:ext>
            </a:extLst>
          </p:cNvPr>
          <p:cNvPicPr>
            <a:picLocks noGrp="1" noChangeAspect="1"/>
          </p:cNvPicPr>
          <p:nvPr>
            <p:ph type="pic" sz="quarter" idx="19"/>
          </p:nvPr>
        </p:nvPicPr>
        <p:blipFill rotWithShape="1">
          <a:blip r:embed="rId3"/>
          <a:srcRect l="-431" r="17831"/>
          <a:stretch/>
        </p:blipFill>
        <p:spPr>
          <a:xfrm>
            <a:off x="6167438" y="1620000"/>
            <a:ext cx="5676900" cy="4535997"/>
          </a:xfrm>
        </p:spPr>
      </p:pic>
      <p:sp>
        <p:nvSpPr>
          <p:cNvPr id="14" name="TextBox 13">
            <a:extLst>
              <a:ext uri="{FF2B5EF4-FFF2-40B4-BE49-F238E27FC236}">
                <a16:creationId xmlns:a16="http://schemas.microsoft.com/office/drawing/2014/main" id="{C0EAA99F-C87F-FE1E-B8F6-F1D391770C36}"/>
              </a:ext>
            </a:extLst>
          </p:cNvPr>
          <p:cNvSpPr txBox="1"/>
          <p:nvPr/>
        </p:nvSpPr>
        <p:spPr>
          <a:xfrm>
            <a:off x="6096000" y="635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73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t>Microcontrollers and sensors</a:t>
            </a:r>
          </a:p>
        </p:txBody>
      </p:sp>
      <p:sp>
        <p:nvSpPr>
          <p:cNvPr id="4" name="Slide Number Placeholder 3">
            <a:extLst>
              <a:ext uri="{FF2B5EF4-FFF2-40B4-BE49-F238E27FC236}">
                <a16:creationId xmlns:a16="http://schemas.microsoft.com/office/drawing/2014/main" id="{735C2D62-CA65-4ADB-8AB2-883B9A50F788}"/>
              </a:ext>
            </a:extLst>
          </p:cNvPr>
          <p:cNvSpPr>
            <a:spLocks noGrp="1"/>
          </p:cNvSpPr>
          <p:nvPr>
            <p:ph type="sldNum" sz="quarter" idx="10"/>
          </p:nvPr>
        </p:nvSpPr>
        <p:spPr/>
        <p:txBody>
          <a:bodyPr/>
          <a:lstStyle/>
          <a:p>
            <a:fld id="{10A01DC5-1685-4615-8240-15192985C6A2}" type="slidenum">
              <a:rPr lang="en-AU" smtClean="0"/>
              <a:pPr/>
              <a:t>27</a:t>
            </a:fld>
            <a:endParaRPr lang="en-AU" dirty="0"/>
          </a:p>
        </p:txBody>
      </p:sp>
      <p:sp>
        <p:nvSpPr>
          <p:cNvPr id="5" name="Text Placeholder 4">
            <a:extLst>
              <a:ext uri="{FF2B5EF4-FFF2-40B4-BE49-F238E27FC236}">
                <a16:creationId xmlns:a16="http://schemas.microsoft.com/office/drawing/2014/main" id="{7ED4F6D5-15E8-592A-B28C-E4F913360717}"/>
              </a:ext>
            </a:extLst>
          </p:cNvPr>
          <p:cNvSpPr>
            <a:spLocks noGrp="1"/>
          </p:cNvSpPr>
          <p:nvPr>
            <p:ph type="body" sz="quarter" idx="18"/>
          </p:nvPr>
        </p:nvSpPr>
        <p:spPr/>
        <p:txBody>
          <a:bodyPr/>
          <a:lstStyle/>
          <a:p>
            <a:r>
              <a:rPr lang="en-AU" dirty="0"/>
              <a:t>Sensors</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sz="half" idx="1"/>
          </p:nvPr>
        </p:nvSpPr>
        <p:spPr/>
        <p:txBody>
          <a:bodyPr/>
          <a:lstStyle/>
          <a:p>
            <a:r>
              <a:rPr lang="en-AU" sz="2000" dirty="0">
                <a:latin typeface="Arial" panose="020B0604020202020204" pitchFamily="34" charset="0"/>
                <a:cs typeface="Arial" panose="020B0604020202020204" pitchFamily="34" charset="0"/>
              </a:rPr>
              <a:t>There is a wide range of sensors we can connect to microcontrollers, for example we could use a:</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temperature, humidity and pressure sensor </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temperature sensor</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light sensor</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moisture sensor.</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4DD14DF4-7253-3605-69C7-C5BEA6D52197}"/>
              </a:ext>
            </a:extLst>
          </p:cNvPr>
          <p:cNvSpPr>
            <a:spLocks noGrp="1"/>
          </p:cNvSpPr>
          <p:nvPr>
            <p:ph sz="half" idx="19"/>
          </p:nvPr>
        </p:nvSpPr>
        <p:spPr/>
        <p:txBody>
          <a:bodyPr/>
          <a:lstStyle/>
          <a:p>
            <a:r>
              <a:rPr lang="en-AU" sz="2000" dirty="0"/>
              <a:t>When we place a sensor in our smart greenhouse, the data may show that it is too hot or humid inside. </a:t>
            </a:r>
          </a:p>
          <a:p>
            <a:r>
              <a:rPr lang="en-AU" sz="2000" dirty="0"/>
              <a:t>What could we do to decrease the temperature or humidity? </a:t>
            </a:r>
          </a:p>
          <a:p>
            <a:r>
              <a:rPr lang="en-AU" sz="2000" dirty="0"/>
              <a:t>How could we automate this?</a:t>
            </a:r>
          </a:p>
        </p:txBody>
      </p:sp>
    </p:spTree>
    <p:extLst>
      <p:ext uri="{BB962C8B-B14F-4D97-AF65-F5344CB8AC3E}">
        <p14:creationId xmlns:p14="http://schemas.microsoft.com/office/powerpoint/2010/main" val="4104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AB2F-773F-0E3F-CD26-599F6CFED22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Microcontrollers, sensors and effectors</a:t>
            </a:r>
          </a:p>
        </p:txBody>
      </p:sp>
      <p:sp>
        <p:nvSpPr>
          <p:cNvPr id="3" name="Content Placeholder 2">
            <a:extLst>
              <a:ext uri="{FF2B5EF4-FFF2-40B4-BE49-F238E27FC236}">
                <a16:creationId xmlns:a16="http://schemas.microsoft.com/office/drawing/2014/main" id="{51DCFE23-FB71-383D-B884-B724DB213187}"/>
              </a:ext>
            </a:extLst>
          </p:cNvPr>
          <p:cNvSpPr>
            <a:spLocks noGrp="1"/>
          </p:cNvSpPr>
          <p:nvPr>
            <p:ph idx="1"/>
          </p:nvPr>
        </p:nvSpPr>
        <p:spPr/>
        <p:txBody>
          <a:bodyPr/>
          <a:lstStyle/>
          <a:p>
            <a:r>
              <a:rPr lang="en-AU" sz="2000" dirty="0">
                <a:highlight>
                  <a:srgbClr val="FFFFFF"/>
                </a:highlight>
                <a:latin typeface="Arial" panose="020B0604020202020204" pitchFamily="34" charset="0"/>
                <a:cs typeface="Arial" panose="020B0604020202020204" pitchFamily="34" charset="0"/>
              </a:rPr>
              <a:t>In a potential smart greenhouse, what actions could we program with different effectors</a:t>
            </a:r>
            <a:r>
              <a:rPr lang="en-AU" sz="2000" dirty="0">
                <a:highlight>
                  <a:srgbClr val="FFFFFF"/>
                </a:highlight>
                <a:latin typeface="Arial" panose="020B0604020202020204" pitchFamily="34" charset="0"/>
              </a:rPr>
              <a:t>?</a:t>
            </a:r>
            <a:endParaRPr lang="en-AU" sz="2000" dirty="0">
              <a:highlight>
                <a:srgbClr val="FFFFFF"/>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dirty="0">
                <a:highlight>
                  <a:srgbClr val="FFFFFF"/>
                </a:highlight>
                <a:latin typeface="Arial" panose="020B0604020202020204" pitchFamily="34" charset="0"/>
                <a:cs typeface="Arial" panose="020B0604020202020204" pitchFamily="34" charset="0"/>
              </a:rPr>
              <a:t>using a microservo motor to open and close a vent</a:t>
            </a:r>
          </a:p>
          <a:p>
            <a:pPr marL="285750" indent="-285750">
              <a:buFont typeface="Arial" panose="020B0604020202020204" pitchFamily="34" charset="0"/>
              <a:buChar char="•"/>
            </a:pPr>
            <a:r>
              <a:rPr lang="en-AU" sz="2000" dirty="0">
                <a:highlight>
                  <a:srgbClr val="FFFFFF"/>
                </a:highlight>
                <a:latin typeface="Arial" panose="020B0604020202020204" pitchFamily="34" charset="0"/>
                <a:cs typeface="Arial" panose="020B0604020202020204" pitchFamily="34" charset="0"/>
              </a:rPr>
              <a:t>activating a fan to increase air flow</a:t>
            </a:r>
          </a:p>
          <a:p>
            <a:pPr marL="285750" indent="-285750">
              <a:buFont typeface="Arial" panose="020B0604020202020204" pitchFamily="34" charset="0"/>
              <a:buChar char="•"/>
            </a:pPr>
            <a:r>
              <a:rPr lang="en-AU" sz="2000" dirty="0">
                <a:highlight>
                  <a:srgbClr val="FFFFFF"/>
                </a:highlight>
                <a:latin typeface="Arial" panose="020B0604020202020204" pitchFamily="34" charset="0"/>
                <a:cs typeface="Arial" panose="020B0604020202020204" pitchFamily="34" charset="0"/>
              </a:rPr>
              <a:t>using a microservo motor to move a shade cloth.</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5C2D62-CA65-4ADB-8AB2-883B9A50F788}"/>
              </a:ext>
            </a:extLst>
          </p:cNvPr>
          <p:cNvSpPr>
            <a:spLocks noGrp="1"/>
          </p:cNvSpPr>
          <p:nvPr>
            <p:ph type="sldNum" sz="quarter" idx="10"/>
          </p:nvPr>
        </p:nvSpPr>
        <p:spPr/>
        <p:txBody>
          <a:bodyPr/>
          <a:lstStyle/>
          <a:p>
            <a:fld id="{10A01DC5-1685-4615-8240-15192985C6A2}" type="slidenum">
              <a:rPr lang="en-AU" smtClean="0">
                <a:latin typeface="Arial" panose="020B0604020202020204" pitchFamily="34" charset="0"/>
                <a:cs typeface="Arial" panose="020B0604020202020204" pitchFamily="34" charset="0"/>
              </a:rPr>
              <a:pPr/>
              <a:t>28</a:t>
            </a:fld>
            <a:endParaRPr lang="en-AU" dirty="0">
              <a:latin typeface="Arial" panose="020B0604020202020204" pitchFamily="34" charset="0"/>
              <a:cs typeface="Arial" panose="020B0604020202020204" pitchFamily="34" charset="0"/>
            </a:endParaRPr>
          </a:p>
        </p:txBody>
      </p:sp>
      <p:pic>
        <p:nvPicPr>
          <p:cNvPr id="11" name="Screen Recording 10" descr="Video showing operational microservo, rotating through set degree range.">
            <a:hlinkClick r:id="" action="ppaction://media"/>
            <a:extLst>
              <a:ext uri="{FF2B5EF4-FFF2-40B4-BE49-F238E27FC236}">
                <a16:creationId xmlns:a16="http://schemas.microsoft.com/office/drawing/2014/main" id="{34B6E9F7-54FF-30D5-1CA2-C381353109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95278" y="1835150"/>
            <a:ext cx="3556000" cy="3187700"/>
          </a:xfrm>
          <a:prstGeom prst="rect">
            <a:avLst/>
          </a:prstGeom>
        </p:spPr>
      </p:pic>
    </p:spTree>
    <p:extLst>
      <p:ext uri="{BB962C8B-B14F-4D97-AF65-F5344CB8AC3E}">
        <p14:creationId xmlns:p14="http://schemas.microsoft.com/office/powerpoint/2010/main" val="42055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to</a:t>
            </a:r>
            <a:r>
              <a:rPr lang="en-AU" sz="2000" b="1" dirty="0">
                <a:solidFill>
                  <a:schemeClr val="accent1"/>
                </a:solidFill>
                <a:latin typeface="Arial" panose="020B0604020202020204" pitchFamily="34" charset="0"/>
                <a:ea typeface="+mn-lt"/>
                <a:cs typeface="Arial" panose="020B0604020202020204" pitchFamily="34" charset="0"/>
              </a:rPr>
              <a:t>:</a:t>
            </a:r>
          </a:p>
          <a:p>
            <a:pPr marL="342900" indent="-342900">
              <a:buFont typeface="Arial" panose="020B0604020202020204" pitchFamily="34" charset="0"/>
              <a:buChar char="•"/>
            </a:pPr>
            <a:r>
              <a:rPr lang="en-AU" dirty="0">
                <a:latin typeface="Arial" panose="020B0604020202020204" pitchFamily="34" charset="0"/>
                <a:cs typeface="Arial" panose="020B0604020202020204" pitchFamily="34" charset="0"/>
              </a:rPr>
              <a:t>use coding environments, microcontrollers and sensors.</a:t>
            </a:r>
            <a:endParaRPr lang="en-AU" sz="2000" dirty="0">
              <a:latin typeface="Arial" panose="020B0604020202020204" pitchFamily="34" charset="0"/>
              <a:cs typeface="Arial" panose="020B0604020202020204" pitchFamily="34" charset="0"/>
            </a:endParaRPr>
          </a:p>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dirty="0">
                <a:latin typeface="Arial" panose="020B0604020202020204" pitchFamily="34" charset="0"/>
                <a:cs typeface="Arial" panose="020B0604020202020204" pitchFamily="34" charset="0"/>
              </a:rPr>
              <a:t>use a coding environment to program a microcontroller and collect measurements with a sensor.</a:t>
            </a: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3.2 Microcontroller and sensor</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9" name="Slide Number Placeholder 4">
            <a:extLst>
              <a:ext uri="{FF2B5EF4-FFF2-40B4-BE49-F238E27FC236}">
                <a16:creationId xmlns:a16="http://schemas.microsoft.com/office/drawing/2014/main" id="{0E33D5B8-B006-8099-7A87-F28320F9EDA4}"/>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29</a:t>
            </a:fld>
            <a:endParaRPr lang="en-AU" dirty="0"/>
          </a:p>
        </p:txBody>
      </p:sp>
    </p:spTree>
    <p:extLst>
      <p:ext uri="{BB962C8B-B14F-4D97-AF65-F5344CB8AC3E}">
        <p14:creationId xmlns:p14="http://schemas.microsoft.com/office/powerpoint/2010/main" val="156139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Instructions for use - Micropython</a:t>
            </a:r>
          </a:p>
        </p:txBody>
      </p:sp>
      <p:sp>
        <p:nvSpPr>
          <p:cNvPr id="5" name="Text Placeholder 4">
            <a:extLst>
              <a:ext uri="{FF2B5EF4-FFF2-40B4-BE49-F238E27FC236}">
                <a16:creationId xmlns:a16="http://schemas.microsoft.com/office/drawing/2014/main" id="{F457DB3E-A352-2BC2-586C-56CC196224D2}"/>
              </a:ext>
            </a:extLst>
          </p:cNvPr>
          <p:cNvSpPr>
            <a:spLocks noGrp="1"/>
          </p:cNvSpPr>
          <p:nvPr>
            <p:ph type="body" sz="quarter" idx="18"/>
          </p:nvPr>
        </p:nvSpPr>
        <p:spPr/>
        <p:txBody>
          <a:bodyPr anchor="b">
            <a:noAutofit/>
          </a:bodyPr>
          <a:lstStyle/>
          <a:p>
            <a:pPr>
              <a:lnSpc>
                <a:spcPct val="140000"/>
              </a:lnSpc>
            </a:pPr>
            <a:r>
              <a:rPr lang="en-AU" dirty="0">
                <a:latin typeface="Arial" panose="020B0604020202020204" pitchFamily="34" charset="0"/>
              </a:rPr>
              <a:t>MicroPython and Raspberry Pi Pico</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The following lessons use MicroPython code on the Raspberry Pi Pico (Pico) microcontroller board.</a:t>
            </a:r>
          </a:p>
          <a:p>
            <a:r>
              <a:rPr lang="en-AU" dirty="0">
                <a:latin typeface="Arial" panose="020B0604020202020204" pitchFamily="34" charset="0"/>
              </a:rPr>
              <a:t>“MicroPython is a full implementation of the Python 3 programming language that runs directly on embedded hardware like Raspberry Pi Pico.” </a:t>
            </a:r>
            <a:r>
              <a:rPr lang="en-AU" b="0" i="0" dirty="0">
                <a:effectLst/>
                <a:highlight>
                  <a:srgbClr val="FFFFFF"/>
                </a:highlight>
                <a:latin typeface="Arial" panose="020B0604020202020204" pitchFamily="34" charset="0"/>
              </a:rPr>
              <a:t>(</a:t>
            </a:r>
            <a:r>
              <a:rPr lang="en-AU" b="0" dirty="0">
                <a:effectLst/>
                <a:highlight>
                  <a:srgbClr val="FFFFFF"/>
                </a:highlight>
                <a:latin typeface="Arial" panose="020B0604020202020204" pitchFamily="34" charset="0"/>
              </a:rPr>
              <a:t>Raspberry Pi foundation Ltd</a:t>
            </a:r>
            <a:r>
              <a:rPr lang="en-AU" b="0" i="0" dirty="0">
                <a:effectLst/>
                <a:highlight>
                  <a:srgbClr val="FFFFFF"/>
                </a:highlight>
                <a:latin typeface="Arial" panose="020B0604020202020204" pitchFamily="34" charset="0"/>
              </a:rPr>
              <a:t>, 2024)</a:t>
            </a:r>
          </a:p>
        </p:txBody>
      </p:sp>
      <p:pic>
        <p:nvPicPr>
          <p:cNvPr id="18" name="Picture Placeholder 17" descr="Image of Raspberry Pi Pico microcontroller.">
            <a:extLst>
              <a:ext uri="{FF2B5EF4-FFF2-40B4-BE49-F238E27FC236}">
                <a16:creationId xmlns:a16="http://schemas.microsoft.com/office/drawing/2014/main" id="{2471798C-8DDA-1DB8-2DD2-0259E46324D1}"/>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7975" r="17975"/>
          <a:stretch/>
        </p:blipFill>
        <p:spPr>
          <a:xfrm>
            <a:off x="6324599" y="1562470"/>
            <a:ext cx="5302008" cy="4635271"/>
          </a:xfrm>
        </p:spPr>
      </p:pic>
      <p:sp>
        <p:nvSpPr>
          <p:cNvPr id="6" name="TextBox 5">
            <a:extLst>
              <a:ext uri="{FF2B5EF4-FFF2-40B4-BE49-F238E27FC236}">
                <a16:creationId xmlns:a16="http://schemas.microsoft.com/office/drawing/2014/main" id="{AF4A64C9-D9A6-1CD6-3E0C-668FCD820A2D}"/>
              </a:ext>
            </a:extLst>
          </p:cNvPr>
          <p:cNvSpPr txBox="1"/>
          <p:nvPr/>
        </p:nvSpPr>
        <p:spPr>
          <a:xfrm>
            <a:off x="6324598" y="6329849"/>
            <a:ext cx="5519401"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Raspberry Pi Pico microcontroller</a:t>
            </a:r>
            <a:endParaRPr lang="en-AU" sz="1400" dirty="0"/>
          </a:p>
        </p:txBody>
      </p:sp>
    </p:spTree>
    <p:extLst>
      <p:ext uri="{BB962C8B-B14F-4D97-AF65-F5344CB8AC3E}">
        <p14:creationId xmlns:p14="http://schemas.microsoft.com/office/powerpoint/2010/main" val="239970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Microcontroller recall</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Raspberry Pi Pico</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43D10D4-BA00-1E06-6A4E-61729B7130F1}"/>
              </a:ext>
            </a:extLst>
          </p:cNvPr>
          <p:cNvSpPr>
            <a:spLocks noGrp="1"/>
          </p:cNvSpPr>
          <p:nvPr>
            <p:ph sz="quarter" idx="19"/>
          </p:nvPr>
        </p:nvSpPr>
        <p:spPr>
          <a:xfrm>
            <a:off x="359999" y="1585441"/>
            <a:ext cx="5092907" cy="4878611"/>
          </a:xfrm>
        </p:spPr>
        <p:txBody>
          <a:bodyPr/>
          <a:lstStyle/>
          <a:p>
            <a:r>
              <a:rPr lang="en-AU" dirty="0">
                <a:latin typeface="Arial" panose="020B0604020202020204" pitchFamily="34" charset="0"/>
                <a:cs typeface="Arial" panose="020B0604020202020204" pitchFamily="34" charset="0"/>
              </a:rPr>
              <a:t>In the last lesson we connected the microcontroller and programmed an action. What did we program?</a:t>
            </a:r>
          </a:p>
          <a:p>
            <a:endParaRPr lang="en-AU"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8DC1495-6014-C81D-1C5F-41BE165C6DFD}"/>
              </a:ext>
            </a:extLst>
          </p:cNvPr>
          <p:cNvSpPr>
            <a:spLocks noGrp="1"/>
          </p:cNvSpPr>
          <p:nvPr>
            <p:ph type="body" sz="quarter" idx="21"/>
          </p:nvPr>
        </p:nvSpPr>
        <p:spPr>
          <a:xfrm>
            <a:off x="1172817" y="5934668"/>
            <a:ext cx="3637722" cy="506413"/>
          </a:xfrm>
        </p:spPr>
        <p:txBody>
          <a:bodyPr/>
          <a:lstStyle/>
          <a:p>
            <a:r>
              <a:rPr lang="en-AU" dirty="0"/>
              <a:t>Microcontroller board</a:t>
            </a:r>
          </a:p>
        </p:txBody>
      </p:sp>
      <p:pic>
        <p:nvPicPr>
          <p:cNvPr id="7" name="Picture Placeholder 7" descr="Image of Raspberry Pi Pico microcontroller.">
            <a:extLst>
              <a:ext uri="{FF2B5EF4-FFF2-40B4-BE49-F238E27FC236}">
                <a16:creationId xmlns:a16="http://schemas.microsoft.com/office/drawing/2014/main" id="{E5BC65CC-B077-6873-0B6C-FA972022A784}"/>
              </a:ext>
            </a:extLst>
          </p:cNvPr>
          <p:cNvPicPr>
            <a:picLocks noChangeAspect="1"/>
          </p:cNvPicPr>
          <p:nvPr/>
        </p:nvPicPr>
        <p:blipFill rotWithShape="1">
          <a:blip r:embed="rId3">
            <a:extLst>
              <a:ext uri="{28A0092B-C50C-407E-A947-70E740481C1C}">
                <a14:useLocalDpi xmlns:a14="http://schemas.microsoft.com/office/drawing/2010/main" val="0"/>
              </a:ext>
            </a:extLst>
          </a:blip>
          <a:srcRect l="16911" t="15461" r="21695"/>
          <a:stretch/>
        </p:blipFill>
        <p:spPr>
          <a:xfrm>
            <a:off x="1172817" y="3070624"/>
            <a:ext cx="3637722" cy="2804856"/>
          </a:xfrm>
          <a:prstGeom prst="rect">
            <a:avLst/>
          </a:prstGeom>
        </p:spPr>
      </p:pic>
      <p:pic>
        <p:nvPicPr>
          <p:cNvPr id="11" name="Picture Placeholder 7" descr="Screenshot of a computer program called Thonny. The window shows File, Edit, View, Run, Tools, and Help tabs along the top. There are icons of functions and a pane that says files. Screenshot of code stating &#10;import machine import utime&#10;led_onboard = machine.Pin(25, machine.Pin.OUT)&#10;while True:&#10;    led_onboard.toggle()&#10;    utime.sleep(1)">
            <a:extLst>
              <a:ext uri="{FF2B5EF4-FFF2-40B4-BE49-F238E27FC236}">
                <a16:creationId xmlns:a16="http://schemas.microsoft.com/office/drawing/2014/main" id="{4A108A52-26F6-61FB-21E6-491C6B5506D2}"/>
              </a:ext>
            </a:extLst>
          </p:cNvPr>
          <p:cNvPicPr>
            <a:picLocks noGrp="1" noChangeAspect="1"/>
          </p:cNvPicPr>
          <p:nvPr>
            <p:ph type="pic" sz="quarter" idx="20"/>
          </p:nvPr>
        </p:nvPicPr>
        <p:blipFill rotWithShape="1">
          <a:blip r:embed="rId4"/>
          <a:srcRect l="106" t="-9" r="24574" b="9"/>
          <a:stretch/>
        </p:blipFill>
        <p:spPr>
          <a:xfrm>
            <a:off x="6324600" y="1562100"/>
            <a:ext cx="5507038" cy="4246563"/>
          </a:xfrm>
        </p:spPr>
      </p:pic>
      <p:sp>
        <p:nvSpPr>
          <p:cNvPr id="12" name="Text Placeholder 4">
            <a:extLst>
              <a:ext uri="{FF2B5EF4-FFF2-40B4-BE49-F238E27FC236}">
                <a16:creationId xmlns:a16="http://schemas.microsoft.com/office/drawing/2014/main" id="{FC697CE8-FFF1-0405-0B80-D930DBA412D7}"/>
              </a:ext>
            </a:extLst>
          </p:cNvPr>
          <p:cNvSpPr txBox="1">
            <a:spLocks/>
          </p:cNvSpPr>
          <p:nvPr/>
        </p:nvSpPr>
        <p:spPr>
          <a:xfrm>
            <a:off x="6324600" y="5934668"/>
            <a:ext cx="3637722" cy="50641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Blink LED code</a:t>
            </a:r>
          </a:p>
        </p:txBody>
      </p:sp>
    </p:spTree>
    <p:extLst>
      <p:ext uri="{BB962C8B-B14F-4D97-AF65-F5344CB8AC3E}">
        <p14:creationId xmlns:p14="http://schemas.microsoft.com/office/powerpoint/2010/main" val="40724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Microcontroller activate</a:t>
            </a:r>
          </a:p>
        </p:txBody>
      </p:sp>
      <p:sp>
        <p:nvSpPr>
          <p:cNvPr id="6" name="Content Placeholder 5">
            <a:extLst>
              <a:ext uri="{FF2B5EF4-FFF2-40B4-BE49-F238E27FC236}">
                <a16:creationId xmlns:a16="http://schemas.microsoft.com/office/drawing/2014/main" id="{443D10D4-BA00-1E06-6A4E-61729B7130F1}"/>
              </a:ext>
            </a:extLst>
          </p:cNvPr>
          <p:cNvSpPr>
            <a:spLocks noGrp="1"/>
          </p:cNvSpPr>
          <p:nvPr>
            <p:ph sz="quarter" idx="19"/>
          </p:nvPr>
        </p:nvSpPr>
        <p:spPr>
          <a:xfrm>
            <a:off x="360000" y="989694"/>
            <a:ext cx="5092907" cy="4878611"/>
          </a:xfrm>
        </p:spPr>
        <p:txBody>
          <a:bodyPr/>
          <a:lstStyle/>
          <a:p>
            <a:r>
              <a:rPr lang="en-AU" dirty="0">
                <a:ea typeface="Calibri" panose="020F0502020204030204" pitchFamily="34" charset="0"/>
              </a:rPr>
              <a:t>What line would we edit in this example to change the timing of the blinking LED?</a:t>
            </a:r>
          </a:p>
          <a:p>
            <a:pPr marL="457200" indent="-457200">
              <a:buFont typeface="+mj-lt"/>
              <a:buAutoNum type="alphaUcPeriod"/>
            </a:pPr>
            <a:r>
              <a:rPr lang="en-AU" dirty="0">
                <a:latin typeface="Arial" panose="020B0604020202020204" pitchFamily="34" charset="0"/>
                <a:ea typeface="Calibri" panose="020F0502020204030204" pitchFamily="34" charset="0"/>
                <a:cs typeface="Arial" panose="020B0604020202020204" pitchFamily="34" charset="0"/>
              </a:rPr>
              <a:t>Line </a:t>
            </a:r>
            <a:r>
              <a:rPr lang="en-AU" dirty="0">
                <a:ea typeface="Calibri" panose="020F0502020204030204" pitchFamily="34" charset="0"/>
              </a:rPr>
              <a:t>3</a:t>
            </a:r>
            <a:r>
              <a:rPr lang="en-AU" dirty="0">
                <a:latin typeface="Arial" panose="020B0604020202020204" pitchFamily="34" charset="0"/>
                <a:ea typeface="Calibri" panose="020F0502020204030204" pitchFamily="34" charset="0"/>
                <a:cs typeface="Arial" panose="020B0604020202020204" pitchFamily="34" charset="0"/>
              </a:rPr>
              <a:t>.</a:t>
            </a:r>
          </a:p>
          <a:p>
            <a:pPr marL="457200" indent="-457200">
              <a:buFont typeface="+mj-lt"/>
              <a:buAutoNum type="alphaUcPeriod"/>
            </a:pPr>
            <a:r>
              <a:rPr lang="en-AU" dirty="0">
                <a:latin typeface="Arial" panose="020B0604020202020204" pitchFamily="34" charset="0"/>
                <a:ea typeface="Calibri" panose="020F0502020204030204" pitchFamily="34" charset="0"/>
                <a:cs typeface="Arial" panose="020B0604020202020204" pitchFamily="34" charset="0"/>
              </a:rPr>
              <a:t>Line 7.</a:t>
            </a:r>
            <a:endParaRPr lang="en-AU" dirty="0">
              <a:latin typeface="Arial" panose="020B0604020202020204" pitchFamily="34" charset="0"/>
              <a:cs typeface="Arial" panose="020B0604020202020204" pitchFamily="34" charset="0"/>
            </a:endParaRPr>
          </a:p>
        </p:txBody>
      </p:sp>
      <p:pic>
        <p:nvPicPr>
          <p:cNvPr id="11" name="Picture Placeholder 7" descr="Screenshot of a computer program called Thonny. The window shows File, Edit, View, Run, Tools, and Help tabs along the top. There are icons of functions and a pane that says files. Screenshot of code stating &#10;import machine import utime&#10;led_onboard = machine.Pin(25, machine.Pin.OUT)&#10;while True:&#10;    led_onboard.toggle()&#10;    utime.sleep(1)">
            <a:extLst>
              <a:ext uri="{FF2B5EF4-FFF2-40B4-BE49-F238E27FC236}">
                <a16:creationId xmlns:a16="http://schemas.microsoft.com/office/drawing/2014/main" id="{4A108A52-26F6-61FB-21E6-491C6B5506D2}"/>
              </a:ext>
            </a:extLst>
          </p:cNvPr>
          <p:cNvPicPr>
            <a:picLocks noGrp="1" noChangeAspect="1"/>
          </p:cNvPicPr>
          <p:nvPr>
            <p:ph type="pic" sz="quarter" idx="20"/>
          </p:nvPr>
        </p:nvPicPr>
        <p:blipFill rotWithShape="1">
          <a:blip r:embed="rId3"/>
          <a:srcRect l="106" t="-9" r="24574" b="9"/>
          <a:stretch/>
        </p:blipFill>
        <p:spPr>
          <a:xfrm>
            <a:off x="5682284" y="1066800"/>
            <a:ext cx="6149354" cy="4741863"/>
          </a:xfrm>
        </p:spPr>
      </p:pic>
      <p:sp>
        <p:nvSpPr>
          <p:cNvPr id="12" name="Text Placeholder 4">
            <a:extLst>
              <a:ext uri="{FF2B5EF4-FFF2-40B4-BE49-F238E27FC236}">
                <a16:creationId xmlns:a16="http://schemas.microsoft.com/office/drawing/2014/main" id="{FC697CE8-FFF1-0405-0B80-D930DBA412D7}"/>
              </a:ext>
            </a:extLst>
          </p:cNvPr>
          <p:cNvSpPr txBox="1">
            <a:spLocks/>
          </p:cNvSpPr>
          <p:nvPr/>
        </p:nvSpPr>
        <p:spPr>
          <a:xfrm>
            <a:off x="6324600" y="5934668"/>
            <a:ext cx="3637722" cy="50641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Blink LED code</a:t>
            </a:r>
          </a:p>
        </p:txBody>
      </p:sp>
      <p:grpSp>
        <p:nvGrpSpPr>
          <p:cNvPr id="13" name="Group 12" descr="Thumbs up, thumbs down">
            <a:extLst>
              <a:ext uri="{FF2B5EF4-FFF2-40B4-BE49-F238E27FC236}">
                <a16:creationId xmlns:a16="http://schemas.microsoft.com/office/drawing/2014/main" id="{4B687E8A-5632-FF0D-ADD5-AB4490E36105}"/>
              </a:ext>
            </a:extLst>
          </p:cNvPr>
          <p:cNvGrpSpPr/>
          <p:nvPr/>
        </p:nvGrpSpPr>
        <p:grpSpPr>
          <a:xfrm>
            <a:off x="225527" y="3175326"/>
            <a:ext cx="4705782" cy="3520674"/>
            <a:chOff x="1068001" y="2354806"/>
            <a:chExt cx="3131767" cy="2141308"/>
          </a:xfrm>
        </p:grpSpPr>
        <p:sp>
          <p:nvSpPr>
            <p:cNvPr id="14" name="Rectangle: Rounded Corners 13">
              <a:extLst>
                <a:ext uri="{FF2B5EF4-FFF2-40B4-BE49-F238E27FC236}">
                  <a16:creationId xmlns:a16="http://schemas.microsoft.com/office/drawing/2014/main" id="{A710DD98-2F96-BAAB-C95B-6C0343F68D72}"/>
                </a:ext>
              </a:extLst>
            </p:cNvPr>
            <p:cNvSpPr/>
            <p:nvPr/>
          </p:nvSpPr>
          <p:spPr>
            <a:xfrm>
              <a:off x="1068001" y="2354806"/>
              <a:ext cx="3131767" cy="21413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dirty="0">
                  <a:solidFill>
                    <a:schemeClr val="accent1"/>
                  </a:solidFill>
                  <a:latin typeface="+mj-lt"/>
                </a:rPr>
                <a:t> </a:t>
              </a:r>
              <a:r>
                <a:rPr lang="en-AU" sz="2000" b="1" dirty="0">
                  <a:solidFill>
                    <a:srgbClr val="002664"/>
                  </a:solidFill>
                  <a:latin typeface="+mj-lt"/>
                </a:rPr>
                <a:t>Thumbs up, thumbs down</a:t>
              </a:r>
              <a:endParaRPr lang="en-US" sz="2000" b="1" dirty="0">
                <a:solidFill>
                  <a:srgbClr val="000000"/>
                </a:solidFill>
                <a:latin typeface="+mj-lt"/>
              </a:endParaRPr>
            </a:p>
          </p:txBody>
        </p:sp>
        <p:pic>
          <p:nvPicPr>
            <p:cNvPr id="16" name="Graphic 15" descr="Thumbs up sign with solid fill">
              <a:extLst>
                <a:ext uri="{FF2B5EF4-FFF2-40B4-BE49-F238E27FC236}">
                  <a16:creationId xmlns:a16="http://schemas.microsoft.com/office/drawing/2014/main" id="{7CD940E2-E0A2-67C0-01E4-B43BF2AB8D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80155" y="2929816"/>
              <a:ext cx="1253730" cy="1253731"/>
            </a:xfrm>
            <a:prstGeom prst="rect">
              <a:avLst/>
            </a:prstGeom>
          </p:spPr>
        </p:pic>
        <p:pic>
          <p:nvPicPr>
            <p:cNvPr id="17" name="Graphic 16" descr="Thumbs Down with solid fill">
              <a:extLst>
                <a:ext uri="{FF2B5EF4-FFF2-40B4-BE49-F238E27FC236}">
                  <a16:creationId xmlns:a16="http://schemas.microsoft.com/office/drawing/2014/main" id="{C17D75C5-B6BE-534C-6BC6-A05D2EFFF5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71237" y="2929818"/>
              <a:ext cx="1253730" cy="1253729"/>
            </a:xfrm>
            <a:prstGeom prst="rect">
              <a:avLst/>
            </a:prstGeom>
          </p:spPr>
        </p:pic>
      </p:grpSp>
    </p:spTree>
    <p:extLst>
      <p:ext uri="{BB962C8B-B14F-4D97-AF65-F5344CB8AC3E}">
        <p14:creationId xmlns:p14="http://schemas.microsoft.com/office/powerpoint/2010/main" val="419260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Microcontroller reminder</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Raspberry Pi Pico</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43D10D4-BA00-1E06-6A4E-61729B7130F1}"/>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In the last lesson we programmed the on-board LED.</a:t>
            </a:r>
          </a:p>
          <a:p>
            <a:r>
              <a:rPr lang="en-AU" dirty="0">
                <a:latin typeface="Arial" panose="020B0604020202020204" pitchFamily="34" charset="0"/>
                <a:cs typeface="Arial" panose="020B0604020202020204" pitchFamily="34" charset="0"/>
              </a:rPr>
              <a:t>Today we will be using the Pico and BME280 atmospheric sensor to measure temperature and humidity.</a:t>
            </a:r>
          </a:p>
          <a:p>
            <a:r>
              <a:rPr lang="en-AU" dirty="0">
                <a:latin typeface="Arial" panose="020B0604020202020204" pitchFamily="34" charset="0"/>
                <a:cs typeface="Arial" panose="020B0604020202020204" pitchFamily="34" charset="0"/>
              </a:rPr>
              <a:t>The sensor can also measure atmospheric pressure, but we will not be collecting that data today.</a:t>
            </a:r>
          </a:p>
        </p:txBody>
      </p:sp>
      <p:pic>
        <p:nvPicPr>
          <p:cNvPr id="11" name="Picture Placeholder 10" descr="Image of  green Raspberry Pi Pico microcontroller and blue BME280 atmospheric sensor.">
            <a:extLst>
              <a:ext uri="{FF2B5EF4-FFF2-40B4-BE49-F238E27FC236}">
                <a16:creationId xmlns:a16="http://schemas.microsoft.com/office/drawing/2014/main" id="{F0551D8D-89B7-5057-420D-08923B49E377}"/>
              </a:ext>
            </a:extLst>
          </p:cNvPr>
          <p:cNvPicPr>
            <a:picLocks noGrp="1" noChangeAspect="1"/>
          </p:cNvPicPr>
          <p:nvPr>
            <p:ph type="pic" sz="quarter" idx="20"/>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3689" r="13689"/>
          <a:stretch/>
        </p:blipFill>
        <p:spPr/>
      </p:pic>
      <p:sp>
        <p:nvSpPr>
          <p:cNvPr id="3" name="Text Placeholder 2">
            <a:extLst>
              <a:ext uri="{FF2B5EF4-FFF2-40B4-BE49-F238E27FC236}">
                <a16:creationId xmlns:a16="http://schemas.microsoft.com/office/drawing/2014/main" id="{D901B31B-06FB-8582-3C74-9A0D16819AD2}"/>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rPr>
              <a:t>Microcontroller and atmospheric sensor</a:t>
            </a:r>
            <a:endParaRPr lang="en-AU" dirty="0"/>
          </a:p>
        </p:txBody>
      </p:sp>
    </p:spTree>
    <p:extLst>
      <p:ext uri="{BB962C8B-B14F-4D97-AF65-F5344CB8AC3E}">
        <p14:creationId xmlns:p14="http://schemas.microsoft.com/office/powerpoint/2010/main" val="173094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Equipment</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You will need:</a:t>
            </a:r>
          </a:p>
          <a:p>
            <a:pPr marL="285750" indent="-285750">
              <a:buFont typeface="Arial" panose="020B0604020202020204" pitchFamily="34" charset="0"/>
              <a:buChar char="•"/>
            </a:pPr>
            <a:r>
              <a:rPr lang="en-AU" dirty="0">
                <a:latin typeface="Arial" panose="020B0604020202020204" pitchFamily="34" charset="0"/>
              </a:rPr>
              <a:t>Raspberry Pi Pico with soldered pins</a:t>
            </a:r>
          </a:p>
          <a:p>
            <a:pPr marL="285750" indent="-285750">
              <a:buFont typeface="Arial" panose="020B0604020202020204" pitchFamily="34" charset="0"/>
              <a:buChar char="•"/>
            </a:pPr>
            <a:r>
              <a:rPr lang="en-AU" dirty="0">
                <a:latin typeface="Arial" panose="020B0604020202020204" pitchFamily="34" charset="0"/>
              </a:rPr>
              <a:t>USB-A to Micro-USB cable</a:t>
            </a:r>
          </a:p>
          <a:p>
            <a:pPr marL="285750" indent="-285750">
              <a:buFont typeface="Arial" panose="020B0604020202020204" pitchFamily="34" charset="0"/>
              <a:buChar char="•"/>
            </a:pPr>
            <a:r>
              <a:rPr lang="en-AU" dirty="0"/>
              <a:t>c</a:t>
            </a:r>
            <a:r>
              <a:rPr lang="en-AU" dirty="0">
                <a:latin typeface="Arial" panose="020B0604020202020204" pitchFamily="34" charset="0"/>
              </a:rPr>
              <a:t>omputer with USB-A port and Thonny</a:t>
            </a:r>
          </a:p>
          <a:p>
            <a:pPr marL="285750" indent="-285750">
              <a:buFont typeface="Arial" panose="020B0604020202020204" pitchFamily="34" charset="0"/>
              <a:buChar char="•"/>
            </a:pPr>
            <a:r>
              <a:rPr lang="en-AU" dirty="0"/>
              <a:t>e</a:t>
            </a:r>
            <a:r>
              <a:rPr lang="en-AU" dirty="0">
                <a:latin typeface="Arial" panose="020B0604020202020204" pitchFamily="34" charset="0"/>
              </a:rPr>
              <a:t>xpansion board </a:t>
            </a:r>
          </a:p>
          <a:p>
            <a:pPr marL="285750" indent="-285750">
              <a:buFont typeface="Arial" panose="020B0604020202020204" pitchFamily="34" charset="0"/>
              <a:buChar char="•"/>
            </a:pPr>
            <a:r>
              <a:rPr lang="en-AU" dirty="0">
                <a:latin typeface="Arial" panose="020B0604020202020204" pitchFamily="34" charset="0"/>
              </a:rPr>
              <a:t>BME280 atmospheric sensor </a:t>
            </a:r>
          </a:p>
          <a:p>
            <a:pPr marL="285750" indent="-285750">
              <a:buFont typeface="Arial" panose="020B0604020202020204" pitchFamily="34" charset="0"/>
              <a:buChar char="•"/>
            </a:pPr>
            <a:r>
              <a:rPr lang="en-AU" dirty="0">
                <a:latin typeface="Arial" panose="020B0604020202020204" pitchFamily="34" charset="0"/>
              </a:rPr>
              <a:t>cable.</a:t>
            </a:r>
            <a:endParaRPr lang="en-AU" dirty="0"/>
          </a:p>
          <a:p>
            <a:endParaRPr lang="en-AU" dirty="0"/>
          </a:p>
          <a:p>
            <a:endParaRPr lang="en-AU" dirty="0"/>
          </a:p>
        </p:txBody>
      </p:sp>
      <p:pic>
        <p:nvPicPr>
          <p:cNvPr id="9" name="Picture Placeholder 8" descr="Image of required equipment, which are Raspberry Pi Pico with soldered pins, USB-A to Micro-USB cable, Piicodev Expansion board for Raspberry Pi Pico, Piicodev atmospheric sensor BME280, Piicodev cable.">
            <a:extLst>
              <a:ext uri="{FF2B5EF4-FFF2-40B4-BE49-F238E27FC236}">
                <a16:creationId xmlns:a16="http://schemas.microsoft.com/office/drawing/2014/main" id="{3058AAD3-812D-B31C-03BC-D9C261FDD73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89" r="13689"/>
          <a:stretch/>
        </p:blipFill>
        <p:spPr/>
      </p:pic>
      <p:sp>
        <p:nvSpPr>
          <p:cNvPr id="7" name="Text Placeholder 6">
            <a:extLst>
              <a:ext uri="{FF2B5EF4-FFF2-40B4-BE49-F238E27FC236}">
                <a16:creationId xmlns:a16="http://schemas.microsoft.com/office/drawing/2014/main" id="{6E8CDF6D-12D1-61A0-355F-6F5A79771285}"/>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rPr>
              <a:t>Microcontroller and sensor equipment</a:t>
            </a:r>
            <a:endParaRPr lang="en-AU" dirty="0"/>
          </a:p>
        </p:txBody>
      </p:sp>
    </p:spTree>
    <p:extLst>
      <p:ext uri="{BB962C8B-B14F-4D97-AF65-F5344CB8AC3E}">
        <p14:creationId xmlns:p14="http://schemas.microsoft.com/office/powerpoint/2010/main" val="10412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FD8DFE-67FD-163C-D42E-AF3E3107C512}"/>
              </a:ext>
            </a:extLst>
          </p:cNvPr>
          <p:cNvSpPr>
            <a:spLocks noGrp="1"/>
          </p:cNvSpPr>
          <p:nvPr>
            <p:ph type="sldNum" sz="quarter" idx="12"/>
          </p:nvPr>
        </p:nvSpPr>
        <p:spPr/>
        <p:txBody>
          <a:bodyPr/>
          <a:lstStyle/>
          <a:p>
            <a:fld id="{10A01DC5-1685-4615-8240-15192985C6A2}" type="slidenum">
              <a:rPr lang="en-AU" smtClean="0"/>
              <a:pPr/>
              <a:t>34</a:t>
            </a:fld>
            <a:endParaRPr lang="en-AU" dirty="0"/>
          </a:p>
        </p:txBody>
      </p:sp>
      <p:sp>
        <p:nvSpPr>
          <p:cNvPr id="7" name="Title 6">
            <a:extLst>
              <a:ext uri="{FF2B5EF4-FFF2-40B4-BE49-F238E27FC236}">
                <a16:creationId xmlns:a16="http://schemas.microsoft.com/office/drawing/2014/main" id="{938ADCCA-9E62-FBC6-C0EF-8593F0F8E4F3}"/>
              </a:ext>
            </a:extLst>
          </p:cNvPr>
          <p:cNvSpPr>
            <a:spLocks noGrp="1"/>
          </p:cNvSpPr>
          <p:nvPr>
            <p:ph type="title"/>
          </p:nvPr>
        </p:nvSpPr>
        <p:spPr/>
        <p:txBody>
          <a:bodyPr/>
          <a:lstStyle/>
          <a:p>
            <a:r>
              <a:rPr lang="en-AU" dirty="0"/>
              <a:t>Connecting and using a sensor</a:t>
            </a:r>
          </a:p>
        </p:txBody>
      </p:sp>
      <p:sp>
        <p:nvSpPr>
          <p:cNvPr id="10" name="Content Placeholder 9">
            <a:extLst>
              <a:ext uri="{FF2B5EF4-FFF2-40B4-BE49-F238E27FC236}">
                <a16:creationId xmlns:a16="http://schemas.microsoft.com/office/drawing/2014/main" id="{433E8379-43DC-0E31-8137-D7F153670436}"/>
              </a:ext>
            </a:extLst>
          </p:cNvPr>
          <p:cNvSpPr>
            <a:spLocks noGrp="1"/>
          </p:cNvSpPr>
          <p:nvPr>
            <p:ph sz="quarter" idx="19"/>
          </p:nvPr>
        </p:nvSpPr>
        <p:spPr>
          <a:xfrm>
            <a:off x="360363" y="1562470"/>
            <a:ext cx="5258559" cy="4878611"/>
          </a:xfrm>
        </p:spPr>
        <p:txBody>
          <a:bodyPr/>
          <a:lstStyle/>
          <a:p>
            <a:r>
              <a:rPr lang="en-AU" dirty="0"/>
              <a:t>This video models the connection and use of an atmospheric sensor and microcontroller.</a:t>
            </a:r>
          </a:p>
        </p:txBody>
      </p:sp>
      <p:pic>
        <p:nvPicPr>
          <p:cNvPr id="14" name="Picture Placeholder 13" descr="screenshot of atmospheric sensor video">
            <a:hlinkClick r:id="rId3"/>
            <a:extLst>
              <a:ext uri="{FF2B5EF4-FFF2-40B4-BE49-F238E27FC236}">
                <a16:creationId xmlns:a16="http://schemas.microsoft.com/office/drawing/2014/main" id="{D756B1A7-CB9C-30C7-6C27-5A6A73D7D546}"/>
              </a:ext>
            </a:extLst>
          </p:cNvPr>
          <p:cNvPicPr>
            <a:picLocks noGrp="1" noChangeAspect="1"/>
          </p:cNvPicPr>
          <p:nvPr>
            <p:ph type="pic" sz="quarter" idx="20"/>
          </p:nvPr>
        </p:nvPicPr>
        <p:blipFill>
          <a:blip r:embed="rId4"/>
          <a:srcRect l="-333" t="-167" r="20494" b="167"/>
          <a:stretch/>
        </p:blipFill>
        <p:spPr>
          <a:xfrm>
            <a:off x="5671930" y="1562471"/>
            <a:ext cx="6159707" cy="4246186"/>
          </a:xfrm>
        </p:spPr>
      </p:pic>
      <p:pic>
        <p:nvPicPr>
          <p:cNvPr id="2" name="Picture 1" descr="Play button icon">
            <a:extLst>
              <a:ext uri="{FF2B5EF4-FFF2-40B4-BE49-F238E27FC236}">
                <a16:creationId xmlns:a16="http://schemas.microsoft.com/office/drawing/2014/main" id="{900E672D-F293-C5DE-C85A-C400AD2E57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5618922" y="1705030"/>
            <a:ext cx="866121" cy="500426"/>
          </a:xfrm>
          <a:prstGeom prst="rect">
            <a:avLst/>
          </a:prstGeom>
          <a:noFill/>
        </p:spPr>
      </p:pic>
    </p:spTree>
    <p:extLst>
      <p:ext uri="{BB962C8B-B14F-4D97-AF65-F5344CB8AC3E}">
        <p14:creationId xmlns:p14="http://schemas.microsoft.com/office/powerpoint/2010/main" val="3846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Assembly</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Assemble</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Insert the pins of the Pico into the expansion board.</a:t>
            </a:r>
          </a:p>
          <a:p>
            <a:r>
              <a:rPr lang="en-AU" dirty="0">
                <a:latin typeface="Arial" panose="020B0604020202020204" pitchFamily="34" charset="0"/>
              </a:rPr>
              <a:t>Note: the Micro USB port should be aligned with the top of the expansion board.</a:t>
            </a:r>
          </a:p>
          <a:p>
            <a:r>
              <a:rPr lang="en-AU" dirty="0">
                <a:latin typeface="Arial" panose="020B0604020202020204" pitchFamily="34" charset="0"/>
              </a:rPr>
              <a:t>Connect the cable from the expansion board 4 pin connection port to the sensor port.</a:t>
            </a:r>
          </a:p>
          <a:p>
            <a:endParaRPr lang="en-AU" dirty="0">
              <a:latin typeface="Arial" panose="020B0604020202020204" pitchFamily="34" charset="0"/>
            </a:endParaRPr>
          </a:p>
          <a:p>
            <a:endParaRPr lang="en-AU" dirty="0"/>
          </a:p>
        </p:txBody>
      </p:sp>
      <p:pic>
        <p:nvPicPr>
          <p:cNvPr id="9" name="Picture Placeholder 8" descr="Image of equipment, which are Raspberry Pi Pico with soldered pins, Piicodev Expansion board for Raspberry Pi Pico, Piicodev atmospheric sensor BME280, Piicodev cable.">
            <a:extLst>
              <a:ext uri="{FF2B5EF4-FFF2-40B4-BE49-F238E27FC236}">
                <a16:creationId xmlns:a16="http://schemas.microsoft.com/office/drawing/2014/main" id="{6387B126-69EE-6999-4AA1-1494270DC64B}"/>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89" r="13689"/>
          <a:stretch/>
        </p:blipFill>
        <p:spPr/>
      </p:pic>
      <p:sp>
        <p:nvSpPr>
          <p:cNvPr id="6" name="Text Placeholder 5">
            <a:extLst>
              <a:ext uri="{FF2B5EF4-FFF2-40B4-BE49-F238E27FC236}">
                <a16:creationId xmlns:a16="http://schemas.microsoft.com/office/drawing/2014/main" id="{F5DD3181-2B5F-3BC9-B382-44750FBA37E7}"/>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rPr>
              <a:t>Microcontroller and sensor equipment assembly</a:t>
            </a:r>
            <a:endParaRPr lang="en-AU" dirty="0"/>
          </a:p>
        </p:txBody>
      </p:sp>
    </p:spTree>
    <p:extLst>
      <p:ext uri="{BB962C8B-B14F-4D97-AF65-F5344CB8AC3E}">
        <p14:creationId xmlns:p14="http://schemas.microsoft.com/office/powerpoint/2010/main" val="3142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Verification</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t>C</a:t>
            </a:r>
            <a:r>
              <a:rPr lang="en-AU" dirty="0">
                <a:latin typeface="Arial" panose="020B0604020202020204" pitchFamily="34" charset="0"/>
              </a:rPr>
              <a:t>onnections</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Your equipment connections should look like this.</a:t>
            </a:r>
          </a:p>
          <a:p>
            <a:r>
              <a:rPr lang="en-AU" dirty="0">
                <a:latin typeface="Arial" panose="020B0604020202020204" pitchFamily="34" charset="0"/>
              </a:rPr>
              <a:t>Check a fellow class member setup and ask for assistance if needed. </a:t>
            </a:r>
            <a:endParaRPr lang="en-AU" dirty="0"/>
          </a:p>
          <a:p>
            <a:r>
              <a:rPr lang="en-AU" dirty="0"/>
              <a:t>Once this is setup connect the microcontroller to your computer with the micro USB to USB-A cable.</a:t>
            </a:r>
          </a:p>
        </p:txBody>
      </p:sp>
      <p:pic>
        <p:nvPicPr>
          <p:cNvPr id="13" name="Picture Placeholder 12" descr="Image of equipment, which are Raspberry Pi Pico with soldered pins, Piicodev Expansion board for Raspberry Pi Pico, Piicodev atmospheric sensor BME280, Piicodev cable.">
            <a:extLst>
              <a:ext uri="{FF2B5EF4-FFF2-40B4-BE49-F238E27FC236}">
                <a16:creationId xmlns:a16="http://schemas.microsoft.com/office/drawing/2014/main" id="{ABE921B9-0CD6-8A40-C35A-EFC02AABF522}"/>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89" r="13689"/>
          <a:stretch/>
        </p:blipFill>
        <p:spPr/>
      </p:pic>
      <p:sp>
        <p:nvSpPr>
          <p:cNvPr id="6" name="Text Placeholder 5">
            <a:extLst>
              <a:ext uri="{FF2B5EF4-FFF2-40B4-BE49-F238E27FC236}">
                <a16:creationId xmlns:a16="http://schemas.microsoft.com/office/drawing/2014/main" id="{648B5214-9481-5108-F39A-DD38C26A3F68}"/>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rPr>
              <a:t>Microcontroller and sensor connected</a:t>
            </a:r>
            <a:endParaRPr lang="en-AU" dirty="0"/>
          </a:p>
        </p:txBody>
      </p:sp>
    </p:spTree>
    <p:extLst>
      <p:ext uri="{BB962C8B-B14F-4D97-AF65-F5344CB8AC3E}">
        <p14:creationId xmlns:p14="http://schemas.microsoft.com/office/powerpoint/2010/main" val="62790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Files</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rPr>
              <a:t>To use this sensor, we will need to use two additional python files. These files are located in (add location of files here). </a:t>
            </a:r>
          </a:p>
          <a:p>
            <a:r>
              <a:rPr lang="en-AU" dirty="0">
                <a:latin typeface="Arial" panose="020B0604020202020204" pitchFamily="34" charset="0"/>
              </a:rPr>
              <a:t>Create a folder named BME280 Sensor in your iSTEM AgriTech folder.</a:t>
            </a:r>
          </a:p>
          <a:p>
            <a:r>
              <a:rPr lang="en-AU" dirty="0">
                <a:latin typeface="Arial" panose="020B0604020202020204" pitchFamily="34" charset="0"/>
              </a:rPr>
              <a:t>Save ‘PiicoDev_BME280’ and ‘PiicoDev_Unified’ files in this folder.</a:t>
            </a:r>
            <a:endParaRPr lang="en-AU" dirty="0"/>
          </a:p>
          <a:p>
            <a:endParaRPr lang="en-AU" dirty="0"/>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US" dirty="0">
                <a:latin typeface="Arial" panose="020B0604020202020204" pitchFamily="34" charset="0"/>
              </a:rPr>
              <a:t>Library and device driver</a:t>
            </a:r>
          </a:p>
        </p:txBody>
      </p:sp>
      <p:pic>
        <p:nvPicPr>
          <p:cNvPr id="12" name="Picture Placeholder 11" descr="Image of folder directory showing two library python files that are needed for sensor to operate.">
            <a:extLst>
              <a:ext uri="{FF2B5EF4-FFF2-40B4-BE49-F238E27FC236}">
                <a16:creationId xmlns:a16="http://schemas.microsoft.com/office/drawing/2014/main" id="{821502E6-5B89-C1A6-B7C4-890AA2580438}"/>
              </a:ext>
            </a:extLst>
          </p:cNvPr>
          <p:cNvPicPr>
            <a:picLocks noGrp="1" noChangeAspect="1"/>
          </p:cNvPicPr>
          <p:nvPr>
            <p:ph type="pic" sz="quarter" idx="19"/>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796" r="-3334"/>
          <a:stretch/>
        </p:blipFill>
        <p:spPr>
          <a:xfrm>
            <a:off x="6167438" y="1620000"/>
            <a:ext cx="5676900" cy="4535997"/>
          </a:xfrm>
        </p:spPr>
      </p:pic>
      <p:sp>
        <p:nvSpPr>
          <p:cNvPr id="5" name="TextBox 4">
            <a:extLst>
              <a:ext uri="{FF2B5EF4-FFF2-40B4-BE49-F238E27FC236}">
                <a16:creationId xmlns:a16="http://schemas.microsoft.com/office/drawing/2014/main" id="{558A61F5-4118-297A-3218-94E0CC94A201}"/>
              </a:ext>
            </a:extLst>
          </p:cNvPr>
          <p:cNvSpPr txBox="1"/>
          <p:nvPr/>
        </p:nvSpPr>
        <p:spPr>
          <a:xfrm>
            <a:off x="6767611" y="523800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file folder from Microsoft Windows 11 Pro </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19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Operational Code</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rPr>
              <a:t>Open Thonny.</a:t>
            </a:r>
          </a:p>
          <a:p>
            <a:r>
              <a:rPr lang="en-AU" dirty="0">
                <a:latin typeface="Arial" panose="020B0604020202020204" pitchFamily="34" charset="0"/>
              </a:rPr>
              <a:t>Open your AgriTech folder. Select the file tab, open folder, and select your folder from last lesson.</a:t>
            </a:r>
          </a:p>
          <a:p>
            <a:r>
              <a:rPr lang="en-AU" dirty="0">
                <a:latin typeface="Arial" panose="020B0604020202020204" pitchFamily="34" charset="0"/>
              </a:rPr>
              <a:t>Create a new file titled ‘Temp_hum_BME.py’ to denote we will be making a file that collects temperature and humidity data with the BME280 sensor.</a:t>
            </a:r>
          </a:p>
          <a:p>
            <a:r>
              <a:rPr lang="en-AU" dirty="0">
                <a:latin typeface="Arial" panose="020B0604020202020204" pitchFamily="34" charset="0"/>
              </a:rPr>
              <a:t>Construct the code displayed in the image. Do not copy comments (# text). These are for explanation and attribution.</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endParaRPr lang="en-US" dirty="0">
              <a:latin typeface="Arial" panose="020B0604020202020204" pitchFamily="34" charset="0"/>
            </a:endParaRPr>
          </a:p>
        </p:txBody>
      </p:sp>
      <p:pic>
        <p:nvPicPr>
          <p:cNvPr id="14" name="Picture Placeholder 13" descr="Screenshot of Thonny showing required code. Light grey comments are comments and are non functional.">
            <a:extLst>
              <a:ext uri="{FF2B5EF4-FFF2-40B4-BE49-F238E27FC236}">
                <a16:creationId xmlns:a16="http://schemas.microsoft.com/office/drawing/2014/main" id="{C82787B4-9E76-7153-6E45-164E7CF25B39}"/>
              </a:ext>
            </a:extLst>
          </p:cNvPr>
          <p:cNvPicPr>
            <a:picLocks noGrp="1" noChangeAspect="1"/>
          </p:cNvPicPr>
          <p:nvPr>
            <p:ph type="pic" sz="quarter" idx="19"/>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2" r="17380"/>
          <a:stretch/>
        </p:blipFill>
        <p:spPr>
          <a:xfrm>
            <a:off x="6167438" y="1620000"/>
            <a:ext cx="5676900" cy="4535997"/>
          </a:xfrm>
        </p:spPr>
      </p:pic>
      <p:sp>
        <p:nvSpPr>
          <p:cNvPr id="16" name="TextBox 15">
            <a:extLst>
              <a:ext uri="{FF2B5EF4-FFF2-40B4-BE49-F238E27FC236}">
                <a16:creationId xmlns:a16="http://schemas.microsoft.com/office/drawing/2014/main" id="{86E1641E-9F08-8066-C9A6-24BD54766254}"/>
              </a:ext>
            </a:extLst>
          </p:cNvPr>
          <p:cNvSpPr txBox="1"/>
          <p:nvPr/>
        </p:nvSpPr>
        <p:spPr>
          <a:xfrm>
            <a:off x="6167438" y="635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0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Text Placeholder 6">
            <a:extLst>
              <a:ext uri="{FF2B5EF4-FFF2-40B4-BE49-F238E27FC236}">
                <a16:creationId xmlns:a16="http://schemas.microsoft.com/office/drawing/2014/main" id="{9C2473FB-DD3D-AC50-2E31-2B6CFDF5F714}"/>
              </a:ext>
            </a:extLst>
          </p:cNvPr>
          <p:cNvSpPr>
            <a:spLocks noGrp="1"/>
          </p:cNvSpPr>
          <p:nvPr>
            <p:ph type="title" idx="4294967295"/>
          </p:nvPr>
        </p:nvSpPr>
        <p:spPr>
          <a:xfrm>
            <a:off x="668338" y="703263"/>
            <a:ext cx="10080625" cy="30956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Construct the code displayed in the image. Do not copy comments (# text). These are for explanation and attribution.</a:t>
            </a:r>
          </a:p>
        </p:txBody>
      </p:sp>
      <p:pic>
        <p:nvPicPr>
          <p:cNvPr id="18" name="Content Placeholder 17" descr="Screenshot of Thonny showing required code. Light grey comments are comments and are non functional.">
            <a:extLst>
              <a:ext uri="{FF2B5EF4-FFF2-40B4-BE49-F238E27FC236}">
                <a16:creationId xmlns:a16="http://schemas.microsoft.com/office/drawing/2014/main" id="{ADB2B48E-75BF-589C-5944-6B18F597882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30884" y="1693138"/>
            <a:ext cx="10730232" cy="4618841"/>
          </a:xfrm>
        </p:spPr>
      </p:pic>
      <p:sp>
        <p:nvSpPr>
          <p:cNvPr id="19" name="TextBox 18">
            <a:extLst>
              <a:ext uri="{FF2B5EF4-FFF2-40B4-BE49-F238E27FC236}">
                <a16:creationId xmlns:a16="http://schemas.microsoft.com/office/drawing/2014/main" id="{8F9A5792-5D60-AF81-08C0-13A57814E961}"/>
              </a:ext>
            </a:extLst>
          </p:cNvPr>
          <p:cNvSpPr txBox="1"/>
          <p:nvPr/>
        </p:nvSpPr>
        <p:spPr>
          <a:xfrm>
            <a:off x="730884" y="6359741"/>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98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Instructions for use – pin out diagram</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Raspberry Pi Pico microcontroller</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a:xfrm>
            <a:off x="204247" y="1527717"/>
            <a:ext cx="5031252" cy="4579336"/>
          </a:xfrm>
        </p:spPr>
        <p:txBody>
          <a:bodyPr>
            <a:noAutofit/>
          </a:bodyPr>
          <a:lstStyle/>
          <a:p>
            <a:r>
              <a:rPr lang="en-AU" sz="1800" dirty="0">
                <a:latin typeface="Arial" panose="020B0604020202020204" pitchFamily="34" charset="0"/>
              </a:rPr>
              <a:t>Refer to support documentation on the </a:t>
            </a:r>
            <a:r>
              <a:rPr lang="en-AU" sz="1800" dirty="0">
                <a:latin typeface="Arial" panose="020B0604020202020204" pitchFamily="34" charset="0"/>
                <a:hlinkClick r:id="rId3"/>
              </a:rPr>
              <a:t>Raspberry Pi Pico and Pico W </a:t>
            </a:r>
            <a:r>
              <a:rPr lang="en-AU" sz="1800" dirty="0">
                <a:latin typeface="Arial" panose="020B0604020202020204" pitchFamily="34" charset="0"/>
              </a:rPr>
              <a:t>page. Important features to note:</a:t>
            </a:r>
          </a:p>
          <a:p>
            <a:pPr marL="285750" lvl="1" indent="-285750">
              <a:buFont typeface="Arial" panose="020B0604020202020204" pitchFamily="34" charset="0"/>
              <a:buChar char="•"/>
            </a:pPr>
            <a:r>
              <a:rPr lang="en-AU" dirty="0"/>
              <a:t>multiple ground pins</a:t>
            </a:r>
          </a:p>
          <a:p>
            <a:pPr marL="285750" lvl="1" indent="-285750">
              <a:buFont typeface="Arial" panose="020B0604020202020204" pitchFamily="34" charset="0"/>
              <a:buChar char="•"/>
            </a:pPr>
            <a:r>
              <a:rPr lang="en-AU" dirty="0"/>
              <a:t>Power input: 3.3V NOT 5V</a:t>
            </a:r>
          </a:p>
          <a:p>
            <a:pPr marL="285750" lvl="1" indent="-285750">
              <a:buFont typeface="Arial" panose="020B0604020202020204" pitchFamily="34" charset="0"/>
              <a:buChar char="•"/>
            </a:pPr>
            <a:r>
              <a:rPr lang="en-AU" dirty="0"/>
              <a:t>GPIO numbering is different to physical pin numbering, GP25 is the onboard LED</a:t>
            </a:r>
          </a:p>
          <a:p>
            <a:pPr marL="285750" lvl="1" indent="-285750">
              <a:buFont typeface="Arial" panose="020B0604020202020204" pitchFamily="34" charset="0"/>
              <a:buChar char="•"/>
            </a:pPr>
            <a:r>
              <a:rPr lang="en-AU" dirty="0"/>
              <a:t>multiple UART, I2C and SPI options (with a default)</a:t>
            </a:r>
          </a:p>
          <a:p>
            <a:pPr marL="285750" lvl="1" indent="-285750">
              <a:buFont typeface="Arial" panose="020B0604020202020204" pitchFamily="34" charset="0"/>
              <a:buChar char="•"/>
            </a:pPr>
            <a:r>
              <a:rPr lang="en-AU" dirty="0"/>
              <a:t>view </a:t>
            </a:r>
            <a:r>
              <a:rPr lang="en-AU" dirty="0">
                <a:hlinkClick r:id="rId4"/>
              </a:rPr>
              <a:t>Board walkthrough &amp; pinout (3:35) </a:t>
            </a:r>
            <a:r>
              <a:rPr lang="en-AU" dirty="0"/>
              <a:t>for more information.</a:t>
            </a:r>
          </a:p>
        </p:txBody>
      </p:sp>
      <p:pic>
        <p:nvPicPr>
          <p:cNvPr id="7" name="Picture Placeholder 8" descr="Pinout diagram of a Raspberry Pi Pico. Showing features of the board and pin options. The key designates power, ground, UART, GPIO, I2C, SPI, system and debugging pins.">
            <a:extLst>
              <a:ext uri="{FF2B5EF4-FFF2-40B4-BE49-F238E27FC236}">
                <a16:creationId xmlns:a16="http://schemas.microsoft.com/office/drawing/2014/main" id="{A527E97E-CDF1-65E2-9C7E-35FA9849F623}"/>
              </a:ext>
            </a:extLst>
          </p:cNvPr>
          <p:cNvPicPr>
            <a:picLocks noGrp="1" noChangeAspect="1"/>
          </p:cNvPicPr>
          <p:nvPr>
            <p:ph type="pic" sz="quarter" idx="20"/>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0" r="19411"/>
          <a:stretch/>
        </p:blipFill>
        <p:spPr>
          <a:xfrm>
            <a:off x="5865543" y="1527717"/>
            <a:ext cx="5542155" cy="4814518"/>
          </a:xfrm>
        </p:spPr>
      </p:pic>
      <p:sp>
        <p:nvSpPr>
          <p:cNvPr id="8" name="TextBox 7">
            <a:extLst>
              <a:ext uri="{FF2B5EF4-FFF2-40B4-BE49-F238E27FC236}">
                <a16:creationId xmlns:a16="http://schemas.microsoft.com/office/drawing/2014/main" id="{B2D636DF-085F-4FB4-6ED7-ABF4B9427E32}"/>
              </a:ext>
            </a:extLst>
          </p:cNvPr>
          <p:cNvSpPr txBox="1"/>
          <p:nvPr/>
        </p:nvSpPr>
        <p:spPr>
          <a:xfrm>
            <a:off x="5536579" y="6372137"/>
            <a:ext cx="6307421" cy="49825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400" dirty="0">
                <a:solidFill>
                  <a:srgbClr val="22272B"/>
                </a:solidFill>
                <a:latin typeface="Arial" panose="020B0604020202020204" pitchFamily="34" charset="0"/>
                <a:ea typeface="Calibri" panose="020F0502020204030204" pitchFamily="34" charset="0"/>
                <a:cs typeface="Arial" panose="020B0604020202020204" pitchFamily="34" charset="0"/>
              </a:rPr>
              <a:t>Pico p</a:t>
            </a: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inout diagram f</a:t>
            </a:r>
            <a:r>
              <a:rPr kumimoji="0" lang="en-AU" sz="1400" b="0" i="0" u="none" strike="noStrike" kern="1200" cap="none" spc="0" normalizeH="0" baseline="0" noProof="0" dirty="0">
                <a:ln>
                  <a:noFill/>
                </a:ln>
                <a:solidFill>
                  <a:srgbClr val="30272E"/>
                </a:solidFill>
                <a:effectLst/>
                <a:uLnTx/>
                <a:uFillTx/>
                <a:latin typeface="Arial" panose="020B0604020202020204" pitchFamily="34" charset="0"/>
                <a:ea typeface="Calibri" panose="020F0502020204030204" pitchFamily="34" charset="0"/>
                <a:cs typeface="Arial" panose="020B0604020202020204" pitchFamily="34" charset="0"/>
              </a:rPr>
              <a:t>rom </a:t>
            </a:r>
            <a:r>
              <a:rPr kumimoji="0" lang="en-AU" sz="1400" b="0" i="0" u="none" strike="noStrike" kern="1200" cap="none" spc="0" normalizeH="0" baseline="0" noProof="0" dirty="0">
                <a:ln>
                  <a:noFill/>
                </a:ln>
                <a:solidFill>
                  <a:srgbClr val="30272E"/>
                </a:solidFill>
                <a:effectLst/>
                <a:uLnTx/>
                <a:uFillTx/>
                <a:latin typeface="Arial" panose="020B0604020202020204" pitchFamily="34" charset="0"/>
                <a:ea typeface="Calibri" panose="020F0502020204030204" pitchFamily="34" charset="0"/>
                <a:cs typeface="Arial" panose="020B0604020202020204" pitchFamily="34" charset="0"/>
                <a:hlinkClick r:id="rId3"/>
              </a:rPr>
              <a:t>Raspberry Pi Ltd </a:t>
            </a:r>
            <a:r>
              <a:rPr kumimoji="0" lang="en-AU" sz="1400" b="0" i="0" u="none" strike="noStrike" kern="1200" cap="none" spc="0" normalizeH="0" baseline="0" noProof="0" dirty="0">
                <a:ln>
                  <a:noFill/>
                </a:ln>
                <a:solidFill>
                  <a:srgbClr val="30272E"/>
                </a:solidFill>
                <a:effectLst/>
                <a:uLnTx/>
                <a:uFillTx/>
                <a:latin typeface="Arial" panose="020B0604020202020204" pitchFamily="34" charset="0"/>
                <a:ea typeface="Calibri" panose="020F0502020204030204" pitchFamily="34" charset="0"/>
                <a:cs typeface="Arial" panose="020B0604020202020204" pitchFamily="34" charset="0"/>
              </a:rPr>
              <a:t>is licensed under </a:t>
            </a:r>
            <a:r>
              <a:rPr kumimoji="0" lang="en-AU" sz="1400" b="0" i="0" u="none" strike="noStrike" kern="1200" cap="none" spc="0" normalizeH="0" baseline="0" noProof="0" dirty="0">
                <a:ln>
                  <a:noFill/>
                </a:ln>
                <a:solidFill>
                  <a:srgbClr val="30272E"/>
                </a:solidFill>
                <a:effectLst/>
                <a:uLnTx/>
                <a:uFillTx/>
                <a:latin typeface="Arial" panose="020B0604020202020204" pitchFamily="34" charset="0"/>
                <a:ea typeface="Calibri" panose="020F0502020204030204" pitchFamily="34" charset="0"/>
                <a:cs typeface="Arial" panose="020B0604020202020204" pitchFamily="34" charset="0"/>
                <a:hlinkClick r:id="rId6"/>
              </a:rPr>
              <a:t>CC BY-SA 4.0  </a:t>
            </a:r>
            <a:endPar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5" name="Picture Placeholder 8" descr="Pinout diagram of a Raspberry Pi Pico. Showing features of the board and pin options. The key designates power, ground, UART, GPIO, I2C, SPI, system and debugging pins.">
            <a:extLst>
              <a:ext uri="{FF2B5EF4-FFF2-40B4-BE49-F238E27FC236}">
                <a16:creationId xmlns:a16="http://schemas.microsoft.com/office/drawing/2014/main" id="{D8A23A35-E374-52AA-F525-BDD3FAD6820B}"/>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76879" t="16753" r="-3174" b="42714"/>
          <a:stretch/>
        </p:blipFill>
        <p:spPr>
          <a:xfrm>
            <a:off x="9545443" y="593208"/>
            <a:ext cx="1791629" cy="1951464"/>
          </a:xfrm>
          <a:prstGeom prst="rect">
            <a:avLst/>
          </a:prstGeom>
        </p:spPr>
      </p:pic>
    </p:spTree>
    <p:extLst>
      <p:ext uri="{BB962C8B-B14F-4D97-AF65-F5344CB8AC3E}">
        <p14:creationId xmlns:p14="http://schemas.microsoft.com/office/powerpoint/2010/main" val="86988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Connect microcontroller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rPr>
              <a:t>Connect your sensor to the Pico, then connect the USB from your computer to the Pico.</a:t>
            </a:r>
          </a:p>
          <a:p>
            <a:r>
              <a:rPr lang="en-AU" dirty="0">
                <a:latin typeface="Arial" panose="020B0604020202020204" pitchFamily="34" charset="0"/>
              </a:rPr>
              <a:t>Connect Thonny to your microcontroller by clicking the stop button.</a:t>
            </a:r>
          </a:p>
          <a:p>
            <a:r>
              <a:rPr lang="en-AU" dirty="0">
                <a:latin typeface="Arial" panose="020B0604020202020204" pitchFamily="34" charset="0"/>
              </a:rPr>
              <a:t>You will see ‘Raspberry Pi Pico’ in the files pane.</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endParaRPr lang="en-US" dirty="0">
              <a:latin typeface="Arial" panose="020B0604020202020204" pitchFamily="34" charset="0"/>
            </a:endParaRPr>
          </a:p>
        </p:txBody>
      </p:sp>
      <p:pic>
        <p:nvPicPr>
          <p:cNvPr id="14" name="Picture Placeholder 13" descr="Screenshot of Thonny showing required code. The stop button is the red stop sign icon.">
            <a:extLst>
              <a:ext uri="{FF2B5EF4-FFF2-40B4-BE49-F238E27FC236}">
                <a16:creationId xmlns:a16="http://schemas.microsoft.com/office/drawing/2014/main" id="{3CDCC092-CB11-F70F-6BFB-36B7DB8337F7}"/>
              </a:ext>
            </a:extLst>
          </p:cNvPr>
          <p:cNvPicPr>
            <a:picLocks noGrp="1" noChangeAspect="1"/>
          </p:cNvPicPr>
          <p:nvPr>
            <p:ph type="pic" sz="quarter" idx="19"/>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773" r="9783"/>
          <a:stretch/>
        </p:blipFill>
        <p:spPr>
          <a:xfrm>
            <a:off x="6167438" y="1620000"/>
            <a:ext cx="5676900" cy="4535997"/>
          </a:xfrm>
        </p:spPr>
      </p:pic>
      <p:sp>
        <p:nvSpPr>
          <p:cNvPr id="16" name="TextBox 15">
            <a:extLst>
              <a:ext uri="{FF2B5EF4-FFF2-40B4-BE49-F238E27FC236}">
                <a16:creationId xmlns:a16="http://schemas.microsoft.com/office/drawing/2014/main" id="{36BF9D78-E280-359D-F081-B45C430C3649}"/>
              </a:ext>
            </a:extLst>
          </p:cNvPr>
          <p:cNvSpPr txBox="1"/>
          <p:nvPr/>
        </p:nvSpPr>
        <p:spPr>
          <a:xfrm>
            <a:off x="6167438" y="626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5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Upload to microcontroller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rPr>
              <a:t>Send your python code to your microcontroller by right clicking on the file and selecting ‘Upload to /’.</a:t>
            </a:r>
          </a:p>
          <a:p>
            <a:r>
              <a:rPr lang="en-AU" dirty="0">
                <a:latin typeface="Arial" panose="020B0604020202020204" pitchFamily="34" charset="0"/>
              </a:rPr>
              <a:t>This step copies the selected file to the Pico. </a:t>
            </a:r>
          </a:p>
          <a:p>
            <a:r>
              <a:rPr lang="en-AU" dirty="0">
                <a:latin typeface="Arial" panose="020B0604020202020204" pitchFamily="34" charset="0"/>
              </a:rPr>
              <a:t>Upload ‘PiicoDev_BME280’ and ‘PiicoDev_Unified’ files to the Pico.</a:t>
            </a:r>
          </a:p>
          <a:p>
            <a:r>
              <a:rPr lang="en-AU" dirty="0">
                <a:latin typeface="Arial" panose="020B0604020202020204" pitchFamily="34" charset="0"/>
              </a:rPr>
              <a:t>This is necessary because ‘PiicoDev_BME280’ and ‘PiicoDev_Unified’ files need to be on the microcontroller for the ‘Temp_hum_BME.py’ file to access them.</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endParaRPr lang="en-US" dirty="0">
              <a:latin typeface="Arial" panose="020B0604020202020204" pitchFamily="34" charset="0"/>
            </a:endParaRPr>
          </a:p>
        </p:txBody>
      </p:sp>
      <p:pic>
        <p:nvPicPr>
          <p:cNvPr id="19" name="Picture Placeholder 18" descr="Screenshot of Thonny showing required code. It demonstrates uploading a file to the Pico.">
            <a:extLst>
              <a:ext uri="{FF2B5EF4-FFF2-40B4-BE49-F238E27FC236}">
                <a16:creationId xmlns:a16="http://schemas.microsoft.com/office/drawing/2014/main" id="{BBDDCA0D-BD32-02CD-BCCF-9A1AD55E98F7}"/>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213" r="213"/>
          <a:stretch/>
        </p:blipFill>
        <p:spPr/>
      </p:pic>
      <p:sp>
        <p:nvSpPr>
          <p:cNvPr id="20" name="TextBox 19">
            <a:extLst>
              <a:ext uri="{FF2B5EF4-FFF2-40B4-BE49-F238E27FC236}">
                <a16:creationId xmlns:a16="http://schemas.microsoft.com/office/drawing/2014/main" id="{F6635342-F4A1-D208-E94F-2A4C1A0DEC12}"/>
              </a:ext>
            </a:extLst>
          </p:cNvPr>
          <p:cNvSpPr txBox="1"/>
          <p:nvPr/>
        </p:nvSpPr>
        <p:spPr>
          <a:xfrm>
            <a:off x="6167438" y="635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36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Thonny showing required code. The green button at the top is the run button.">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Run</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rPr>
              <a:t>Run your python code to your microcontroller by selecting the green ‘Run current script’ button.</a:t>
            </a:r>
          </a:p>
          <a:p>
            <a:r>
              <a:rPr lang="en-AU" dirty="0">
                <a:latin typeface="Arial" panose="020B0604020202020204" pitchFamily="34" charset="0"/>
              </a:rPr>
              <a:t>You will see temperature and humidity readings in the ‘Shell’ window. </a:t>
            </a:r>
          </a:p>
          <a:p>
            <a:r>
              <a:rPr lang="en-AU" dirty="0">
                <a:latin typeface="Arial" panose="020B0604020202020204" pitchFamily="34" charset="0"/>
              </a:rPr>
              <a:t>Place your hand over the sensor, what happens?</a:t>
            </a:r>
          </a:p>
          <a:p>
            <a:r>
              <a:rPr lang="en-AU" dirty="0">
                <a:latin typeface="Arial" panose="020B0604020202020204" pitchFamily="34" charset="0"/>
              </a:rPr>
              <a:t>Stop the code when finished testing.</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endParaRPr lang="en-US" dirty="0">
              <a:latin typeface="Arial" panose="020B0604020202020204" pitchFamily="34" charset="0"/>
            </a:endParaRPr>
          </a:p>
        </p:txBody>
      </p:sp>
      <p:pic>
        <p:nvPicPr>
          <p:cNvPr id="13" name="Picture Placeholder 12" descr="screenshot of Thonny">
            <a:extLst>
              <a:ext uri="{FF2B5EF4-FFF2-40B4-BE49-F238E27FC236}">
                <a16:creationId xmlns:a16="http://schemas.microsoft.com/office/drawing/2014/main" id="{8DBB11A5-79F0-7E72-5408-19876EC04272}"/>
              </a:ext>
            </a:extLst>
          </p:cNvPr>
          <p:cNvPicPr>
            <a:picLocks noGrp="1" noChangeAspect="1"/>
          </p:cNvPicPr>
          <p:nvPr>
            <p:ph type="pic" sz="quarter" idx="19"/>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790" r="9770"/>
          <a:stretch/>
        </p:blipFill>
        <p:spPr>
          <a:xfrm>
            <a:off x="6167438" y="1620000"/>
            <a:ext cx="5676900" cy="4535997"/>
          </a:xfrm>
        </p:spPr>
      </p:pic>
      <p:sp>
        <p:nvSpPr>
          <p:cNvPr id="14" name="TextBox 13">
            <a:extLst>
              <a:ext uri="{FF2B5EF4-FFF2-40B4-BE49-F238E27FC236}">
                <a16:creationId xmlns:a16="http://schemas.microsoft.com/office/drawing/2014/main" id="{58925D3B-D58F-EB2C-0BB1-2C9F6A886EBE}"/>
              </a:ext>
            </a:extLst>
          </p:cNvPr>
          <p:cNvSpPr txBox="1"/>
          <p:nvPr/>
        </p:nvSpPr>
        <p:spPr>
          <a:xfrm>
            <a:off x="6096000" y="635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23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Adding a Blink</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Text Placeholder 6">
            <a:extLst>
              <a:ext uri="{FF2B5EF4-FFF2-40B4-BE49-F238E27FC236}">
                <a16:creationId xmlns:a16="http://schemas.microsoft.com/office/drawing/2014/main" id="{43AE3E8A-E7E4-8E1D-49F3-A30B8C4593AD}"/>
              </a:ext>
            </a:extLst>
          </p:cNvPr>
          <p:cNvSpPr>
            <a:spLocks noGrp="1"/>
          </p:cNvSpPr>
          <p:nvPr>
            <p:ph type="body" sz="quarter" idx="18"/>
          </p:nvPr>
        </p:nvSpPr>
        <p:spPr/>
        <p:txBody>
          <a:bodyPr/>
          <a:lstStyle/>
          <a:p>
            <a:endParaRPr lang="en-AU"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half" idx="1"/>
          </p:nvPr>
        </p:nvSpPr>
        <p:spPr/>
        <p:txBody>
          <a:bodyPr>
            <a:normAutofit/>
          </a:bodyPr>
          <a:lstStyle/>
          <a:p>
            <a:r>
              <a:rPr lang="en-AU" dirty="0">
                <a:latin typeface="Arial" panose="020B0604020202020204" pitchFamily="34" charset="0"/>
              </a:rPr>
              <a:t>In the future we will want our microcontroller to run when disconnected from the computer but connected to a power source.</a:t>
            </a:r>
          </a:p>
          <a:p>
            <a:r>
              <a:rPr lang="en-AU" dirty="0">
                <a:latin typeface="Arial" panose="020B0604020202020204" pitchFamily="34" charset="0"/>
              </a:rPr>
              <a:t>How do we know the code is running?</a:t>
            </a:r>
          </a:p>
          <a:p>
            <a:endParaRPr lang="en-AU" dirty="0">
              <a:latin typeface="Arial" panose="020B0604020202020204" pitchFamily="34" charset="0"/>
            </a:endParaRPr>
          </a:p>
        </p:txBody>
      </p:sp>
      <p:sp>
        <p:nvSpPr>
          <p:cNvPr id="5" name="Content Placeholder 4">
            <a:extLst>
              <a:ext uri="{FF2B5EF4-FFF2-40B4-BE49-F238E27FC236}">
                <a16:creationId xmlns:a16="http://schemas.microsoft.com/office/drawing/2014/main" id="{BDD66673-8DC8-D920-1835-394AE8E11F87}"/>
              </a:ext>
            </a:extLst>
          </p:cNvPr>
          <p:cNvSpPr>
            <a:spLocks noGrp="1"/>
          </p:cNvSpPr>
          <p:nvPr>
            <p:ph sz="half" idx="19"/>
          </p:nvPr>
        </p:nvSpPr>
        <p:spPr/>
        <p:txBody>
          <a:bodyPr/>
          <a:lstStyle/>
          <a:p>
            <a:r>
              <a:rPr lang="en-AU" dirty="0"/>
              <a:t>Possible a</a:t>
            </a:r>
            <a:r>
              <a:rPr lang="en-AU" dirty="0">
                <a:latin typeface="Arial" panose="020B0604020202020204" pitchFamily="34" charset="0"/>
              </a:rPr>
              <a:t>nswer: We can add an LED screen to our build, or we can make the onboard LED blink when data is captured.</a:t>
            </a:r>
          </a:p>
        </p:txBody>
      </p:sp>
    </p:spTree>
    <p:extLst>
      <p:ext uri="{BB962C8B-B14F-4D97-AF65-F5344CB8AC3E}">
        <p14:creationId xmlns:p14="http://schemas.microsoft.com/office/powerpoint/2010/main" val="240918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Combine LED and sensor function</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306013" cy="4536000"/>
          </a:xfrm>
        </p:spPr>
        <p:txBody>
          <a:bodyPr>
            <a:normAutofit/>
          </a:bodyPr>
          <a:lstStyle/>
          <a:p>
            <a:r>
              <a:rPr lang="en-AU" dirty="0">
                <a:latin typeface="Arial" panose="020B0604020202020204" pitchFamily="34" charset="0"/>
              </a:rPr>
              <a:t>Create a new file titled LED_temp_hum_BME.py to denote we will be making a file that blinks when collecting temperature and humidity data with the BME280 sensor.</a:t>
            </a:r>
          </a:p>
          <a:p>
            <a:r>
              <a:rPr lang="en-AU" dirty="0">
                <a:latin typeface="Arial" panose="020B0604020202020204" pitchFamily="34" charset="0"/>
              </a:rPr>
              <a:t>Construct the code displayed in the image. Do not copy comments (# text). These are for explanation and attribution.</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US" dirty="0">
                <a:latin typeface="Arial" panose="020B0604020202020204" pitchFamily="34" charset="0"/>
              </a:rPr>
              <a:t>Optional indicator</a:t>
            </a:r>
          </a:p>
        </p:txBody>
      </p:sp>
      <p:pic>
        <p:nvPicPr>
          <p:cNvPr id="19" name="Picture Placeholder 18" descr="Screenshot of Thonny showing required code. Light grey comments are comments and are non functional.">
            <a:extLst>
              <a:ext uri="{FF2B5EF4-FFF2-40B4-BE49-F238E27FC236}">
                <a16:creationId xmlns:a16="http://schemas.microsoft.com/office/drawing/2014/main" id="{F3F1A242-2393-FD60-0515-731E1A8E9F54}"/>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4430" r="4430"/>
          <a:stretch/>
        </p:blipFill>
        <p:spPr/>
      </p:pic>
      <p:sp>
        <p:nvSpPr>
          <p:cNvPr id="20" name="TextBox 19">
            <a:extLst>
              <a:ext uri="{FF2B5EF4-FFF2-40B4-BE49-F238E27FC236}">
                <a16:creationId xmlns:a16="http://schemas.microsoft.com/office/drawing/2014/main" id="{C8F75EFA-9813-6614-016D-9FC8664DFCB4}"/>
              </a:ext>
            </a:extLst>
          </p:cNvPr>
          <p:cNvSpPr txBox="1"/>
          <p:nvPr/>
        </p:nvSpPr>
        <p:spPr>
          <a:xfrm>
            <a:off x="6889531" y="640176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0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LED with temperature and humidity</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9" name="Text Placeholder 8">
            <a:extLst>
              <a:ext uri="{FF2B5EF4-FFF2-40B4-BE49-F238E27FC236}">
                <a16:creationId xmlns:a16="http://schemas.microsoft.com/office/drawing/2014/main" id="{FEC79EBE-A4E0-6EFE-474A-0B2E606C8411}"/>
              </a:ext>
            </a:extLst>
          </p:cNvPr>
          <p:cNvSpPr>
            <a:spLocks noGrp="1"/>
          </p:cNvSpPr>
          <p:nvPr>
            <p:ph type="body" sz="quarter" idx="18"/>
          </p:nvPr>
        </p:nvSpPr>
        <p:spPr/>
        <p:txBody>
          <a:bodyPr/>
          <a:lstStyle/>
          <a:p>
            <a:endParaRPr lang="en-AU" dirty="0"/>
          </a:p>
        </p:txBody>
      </p:sp>
      <p:pic>
        <p:nvPicPr>
          <p:cNvPr id="8" name="Content Placeholder 7" descr="Screenshot of Thonny showing required code. Light grey comments are comments and are non functional.">
            <a:extLst>
              <a:ext uri="{FF2B5EF4-FFF2-40B4-BE49-F238E27FC236}">
                <a16:creationId xmlns:a16="http://schemas.microsoft.com/office/drawing/2014/main" id="{6FA4FFA5-D4B4-F172-556A-A968F0E9F5D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75750" y="1619250"/>
            <a:ext cx="10453200" cy="4537075"/>
          </a:xfrm>
        </p:spPr>
      </p:pic>
      <p:sp>
        <p:nvSpPr>
          <p:cNvPr id="10" name="TextBox 9">
            <a:extLst>
              <a:ext uri="{FF2B5EF4-FFF2-40B4-BE49-F238E27FC236}">
                <a16:creationId xmlns:a16="http://schemas.microsoft.com/office/drawing/2014/main" id="{DBD372E9-DC3E-DFC3-87DF-1E7BDD328D80}"/>
              </a:ext>
            </a:extLst>
          </p:cNvPr>
          <p:cNvSpPr txBox="1"/>
          <p:nvPr/>
        </p:nvSpPr>
        <p:spPr>
          <a:xfrm>
            <a:off x="6889531" y="640176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‘Thonny’ 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5"/>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95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Run LED and sensor</a:t>
            </a:r>
          </a:p>
        </p:txBody>
      </p:sp>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Text Placeholder 6">
            <a:extLst>
              <a:ext uri="{FF2B5EF4-FFF2-40B4-BE49-F238E27FC236}">
                <a16:creationId xmlns:a16="http://schemas.microsoft.com/office/drawing/2014/main" id="{5F0679AC-AD42-1023-25CD-DB894F57957D}"/>
              </a:ext>
            </a:extLst>
          </p:cNvPr>
          <p:cNvSpPr>
            <a:spLocks noGrp="1"/>
          </p:cNvSpPr>
          <p:nvPr>
            <p:ph type="body" sz="quarter" idx="18"/>
          </p:nvPr>
        </p:nvSpPr>
        <p:spPr/>
        <p:txBody>
          <a:bodyPr/>
          <a:lstStyle/>
          <a:p>
            <a:endParaRPr lang="en-AU" dirty="0"/>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half" idx="1"/>
          </p:nvPr>
        </p:nvSpPr>
        <p:spPr/>
        <p:txBody>
          <a:bodyPr>
            <a:normAutofit/>
          </a:bodyPr>
          <a:lstStyle/>
          <a:p>
            <a:r>
              <a:rPr lang="en-AU" dirty="0">
                <a:latin typeface="Arial" panose="020B0604020202020204" pitchFamily="34" charset="0"/>
              </a:rPr>
              <a:t>Run your python code to your microcontroller by selecting “Run current script’.</a:t>
            </a:r>
          </a:p>
          <a:p>
            <a:r>
              <a:rPr lang="en-AU" dirty="0">
                <a:latin typeface="Arial" panose="020B0604020202020204" pitchFamily="34" charset="0"/>
              </a:rPr>
              <a:t>You will see temperature and humidity readings in the ‘Shell’ window and the LED blinking. </a:t>
            </a:r>
          </a:p>
          <a:p>
            <a:r>
              <a:rPr lang="en-AU" dirty="0">
                <a:latin typeface="Arial" panose="020B0604020202020204" pitchFamily="34" charset="0"/>
              </a:rPr>
              <a:t>Stop the code when finished testing.</a:t>
            </a:r>
          </a:p>
          <a:p>
            <a:endParaRPr lang="en-AU" dirty="0">
              <a:latin typeface="Arial" panose="020B0604020202020204" pitchFamily="34" charset="0"/>
            </a:endParaRPr>
          </a:p>
        </p:txBody>
      </p:sp>
      <p:sp>
        <p:nvSpPr>
          <p:cNvPr id="5" name="Content Placeholder 4">
            <a:extLst>
              <a:ext uri="{FF2B5EF4-FFF2-40B4-BE49-F238E27FC236}">
                <a16:creationId xmlns:a16="http://schemas.microsoft.com/office/drawing/2014/main" id="{F798DD09-D38B-9B47-040A-713DF6D8C93D}"/>
              </a:ext>
            </a:extLst>
          </p:cNvPr>
          <p:cNvSpPr>
            <a:spLocks noGrp="1"/>
          </p:cNvSpPr>
          <p:nvPr>
            <p:ph sz="half" idx="19"/>
          </p:nvPr>
        </p:nvSpPr>
        <p:spPr/>
        <p:txBody>
          <a:bodyPr/>
          <a:lstStyle/>
          <a:p>
            <a:r>
              <a:rPr lang="en-AU" dirty="0">
                <a:latin typeface="Arial" panose="020B0604020202020204" pitchFamily="34" charset="0"/>
              </a:rPr>
              <a:t>Question:</a:t>
            </a:r>
          </a:p>
          <a:p>
            <a:r>
              <a:rPr lang="en-AU" dirty="0">
                <a:latin typeface="Arial" panose="020B0604020202020204" pitchFamily="34" charset="0"/>
              </a:rPr>
              <a:t>What happens if you change line 15 sleep_ms(1000) to sleep_ms(250)?</a:t>
            </a:r>
          </a:p>
          <a:p>
            <a:endParaRPr lang="en-AU" dirty="0"/>
          </a:p>
        </p:txBody>
      </p:sp>
    </p:spTree>
    <p:extLst>
      <p:ext uri="{BB962C8B-B14F-4D97-AF65-F5344CB8AC3E}">
        <p14:creationId xmlns:p14="http://schemas.microsoft.com/office/powerpoint/2010/main" val="104337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Reflection</a:t>
            </a:r>
          </a:p>
        </p:txBody>
      </p:sp>
      <p:sp>
        <p:nvSpPr>
          <p:cNvPr id="11" name="Text Placeholder 10">
            <a:extLst>
              <a:ext uri="{FF2B5EF4-FFF2-40B4-BE49-F238E27FC236}">
                <a16:creationId xmlns:a16="http://schemas.microsoft.com/office/drawing/2014/main" id="{C1AC7873-3786-CB43-3302-1983E878B79E}"/>
              </a:ext>
            </a:extLst>
          </p:cNvPr>
          <p:cNvSpPr>
            <a:spLocks noGrp="1"/>
          </p:cNvSpPr>
          <p:nvPr>
            <p:ph type="body" sz="quarter" idx="18"/>
          </p:nvPr>
        </p:nvSpPr>
        <p:spPr/>
        <p:txBody>
          <a:bodyPr/>
          <a:lstStyle/>
          <a:p>
            <a:endParaRPr lang="en-AU" dirty="0"/>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What have we learned today about microcontrollers and coding for sensor use?</a:t>
            </a:r>
          </a:p>
          <a:p>
            <a:r>
              <a:rPr lang="en-AU" dirty="0">
                <a:latin typeface="Arial" panose="020B0604020202020204" pitchFamily="34" charset="0"/>
              </a:rPr>
              <a:t>What questions do we have about the application of this sensor in our smart greenhouse?</a:t>
            </a:r>
          </a:p>
          <a:p>
            <a:endParaRPr lang="en-AU" dirty="0">
              <a:latin typeface="Arial" panose="020B0604020202020204" pitchFamily="34" charset="0"/>
            </a:endParaRPr>
          </a:p>
        </p:txBody>
      </p:sp>
      <p:grpSp>
        <p:nvGrpSpPr>
          <p:cNvPr id="6" name="Group 5">
            <a:extLst>
              <a:ext uri="{FF2B5EF4-FFF2-40B4-BE49-F238E27FC236}">
                <a16:creationId xmlns:a16="http://schemas.microsoft.com/office/drawing/2014/main" id="{0FB3BE13-8D08-B921-9415-8E485B44852E}"/>
              </a:ext>
              <a:ext uri="{C183D7F6-B498-43B3-948B-1728B52AA6E4}">
                <adec:decorative xmlns:adec="http://schemas.microsoft.com/office/drawing/2017/decorative" val="1"/>
              </a:ext>
            </a:extLst>
          </p:cNvPr>
          <p:cNvGrpSpPr/>
          <p:nvPr/>
        </p:nvGrpSpPr>
        <p:grpSpPr>
          <a:xfrm>
            <a:off x="4916128" y="-717755"/>
            <a:ext cx="7718323" cy="7575755"/>
            <a:chOff x="2071210" y="1292535"/>
            <a:chExt cx="5297160" cy="5353151"/>
          </a:xfrm>
        </p:grpSpPr>
        <p:pic>
          <p:nvPicPr>
            <p:cNvPr id="8" name="Graphic 7" descr="Head with gears with solid fill">
              <a:extLst>
                <a:ext uri="{FF2B5EF4-FFF2-40B4-BE49-F238E27FC236}">
                  <a16:creationId xmlns:a16="http://schemas.microsoft.com/office/drawing/2014/main" id="{2C118FFF-232D-FCBD-31D5-DF92F9691B3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9" name="Graphic 8" descr="Thought bubble with solid fill">
              <a:extLst>
                <a:ext uri="{FF2B5EF4-FFF2-40B4-BE49-F238E27FC236}">
                  <a16:creationId xmlns:a16="http://schemas.microsoft.com/office/drawing/2014/main" id="{4A84DF81-7B8D-CF2A-27B6-12F68FC4706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10" name="Content Placeholder 4">
            <a:extLst>
              <a:ext uri="{FF2B5EF4-FFF2-40B4-BE49-F238E27FC236}">
                <a16:creationId xmlns:a16="http://schemas.microsoft.com/office/drawing/2014/main" id="{9691B0E4-5950-ADFD-523C-522C147AFEB0}"/>
              </a:ext>
            </a:extLst>
          </p:cNvPr>
          <p:cNvSpPr txBox="1">
            <a:spLocks/>
          </p:cNvSpPr>
          <p:nvPr/>
        </p:nvSpPr>
        <p:spPr>
          <a:xfrm>
            <a:off x="7946712" y="757203"/>
            <a:ext cx="2686557" cy="662774"/>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bg2"/>
                </a:solidFill>
              </a:rPr>
              <a:t>Will we need to put the sensor inside the greenhouse? Will we put the microcontroller inside the greenhouse?</a:t>
            </a:r>
          </a:p>
        </p:txBody>
      </p:sp>
    </p:spTree>
    <p:extLst>
      <p:ext uri="{BB962C8B-B14F-4D97-AF65-F5344CB8AC3E}">
        <p14:creationId xmlns:p14="http://schemas.microsoft.com/office/powerpoint/2010/main" val="317819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1D68-4F1B-FC41-BC1E-CC3E5CCFD70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EC641D0-C2E7-1435-AF6A-C76408A41949}"/>
              </a:ext>
            </a:extLst>
          </p:cNvPr>
          <p:cNvSpPr>
            <a:spLocks noGrp="1"/>
          </p:cNvSpPr>
          <p:nvPr>
            <p:ph type="title"/>
          </p:nvPr>
        </p:nvSpPr>
        <p:spPr/>
        <p:txBody>
          <a:bodyPr anchor="t">
            <a:normAutofit/>
          </a:bodyPr>
          <a:lstStyle/>
          <a:p>
            <a:r>
              <a:rPr lang="en-AU" dirty="0">
                <a:solidFill>
                  <a:schemeClr val="accent1"/>
                </a:solidFill>
                <a:latin typeface="+mj-lt"/>
              </a:rPr>
              <a:t>Reflections</a:t>
            </a:r>
          </a:p>
        </p:txBody>
      </p:sp>
      <p:sp>
        <p:nvSpPr>
          <p:cNvPr id="16" name="Rectangle: Rounded Corners 15">
            <a:extLst>
              <a:ext uri="{FF2B5EF4-FFF2-40B4-BE49-F238E27FC236}">
                <a16:creationId xmlns:a16="http://schemas.microsoft.com/office/drawing/2014/main" id="{AE62C4D8-E556-C3B8-D66C-D6457C4BF805}"/>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A099640-9738-4FAF-19FE-755B30BE0D09}"/>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486DC582-3EEF-9362-0BC4-0AC25F509113}"/>
              </a:ext>
              <a:ext uri="{C183D7F6-B498-43B3-948B-1728B52AA6E4}">
                <adec:decorative xmlns:adec="http://schemas.microsoft.com/office/drawing/2017/decorative" val="1"/>
              </a:ext>
            </a:extLst>
          </p:cNvPr>
          <p:cNvSpPr/>
          <p:nvPr/>
        </p:nvSpPr>
        <p:spPr>
          <a:xfrm>
            <a:off x="8115300" y="1181100"/>
            <a:ext cx="3813900" cy="5037500"/>
          </a:xfrm>
          <a:prstGeom prst="roundRect">
            <a:avLst>
              <a:gd name="adj" fmla="val 6100"/>
            </a:avLst>
          </a:prstGeom>
          <a:solidFill>
            <a:schemeClr val="bg1"/>
          </a:solidFill>
          <a:ln w="57150">
            <a:solidFill>
              <a:schemeClr val="accent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grpSp>
        <p:nvGrpSpPr>
          <p:cNvPr id="84" name="Group 83">
            <a:extLst>
              <a:ext uri="{FF2B5EF4-FFF2-40B4-BE49-F238E27FC236}">
                <a16:creationId xmlns:a16="http://schemas.microsoft.com/office/drawing/2014/main" id="{C8F590BC-0A5C-D7CA-7017-E5F93133A03C}"/>
              </a:ext>
              <a:ext uri="{C183D7F6-B498-43B3-948B-1728B52AA6E4}">
                <adec:decorative xmlns:adec="http://schemas.microsoft.com/office/drawing/2017/decorative" val="1"/>
              </a:ext>
            </a:extLst>
          </p:cNvPr>
          <p:cNvGrpSpPr/>
          <p:nvPr/>
        </p:nvGrpSpPr>
        <p:grpSpPr>
          <a:xfrm>
            <a:off x="360000" y="1379832"/>
            <a:ext cx="1354019" cy="800107"/>
            <a:chOff x="360000" y="1339115"/>
            <a:chExt cx="1311460" cy="774958"/>
          </a:xfrm>
        </p:grpSpPr>
        <p:sp>
          <p:nvSpPr>
            <p:cNvPr id="63" name="Rectangle: Rounded Corners 47">
              <a:extLst>
                <a:ext uri="{FF2B5EF4-FFF2-40B4-BE49-F238E27FC236}">
                  <a16:creationId xmlns:a16="http://schemas.microsoft.com/office/drawing/2014/main" id="{37CD7F2B-4541-4578-4B9C-C32BC593D9A2}"/>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65" name="Oval 64">
              <a:extLst>
                <a:ext uri="{FF2B5EF4-FFF2-40B4-BE49-F238E27FC236}">
                  <a16:creationId xmlns:a16="http://schemas.microsoft.com/office/drawing/2014/main" id="{DE384900-1F84-3FE8-1050-518A1AAE466B}"/>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80" name="Freeform: Shape 79">
              <a:extLst>
                <a:ext uri="{FF2B5EF4-FFF2-40B4-BE49-F238E27FC236}">
                  <a16:creationId xmlns:a16="http://schemas.microsoft.com/office/drawing/2014/main" id="{D35F52E9-AB87-57FC-473A-955289E77D5A}"/>
                </a:ext>
              </a:extLst>
            </p:cNvPr>
            <p:cNvSpPr/>
            <p:nvPr/>
          </p:nvSpPr>
          <p:spPr>
            <a:xfrm>
              <a:off x="736457" y="1545118"/>
              <a:ext cx="52892" cy="54159"/>
            </a:xfrm>
            <a:custGeom>
              <a:avLst/>
              <a:gdLst>
                <a:gd name="connsiteX0" fmla="*/ 54742 w 109484"/>
                <a:gd name="connsiteY0" fmla="*/ 0 h 109484"/>
                <a:gd name="connsiteX1" fmla="*/ 0 w 109484"/>
                <a:gd name="connsiteY1" fmla="*/ 54742 h 109484"/>
                <a:gd name="connsiteX2" fmla="*/ 54742 w 109484"/>
                <a:gd name="connsiteY2" fmla="*/ 109484 h 109484"/>
                <a:gd name="connsiteX3" fmla="*/ 109484 w 109484"/>
                <a:gd name="connsiteY3" fmla="*/ 54742 h 109484"/>
                <a:gd name="connsiteX4" fmla="*/ 54742 w 109484"/>
                <a:gd name="connsiteY4" fmla="*/ 0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54742" y="0"/>
                  </a:moveTo>
                  <a:cubicBezTo>
                    <a:pt x="24764" y="0"/>
                    <a:pt x="0" y="24764"/>
                    <a:pt x="0" y="54742"/>
                  </a:cubicBezTo>
                  <a:cubicBezTo>
                    <a:pt x="0" y="84720"/>
                    <a:pt x="24764" y="109484"/>
                    <a:pt x="54742" y="109484"/>
                  </a:cubicBezTo>
                  <a:cubicBezTo>
                    <a:pt x="84720" y="109484"/>
                    <a:pt x="109484" y="84720"/>
                    <a:pt x="109484" y="54742"/>
                  </a:cubicBezTo>
                  <a:cubicBezTo>
                    <a:pt x="109484" y="24764"/>
                    <a:pt x="84720" y="0"/>
                    <a:pt x="54742" y="0"/>
                  </a:cubicBezTo>
                  <a:close/>
                </a:path>
              </a:pathLst>
            </a:custGeom>
            <a:solidFill>
              <a:srgbClr val="D7153A"/>
            </a:solidFill>
            <a:ln w="12998" cap="flat">
              <a:noFill/>
              <a:prstDash val="solid"/>
              <a:miter/>
            </a:ln>
          </p:spPr>
          <p:txBody>
            <a:bodyPr rtlCol="0" anchor="ctr"/>
            <a:lstStyle/>
            <a:p>
              <a:endParaRPr lang="en-AU" dirty="0"/>
            </a:p>
          </p:txBody>
        </p:sp>
        <p:sp>
          <p:nvSpPr>
            <p:cNvPr id="81" name="Freeform: Shape 80">
              <a:extLst>
                <a:ext uri="{FF2B5EF4-FFF2-40B4-BE49-F238E27FC236}">
                  <a16:creationId xmlns:a16="http://schemas.microsoft.com/office/drawing/2014/main" id="{91328856-9011-F597-EE90-7DDDD998C0B3}"/>
                </a:ext>
              </a:extLst>
            </p:cNvPr>
            <p:cNvSpPr/>
            <p:nvPr/>
          </p:nvSpPr>
          <p:spPr>
            <a:xfrm>
              <a:off x="657119" y="1676002"/>
              <a:ext cx="52892" cy="54159"/>
            </a:xfrm>
            <a:custGeom>
              <a:avLst/>
              <a:gdLst>
                <a:gd name="connsiteX0" fmla="*/ 109484 w 109484"/>
                <a:gd name="connsiteY0" fmla="*/ 54742 h 109484"/>
                <a:gd name="connsiteX1" fmla="*/ 54742 w 109484"/>
                <a:gd name="connsiteY1" fmla="*/ 109484 h 109484"/>
                <a:gd name="connsiteX2" fmla="*/ 0 w 109484"/>
                <a:gd name="connsiteY2" fmla="*/ 54742 h 109484"/>
                <a:gd name="connsiteX3" fmla="*/ 54742 w 109484"/>
                <a:gd name="connsiteY3" fmla="*/ 0 h 109484"/>
                <a:gd name="connsiteX4" fmla="*/ 109484 w 109484"/>
                <a:gd name="connsiteY4" fmla="*/ 54742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109484" y="54742"/>
                  </a:moveTo>
                  <a:cubicBezTo>
                    <a:pt x="109484" y="84975"/>
                    <a:pt x="84975" y="109484"/>
                    <a:pt x="54742" y="109484"/>
                  </a:cubicBezTo>
                  <a:cubicBezTo>
                    <a:pt x="24509" y="109484"/>
                    <a:pt x="0" y="84975"/>
                    <a:pt x="0" y="54742"/>
                  </a:cubicBezTo>
                  <a:cubicBezTo>
                    <a:pt x="0" y="24509"/>
                    <a:pt x="24509" y="0"/>
                    <a:pt x="54742" y="0"/>
                  </a:cubicBezTo>
                  <a:cubicBezTo>
                    <a:pt x="84975" y="0"/>
                    <a:pt x="109484" y="24509"/>
                    <a:pt x="109484" y="54742"/>
                  </a:cubicBezTo>
                  <a:close/>
                </a:path>
              </a:pathLst>
            </a:custGeom>
            <a:solidFill>
              <a:schemeClr val="accent3"/>
            </a:solidFill>
            <a:ln w="12998" cap="flat">
              <a:noFill/>
              <a:prstDash val="solid"/>
              <a:miter/>
            </a:ln>
          </p:spPr>
          <p:txBody>
            <a:bodyPr rtlCol="0" anchor="ctr"/>
            <a:lstStyle/>
            <a:p>
              <a:endParaRPr lang="en-AU" dirty="0"/>
            </a:p>
          </p:txBody>
        </p:sp>
        <p:sp>
          <p:nvSpPr>
            <p:cNvPr id="82" name="Freeform: Shape 81">
              <a:extLst>
                <a:ext uri="{FF2B5EF4-FFF2-40B4-BE49-F238E27FC236}">
                  <a16:creationId xmlns:a16="http://schemas.microsoft.com/office/drawing/2014/main" id="{3C4AFBD3-8F82-528B-FFDA-BB3C8A79A68A}"/>
                </a:ext>
              </a:extLst>
            </p:cNvPr>
            <p:cNvSpPr/>
            <p:nvPr/>
          </p:nvSpPr>
          <p:spPr>
            <a:xfrm>
              <a:off x="536770" y="1454209"/>
              <a:ext cx="428361" cy="520313"/>
            </a:xfrm>
            <a:custGeom>
              <a:avLst/>
              <a:gdLst>
                <a:gd name="connsiteX0" fmla="*/ 586784 w 886691"/>
                <a:gd name="connsiteY0" fmla="*/ 256766 h 1051829"/>
                <a:gd name="connsiteX1" fmla="*/ 554199 w 886691"/>
                <a:gd name="connsiteY1" fmla="*/ 272407 h 1051829"/>
                <a:gd name="connsiteX2" fmla="*/ 541165 w 886691"/>
                <a:gd name="connsiteY2" fmla="*/ 301081 h 1051829"/>
                <a:gd name="connsiteX3" fmla="*/ 552896 w 886691"/>
                <a:gd name="connsiteY3" fmla="*/ 334969 h 1051829"/>
                <a:gd name="connsiteX4" fmla="*/ 526828 w 886691"/>
                <a:gd name="connsiteY4" fmla="*/ 361037 h 1051829"/>
                <a:gd name="connsiteX5" fmla="*/ 492940 w 886691"/>
                <a:gd name="connsiteY5" fmla="*/ 349306 h 1051829"/>
                <a:gd name="connsiteX6" fmla="*/ 464266 w 886691"/>
                <a:gd name="connsiteY6" fmla="*/ 361037 h 1051829"/>
                <a:gd name="connsiteX7" fmla="*/ 448625 w 886691"/>
                <a:gd name="connsiteY7" fmla="*/ 392318 h 1051829"/>
                <a:gd name="connsiteX8" fmla="*/ 412130 w 886691"/>
                <a:gd name="connsiteY8" fmla="*/ 392318 h 1051829"/>
                <a:gd name="connsiteX9" fmla="*/ 396490 w 886691"/>
                <a:gd name="connsiteY9" fmla="*/ 359734 h 1051829"/>
                <a:gd name="connsiteX10" fmla="*/ 367816 w 886691"/>
                <a:gd name="connsiteY10" fmla="*/ 348003 h 1051829"/>
                <a:gd name="connsiteX11" fmla="*/ 333928 w 886691"/>
                <a:gd name="connsiteY11" fmla="*/ 359734 h 1051829"/>
                <a:gd name="connsiteX12" fmla="*/ 307860 w 886691"/>
                <a:gd name="connsiteY12" fmla="*/ 333666 h 1051829"/>
                <a:gd name="connsiteX13" fmla="*/ 319590 w 886691"/>
                <a:gd name="connsiteY13" fmla="*/ 299778 h 1051829"/>
                <a:gd name="connsiteX14" fmla="*/ 307860 w 886691"/>
                <a:gd name="connsiteY14" fmla="*/ 271104 h 1051829"/>
                <a:gd name="connsiteX15" fmla="*/ 275275 w 886691"/>
                <a:gd name="connsiteY15" fmla="*/ 255463 h 1051829"/>
                <a:gd name="connsiteX16" fmla="*/ 275275 w 886691"/>
                <a:gd name="connsiteY16" fmla="*/ 218968 h 1051829"/>
                <a:gd name="connsiteX17" fmla="*/ 307860 w 886691"/>
                <a:gd name="connsiteY17" fmla="*/ 203328 h 1051829"/>
                <a:gd name="connsiteX18" fmla="*/ 319590 w 886691"/>
                <a:gd name="connsiteY18" fmla="*/ 174653 h 1051829"/>
                <a:gd name="connsiteX19" fmla="*/ 309163 w 886691"/>
                <a:gd name="connsiteY19" fmla="*/ 140765 h 1051829"/>
                <a:gd name="connsiteX20" fmla="*/ 335231 w 886691"/>
                <a:gd name="connsiteY20" fmla="*/ 114698 h 1051829"/>
                <a:gd name="connsiteX21" fmla="*/ 369119 w 886691"/>
                <a:gd name="connsiteY21" fmla="*/ 126428 h 1051829"/>
                <a:gd name="connsiteX22" fmla="*/ 397793 w 886691"/>
                <a:gd name="connsiteY22" fmla="*/ 114698 h 1051829"/>
                <a:gd name="connsiteX23" fmla="*/ 413434 w 886691"/>
                <a:gd name="connsiteY23" fmla="*/ 82113 h 1051829"/>
                <a:gd name="connsiteX24" fmla="*/ 449929 w 886691"/>
                <a:gd name="connsiteY24" fmla="*/ 82113 h 1051829"/>
                <a:gd name="connsiteX25" fmla="*/ 465569 w 886691"/>
                <a:gd name="connsiteY25" fmla="*/ 113394 h 1051829"/>
                <a:gd name="connsiteX26" fmla="*/ 494244 w 886691"/>
                <a:gd name="connsiteY26" fmla="*/ 125125 h 1051829"/>
                <a:gd name="connsiteX27" fmla="*/ 528132 w 886691"/>
                <a:gd name="connsiteY27" fmla="*/ 113394 h 1051829"/>
                <a:gd name="connsiteX28" fmla="*/ 554199 w 886691"/>
                <a:gd name="connsiteY28" fmla="*/ 139462 h 1051829"/>
                <a:gd name="connsiteX29" fmla="*/ 542469 w 886691"/>
                <a:gd name="connsiteY29" fmla="*/ 173350 h 1051829"/>
                <a:gd name="connsiteX30" fmla="*/ 554199 w 886691"/>
                <a:gd name="connsiteY30" fmla="*/ 202024 h 1051829"/>
                <a:gd name="connsiteX31" fmla="*/ 586784 w 886691"/>
                <a:gd name="connsiteY31" fmla="*/ 217665 h 1051829"/>
                <a:gd name="connsiteX32" fmla="*/ 586784 w 886691"/>
                <a:gd name="connsiteY32" fmla="*/ 256766 h 1051829"/>
                <a:gd name="connsiteX33" fmla="*/ 422558 w 886691"/>
                <a:gd name="connsiteY33" fmla="*/ 521353 h 1051829"/>
                <a:gd name="connsiteX34" fmla="*/ 389973 w 886691"/>
                <a:gd name="connsiteY34" fmla="*/ 536994 h 1051829"/>
                <a:gd name="connsiteX35" fmla="*/ 378243 w 886691"/>
                <a:gd name="connsiteY35" fmla="*/ 565668 h 1051829"/>
                <a:gd name="connsiteX36" fmla="*/ 388670 w 886691"/>
                <a:gd name="connsiteY36" fmla="*/ 599556 h 1051829"/>
                <a:gd name="connsiteX37" fmla="*/ 362602 w 886691"/>
                <a:gd name="connsiteY37" fmla="*/ 625624 h 1051829"/>
                <a:gd name="connsiteX38" fmla="*/ 328714 w 886691"/>
                <a:gd name="connsiteY38" fmla="*/ 613893 h 1051829"/>
                <a:gd name="connsiteX39" fmla="*/ 300040 w 886691"/>
                <a:gd name="connsiteY39" fmla="*/ 625624 h 1051829"/>
                <a:gd name="connsiteX40" fmla="*/ 285702 w 886691"/>
                <a:gd name="connsiteY40" fmla="*/ 656905 h 1051829"/>
                <a:gd name="connsiteX41" fmla="*/ 249208 w 886691"/>
                <a:gd name="connsiteY41" fmla="*/ 656905 h 1051829"/>
                <a:gd name="connsiteX42" fmla="*/ 233567 w 886691"/>
                <a:gd name="connsiteY42" fmla="*/ 624320 h 1051829"/>
                <a:gd name="connsiteX43" fmla="*/ 204893 w 886691"/>
                <a:gd name="connsiteY43" fmla="*/ 612590 h 1051829"/>
                <a:gd name="connsiteX44" fmla="*/ 171005 w 886691"/>
                <a:gd name="connsiteY44" fmla="*/ 623017 h 1051829"/>
                <a:gd name="connsiteX45" fmla="*/ 144937 w 886691"/>
                <a:gd name="connsiteY45" fmla="*/ 596949 h 1051829"/>
                <a:gd name="connsiteX46" fmla="*/ 156668 w 886691"/>
                <a:gd name="connsiteY46" fmla="*/ 563061 h 1051829"/>
                <a:gd name="connsiteX47" fmla="*/ 144937 w 886691"/>
                <a:gd name="connsiteY47" fmla="*/ 534387 h 1051829"/>
                <a:gd name="connsiteX48" fmla="*/ 112353 w 886691"/>
                <a:gd name="connsiteY48" fmla="*/ 518746 h 1051829"/>
                <a:gd name="connsiteX49" fmla="*/ 112353 w 886691"/>
                <a:gd name="connsiteY49" fmla="*/ 482251 h 1051829"/>
                <a:gd name="connsiteX50" fmla="*/ 144937 w 886691"/>
                <a:gd name="connsiteY50" fmla="*/ 466611 h 1051829"/>
                <a:gd name="connsiteX51" fmla="*/ 156668 w 886691"/>
                <a:gd name="connsiteY51" fmla="*/ 437936 h 1051829"/>
                <a:gd name="connsiteX52" fmla="*/ 144937 w 886691"/>
                <a:gd name="connsiteY52" fmla="*/ 404049 h 1051829"/>
                <a:gd name="connsiteX53" fmla="*/ 171005 w 886691"/>
                <a:gd name="connsiteY53" fmla="*/ 377981 h 1051829"/>
                <a:gd name="connsiteX54" fmla="*/ 204893 w 886691"/>
                <a:gd name="connsiteY54" fmla="*/ 389711 h 1051829"/>
                <a:gd name="connsiteX55" fmla="*/ 233567 w 886691"/>
                <a:gd name="connsiteY55" fmla="*/ 377981 h 1051829"/>
                <a:gd name="connsiteX56" fmla="*/ 249208 w 886691"/>
                <a:gd name="connsiteY56" fmla="*/ 345396 h 1051829"/>
                <a:gd name="connsiteX57" fmla="*/ 287006 w 886691"/>
                <a:gd name="connsiteY57" fmla="*/ 345396 h 1051829"/>
                <a:gd name="connsiteX58" fmla="*/ 302646 w 886691"/>
                <a:gd name="connsiteY58" fmla="*/ 377981 h 1051829"/>
                <a:gd name="connsiteX59" fmla="*/ 331321 w 886691"/>
                <a:gd name="connsiteY59" fmla="*/ 389711 h 1051829"/>
                <a:gd name="connsiteX60" fmla="*/ 365209 w 886691"/>
                <a:gd name="connsiteY60" fmla="*/ 377981 h 1051829"/>
                <a:gd name="connsiteX61" fmla="*/ 391276 w 886691"/>
                <a:gd name="connsiteY61" fmla="*/ 404049 h 1051829"/>
                <a:gd name="connsiteX62" fmla="*/ 379546 w 886691"/>
                <a:gd name="connsiteY62" fmla="*/ 437936 h 1051829"/>
                <a:gd name="connsiteX63" fmla="*/ 391276 w 886691"/>
                <a:gd name="connsiteY63" fmla="*/ 466611 h 1051829"/>
                <a:gd name="connsiteX64" fmla="*/ 423861 w 886691"/>
                <a:gd name="connsiteY64" fmla="*/ 482251 h 1051829"/>
                <a:gd name="connsiteX65" fmla="*/ 422558 w 886691"/>
                <a:gd name="connsiteY65" fmla="*/ 521353 h 1051829"/>
                <a:gd name="connsiteX66" fmla="*/ 422558 w 886691"/>
                <a:gd name="connsiteY66" fmla="*/ 521353 h 1051829"/>
                <a:gd name="connsiteX67" fmla="*/ 873528 w 886691"/>
                <a:gd name="connsiteY67" fmla="*/ 569578 h 1051829"/>
                <a:gd name="connsiteX68" fmla="*/ 783594 w 886691"/>
                <a:gd name="connsiteY68" fmla="*/ 413172 h 1051829"/>
                <a:gd name="connsiteX69" fmla="*/ 783594 w 886691"/>
                <a:gd name="connsiteY69" fmla="*/ 406655 h 1051829"/>
                <a:gd name="connsiteX70" fmla="*/ 591997 w 886691"/>
                <a:gd name="connsiteY70" fmla="*/ 54742 h 1051829"/>
                <a:gd name="connsiteX71" fmla="*/ 191859 w 886691"/>
                <a:gd name="connsiteY71" fmla="*/ 54742 h 1051829"/>
                <a:gd name="connsiteX72" fmla="*/ 262 w 886691"/>
                <a:gd name="connsiteY72" fmla="*/ 406655 h 1051829"/>
                <a:gd name="connsiteX73" fmla="*/ 154061 w 886691"/>
                <a:gd name="connsiteY73" fmla="*/ 722074 h 1051829"/>
                <a:gd name="connsiteX74" fmla="*/ 154061 w 886691"/>
                <a:gd name="connsiteY74" fmla="*/ 1051830 h 1051829"/>
                <a:gd name="connsiteX75" fmla="*/ 565930 w 886691"/>
                <a:gd name="connsiteY75" fmla="*/ 1051830 h 1051829"/>
                <a:gd name="connsiteX76" fmla="*/ 565930 w 886691"/>
                <a:gd name="connsiteY76" fmla="*/ 895424 h 1051829"/>
                <a:gd name="connsiteX77" fmla="*/ 629795 w 886691"/>
                <a:gd name="connsiteY77" fmla="*/ 895424 h 1051829"/>
                <a:gd name="connsiteX78" fmla="*/ 739279 w 886691"/>
                <a:gd name="connsiteY78" fmla="*/ 849805 h 1051829"/>
                <a:gd name="connsiteX79" fmla="*/ 783594 w 886691"/>
                <a:gd name="connsiteY79" fmla="*/ 739018 h 1051829"/>
                <a:gd name="connsiteX80" fmla="*/ 783594 w 886691"/>
                <a:gd name="connsiteY80" fmla="*/ 660815 h 1051829"/>
                <a:gd name="connsiteX81" fmla="*/ 840943 w 886691"/>
                <a:gd name="connsiteY81" fmla="*/ 660815 h 1051829"/>
                <a:gd name="connsiteX82" fmla="*/ 873528 w 886691"/>
                <a:gd name="connsiteY82" fmla="*/ 569578 h 10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86691" h="1051829">
                  <a:moveTo>
                    <a:pt x="586784" y="256766"/>
                  </a:moveTo>
                  <a:lnTo>
                    <a:pt x="554199" y="272407"/>
                  </a:lnTo>
                  <a:cubicBezTo>
                    <a:pt x="551592" y="282834"/>
                    <a:pt x="546379" y="291958"/>
                    <a:pt x="541165" y="301081"/>
                  </a:cubicBezTo>
                  <a:lnTo>
                    <a:pt x="552896" y="334969"/>
                  </a:lnTo>
                  <a:lnTo>
                    <a:pt x="526828" y="361037"/>
                  </a:lnTo>
                  <a:lnTo>
                    <a:pt x="492940" y="349306"/>
                  </a:lnTo>
                  <a:cubicBezTo>
                    <a:pt x="483817" y="354520"/>
                    <a:pt x="474693" y="358430"/>
                    <a:pt x="464266" y="361037"/>
                  </a:cubicBezTo>
                  <a:lnTo>
                    <a:pt x="448625" y="392318"/>
                  </a:lnTo>
                  <a:lnTo>
                    <a:pt x="412130" y="392318"/>
                  </a:lnTo>
                  <a:lnTo>
                    <a:pt x="396490" y="359734"/>
                  </a:lnTo>
                  <a:cubicBezTo>
                    <a:pt x="386063" y="357127"/>
                    <a:pt x="376939" y="353217"/>
                    <a:pt x="367816" y="348003"/>
                  </a:cubicBezTo>
                  <a:lnTo>
                    <a:pt x="333928" y="359734"/>
                  </a:lnTo>
                  <a:lnTo>
                    <a:pt x="307860" y="333666"/>
                  </a:lnTo>
                  <a:lnTo>
                    <a:pt x="319590" y="299778"/>
                  </a:lnTo>
                  <a:cubicBezTo>
                    <a:pt x="314377" y="290654"/>
                    <a:pt x="310467" y="281531"/>
                    <a:pt x="307860" y="271104"/>
                  </a:cubicBezTo>
                  <a:lnTo>
                    <a:pt x="275275" y="255463"/>
                  </a:lnTo>
                  <a:lnTo>
                    <a:pt x="275275" y="218968"/>
                  </a:lnTo>
                  <a:lnTo>
                    <a:pt x="307860" y="203328"/>
                  </a:lnTo>
                  <a:cubicBezTo>
                    <a:pt x="310467" y="192901"/>
                    <a:pt x="314377" y="183777"/>
                    <a:pt x="319590" y="174653"/>
                  </a:cubicBezTo>
                  <a:lnTo>
                    <a:pt x="309163" y="140765"/>
                  </a:lnTo>
                  <a:lnTo>
                    <a:pt x="335231" y="114698"/>
                  </a:lnTo>
                  <a:lnTo>
                    <a:pt x="369119" y="126428"/>
                  </a:lnTo>
                  <a:cubicBezTo>
                    <a:pt x="378243" y="121215"/>
                    <a:pt x="387366" y="117304"/>
                    <a:pt x="397793" y="114698"/>
                  </a:cubicBezTo>
                  <a:lnTo>
                    <a:pt x="413434" y="82113"/>
                  </a:lnTo>
                  <a:lnTo>
                    <a:pt x="449929" y="82113"/>
                  </a:lnTo>
                  <a:lnTo>
                    <a:pt x="465569" y="113394"/>
                  </a:lnTo>
                  <a:cubicBezTo>
                    <a:pt x="475996" y="116001"/>
                    <a:pt x="485120" y="119911"/>
                    <a:pt x="494244" y="125125"/>
                  </a:cubicBezTo>
                  <a:lnTo>
                    <a:pt x="528132" y="113394"/>
                  </a:lnTo>
                  <a:lnTo>
                    <a:pt x="554199" y="139462"/>
                  </a:lnTo>
                  <a:lnTo>
                    <a:pt x="542469" y="173350"/>
                  </a:lnTo>
                  <a:cubicBezTo>
                    <a:pt x="547682" y="182474"/>
                    <a:pt x="551592" y="191597"/>
                    <a:pt x="554199" y="202024"/>
                  </a:cubicBezTo>
                  <a:lnTo>
                    <a:pt x="586784" y="217665"/>
                  </a:lnTo>
                  <a:lnTo>
                    <a:pt x="586784" y="256766"/>
                  </a:lnTo>
                  <a:close/>
                  <a:moveTo>
                    <a:pt x="422558" y="521353"/>
                  </a:moveTo>
                  <a:lnTo>
                    <a:pt x="389973" y="536994"/>
                  </a:lnTo>
                  <a:cubicBezTo>
                    <a:pt x="387366" y="547421"/>
                    <a:pt x="383456" y="556544"/>
                    <a:pt x="378243" y="565668"/>
                  </a:cubicBezTo>
                  <a:lnTo>
                    <a:pt x="388670" y="599556"/>
                  </a:lnTo>
                  <a:lnTo>
                    <a:pt x="362602" y="625624"/>
                  </a:lnTo>
                  <a:lnTo>
                    <a:pt x="328714" y="613893"/>
                  </a:lnTo>
                  <a:cubicBezTo>
                    <a:pt x="319590" y="619107"/>
                    <a:pt x="310467" y="623017"/>
                    <a:pt x="300040" y="625624"/>
                  </a:cubicBezTo>
                  <a:lnTo>
                    <a:pt x="285702" y="656905"/>
                  </a:lnTo>
                  <a:lnTo>
                    <a:pt x="249208" y="656905"/>
                  </a:lnTo>
                  <a:lnTo>
                    <a:pt x="233567" y="624320"/>
                  </a:lnTo>
                  <a:cubicBezTo>
                    <a:pt x="223140" y="621713"/>
                    <a:pt x="214016" y="617803"/>
                    <a:pt x="204893" y="612590"/>
                  </a:cubicBezTo>
                  <a:lnTo>
                    <a:pt x="171005" y="623017"/>
                  </a:lnTo>
                  <a:lnTo>
                    <a:pt x="144937" y="596949"/>
                  </a:lnTo>
                  <a:lnTo>
                    <a:pt x="156668" y="563061"/>
                  </a:lnTo>
                  <a:cubicBezTo>
                    <a:pt x="151454" y="553937"/>
                    <a:pt x="147544" y="544814"/>
                    <a:pt x="144937" y="534387"/>
                  </a:cubicBezTo>
                  <a:lnTo>
                    <a:pt x="112353" y="518746"/>
                  </a:lnTo>
                  <a:lnTo>
                    <a:pt x="112353" y="482251"/>
                  </a:lnTo>
                  <a:lnTo>
                    <a:pt x="144937" y="466611"/>
                  </a:lnTo>
                  <a:cubicBezTo>
                    <a:pt x="147544" y="456184"/>
                    <a:pt x="151454" y="447060"/>
                    <a:pt x="156668" y="437936"/>
                  </a:cubicBezTo>
                  <a:lnTo>
                    <a:pt x="144937" y="404049"/>
                  </a:lnTo>
                  <a:lnTo>
                    <a:pt x="171005" y="377981"/>
                  </a:lnTo>
                  <a:lnTo>
                    <a:pt x="204893" y="389711"/>
                  </a:lnTo>
                  <a:cubicBezTo>
                    <a:pt x="214016" y="384498"/>
                    <a:pt x="223140" y="380588"/>
                    <a:pt x="233567" y="377981"/>
                  </a:cubicBezTo>
                  <a:lnTo>
                    <a:pt x="249208" y="345396"/>
                  </a:lnTo>
                  <a:lnTo>
                    <a:pt x="287006" y="345396"/>
                  </a:lnTo>
                  <a:lnTo>
                    <a:pt x="302646" y="377981"/>
                  </a:lnTo>
                  <a:cubicBezTo>
                    <a:pt x="313073" y="380588"/>
                    <a:pt x="322197" y="384498"/>
                    <a:pt x="331321" y="389711"/>
                  </a:cubicBezTo>
                  <a:lnTo>
                    <a:pt x="365209" y="377981"/>
                  </a:lnTo>
                  <a:lnTo>
                    <a:pt x="391276" y="404049"/>
                  </a:lnTo>
                  <a:lnTo>
                    <a:pt x="379546" y="437936"/>
                  </a:lnTo>
                  <a:cubicBezTo>
                    <a:pt x="384759" y="447060"/>
                    <a:pt x="388670" y="456184"/>
                    <a:pt x="391276" y="466611"/>
                  </a:cubicBezTo>
                  <a:lnTo>
                    <a:pt x="423861" y="482251"/>
                  </a:lnTo>
                  <a:lnTo>
                    <a:pt x="422558" y="521353"/>
                  </a:lnTo>
                  <a:lnTo>
                    <a:pt x="422558" y="521353"/>
                  </a:lnTo>
                  <a:close/>
                  <a:moveTo>
                    <a:pt x="873528" y="569578"/>
                  </a:moveTo>
                  <a:lnTo>
                    <a:pt x="783594" y="413172"/>
                  </a:lnTo>
                  <a:lnTo>
                    <a:pt x="783594" y="406655"/>
                  </a:lnTo>
                  <a:cubicBezTo>
                    <a:pt x="788808" y="263283"/>
                    <a:pt x="715819" y="129035"/>
                    <a:pt x="591997" y="54742"/>
                  </a:cubicBezTo>
                  <a:cubicBezTo>
                    <a:pt x="468176" y="-18247"/>
                    <a:pt x="315680" y="-18247"/>
                    <a:pt x="191859" y="54742"/>
                  </a:cubicBezTo>
                  <a:cubicBezTo>
                    <a:pt x="68038" y="127731"/>
                    <a:pt x="-4952" y="263283"/>
                    <a:pt x="262" y="406655"/>
                  </a:cubicBezTo>
                  <a:cubicBezTo>
                    <a:pt x="262" y="530477"/>
                    <a:pt x="56307" y="646478"/>
                    <a:pt x="154061" y="722074"/>
                  </a:cubicBezTo>
                  <a:lnTo>
                    <a:pt x="154061" y="1051830"/>
                  </a:lnTo>
                  <a:lnTo>
                    <a:pt x="565930" y="1051830"/>
                  </a:lnTo>
                  <a:lnTo>
                    <a:pt x="565930" y="895424"/>
                  </a:lnTo>
                  <a:lnTo>
                    <a:pt x="629795" y="895424"/>
                  </a:lnTo>
                  <a:cubicBezTo>
                    <a:pt x="671504" y="895424"/>
                    <a:pt x="710605" y="878480"/>
                    <a:pt x="739279" y="849805"/>
                  </a:cubicBezTo>
                  <a:cubicBezTo>
                    <a:pt x="767954" y="819827"/>
                    <a:pt x="783594" y="780726"/>
                    <a:pt x="783594" y="739018"/>
                  </a:cubicBezTo>
                  <a:lnTo>
                    <a:pt x="783594" y="660815"/>
                  </a:lnTo>
                  <a:lnTo>
                    <a:pt x="840943" y="660815"/>
                  </a:lnTo>
                  <a:cubicBezTo>
                    <a:pt x="874831" y="656905"/>
                    <a:pt x="904809" y="617803"/>
                    <a:pt x="873528" y="569578"/>
                  </a:cubicBezTo>
                  <a:close/>
                </a:path>
              </a:pathLst>
            </a:custGeom>
            <a:solidFill>
              <a:schemeClr val="accent1"/>
            </a:solidFill>
            <a:ln w="12998" cap="flat">
              <a:noFill/>
              <a:prstDash val="solid"/>
              <a:miter/>
            </a:ln>
          </p:spPr>
          <p:txBody>
            <a:bodyPr rtlCol="0" anchor="ctr"/>
            <a:lstStyle/>
            <a:p>
              <a:endParaRPr lang="en-AU" dirty="0"/>
            </a:p>
          </p:txBody>
        </p:sp>
      </p:grpSp>
      <p:grpSp>
        <p:nvGrpSpPr>
          <p:cNvPr id="99" name="Group 98">
            <a:extLst>
              <a:ext uri="{FF2B5EF4-FFF2-40B4-BE49-F238E27FC236}">
                <a16:creationId xmlns:a16="http://schemas.microsoft.com/office/drawing/2014/main" id="{48B34CE5-55ED-9D3E-52C4-A0FBF99D3DC1}"/>
              </a:ext>
              <a:ext uri="{C183D7F6-B498-43B3-948B-1728B52AA6E4}">
                <adec:decorative xmlns:adec="http://schemas.microsoft.com/office/drawing/2017/decorative" val="1"/>
              </a:ext>
            </a:extLst>
          </p:cNvPr>
          <p:cNvGrpSpPr/>
          <p:nvPr/>
        </p:nvGrpSpPr>
        <p:grpSpPr>
          <a:xfrm>
            <a:off x="4282868" y="1379832"/>
            <a:ext cx="1354019" cy="800107"/>
            <a:chOff x="4282868" y="1379832"/>
            <a:chExt cx="1354019" cy="800107"/>
          </a:xfrm>
        </p:grpSpPr>
        <p:grpSp>
          <p:nvGrpSpPr>
            <p:cNvPr id="86" name="Group 85">
              <a:extLst>
                <a:ext uri="{FF2B5EF4-FFF2-40B4-BE49-F238E27FC236}">
                  <a16:creationId xmlns:a16="http://schemas.microsoft.com/office/drawing/2014/main" id="{B3CDCE47-EC5E-B1EC-0FCF-3026E525B8BD}"/>
                </a:ext>
              </a:extLst>
            </p:cNvPr>
            <p:cNvGrpSpPr/>
            <p:nvPr/>
          </p:nvGrpSpPr>
          <p:grpSpPr>
            <a:xfrm>
              <a:off x="4282868" y="1379832"/>
              <a:ext cx="1354019" cy="800107"/>
              <a:chOff x="360000" y="1339115"/>
              <a:chExt cx="1311460" cy="774958"/>
            </a:xfrm>
          </p:grpSpPr>
          <p:sp>
            <p:nvSpPr>
              <p:cNvPr id="87" name="Rectangle: Rounded Corners 47">
                <a:extLst>
                  <a:ext uri="{FF2B5EF4-FFF2-40B4-BE49-F238E27FC236}">
                    <a16:creationId xmlns:a16="http://schemas.microsoft.com/office/drawing/2014/main" id="{C75E35AF-3EF2-4B7E-79DD-BFCEDDF1A075}"/>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88" name="Oval 87">
                <a:extLst>
                  <a:ext uri="{FF2B5EF4-FFF2-40B4-BE49-F238E27FC236}">
                    <a16:creationId xmlns:a16="http://schemas.microsoft.com/office/drawing/2014/main" id="{F9627C27-8AF6-9981-8485-4E667B97B682}"/>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grpSp>
        <p:grpSp>
          <p:nvGrpSpPr>
            <p:cNvPr id="69" name="Group 68">
              <a:extLst>
                <a:ext uri="{FF2B5EF4-FFF2-40B4-BE49-F238E27FC236}">
                  <a16:creationId xmlns:a16="http://schemas.microsoft.com/office/drawing/2014/main" id="{3F06106A-A4B2-66B0-6066-769A9D7F5D4D}"/>
                </a:ext>
              </a:extLst>
            </p:cNvPr>
            <p:cNvGrpSpPr/>
            <p:nvPr/>
          </p:nvGrpSpPr>
          <p:grpSpPr>
            <a:xfrm>
              <a:off x="4347819" y="1445703"/>
              <a:ext cx="663159" cy="663159"/>
              <a:chOff x="1255832" y="2326130"/>
              <a:chExt cx="977096" cy="977095"/>
            </a:xfrm>
          </p:grpSpPr>
          <p:sp>
            <p:nvSpPr>
              <p:cNvPr id="70" name="Oval 69">
                <a:extLst>
                  <a:ext uri="{FF2B5EF4-FFF2-40B4-BE49-F238E27FC236}">
                    <a16:creationId xmlns:a16="http://schemas.microsoft.com/office/drawing/2014/main" id="{B82812EB-CC06-4091-2854-1639375E6DF3}"/>
                  </a:ext>
                </a:extLst>
              </p:cNvPr>
              <p:cNvSpPr/>
              <p:nvPr/>
            </p:nvSpPr>
            <p:spPr>
              <a:xfrm>
                <a:off x="1255832" y="2326130"/>
                <a:ext cx="977096" cy="977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pic>
            <p:nvPicPr>
              <p:cNvPr id="71" name="Graphic 63">
                <a:extLst>
                  <a:ext uri="{FF2B5EF4-FFF2-40B4-BE49-F238E27FC236}">
                    <a16:creationId xmlns:a16="http://schemas.microsoft.com/office/drawing/2014/main" id="{3F24FF21-6994-44F9-A003-CAD9DEFB52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9258" y="2446804"/>
                <a:ext cx="739809" cy="739808"/>
              </a:xfrm>
              <a:prstGeom prst="rect">
                <a:avLst/>
              </a:prstGeom>
            </p:spPr>
          </p:pic>
        </p:grpSp>
      </p:grpSp>
      <p:grpSp>
        <p:nvGrpSpPr>
          <p:cNvPr id="98" name="Group 97">
            <a:extLst>
              <a:ext uri="{FF2B5EF4-FFF2-40B4-BE49-F238E27FC236}">
                <a16:creationId xmlns:a16="http://schemas.microsoft.com/office/drawing/2014/main" id="{D5B1144D-79CA-E3C3-2462-7C7F7A915427}"/>
              </a:ext>
              <a:ext uri="{C183D7F6-B498-43B3-948B-1728B52AA6E4}">
                <adec:decorative xmlns:adec="http://schemas.microsoft.com/office/drawing/2017/decorative" val="1"/>
              </a:ext>
            </a:extLst>
          </p:cNvPr>
          <p:cNvGrpSpPr/>
          <p:nvPr/>
        </p:nvGrpSpPr>
        <p:grpSpPr>
          <a:xfrm>
            <a:off x="8261220" y="1379832"/>
            <a:ext cx="1354019" cy="800107"/>
            <a:chOff x="8261220" y="1379832"/>
            <a:chExt cx="1354019" cy="800107"/>
          </a:xfrm>
        </p:grpSpPr>
        <p:grpSp>
          <p:nvGrpSpPr>
            <p:cNvPr id="92" name="Group 91">
              <a:extLst>
                <a:ext uri="{FF2B5EF4-FFF2-40B4-BE49-F238E27FC236}">
                  <a16:creationId xmlns:a16="http://schemas.microsoft.com/office/drawing/2014/main" id="{0C084984-A3AC-65CF-E238-E14444392A76}"/>
                </a:ext>
              </a:extLst>
            </p:cNvPr>
            <p:cNvGrpSpPr/>
            <p:nvPr/>
          </p:nvGrpSpPr>
          <p:grpSpPr>
            <a:xfrm>
              <a:off x="8261220" y="1379832"/>
              <a:ext cx="1354019" cy="800107"/>
              <a:chOff x="360000" y="1339115"/>
              <a:chExt cx="1311460" cy="774958"/>
            </a:xfrm>
          </p:grpSpPr>
          <p:sp>
            <p:nvSpPr>
              <p:cNvPr id="93" name="Rectangle: Rounded Corners 47">
                <a:extLst>
                  <a:ext uri="{FF2B5EF4-FFF2-40B4-BE49-F238E27FC236}">
                    <a16:creationId xmlns:a16="http://schemas.microsoft.com/office/drawing/2014/main" id="{27083204-B44F-64F7-B118-358B3E83AE3C}"/>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sp>
            <p:nvSpPr>
              <p:cNvPr id="94" name="Oval 93">
                <a:extLst>
                  <a:ext uri="{FF2B5EF4-FFF2-40B4-BE49-F238E27FC236}">
                    <a16:creationId xmlns:a16="http://schemas.microsoft.com/office/drawing/2014/main" id="{8D5E1D3F-9CCA-7D63-835B-50767FDA6136}"/>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Public Sans" pitchFamily="2" charset="77"/>
                </a:endParaRPr>
              </a:p>
            </p:txBody>
          </p:sp>
        </p:grpSp>
        <p:pic>
          <p:nvPicPr>
            <p:cNvPr id="66" name="Graphic 63" descr="Brainstorm with solid fill">
              <a:extLst>
                <a:ext uri="{FF2B5EF4-FFF2-40B4-BE49-F238E27FC236}">
                  <a16:creationId xmlns:a16="http://schemas.microsoft.com/office/drawing/2014/main" id="{1D8FF7AB-3E88-25CD-49DE-5A48CA71CE1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351434" y="1467940"/>
              <a:ext cx="661067" cy="661067"/>
            </a:xfrm>
            <a:prstGeom prst="rect">
              <a:avLst/>
            </a:prstGeom>
          </p:spPr>
        </p:pic>
      </p:grpSp>
      <p:sp>
        <p:nvSpPr>
          <p:cNvPr id="102" name="TextBox 101">
            <a:extLst>
              <a:ext uri="{FF2B5EF4-FFF2-40B4-BE49-F238E27FC236}">
                <a16:creationId xmlns:a16="http://schemas.microsoft.com/office/drawing/2014/main" id="{F0B79EC5-017F-7A10-A052-AFB8FD5E7AAC}"/>
              </a:ext>
            </a:extLst>
          </p:cNvPr>
          <p:cNvSpPr txBox="1"/>
          <p:nvPr/>
        </p:nvSpPr>
        <p:spPr>
          <a:xfrm>
            <a:off x="553201" y="2179939"/>
            <a:ext cx="3233098" cy="3712861"/>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did I learn today?</a:t>
            </a:r>
          </a:p>
        </p:txBody>
      </p:sp>
      <p:sp>
        <p:nvSpPr>
          <p:cNvPr id="101" name="TextBox 100">
            <a:extLst>
              <a:ext uri="{FF2B5EF4-FFF2-40B4-BE49-F238E27FC236}">
                <a16:creationId xmlns:a16="http://schemas.microsoft.com/office/drawing/2014/main" id="{9D15DDE7-ED16-D4ED-3ABC-44ECC8048A1F}"/>
              </a:ext>
            </a:extLst>
          </p:cNvPr>
          <p:cNvSpPr txBox="1"/>
          <p:nvPr/>
        </p:nvSpPr>
        <p:spPr>
          <a:xfrm>
            <a:off x="4492151" y="2179939"/>
            <a:ext cx="3233098" cy="3712861"/>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What connections have I made?</a:t>
            </a:r>
          </a:p>
        </p:txBody>
      </p:sp>
      <p:sp>
        <p:nvSpPr>
          <p:cNvPr id="100" name="TextBox 99">
            <a:extLst>
              <a:ext uri="{FF2B5EF4-FFF2-40B4-BE49-F238E27FC236}">
                <a16:creationId xmlns:a16="http://schemas.microsoft.com/office/drawing/2014/main" id="{A669286C-9B9D-99D3-484E-C2059CB34D4E}"/>
              </a:ext>
            </a:extLst>
          </p:cNvPr>
          <p:cNvSpPr txBox="1"/>
          <p:nvPr/>
        </p:nvSpPr>
        <p:spPr>
          <a:xfrm>
            <a:off x="8412802" y="2179939"/>
            <a:ext cx="3233098" cy="3712861"/>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How will I use this knowledge?</a:t>
            </a:r>
          </a:p>
        </p:txBody>
      </p:sp>
      <p:sp>
        <p:nvSpPr>
          <p:cNvPr id="2" name="Slide Number Placeholder 1">
            <a:extLst>
              <a:ext uri="{FF2B5EF4-FFF2-40B4-BE49-F238E27FC236}">
                <a16:creationId xmlns:a16="http://schemas.microsoft.com/office/drawing/2014/main" id="{360E6DBD-9CE2-628F-A6AE-5C38C8F7F9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dirty="0"/>
          </a:p>
        </p:txBody>
      </p:sp>
    </p:spTree>
    <p:custDataLst>
      <p:tags r:id="rId1"/>
    </p:custDataLst>
    <p:extLst>
      <p:ext uri="{BB962C8B-B14F-4D97-AF65-F5344CB8AC3E}">
        <p14:creationId xmlns:p14="http://schemas.microsoft.com/office/powerpoint/2010/main" val="7958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285750" indent="-285750">
              <a:buFont typeface="Arial" panose="020B0604020202020204" pitchFamily="34" charset="0"/>
              <a:buChar char="•"/>
            </a:pPr>
            <a:r>
              <a:rPr lang="en-AU" sz="1800" dirty="0">
                <a:latin typeface="Arial" panose="020B0604020202020204" pitchFamily="34" charset="0"/>
                <a:cs typeface="Arial" panose="020B0604020202020204" pitchFamily="34" charset="0"/>
              </a:rPr>
              <a:t>use coding environments, microcontrollers, microservo and a sensor/s.</a:t>
            </a:r>
          </a:p>
          <a:p>
            <a:pPr>
              <a:lnSpc>
                <a:spcPct val="150000"/>
              </a:lnSpc>
              <a:spcBef>
                <a:spcPts val="1200"/>
              </a:spcBef>
              <a:spcAft>
                <a:spcPts val="600"/>
              </a:spcAft>
            </a:pPr>
            <a:r>
              <a:rPr lang="en-AU" b="1" dirty="0"/>
              <a:t>We can:</a:t>
            </a:r>
          </a:p>
          <a:p>
            <a:pPr marL="285750" indent="-285750">
              <a:buFont typeface="Arial" panose="020B0604020202020204" pitchFamily="34" charset="0"/>
              <a:buChar char="•"/>
            </a:pPr>
            <a:r>
              <a:rPr lang="en-AU" sz="1800" dirty="0">
                <a:latin typeface="Arial" panose="020B0604020202020204" pitchFamily="34" charset="0"/>
                <a:cs typeface="Arial" panose="020B0604020202020204" pitchFamily="34" charset="0"/>
              </a:rPr>
              <a:t>use a coding environment to program a microcontroller to coordinate microservo positioning based on sensor data</a:t>
            </a:r>
          </a:p>
          <a:p>
            <a:pPr marL="285750" indent="-285750">
              <a:buFont typeface="Arial" panose="020B0604020202020204" pitchFamily="34" charset="0"/>
              <a:buChar char="•"/>
            </a:pPr>
            <a:r>
              <a:rPr lang="en-AU" sz="1800" dirty="0">
                <a:latin typeface="Arial" panose="020B0604020202020204" pitchFamily="34" charset="0"/>
                <a:cs typeface="Arial" panose="020B0604020202020204" pitchFamily="34" charset="0"/>
              </a:rPr>
              <a:t>collect data using a microcontroller and sensor.</a:t>
            </a:r>
            <a:endParaRPr lang="en-AU"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3.3 Microcontroller and responses</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6" name="Slide Number Placeholder 4">
            <a:extLst>
              <a:ext uri="{FF2B5EF4-FFF2-40B4-BE49-F238E27FC236}">
                <a16:creationId xmlns:a16="http://schemas.microsoft.com/office/drawing/2014/main" id="{F648F745-3E95-4056-F99C-E1296FC4DF3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49</a:t>
            </a:fld>
            <a:endParaRPr lang="en-AU" dirty="0"/>
          </a:p>
        </p:txBody>
      </p:sp>
    </p:spTree>
    <p:extLst>
      <p:ext uri="{BB962C8B-B14F-4D97-AF65-F5344CB8AC3E}">
        <p14:creationId xmlns:p14="http://schemas.microsoft.com/office/powerpoint/2010/main" val="23956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Instructions for use - alternatives</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Alternative hardware</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fontScale="92500"/>
          </a:bodyPr>
          <a:lstStyle/>
          <a:p>
            <a:r>
              <a:rPr lang="en-AU" sz="2100" dirty="0">
                <a:latin typeface="Arial" panose="020B0604020202020204" pitchFamily="34" charset="0"/>
              </a:rPr>
              <a:t>This lesson sequence uses a particular microcontroller, for illustrative purposes. </a:t>
            </a:r>
          </a:p>
          <a:p>
            <a:r>
              <a:rPr lang="en-AU" sz="2100" dirty="0">
                <a:latin typeface="Arial" panose="020B0604020202020204" pitchFamily="34" charset="0"/>
              </a:rPr>
              <a:t>Available microcontroller boards will vary in schools. </a:t>
            </a:r>
          </a:p>
          <a:p>
            <a:r>
              <a:rPr lang="en-AU" sz="2100" dirty="0">
                <a:latin typeface="Arial" panose="020B0604020202020204" pitchFamily="34" charset="0"/>
              </a:rPr>
              <a:t>Use stimulus videos and webpages to assist with alternative microcontroller background knowledge if required, for example:</a:t>
            </a:r>
          </a:p>
          <a:p>
            <a:pPr marL="285750" indent="-285750">
              <a:buFont typeface="Arial" panose="020B0604020202020204" pitchFamily="34" charset="0"/>
              <a:buChar char="•"/>
            </a:pPr>
            <a:r>
              <a:rPr lang="en-AU" sz="2100" dirty="0">
                <a:latin typeface="Arial" panose="020B0604020202020204" pitchFamily="34" charset="0"/>
                <a:hlinkClick r:id="rId3"/>
              </a:rPr>
              <a:t>Smart greenhouse kit for the BBC Micro:bit (3:11)</a:t>
            </a:r>
            <a:endParaRPr lang="en-AU" sz="2100" dirty="0">
              <a:latin typeface="Arial" panose="020B0604020202020204" pitchFamily="34" charset="0"/>
            </a:endParaRPr>
          </a:p>
          <a:p>
            <a:pPr marL="285750" indent="-285750">
              <a:buFont typeface="Arial" panose="020B0604020202020204" pitchFamily="34" charset="0"/>
              <a:buChar char="•"/>
            </a:pPr>
            <a:r>
              <a:rPr lang="en-AU" sz="2100" dirty="0">
                <a:latin typeface="Arial" panose="020B0604020202020204" pitchFamily="34" charset="0"/>
                <a:hlinkClick r:id="rId4"/>
              </a:rPr>
              <a:t>Micro:bit environment data logger</a:t>
            </a:r>
            <a:endParaRPr lang="en-AU" sz="2100" dirty="0">
              <a:latin typeface="Arial" panose="020B0604020202020204" pitchFamily="34" charset="0"/>
            </a:endParaRPr>
          </a:p>
          <a:p>
            <a:pPr marL="285750" indent="-285750">
              <a:buFont typeface="Arial" panose="020B0604020202020204" pitchFamily="34" charset="0"/>
              <a:buChar char="•"/>
            </a:pPr>
            <a:r>
              <a:rPr lang="en-AU" sz="2100" dirty="0">
                <a:latin typeface="Arial" panose="020B0604020202020204" pitchFamily="34" charset="0"/>
                <a:hlinkClick r:id="rId5"/>
              </a:rPr>
              <a:t>Raspberry Pi Pico workshop for beginners</a:t>
            </a:r>
            <a:r>
              <a:rPr lang="en-AU" sz="2100" dirty="0">
                <a:latin typeface="Arial" panose="020B0604020202020204" pitchFamily="34" charset="0"/>
              </a:rPr>
              <a:t>.</a:t>
            </a:r>
          </a:p>
        </p:txBody>
      </p:sp>
      <p:sp>
        <p:nvSpPr>
          <p:cNvPr id="5" name="TextBox 4">
            <a:extLst>
              <a:ext uri="{FF2B5EF4-FFF2-40B4-BE49-F238E27FC236}">
                <a16:creationId xmlns:a16="http://schemas.microsoft.com/office/drawing/2014/main" id="{E5ADD643-9C5B-E3FE-0B7B-F9DCCDEA5BE3}"/>
              </a:ext>
            </a:extLst>
          </p:cNvPr>
          <p:cNvSpPr txBox="1"/>
          <p:nvPr/>
        </p:nvSpPr>
        <p:spPr>
          <a:xfrm>
            <a:off x="6529628" y="6329849"/>
            <a:ext cx="5314371" cy="498259"/>
          </a:xfrm>
          <a:prstGeom prst="rect">
            <a:avLst/>
          </a:prstGeom>
          <a:noFill/>
        </p:spPr>
        <p:txBody>
          <a:bodyPr wrap="square" lIns="0" tIns="0" rIns="0" bIns="0" rtlCol="0">
            <a:noAutofit/>
          </a:bodyPr>
          <a:lstStyle/>
          <a:p>
            <a:r>
              <a:rPr lang="en-AU" sz="1400" dirty="0">
                <a:latin typeface="Arial" panose="020B0604020202020204" pitchFamily="34" charset="0"/>
                <a:ea typeface="Calibri" panose="020F0502020204030204" pitchFamily="34" charset="0"/>
              </a:rPr>
              <a:t>M</a:t>
            </a:r>
            <a:r>
              <a:rPr lang="en-AU" sz="1400" dirty="0">
                <a:effectLst/>
                <a:latin typeface="Arial" panose="020B0604020202020204" pitchFamily="34" charset="0"/>
                <a:ea typeface="Calibri" panose="020F0502020204030204" pitchFamily="34" charset="0"/>
              </a:rPr>
              <a:t>icrocontroller boards</a:t>
            </a:r>
            <a:endParaRPr lang="en-AU" sz="1400" dirty="0"/>
          </a:p>
        </p:txBody>
      </p:sp>
      <p:pic>
        <p:nvPicPr>
          <p:cNvPr id="10" name="Picture Placeholder 9" descr="A variety of microcontroller boards.">
            <a:extLst>
              <a:ext uri="{FF2B5EF4-FFF2-40B4-BE49-F238E27FC236}">
                <a16:creationId xmlns:a16="http://schemas.microsoft.com/office/drawing/2014/main" id="{9DCE83D3-4FF4-B12D-0AD9-2374ADFC4725}"/>
              </a:ext>
            </a:extLst>
          </p:cNvPr>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l="23272" t="10925" r="20019" b="10417"/>
          <a:stretch>
            <a:fillRect/>
          </a:stretch>
        </p:blipFill>
        <p:spPr>
          <a:xfrm>
            <a:off x="6638331" y="1969911"/>
            <a:ext cx="5006158" cy="3905569"/>
          </a:xfrm>
          <a:prstGeom prst="rect">
            <a:avLst/>
          </a:prstGeom>
        </p:spPr>
      </p:pic>
    </p:spTree>
    <p:extLst>
      <p:ext uri="{BB962C8B-B14F-4D97-AF65-F5344CB8AC3E}">
        <p14:creationId xmlns:p14="http://schemas.microsoft.com/office/powerpoint/2010/main" val="630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Microcontroller and sensor review</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Raspberry Pi Pico</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43D10D4-BA00-1E06-6A4E-61729B7130F1}"/>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In the last lesson we connected the microcontroller to a atmospheric sensor. </a:t>
            </a:r>
          </a:p>
          <a:p>
            <a:r>
              <a:rPr lang="en-AU" dirty="0">
                <a:latin typeface="Arial" panose="020B0604020202020204" pitchFamily="34" charset="0"/>
                <a:cs typeface="Arial" panose="020B0604020202020204" pitchFamily="34" charset="0"/>
              </a:rPr>
              <a:t>What did we measure with the sensor?</a:t>
            </a:r>
          </a:p>
          <a:p>
            <a:endParaRPr lang="en-AU" dirty="0">
              <a:latin typeface="Arial" panose="020B0604020202020204" pitchFamily="34" charset="0"/>
              <a:cs typeface="Arial" panose="020B0604020202020204" pitchFamily="34" charset="0"/>
            </a:endParaRPr>
          </a:p>
        </p:txBody>
      </p:sp>
      <p:pic>
        <p:nvPicPr>
          <p:cNvPr id="9" name="Picture Placeholder 8" descr="Image of equipment, which are Raspberry Pi Pico with soldered pins, Piicodev Expansion board for Raspberry Pi Pico, Piicodev atmospheric sensor BME280, Piicodev cable.">
            <a:extLst>
              <a:ext uri="{FF2B5EF4-FFF2-40B4-BE49-F238E27FC236}">
                <a16:creationId xmlns:a16="http://schemas.microsoft.com/office/drawing/2014/main" id="{894F36EE-58C1-672D-008A-4D41D9718DDB}"/>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689" r="13689"/>
          <a:stretch/>
        </p:blipFill>
        <p:spPr/>
      </p:pic>
      <p:sp>
        <p:nvSpPr>
          <p:cNvPr id="3" name="Text Placeholder 2">
            <a:extLst>
              <a:ext uri="{FF2B5EF4-FFF2-40B4-BE49-F238E27FC236}">
                <a16:creationId xmlns:a16="http://schemas.microsoft.com/office/drawing/2014/main" id="{91ED406B-F82F-2380-8D9E-6236C937D1C4}"/>
              </a:ext>
            </a:extLst>
          </p:cNvPr>
          <p:cNvSpPr>
            <a:spLocks noGrp="1"/>
          </p:cNvSpPr>
          <p:nvPr>
            <p:ph type="body" sz="quarter" idx="21"/>
          </p:nvPr>
        </p:nvSpPr>
        <p:spPr/>
        <p:txBody>
          <a:bodyPr/>
          <a:lstStyle/>
          <a:p>
            <a:r>
              <a:rPr lang="en-AU" sz="1400" dirty="0">
                <a:effectLst/>
                <a:latin typeface="Arial" panose="020B0604020202020204" pitchFamily="34" charset="0"/>
                <a:ea typeface="Calibri" panose="020F0502020204030204" pitchFamily="34" charset="0"/>
              </a:rPr>
              <a:t>Microcontroller and sensor equipment assembly</a:t>
            </a:r>
            <a:endParaRPr lang="en-AU" sz="1400" dirty="0"/>
          </a:p>
          <a:p>
            <a:endParaRPr lang="en-AU" dirty="0"/>
          </a:p>
        </p:txBody>
      </p:sp>
    </p:spTree>
    <p:extLst>
      <p:ext uri="{BB962C8B-B14F-4D97-AF65-F5344CB8AC3E}">
        <p14:creationId xmlns:p14="http://schemas.microsoft.com/office/powerpoint/2010/main" val="256432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Microcontroller and servo review</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Raspberry Pi Pico</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43D10D4-BA00-1E06-6A4E-61729B7130F1}"/>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Today we will be using the Pico with a microservo.</a:t>
            </a:r>
          </a:p>
          <a:p>
            <a:r>
              <a:rPr lang="en-AU" dirty="0">
                <a:latin typeface="Arial" panose="020B0604020202020204" pitchFamily="34" charset="0"/>
                <a:cs typeface="Arial" panose="020B0604020202020204" pitchFamily="34" charset="0"/>
              </a:rPr>
              <a:t>Then we will be coding a microservo response to temperature measurements.</a:t>
            </a:r>
          </a:p>
          <a:p>
            <a:r>
              <a:rPr lang="en-AU" dirty="0">
                <a:latin typeface="Arial" panose="020B0604020202020204" pitchFamily="34" charset="0"/>
                <a:cs typeface="Arial" panose="020B0604020202020204" pitchFamily="34" charset="0"/>
              </a:rPr>
              <a:t>In our smart greenhouse we could use this to open a vent if the greenhouse become too hot.</a:t>
            </a:r>
          </a:p>
        </p:txBody>
      </p:sp>
      <p:pic>
        <p:nvPicPr>
          <p:cNvPr id="8" name="Screen Recording 10" descr="video of microservo moving.">
            <a:hlinkClick r:id="" action="ppaction://media"/>
            <a:extLst>
              <a:ext uri="{FF2B5EF4-FFF2-40B4-BE49-F238E27FC236}">
                <a16:creationId xmlns:a16="http://schemas.microsoft.com/office/drawing/2014/main" id="{E9A3CC97-DCD7-A5BF-E37D-C18C1FDCD705}"/>
              </a:ext>
            </a:extLst>
          </p:cNvPr>
          <p:cNvPicPr>
            <a:picLocks noGrp="1" noChangeAspect="1"/>
          </p:cNvPicPr>
          <p:nvPr>
            <p:ph type="pic" sz="quarter" idx="20"/>
            <a:videoFile r:link="rId2"/>
            <p:extLst>
              <p:ext uri="{DAA4B4D4-6D71-4841-9C94-3DE7FCFB9230}">
                <p14:media xmlns:p14="http://schemas.microsoft.com/office/powerpoint/2010/main" r:embed="rId1"/>
              </p:ext>
            </p:extLst>
          </p:nvPr>
        </p:nvPicPr>
        <p:blipFill>
          <a:blip r:embed="rId5"/>
          <a:srcRect t="8173" b="8173"/>
          <a:stretch/>
        </p:blipFill>
        <p:spPr>
          <a:xfrm>
            <a:off x="7759700" y="1714500"/>
            <a:ext cx="3884613" cy="2913063"/>
          </a:xfrm>
          <a:prstGeom prst="rect">
            <a:avLst/>
          </a:prstGeom>
        </p:spPr>
      </p:pic>
      <p:sp>
        <p:nvSpPr>
          <p:cNvPr id="3" name="TextBox 2">
            <a:extLst>
              <a:ext uri="{FF2B5EF4-FFF2-40B4-BE49-F238E27FC236}">
                <a16:creationId xmlns:a16="http://schemas.microsoft.com/office/drawing/2014/main" id="{C2EF85A7-B80F-0DEC-B450-F8BA969A8E38}"/>
              </a:ext>
            </a:extLst>
          </p:cNvPr>
          <p:cNvSpPr txBox="1"/>
          <p:nvPr/>
        </p:nvSpPr>
        <p:spPr>
          <a:xfrm>
            <a:off x="7759700" y="5095459"/>
            <a:ext cx="4179584" cy="498259"/>
          </a:xfrm>
          <a:prstGeom prst="rect">
            <a:avLst/>
          </a:prstGeom>
          <a:noFill/>
        </p:spPr>
        <p:txBody>
          <a:bodyPr wrap="square" lIns="0" tIns="0" rIns="0" bIns="0" rtlCol="0">
            <a:noAutofit/>
          </a:bodyPr>
          <a:lstStyle/>
          <a:p>
            <a:r>
              <a:rPr lang="en-AU" sz="1800" dirty="0">
                <a:latin typeface="Arial" panose="020B0604020202020204" pitchFamily="34" charset="0"/>
                <a:ea typeface="Calibri" panose="020F0502020204030204" pitchFamily="34" charset="0"/>
              </a:rPr>
              <a:t>GIF of a moving microservo</a:t>
            </a:r>
            <a:endParaRPr lang="en-AU" sz="1800" dirty="0"/>
          </a:p>
        </p:txBody>
      </p:sp>
    </p:spTree>
    <p:extLst>
      <p:ext uri="{BB962C8B-B14F-4D97-AF65-F5344CB8AC3E}">
        <p14:creationId xmlns:p14="http://schemas.microsoft.com/office/powerpoint/2010/main" val="127237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fill="hold" display="0">
                  <p:stCondLst>
                    <p:cond delay="indefinite"/>
                  </p:stCondLst>
                </p:cTn>
                <p:tgtEl>
                  <p:spTgt spid="8"/>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Equipment for th</a:t>
            </a:r>
            <a:r>
              <a:rPr lang="en-AU" dirty="0"/>
              <a:t>e lesson</a:t>
            </a:r>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Equipment you will need</a:t>
            </a:r>
            <a:endParaRPr lang="en-US" dirty="0">
              <a:latin typeface="Arial" panose="020B0604020202020204" pitchFamily="34" charset="0"/>
            </a:endParaRPr>
          </a:p>
        </p:txBody>
      </p:sp>
      <p:sp>
        <p:nvSpPr>
          <p:cNvPr id="3" name="Content Placeholder 2" descr="Image of required equipment, which are Raspberry Pi Pico with soldered pins, USB-A to Micro-USB cable, Computer with USB-A port and VS Code, Piicodev Expansion board for Raspberry Pi Pico, Piicodev atmospheric sensor BME280, Piicodev cable, 9g MicroServo, 2AA battery pack and 4AA battery pack, Pin to Pin jumper wires&#10;&#10;">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fontScale="92500" lnSpcReduction="20000"/>
          </a:bodyPr>
          <a:lstStyle/>
          <a:p>
            <a:pPr marL="285750" indent="-285750">
              <a:buFont typeface="Arial" panose="020B0604020202020204" pitchFamily="34" charset="0"/>
              <a:buChar char="•"/>
            </a:pPr>
            <a:r>
              <a:rPr lang="en-AU" dirty="0">
                <a:latin typeface="Arial" panose="020B0604020202020204" pitchFamily="34" charset="0"/>
              </a:rPr>
              <a:t>Raspberry Pi Pico with soldered pins</a:t>
            </a:r>
          </a:p>
          <a:p>
            <a:pPr marL="285750" indent="-285750">
              <a:buFont typeface="Arial" panose="020B0604020202020204" pitchFamily="34" charset="0"/>
              <a:buChar char="•"/>
            </a:pPr>
            <a:r>
              <a:rPr lang="en-AU" dirty="0">
                <a:latin typeface="Arial" panose="020B0604020202020204" pitchFamily="34" charset="0"/>
              </a:rPr>
              <a:t>USB-A to Micro-USB cable</a:t>
            </a:r>
          </a:p>
          <a:p>
            <a:pPr marL="285750" indent="-285750">
              <a:buFont typeface="Arial" panose="020B0604020202020204" pitchFamily="34" charset="0"/>
              <a:buChar char="•"/>
            </a:pPr>
            <a:r>
              <a:rPr lang="en-AU" dirty="0">
                <a:latin typeface="Arial" panose="020B0604020202020204" pitchFamily="34" charset="0"/>
              </a:rPr>
              <a:t>Computer with USB-A port and Thonny</a:t>
            </a:r>
          </a:p>
          <a:p>
            <a:pPr marL="285750" indent="-285750">
              <a:buFont typeface="Arial" panose="020B0604020202020204" pitchFamily="34" charset="0"/>
              <a:buChar char="•"/>
            </a:pPr>
            <a:r>
              <a:rPr lang="en-AU" dirty="0">
                <a:latin typeface="Arial" panose="020B0604020202020204" pitchFamily="34" charset="0"/>
              </a:rPr>
              <a:t>Piicodev expansion board for Raspberry Pi Pico</a:t>
            </a:r>
          </a:p>
          <a:p>
            <a:pPr marL="285750" indent="-285750">
              <a:buFont typeface="Arial" panose="020B0604020202020204" pitchFamily="34" charset="0"/>
              <a:buChar char="•"/>
            </a:pPr>
            <a:r>
              <a:rPr lang="en-AU" dirty="0">
                <a:latin typeface="Arial" panose="020B0604020202020204" pitchFamily="34" charset="0"/>
              </a:rPr>
              <a:t>Piicodev atmospheric sensor BME280</a:t>
            </a:r>
          </a:p>
          <a:p>
            <a:pPr marL="285750" indent="-285750">
              <a:buFont typeface="Arial" panose="020B0604020202020204" pitchFamily="34" charset="0"/>
              <a:buChar char="•"/>
            </a:pPr>
            <a:r>
              <a:rPr lang="en-AU" dirty="0">
                <a:latin typeface="Arial" panose="020B0604020202020204" pitchFamily="34" charset="0"/>
              </a:rPr>
              <a:t>Piicodev cable</a:t>
            </a:r>
          </a:p>
          <a:p>
            <a:pPr marL="285750" indent="-285750">
              <a:buFont typeface="Arial" panose="020B0604020202020204" pitchFamily="34" charset="0"/>
              <a:buChar char="•"/>
            </a:pPr>
            <a:r>
              <a:rPr lang="en-AU" dirty="0">
                <a:latin typeface="Arial" panose="020B0604020202020204" pitchFamily="34" charset="0"/>
              </a:rPr>
              <a:t>9g MicroServo</a:t>
            </a:r>
          </a:p>
          <a:p>
            <a:pPr marL="285750" indent="-285750">
              <a:buFont typeface="Arial" panose="020B0604020202020204" pitchFamily="34" charset="0"/>
              <a:buChar char="•"/>
            </a:pPr>
            <a:r>
              <a:rPr lang="en-AU" dirty="0"/>
              <a:t>2AA battery pack and 4AA battery pack</a:t>
            </a:r>
          </a:p>
          <a:p>
            <a:pPr marL="285750" indent="-285750">
              <a:buFont typeface="Arial" panose="020B0604020202020204" pitchFamily="34" charset="0"/>
              <a:buChar char="•"/>
            </a:pPr>
            <a:r>
              <a:rPr lang="en-AU" dirty="0"/>
              <a:t>Pin to pin jumper wires</a:t>
            </a:r>
          </a:p>
          <a:p>
            <a:endParaRPr lang="en-AU" dirty="0"/>
          </a:p>
        </p:txBody>
      </p:sp>
      <p:pic>
        <p:nvPicPr>
          <p:cNvPr id="10" name="Picture Placeholder 9" descr="Image of equipment including battery packs, jumper wires, expansion board, microservo, pico and microservo.">
            <a:extLst>
              <a:ext uri="{FF2B5EF4-FFF2-40B4-BE49-F238E27FC236}">
                <a16:creationId xmlns:a16="http://schemas.microsoft.com/office/drawing/2014/main" id="{CAF25F4A-3C99-661D-61BA-56F9178E3271}"/>
              </a:ext>
            </a:extLst>
          </p:cNvPr>
          <p:cNvPicPr>
            <a:picLocks noGrp="1" noChangeAspect="1"/>
          </p:cNvPicPr>
          <p:nvPr>
            <p:ph type="pic" sz="quarter" idx="2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832" r="17832"/>
          <a:stretch/>
        </p:blipFill>
        <p:spPr>
          <a:xfrm>
            <a:off x="6594529" y="1562470"/>
            <a:ext cx="5237108" cy="4578532"/>
          </a:xfrm>
        </p:spPr>
      </p:pic>
      <p:sp>
        <p:nvSpPr>
          <p:cNvPr id="5" name="TextBox 4">
            <a:extLst>
              <a:ext uri="{FF2B5EF4-FFF2-40B4-BE49-F238E27FC236}">
                <a16:creationId xmlns:a16="http://schemas.microsoft.com/office/drawing/2014/main" id="{3F076142-5916-5D60-7DF8-0E790712C7BD}"/>
              </a:ext>
            </a:extLst>
          </p:cNvPr>
          <p:cNvSpPr txBox="1"/>
          <p:nvPr/>
        </p:nvSpPr>
        <p:spPr>
          <a:xfrm>
            <a:off x="6606892" y="6329849"/>
            <a:ext cx="5237108"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Microcontroller, servo and sensor equipment</a:t>
            </a:r>
            <a:endParaRPr lang="en-AU" sz="1400" dirty="0"/>
          </a:p>
        </p:txBody>
      </p:sp>
    </p:spTree>
    <p:extLst>
      <p:ext uri="{BB962C8B-B14F-4D97-AF65-F5344CB8AC3E}">
        <p14:creationId xmlns:p14="http://schemas.microsoft.com/office/powerpoint/2010/main" val="35558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Screenshot of programming a response to temperature changes video.">
            <a:hlinkClick r:id="rId3"/>
            <a:extLst>
              <a:ext uri="{FF2B5EF4-FFF2-40B4-BE49-F238E27FC236}">
                <a16:creationId xmlns:a16="http://schemas.microsoft.com/office/drawing/2014/main" id="{C4DA3E66-EFA0-57B0-AF9E-5C539FE95542}"/>
              </a:ext>
            </a:extLst>
          </p:cNvPr>
          <p:cNvPicPr>
            <a:picLocks noGrp="1" noChangeAspect="1"/>
          </p:cNvPicPr>
          <p:nvPr>
            <p:ph type="pic" sz="quarter" idx="20"/>
          </p:nvPr>
        </p:nvPicPr>
        <p:blipFill>
          <a:blip r:embed="rId4"/>
          <a:srcRect l="-237" r="17492"/>
          <a:stretch/>
        </p:blipFill>
        <p:spPr>
          <a:xfrm>
            <a:off x="4992785" y="1562470"/>
            <a:ext cx="7008785" cy="4246563"/>
          </a:xfrm>
          <a:prstGeom prst="rect">
            <a:avLst/>
          </a:prstGeom>
        </p:spPr>
      </p:pic>
      <p:sp>
        <p:nvSpPr>
          <p:cNvPr id="4" name="Slide Number Placeholder 3">
            <a:extLst>
              <a:ext uri="{FF2B5EF4-FFF2-40B4-BE49-F238E27FC236}">
                <a16:creationId xmlns:a16="http://schemas.microsoft.com/office/drawing/2014/main" id="{DCFD8DFE-67FD-163C-D42E-AF3E3107C512}"/>
              </a:ext>
            </a:extLst>
          </p:cNvPr>
          <p:cNvSpPr>
            <a:spLocks noGrp="1"/>
          </p:cNvSpPr>
          <p:nvPr>
            <p:ph type="sldNum" sz="quarter" idx="12"/>
          </p:nvPr>
        </p:nvSpPr>
        <p:spPr/>
        <p:txBody>
          <a:bodyPr/>
          <a:lstStyle/>
          <a:p>
            <a:fld id="{10A01DC5-1685-4615-8240-15192985C6A2}" type="slidenum">
              <a:rPr lang="en-AU" smtClean="0"/>
              <a:pPr/>
              <a:t>53</a:t>
            </a:fld>
            <a:endParaRPr lang="en-AU" dirty="0"/>
          </a:p>
        </p:txBody>
      </p:sp>
      <p:sp>
        <p:nvSpPr>
          <p:cNvPr id="7" name="Title 6">
            <a:extLst>
              <a:ext uri="{FF2B5EF4-FFF2-40B4-BE49-F238E27FC236}">
                <a16:creationId xmlns:a16="http://schemas.microsoft.com/office/drawing/2014/main" id="{938ADCCA-9E62-FBC6-C0EF-8593F0F8E4F3}"/>
              </a:ext>
            </a:extLst>
          </p:cNvPr>
          <p:cNvSpPr>
            <a:spLocks noGrp="1"/>
          </p:cNvSpPr>
          <p:nvPr>
            <p:ph type="title"/>
          </p:nvPr>
        </p:nvSpPr>
        <p:spPr/>
        <p:txBody>
          <a:bodyPr/>
          <a:lstStyle/>
          <a:p>
            <a:r>
              <a:rPr lang="en-AU" dirty="0"/>
              <a:t>Connecting and using a servo</a:t>
            </a:r>
          </a:p>
        </p:txBody>
      </p:sp>
      <p:sp>
        <p:nvSpPr>
          <p:cNvPr id="10" name="Content Placeholder 9">
            <a:extLst>
              <a:ext uri="{FF2B5EF4-FFF2-40B4-BE49-F238E27FC236}">
                <a16:creationId xmlns:a16="http://schemas.microsoft.com/office/drawing/2014/main" id="{755CBC4B-568A-B55B-B30C-7104592570F4}"/>
              </a:ext>
            </a:extLst>
          </p:cNvPr>
          <p:cNvSpPr>
            <a:spLocks noGrp="1"/>
          </p:cNvSpPr>
          <p:nvPr>
            <p:ph sz="quarter" idx="19"/>
          </p:nvPr>
        </p:nvSpPr>
        <p:spPr>
          <a:xfrm>
            <a:off x="360364" y="1562470"/>
            <a:ext cx="4422030" cy="4878611"/>
          </a:xfrm>
        </p:spPr>
        <p:txBody>
          <a:bodyPr/>
          <a:lstStyle/>
          <a:p>
            <a:r>
              <a:rPr lang="en-AU" dirty="0"/>
              <a:t>This video models the connection and use of the sensor, servo and microcontroller.</a:t>
            </a:r>
          </a:p>
          <a:p>
            <a:endParaRPr lang="en-AU" dirty="0"/>
          </a:p>
        </p:txBody>
      </p:sp>
      <p:pic>
        <p:nvPicPr>
          <p:cNvPr id="5" name="Picture 4" descr="Play button icon">
            <a:extLst>
              <a:ext uri="{FF2B5EF4-FFF2-40B4-BE49-F238E27FC236}">
                <a16:creationId xmlns:a16="http://schemas.microsoft.com/office/drawing/2014/main" id="{5D80A113-DEA2-A4C7-7C1B-97B09F6F37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4992785" y="1774554"/>
            <a:ext cx="866121" cy="500426"/>
          </a:xfrm>
          <a:prstGeom prst="rect">
            <a:avLst/>
          </a:prstGeom>
          <a:noFill/>
        </p:spPr>
      </p:pic>
    </p:spTree>
    <p:extLst>
      <p:ext uri="{BB962C8B-B14F-4D97-AF65-F5344CB8AC3E}">
        <p14:creationId xmlns:p14="http://schemas.microsoft.com/office/powerpoint/2010/main" val="117777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Assemble</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fontScale="92500"/>
          </a:bodyPr>
          <a:lstStyle/>
          <a:p>
            <a:r>
              <a:rPr lang="en-AU" dirty="0">
                <a:latin typeface="Arial" panose="020B0604020202020204" pitchFamily="34" charset="0"/>
              </a:rPr>
              <a:t>Insert the pins of the Pico into the expansion board.</a:t>
            </a:r>
          </a:p>
          <a:p>
            <a:r>
              <a:rPr lang="en-AU" dirty="0">
                <a:latin typeface="Arial" panose="020B0604020202020204" pitchFamily="34" charset="0"/>
              </a:rPr>
              <a:t>Note: the Micro USB port should be aligned with the top of the expansion board.</a:t>
            </a:r>
          </a:p>
          <a:p>
            <a:r>
              <a:rPr lang="en-AU" dirty="0">
                <a:latin typeface="Arial" panose="020B0604020202020204" pitchFamily="34" charset="0"/>
              </a:rPr>
              <a:t>For tethered operation connect red servo pin socket to the VBUS socket on the expansion board.</a:t>
            </a:r>
          </a:p>
          <a:p>
            <a:r>
              <a:rPr lang="en-AU" dirty="0">
                <a:latin typeface="Arial" panose="020B0604020202020204" pitchFamily="34" charset="0"/>
              </a:rPr>
              <a:t>Note: this configuration is used to test the microservo. If applying a load to the microservo use a power source external to the pico.</a:t>
            </a:r>
          </a:p>
          <a:p>
            <a:endParaRPr lang="en-AU" dirty="0"/>
          </a:p>
        </p:txBody>
      </p:sp>
      <p:pic>
        <p:nvPicPr>
          <p:cNvPr id="10" name="Picture Placeholder 9" descr="image of a Pico connected to a microservo.">
            <a:extLst>
              <a:ext uri="{FF2B5EF4-FFF2-40B4-BE49-F238E27FC236}">
                <a16:creationId xmlns:a16="http://schemas.microsoft.com/office/drawing/2014/main" id="{A612B7FF-725B-1E31-3939-713E91CE8AC7}"/>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7832" r="17832"/>
          <a:stretch/>
        </p:blipFill>
        <p:spPr>
          <a:xfrm>
            <a:off x="6492365" y="1562470"/>
            <a:ext cx="5339272" cy="4667849"/>
          </a:xfrm>
        </p:spPr>
      </p:pic>
      <p:sp>
        <p:nvSpPr>
          <p:cNvPr id="5" name="TextBox 4">
            <a:extLst>
              <a:ext uri="{FF2B5EF4-FFF2-40B4-BE49-F238E27FC236}">
                <a16:creationId xmlns:a16="http://schemas.microsoft.com/office/drawing/2014/main" id="{B3F72CF6-590E-C3C9-37BD-E7D3B2466321}"/>
              </a:ext>
            </a:extLst>
          </p:cNvPr>
          <p:cNvSpPr txBox="1"/>
          <p:nvPr/>
        </p:nvSpPr>
        <p:spPr>
          <a:xfrm>
            <a:off x="6492364" y="6329849"/>
            <a:ext cx="5351635"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Microcontroller and microservo power assembly</a:t>
            </a:r>
            <a:endParaRPr lang="en-AU" sz="1400" dirty="0"/>
          </a:p>
        </p:txBody>
      </p:sp>
    </p:spTree>
    <p:extLst>
      <p:ext uri="{BB962C8B-B14F-4D97-AF65-F5344CB8AC3E}">
        <p14:creationId xmlns:p14="http://schemas.microsoft.com/office/powerpoint/2010/main" val="35085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Assembly with the expansion board</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Connecting the Pico and servo</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Insert the pins of the Pico into the expansion board.</a:t>
            </a:r>
          </a:p>
          <a:p>
            <a:r>
              <a:rPr lang="en-AU" dirty="0">
                <a:latin typeface="Arial" panose="020B0604020202020204" pitchFamily="34" charset="0"/>
              </a:rPr>
              <a:t>Note: the Micro USB port should be aligned with the top of the expansion board.</a:t>
            </a:r>
          </a:p>
          <a:p>
            <a:r>
              <a:rPr lang="en-AU" dirty="0">
                <a:latin typeface="Arial" panose="020B0604020202020204" pitchFamily="34" charset="0"/>
              </a:rPr>
              <a:t>Connect orange servo pin socket to the GPIO16 socket on the expansion board.</a:t>
            </a:r>
          </a:p>
          <a:p>
            <a:r>
              <a:rPr lang="en-AU" dirty="0">
                <a:latin typeface="Arial" panose="020B0604020202020204" pitchFamily="34" charset="0"/>
              </a:rPr>
              <a:t>Connect brown servo pin socket to a ground (GND) socket on the expansion board.</a:t>
            </a:r>
          </a:p>
        </p:txBody>
      </p:sp>
      <p:pic>
        <p:nvPicPr>
          <p:cNvPr id="14" name="Picture Placeholder 13" descr="Image showing the microservo connected to red VBUS, brown ground and orange pin 16.">
            <a:extLst>
              <a:ext uri="{FF2B5EF4-FFF2-40B4-BE49-F238E27FC236}">
                <a16:creationId xmlns:a16="http://schemas.microsoft.com/office/drawing/2014/main" id="{15B8778B-A148-F8E3-DAB8-72F4FFC46972}"/>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7832" r="17832"/>
          <a:stretch/>
        </p:blipFill>
        <p:spPr>
          <a:xfrm>
            <a:off x="6641023" y="1562470"/>
            <a:ext cx="5190613" cy="4537884"/>
          </a:xfrm>
        </p:spPr>
      </p:pic>
      <p:sp>
        <p:nvSpPr>
          <p:cNvPr id="5" name="TextBox 4">
            <a:extLst>
              <a:ext uri="{FF2B5EF4-FFF2-40B4-BE49-F238E27FC236}">
                <a16:creationId xmlns:a16="http://schemas.microsoft.com/office/drawing/2014/main" id="{B3F72CF6-590E-C3C9-37BD-E7D3B2466321}"/>
              </a:ext>
            </a:extLst>
          </p:cNvPr>
          <p:cNvSpPr txBox="1"/>
          <p:nvPr/>
        </p:nvSpPr>
        <p:spPr>
          <a:xfrm>
            <a:off x="6641022" y="6221474"/>
            <a:ext cx="5550977"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Microcontroller and microservo assembly</a:t>
            </a:r>
            <a:endParaRPr lang="en-AU" sz="1400" dirty="0"/>
          </a:p>
        </p:txBody>
      </p:sp>
    </p:spTree>
    <p:extLst>
      <p:ext uri="{BB962C8B-B14F-4D97-AF65-F5344CB8AC3E}">
        <p14:creationId xmlns:p14="http://schemas.microsoft.com/office/powerpoint/2010/main" val="269303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Verify</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t>C</a:t>
            </a:r>
            <a:r>
              <a:rPr lang="en-AU" dirty="0">
                <a:latin typeface="Arial" panose="020B0604020202020204" pitchFamily="34" charset="0"/>
              </a:rPr>
              <a:t>onnections</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Your equipment connections should look like this.</a:t>
            </a:r>
          </a:p>
          <a:p>
            <a:r>
              <a:rPr lang="en-AU" dirty="0">
                <a:latin typeface="Arial" panose="020B0604020202020204" pitchFamily="34" charset="0"/>
              </a:rPr>
              <a:t>Check a fellow class members setup and ask for assistance if needed. </a:t>
            </a:r>
            <a:endParaRPr lang="en-AU" dirty="0"/>
          </a:p>
          <a:p>
            <a:r>
              <a:rPr lang="en-AU" dirty="0"/>
              <a:t>Once this is setup connect the microcontroller to your computer with the micro-USB to USB-A cable.</a:t>
            </a:r>
          </a:p>
        </p:txBody>
      </p:sp>
      <p:pic>
        <p:nvPicPr>
          <p:cNvPr id="9" name="Picture Placeholder 8" descr="Image showing the microservo connected to red VBUS, brown ground and orange pin 16.">
            <a:extLst>
              <a:ext uri="{FF2B5EF4-FFF2-40B4-BE49-F238E27FC236}">
                <a16:creationId xmlns:a16="http://schemas.microsoft.com/office/drawing/2014/main" id="{DBC298E6-BDA9-3395-F91A-AB085AAC2360}"/>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8017" t="522" r="17647" b="-522"/>
          <a:stretch/>
        </p:blipFill>
        <p:spPr>
          <a:xfrm>
            <a:off x="6456909" y="1562470"/>
            <a:ext cx="5374727" cy="4698845"/>
          </a:xfrm>
        </p:spPr>
      </p:pic>
      <p:sp>
        <p:nvSpPr>
          <p:cNvPr id="5" name="TextBox 4">
            <a:extLst>
              <a:ext uri="{FF2B5EF4-FFF2-40B4-BE49-F238E27FC236}">
                <a16:creationId xmlns:a16="http://schemas.microsoft.com/office/drawing/2014/main" id="{C8598EE1-98DF-4E4F-B0B3-99A231ABAB93}"/>
              </a:ext>
            </a:extLst>
          </p:cNvPr>
          <p:cNvSpPr txBox="1"/>
          <p:nvPr/>
        </p:nvSpPr>
        <p:spPr>
          <a:xfrm>
            <a:off x="6469272" y="6329849"/>
            <a:ext cx="5374728"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Microcontroller and servo connected</a:t>
            </a:r>
            <a:endParaRPr lang="en-AU" sz="1400" dirty="0"/>
          </a:p>
        </p:txBody>
      </p:sp>
    </p:spTree>
    <p:extLst>
      <p:ext uri="{BB962C8B-B14F-4D97-AF65-F5344CB8AC3E}">
        <p14:creationId xmlns:p14="http://schemas.microsoft.com/office/powerpoint/2010/main" val="20141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Files needed</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Library and device driver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To use this servo, we will use an additional python file called Servomod.py. These files are located in (add location of files here). </a:t>
            </a:r>
          </a:p>
          <a:p>
            <a:r>
              <a:rPr lang="en-AU" dirty="0">
                <a:latin typeface="Arial" panose="020B0604020202020204" pitchFamily="34" charset="0"/>
              </a:rPr>
              <a:t>Save the file Servomod to your iSTEM AgriTech folder.</a:t>
            </a:r>
          </a:p>
          <a:p>
            <a:r>
              <a:rPr lang="en-AU" dirty="0">
                <a:latin typeface="Arial" panose="020B0604020202020204" pitchFamily="34" charset="0"/>
              </a:rPr>
              <a:t>We will have a number of python files in this folder now.</a:t>
            </a:r>
            <a:endParaRPr lang="en-AU" dirty="0"/>
          </a:p>
          <a:p>
            <a:endParaRPr lang="en-AU" dirty="0"/>
          </a:p>
        </p:txBody>
      </p:sp>
      <p:pic>
        <p:nvPicPr>
          <p:cNvPr id="18" name="Picture Placeholder 17" descr="Screenshot of folder directory showing required libraries and drivers.">
            <a:extLst>
              <a:ext uri="{FF2B5EF4-FFF2-40B4-BE49-F238E27FC236}">
                <a16:creationId xmlns:a16="http://schemas.microsoft.com/office/drawing/2014/main" id="{EBC59878-8D59-107B-2CCE-7AECE90C8EDC}"/>
              </a:ext>
            </a:extLst>
          </p:cNvPr>
          <p:cNvPicPr>
            <a:picLocks noGrp="1" noChangeAspect="1"/>
          </p:cNvPicPr>
          <p:nvPr>
            <p:ph type="pic" sz="quarter" idx="20"/>
          </p:nvPr>
        </p:nvPicPr>
        <p:blipFill>
          <a:blip r:embed="rId3"/>
          <a:srcRect l="6690" r="6690"/>
          <a:stretch/>
        </p:blipFill>
        <p:spPr>
          <a:xfrm>
            <a:off x="6664271" y="1562470"/>
            <a:ext cx="5167366" cy="4517560"/>
          </a:xfrm>
        </p:spPr>
      </p:pic>
      <p:sp>
        <p:nvSpPr>
          <p:cNvPr id="5" name="TextBox 4">
            <a:extLst>
              <a:ext uri="{FF2B5EF4-FFF2-40B4-BE49-F238E27FC236}">
                <a16:creationId xmlns:a16="http://schemas.microsoft.com/office/drawing/2014/main" id="{23E64835-5879-C086-FEEF-F64FF23738F6}"/>
              </a:ext>
            </a:extLst>
          </p:cNvPr>
          <p:cNvSpPr txBox="1"/>
          <p:nvPr/>
        </p:nvSpPr>
        <p:spPr>
          <a:xfrm>
            <a:off x="6664271" y="6129066"/>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of file folder from Microsoft Windows 11 Pro </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8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Operational script</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Open Thonny.</a:t>
            </a:r>
          </a:p>
          <a:p>
            <a:r>
              <a:rPr lang="en-AU" dirty="0">
                <a:latin typeface="Arial" panose="020B0604020202020204" pitchFamily="34" charset="0"/>
              </a:rPr>
              <a:t>Open your AgriTech folder in the files pane. </a:t>
            </a:r>
          </a:p>
          <a:p>
            <a:r>
              <a:rPr lang="en-AU" dirty="0">
                <a:latin typeface="Arial" panose="020B0604020202020204" pitchFamily="34" charset="0"/>
              </a:rPr>
              <a:t>Create a new file titled ‘Servo1.py’ to denote we will be making a file that runs a microservo.</a:t>
            </a:r>
          </a:p>
          <a:p>
            <a:r>
              <a:rPr lang="en-AU" dirty="0">
                <a:latin typeface="Arial" panose="020B0604020202020204" pitchFamily="34" charset="0"/>
              </a:rPr>
              <a:t>Construct the code displayed in the image. Do not copy comments (# text). These are for explanation and attribution.</a:t>
            </a:r>
          </a:p>
        </p:txBody>
      </p:sp>
      <p:pic>
        <p:nvPicPr>
          <p:cNvPr id="11" name="Picture Placeholder 10" descr="Screenshot of Thonny">
            <a:extLst>
              <a:ext uri="{FF2B5EF4-FFF2-40B4-BE49-F238E27FC236}">
                <a16:creationId xmlns:a16="http://schemas.microsoft.com/office/drawing/2014/main" id="{2633AF84-ED22-9555-FB99-A582E1A59D68}"/>
              </a:ext>
            </a:extLst>
          </p:cNvPr>
          <p:cNvPicPr>
            <a:picLocks noGrp="1" noChangeAspect="1"/>
          </p:cNvPicPr>
          <p:nvPr>
            <p:ph type="pic" sz="quarter" idx="20"/>
          </p:nvPr>
        </p:nvPicPr>
        <p:blipFill rotWithShape="1">
          <a:blip r:embed="rId3"/>
          <a:srcRect l="-358" t="-515" r="14192" b="515"/>
          <a:stretch/>
        </p:blipFill>
        <p:spPr>
          <a:xfrm>
            <a:off x="6324599" y="1562470"/>
            <a:ext cx="5507038" cy="4814518"/>
          </a:xfrm>
        </p:spPr>
      </p:pic>
      <p:sp>
        <p:nvSpPr>
          <p:cNvPr id="7" name="TextBox 6">
            <a:extLst>
              <a:ext uri="{FF2B5EF4-FFF2-40B4-BE49-F238E27FC236}">
                <a16:creationId xmlns:a16="http://schemas.microsoft.com/office/drawing/2014/main" id="{28609E4C-D92B-292F-D7BA-2387D740043F}"/>
              </a:ext>
            </a:extLst>
          </p:cNvPr>
          <p:cNvSpPr txBox="1"/>
          <p:nvPr/>
        </p:nvSpPr>
        <p:spPr>
          <a:xfrm>
            <a:off x="6324599" y="6397793"/>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51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Script</a:t>
            </a:r>
          </a:p>
        </p:txBody>
      </p:sp>
      <p:pic>
        <p:nvPicPr>
          <p:cNvPr id="11" name="Picture 10" descr="Screenshot of servo code">
            <a:extLst>
              <a:ext uri="{FF2B5EF4-FFF2-40B4-BE49-F238E27FC236}">
                <a16:creationId xmlns:a16="http://schemas.microsoft.com/office/drawing/2014/main" id="{51A8F7C8-1ED3-0BAB-3294-77DA200E4B80}"/>
              </a:ext>
            </a:extLst>
          </p:cNvPr>
          <p:cNvPicPr>
            <a:picLocks noChangeAspect="1"/>
          </p:cNvPicPr>
          <p:nvPr/>
        </p:nvPicPr>
        <p:blipFill>
          <a:blip r:embed="rId3"/>
          <a:stretch>
            <a:fillRect/>
          </a:stretch>
        </p:blipFill>
        <p:spPr>
          <a:xfrm>
            <a:off x="996688" y="1806491"/>
            <a:ext cx="10198624" cy="3245017"/>
          </a:xfrm>
          <a:prstGeom prst="rect">
            <a:avLst/>
          </a:prstGeom>
        </p:spPr>
      </p:pic>
      <p:sp>
        <p:nvSpPr>
          <p:cNvPr id="6" name="TextBox 5">
            <a:extLst>
              <a:ext uri="{FF2B5EF4-FFF2-40B4-BE49-F238E27FC236}">
                <a16:creationId xmlns:a16="http://schemas.microsoft.com/office/drawing/2014/main" id="{3A26A99F-B2E8-1BEF-6997-ADBE667725F2}"/>
              </a:ext>
            </a:extLst>
          </p:cNvPr>
          <p:cNvSpPr txBox="1"/>
          <p:nvPr/>
        </p:nvSpPr>
        <p:spPr>
          <a:xfrm>
            <a:off x="6889531" y="640176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46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Instructions for use - sensors</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Alternative sensors</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a:xfrm>
            <a:off x="360363" y="1562471"/>
            <a:ext cx="10763637" cy="4814518"/>
          </a:xfrm>
        </p:spPr>
        <p:txBody>
          <a:bodyPr>
            <a:normAutofit fontScale="85000" lnSpcReduction="20000"/>
          </a:bodyPr>
          <a:lstStyle/>
          <a:p>
            <a:r>
              <a:rPr lang="en-AU" sz="2100" dirty="0">
                <a:latin typeface="Arial" panose="020B0604020202020204" pitchFamily="34" charset="0"/>
              </a:rPr>
              <a:t>Use stimulus videos and webpages to assist with alternative equipment if you require this, for example:</a:t>
            </a: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3"/>
              </a:rPr>
              <a:t>science experiments 04 soil moisture sensor (6:42)</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4"/>
              </a:rPr>
              <a:t>PiicoDev precision temperature sensor TMP117 | Micro:bit guide (5:15)</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5"/>
              </a:rPr>
              <a:t>How to use temperature sensors on the Arduino (20:22)</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6"/>
              </a:rPr>
              <a:t>Plant IO sensor guide (12:43)</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7"/>
              </a:rPr>
              <a:t>Atmospheric sensor BME280 (6:48)</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8"/>
              </a:rPr>
              <a:t>Micro:bit environment data logger</a:t>
            </a:r>
            <a:endParaRPr lang="en-AU" sz="1800" u="sng" dirty="0">
              <a:solidFill>
                <a:srgbClr val="2F5496"/>
              </a:solidFill>
              <a:ea typeface="Calibri" panose="020F0502020204030204" pitchFamily="34" charset="0"/>
            </a:endParaRPr>
          </a:p>
          <a:p>
            <a:pPr marL="342900" indent="-342900">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9"/>
              </a:rPr>
              <a:t>Micro:bit automatic plant watering system (5:49)</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dirty="0">
                <a:solidFill>
                  <a:srgbClr val="2F5496"/>
                </a:solidFill>
                <a:effectLst/>
                <a:latin typeface="Arial" panose="020B0604020202020204" pitchFamily="34" charset="0"/>
                <a:ea typeface="Calibri" panose="020F0502020204030204" pitchFamily="34" charset="0"/>
                <a:hlinkClick r:id="rId10"/>
              </a:rPr>
              <a:t>Sensors, input devices and microcontrollers (10:27)</a:t>
            </a:r>
            <a:endParaRPr lang="en-AU" sz="1800" dirty="0">
              <a:effectLst/>
              <a:latin typeface="Arial" panose="020B0604020202020204" pitchFamily="34" charset="0"/>
              <a:ea typeface="Calibri" panose="020F0502020204030204" pitchFamily="34" charset="0"/>
            </a:endParaRPr>
          </a:p>
          <a:p>
            <a:endParaRPr lang="en-AU" sz="2100" dirty="0">
              <a:latin typeface="Arial" panose="020B0604020202020204" pitchFamily="34" charset="0"/>
            </a:endParaRPr>
          </a:p>
          <a:p>
            <a:endParaRPr lang="en-AU" dirty="0"/>
          </a:p>
        </p:txBody>
      </p:sp>
    </p:spTree>
    <p:extLst>
      <p:ext uri="{BB962C8B-B14F-4D97-AF65-F5344CB8AC3E}">
        <p14:creationId xmlns:p14="http://schemas.microsoft.com/office/powerpoint/2010/main" val="416482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Connect the microcontroller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Connect the USB from your computer to the Pico.</a:t>
            </a:r>
          </a:p>
          <a:p>
            <a:r>
              <a:rPr lang="en-AU" dirty="0">
                <a:latin typeface="Arial" panose="020B0604020202020204" pitchFamily="34" charset="0"/>
              </a:rPr>
              <a:t>Connect Thonny to your microcontroller by clicking the stop button.</a:t>
            </a:r>
          </a:p>
          <a:p>
            <a:r>
              <a:rPr lang="en-AU" dirty="0">
                <a:latin typeface="Arial" panose="020B0604020202020204" pitchFamily="34" charset="0"/>
              </a:rPr>
              <a:t>You will see ‘Raspberry Pi Pico’ in the files pane.</a:t>
            </a:r>
          </a:p>
        </p:txBody>
      </p:sp>
      <p:pic>
        <p:nvPicPr>
          <p:cNvPr id="14" name="Picture Placeholder 13" descr="Screenshot of servo code">
            <a:extLst>
              <a:ext uri="{FF2B5EF4-FFF2-40B4-BE49-F238E27FC236}">
                <a16:creationId xmlns:a16="http://schemas.microsoft.com/office/drawing/2014/main" id="{AA6CB752-A6E0-631D-4F3D-6B1FA6C00B9A}"/>
              </a:ext>
            </a:extLst>
          </p:cNvPr>
          <p:cNvPicPr>
            <a:picLocks noGrp="1" noChangeAspect="1"/>
          </p:cNvPicPr>
          <p:nvPr>
            <p:ph type="pic" sz="quarter" idx="20"/>
          </p:nvPr>
        </p:nvPicPr>
        <p:blipFill>
          <a:blip r:embed="rId3"/>
          <a:srcRect l="312" r="312"/>
          <a:stretch/>
        </p:blipFill>
        <p:spPr/>
      </p:pic>
      <p:sp>
        <p:nvSpPr>
          <p:cNvPr id="7" name="TextBox 6">
            <a:extLst>
              <a:ext uri="{FF2B5EF4-FFF2-40B4-BE49-F238E27FC236}">
                <a16:creationId xmlns:a16="http://schemas.microsoft.com/office/drawing/2014/main" id="{B1EBC93F-5044-B8F1-44BB-7E031AA9F0C2}"/>
              </a:ext>
            </a:extLst>
          </p:cNvPr>
          <p:cNvSpPr txBox="1"/>
          <p:nvPr/>
        </p:nvSpPr>
        <p:spPr>
          <a:xfrm>
            <a:off x="6096000" y="644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13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Upload to the microcontroller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Send your python code to your microcontroller by right clicking on the file and selecting ‘Upload to /’.</a:t>
            </a:r>
          </a:p>
          <a:p>
            <a:r>
              <a:rPr lang="en-AU" dirty="0">
                <a:latin typeface="Arial" panose="020B0604020202020204" pitchFamily="34" charset="0"/>
              </a:rPr>
              <a:t>This step copies the selected file to the Pico. </a:t>
            </a:r>
          </a:p>
          <a:p>
            <a:r>
              <a:rPr lang="en-AU" dirty="0">
                <a:latin typeface="Arial" panose="020B0604020202020204" pitchFamily="34" charset="0"/>
              </a:rPr>
              <a:t>Upload ‘Servomod’ to the Pico.</a:t>
            </a:r>
          </a:p>
          <a:p>
            <a:r>
              <a:rPr lang="en-AU" dirty="0">
                <a:latin typeface="Arial" panose="020B0604020202020204" pitchFamily="34" charset="0"/>
              </a:rPr>
              <a:t>This step copies all current project files to the Pico. This is necessary because ‘Servomod’ library needs to be on the microcontroller for the ‘Servo1.py’ file to access it.</a:t>
            </a:r>
          </a:p>
        </p:txBody>
      </p:sp>
      <p:pic>
        <p:nvPicPr>
          <p:cNvPr id="11" name="Picture Placeholder 10" descr="Screenshot of servo code on Thonny">
            <a:extLst>
              <a:ext uri="{FF2B5EF4-FFF2-40B4-BE49-F238E27FC236}">
                <a16:creationId xmlns:a16="http://schemas.microsoft.com/office/drawing/2014/main" id="{6B5030D5-D95F-5A63-B9D4-DA19921C2120}"/>
              </a:ext>
            </a:extLst>
          </p:cNvPr>
          <p:cNvPicPr>
            <a:picLocks noGrp="1" noChangeAspect="1"/>
          </p:cNvPicPr>
          <p:nvPr>
            <p:ph type="pic" sz="quarter" idx="20"/>
          </p:nvPr>
        </p:nvPicPr>
        <p:blipFill rotWithShape="1">
          <a:blip r:embed="rId3"/>
          <a:srcRect l="-347" t="-515" r="10069" b="515"/>
          <a:stretch/>
        </p:blipFill>
        <p:spPr>
          <a:xfrm>
            <a:off x="6324599" y="1562470"/>
            <a:ext cx="5507038" cy="4814518"/>
          </a:xfrm>
        </p:spPr>
      </p:pic>
      <p:sp>
        <p:nvSpPr>
          <p:cNvPr id="7" name="TextBox 6">
            <a:extLst>
              <a:ext uri="{FF2B5EF4-FFF2-40B4-BE49-F238E27FC236}">
                <a16:creationId xmlns:a16="http://schemas.microsoft.com/office/drawing/2014/main" id="{3B290B3B-9891-AB76-E179-E3A23D622360}"/>
              </a:ext>
            </a:extLst>
          </p:cNvPr>
          <p:cNvSpPr txBox="1"/>
          <p:nvPr/>
        </p:nvSpPr>
        <p:spPr>
          <a:xfrm>
            <a:off x="6324599" y="6397793"/>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69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Run script</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a:xfrm>
            <a:off x="360363" y="1562471"/>
            <a:ext cx="4632423" cy="4814518"/>
          </a:xfrm>
        </p:spPr>
        <p:txBody>
          <a:bodyPr>
            <a:normAutofit/>
          </a:bodyPr>
          <a:lstStyle/>
          <a:p>
            <a:r>
              <a:rPr lang="en-AU" dirty="0">
                <a:latin typeface="Arial" panose="020B0604020202020204" pitchFamily="34" charset="0"/>
              </a:rPr>
              <a:t>Run your python code with the microcontroller by selecting the green ‘Run current script’ button.</a:t>
            </a:r>
          </a:p>
          <a:p>
            <a:r>
              <a:rPr lang="en-AU" dirty="0">
                <a:latin typeface="Arial" panose="020B0604020202020204" pitchFamily="34" charset="0"/>
              </a:rPr>
              <a:t>The servo will move through 180 degrees.</a:t>
            </a:r>
          </a:p>
          <a:p>
            <a:r>
              <a:rPr lang="en-AU" dirty="0">
                <a:latin typeface="Arial" panose="020B0604020202020204" pitchFamily="34" charset="0"/>
              </a:rPr>
              <a:t>The code will stop after one sweep.</a:t>
            </a:r>
          </a:p>
        </p:txBody>
      </p:sp>
      <p:pic>
        <p:nvPicPr>
          <p:cNvPr id="11" name="Picture Placeholder 10" descr="Screenshot of Thonny servo code">
            <a:extLst>
              <a:ext uri="{FF2B5EF4-FFF2-40B4-BE49-F238E27FC236}">
                <a16:creationId xmlns:a16="http://schemas.microsoft.com/office/drawing/2014/main" id="{A802F0B3-C735-C284-1801-281773DD4CE1}"/>
              </a:ext>
            </a:extLst>
          </p:cNvPr>
          <p:cNvPicPr>
            <a:picLocks noGrp="1" noChangeAspect="1"/>
          </p:cNvPicPr>
          <p:nvPr>
            <p:ph type="pic" sz="quarter" idx="20"/>
          </p:nvPr>
        </p:nvPicPr>
        <p:blipFill rotWithShape="1">
          <a:blip r:embed="rId3"/>
          <a:srcRect l="-8" r="-984"/>
          <a:stretch/>
        </p:blipFill>
        <p:spPr>
          <a:xfrm>
            <a:off x="5361647" y="1439889"/>
            <a:ext cx="6218056" cy="4814518"/>
          </a:xfrm>
        </p:spPr>
      </p:pic>
      <p:sp>
        <p:nvSpPr>
          <p:cNvPr id="7" name="TextBox 6">
            <a:extLst>
              <a:ext uri="{FF2B5EF4-FFF2-40B4-BE49-F238E27FC236}">
                <a16:creationId xmlns:a16="http://schemas.microsoft.com/office/drawing/2014/main" id="{A63EC4D7-0D00-D3B1-F988-9B4E1B25769F}"/>
              </a:ext>
            </a:extLst>
          </p:cNvPr>
          <p:cNvSpPr txBox="1"/>
          <p:nvPr/>
        </p:nvSpPr>
        <p:spPr>
          <a:xfrm>
            <a:off x="5361647" y="6414895"/>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7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Changing the code</a:t>
            </a:r>
          </a:p>
        </p:txBody>
      </p:sp>
      <p:sp>
        <p:nvSpPr>
          <p:cNvPr id="8" name="Text Placeholder 7">
            <a:extLst>
              <a:ext uri="{FF2B5EF4-FFF2-40B4-BE49-F238E27FC236}">
                <a16:creationId xmlns:a16="http://schemas.microsoft.com/office/drawing/2014/main" id="{BF563EB9-7A95-3A21-CF8E-A17AF4A23AD2}"/>
              </a:ext>
            </a:extLst>
          </p:cNvPr>
          <p:cNvSpPr>
            <a:spLocks noGrp="1"/>
          </p:cNvSpPr>
          <p:nvPr>
            <p:ph sz="quarter" idx="19"/>
          </p:nvPr>
        </p:nvSpPr>
        <p:spPr/>
        <p:txBody>
          <a:bodyPr/>
          <a:lstStyle/>
          <a:p>
            <a:r>
              <a:rPr lang="en-AU" dirty="0">
                <a:latin typeface="Arial" panose="020B0604020202020204" pitchFamily="34" charset="0"/>
              </a:rPr>
              <a:t>What happens if we change </a:t>
            </a:r>
            <a:r>
              <a:rPr lang="en-AU" dirty="0">
                <a:latin typeface="Courier New" panose="02070309020205020404" pitchFamily="49" charset="0"/>
                <a:cs typeface="Courier New" panose="02070309020205020404" pitchFamily="49" charset="0"/>
              </a:rPr>
              <a:t>time.sleep_ms(10) </a:t>
            </a:r>
            <a:r>
              <a:rPr lang="en-AU" dirty="0">
                <a:latin typeface="Arial" panose="020B0604020202020204" pitchFamily="34" charset="0"/>
              </a:rPr>
              <a:t>in line 8 to </a:t>
            </a:r>
            <a:r>
              <a:rPr lang="en-AU" dirty="0">
                <a:latin typeface="Courier New" panose="02070309020205020404" pitchFamily="49" charset="0"/>
                <a:cs typeface="Courier New" panose="02070309020205020404" pitchFamily="49" charset="0"/>
              </a:rPr>
              <a:t>time.sleep_ms(100)?</a:t>
            </a:r>
          </a:p>
          <a:p>
            <a:r>
              <a:rPr lang="en-AU" dirty="0"/>
              <a:t>(</a:t>
            </a:r>
            <a:r>
              <a:rPr kumimoji="0" lang="en-AU"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Count the time it takes the servo to move through 180 degrees</a:t>
            </a:r>
            <a:r>
              <a:rPr kumimoji="0" lang="en-AU" b="0" i="0" u="none" strike="noStrike" kern="1200" cap="none" spc="0" normalizeH="0" baseline="0" noProof="0" dirty="0">
                <a:ln>
                  <a:noFill/>
                </a:ln>
                <a:solidFill>
                  <a:srgbClr val="22272B"/>
                </a:solidFill>
                <a:effectLst/>
                <a:uLnTx/>
                <a:uFillTx/>
                <a:ea typeface="+mn-ea"/>
                <a:cs typeface="Arial" panose="020B0604020202020204" pitchFamily="34" charset="0"/>
              </a:rPr>
              <a:t>)</a:t>
            </a:r>
            <a:endParaRPr kumimoji="0" lang="en-AU"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DF9957E5-B21D-6312-B298-9CF3C1026100}"/>
              </a:ext>
              <a:ext uri="{C183D7F6-B498-43B3-948B-1728B52AA6E4}">
                <adec:decorative xmlns:adec="http://schemas.microsoft.com/office/drawing/2017/decorative" val="1"/>
              </a:ext>
            </a:extLst>
          </p:cNvPr>
          <p:cNvGrpSpPr/>
          <p:nvPr/>
        </p:nvGrpSpPr>
        <p:grpSpPr>
          <a:xfrm>
            <a:off x="5639117" y="481011"/>
            <a:ext cx="6102425" cy="6062905"/>
            <a:chOff x="5639118" y="905601"/>
            <a:chExt cx="5616000" cy="5638315"/>
          </a:xfrm>
        </p:grpSpPr>
        <p:pic>
          <p:nvPicPr>
            <p:cNvPr id="12" name="Graphic 11" descr="Head with gears with solid fill">
              <a:extLst>
                <a:ext uri="{FF2B5EF4-FFF2-40B4-BE49-F238E27FC236}">
                  <a16:creationId xmlns:a16="http://schemas.microsoft.com/office/drawing/2014/main" id="{C18271B8-A1FA-6338-1AF9-A4893206F6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9118" y="4698081"/>
              <a:ext cx="1945723" cy="1845835"/>
            </a:xfrm>
            <a:prstGeom prst="rect">
              <a:avLst/>
            </a:prstGeom>
          </p:spPr>
        </p:pic>
        <p:pic>
          <p:nvPicPr>
            <p:cNvPr id="13" name="Graphic 12" descr="Speech with solid fill">
              <a:extLst>
                <a:ext uri="{FF2B5EF4-FFF2-40B4-BE49-F238E27FC236}">
                  <a16:creationId xmlns:a16="http://schemas.microsoft.com/office/drawing/2014/main" id="{7BF030C1-9FA9-368A-2332-882269AAF7B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flipH="1">
              <a:off x="5817926" y="905601"/>
              <a:ext cx="5437192" cy="5303104"/>
            </a:xfrm>
            <a:prstGeom prst="rect">
              <a:avLst/>
            </a:prstGeom>
          </p:spPr>
        </p:pic>
      </p:grpSp>
      <p:sp>
        <p:nvSpPr>
          <p:cNvPr id="14" name="Content Placeholder 4">
            <a:extLst>
              <a:ext uri="{FF2B5EF4-FFF2-40B4-BE49-F238E27FC236}">
                <a16:creationId xmlns:a16="http://schemas.microsoft.com/office/drawing/2014/main" id="{545C7478-E9D5-A5A3-55FD-717548413032}"/>
              </a:ext>
            </a:extLst>
          </p:cNvPr>
          <p:cNvSpPr txBox="1">
            <a:spLocks/>
          </p:cNvSpPr>
          <p:nvPr/>
        </p:nvSpPr>
        <p:spPr>
          <a:xfrm>
            <a:off x="6859585" y="1562471"/>
            <a:ext cx="3870453" cy="2190527"/>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bg2"/>
                </a:solidFill>
              </a:rPr>
              <a:t>Answer: The servo takes longer to move through the sweep. Instead of moving 1 degree every 0.01 seconds, it moves 1 degree every 0.1 seconds.</a:t>
            </a:r>
          </a:p>
        </p:txBody>
      </p:sp>
    </p:spTree>
    <p:extLst>
      <p:ext uri="{BB962C8B-B14F-4D97-AF65-F5344CB8AC3E}">
        <p14:creationId xmlns:p14="http://schemas.microsoft.com/office/powerpoint/2010/main" val="416477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fontScale="90000"/>
          </a:bodyPr>
          <a:lstStyle/>
          <a:p>
            <a:pPr lvl="0" defTabSz="609585">
              <a:lnSpc>
                <a:spcPct val="100000"/>
              </a:lnSpc>
              <a:spcBef>
                <a:spcPts val="0"/>
              </a:spcBef>
              <a:defRPr/>
            </a:pPr>
            <a:r>
              <a:rPr lang="en-AU" dirty="0">
                <a:solidFill>
                  <a:srgbClr val="22272B"/>
                </a:solidFill>
                <a:ea typeface="Calibri" panose="020F0502020204030204" pitchFamily="34" charset="0"/>
              </a:rPr>
              <a:t>Microcontroller, sensor and microservo assembly</a:t>
            </a:r>
            <a:endParaRPr lang="en-AU" dirty="0">
              <a:solidFill>
                <a:srgbClr val="22272B"/>
              </a:solidFill>
              <a:latin typeface="Public Sans Light"/>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Assemble</a:t>
            </a: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We will now combine the sensor from last lesson to our assembly.</a:t>
            </a:r>
          </a:p>
          <a:p>
            <a:r>
              <a:rPr lang="en-AU" dirty="0">
                <a:latin typeface="Arial" panose="020B0604020202020204" pitchFamily="34" charset="0"/>
              </a:rPr>
              <a:t>Connect the cable from the expansion board 4 pin connection port to the sensor port.</a:t>
            </a:r>
          </a:p>
          <a:p>
            <a:r>
              <a:rPr lang="en-AU" dirty="0">
                <a:latin typeface="Arial" panose="020B0604020202020204" pitchFamily="34" charset="0"/>
              </a:rPr>
              <a:t>Connect the USB cable.</a:t>
            </a:r>
          </a:p>
          <a:p>
            <a:endParaRPr lang="en-AU" dirty="0">
              <a:latin typeface="Arial" panose="020B0604020202020204" pitchFamily="34" charset="0"/>
            </a:endParaRPr>
          </a:p>
        </p:txBody>
      </p:sp>
      <p:pic>
        <p:nvPicPr>
          <p:cNvPr id="9" name="Picture Placeholder 8" descr="Image of Pico connected to atmospheric sensor and microservo.">
            <a:extLst>
              <a:ext uri="{FF2B5EF4-FFF2-40B4-BE49-F238E27FC236}">
                <a16:creationId xmlns:a16="http://schemas.microsoft.com/office/drawing/2014/main" id="{FA89020C-BA93-B12E-E53F-CCF9EAB36C03}"/>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7832" r="17832"/>
          <a:stretch/>
        </p:blipFill>
        <p:spPr>
          <a:xfrm>
            <a:off x="6439545" y="1562470"/>
            <a:ext cx="5392091" cy="4714026"/>
          </a:xfrm>
        </p:spPr>
      </p:pic>
      <p:sp>
        <p:nvSpPr>
          <p:cNvPr id="5" name="TextBox 4">
            <a:extLst>
              <a:ext uri="{FF2B5EF4-FFF2-40B4-BE49-F238E27FC236}">
                <a16:creationId xmlns:a16="http://schemas.microsoft.com/office/drawing/2014/main" id="{B3F72CF6-590E-C3C9-37BD-E7D3B2466321}"/>
              </a:ext>
            </a:extLst>
          </p:cNvPr>
          <p:cNvSpPr txBox="1"/>
          <p:nvPr/>
        </p:nvSpPr>
        <p:spPr>
          <a:xfrm>
            <a:off x="6439544" y="6329849"/>
            <a:ext cx="5404455" cy="49825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Microcontroller, sensor and microservo assembly</a:t>
            </a:r>
            <a:endParaRPr kumimoji="0" lang="en-AU" sz="14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7294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Combine LED, microservo and sensor function</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Create a new file titled LED_temp_hum_servo1.py to denote we will be making a file that combines our sensor, blink and servo control codes.</a:t>
            </a:r>
          </a:p>
          <a:p>
            <a:r>
              <a:rPr lang="en-AU" dirty="0">
                <a:latin typeface="Arial" panose="020B0604020202020204" pitchFamily="34" charset="0"/>
              </a:rPr>
              <a:t>Construct the code displayed in the image. Do not copy comments (# text). These are for explanation and attribution.</a:t>
            </a:r>
          </a:p>
        </p:txBody>
      </p:sp>
      <p:pic>
        <p:nvPicPr>
          <p:cNvPr id="11" name="Picture Placeholder 10" descr="Screenshot of servo code with sensor code">
            <a:extLst>
              <a:ext uri="{FF2B5EF4-FFF2-40B4-BE49-F238E27FC236}">
                <a16:creationId xmlns:a16="http://schemas.microsoft.com/office/drawing/2014/main" id="{CCA6AB39-0537-9F80-1FD6-BE6756D479E5}"/>
              </a:ext>
            </a:extLst>
          </p:cNvPr>
          <p:cNvPicPr>
            <a:picLocks noGrp="1" noChangeAspect="1"/>
          </p:cNvPicPr>
          <p:nvPr>
            <p:ph type="pic" sz="quarter" idx="20"/>
          </p:nvPr>
        </p:nvPicPr>
        <p:blipFill rotWithShape="1">
          <a:blip r:embed="rId3"/>
          <a:srcRect l="276" r="12972"/>
          <a:stretch/>
        </p:blipFill>
        <p:spPr>
          <a:xfrm>
            <a:off x="6336960" y="1562471"/>
            <a:ext cx="5507038" cy="4814518"/>
          </a:xfrm>
        </p:spPr>
      </p:pic>
      <p:sp>
        <p:nvSpPr>
          <p:cNvPr id="7" name="TextBox 6">
            <a:extLst>
              <a:ext uri="{FF2B5EF4-FFF2-40B4-BE49-F238E27FC236}">
                <a16:creationId xmlns:a16="http://schemas.microsoft.com/office/drawing/2014/main" id="{317596AE-1B87-2588-E10D-B71EF9DEB883}"/>
              </a:ext>
            </a:extLst>
          </p:cNvPr>
          <p:cNvSpPr txBox="1"/>
          <p:nvPr/>
        </p:nvSpPr>
        <p:spPr>
          <a:xfrm>
            <a:off x="6336960" y="644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97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Servo controlled with temperature and humidity</a:t>
            </a:r>
          </a:p>
        </p:txBody>
      </p:sp>
      <p:pic>
        <p:nvPicPr>
          <p:cNvPr id="10" name="Picture 9" descr="Screenshot of servo and sensor code">
            <a:extLst>
              <a:ext uri="{FF2B5EF4-FFF2-40B4-BE49-F238E27FC236}">
                <a16:creationId xmlns:a16="http://schemas.microsoft.com/office/drawing/2014/main" id="{64649BD6-DD01-0DCD-7965-5DC3F35B4C22}"/>
              </a:ext>
            </a:extLst>
          </p:cNvPr>
          <p:cNvPicPr>
            <a:picLocks noChangeAspect="1"/>
          </p:cNvPicPr>
          <p:nvPr/>
        </p:nvPicPr>
        <p:blipFill>
          <a:blip r:embed="rId3"/>
          <a:stretch>
            <a:fillRect/>
          </a:stretch>
        </p:blipFill>
        <p:spPr>
          <a:xfrm>
            <a:off x="1278611" y="1427102"/>
            <a:ext cx="8788433" cy="4947819"/>
          </a:xfrm>
          <a:prstGeom prst="rect">
            <a:avLst/>
          </a:prstGeom>
        </p:spPr>
      </p:pic>
      <p:sp>
        <p:nvSpPr>
          <p:cNvPr id="7" name="TextBox 6">
            <a:extLst>
              <a:ext uri="{FF2B5EF4-FFF2-40B4-BE49-F238E27FC236}">
                <a16:creationId xmlns:a16="http://schemas.microsoft.com/office/drawing/2014/main" id="{949F5ED2-C8A9-C2E2-8FB1-BEAB5A733464}"/>
              </a:ext>
            </a:extLst>
          </p:cNvPr>
          <p:cNvSpPr txBox="1"/>
          <p:nvPr/>
        </p:nvSpPr>
        <p:spPr>
          <a:xfrm>
            <a:off x="6889531" y="640176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73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Files required</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Note the files needed for this code to function.</a:t>
            </a:r>
          </a:p>
          <a:p>
            <a:r>
              <a:rPr lang="en-AU" dirty="0">
                <a:latin typeface="Arial" panose="020B0604020202020204" pitchFamily="34" charset="0"/>
              </a:rPr>
              <a:t>The ‘machine’ library is a part of Micropython installed on the pico.</a:t>
            </a:r>
          </a:p>
          <a:p>
            <a:r>
              <a:rPr lang="en-AU" dirty="0">
                <a:latin typeface="Arial" panose="020B0604020202020204" pitchFamily="34" charset="0"/>
              </a:rPr>
              <a:t>‘Servomod’, ‘PiicoDev_BME280, and ‘PiicoDev_Unified’ are libraries or drivers that should already be installed on the pico at this point.</a:t>
            </a:r>
          </a:p>
        </p:txBody>
      </p:sp>
      <p:pic>
        <p:nvPicPr>
          <p:cNvPr id="10" name="Picture Placeholder 10" descr="Screenshot of servo and sensor code">
            <a:extLst>
              <a:ext uri="{FF2B5EF4-FFF2-40B4-BE49-F238E27FC236}">
                <a16:creationId xmlns:a16="http://schemas.microsoft.com/office/drawing/2014/main" id="{7BFC8812-52A0-374C-4F39-77A48B28A2B9}"/>
              </a:ext>
            </a:extLst>
          </p:cNvPr>
          <p:cNvPicPr>
            <a:picLocks noGrp="1" noChangeAspect="1"/>
          </p:cNvPicPr>
          <p:nvPr>
            <p:ph type="pic" sz="quarter" idx="20"/>
          </p:nvPr>
        </p:nvPicPr>
        <p:blipFill rotWithShape="1">
          <a:blip r:embed="rId3"/>
          <a:srcRect l="32" t="-515" r="13216" b="515"/>
          <a:stretch/>
        </p:blipFill>
        <p:spPr>
          <a:xfrm>
            <a:off x="6324600" y="1562100"/>
            <a:ext cx="5507038" cy="4814888"/>
          </a:xfrm>
        </p:spPr>
      </p:pic>
      <p:sp>
        <p:nvSpPr>
          <p:cNvPr id="7" name="TextBox 6">
            <a:extLst>
              <a:ext uri="{FF2B5EF4-FFF2-40B4-BE49-F238E27FC236}">
                <a16:creationId xmlns:a16="http://schemas.microsoft.com/office/drawing/2014/main" id="{4FA61299-ED24-FDE2-8A53-D7CC3CB90EDD}"/>
              </a:ext>
            </a:extLst>
          </p:cNvPr>
          <p:cNvSpPr txBox="1"/>
          <p:nvPr/>
        </p:nvSpPr>
        <p:spPr>
          <a:xfrm>
            <a:off x="6324600" y="6397423"/>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5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4046A5-425B-D5CC-12EA-0D968C8A92E3}"/>
              </a:ext>
              <a:ext uri="{C183D7F6-B498-43B3-948B-1728B52AA6E4}">
                <adec:decorative xmlns:adec="http://schemas.microsoft.com/office/drawing/2017/decorative" val="1"/>
              </a:ext>
            </a:extLst>
          </p:cNvPr>
          <p:cNvGrpSpPr/>
          <p:nvPr/>
        </p:nvGrpSpPr>
        <p:grpSpPr>
          <a:xfrm>
            <a:off x="5639118" y="360000"/>
            <a:ext cx="6450381" cy="6183916"/>
            <a:chOff x="2071210" y="1292535"/>
            <a:chExt cx="5297160" cy="5353151"/>
          </a:xfrm>
        </p:grpSpPr>
        <p:pic>
          <p:nvPicPr>
            <p:cNvPr id="10" name="Graphic 9" descr="Head with gears with solid fill">
              <a:extLst>
                <a:ext uri="{FF2B5EF4-FFF2-40B4-BE49-F238E27FC236}">
                  <a16:creationId xmlns:a16="http://schemas.microsoft.com/office/drawing/2014/main" id="{6DC74504-27E8-DBEC-F180-2F9B71468C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11" name="Graphic 10" descr="Thought bubble with solid fill">
              <a:extLst>
                <a:ext uri="{FF2B5EF4-FFF2-40B4-BE49-F238E27FC236}">
                  <a16:creationId xmlns:a16="http://schemas.microsoft.com/office/drawing/2014/main" id="{EF080456-B222-285F-4BC4-E1685718A9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Sensor script</a:t>
            </a:r>
          </a:p>
        </p:txBody>
      </p:sp>
      <p:sp>
        <p:nvSpPr>
          <p:cNvPr id="7" name="Text Placeholder 6">
            <a:extLst>
              <a:ext uri="{FF2B5EF4-FFF2-40B4-BE49-F238E27FC236}">
                <a16:creationId xmlns:a16="http://schemas.microsoft.com/office/drawing/2014/main" id="{5F0679AC-AD42-1023-25CD-DB894F57957D}"/>
              </a:ext>
            </a:extLst>
          </p:cNvPr>
          <p:cNvSpPr>
            <a:spLocks noGrp="1"/>
          </p:cNvSpPr>
          <p:nvPr>
            <p:ph type="body" sz="quarter" idx="18"/>
          </p:nvPr>
        </p:nvSpPr>
        <p:spPr/>
        <p:txBody>
          <a:bodyPr/>
          <a:lstStyle/>
          <a:p>
            <a:r>
              <a:rPr lang="en-AU" dirty="0"/>
              <a:t>Sensor controlled Microservo</a:t>
            </a:r>
          </a:p>
        </p:txBody>
      </p:sp>
      <p:sp>
        <p:nvSpPr>
          <p:cNvPr id="8" name="Text Placeholder 7">
            <a:extLst>
              <a:ext uri="{FF2B5EF4-FFF2-40B4-BE49-F238E27FC236}">
                <a16:creationId xmlns:a16="http://schemas.microsoft.com/office/drawing/2014/main" id="{BF563EB9-7A95-3A21-CF8E-A17AF4A23AD2}"/>
              </a:ext>
            </a:extLst>
          </p:cNvPr>
          <p:cNvSpPr>
            <a:spLocks noGrp="1"/>
          </p:cNvSpPr>
          <p:nvPr>
            <p:ph sz="quarter" idx="19"/>
          </p:nvPr>
        </p:nvSpPr>
        <p:spPr/>
        <p:txBody>
          <a:bodyPr/>
          <a:lstStyle/>
          <a:p>
            <a:r>
              <a:rPr lang="en-AU" dirty="0">
                <a:latin typeface="Arial" panose="020B0604020202020204" pitchFamily="34" charset="0"/>
              </a:rPr>
              <a:t>Run your python code with the microcontroller by selecting the green ‘Run current script’ button.</a:t>
            </a:r>
          </a:p>
          <a:p>
            <a:r>
              <a:rPr lang="en-AU" dirty="0">
                <a:latin typeface="Arial" panose="020B0604020202020204" pitchFamily="34" charset="0"/>
              </a:rPr>
              <a:t>You will see temperature and humidity readings in the ‘Shell’ window and the LED blinking on the Pico.</a:t>
            </a:r>
          </a:p>
          <a:p>
            <a:r>
              <a:rPr lang="en-AU" dirty="0">
                <a:latin typeface="Arial" panose="020B0604020202020204" pitchFamily="34" charset="0"/>
              </a:rPr>
              <a:t>When you place a hand on the sensor and the temperature reading passes the set temperature, the servo should move to the set position.</a:t>
            </a:r>
          </a:p>
          <a:p>
            <a:endParaRPr lang="en-AU" dirty="0"/>
          </a:p>
        </p:txBody>
      </p:sp>
      <p:sp>
        <p:nvSpPr>
          <p:cNvPr id="5" name="Content Placeholder 4">
            <a:extLst>
              <a:ext uri="{FF2B5EF4-FFF2-40B4-BE49-F238E27FC236}">
                <a16:creationId xmlns:a16="http://schemas.microsoft.com/office/drawing/2014/main" id="{344786DC-41A8-F6DE-8CF9-3DA6E9D4BCE1}"/>
              </a:ext>
            </a:extLst>
          </p:cNvPr>
          <p:cNvSpPr>
            <a:spLocks noGrp="1"/>
          </p:cNvSpPr>
          <p:nvPr>
            <p:ph type="body" sz="quarter" idx="21"/>
          </p:nvPr>
        </p:nvSpPr>
        <p:spPr>
          <a:xfrm>
            <a:off x="7951178" y="1614213"/>
            <a:ext cx="2686557" cy="662774"/>
          </a:xfrm>
        </p:spPr>
        <p:txBody>
          <a:bodyPr/>
          <a:lstStyle/>
          <a:p>
            <a:r>
              <a:rPr lang="en-AU" sz="1800" dirty="0">
                <a:solidFill>
                  <a:schemeClr val="bg2"/>
                </a:solidFill>
                <a:latin typeface="Arial" panose="020B0604020202020204" pitchFamily="34" charset="0"/>
              </a:rPr>
              <a:t>What happens if I change the set temperature or the servo degrees?</a:t>
            </a:r>
            <a:r>
              <a:rPr lang="en-AU" sz="1800" dirty="0">
                <a:solidFill>
                  <a:schemeClr val="bg2"/>
                </a:solidFill>
                <a:latin typeface="Arial" panose="020B0604020202020204" pitchFamily="34" charset="0"/>
                <a:cs typeface="Arial" panose="020B0604020202020204" pitchFamily="34" charset="0"/>
              </a:rPr>
              <a:t> </a:t>
            </a:r>
            <a:endParaRPr lang="en-AU" dirty="0"/>
          </a:p>
        </p:txBody>
      </p:sp>
      <p:sp>
        <p:nvSpPr>
          <p:cNvPr id="3" name="Slide Number Placeholder 3">
            <a:extLst>
              <a:ext uri="{FF2B5EF4-FFF2-40B4-BE49-F238E27FC236}">
                <a16:creationId xmlns:a16="http://schemas.microsoft.com/office/drawing/2014/main" id="{AFDC94C0-924B-11DF-AAF3-640AC3120DE4}"/>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92192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Untethered</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Disconnecting from the computer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lnSpcReduction="10000"/>
          </a:bodyPr>
          <a:lstStyle/>
          <a:p>
            <a:r>
              <a:rPr lang="en-AU" dirty="0">
                <a:latin typeface="Arial" panose="020B0604020202020204" pitchFamily="34" charset="0"/>
              </a:rPr>
              <a:t>The Pico can function when disconnected from the computer, but it needs three things (in this situation).</a:t>
            </a:r>
          </a:p>
          <a:p>
            <a:r>
              <a:rPr lang="en-AU" dirty="0">
                <a:latin typeface="Arial" panose="020B0604020202020204" pitchFamily="34" charset="0"/>
              </a:rPr>
              <a:t>We need to save our operational file as ‘main.py’ on the Pico. Then disconnect your USB.</a:t>
            </a:r>
          </a:p>
          <a:p>
            <a:r>
              <a:rPr lang="en-AU" dirty="0">
                <a:latin typeface="Arial" panose="020B0604020202020204" pitchFamily="34" charset="0"/>
              </a:rPr>
              <a:t>Move the red jumper wire from the ‘VBUS’ on the expansion board to the ‘3V3’ pin on the expansion board. </a:t>
            </a:r>
          </a:p>
          <a:p>
            <a:r>
              <a:rPr lang="en-AU" dirty="0">
                <a:latin typeface="Arial" panose="020B0604020202020204" pitchFamily="34" charset="0"/>
              </a:rPr>
              <a:t>Then we need to connect to an appropriate power source.</a:t>
            </a:r>
          </a:p>
        </p:txBody>
      </p:sp>
      <p:pic>
        <p:nvPicPr>
          <p:cNvPr id="14" name="Picture Placeholder 13" descr="screenshot of servo and sensor code">
            <a:extLst>
              <a:ext uri="{FF2B5EF4-FFF2-40B4-BE49-F238E27FC236}">
                <a16:creationId xmlns:a16="http://schemas.microsoft.com/office/drawing/2014/main" id="{5F3E8AE9-D81D-C0FD-10AB-75C7815BDFC9}"/>
              </a:ext>
            </a:extLst>
          </p:cNvPr>
          <p:cNvPicPr>
            <a:picLocks noGrp="1" noChangeAspect="1"/>
          </p:cNvPicPr>
          <p:nvPr>
            <p:ph type="pic" sz="quarter" idx="20"/>
          </p:nvPr>
        </p:nvPicPr>
        <p:blipFill rotWithShape="1">
          <a:blip r:embed="rId3"/>
          <a:srcRect l="75" r="4377"/>
          <a:stretch/>
        </p:blipFill>
        <p:spPr>
          <a:xfrm>
            <a:off x="6324599" y="1562470"/>
            <a:ext cx="5507038" cy="4814518"/>
          </a:xfrm>
        </p:spPr>
      </p:pic>
      <p:sp>
        <p:nvSpPr>
          <p:cNvPr id="6" name="TextBox 5">
            <a:extLst>
              <a:ext uri="{FF2B5EF4-FFF2-40B4-BE49-F238E27FC236}">
                <a16:creationId xmlns:a16="http://schemas.microsoft.com/office/drawing/2014/main" id="{E66A2624-E447-B913-A77F-EDFDE7687713}"/>
              </a:ext>
            </a:extLst>
          </p:cNvPr>
          <p:cNvSpPr txBox="1"/>
          <p:nvPr/>
        </p:nvSpPr>
        <p:spPr>
          <a:xfrm>
            <a:off x="6324599" y="6397793"/>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61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latin typeface="Arial" panose="020B0604020202020204" pitchFamily="34" charset="0"/>
                <a:cs typeface="Arial" panose="020B0604020202020204" pitchFamily="34" charset="0"/>
              </a:rPr>
              <a:t>Instructions for use - Thonny</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cs typeface="Arial" panose="020B0604020202020204" pitchFamily="34" charset="0"/>
              </a:rPr>
              <a:t>In week 3 lessons we refer to the Thonny integrated development environment (IDE).</a:t>
            </a:r>
          </a:p>
          <a:p>
            <a:r>
              <a:rPr lang="en-AU" dirty="0">
                <a:latin typeface="Arial" panose="020B0604020202020204" pitchFamily="34" charset="0"/>
                <a:cs typeface="Arial" panose="020B0604020202020204" pitchFamily="34" charset="0"/>
              </a:rPr>
              <a:t>If you choose to use </a:t>
            </a:r>
            <a:r>
              <a:rPr lang="en-AU" dirty="0">
                <a:latin typeface="Arial" panose="020B0604020202020204" pitchFamily="34" charset="0"/>
                <a:cs typeface="Arial" panose="020B0604020202020204" pitchFamily="34" charset="0"/>
                <a:hlinkClick r:id="rId3"/>
              </a:rPr>
              <a:t>Thonny</a:t>
            </a:r>
            <a:r>
              <a:rPr lang="en-AU" dirty="0">
                <a:latin typeface="Arial" panose="020B0604020202020204" pitchFamily="34" charset="0"/>
                <a:cs typeface="Arial" panose="020B0604020202020204" pitchFamily="34" charset="0"/>
              </a:rPr>
              <a:t> and do not have it already installed on devices, you can download and install Thonny from the company portal or </a:t>
            </a:r>
            <a:r>
              <a:rPr lang="en-AU" dirty="0">
                <a:latin typeface="Arial" panose="020B0604020202020204" pitchFamily="34" charset="0"/>
              </a:rPr>
              <a:t>software catalogue</a:t>
            </a:r>
            <a:r>
              <a:rPr lang="en-AU" dirty="0">
                <a:latin typeface="Arial" panose="020B0604020202020204" pitchFamily="34" charset="0"/>
                <a:cs typeface="Arial" panose="020B0604020202020204" pitchFamily="34" charset="0"/>
              </a:rPr>
              <a:t>.</a:t>
            </a:r>
          </a:p>
          <a:p>
            <a:r>
              <a:rPr lang="en-AU" dirty="0">
                <a:latin typeface="Arial" panose="020B0604020202020204" pitchFamily="34" charset="0"/>
              </a:rPr>
              <a:t>Videos supporting the use of Thonny or Microsoft Visual Studio Code can be found on the </a:t>
            </a:r>
            <a:r>
              <a:rPr lang="en-AU" dirty="0">
                <a:latin typeface="Arial" panose="020B0604020202020204" pitchFamily="34" charset="0"/>
                <a:hlinkClick r:id="rId4"/>
              </a:rPr>
              <a:t>Smart greenhouse webpage</a:t>
            </a:r>
            <a:r>
              <a:rPr lang="en-AU" dirty="0">
                <a:latin typeface="Arial" panose="020B0604020202020204" pitchFamily="34" charset="0"/>
              </a:rPr>
              <a:t>.</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latin typeface="Arial" panose="020B0604020202020204" pitchFamily="34" charset="0"/>
                <a:cs typeface="Arial" panose="020B0604020202020204" pitchFamily="34" charset="0"/>
              </a:rPr>
              <a:pPr>
                <a:lnSpc>
                  <a:spcPct val="90000"/>
                </a:lnSpc>
                <a:spcAft>
                  <a:spcPts val="600"/>
                </a:spcAft>
              </a:pPr>
              <a:t>7</a:t>
            </a:fld>
            <a:endParaRPr lang="en-AU"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cs typeface="Arial" panose="020B0604020202020204" pitchFamily="34" charset="0"/>
              </a:rPr>
              <a:t>Thonny IDE</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2D636DF-085F-4FB4-6ED7-ABF4B9427E32}"/>
              </a:ext>
            </a:extLst>
          </p:cNvPr>
          <p:cNvSpPr txBox="1"/>
          <p:nvPr/>
        </p:nvSpPr>
        <p:spPr>
          <a:xfrm>
            <a:off x="6889531" y="640176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3"/>
              </a:rPr>
              <a:t>Thonny.org</a:t>
            </a:r>
            <a:endParaRPr lang="en-AU" sz="1400" dirty="0">
              <a:latin typeface="Arial" panose="020B0604020202020204" pitchFamily="34" charset="0"/>
              <a:cs typeface="Arial" panose="020B0604020202020204" pitchFamily="34" charset="0"/>
            </a:endParaRPr>
          </a:p>
        </p:txBody>
      </p:sp>
      <p:pic>
        <p:nvPicPr>
          <p:cNvPr id="13" name="Picture Placeholder 12" descr="Image showing the Thonny homepage and download links">
            <a:extLst>
              <a:ext uri="{FF2B5EF4-FFF2-40B4-BE49-F238E27FC236}">
                <a16:creationId xmlns:a16="http://schemas.microsoft.com/office/drawing/2014/main" id="{9072352C-9FD2-4C7F-D0F9-1CDADE2F4643}"/>
              </a:ext>
            </a:extLst>
          </p:cNvPr>
          <p:cNvPicPr>
            <a:picLocks noGrp="1" noChangeAspect="1"/>
          </p:cNvPicPr>
          <p:nvPr>
            <p:ph type="pic" sz="quarter" idx="19"/>
          </p:nvPr>
        </p:nvPicPr>
        <p:blipFill>
          <a:blip r:embed="rId5"/>
          <a:srcRect t="3924" b="3924"/>
          <a:stretch/>
        </p:blipFill>
        <p:spPr/>
      </p:pic>
    </p:spTree>
    <p:extLst>
      <p:ext uri="{BB962C8B-B14F-4D97-AF65-F5344CB8AC3E}">
        <p14:creationId xmlns:p14="http://schemas.microsoft.com/office/powerpoint/2010/main" val="82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Create main.py</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Prepare to disconnect</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Save the operational file as ‘main.py’.</a:t>
            </a:r>
          </a:p>
          <a:p>
            <a:r>
              <a:rPr lang="en-AU" dirty="0">
                <a:latin typeface="Arial" panose="020B0604020202020204" pitchFamily="34" charset="0"/>
              </a:rPr>
              <a:t>Select ‘file’ and then ‘save as’.</a:t>
            </a:r>
          </a:p>
          <a:p>
            <a:r>
              <a:rPr lang="en-AU" dirty="0"/>
              <a:t>Select Raspberry Pi Pico on the pop up window.</a:t>
            </a:r>
          </a:p>
          <a:p>
            <a:r>
              <a:rPr lang="en-AU" dirty="0">
                <a:latin typeface="Arial" panose="020B0604020202020204" pitchFamily="34" charset="0"/>
              </a:rPr>
              <a:t>The file will save to t</a:t>
            </a:r>
            <a:r>
              <a:rPr lang="en-AU" dirty="0"/>
              <a:t>he Raspberry Pi Pico.</a:t>
            </a:r>
            <a:endParaRPr lang="en-AU" dirty="0">
              <a:latin typeface="Arial" panose="020B0604020202020204" pitchFamily="34" charset="0"/>
            </a:endParaRPr>
          </a:p>
          <a:p>
            <a:endParaRPr lang="en-AU" dirty="0">
              <a:latin typeface="Arial" panose="020B0604020202020204" pitchFamily="34" charset="0"/>
            </a:endParaRPr>
          </a:p>
        </p:txBody>
      </p:sp>
      <p:pic>
        <p:nvPicPr>
          <p:cNvPr id="9" name="Picture Placeholder 8" descr="Screenshot of servo and sensor code saving">
            <a:extLst>
              <a:ext uri="{FF2B5EF4-FFF2-40B4-BE49-F238E27FC236}">
                <a16:creationId xmlns:a16="http://schemas.microsoft.com/office/drawing/2014/main" id="{FCF8C07F-1527-8C6A-3B49-BD5E4C990A43}"/>
              </a:ext>
            </a:extLst>
          </p:cNvPr>
          <p:cNvPicPr>
            <a:picLocks noGrp="1" noChangeAspect="1"/>
          </p:cNvPicPr>
          <p:nvPr>
            <p:ph type="pic" sz="quarter" idx="20"/>
          </p:nvPr>
        </p:nvPicPr>
        <p:blipFill rotWithShape="1">
          <a:blip r:embed="rId3"/>
          <a:srcRect l="-362" r="13351"/>
          <a:stretch/>
        </p:blipFill>
        <p:spPr>
          <a:xfrm>
            <a:off x="6324599" y="1562470"/>
            <a:ext cx="5507038" cy="4814518"/>
          </a:xfrm>
        </p:spPr>
      </p:pic>
      <p:sp>
        <p:nvSpPr>
          <p:cNvPr id="6" name="TextBox 5">
            <a:extLst>
              <a:ext uri="{FF2B5EF4-FFF2-40B4-BE49-F238E27FC236}">
                <a16:creationId xmlns:a16="http://schemas.microsoft.com/office/drawing/2014/main" id="{ADB4900B-A38E-8C21-53B2-310A154BB995}"/>
              </a:ext>
            </a:extLst>
          </p:cNvPr>
          <p:cNvSpPr txBox="1"/>
          <p:nvPr/>
        </p:nvSpPr>
        <p:spPr>
          <a:xfrm>
            <a:off x="6324599" y="6446870"/>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7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Power source</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Disconnecting from the computer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Connect the red wire from the servo to the 3V3 socket on the expansion board.</a:t>
            </a:r>
          </a:p>
          <a:p>
            <a:r>
              <a:rPr lang="en-AU" dirty="0">
                <a:latin typeface="Arial" panose="020B0604020202020204" pitchFamily="34" charset="0"/>
              </a:rPr>
              <a:t>The following setup has the microservo powered by the Pico. This is a proof of concept for the code, and we will move past this once we see the code works.</a:t>
            </a:r>
          </a:p>
          <a:p>
            <a:r>
              <a:rPr lang="en-AU" dirty="0">
                <a:latin typeface="Arial" panose="020B0604020202020204" pitchFamily="34" charset="0"/>
              </a:rPr>
              <a:t>Note: It is often preferred to run a microservo with a separate power source to the Pico.</a:t>
            </a:r>
          </a:p>
        </p:txBody>
      </p:sp>
      <p:pic>
        <p:nvPicPr>
          <p:cNvPr id="16" name="Picture Placeholder 15" descr="Image of Pico connected to atmospheric sensor and microservo.">
            <a:extLst>
              <a:ext uri="{FF2B5EF4-FFF2-40B4-BE49-F238E27FC236}">
                <a16:creationId xmlns:a16="http://schemas.microsoft.com/office/drawing/2014/main" id="{B036EDB5-0DB2-9D57-DFB6-54AA285CAA5C}"/>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3527" r="13527"/>
          <a:stretch/>
        </p:blipFill>
        <p:spPr/>
      </p:pic>
      <p:sp>
        <p:nvSpPr>
          <p:cNvPr id="5" name="Text Placeholder 4">
            <a:extLst>
              <a:ext uri="{FF2B5EF4-FFF2-40B4-BE49-F238E27FC236}">
                <a16:creationId xmlns:a16="http://schemas.microsoft.com/office/drawing/2014/main" id="{63F65111-332A-D5B0-1A9B-5B6953B730AE}"/>
              </a:ext>
            </a:extLst>
          </p:cNvPr>
          <p:cNvSpPr>
            <a:spLocks noGrp="1"/>
          </p:cNvSpPr>
          <p:nvPr>
            <p:ph type="body" sz="quarter" idx="21"/>
          </p:nvPr>
        </p:nvSpPr>
        <p:spPr/>
        <p:txBody>
          <a:bodyPr/>
          <a:lstStyle/>
          <a:p>
            <a:r>
              <a:rPr lang="en-AU" dirty="0"/>
              <a:t>Pico, power, servo and sensor</a:t>
            </a:r>
          </a:p>
        </p:txBody>
      </p:sp>
    </p:spTree>
    <p:extLst>
      <p:ext uri="{BB962C8B-B14F-4D97-AF65-F5344CB8AC3E}">
        <p14:creationId xmlns:p14="http://schemas.microsoft.com/office/powerpoint/2010/main" val="167378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Power source - untethered</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Disconnecting from the computer</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Disconnect your Pico from the USB.</a:t>
            </a:r>
          </a:p>
          <a:p>
            <a:r>
              <a:rPr lang="en-AU" dirty="0">
                <a:latin typeface="Arial" panose="020B0604020202020204" pitchFamily="34" charset="0"/>
              </a:rPr>
              <a:t>Connect your power pack to the 2-pin plug on the expansion board.</a:t>
            </a:r>
          </a:p>
          <a:p>
            <a:r>
              <a:rPr lang="en-AU" dirty="0">
                <a:latin typeface="Arial" panose="020B0604020202020204" pitchFamily="34" charset="0"/>
              </a:rPr>
              <a:t>Turn on the power. The file ’main.py’ will activate on power up. </a:t>
            </a:r>
          </a:p>
          <a:p>
            <a:r>
              <a:rPr lang="en-AU" dirty="0">
                <a:latin typeface="Arial" panose="020B0604020202020204" pitchFamily="34" charset="0"/>
              </a:rPr>
              <a:t>The Pico LED will start blinking and the sensor LED should light up.</a:t>
            </a:r>
          </a:p>
          <a:p>
            <a:r>
              <a:rPr lang="en-AU" dirty="0">
                <a:latin typeface="Arial" panose="020B0604020202020204" pitchFamily="34" charset="0"/>
              </a:rPr>
              <a:t>Place hand on sensor to activate servo movement to ‘vent open’ position.</a:t>
            </a:r>
          </a:p>
        </p:txBody>
      </p:sp>
      <p:pic>
        <p:nvPicPr>
          <p:cNvPr id="7" name="Picture Placeholder 15" descr="Image of Pico connected to atmospheric sensor and microservo.">
            <a:extLst>
              <a:ext uri="{FF2B5EF4-FFF2-40B4-BE49-F238E27FC236}">
                <a16:creationId xmlns:a16="http://schemas.microsoft.com/office/drawing/2014/main" id="{47A664B1-280E-BA21-B46B-39C75C632F27}"/>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3527" r="13527"/>
          <a:stretch/>
        </p:blipFill>
        <p:spPr/>
      </p:pic>
      <p:sp>
        <p:nvSpPr>
          <p:cNvPr id="5" name="Text Placeholder 4">
            <a:extLst>
              <a:ext uri="{FF2B5EF4-FFF2-40B4-BE49-F238E27FC236}">
                <a16:creationId xmlns:a16="http://schemas.microsoft.com/office/drawing/2014/main" id="{5BEE0107-9724-2557-A069-5A29F5170D44}"/>
              </a:ext>
            </a:extLst>
          </p:cNvPr>
          <p:cNvSpPr>
            <a:spLocks noGrp="1"/>
          </p:cNvSpPr>
          <p:nvPr>
            <p:ph type="body" sz="quarter" idx="21"/>
          </p:nvPr>
        </p:nvSpPr>
        <p:spPr/>
        <p:txBody>
          <a:bodyPr/>
          <a:lstStyle/>
          <a:p>
            <a:r>
              <a:rPr lang="en-AU" dirty="0"/>
              <a:t>Pico, power, servo and sensor</a:t>
            </a:r>
          </a:p>
        </p:txBody>
      </p:sp>
    </p:spTree>
    <p:extLst>
      <p:ext uri="{BB962C8B-B14F-4D97-AF65-F5344CB8AC3E}">
        <p14:creationId xmlns:p14="http://schemas.microsoft.com/office/powerpoint/2010/main" val="263627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Moving a load – optional setup for extra power</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Powering the Microservo</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Your microservo will move a load, therefore an extra power source is required. </a:t>
            </a:r>
          </a:p>
          <a:p>
            <a:r>
              <a:rPr lang="en-AU" dirty="0">
                <a:latin typeface="Arial" panose="020B0604020202020204" pitchFamily="34" charset="0"/>
              </a:rPr>
              <a:t>We will prototype this connection with a breadboard and extra power source.</a:t>
            </a:r>
          </a:p>
        </p:txBody>
      </p:sp>
      <p:pic>
        <p:nvPicPr>
          <p:cNvPr id="13" name="Picture Placeholder 12" descr="Image of Pico connected to atmospheric sensor, two battery packs, a breadboard and microservo. This demonstrates external powering of microservo.">
            <a:extLst>
              <a:ext uri="{FF2B5EF4-FFF2-40B4-BE49-F238E27FC236}">
                <a16:creationId xmlns:a16="http://schemas.microsoft.com/office/drawing/2014/main" id="{823266B1-EFD1-8003-727C-A92B809E5E3A}"/>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7832" r="17832"/>
          <a:stretch/>
        </p:blipFill>
        <p:spPr>
          <a:xfrm>
            <a:off x="6324599" y="1562470"/>
            <a:ext cx="5302008" cy="4635271"/>
          </a:xfrm>
        </p:spPr>
      </p:pic>
      <p:sp>
        <p:nvSpPr>
          <p:cNvPr id="11" name="TextBox 10">
            <a:extLst>
              <a:ext uri="{FF2B5EF4-FFF2-40B4-BE49-F238E27FC236}">
                <a16:creationId xmlns:a16="http://schemas.microsoft.com/office/drawing/2014/main" id="{4BDE4B0F-8232-6431-54FD-BB125D36A673}"/>
              </a:ext>
            </a:extLst>
          </p:cNvPr>
          <p:cNvSpPr txBox="1"/>
          <p:nvPr/>
        </p:nvSpPr>
        <p:spPr>
          <a:xfrm>
            <a:off x="6324598" y="6329849"/>
            <a:ext cx="5519401" cy="49825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Powering the microservo</a:t>
            </a:r>
            <a:endParaRPr kumimoji="0" lang="en-AU" sz="14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871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Moving a load – optional extra power</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Powering the Microservo</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Connect the Pico ground to the breadboard negative rail.</a:t>
            </a:r>
          </a:p>
          <a:p>
            <a:r>
              <a:rPr lang="en-AU" dirty="0">
                <a:latin typeface="Arial" panose="020B0604020202020204" pitchFamily="34" charset="0"/>
              </a:rPr>
              <a:t>Connect the black wire from the battery pack to the breadboard negative rail. </a:t>
            </a:r>
          </a:p>
          <a:p>
            <a:r>
              <a:rPr lang="en-AU" dirty="0">
                <a:latin typeface="Arial" panose="020B0604020202020204" pitchFamily="34" charset="0"/>
              </a:rPr>
              <a:t>Connect the red wire from the battery pack to the red wire of the microservo.</a:t>
            </a:r>
          </a:p>
          <a:p>
            <a:r>
              <a:rPr lang="en-AU" dirty="0">
                <a:latin typeface="Arial" panose="020B0604020202020204" pitchFamily="34" charset="0"/>
              </a:rPr>
              <a:t>Connect the black wire from the microservo to the negative breadboard rail.</a:t>
            </a:r>
          </a:p>
          <a:p>
            <a:r>
              <a:rPr lang="en-AU" dirty="0">
                <a:latin typeface="Arial" panose="020B0604020202020204" pitchFamily="34" charset="0"/>
              </a:rPr>
              <a:t>Power up and test the setup.</a:t>
            </a:r>
          </a:p>
        </p:txBody>
      </p:sp>
      <p:pic>
        <p:nvPicPr>
          <p:cNvPr id="13" name="Picture Placeholder 12" descr="Image of Pico connected to atmospheric sensor, two battery packs, a breadboard and microservo. This demonstrates external powering of microservo.">
            <a:extLst>
              <a:ext uri="{FF2B5EF4-FFF2-40B4-BE49-F238E27FC236}">
                <a16:creationId xmlns:a16="http://schemas.microsoft.com/office/drawing/2014/main" id="{823266B1-EFD1-8003-727C-A92B809E5E3A}"/>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7832" r="17832"/>
          <a:stretch/>
        </p:blipFill>
        <p:spPr>
          <a:xfrm>
            <a:off x="6324599" y="1562470"/>
            <a:ext cx="5302008" cy="4635271"/>
          </a:xfrm>
        </p:spPr>
      </p:pic>
      <p:sp>
        <p:nvSpPr>
          <p:cNvPr id="11" name="TextBox 10">
            <a:extLst>
              <a:ext uri="{FF2B5EF4-FFF2-40B4-BE49-F238E27FC236}">
                <a16:creationId xmlns:a16="http://schemas.microsoft.com/office/drawing/2014/main" id="{4BDE4B0F-8232-6431-54FD-BB125D36A673}"/>
              </a:ext>
            </a:extLst>
          </p:cNvPr>
          <p:cNvSpPr txBox="1"/>
          <p:nvPr/>
        </p:nvSpPr>
        <p:spPr>
          <a:xfrm>
            <a:off x="6324598" y="6329849"/>
            <a:ext cx="5519401" cy="49825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Powering the microservo</a:t>
            </a:r>
            <a:endParaRPr kumimoji="0" lang="en-AU" sz="14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4425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Moving a load – extra power option 2</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Powering the Microservo</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We can simplify the previous setup by doing the following:</a:t>
            </a:r>
          </a:p>
          <a:p>
            <a:r>
              <a:rPr lang="en-AU" dirty="0">
                <a:latin typeface="Arial" panose="020B0604020202020204" pitchFamily="34" charset="0"/>
              </a:rPr>
              <a:t>Connect a Pico ground to the microservo ground.</a:t>
            </a:r>
          </a:p>
          <a:p>
            <a:r>
              <a:rPr lang="en-AU" dirty="0">
                <a:latin typeface="Arial" panose="020B0604020202020204" pitchFamily="34" charset="0"/>
              </a:rPr>
              <a:t>Connect the black wire from the battery pack to a ground socket on the Pico expansion board. </a:t>
            </a:r>
          </a:p>
          <a:p>
            <a:r>
              <a:rPr lang="en-AU" dirty="0">
                <a:latin typeface="Arial" panose="020B0604020202020204" pitchFamily="34" charset="0"/>
              </a:rPr>
              <a:t>Connect the red wire from the battery pack to the red wire of the microservo.</a:t>
            </a:r>
          </a:p>
          <a:p>
            <a:r>
              <a:rPr lang="en-AU" dirty="0">
                <a:latin typeface="Arial" panose="020B0604020202020204" pitchFamily="34" charset="0"/>
              </a:rPr>
              <a:t>Power up and test the setup.</a:t>
            </a:r>
          </a:p>
        </p:txBody>
      </p:sp>
      <p:pic>
        <p:nvPicPr>
          <p:cNvPr id="19" name="Picture Placeholder 18" descr="Image of Pico connected to atmospheric sensor, two battery packs, a breadboard and microservo. This demonstrates external powering of microservo.">
            <a:extLst>
              <a:ext uri="{FF2B5EF4-FFF2-40B4-BE49-F238E27FC236}">
                <a16:creationId xmlns:a16="http://schemas.microsoft.com/office/drawing/2014/main" id="{AA7F42A8-41F3-0EB5-14F7-DFC5B8FFCB28}"/>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7832" r="17832"/>
          <a:stretch/>
        </p:blipFill>
        <p:spPr>
          <a:xfrm>
            <a:off x="6324599" y="1562470"/>
            <a:ext cx="5302008" cy="4635271"/>
          </a:xfrm>
        </p:spPr>
      </p:pic>
      <p:sp>
        <p:nvSpPr>
          <p:cNvPr id="11" name="TextBox 10">
            <a:extLst>
              <a:ext uri="{FF2B5EF4-FFF2-40B4-BE49-F238E27FC236}">
                <a16:creationId xmlns:a16="http://schemas.microsoft.com/office/drawing/2014/main" id="{4BDE4B0F-8232-6431-54FD-BB125D36A673}"/>
              </a:ext>
            </a:extLst>
          </p:cNvPr>
          <p:cNvSpPr txBox="1"/>
          <p:nvPr/>
        </p:nvSpPr>
        <p:spPr>
          <a:xfrm>
            <a:off x="6324598" y="6329849"/>
            <a:ext cx="5519401" cy="49825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Powering the microservo</a:t>
            </a:r>
            <a:endParaRPr kumimoji="0" lang="en-AU" sz="14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79127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Temperature controlled vent – extra power option 2</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US" dirty="0">
                <a:latin typeface="Arial" panose="020B0604020202020204" pitchFamily="34" charset="0"/>
              </a:rPr>
              <a:t>Ready to design</a:t>
            </a:r>
          </a:p>
        </p:txBody>
      </p:sp>
      <p:sp>
        <p:nvSpPr>
          <p:cNvPr id="3" name="Content Placeholder 2">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a:bodyPr>
          <a:lstStyle/>
          <a:p>
            <a:r>
              <a:rPr lang="en-AU" dirty="0">
                <a:latin typeface="Arial" panose="020B0604020202020204" pitchFamily="34" charset="0"/>
              </a:rPr>
              <a:t>We now have a data-controlled vent system. We can use this system to create a greenhouse that responds to conditions.</a:t>
            </a:r>
          </a:p>
        </p:txBody>
      </p:sp>
      <p:pic>
        <p:nvPicPr>
          <p:cNvPr id="19" name="Picture Placeholder 18" descr="Image of Pico connected to atmospheric sensor, two battery packs, a breadboard and microservo. This demonstrates external powering of microservo.">
            <a:extLst>
              <a:ext uri="{FF2B5EF4-FFF2-40B4-BE49-F238E27FC236}">
                <a16:creationId xmlns:a16="http://schemas.microsoft.com/office/drawing/2014/main" id="{AA7F42A8-41F3-0EB5-14F7-DFC5B8FFCB28}"/>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7832" r="17832"/>
          <a:stretch/>
        </p:blipFill>
        <p:spPr>
          <a:xfrm>
            <a:off x="6324599" y="1562470"/>
            <a:ext cx="5144355" cy="4497443"/>
          </a:xfrm>
        </p:spPr>
      </p:pic>
      <p:sp>
        <p:nvSpPr>
          <p:cNvPr id="11" name="TextBox 10">
            <a:extLst>
              <a:ext uri="{FF2B5EF4-FFF2-40B4-BE49-F238E27FC236}">
                <a16:creationId xmlns:a16="http://schemas.microsoft.com/office/drawing/2014/main" id="{4BDE4B0F-8232-6431-54FD-BB125D36A673}"/>
              </a:ext>
            </a:extLst>
          </p:cNvPr>
          <p:cNvSpPr txBox="1"/>
          <p:nvPr/>
        </p:nvSpPr>
        <p:spPr>
          <a:xfrm>
            <a:off x="6324598" y="6329849"/>
            <a:ext cx="5519401" cy="49825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Powering the microservo</a:t>
            </a:r>
            <a:endParaRPr kumimoji="0" lang="en-AU" sz="14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1567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Temperature range</a:t>
            </a:r>
            <a:endParaRPr lang="en-AU" dirty="0"/>
          </a:p>
        </p:txBody>
      </p:sp>
      <p:sp>
        <p:nvSpPr>
          <p:cNvPr id="7" name="Text Placeholder 6">
            <a:extLst>
              <a:ext uri="{FF2B5EF4-FFF2-40B4-BE49-F238E27FC236}">
                <a16:creationId xmlns:a16="http://schemas.microsoft.com/office/drawing/2014/main" id="{5F0679AC-AD42-1023-25CD-DB894F57957D}"/>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What temperature do plants like?</a:t>
            </a:r>
          </a:p>
        </p:txBody>
      </p:sp>
      <p:sp>
        <p:nvSpPr>
          <p:cNvPr id="8" name="Text Placeholder 7">
            <a:extLst>
              <a:ext uri="{FF2B5EF4-FFF2-40B4-BE49-F238E27FC236}">
                <a16:creationId xmlns:a16="http://schemas.microsoft.com/office/drawing/2014/main" id="{BF563EB9-7A95-3A21-CF8E-A17AF4A23AD2}"/>
              </a:ext>
            </a:extLst>
          </p:cNvPr>
          <p:cNvSpPr>
            <a:spLocks noGrp="1"/>
          </p:cNvSpPr>
          <p:nvPr>
            <p:ph type="body" sz="quarter" idx="4294967295"/>
          </p:nvPr>
        </p:nvSpPr>
        <p:spPr>
          <a:xfrm>
            <a:off x="359999" y="1454275"/>
            <a:ext cx="6389688" cy="4491038"/>
          </a:xfrm>
        </p:spPr>
        <p:txBody>
          <a:bodyPr/>
          <a:lstStyle/>
          <a:p>
            <a:r>
              <a:rPr lang="en-AU" dirty="0">
                <a:latin typeface="Arial" panose="020B0604020202020204" pitchFamily="34" charset="0"/>
              </a:rPr>
              <a:t>The temperature range you set in your greenhouse code will affect the operation of your greenhouse.</a:t>
            </a:r>
          </a:p>
          <a:p>
            <a:r>
              <a:rPr lang="en-AU" dirty="0">
                <a:latin typeface="Arial" panose="020B0604020202020204" pitchFamily="34" charset="0"/>
              </a:rPr>
              <a:t>This may affect the design.</a:t>
            </a:r>
          </a:p>
          <a:p>
            <a:r>
              <a:rPr lang="en-AU" dirty="0">
                <a:latin typeface="Arial" panose="020B0604020202020204" pitchFamily="34" charset="0"/>
              </a:rPr>
              <a:t>The size of the vent, placement of the vent, number of vents, maximum temperature and the frequency of data collection may impact greenhouse functioning.</a:t>
            </a:r>
          </a:p>
        </p:txBody>
      </p:sp>
      <p:grpSp>
        <p:nvGrpSpPr>
          <p:cNvPr id="3" name="Group 2">
            <a:extLst>
              <a:ext uri="{FF2B5EF4-FFF2-40B4-BE49-F238E27FC236}">
                <a16:creationId xmlns:a16="http://schemas.microsoft.com/office/drawing/2014/main" id="{86798518-7453-A08B-7D76-F1F3E9780C60}"/>
              </a:ext>
              <a:ext uri="{C183D7F6-B498-43B3-948B-1728B52AA6E4}">
                <adec:decorative xmlns:adec="http://schemas.microsoft.com/office/drawing/2017/decorative" val="1"/>
              </a:ext>
            </a:extLst>
          </p:cNvPr>
          <p:cNvGrpSpPr/>
          <p:nvPr/>
        </p:nvGrpSpPr>
        <p:grpSpPr>
          <a:xfrm>
            <a:off x="5564825" y="153750"/>
            <a:ext cx="6267175" cy="6200100"/>
            <a:chOff x="2071210" y="1292535"/>
            <a:chExt cx="5297160" cy="5353151"/>
          </a:xfrm>
        </p:grpSpPr>
        <p:pic>
          <p:nvPicPr>
            <p:cNvPr id="4" name="Graphic 3" descr="Head with gears with solid fill">
              <a:extLst>
                <a:ext uri="{FF2B5EF4-FFF2-40B4-BE49-F238E27FC236}">
                  <a16:creationId xmlns:a16="http://schemas.microsoft.com/office/drawing/2014/main" id="{BACA92CD-C49C-5589-3F15-0E22F1281A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5" name="Graphic 4" descr="Thought bubble with solid fill">
              <a:extLst>
                <a:ext uri="{FF2B5EF4-FFF2-40B4-BE49-F238E27FC236}">
                  <a16:creationId xmlns:a16="http://schemas.microsoft.com/office/drawing/2014/main" id="{4C0A6D76-E763-055E-F87B-2A68C5A260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9" name="Content Placeholder 4">
            <a:extLst>
              <a:ext uri="{FF2B5EF4-FFF2-40B4-BE49-F238E27FC236}">
                <a16:creationId xmlns:a16="http://schemas.microsoft.com/office/drawing/2014/main" id="{424A9626-4849-1936-F443-7727681CC4CD}"/>
              </a:ext>
            </a:extLst>
          </p:cNvPr>
          <p:cNvSpPr txBox="1">
            <a:spLocks/>
          </p:cNvSpPr>
          <p:nvPr/>
        </p:nvSpPr>
        <p:spPr>
          <a:xfrm>
            <a:off x="7773064" y="1292535"/>
            <a:ext cx="2811318" cy="67383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bg2"/>
                </a:solidFill>
              </a:rPr>
              <a:t>Research the optimum temperature, or humidity, for growing a common herb, such as parsley.</a:t>
            </a:r>
          </a:p>
        </p:txBody>
      </p:sp>
      <p:sp>
        <p:nvSpPr>
          <p:cNvPr id="6" name="Slide Number Placeholder 3">
            <a:extLst>
              <a:ext uri="{FF2B5EF4-FFF2-40B4-BE49-F238E27FC236}">
                <a16:creationId xmlns:a16="http://schemas.microsoft.com/office/drawing/2014/main" id="{272F6780-2124-EBDA-49B4-7FD0478DDE1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71182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Timing</a:t>
            </a:r>
            <a:endParaRPr lang="en-AU" dirty="0"/>
          </a:p>
        </p:txBody>
      </p:sp>
      <p:sp>
        <p:nvSpPr>
          <p:cNvPr id="8" name="Text Placeholder 7">
            <a:extLst>
              <a:ext uri="{FF2B5EF4-FFF2-40B4-BE49-F238E27FC236}">
                <a16:creationId xmlns:a16="http://schemas.microsoft.com/office/drawing/2014/main" id="{BF563EB9-7A95-3A21-CF8E-A17AF4A23AD2}"/>
              </a:ext>
            </a:extLst>
          </p:cNvPr>
          <p:cNvSpPr>
            <a:spLocks noGrp="1"/>
          </p:cNvSpPr>
          <p:nvPr>
            <p:ph idx="1"/>
          </p:nvPr>
        </p:nvSpPr>
        <p:spPr/>
        <p:txBody>
          <a:bodyPr/>
          <a:lstStyle/>
          <a:p>
            <a:r>
              <a:rPr lang="en-AU" sz="2000" dirty="0">
                <a:latin typeface="Arial" panose="020B0604020202020204" pitchFamily="34" charset="0"/>
              </a:rPr>
              <a:t>The sleep delay is currently set at one second, or 1000 milliseconds. This has allowed us to rapidly test our system.</a:t>
            </a:r>
          </a:p>
          <a:p>
            <a:r>
              <a:rPr lang="en-AU" sz="2000" dirty="0">
                <a:latin typeface="Arial" panose="020B0604020202020204" pitchFamily="34" charset="0"/>
              </a:rPr>
              <a:t>During functioning we may want to measure temperature every minute or every 30 minutes.</a:t>
            </a:r>
          </a:p>
          <a:p>
            <a:r>
              <a:rPr lang="en-AU" sz="2000" dirty="0">
                <a:latin typeface="Arial" panose="020B0604020202020204" pitchFamily="34" charset="0"/>
              </a:rPr>
              <a:t>Consider the timing you may want and adjust the code accordingly.</a:t>
            </a:r>
          </a:p>
          <a:p>
            <a:endParaRPr lang="en-AU" dirty="0"/>
          </a:p>
        </p:txBody>
      </p:sp>
      <p:sp>
        <p:nvSpPr>
          <p:cNvPr id="7" name="Text Placeholder 6">
            <a:extLst>
              <a:ext uri="{FF2B5EF4-FFF2-40B4-BE49-F238E27FC236}">
                <a16:creationId xmlns:a16="http://schemas.microsoft.com/office/drawing/2014/main" id="{5F0679AC-AD42-1023-25CD-DB894F57957D}"/>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How often do we want to measure the temperature?</a:t>
            </a:r>
          </a:p>
        </p:txBody>
      </p:sp>
      <p:grpSp>
        <p:nvGrpSpPr>
          <p:cNvPr id="3" name="Group 2">
            <a:extLst>
              <a:ext uri="{FF2B5EF4-FFF2-40B4-BE49-F238E27FC236}">
                <a16:creationId xmlns:a16="http://schemas.microsoft.com/office/drawing/2014/main" id="{40ACA8D4-8EF8-2A82-8A8D-786B51E6E79D}"/>
              </a:ext>
              <a:ext uri="{C183D7F6-B498-43B3-948B-1728B52AA6E4}">
                <adec:decorative xmlns:adec="http://schemas.microsoft.com/office/drawing/2017/decorative" val="1"/>
              </a:ext>
            </a:extLst>
          </p:cNvPr>
          <p:cNvGrpSpPr/>
          <p:nvPr/>
        </p:nvGrpSpPr>
        <p:grpSpPr>
          <a:xfrm>
            <a:off x="5574544" y="153750"/>
            <a:ext cx="6267175" cy="6200100"/>
            <a:chOff x="2071210" y="1292535"/>
            <a:chExt cx="5297160" cy="5353151"/>
          </a:xfrm>
        </p:grpSpPr>
        <p:pic>
          <p:nvPicPr>
            <p:cNvPr id="4" name="Graphic 3" descr="Head with gears with solid fill">
              <a:extLst>
                <a:ext uri="{FF2B5EF4-FFF2-40B4-BE49-F238E27FC236}">
                  <a16:creationId xmlns:a16="http://schemas.microsoft.com/office/drawing/2014/main" id="{A9212E1C-F2BF-40E0-47D1-C10F474ADD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71210" y="5047826"/>
              <a:ext cx="1597860" cy="1597860"/>
            </a:xfrm>
            <a:prstGeom prst="rect">
              <a:avLst/>
            </a:prstGeom>
          </p:spPr>
        </p:pic>
        <p:pic>
          <p:nvPicPr>
            <p:cNvPr id="5" name="Graphic 4" descr="Thought bubble with solid fill">
              <a:extLst>
                <a:ext uri="{FF2B5EF4-FFF2-40B4-BE49-F238E27FC236}">
                  <a16:creationId xmlns:a16="http://schemas.microsoft.com/office/drawing/2014/main" id="{EE717369-D28F-9FE5-F48D-03510871E2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7700" y="1292535"/>
              <a:ext cx="4590670" cy="4590670"/>
            </a:xfrm>
            <a:prstGeom prst="rect">
              <a:avLst/>
            </a:prstGeom>
          </p:spPr>
        </p:pic>
      </p:grpSp>
      <p:sp>
        <p:nvSpPr>
          <p:cNvPr id="13" name="Content Placeholder 4">
            <a:extLst>
              <a:ext uri="{FF2B5EF4-FFF2-40B4-BE49-F238E27FC236}">
                <a16:creationId xmlns:a16="http://schemas.microsoft.com/office/drawing/2014/main" id="{E5DB8E8C-5018-B015-84EC-D2960733D5CF}"/>
              </a:ext>
            </a:extLst>
          </p:cNvPr>
          <p:cNvSpPr txBox="1">
            <a:spLocks/>
          </p:cNvSpPr>
          <p:nvPr/>
        </p:nvSpPr>
        <p:spPr>
          <a:xfrm>
            <a:off x="7773064" y="1620000"/>
            <a:ext cx="2686557" cy="662774"/>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solidFill>
                  <a:schemeClr val="bg2"/>
                </a:solidFill>
              </a:rPr>
              <a:t>How rapidly does the temperature increase in the greenhouse?</a:t>
            </a:r>
            <a:endParaRPr lang="en-AU" dirty="0"/>
          </a:p>
        </p:txBody>
      </p:sp>
      <p:sp>
        <p:nvSpPr>
          <p:cNvPr id="6" name="Slide Number Placeholder 3">
            <a:extLst>
              <a:ext uri="{FF2B5EF4-FFF2-40B4-BE49-F238E27FC236}">
                <a16:creationId xmlns:a16="http://schemas.microsoft.com/office/drawing/2014/main" id="{5ADB2278-7F00-93A7-F8C8-FE9D416B8536}"/>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t">
            <a:normAutofit fontScale="70000" lnSpcReduction="2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defRPr/>
            </a:pPr>
            <a:fld id="{10A01DC5-1685-4615-8240-15192985C6A2}" type="slidenum">
              <a:rPr lang="en-AU" sz="1200" smtClean="0">
                <a:solidFill>
                  <a:srgbClr val="22272B"/>
                </a:solidFill>
                <a:latin typeface="Public Sans Light"/>
              </a:rPr>
              <a:pPr algn="r">
                <a:lnSpc>
                  <a:spcPct val="90000"/>
                </a:lnSpc>
                <a:spcAft>
                  <a:spcPts val="600"/>
                </a:spcAft>
                <a:defRPr/>
              </a:pPr>
              <a:t>78</a:t>
            </a:fld>
            <a:endParaRPr lang="en-AU" sz="1200" dirty="0">
              <a:solidFill>
                <a:srgbClr val="22272B"/>
              </a:solidFill>
              <a:latin typeface="Public Sans Light"/>
            </a:endParaRPr>
          </a:p>
        </p:txBody>
      </p:sp>
    </p:spTree>
    <p:extLst>
      <p:ext uri="{BB962C8B-B14F-4D97-AF65-F5344CB8AC3E}">
        <p14:creationId xmlns:p14="http://schemas.microsoft.com/office/powerpoint/2010/main" val="64137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1E537-BF73-B571-001B-24D1113162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A1CB77-D0E4-D0CF-4B72-94A9CDA27C64}"/>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79</a:t>
            </a:fld>
            <a:endParaRPr lang="en-AU"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1165BE6-D771-07CD-36C7-85C3760A2201}"/>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Changing timing</a:t>
            </a:r>
          </a:p>
        </p:txBody>
      </p:sp>
      <p:graphicFrame>
        <p:nvGraphicFramePr>
          <p:cNvPr id="8" name="Content Placeholder 5" descr="2 Column table with column headings identify and describe. Table lists types of processes, systems or machinery used in agriculture.">
            <a:extLst>
              <a:ext uri="{FF2B5EF4-FFF2-40B4-BE49-F238E27FC236}">
                <a16:creationId xmlns:a16="http://schemas.microsoft.com/office/drawing/2014/main" id="{C59B66EA-4BD2-A64B-5F9D-49D33995287F}"/>
              </a:ext>
            </a:extLst>
          </p:cNvPr>
          <p:cNvGraphicFramePr>
            <a:graphicFrameLocks noGrp="1"/>
          </p:cNvGraphicFramePr>
          <p:nvPr>
            <p:ph idx="4294967295"/>
            <p:extLst>
              <p:ext uri="{D42A27DB-BD31-4B8C-83A1-F6EECF244321}">
                <p14:modId xmlns:p14="http://schemas.microsoft.com/office/powerpoint/2010/main" val="1906635615"/>
              </p:ext>
            </p:extLst>
          </p:nvPr>
        </p:nvGraphicFramePr>
        <p:xfrm>
          <a:off x="1201065" y="2333716"/>
          <a:ext cx="9922935" cy="2926080"/>
        </p:xfrm>
        <a:graphic>
          <a:graphicData uri="http://schemas.openxmlformats.org/drawingml/2006/table">
            <a:tbl>
              <a:tblPr firstRow="1" bandRow="1">
                <a:tableStyleId>{69012ECD-51FC-41F1-AA8D-1B2483CD663E}</a:tableStyleId>
              </a:tblPr>
              <a:tblGrid>
                <a:gridCol w="3103261">
                  <a:extLst>
                    <a:ext uri="{9D8B030D-6E8A-4147-A177-3AD203B41FA5}">
                      <a16:colId xmlns:a16="http://schemas.microsoft.com/office/drawing/2014/main" val="2546070211"/>
                    </a:ext>
                  </a:extLst>
                </a:gridCol>
                <a:gridCol w="3316484">
                  <a:extLst>
                    <a:ext uri="{9D8B030D-6E8A-4147-A177-3AD203B41FA5}">
                      <a16:colId xmlns:a16="http://schemas.microsoft.com/office/drawing/2014/main" val="396521476"/>
                    </a:ext>
                  </a:extLst>
                </a:gridCol>
                <a:gridCol w="3503190">
                  <a:extLst>
                    <a:ext uri="{9D8B030D-6E8A-4147-A177-3AD203B41FA5}">
                      <a16:colId xmlns:a16="http://schemas.microsoft.com/office/drawing/2014/main" val="4275116296"/>
                    </a:ext>
                  </a:extLst>
                </a:gridCol>
              </a:tblGrid>
              <a:tr h="305402">
                <a:tc>
                  <a:txBody>
                    <a:bodyPr/>
                    <a:lstStyle/>
                    <a:p>
                      <a:r>
                        <a:rPr lang="en-AU" dirty="0">
                          <a:latin typeface="Arial" panose="020B0604020202020204" pitchFamily="34" charset="0"/>
                          <a:cs typeface="Arial" panose="020B0604020202020204" pitchFamily="34" charset="0"/>
                        </a:rPr>
                        <a:t>Milliseconds (ms)</a:t>
                      </a:r>
                    </a:p>
                  </a:txBody>
                  <a:tcPr/>
                </a:tc>
                <a:tc>
                  <a:txBody>
                    <a:bodyPr/>
                    <a:lstStyle/>
                    <a:p>
                      <a:r>
                        <a:rPr lang="en-AU" dirty="0">
                          <a:latin typeface="Arial" panose="020B0604020202020204" pitchFamily="34" charset="0"/>
                          <a:cs typeface="Arial" panose="020B0604020202020204" pitchFamily="34" charset="0"/>
                        </a:rPr>
                        <a:t>Seconds (s)</a:t>
                      </a:r>
                    </a:p>
                  </a:txBody>
                  <a:tcPr/>
                </a:tc>
                <a:tc>
                  <a:txBody>
                    <a:bodyPr/>
                    <a:lstStyle/>
                    <a:p>
                      <a:r>
                        <a:rPr lang="en-AU" dirty="0">
                          <a:latin typeface="Arial" panose="020B0604020202020204" pitchFamily="34" charset="0"/>
                          <a:cs typeface="Arial" panose="020B0604020202020204" pitchFamily="34" charset="0"/>
                        </a:rPr>
                        <a:t>Minutes (min)</a:t>
                      </a:r>
                    </a:p>
                  </a:txBody>
                  <a:tcPr/>
                </a:tc>
                <a:extLst>
                  <a:ext uri="{0D108BD9-81ED-4DB2-BD59-A6C34878D82A}">
                    <a16:rowId xmlns:a16="http://schemas.microsoft.com/office/drawing/2014/main" val="2818251824"/>
                  </a:ext>
                </a:extLst>
              </a:tr>
              <a:tr h="534454">
                <a:tc>
                  <a:txBody>
                    <a:bodyPr/>
                    <a:lstStyle/>
                    <a:p>
                      <a:r>
                        <a:rPr lang="en-AU" dirty="0">
                          <a:latin typeface="Arial" panose="020B0604020202020204" pitchFamily="34" charset="0"/>
                          <a:cs typeface="Arial" panose="020B0604020202020204" pitchFamily="34" charset="0"/>
                        </a:rPr>
                        <a:t>60000</a:t>
                      </a: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60</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1</a:t>
                      </a:r>
                    </a:p>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14233723"/>
                  </a:ext>
                </a:extLst>
              </a:tr>
              <a:tr h="534454">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10</a:t>
                      </a: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24748480"/>
                  </a:ext>
                </a:extLst>
              </a:tr>
              <a:tr h="534454">
                <a:tc>
                  <a:txBody>
                    <a:bodyPr/>
                    <a:lstStyle/>
                    <a:p>
                      <a:r>
                        <a:rPr lang="en-AU" dirty="0">
                          <a:latin typeface="Arial" panose="020B0604020202020204" pitchFamily="34" charset="0"/>
                          <a:cs typeface="Arial" panose="020B0604020202020204" pitchFamily="34" charset="0"/>
                        </a:rPr>
                        <a:t>1800000</a:t>
                      </a: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380692006"/>
                  </a:ext>
                </a:extLst>
              </a:tr>
              <a:tr h="534454">
                <a:tc>
                  <a:txBody>
                    <a:bodyPr/>
                    <a:lstStyle/>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txBody>
                  <a:tcPr>
                    <a:lnR w="6350" cap="flat" cmpd="sng" algn="ctr">
                      <a:solidFill>
                        <a:schemeClr val="accent1"/>
                      </a:solidFill>
                      <a:prstDash val="solid"/>
                      <a:round/>
                      <a:headEnd type="none" w="med" len="med"/>
                      <a:tailEnd type="none" w="med" len="med"/>
                    </a:lnR>
                  </a:tcPr>
                </a:tc>
                <a:tc>
                  <a:txBody>
                    <a:bodyPr/>
                    <a:lstStyle/>
                    <a:p>
                      <a:r>
                        <a:rPr lang="en-AU" dirty="0">
                          <a:latin typeface="Arial" panose="020B0604020202020204" pitchFamily="34" charset="0"/>
                          <a:cs typeface="Arial" panose="020B0604020202020204" pitchFamily="34" charset="0"/>
                        </a:rPr>
                        <a:t>3600</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tcPr>
                </a:tc>
                <a:tc>
                  <a:txBody>
                    <a:bodyPr/>
                    <a:lstStyle/>
                    <a:p>
                      <a:endParaRPr lang="en-AU" dirty="0">
                        <a:latin typeface="Arial" panose="020B0604020202020204" pitchFamily="34" charset="0"/>
                        <a:cs typeface="Arial" panose="020B0604020202020204" pitchFamily="34" charset="0"/>
                      </a:endParaRPr>
                    </a:p>
                  </a:txBody>
                  <a:tcPr>
                    <a:lnL w="635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51402873"/>
                  </a:ext>
                </a:extLst>
              </a:tr>
            </a:tbl>
          </a:graphicData>
        </a:graphic>
      </p:graphicFrame>
      <p:sp>
        <p:nvSpPr>
          <p:cNvPr id="6" name="Arrow: Curved Down 5">
            <a:extLst>
              <a:ext uri="{FF2B5EF4-FFF2-40B4-BE49-F238E27FC236}">
                <a16:creationId xmlns:a16="http://schemas.microsoft.com/office/drawing/2014/main" id="{AE21E5F5-DFED-DFD1-7AC1-3386ADB6B9B7}"/>
              </a:ext>
              <a:ext uri="{C183D7F6-B498-43B3-948B-1728B52AA6E4}">
                <adec:decorative xmlns:adec="http://schemas.microsoft.com/office/drawing/2017/decorative" val="1"/>
              </a:ext>
            </a:extLst>
          </p:cNvPr>
          <p:cNvSpPr/>
          <p:nvPr/>
        </p:nvSpPr>
        <p:spPr>
          <a:xfrm>
            <a:off x="2743200" y="1170165"/>
            <a:ext cx="3143955" cy="835675"/>
          </a:xfrm>
          <a:prstGeom prst="curvedDownArrow">
            <a:avLst>
              <a:gd name="adj1" fmla="val 22340"/>
              <a:gd name="adj2" fmla="val 47957"/>
              <a:gd name="adj3" fmla="val 28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9" name="TextBox 8">
            <a:extLst>
              <a:ext uri="{FF2B5EF4-FFF2-40B4-BE49-F238E27FC236}">
                <a16:creationId xmlns:a16="http://schemas.microsoft.com/office/drawing/2014/main" id="{0D5D83FE-F3E2-271C-F2B2-25A1D256A10A}"/>
              </a:ext>
            </a:extLst>
          </p:cNvPr>
          <p:cNvSpPr txBox="1"/>
          <p:nvPr/>
        </p:nvSpPr>
        <p:spPr>
          <a:xfrm>
            <a:off x="3818467" y="1586915"/>
            <a:ext cx="993422" cy="389467"/>
          </a:xfrm>
          <a:prstGeom prst="rect">
            <a:avLst/>
          </a:prstGeom>
          <a:noFill/>
        </p:spPr>
        <p:txBody>
          <a:bodyPr wrap="square" lIns="0" tIns="0" rIns="0" bIns="0" rtlCol="0">
            <a:noAutofit/>
          </a:bodyPr>
          <a:lstStyle/>
          <a:p>
            <a:pPr algn="l"/>
            <a:r>
              <a:rPr lang="en-AU" sz="1800" dirty="0"/>
              <a:t>÷ 1000</a:t>
            </a:r>
          </a:p>
        </p:txBody>
      </p:sp>
      <p:sp>
        <p:nvSpPr>
          <p:cNvPr id="10" name="Arrow: Curved Down 9">
            <a:extLst>
              <a:ext uri="{FF2B5EF4-FFF2-40B4-BE49-F238E27FC236}">
                <a16:creationId xmlns:a16="http://schemas.microsoft.com/office/drawing/2014/main" id="{5A4E58E7-FAF2-AA6D-9386-847189583389}"/>
              </a:ext>
              <a:ext uri="{C183D7F6-B498-43B3-948B-1728B52AA6E4}">
                <adec:decorative xmlns:adec="http://schemas.microsoft.com/office/drawing/2017/decorative" val="1"/>
              </a:ext>
            </a:extLst>
          </p:cNvPr>
          <p:cNvSpPr/>
          <p:nvPr/>
        </p:nvSpPr>
        <p:spPr>
          <a:xfrm>
            <a:off x="6096000" y="1169077"/>
            <a:ext cx="3143955" cy="835675"/>
          </a:xfrm>
          <a:prstGeom prst="curvedDownArrow">
            <a:avLst>
              <a:gd name="adj1" fmla="val 22340"/>
              <a:gd name="adj2" fmla="val 47957"/>
              <a:gd name="adj3" fmla="val 28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1" name="TextBox 10">
            <a:extLst>
              <a:ext uri="{FF2B5EF4-FFF2-40B4-BE49-F238E27FC236}">
                <a16:creationId xmlns:a16="http://schemas.microsoft.com/office/drawing/2014/main" id="{DC4C80CB-A57A-337A-B76F-FFE09078FB22}"/>
              </a:ext>
            </a:extLst>
          </p:cNvPr>
          <p:cNvSpPr txBox="1"/>
          <p:nvPr/>
        </p:nvSpPr>
        <p:spPr>
          <a:xfrm>
            <a:off x="7335859" y="1615285"/>
            <a:ext cx="993422" cy="389467"/>
          </a:xfrm>
          <a:prstGeom prst="rect">
            <a:avLst/>
          </a:prstGeom>
          <a:noFill/>
        </p:spPr>
        <p:txBody>
          <a:bodyPr wrap="square" lIns="0" tIns="0" rIns="0" bIns="0" rtlCol="0">
            <a:noAutofit/>
          </a:bodyPr>
          <a:lstStyle/>
          <a:p>
            <a:pPr algn="l"/>
            <a:r>
              <a:rPr lang="en-AU" sz="1800" dirty="0"/>
              <a:t>÷ 60</a:t>
            </a:r>
          </a:p>
        </p:txBody>
      </p:sp>
      <p:sp>
        <p:nvSpPr>
          <p:cNvPr id="12" name="Arrow: Curved Down 11">
            <a:extLst>
              <a:ext uri="{FF2B5EF4-FFF2-40B4-BE49-F238E27FC236}">
                <a16:creationId xmlns:a16="http://schemas.microsoft.com/office/drawing/2014/main" id="{ADCE0E72-66CA-4957-55BF-66711F3236CE}"/>
              </a:ext>
              <a:ext uri="{C183D7F6-B498-43B3-948B-1728B52AA6E4}">
                <adec:decorative xmlns:adec="http://schemas.microsoft.com/office/drawing/2017/decorative" val="1"/>
              </a:ext>
            </a:extLst>
          </p:cNvPr>
          <p:cNvSpPr/>
          <p:nvPr/>
        </p:nvSpPr>
        <p:spPr>
          <a:xfrm rot="10800000">
            <a:off x="2669822" y="5420432"/>
            <a:ext cx="3143955" cy="835675"/>
          </a:xfrm>
          <a:prstGeom prst="curvedDownArrow">
            <a:avLst>
              <a:gd name="adj1" fmla="val 22340"/>
              <a:gd name="adj2" fmla="val 47957"/>
              <a:gd name="adj3" fmla="val 28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3" name="Arrow: Curved Down 12">
            <a:extLst>
              <a:ext uri="{FF2B5EF4-FFF2-40B4-BE49-F238E27FC236}">
                <a16:creationId xmlns:a16="http://schemas.microsoft.com/office/drawing/2014/main" id="{5385A29F-C690-A7AA-D109-82BE163BA890}"/>
              </a:ext>
              <a:ext uri="{C183D7F6-B498-43B3-948B-1728B52AA6E4}">
                <adec:decorative xmlns:adec="http://schemas.microsoft.com/office/drawing/2017/decorative" val="1"/>
              </a:ext>
            </a:extLst>
          </p:cNvPr>
          <p:cNvSpPr/>
          <p:nvPr/>
        </p:nvSpPr>
        <p:spPr>
          <a:xfrm rot="10800000">
            <a:off x="6022622" y="5419344"/>
            <a:ext cx="3143955" cy="835675"/>
          </a:xfrm>
          <a:prstGeom prst="curvedDownArrow">
            <a:avLst>
              <a:gd name="adj1" fmla="val 22340"/>
              <a:gd name="adj2" fmla="val 47957"/>
              <a:gd name="adj3" fmla="val 28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4" name="TextBox 13">
            <a:extLst>
              <a:ext uri="{FF2B5EF4-FFF2-40B4-BE49-F238E27FC236}">
                <a16:creationId xmlns:a16="http://schemas.microsoft.com/office/drawing/2014/main" id="{2BD236AC-7FD5-2475-116D-8472AC165CA7}"/>
              </a:ext>
            </a:extLst>
          </p:cNvPr>
          <p:cNvSpPr txBox="1"/>
          <p:nvPr/>
        </p:nvSpPr>
        <p:spPr>
          <a:xfrm>
            <a:off x="3818467" y="5578713"/>
            <a:ext cx="993422" cy="389467"/>
          </a:xfrm>
          <a:prstGeom prst="rect">
            <a:avLst/>
          </a:prstGeom>
          <a:noFill/>
        </p:spPr>
        <p:txBody>
          <a:bodyPr wrap="square" lIns="0" tIns="0" rIns="0" bIns="0" rtlCol="0">
            <a:noAutofit/>
          </a:bodyPr>
          <a:lstStyle/>
          <a:p>
            <a:pPr algn="l"/>
            <a:r>
              <a:rPr lang="en-AU" sz="1800" dirty="0"/>
              <a:t>x 1000</a:t>
            </a:r>
          </a:p>
        </p:txBody>
      </p:sp>
      <p:sp>
        <p:nvSpPr>
          <p:cNvPr id="15" name="TextBox 14">
            <a:extLst>
              <a:ext uri="{FF2B5EF4-FFF2-40B4-BE49-F238E27FC236}">
                <a16:creationId xmlns:a16="http://schemas.microsoft.com/office/drawing/2014/main" id="{3F1CBCEE-10D6-8A72-30A9-485C78267795}"/>
              </a:ext>
            </a:extLst>
          </p:cNvPr>
          <p:cNvSpPr txBox="1"/>
          <p:nvPr/>
        </p:nvSpPr>
        <p:spPr>
          <a:xfrm>
            <a:off x="7409011" y="5578713"/>
            <a:ext cx="993422" cy="389467"/>
          </a:xfrm>
          <a:prstGeom prst="rect">
            <a:avLst/>
          </a:prstGeom>
          <a:noFill/>
        </p:spPr>
        <p:txBody>
          <a:bodyPr wrap="square" lIns="0" tIns="0" rIns="0" bIns="0" rtlCol="0">
            <a:noAutofit/>
          </a:bodyPr>
          <a:lstStyle/>
          <a:p>
            <a:pPr algn="l"/>
            <a:r>
              <a:rPr lang="en-AU" sz="1800" dirty="0"/>
              <a:t>x 60</a:t>
            </a:r>
          </a:p>
        </p:txBody>
      </p:sp>
    </p:spTree>
    <p:extLst>
      <p:ext uri="{BB962C8B-B14F-4D97-AF65-F5344CB8AC3E}">
        <p14:creationId xmlns:p14="http://schemas.microsoft.com/office/powerpoint/2010/main" val="105247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E8820A-5414-EB1C-16E1-DEFE9B228D50}"/>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t>Instructions for use - equipment</a:t>
            </a: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p:txBody>
          <a:bodyPr/>
          <a:lstStyle/>
          <a:p>
            <a:r>
              <a:rPr lang="en-AU" dirty="0">
                <a:latin typeface="Arial" panose="020B0604020202020204" pitchFamily="34" charset="0"/>
              </a:rPr>
              <a:t>Equipment for lessons 3.1, 3.2 and 3.3</a:t>
            </a:r>
            <a:endParaRPr lang="en-US" dirty="0">
              <a:latin typeface="Arial" panose="020B0604020202020204" pitchFamily="34" charset="0"/>
            </a:endParaRPr>
          </a:p>
        </p:txBody>
      </p:sp>
      <p:sp>
        <p:nvSpPr>
          <p:cNvPr id="3" name="Content Placeholder 2" descr="Image of required equipment, which are Raspberry Pi Pico with soldered pins, USB-A to Micro-USB cable, Computer with USB-A port and VS Code, Piicodev Expansion board for Raspberry Pi Pico, Piicodev atmospheric sensor BME280, Piicodev cable, 9g MicroServo, 2AA battery pack and 4AA battery pack, Pin to Pin jumper wires&#10;&#10;">
            <a:extLst>
              <a:ext uri="{FF2B5EF4-FFF2-40B4-BE49-F238E27FC236}">
                <a16:creationId xmlns:a16="http://schemas.microsoft.com/office/drawing/2014/main" id="{E833498A-7307-382E-5618-CE4C975ACDBD}"/>
              </a:ext>
            </a:extLst>
          </p:cNvPr>
          <p:cNvSpPr>
            <a:spLocks noGrp="1"/>
          </p:cNvSpPr>
          <p:nvPr>
            <p:ph sz="quarter" idx="19"/>
          </p:nvPr>
        </p:nvSpPr>
        <p:spPr/>
        <p:txBody>
          <a:bodyPr>
            <a:normAutofit fontScale="85000" lnSpcReduction="10000"/>
          </a:bodyPr>
          <a:lstStyle/>
          <a:p>
            <a:pPr marL="285750" indent="-285750">
              <a:buFont typeface="Arial" panose="020B0604020202020204" pitchFamily="34" charset="0"/>
              <a:buChar char="•"/>
            </a:pPr>
            <a:r>
              <a:rPr lang="en-AU" dirty="0">
                <a:latin typeface="Arial" panose="020B0604020202020204" pitchFamily="34" charset="0"/>
              </a:rPr>
              <a:t>Raspberry Pi Pico with soldered pins</a:t>
            </a:r>
          </a:p>
          <a:p>
            <a:pPr marL="285750" indent="-285750">
              <a:buFont typeface="Arial" panose="020B0604020202020204" pitchFamily="34" charset="0"/>
              <a:buChar char="•"/>
            </a:pPr>
            <a:r>
              <a:rPr lang="en-AU" dirty="0">
                <a:latin typeface="Arial" panose="020B0604020202020204" pitchFamily="34" charset="0"/>
              </a:rPr>
              <a:t>USB-A to Micro-USB cable</a:t>
            </a:r>
          </a:p>
          <a:p>
            <a:pPr marL="285750" indent="-285750">
              <a:buFont typeface="Arial" panose="020B0604020202020204" pitchFamily="34" charset="0"/>
              <a:buChar char="•"/>
            </a:pPr>
            <a:r>
              <a:rPr lang="en-AU" dirty="0">
                <a:latin typeface="Arial" panose="020B0604020202020204" pitchFamily="34" charset="0"/>
              </a:rPr>
              <a:t>Computer with USB-A port and Thonny IDE software</a:t>
            </a:r>
            <a:endParaRPr lang="en-AU" dirty="0">
              <a:highlight>
                <a:srgbClr val="FFFF00"/>
              </a:highlight>
              <a:latin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rPr>
              <a:t>Piicodev Expansion board for Raspberry Pi Pico</a:t>
            </a:r>
          </a:p>
          <a:p>
            <a:pPr marL="285750" indent="-285750">
              <a:buFont typeface="Arial" panose="020B0604020202020204" pitchFamily="34" charset="0"/>
              <a:buChar char="•"/>
            </a:pPr>
            <a:r>
              <a:rPr lang="en-AU" dirty="0">
                <a:latin typeface="Arial" panose="020B0604020202020204" pitchFamily="34" charset="0"/>
              </a:rPr>
              <a:t>Piicodev atmospheric sensor BME280</a:t>
            </a:r>
          </a:p>
          <a:p>
            <a:pPr marL="285750" indent="-285750">
              <a:buFont typeface="Arial" panose="020B0604020202020204" pitchFamily="34" charset="0"/>
              <a:buChar char="•"/>
            </a:pPr>
            <a:r>
              <a:rPr lang="en-AU" dirty="0">
                <a:latin typeface="Arial" panose="020B0604020202020204" pitchFamily="34" charset="0"/>
              </a:rPr>
              <a:t>Piicodev cable</a:t>
            </a:r>
          </a:p>
          <a:p>
            <a:pPr marL="285750" indent="-285750">
              <a:buFont typeface="Arial" panose="020B0604020202020204" pitchFamily="34" charset="0"/>
              <a:buChar char="•"/>
            </a:pPr>
            <a:r>
              <a:rPr lang="en-AU" dirty="0">
                <a:latin typeface="Arial" panose="020B0604020202020204" pitchFamily="34" charset="0"/>
              </a:rPr>
              <a:t>9g MicroServo</a:t>
            </a:r>
          </a:p>
          <a:p>
            <a:pPr marL="285750" indent="-285750">
              <a:buFont typeface="Arial" panose="020B0604020202020204" pitchFamily="34" charset="0"/>
              <a:buChar char="•"/>
            </a:pPr>
            <a:r>
              <a:rPr lang="en-AU" dirty="0"/>
              <a:t>A 2xAA battery pack and a 4xAA battery pack</a:t>
            </a:r>
          </a:p>
          <a:p>
            <a:pPr marL="285750" indent="-285750">
              <a:buFont typeface="Arial" panose="020B0604020202020204" pitchFamily="34" charset="0"/>
              <a:buChar char="•"/>
            </a:pPr>
            <a:r>
              <a:rPr lang="en-AU" dirty="0"/>
              <a:t>Pin to Pin jumper wires</a:t>
            </a:r>
          </a:p>
          <a:p>
            <a:endParaRPr lang="en-AU" dirty="0"/>
          </a:p>
        </p:txBody>
      </p:sp>
      <p:pic>
        <p:nvPicPr>
          <p:cNvPr id="10" name="Picture Placeholder 9" descr="Image of equipment including battery packs, jumper wires, expansion board, microservo, pico and microservo.">
            <a:extLst>
              <a:ext uri="{FF2B5EF4-FFF2-40B4-BE49-F238E27FC236}">
                <a16:creationId xmlns:a16="http://schemas.microsoft.com/office/drawing/2014/main" id="{CAF25F4A-3C99-661D-61BA-56F9178E3271}"/>
              </a:ext>
            </a:extLst>
          </p:cNvPr>
          <p:cNvPicPr>
            <a:picLocks noGrp="1" noChangeAspect="1"/>
          </p:cNvPicPr>
          <p:nvPr>
            <p:ph type="pic" sz="quarter" idx="2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832" r="17832"/>
          <a:stretch/>
        </p:blipFill>
        <p:spPr>
          <a:xfrm>
            <a:off x="6493789" y="1562470"/>
            <a:ext cx="5337847" cy="4666603"/>
          </a:xfrm>
        </p:spPr>
      </p:pic>
      <p:sp>
        <p:nvSpPr>
          <p:cNvPr id="5" name="TextBox 4">
            <a:extLst>
              <a:ext uri="{FF2B5EF4-FFF2-40B4-BE49-F238E27FC236}">
                <a16:creationId xmlns:a16="http://schemas.microsoft.com/office/drawing/2014/main" id="{3F076142-5916-5D60-7DF8-0E790712C7BD}"/>
              </a:ext>
            </a:extLst>
          </p:cNvPr>
          <p:cNvSpPr txBox="1"/>
          <p:nvPr/>
        </p:nvSpPr>
        <p:spPr>
          <a:xfrm>
            <a:off x="6493788" y="6329849"/>
            <a:ext cx="5350211"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Microcontroller, servo and sensor equipment</a:t>
            </a:r>
            <a:endParaRPr lang="en-AU" sz="1400" dirty="0"/>
          </a:p>
        </p:txBody>
      </p:sp>
    </p:spTree>
    <p:extLst>
      <p:ext uri="{BB962C8B-B14F-4D97-AF65-F5344CB8AC3E}">
        <p14:creationId xmlns:p14="http://schemas.microsoft.com/office/powerpoint/2010/main" val="138212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Optional extension</a:t>
            </a:r>
            <a:endParaRPr lang="en-AU" dirty="0"/>
          </a:p>
        </p:txBody>
      </p:sp>
      <p:sp>
        <p:nvSpPr>
          <p:cNvPr id="8" name="Text Placeholder 7">
            <a:extLst>
              <a:ext uri="{FF2B5EF4-FFF2-40B4-BE49-F238E27FC236}">
                <a16:creationId xmlns:a16="http://schemas.microsoft.com/office/drawing/2014/main" id="{BF563EB9-7A95-3A21-CF8E-A17AF4A23AD2}"/>
              </a:ext>
            </a:extLst>
          </p:cNvPr>
          <p:cNvSpPr>
            <a:spLocks noGrp="1"/>
          </p:cNvSpPr>
          <p:nvPr>
            <p:ph type="body" sz="quarter" idx="4294967295"/>
          </p:nvPr>
        </p:nvSpPr>
        <p:spPr>
          <a:xfrm>
            <a:off x="359999" y="1454275"/>
            <a:ext cx="6389688" cy="4491038"/>
          </a:xfrm>
        </p:spPr>
        <p:txBody>
          <a:bodyPr/>
          <a:lstStyle/>
          <a:p>
            <a:r>
              <a:rPr lang="en-AU" dirty="0">
                <a:latin typeface="Arial" panose="020B0604020202020204" pitchFamily="34" charset="0"/>
                <a:cs typeface="Arial" panose="020B0604020202020204" pitchFamily="34" charset="0"/>
              </a:rPr>
              <a:t>If we want to use humidity measurements to create an action, what would the ‘if statement’ look like?</a:t>
            </a:r>
          </a:p>
          <a:p>
            <a:endParaRPr lang="en-AU" dirty="0">
              <a:latin typeface="Arial" panose="020B0604020202020204" pitchFamily="34" charset="0"/>
              <a:cs typeface="Arial" panose="020B0604020202020204" pitchFamily="34" charset="0"/>
            </a:endParaRPr>
          </a:p>
          <a:p>
            <a:r>
              <a:rPr lang="en-AU" dirty="0">
                <a:latin typeface="Courier New" panose="02070309020205020404" pitchFamily="49" charset="0"/>
                <a:cs typeface="Courier New" panose="02070309020205020404" pitchFamily="49" charset="0"/>
              </a:rPr>
              <a:t>if tempC &gt; 25 and not vent_open:</a:t>
            </a:r>
          </a:p>
          <a:p>
            <a:endParaRPr lang="en-AU" dirty="0"/>
          </a:p>
        </p:txBody>
      </p:sp>
      <p:sp>
        <p:nvSpPr>
          <p:cNvPr id="6" name="Rectangle: Rounded Corners 5">
            <a:extLst>
              <a:ext uri="{FF2B5EF4-FFF2-40B4-BE49-F238E27FC236}">
                <a16:creationId xmlns:a16="http://schemas.microsoft.com/office/drawing/2014/main" id="{C027D05C-37D1-9218-9FD9-C9EB80E7A002}"/>
              </a:ext>
              <a:ext uri="{C183D7F6-B498-43B3-948B-1728B52AA6E4}">
                <adec:decorative xmlns:adec="http://schemas.microsoft.com/office/drawing/2017/decorative" val="0"/>
              </a:ext>
            </a:extLst>
          </p:cNvPr>
          <p:cNvSpPr/>
          <p:nvPr/>
        </p:nvSpPr>
        <p:spPr>
          <a:xfrm>
            <a:off x="7640102" y="129253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AU" sz="2000" dirty="0">
              <a:solidFill>
                <a:schemeClr val="tx1"/>
              </a:solidFill>
              <a:latin typeface="Arial" panose="020B0604020202020204" pitchFamily="34" charset="0"/>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How could this ‘if statement’ change if we want to open the vent </a:t>
            </a:r>
            <a:r>
              <a:rPr lang="en-AU" sz="1800" dirty="0">
                <a:solidFill>
                  <a:srgbClr val="22272B"/>
                </a:solidFill>
                <a:latin typeface="Arial" panose="020B0604020202020204" pitchFamily="34" charset="0"/>
                <a:cs typeface="Arial" panose="020B0604020202020204" pitchFamily="34" charset="0"/>
              </a:rPr>
              <a:t>when</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the temperature is above twenty-five degrees, or the humidity is above 80%?</a:t>
            </a:r>
          </a:p>
        </p:txBody>
      </p:sp>
      <p:sp>
        <p:nvSpPr>
          <p:cNvPr id="3" name="Slide Number Placeholder 3">
            <a:extLst>
              <a:ext uri="{FF2B5EF4-FFF2-40B4-BE49-F238E27FC236}">
                <a16:creationId xmlns:a16="http://schemas.microsoft.com/office/drawing/2014/main" id="{9C1987EE-196F-2112-BB9D-341A94DE59E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515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0B5529-8ABF-B058-C9B6-9F6732F3D09F}"/>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Optional extension answer</a:t>
            </a:r>
          </a:p>
        </p:txBody>
      </p:sp>
      <p:sp>
        <p:nvSpPr>
          <p:cNvPr id="7" name="Content Placeholder 6">
            <a:extLst>
              <a:ext uri="{FF2B5EF4-FFF2-40B4-BE49-F238E27FC236}">
                <a16:creationId xmlns:a16="http://schemas.microsoft.com/office/drawing/2014/main" id="{7C115411-2E60-3057-665D-D8FCBF60C48B}"/>
              </a:ext>
            </a:extLst>
          </p:cNvPr>
          <p:cNvSpPr>
            <a:spLocks noGrp="1"/>
          </p:cNvSpPr>
          <p:nvPr>
            <p:ph sz="quarter" idx="19"/>
          </p:nvPr>
        </p:nvSpPr>
        <p:spPr/>
        <p:txBody>
          <a:bodyPr/>
          <a:lstStyle/>
          <a:p>
            <a:r>
              <a:rPr lang="en-AU" dirty="0">
                <a:latin typeface="Arial" panose="020B0604020202020204" pitchFamily="34" charset="0"/>
                <a:cs typeface="Arial" panose="020B0604020202020204" pitchFamily="34" charset="0"/>
              </a:rPr>
              <a:t>If we want to use humidity measurements to create an action what would the ‘if statement’ look like?</a:t>
            </a:r>
          </a:p>
          <a:p>
            <a:r>
              <a:rPr lang="en-AU" dirty="0">
                <a:latin typeface="Courier New" panose="02070309020205020404" pitchFamily="49" charset="0"/>
                <a:cs typeface="Courier New" panose="02070309020205020404" pitchFamily="49" charset="0"/>
              </a:rPr>
              <a:t>if tempC &gt; 25 and not vent_open:</a:t>
            </a:r>
          </a:p>
          <a:p>
            <a:r>
              <a:rPr lang="en-AU" dirty="0">
                <a:latin typeface="Arial" panose="020B0604020202020204" pitchFamily="34" charset="0"/>
                <a:cs typeface="Arial" panose="020B0604020202020204" pitchFamily="34" charset="0"/>
              </a:rPr>
              <a:t>becomes</a:t>
            </a:r>
          </a:p>
          <a:p>
            <a:r>
              <a:rPr lang="en-AU" dirty="0">
                <a:latin typeface="Courier New" panose="02070309020205020404" pitchFamily="49" charset="0"/>
                <a:cs typeface="Courier New" panose="02070309020205020404" pitchFamily="49" charset="0"/>
              </a:rPr>
              <a:t>if tempC &gt; 25 or humRH &gt; 80 and not vent_open:</a:t>
            </a:r>
          </a:p>
        </p:txBody>
      </p:sp>
      <p:pic>
        <p:nvPicPr>
          <p:cNvPr id="13" name="Picture Placeholder 12" descr="Screenshot of sensor and servo full code on Thonny">
            <a:extLst>
              <a:ext uri="{FF2B5EF4-FFF2-40B4-BE49-F238E27FC236}">
                <a16:creationId xmlns:a16="http://schemas.microsoft.com/office/drawing/2014/main" id="{05E38BB6-DC36-E177-962C-4E64CD57B391}"/>
              </a:ext>
            </a:extLst>
          </p:cNvPr>
          <p:cNvPicPr>
            <a:picLocks noGrp="1" noChangeAspect="1"/>
          </p:cNvPicPr>
          <p:nvPr>
            <p:ph type="pic" sz="quarter" idx="20"/>
          </p:nvPr>
        </p:nvPicPr>
        <p:blipFill>
          <a:blip r:embed="rId3"/>
          <a:srcRect t="39" b="39"/>
          <a:stretch/>
        </p:blipFill>
        <p:spPr/>
      </p:pic>
      <p:sp>
        <p:nvSpPr>
          <p:cNvPr id="3" name="TextBox 2">
            <a:extLst>
              <a:ext uri="{FF2B5EF4-FFF2-40B4-BE49-F238E27FC236}">
                <a16:creationId xmlns:a16="http://schemas.microsoft.com/office/drawing/2014/main" id="{C574A7D7-AF5E-15E9-3744-C1F862C537ED}"/>
              </a:ext>
            </a:extLst>
          </p:cNvPr>
          <p:cNvSpPr txBox="1"/>
          <p:nvPr/>
        </p:nvSpPr>
        <p:spPr>
          <a:xfrm>
            <a:off x="6889531" y="6401762"/>
            <a:ext cx="4891406" cy="498259"/>
          </a:xfrm>
          <a:prstGeom prst="rect">
            <a:avLst/>
          </a:prstGeom>
          <a:noFill/>
        </p:spPr>
        <p:txBody>
          <a:bodyPr wrap="square" lIns="0" tIns="0" rIns="0" bIns="0" rtlCol="0">
            <a:noAutofit/>
          </a:bodyPr>
          <a:lstStyle/>
          <a:p>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Screenshot</a:t>
            </a:r>
            <a:r>
              <a:rPr lang="en-AU" sz="1400" i="1" dirty="0">
                <a:solidFill>
                  <a:srgbClr val="30272E"/>
                </a:solidFill>
                <a:effectLst/>
                <a:latin typeface="Arial" panose="020B0604020202020204" pitchFamily="34" charset="0"/>
                <a:ea typeface="Calibri" panose="020F0502020204030204" pitchFamily="34" charset="0"/>
                <a:cs typeface="Arial" panose="020B0604020202020204" pitchFamily="34" charset="0"/>
              </a:rPr>
              <a:t> </a:t>
            </a:r>
            <a:r>
              <a:rPr lang="en-AU" sz="1400" dirty="0">
                <a:solidFill>
                  <a:srgbClr val="30272E"/>
                </a:solidFill>
                <a:effectLst/>
                <a:latin typeface="Arial" panose="020B0604020202020204" pitchFamily="34" charset="0"/>
                <a:ea typeface="Calibri" panose="020F0502020204030204" pitchFamily="34" charset="0"/>
                <a:cs typeface="Arial" panose="020B0604020202020204" pitchFamily="34" charset="0"/>
              </a:rPr>
              <a:t>of code in Thonny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rPr>
              <a:t>from </a:t>
            </a:r>
            <a:r>
              <a:rPr lang="en-AU" sz="1400" dirty="0">
                <a:solidFill>
                  <a:srgbClr val="30272E"/>
                </a:solidFill>
                <a:latin typeface="Arial" panose="020B0604020202020204" pitchFamily="34" charset="0"/>
                <a:ea typeface="Calibri" panose="020F0502020204030204" pitchFamily="34" charset="0"/>
                <a:cs typeface="Arial" panose="020B0604020202020204" pitchFamily="34" charset="0"/>
                <a:hlinkClick r:id="rId4"/>
              </a:rPr>
              <a:t>Thonny.org</a:t>
            </a:r>
            <a:endParaRPr lang="en-AU" sz="1400" dirty="0">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F39C2283-675B-383D-5756-551AA4100F1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826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communicate design ideas using sketches and notes.</a:t>
            </a:r>
            <a:endParaRPr lang="en-AU" sz="1800" b="1" dirty="0"/>
          </a:p>
          <a:p>
            <a:r>
              <a:rPr lang="en-AU" b="1" dirty="0"/>
              <a:t>We can: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communicate ideas for our smart greenhouse designs</a:t>
            </a:r>
          </a:p>
          <a:p>
            <a:pPr marL="342900" lvl="0" indent="-342900">
              <a:lnSpc>
                <a:spcPct val="150000"/>
              </a:lnSpc>
              <a:spcBef>
                <a:spcPts val="1200"/>
              </a:spcBef>
              <a:spcAft>
                <a:spcPts val="600"/>
              </a:spcAft>
              <a:buFont typeface="Symbol" panose="05050102010706020507" pitchFamily="18" charset="2"/>
              <a:buChar char=""/>
            </a:pPr>
            <a:r>
              <a:rPr lang="en-AU" sz="1800" dirty="0">
                <a:ea typeface="Calibri" panose="020F0502020204030204" pitchFamily="34" charset="0"/>
              </a:rPr>
              <a:t>p</a:t>
            </a:r>
            <a:r>
              <a:rPr lang="en-AU" sz="1800" dirty="0">
                <a:effectLst/>
                <a:latin typeface="Arial" panose="020B0604020202020204" pitchFamily="34" charset="0"/>
                <a:ea typeface="Calibri" panose="020F0502020204030204" pitchFamily="34" charset="0"/>
              </a:rPr>
              <a:t>roduce sketches and notes to capture and communicate design ideas.</a:t>
            </a: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4.1 </a:t>
            </a:r>
            <a:r>
              <a:rPr lang="en-AU"/>
              <a:t>Brainstorm and </a:t>
            </a:r>
            <a:r>
              <a:rPr lang="en-AU" dirty="0"/>
              <a:t>design</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6" name="Slide Number Placeholder 4">
            <a:extLst>
              <a:ext uri="{FF2B5EF4-FFF2-40B4-BE49-F238E27FC236}">
                <a16:creationId xmlns:a16="http://schemas.microsoft.com/office/drawing/2014/main" id="{F648F745-3E95-4056-F99C-E1296FC4DF3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82</a:t>
            </a:fld>
            <a:endParaRPr lang="en-AU" dirty="0"/>
          </a:p>
        </p:txBody>
      </p:sp>
      <p:pic>
        <p:nvPicPr>
          <p:cNvPr id="5" name="Picture 4" descr="This is the brainstorm cog of the iSTEM engineering design process. It is yellow and has a light globe in the centre.&#10;">
            <a:extLst>
              <a:ext uri="{FF2B5EF4-FFF2-40B4-BE49-F238E27FC236}">
                <a16:creationId xmlns:a16="http://schemas.microsoft.com/office/drawing/2014/main" id="{72D4BC92-6F40-098E-BD40-E856E5E630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40000" y="51652"/>
            <a:ext cx="719455" cy="719455"/>
          </a:xfrm>
          <a:prstGeom prst="rect">
            <a:avLst/>
          </a:prstGeom>
        </p:spPr>
      </p:pic>
      <p:pic>
        <p:nvPicPr>
          <p:cNvPr id="9" name="Picture 8" descr="Design icon uses a purple cog with a pencil in the centre.">
            <a:extLst>
              <a:ext uri="{FF2B5EF4-FFF2-40B4-BE49-F238E27FC236}">
                <a16:creationId xmlns:a16="http://schemas.microsoft.com/office/drawing/2014/main" id="{A177123D-B476-458F-86CD-29264DB580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24542" y="162000"/>
            <a:ext cx="719455" cy="719455"/>
          </a:xfrm>
          <a:prstGeom prst="rect">
            <a:avLst/>
          </a:prstGeom>
        </p:spPr>
      </p:pic>
    </p:spTree>
    <p:extLst>
      <p:ext uri="{BB962C8B-B14F-4D97-AF65-F5344CB8AC3E}">
        <p14:creationId xmlns:p14="http://schemas.microsoft.com/office/powerpoint/2010/main" val="800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Design brief</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dirty="0">
                <a:effectLst/>
                <a:latin typeface="Arial" panose="020B0604020202020204" pitchFamily="34" charset="0"/>
                <a:ea typeface="Calibri" panose="020F0502020204030204" pitchFamily="34" charset="0"/>
              </a:rPr>
              <a:t>Create a desktop smart greenhouse that can help manage internal temperature autonomously.</a:t>
            </a:r>
          </a:p>
          <a:p>
            <a:r>
              <a:rPr lang="en-AU" dirty="0">
                <a:ea typeface="Calibri" panose="020F0502020204030204" pitchFamily="34" charset="0"/>
              </a:rPr>
              <a:t>The smart greenhouse should include at least one:</a:t>
            </a:r>
          </a:p>
          <a:p>
            <a:pPr marL="285750" indent="-285750">
              <a:buFont typeface="Arial" panose="020B0604020202020204" pitchFamily="34" charset="0"/>
              <a:buChar char="•"/>
            </a:pPr>
            <a:r>
              <a:rPr lang="en-AU" dirty="0">
                <a:ea typeface="Calibri" panose="020F0502020204030204" pitchFamily="34" charset="0"/>
              </a:rPr>
              <a:t>microcontroller board</a:t>
            </a:r>
          </a:p>
          <a:p>
            <a:pPr marL="285750" indent="-285750">
              <a:buFont typeface="Arial" panose="020B0604020202020204" pitchFamily="34" charset="0"/>
              <a:buChar char="•"/>
            </a:pPr>
            <a:r>
              <a:rPr lang="en-AU" dirty="0">
                <a:ea typeface="Calibri" panose="020F0502020204030204" pitchFamily="34" charset="0"/>
              </a:rPr>
              <a:t>sensor (e.g. temperature sensor)</a:t>
            </a:r>
          </a:p>
          <a:p>
            <a:pPr marL="285750" indent="-285750">
              <a:buFont typeface="Arial" panose="020B0604020202020204" pitchFamily="34" charset="0"/>
              <a:buChar char="•"/>
            </a:pPr>
            <a:r>
              <a:rPr lang="en-AU" dirty="0">
                <a:ea typeface="Calibri" panose="020F0502020204030204" pitchFamily="34" charset="0"/>
              </a:rPr>
              <a:t>Actuator and effector (e.g. servo moving a vent)</a:t>
            </a:r>
          </a:p>
        </p:txBody>
      </p:sp>
      <p:sp>
        <p:nvSpPr>
          <p:cNvPr id="4" name="Text Placeholder 3">
            <a:extLst>
              <a:ext uri="{FF2B5EF4-FFF2-40B4-BE49-F238E27FC236}">
                <a16:creationId xmlns:a16="http://schemas.microsoft.com/office/drawing/2014/main" id="{76B8E201-769C-F742-6FD2-03F07B4BCCEE}"/>
              </a:ext>
            </a:extLst>
          </p:cNvPr>
          <p:cNvSpPr>
            <a:spLocks noGrp="1"/>
          </p:cNvSpPr>
          <p:nvPr>
            <p:ph type="body" sz="quarter" idx="21"/>
          </p:nvPr>
        </p:nvSpPr>
        <p:spPr/>
        <p:txBody>
          <a:bodyPr/>
          <a:lstStyle/>
          <a:p>
            <a:r>
              <a:rPr lang="en-AU" dirty="0"/>
              <a:t>Possible smart greenhouse components</a:t>
            </a:r>
          </a:p>
        </p:txBody>
      </p:sp>
      <p:pic>
        <p:nvPicPr>
          <p:cNvPr id="18" name="Picture Placeholder 17" descr="Image showing possible components to build a smart greenhouse. Showing a perspex greenhouse, sensors, microcontrollers, pumps and servo motor.">
            <a:extLst>
              <a:ext uri="{FF2B5EF4-FFF2-40B4-BE49-F238E27FC236}">
                <a16:creationId xmlns:a16="http://schemas.microsoft.com/office/drawing/2014/main" id="{91102E0D-A590-2ABD-9689-BDFFCACEE3C9}"/>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9423" t="225" r="7632" b="-225"/>
          <a:stretch/>
        </p:blipFill>
        <p:spPr>
          <a:xfrm>
            <a:off x="6324600" y="1562100"/>
            <a:ext cx="5507038" cy="4246563"/>
          </a:xfrm>
        </p:spPr>
      </p:pic>
      <p:sp>
        <p:nvSpPr>
          <p:cNvPr id="2" name="Slide Number Placeholder 3">
            <a:extLst>
              <a:ext uri="{FF2B5EF4-FFF2-40B4-BE49-F238E27FC236}">
                <a16:creationId xmlns:a16="http://schemas.microsoft.com/office/drawing/2014/main" id="{FAD0051B-6ECF-0AF4-0A86-664B3F571F3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8187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Design</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a:xfrm>
            <a:off x="360363" y="1562470"/>
            <a:ext cx="3545593" cy="4878611"/>
          </a:xfrm>
        </p:spPr>
        <p:txBody>
          <a:bodyPr/>
          <a:lstStyle/>
          <a:p>
            <a:r>
              <a:rPr lang="en-AU" sz="1800" dirty="0">
                <a:ea typeface="Calibri" panose="020F0502020204030204" pitchFamily="34" charset="0"/>
              </a:rPr>
              <a:t>In this lesson we will: </a:t>
            </a:r>
          </a:p>
          <a:p>
            <a:pPr marL="285750" indent="-285750">
              <a:buFont typeface="Arial" panose="020B0604020202020204" pitchFamily="34" charset="0"/>
              <a:buChar char="•"/>
            </a:pPr>
            <a:r>
              <a:rPr lang="en-AU" sz="1800" dirty="0">
                <a:ea typeface="Calibri" panose="020F0502020204030204" pitchFamily="34" charset="0"/>
              </a:rPr>
              <a:t>review our previous brainstorm ideas</a:t>
            </a:r>
          </a:p>
          <a:p>
            <a:pPr marL="285750" indent="-285750">
              <a:buFont typeface="Arial" panose="020B0604020202020204" pitchFamily="34" charset="0"/>
              <a:buChar char="•"/>
            </a:pPr>
            <a:r>
              <a:rPr lang="en-AU" sz="1800" dirty="0">
                <a:ea typeface="Calibri" panose="020F0502020204030204" pitchFamily="34" charset="0"/>
              </a:rPr>
              <a:t>adjust our ideas based on our knowledge of microcontrollers, sensors and actuators</a:t>
            </a:r>
          </a:p>
          <a:p>
            <a:pPr marL="285750" indent="-285750">
              <a:buFont typeface="Arial" panose="020B0604020202020204" pitchFamily="34" charset="0"/>
              <a:buChar char="•"/>
            </a:pPr>
            <a:r>
              <a:rPr lang="en-AU" sz="1800" dirty="0">
                <a:ea typeface="Calibri" panose="020F0502020204030204" pitchFamily="34" charset="0"/>
              </a:rPr>
              <a:t>begin to draw/sketch diagrams of our chosen solution</a:t>
            </a:r>
            <a:endParaRPr lang="en-AU" dirty="0"/>
          </a:p>
        </p:txBody>
      </p:sp>
      <p:pic>
        <p:nvPicPr>
          <p:cNvPr id="19" name="Picture Placeholder 18" descr="Screenshot hat demonstrates ideation in action. The image has various notes and sketches that communicate design ideas for a smart greenhouse.">
            <a:extLst>
              <a:ext uri="{FF2B5EF4-FFF2-40B4-BE49-F238E27FC236}">
                <a16:creationId xmlns:a16="http://schemas.microsoft.com/office/drawing/2014/main" id="{EB93A4EF-8751-8133-F881-4BCD196FE72A}"/>
              </a:ext>
            </a:extLst>
          </p:cNvPr>
          <p:cNvPicPr>
            <a:picLocks noGrp="1" noChangeAspect="1"/>
          </p:cNvPicPr>
          <p:nvPr>
            <p:ph type="pic" sz="quarter" idx="20"/>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1561" r="2166"/>
          <a:stretch/>
        </p:blipFill>
        <p:spPr>
          <a:xfrm>
            <a:off x="4690534" y="480967"/>
            <a:ext cx="7326488" cy="5327690"/>
          </a:xfrm>
        </p:spPr>
      </p:pic>
      <p:sp>
        <p:nvSpPr>
          <p:cNvPr id="4" name="Text Placeholder 3">
            <a:extLst>
              <a:ext uri="{FF2B5EF4-FFF2-40B4-BE49-F238E27FC236}">
                <a16:creationId xmlns:a16="http://schemas.microsoft.com/office/drawing/2014/main" id="{7B48EE03-C9A0-6CDA-C64C-B993F2FD837D}"/>
              </a:ext>
            </a:extLst>
          </p:cNvPr>
          <p:cNvSpPr>
            <a:spLocks noGrp="1"/>
          </p:cNvSpPr>
          <p:nvPr>
            <p:ph type="body" sz="quarter" idx="21"/>
          </p:nvPr>
        </p:nvSpPr>
        <p:spPr>
          <a:xfrm>
            <a:off x="4690535" y="5934075"/>
            <a:ext cx="7153804" cy="506413"/>
          </a:xfrm>
        </p:spPr>
        <p:txBody>
          <a:bodyPr/>
          <a:lstStyle/>
          <a:p>
            <a:r>
              <a:rPr lang="en-AU" dirty="0"/>
              <a:t>Image of example brainstorm on </a:t>
            </a:r>
            <a:r>
              <a:rPr lang="en-AU" dirty="0">
                <a:hlinkClick r:id="rId5"/>
              </a:rPr>
              <a:t>Smart greenhouse </a:t>
            </a:r>
            <a:r>
              <a:rPr lang="en-AU" dirty="0"/>
              <a:t>webpage</a:t>
            </a:r>
          </a:p>
        </p:txBody>
      </p:sp>
      <p:sp>
        <p:nvSpPr>
          <p:cNvPr id="3" name="Slide Number Placeholder 3">
            <a:extLst>
              <a:ext uri="{FF2B5EF4-FFF2-40B4-BE49-F238E27FC236}">
                <a16:creationId xmlns:a16="http://schemas.microsoft.com/office/drawing/2014/main" id="{5A90026F-9E7D-B969-F1A8-9C40F1485A1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643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
            <a:hlinkClick r:id="rId3"/>
            <a:extLst>
              <a:ext uri="{FF2B5EF4-FFF2-40B4-BE49-F238E27FC236}">
                <a16:creationId xmlns:a16="http://schemas.microsoft.com/office/drawing/2014/main" id="{3072158C-EFEB-FD83-AA40-8D159975C08E}"/>
              </a:ext>
            </a:extLst>
          </p:cNvPr>
          <p:cNvPicPr>
            <a:picLocks noGrp="1" noChangeAspect="1"/>
          </p:cNvPicPr>
          <p:nvPr>
            <p:ph type="pic" sz="quarter" idx="20"/>
          </p:nvPr>
        </p:nvPicPr>
        <p:blipFill>
          <a:blip r:embed="rId4"/>
          <a:srcRect l="3133" r="8380"/>
          <a:stretch/>
        </p:blipFill>
        <p:spPr>
          <a:xfrm>
            <a:off x="5977467" y="1562471"/>
            <a:ext cx="5854170" cy="4246186"/>
          </a:xfrm>
        </p:spPr>
      </p:pic>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Drawing</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Concepts</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a:xfrm>
            <a:off x="360363" y="1562470"/>
            <a:ext cx="5284081" cy="4878611"/>
          </a:xfrm>
        </p:spPr>
        <p:txBody>
          <a:bodyPr/>
          <a:lstStyle/>
          <a:p>
            <a:r>
              <a:rPr lang="en-AU" sz="1800" dirty="0">
                <a:ea typeface="Calibri" panose="020F0502020204030204" pitchFamily="34" charset="0"/>
              </a:rPr>
              <a:t>We will be taking our brainstorm ideas further today and creating concept sketches.</a:t>
            </a:r>
          </a:p>
          <a:p>
            <a:r>
              <a:rPr lang="en-AU" sz="1800" dirty="0">
                <a:ea typeface="Calibri" panose="020F0502020204030204" pitchFamily="34" charset="0"/>
              </a:rPr>
              <a:t>This video will introduce ideas regarding the sketching of design ideas. </a:t>
            </a:r>
            <a:endParaRPr lang="en-AU" sz="1800" dirty="0"/>
          </a:p>
          <a:p>
            <a:endParaRPr lang="en-AU" sz="1800" dirty="0"/>
          </a:p>
          <a:p>
            <a:endParaRPr lang="en-AU" sz="1800" dirty="0"/>
          </a:p>
          <a:p>
            <a:endParaRPr lang="en-AU" sz="1800" dirty="0"/>
          </a:p>
        </p:txBody>
      </p:sp>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21"/>
          </p:nvPr>
        </p:nvSpPr>
        <p:spPr/>
        <p:txBody>
          <a:bodyPr/>
          <a:lstStyle/>
          <a:p>
            <a:r>
              <a:rPr lang="en-AU" dirty="0">
                <a:hlinkClick r:id="rId3"/>
              </a:rPr>
              <a:t>Design and drawing </a:t>
            </a:r>
            <a:r>
              <a:rPr lang="en-AU" dirty="0"/>
              <a:t>a smart greenhouse</a:t>
            </a:r>
          </a:p>
        </p:txBody>
      </p:sp>
      <p:pic>
        <p:nvPicPr>
          <p:cNvPr id="5" name="Picture 2" descr="Play button icon">
            <a:hlinkClick r:id="rId3"/>
            <a:extLst>
              <a:ext uri="{FF2B5EF4-FFF2-40B4-BE49-F238E27FC236}">
                <a16:creationId xmlns:a16="http://schemas.microsoft.com/office/drawing/2014/main" id="{E0212519-545A-ECDC-0AA6-B144B0DC056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10977877" y="5223825"/>
            <a:ext cx="866121" cy="500426"/>
          </a:xfrm>
          <a:prstGeom prst="rect">
            <a:avLst/>
          </a:prstGeom>
          <a:noFill/>
        </p:spPr>
      </p:pic>
      <p:sp>
        <p:nvSpPr>
          <p:cNvPr id="3" name="Slide Number Placeholder 3">
            <a:extLst>
              <a:ext uri="{FF2B5EF4-FFF2-40B4-BE49-F238E27FC236}">
                <a16:creationId xmlns:a16="http://schemas.microsoft.com/office/drawing/2014/main" id="{49D7B165-F01B-3E20-A174-88DA403FD4C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47422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Drawing sketches</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Concept sketches</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p:txBody>
          <a:bodyPr/>
          <a:lstStyle/>
          <a:p>
            <a:r>
              <a:rPr lang="en-AU" sz="1800" dirty="0">
                <a:ea typeface="Calibri" panose="020F0502020204030204" pitchFamily="34" charset="0"/>
              </a:rPr>
              <a:t>Consider an element of your design.</a:t>
            </a:r>
          </a:p>
          <a:p>
            <a:r>
              <a:rPr lang="en-AU" sz="1800" dirty="0">
                <a:ea typeface="Calibri" panose="020F0502020204030204" pitchFamily="34" charset="0"/>
              </a:rPr>
              <a:t>Draw a sketch that illustrates the movement, mechanism or other consideration of that element.</a:t>
            </a:r>
          </a:p>
          <a:p>
            <a:r>
              <a:rPr lang="en-AU" sz="1800" dirty="0">
                <a:ea typeface="Calibri" panose="020F0502020204030204" pitchFamily="34" charset="0"/>
              </a:rPr>
              <a:t>Add notes to the sketch to help explain the sketch.</a:t>
            </a:r>
            <a:endParaRPr lang="en-AU" sz="1800" dirty="0"/>
          </a:p>
          <a:p>
            <a:endParaRPr lang="en-AU" sz="1800" dirty="0"/>
          </a:p>
          <a:p>
            <a:endParaRPr lang="en-AU" sz="1800" dirty="0"/>
          </a:p>
          <a:p>
            <a:endParaRPr lang="en-AU" sz="1800" dirty="0"/>
          </a:p>
        </p:txBody>
      </p:sp>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21"/>
          </p:nvPr>
        </p:nvSpPr>
        <p:spPr/>
        <p:txBody>
          <a:bodyPr/>
          <a:lstStyle/>
          <a:p>
            <a:r>
              <a:rPr lang="en-AU" dirty="0"/>
              <a:t>Example of a smart greenhouse vent</a:t>
            </a:r>
          </a:p>
        </p:txBody>
      </p:sp>
      <p:pic>
        <p:nvPicPr>
          <p:cNvPr id="8" name="Picture Placeholder 7" descr="Scre">
            <a:extLst>
              <a:ext uri="{FF2B5EF4-FFF2-40B4-BE49-F238E27FC236}">
                <a16:creationId xmlns:a16="http://schemas.microsoft.com/office/drawing/2014/main" id="{FE85D004-806E-FD1E-CFB0-E3C749CBAD5A}"/>
              </a:ext>
            </a:extLst>
          </p:cNvPr>
          <p:cNvPicPr>
            <a:picLocks noGrp="1" noChangeAspect="1"/>
          </p:cNvPicPr>
          <p:nvPr>
            <p:ph type="pic" sz="quarter" idx="20"/>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rcRect l="9543" r="9543"/>
          <a:stretch>
            <a:fillRect/>
          </a:stretch>
        </p:blipFill>
        <p:spPr>
          <a:prstGeom prst="rect">
            <a:avLst/>
          </a:prstGeom>
        </p:spPr>
      </p:pic>
      <p:sp>
        <p:nvSpPr>
          <p:cNvPr id="3" name="Slide Number Placeholder 3">
            <a:extLst>
              <a:ext uri="{FF2B5EF4-FFF2-40B4-BE49-F238E27FC236}">
                <a16:creationId xmlns:a16="http://schemas.microsoft.com/office/drawing/2014/main" id="{35D37AA0-5FCE-3B8A-9D52-A1CBA69737B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9310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35BA46-F19E-DE35-AACE-7E322D0F13B1}"/>
              </a:ext>
            </a:extLst>
          </p:cNvPr>
          <p:cNvSpPr>
            <a:spLocks noGrp="1"/>
          </p:cNvSpPr>
          <p:nvPr>
            <p:ph type="pic" sz="quarter" idx="13"/>
          </p:nvPr>
        </p:nvSpPr>
        <p:spPr/>
        <p:txBody>
          <a:bodyPr/>
          <a:lstStyle/>
          <a:p>
            <a:r>
              <a:rPr lang="en-AU" b="1" dirty="0"/>
              <a:t>We are learning to:</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communicate design ideas using notes and sketches.</a:t>
            </a:r>
          </a:p>
          <a:p>
            <a:r>
              <a:rPr lang="en-AU" b="1" dirty="0"/>
              <a:t>We can: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communicate ideas for our smart greenhouse designs</a:t>
            </a:r>
          </a:p>
          <a:p>
            <a:pPr marL="342900" lvl="0" indent="-342900">
              <a:spcBef>
                <a:spcPts val="1200"/>
              </a:spcBef>
              <a:spcAft>
                <a:spcPts val="600"/>
              </a:spcAft>
              <a:buFont typeface="Symbol" panose="05050102010706020507" pitchFamily="18" charset="2"/>
              <a:buChar char=""/>
            </a:pPr>
            <a:r>
              <a:rPr lang="en-AU" sz="1800" dirty="0">
                <a:ea typeface="Calibri" panose="020F0502020204030204" pitchFamily="34" charset="0"/>
              </a:rPr>
              <a:t>produce orthographic and concept sketches to capture and communicate design ideas.</a:t>
            </a:r>
          </a:p>
        </p:txBody>
      </p:sp>
      <p:sp>
        <p:nvSpPr>
          <p:cNvPr id="2" name="Title 1">
            <a:extLst>
              <a:ext uri="{FF2B5EF4-FFF2-40B4-BE49-F238E27FC236}">
                <a16:creationId xmlns:a16="http://schemas.microsoft.com/office/drawing/2014/main" id="{C33C36CD-324E-FD41-74AB-B4DB2259754F}"/>
              </a:ext>
            </a:extLst>
          </p:cNvPr>
          <p:cNvSpPr>
            <a:spLocks noGrp="1"/>
          </p:cNvSpPr>
          <p:nvPr>
            <p:ph type="title"/>
          </p:nvPr>
        </p:nvSpPr>
        <p:spPr/>
        <p:txBody>
          <a:bodyPr/>
          <a:lstStyle/>
          <a:p>
            <a:r>
              <a:rPr lang="en-AU" dirty="0"/>
              <a:t>4.2 Refine the design</a:t>
            </a:r>
          </a:p>
        </p:txBody>
      </p:sp>
      <p:sp>
        <p:nvSpPr>
          <p:cNvPr id="4" name="Text Placeholder 3">
            <a:extLst>
              <a:ext uri="{FF2B5EF4-FFF2-40B4-BE49-F238E27FC236}">
                <a16:creationId xmlns:a16="http://schemas.microsoft.com/office/drawing/2014/main" id="{1AFBB987-10B6-ACF2-A69E-A6021476D922}"/>
              </a:ext>
            </a:extLst>
          </p:cNvPr>
          <p:cNvSpPr>
            <a:spLocks noGrp="1"/>
          </p:cNvSpPr>
          <p:nvPr>
            <p:ph type="body" sz="quarter" idx="18"/>
          </p:nvPr>
        </p:nvSpPr>
        <p:spPr/>
        <p:txBody>
          <a:bodyPr/>
          <a:lstStyle/>
          <a:p>
            <a:r>
              <a:rPr lang="en-AU" dirty="0"/>
              <a:t>Learning intentions and success criteria</a:t>
            </a:r>
          </a:p>
        </p:txBody>
      </p:sp>
      <p:sp>
        <p:nvSpPr>
          <p:cNvPr id="6" name="Slide Number Placeholder 4">
            <a:extLst>
              <a:ext uri="{FF2B5EF4-FFF2-40B4-BE49-F238E27FC236}">
                <a16:creationId xmlns:a16="http://schemas.microsoft.com/office/drawing/2014/main" id="{F648F745-3E95-4056-F99C-E1296FC4DF31}"/>
              </a:ext>
            </a:extLst>
          </p:cNvPr>
          <p:cNvSpPr>
            <a:spLocks noGrp="1"/>
          </p:cNvSpPr>
          <p:nvPr>
            <p:ph type="sldNum" sz="quarter" idx="12"/>
          </p:nvPr>
        </p:nvSpPr>
        <p:spPr>
          <a:xfrm>
            <a:off x="11124000" y="6516000"/>
            <a:ext cx="720000" cy="180000"/>
          </a:xfrm>
        </p:spPr>
        <p:txBody>
          <a:bodyPr/>
          <a:lstStyle/>
          <a:p>
            <a:fld id="{6B0AA3B9-7176-4FBC-8A56-697129254272}" type="slidenum">
              <a:rPr lang="en-AU" smtClean="0"/>
              <a:t>87</a:t>
            </a:fld>
            <a:endParaRPr lang="en-AU" dirty="0"/>
          </a:p>
        </p:txBody>
      </p:sp>
      <p:pic>
        <p:nvPicPr>
          <p:cNvPr id="5" name="Picture 4" descr="Design icon uses a purple cog with a pencil in the centre.">
            <a:extLst>
              <a:ext uri="{FF2B5EF4-FFF2-40B4-BE49-F238E27FC236}">
                <a16:creationId xmlns:a16="http://schemas.microsoft.com/office/drawing/2014/main" id="{A177123D-B476-458F-86CD-29264DB580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4000" y="162545"/>
            <a:ext cx="719455" cy="719455"/>
          </a:xfrm>
          <a:prstGeom prst="rect">
            <a:avLst/>
          </a:prstGeom>
        </p:spPr>
      </p:pic>
    </p:spTree>
    <p:extLst>
      <p:ext uri="{BB962C8B-B14F-4D97-AF65-F5344CB8AC3E}">
        <p14:creationId xmlns:p14="http://schemas.microsoft.com/office/powerpoint/2010/main" val="133256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D1CC4-487F-DD1E-BFE3-B8933C11796E}"/>
              </a:ext>
            </a:extLst>
          </p:cNvPr>
          <p:cNvSpPr>
            <a:spLocks noGrp="1"/>
          </p:cNvSpPr>
          <p:nvPr>
            <p:ph type="title"/>
          </p:nvPr>
        </p:nvSpPr>
        <p:spPr/>
        <p:txBody>
          <a:bodyPr/>
          <a:lstStyle/>
          <a:p>
            <a:r>
              <a:rPr lang="en-AU" dirty="0"/>
              <a:t>Remember the design brief</a:t>
            </a:r>
          </a:p>
        </p:txBody>
      </p:sp>
      <p:sp>
        <p:nvSpPr>
          <p:cNvPr id="7" name="Text Placeholder 6">
            <a:extLst>
              <a:ext uri="{FF2B5EF4-FFF2-40B4-BE49-F238E27FC236}">
                <a16:creationId xmlns:a16="http://schemas.microsoft.com/office/drawing/2014/main" id="{9FC8BFCD-C376-DC99-BA24-BD595B8347FF}"/>
              </a:ext>
            </a:extLst>
          </p:cNvPr>
          <p:cNvSpPr>
            <a:spLocks noGrp="1"/>
          </p:cNvSpPr>
          <p:nvPr>
            <p:ph type="body" sz="quarter" idx="18"/>
          </p:nvPr>
        </p:nvSpPr>
        <p:spPr/>
        <p:txBody>
          <a:bodyPr/>
          <a:lstStyle/>
          <a:p>
            <a:r>
              <a:rPr lang="en-AU" dirty="0"/>
              <a:t>Minimum viable product</a:t>
            </a:r>
          </a:p>
        </p:txBody>
      </p:sp>
      <p:sp>
        <p:nvSpPr>
          <p:cNvPr id="6" name="Content Placeholder 5">
            <a:extLst>
              <a:ext uri="{FF2B5EF4-FFF2-40B4-BE49-F238E27FC236}">
                <a16:creationId xmlns:a16="http://schemas.microsoft.com/office/drawing/2014/main" id="{090F4481-FDC4-B0B8-8C77-63024FFA226C}"/>
              </a:ext>
            </a:extLst>
          </p:cNvPr>
          <p:cNvSpPr>
            <a:spLocks noGrp="1"/>
          </p:cNvSpPr>
          <p:nvPr>
            <p:ph sz="quarter" idx="19"/>
          </p:nvPr>
        </p:nvSpPr>
        <p:spPr/>
        <p:txBody>
          <a:bodyPr/>
          <a:lstStyle/>
          <a:p>
            <a:r>
              <a:rPr lang="en-AU" dirty="0">
                <a:effectLst/>
                <a:latin typeface="Arial" panose="020B0604020202020204" pitchFamily="34" charset="0"/>
                <a:ea typeface="Calibri" panose="020F0502020204030204" pitchFamily="34" charset="0"/>
              </a:rPr>
              <a:t>Create a small desktop smart greenhouse that can help manage temperature autonomously.</a:t>
            </a:r>
          </a:p>
          <a:p>
            <a:r>
              <a:rPr lang="en-AU" dirty="0">
                <a:ea typeface="Calibri" panose="020F0502020204030204" pitchFamily="34" charset="0"/>
              </a:rPr>
              <a:t>The smart greenhouse should include at least one:</a:t>
            </a:r>
          </a:p>
          <a:p>
            <a:pPr marL="285750" indent="-285750">
              <a:buFont typeface="Arial" panose="020B0604020202020204" pitchFamily="34" charset="0"/>
              <a:buChar char="•"/>
            </a:pPr>
            <a:r>
              <a:rPr lang="en-AU" dirty="0">
                <a:ea typeface="Calibri" panose="020F0502020204030204" pitchFamily="34" charset="0"/>
              </a:rPr>
              <a:t>microcontroller board</a:t>
            </a:r>
          </a:p>
          <a:p>
            <a:pPr marL="285750" indent="-285750">
              <a:buFont typeface="Arial" panose="020B0604020202020204" pitchFamily="34" charset="0"/>
              <a:buChar char="•"/>
            </a:pPr>
            <a:r>
              <a:rPr lang="en-AU" dirty="0">
                <a:ea typeface="Calibri" panose="020F0502020204030204" pitchFamily="34" charset="0"/>
              </a:rPr>
              <a:t>sensor (e.g. temperature sensor)</a:t>
            </a:r>
          </a:p>
          <a:p>
            <a:pPr marL="285750" indent="-285750">
              <a:buFont typeface="Arial" panose="020B0604020202020204" pitchFamily="34" charset="0"/>
              <a:buChar char="•"/>
            </a:pPr>
            <a:r>
              <a:rPr lang="en-AU" dirty="0">
                <a:ea typeface="Calibri" panose="020F0502020204030204" pitchFamily="34" charset="0"/>
              </a:rPr>
              <a:t>Actuator and effector (e.g. servo moving a vent)</a:t>
            </a:r>
          </a:p>
        </p:txBody>
      </p:sp>
      <p:sp>
        <p:nvSpPr>
          <p:cNvPr id="4" name="Text Placeholder 3">
            <a:extLst>
              <a:ext uri="{FF2B5EF4-FFF2-40B4-BE49-F238E27FC236}">
                <a16:creationId xmlns:a16="http://schemas.microsoft.com/office/drawing/2014/main" id="{76B8E201-769C-F742-6FD2-03F07B4BCCEE}"/>
              </a:ext>
            </a:extLst>
          </p:cNvPr>
          <p:cNvSpPr>
            <a:spLocks noGrp="1"/>
          </p:cNvSpPr>
          <p:nvPr>
            <p:ph type="body" sz="quarter" idx="21"/>
          </p:nvPr>
        </p:nvSpPr>
        <p:spPr/>
        <p:txBody>
          <a:bodyPr/>
          <a:lstStyle/>
          <a:p>
            <a:r>
              <a:rPr lang="en-AU" dirty="0"/>
              <a:t>Possible smart greenhouse components</a:t>
            </a:r>
          </a:p>
          <a:p>
            <a:endParaRPr lang="en-AU" dirty="0"/>
          </a:p>
        </p:txBody>
      </p:sp>
      <p:pic>
        <p:nvPicPr>
          <p:cNvPr id="8" name="Picture Placeholder 17" descr="Image showing possible components to build a smart greenhouse. Showing a perspex greenhouse, sensors, microcontrollers, pumps and servo motor.">
            <a:extLst>
              <a:ext uri="{FF2B5EF4-FFF2-40B4-BE49-F238E27FC236}">
                <a16:creationId xmlns:a16="http://schemas.microsoft.com/office/drawing/2014/main" id="{BA263CC7-EBA5-8AA3-84D4-8147156D4638}"/>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18700" t="-9" r="8354" b="9"/>
          <a:stretch/>
        </p:blipFill>
        <p:spPr>
          <a:xfrm>
            <a:off x="6324600" y="1562100"/>
            <a:ext cx="5507038" cy="4246563"/>
          </a:xfrm>
        </p:spPr>
      </p:pic>
      <p:sp>
        <p:nvSpPr>
          <p:cNvPr id="2" name="Slide Number Placeholder 3">
            <a:extLst>
              <a:ext uri="{FF2B5EF4-FFF2-40B4-BE49-F238E27FC236}">
                <a16:creationId xmlns:a16="http://schemas.microsoft.com/office/drawing/2014/main" id="{0B5813B0-3083-9388-8F2E-552AD91C99E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02258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Drawings for a design for a smart greenhouse.">
            <a:hlinkClick r:id="rId3"/>
            <a:extLst>
              <a:ext uri="{FF2B5EF4-FFF2-40B4-BE49-F238E27FC236}">
                <a16:creationId xmlns:a16="http://schemas.microsoft.com/office/drawing/2014/main" id="{5B2A0291-4B92-0ECD-F1DA-E82552310320}"/>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6986" r="6986"/>
          <a:stretch>
            <a:fillRect/>
          </a:stretch>
        </p:blipFill>
        <p:spPr/>
      </p:pic>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Drawing orthographic projections</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Orthographic</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p:txBody>
          <a:bodyPr/>
          <a:lstStyle/>
          <a:p>
            <a:r>
              <a:rPr lang="en-AU" sz="1800" dirty="0">
                <a:ea typeface="Calibri" panose="020F0502020204030204" pitchFamily="34" charset="0"/>
              </a:rPr>
              <a:t>We will be creating orthogonal drawings of our smart greenhouse today.</a:t>
            </a:r>
          </a:p>
          <a:p>
            <a:r>
              <a:rPr lang="en-AU" sz="1800" dirty="0"/>
              <a:t>An orthogonal drawing is a method of representing a three-dimensional object in two dimensions using a series of separate views. These views typically include:</a:t>
            </a:r>
          </a:p>
          <a:p>
            <a:r>
              <a:rPr lang="en-AU" sz="1800" dirty="0"/>
              <a:t>Front view: A depiction of the object as seen from the front.</a:t>
            </a:r>
          </a:p>
          <a:p>
            <a:r>
              <a:rPr lang="en-AU" sz="1800" dirty="0"/>
              <a:t>Top view: A view of the object as seen from above.</a:t>
            </a:r>
          </a:p>
          <a:p>
            <a:r>
              <a:rPr lang="en-AU" sz="1800" dirty="0"/>
              <a:t>Side view: A view of the object as seen from the side.</a:t>
            </a:r>
          </a:p>
          <a:p>
            <a:endParaRPr lang="en-AU" sz="1800" dirty="0"/>
          </a:p>
          <a:p>
            <a:endParaRPr lang="en-AU" sz="1800" dirty="0"/>
          </a:p>
          <a:p>
            <a:endParaRPr lang="en-AU" sz="1800" dirty="0"/>
          </a:p>
        </p:txBody>
      </p:sp>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21"/>
          </p:nvPr>
        </p:nvSpPr>
        <p:spPr/>
        <p:txBody>
          <a:bodyPr/>
          <a:lstStyle/>
          <a:p>
            <a:r>
              <a:rPr lang="en-AU" dirty="0">
                <a:hlinkClick r:id="rId3"/>
              </a:rPr>
              <a:t>Design and drawing </a:t>
            </a:r>
            <a:r>
              <a:rPr lang="en-AU" dirty="0"/>
              <a:t>a smart greenhouse</a:t>
            </a:r>
          </a:p>
        </p:txBody>
      </p:sp>
      <p:pic>
        <p:nvPicPr>
          <p:cNvPr id="5" name="Picture 2" descr="Play button icon">
            <a:hlinkClick r:id="rId3"/>
            <a:extLst>
              <a:ext uri="{FF2B5EF4-FFF2-40B4-BE49-F238E27FC236}">
                <a16:creationId xmlns:a16="http://schemas.microsoft.com/office/drawing/2014/main" id="{E0212519-545A-ECDC-0AA6-B144B0DC056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10977877" y="5223825"/>
            <a:ext cx="866121" cy="500426"/>
          </a:xfrm>
          <a:prstGeom prst="rect">
            <a:avLst/>
          </a:prstGeom>
          <a:noFill/>
        </p:spPr>
      </p:pic>
      <p:sp>
        <p:nvSpPr>
          <p:cNvPr id="3" name="Slide Number Placeholder 3">
            <a:extLst>
              <a:ext uri="{FF2B5EF4-FFF2-40B4-BE49-F238E27FC236}">
                <a16:creationId xmlns:a16="http://schemas.microsoft.com/office/drawing/2014/main" id="{C98885D2-9BCD-ABD7-D3D6-CAD2C090FEC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1004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8B60-F3BA-6CC5-6421-9655F3437EDB}"/>
              </a:ext>
            </a:extLst>
          </p:cNvPr>
          <p:cNvSpPr>
            <a:spLocks noGrp="1"/>
          </p:cNvSpPr>
          <p:nvPr>
            <p:ph type="title"/>
          </p:nvPr>
        </p:nvSpPr>
        <p:spPr>
          <a:xfrm>
            <a:off x="360000" y="360000"/>
            <a:ext cx="10080000" cy="545601"/>
          </a:xfrm>
        </p:spPr>
        <p:txBody>
          <a:bodyPr anchor="t">
            <a:normAutofit/>
          </a:bodyPr>
          <a:lstStyle/>
          <a:p>
            <a:r>
              <a:rPr lang="en-AU" dirty="0"/>
              <a:t>Instructions for use - files</a:t>
            </a:r>
          </a:p>
        </p:txBody>
      </p:sp>
      <p:sp>
        <p:nvSpPr>
          <p:cNvPr id="3" name="Content Placeholder 2" descr="Image of required equipment, which are Raspberry Pi Pico with soldered pins, USB-A to Micro-USB cable, Computer with USB-A port and VS Code, Piicodev Expansion board for Raspberry Pi Pico, Piicodev atmospheric sensor BME280, Piicodev cable.&#10;">
            <a:extLst>
              <a:ext uri="{FF2B5EF4-FFF2-40B4-BE49-F238E27FC236}">
                <a16:creationId xmlns:a16="http://schemas.microsoft.com/office/drawing/2014/main" id="{E833498A-7307-382E-5618-CE4C975ACDBD}"/>
              </a:ext>
            </a:extLst>
          </p:cNvPr>
          <p:cNvSpPr>
            <a:spLocks noGrp="1"/>
          </p:cNvSpPr>
          <p:nvPr>
            <p:ph idx="1"/>
          </p:nvPr>
        </p:nvSpPr>
        <p:spPr>
          <a:xfrm>
            <a:off x="360000" y="1620000"/>
            <a:ext cx="5558791" cy="4536000"/>
          </a:xfrm>
        </p:spPr>
        <p:txBody>
          <a:bodyPr>
            <a:normAutofit/>
          </a:bodyPr>
          <a:lstStyle/>
          <a:p>
            <a:r>
              <a:rPr lang="en-AU" dirty="0">
                <a:latin typeface="Arial" panose="020B0604020202020204" pitchFamily="34" charset="0"/>
              </a:rPr>
              <a:t>Lesson 3.2 uses a particular sensor and expansion board. </a:t>
            </a:r>
          </a:p>
          <a:p>
            <a:r>
              <a:rPr lang="en-AU" dirty="0">
                <a:latin typeface="Arial" panose="020B0604020202020204" pitchFamily="34" charset="0"/>
              </a:rPr>
              <a:t>You will need to download two python files from </a:t>
            </a:r>
            <a:r>
              <a:rPr lang="en-AU" dirty="0">
                <a:latin typeface="Arial" panose="020B0604020202020204" pitchFamily="34" charset="0"/>
                <a:hlinkClick r:id="rId3"/>
              </a:rPr>
              <a:t>PiicoDev atmospheric sensor BME280 – raspberry pi pico guide</a:t>
            </a:r>
            <a:r>
              <a:rPr lang="en-AU" dirty="0">
                <a:latin typeface="Arial" panose="020B0604020202020204" pitchFamily="34" charset="0"/>
              </a:rPr>
              <a:t>, they are:</a:t>
            </a:r>
          </a:p>
          <a:p>
            <a:pPr marL="285750" indent="-285750">
              <a:buFont typeface="Arial" panose="020B0604020202020204" pitchFamily="34" charset="0"/>
              <a:buChar char="•"/>
            </a:pPr>
            <a:r>
              <a:rPr lang="en-AU" dirty="0">
                <a:latin typeface="Arial" panose="020B0604020202020204" pitchFamily="34" charset="0"/>
                <a:hlinkClick r:id="rId4"/>
              </a:rPr>
              <a:t>PiicoDev_Unified.py</a:t>
            </a:r>
            <a:endParaRPr lang="en-AU" dirty="0">
              <a:latin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hlinkClick r:id="rId5"/>
              </a:rPr>
              <a:t>PiicoDev_BME280.py</a:t>
            </a:r>
            <a:endParaRPr lang="en-AU" dirty="0">
              <a:latin typeface="Arial" panose="020B0604020202020204" pitchFamily="34" charset="0"/>
            </a:endParaRPr>
          </a:p>
          <a:p>
            <a:r>
              <a:rPr lang="en-AU" dirty="0">
                <a:latin typeface="Arial" panose="020B0604020202020204" pitchFamily="34" charset="0"/>
              </a:rPr>
              <a:t>We will call upon these files in our main code. Share files with students.</a:t>
            </a:r>
            <a:endParaRPr lang="en-AU" dirty="0"/>
          </a:p>
          <a:p>
            <a:endParaRPr lang="en-AU" dirty="0"/>
          </a:p>
        </p:txBody>
      </p:sp>
      <p:sp>
        <p:nvSpPr>
          <p:cNvPr id="4" name="Slide Number Placeholder 3">
            <a:extLst>
              <a:ext uri="{FF2B5EF4-FFF2-40B4-BE49-F238E27FC236}">
                <a16:creationId xmlns:a16="http://schemas.microsoft.com/office/drawing/2014/main" id="{30E8820A-5414-EB1C-16E1-DEFE9B228D5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15" name="Text Placeholder 4">
            <a:extLst>
              <a:ext uri="{FF2B5EF4-FFF2-40B4-BE49-F238E27FC236}">
                <a16:creationId xmlns:a16="http://schemas.microsoft.com/office/drawing/2014/main" id="{47FD0CB3-5B1E-58A5-B9A1-DDD834EC6936}"/>
              </a:ext>
            </a:extLst>
          </p:cNvPr>
          <p:cNvSpPr>
            <a:spLocks noGrp="1"/>
          </p:cNvSpPr>
          <p:nvPr>
            <p:ph type="body" sz="quarter" idx="18"/>
          </p:nvPr>
        </p:nvSpPr>
        <p:spPr>
          <a:xfrm>
            <a:off x="360000" y="982520"/>
            <a:ext cx="10080000" cy="310015"/>
          </a:xfrm>
        </p:spPr>
        <p:txBody>
          <a:bodyPr/>
          <a:lstStyle/>
          <a:p>
            <a:r>
              <a:rPr lang="en-AU" dirty="0">
                <a:latin typeface="Arial" panose="020B0604020202020204" pitchFamily="34" charset="0"/>
              </a:rPr>
              <a:t>Files</a:t>
            </a:r>
            <a:endParaRPr lang="en-US" dirty="0">
              <a:latin typeface="Arial" panose="020B0604020202020204" pitchFamily="34" charset="0"/>
            </a:endParaRPr>
          </a:p>
        </p:txBody>
      </p:sp>
      <p:pic>
        <p:nvPicPr>
          <p:cNvPr id="7" name="Picture Placeholder 10" descr="Image of  green Raspberry Pi Pico microcontroller and blue BME280 atmospheric sensor.">
            <a:extLst>
              <a:ext uri="{FF2B5EF4-FFF2-40B4-BE49-F238E27FC236}">
                <a16:creationId xmlns:a16="http://schemas.microsoft.com/office/drawing/2014/main" id="{62D6D20A-74CA-7C93-A3AC-F675F962C015}"/>
              </a:ext>
            </a:extLst>
          </p:cNvPr>
          <p:cNvPicPr>
            <a:picLocks noGrp="1" noChangeAspect="1"/>
          </p:cNvPicPr>
          <p:nvPr>
            <p:ph type="pic" sz="quarter" idx="19"/>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4966" r="14966"/>
          <a:stretch/>
        </p:blipFill>
        <p:spPr>
          <a:xfrm>
            <a:off x="6167438" y="1619250"/>
            <a:ext cx="5676900" cy="4537075"/>
          </a:xfrm>
        </p:spPr>
      </p:pic>
      <p:sp>
        <p:nvSpPr>
          <p:cNvPr id="5" name="TextBox 4">
            <a:extLst>
              <a:ext uri="{FF2B5EF4-FFF2-40B4-BE49-F238E27FC236}">
                <a16:creationId xmlns:a16="http://schemas.microsoft.com/office/drawing/2014/main" id="{0957D013-7276-F9DC-111A-DAD90EA8C9DE}"/>
              </a:ext>
            </a:extLst>
          </p:cNvPr>
          <p:cNvSpPr txBox="1"/>
          <p:nvPr/>
        </p:nvSpPr>
        <p:spPr>
          <a:xfrm>
            <a:off x="6167098" y="6329849"/>
            <a:ext cx="5430735" cy="498259"/>
          </a:xfrm>
          <a:prstGeom prst="rect">
            <a:avLst/>
          </a:prstGeom>
          <a:noFill/>
        </p:spPr>
        <p:txBody>
          <a:bodyPr wrap="square" lIns="0" tIns="0" rIns="0" bIns="0" rtlCol="0">
            <a:noAutofit/>
          </a:bodyPr>
          <a:lstStyle/>
          <a:p>
            <a:r>
              <a:rPr lang="en-AU" sz="1400" dirty="0">
                <a:effectLst/>
                <a:latin typeface="Arial" panose="020B0604020202020204" pitchFamily="34" charset="0"/>
                <a:ea typeface="Calibri" panose="020F0502020204030204" pitchFamily="34" charset="0"/>
              </a:rPr>
              <a:t>Microcontroller and atmospheric sensor</a:t>
            </a:r>
            <a:endParaRPr lang="en-AU" sz="1400" dirty="0"/>
          </a:p>
        </p:txBody>
      </p:sp>
    </p:spTree>
    <p:extLst>
      <p:ext uri="{BB962C8B-B14F-4D97-AF65-F5344CB8AC3E}">
        <p14:creationId xmlns:p14="http://schemas.microsoft.com/office/powerpoint/2010/main" val="18942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CAAB-EADA-C1B8-4C1A-EAB3BE9C799F}"/>
              </a:ext>
            </a:extLst>
          </p:cNvPr>
          <p:cNvSpPr>
            <a:spLocks noGrp="1"/>
          </p:cNvSpPr>
          <p:nvPr>
            <p:ph type="title"/>
          </p:nvPr>
        </p:nvSpPr>
        <p:spPr/>
        <p:txBody>
          <a:bodyPr/>
          <a:lstStyle/>
          <a:p>
            <a:r>
              <a:rPr lang="en-AU" dirty="0"/>
              <a:t>Drawing projections</a:t>
            </a:r>
          </a:p>
        </p:txBody>
      </p:sp>
      <p:sp>
        <p:nvSpPr>
          <p:cNvPr id="6" name="Text Placeholder 5">
            <a:extLst>
              <a:ext uri="{FF2B5EF4-FFF2-40B4-BE49-F238E27FC236}">
                <a16:creationId xmlns:a16="http://schemas.microsoft.com/office/drawing/2014/main" id="{28A92737-CE95-05F2-3188-563EDCBDCACF}"/>
              </a:ext>
            </a:extLst>
          </p:cNvPr>
          <p:cNvSpPr>
            <a:spLocks noGrp="1"/>
          </p:cNvSpPr>
          <p:nvPr>
            <p:ph type="body" sz="quarter" idx="18"/>
          </p:nvPr>
        </p:nvSpPr>
        <p:spPr/>
        <p:txBody>
          <a:bodyPr/>
          <a:lstStyle/>
          <a:p>
            <a:r>
              <a:rPr lang="en-AU" dirty="0"/>
              <a:t>Orthographic</a:t>
            </a:r>
          </a:p>
        </p:txBody>
      </p:sp>
      <p:sp>
        <p:nvSpPr>
          <p:cNvPr id="7" name="Content Placeholder 6">
            <a:extLst>
              <a:ext uri="{FF2B5EF4-FFF2-40B4-BE49-F238E27FC236}">
                <a16:creationId xmlns:a16="http://schemas.microsoft.com/office/drawing/2014/main" id="{BAD1CDE4-BC38-34C6-4420-2BA9ECD630A2}"/>
              </a:ext>
            </a:extLst>
          </p:cNvPr>
          <p:cNvSpPr>
            <a:spLocks noGrp="1"/>
          </p:cNvSpPr>
          <p:nvPr>
            <p:ph sz="quarter" idx="19"/>
          </p:nvPr>
        </p:nvSpPr>
        <p:spPr/>
        <p:txBody>
          <a:bodyPr/>
          <a:lstStyle/>
          <a:p>
            <a:r>
              <a:rPr lang="en-AU" sz="1800" dirty="0">
                <a:ea typeface="Calibri" panose="020F0502020204030204" pitchFamily="34" charset="0"/>
              </a:rPr>
              <a:t>Using our brainstorm ideas let's make a drawing together.</a:t>
            </a:r>
            <a:endParaRPr lang="en-AU" sz="1800" dirty="0"/>
          </a:p>
          <a:p>
            <a:endParaRPr lang="en-AU" sz="1800" dirty="0"/>
          </a:p>
          <a:p>
            <a:endParaRPr lang="en-AU" sz="1800" dirty="0"/>
          </a:p>
          <a:p>
            <a:endParaRPr lang="en-AU" sz="1800" dirty="0"/>
          </a:p>
        </p:txBody>
      </p:sp>
      <p:sp>
        <p:nvSpPr>
          <p:cNvPr id="9" name="Text Placeholder 8">
            <a:extLst>
              <a:ext uri="{FF2B5EF4-FFF2-40B4-BE49-F238E27FC236}">
                <a16:creationId xmlns:a16="http://schemas.microsoft.com/office/drawing/2014/main" id="{9B82E754-222F-0053-A62A-8F2904B0C3DD}"/>
              </a:ext>
            </a:extLst>
          </p:cNvPr>
          <p:cNvSpPr>
            <a:spLocks noGrp="1"/>
          </p:cNvSpPr>
          <p:nvPr>
            <p:ph type="body" sz="quarter" idx="21"/>
          </p:nvPr>
        </p:nvSpPr>
        <p:spPr/>
        <p:txBody>
          <a:bodyPr/>
          <a:lstStyle/>
          <a:p>
            <a:r>
              <a:rPr lang="en-AU" dirty="0"/>
              <a:t>Designing a smart greenhouse</a:t>
            </a:r>
          </a:p>
        </p:txBody>
      </p:sp>
      <p:pic>
        <p:nvPicPr>
          <p:cNvPr id="15" name="Picture Placeholder 14" descr="A drawing of a design for a smart greenhouse, showing different sketches.">
            <a:extLst>
              <a:ext uri="{FF2B5EF4-FFF2-40B4-BE49-F238E27FC236}">
                <a16:creationId xmlns:a16="http://schemas.microsoft.com/office/drawing/2014/main" id="{609B54F4-01B8-B428-D563-0350F4C98402}"/>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379" r="1379"/>
          <a:stretch>
            <a:fillRect/>
          </a:stretch>
        </p:blipFill>
        <p:spPr>
          <a:xfrm>
            <a:off x="6324600" y="1562100"/>
            <a:ext cx="5507038" cy="4246563"/>
          </a:xfrm>
          <a:prstGeom prst="rect">
            <a:avLst/>
          </a:prstGeom>
        </p:spPr>
      </p:pic>
      <p:sp>
        <p:nvSpPr>
          <p:cNvPr id="3" name="Slide Number Placeholder 3">
            <a:extLst>
              <a:ext uri="{FF2B5EF4-FFF2-40B4-BE49-F238E27FC236}">
                <a16:creationId xmlns:a16="http://schemas.microsoft.com/office/drawing/2014/main" id="{857CCD19-3307-E90C-D8C2-573D2164667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673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orthographic drawing of a house">
            <a:extLst>
              <a:ext uri="{FF2B5EF4-FFF2-40B4-BE49-F238E27FC236}">
                <a16:creationId xmlns:a16="http://schemas.microsoft.com/office/drawing/2014/main" id="{5D2103BC-83E4-E750-EF4C-1B6875880FF8}"/>
              </a:ext>
            </a:extLst>
          </p:cNvPr>
          <p:cNvPicPr>
            <a:picLocks noChangeAspect="1"/>
          </p:cNvPicPr>
          <p:nvPr/>
        </p:nvPicPr>
        <p:blipFill>
          <a:blip r:embed="rId3"/>
          <a:stretch>
            <a:fillRect/>
          </a:stretch>
        </p:blipFill>
        <p:spPr>
          <a:xfrm>
            <a:off x="564444" y="386954"/>
            <a:ext cx="11641666" cy="6402264"/>
          </a:xfrm>
          <a:prstGeom prst="rect">
            <a:avLst/>
          </a:prstGeom>
        </p:spPr>
      </p:pic>
      <p:sp>
        <p:nvSpPr>
          <p:cNvPr id="2" name="Title 1">
            <a:extLst>
              <a:ext uri="{FF2B5EF4-FFF2-40B4-BE49-F238E27FC236}">
                <a16:creationId xmlns:a16="http://schemas.microsoft.com/office/drawing/2014/main" id="{5D68A896-0312-BFD7-915A-60FBF0993C36}"/>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1</a:t>
            </a:r>
          </a:p>
        </p:txBody>
      </p:sp>
      <p:sp>
        <p:nvSpPr>
          <p:cNvPr id="3" name="Slide Number Placeholder 3">
            <a:extLst>
              <a:ext uri="{FF2B5EF4-FFF2-40B4-BE49-F238E27FC236}">
                <a16:creationId xmlns:a16="http://schemas.microsoft.com/office/drawing/2014/main" id="{E9409926-0DC1-FA12-37A1-AA2F6CB750B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4500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orthographic drawing of a house">
            <a:extLst>
              <a:ext uri="{FF2B5EF4-FFF2-40B4-BE49-F238E27FC236}">
                <a16:creationId xmlns:a16="http://schemas.microsoft.com/office/drawing/2014/main" id="{18E2B289-8275-930C-7858-DE23F1345DEE}"/>
              </a:ext>
            </a:extLst>
          </p:cNvPr>
          <p:cNvPicPr>
            <a:picLocks noChangeAspect="1"/>
          </p:cNvPicPr>
          <p:nvPr/>
        </p:nvPicPr>
        <p:blipFill>
          <a:blip r:embed="rId3"/>
          <a:stretch>
            <a:fillRect/>
          </a:stretch>
        </p:blipFill>
        <p:spPr>
          <a:xfrm>
            <a:off x="1257699" y="0"/>
            <a:ext cx="9676602" cy="6858000"/>
          </a:xfrm>
          <a:prstGeom prst="rect">
            <a:avLst/>
          </a:prstGeom>
        </p:spPr>
      </p:pic>
      <p:sp>
        <p:nvSpPr>
          <p:cNvPr id="2" name="Title 1">
            <a:extLst>
              <a:ext uri="{FF2B5EF4-FFF2-40B4-BE49-F238E27FC236}">
                <a16:creationId xmlns:a16="http://schemas.microsoft.com/office/drawing/2014/main" id="{D5BD1003-E823-7753-16F3-ABF4BCB77D70}"/>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2</a:t>
            </a:r>
          </a:p>
        </p:txBody>
      </p:sp>
      <p:sp>
        <p:nvSpPr>
          <p:cNvPr id="4" name="Slide Number Placeholder 3">
            <a:extLst>
              <a:ext uri="{FF2B5EF4-FFF2-40B4-BE49-F238E27FC236}">
                <a16:creationId xmlns:a16="http://schemas.microsoft.com/office/drawing/2014/main" id="{56B01E4E-1666-A6D2-C3BE-A1CC33114A2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65006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orthographic drawing of a prism">
            <a:extLst>
              <a:ext uri="{FF2B5EF4-FFF2-40B4-BE49-F238E27FC236}">
                <a16:creationId xmlns:a16="http://schemas.microsoft.com/office/drawing/2014/main" id="{F71ABA9B-3C64-901D-2359-64A49FF3CD72}"/>
              </a:ext>
            </a:extLst>
          </p:cNvPr>
          <p:cNvPicPr>
            <a:picLocks noChangeAspect="1"/>
          </p:cNvPicPr>
          <p:nvPr/>
        </p:nvPicPr>
        <p:blipFill>
          <a:blip r:embed="rId3"/>
          <a:stretch>
            <a:fillRect/>
          </a:stretch>
        </p:blipFill>
        <p:spPr>
          <a:xfrm>
            <a:off x="651961" y="0"/>
            <a:ext cx="10888077" cy="6858000"/>
          </a:xfrm>
          <a:prstGeom prst="rect">
            <a:avLst/>
          </a:prstGeom>
        </p:spPr>
      </p:pic>
      <p:sp>
        <p:nvSpPr>
          <p:cNvPr id="5" name="Title 1">
            <a:extLst>
              <a:ext uri="{FF2B5EF4-FFF2-40B4-BE49-F238E27FC236}">
                <a16:creationId xmlns:a16="http://schemas.microsoft.com/office/drawing/2014/main" id="{CA3AEE25-63AD-1D03-179E-C23F6AE290F5}"/>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3</a:t>
            </a:r>
          </a:p>
        </p:txBody>
      </p:sp>
      <p:sp>
        <p:nvSpPr>
          <p:cNvPr id="2" name="Slide Number Placeholder 3">
            <a:extLst>
              <a:ext uri="{FF2B5EF4-FFF2-40B4-BE49-F238E27FC236}">
                <a16:creationId xmlns:a16="http://schemas.microsoft.com/office/drawing/2014/main" id="{46848268-A0E2-775A-87F8-2348240AE50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0695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orthographic drawing of a prism">
            <a:extLst>
              <a:ext uri="{FF2B5EF4-FFF2-40B4-BE49-F238E27FC236}">
                <a16:creationId xmlns:a16="http://schemas.microsoft.com/office/drawing/2014/main" id="{9EA1705E-05A4-0A68-66FB-47B91329B360}"/>
              </a:ext>
            </a:extLst>
          </p:cNvPr>
          <p:cNvPicPr>
            <a:picLocks noChangeAspect="1"/>
          </p:cNvPicPr>
          <p:nvPr/>
        </p:nvPicPr>
        <p:blipFill>
          <a:blip r:embed="rId3"/>
          <a:stretch>
            <a:fillRect/>
          </a:stretch>
        </p:blipFill>
        <p:spPr>
          <a:xfrm>
            <a:off x="363769" y="0"/>
            <a:ext cx="11464461" cy="6858000"/>
          </a:xfrm>
          <a:prstGeom prst="rect">
            <a:avLst/>
          </a:prstGeom>
        </p:spPr>
      </p:pic>
      <p:sp>
        <p:nvSpPr>
          <p:cNvPr id="2" name="Title 1">
            <a:extLst>
              <a:ext uri="{FF2B5EF4-FFF2-40B4-BE49-F238E27FC236}">
                <a16:creationId xmlns:a16="http://schemas.microsoft.com/office/drawing/2014/main" id="{1667E425-3AED-1E67-AA3E-B6BD21FC173B}"/>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4</a:t>
            </a:r>
          </a:p>
        </p:txBody>
      </p:sp>
      <p:sp>
        <p:nvSpPr>
          <p:cNvPr id="4" name="Slide Number Placeholder 3">
            <a:extLst>
              <a:ext uri="{FF2B5EF4-FFF2-40B4-BE49-F238E27FC236}">
                <a16:creationId xmlns:a16="http://schemas.microsoft.com/office/drawing/2014/main" id="{CF07B987-6914-A161-7514-8BCC42751EC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97210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orthographic drawing of a bottle">
            <a:extLst>
              <a:ext uri="{FF2B5EF4-FFF2-40B4-BE49-F238E27FC236}">
                <a16:creationId xmlns:a16="http://schemas.microsoft.com/office/drawing/2014/main" id="{AB0F4CC6-727A-8F93-28FE-3790BB01CFE8}"/>
              </a:ext>
            </a:extLst>
          </p:cNvPr>
          <p:cNvPicPr>
            <a:picLocks noChangeAspect="1"/>
          </p:cNvPicPr>
          <p:nvPr/>
        </p:nvPicPr>
        <p:blipFill>
          <a:blip r:embed="rId3"/>
          <a:stretch>
            <a:fillRect/>
          </a:stretch>
        </p:blipFill>
        <p:spPr>
          <a:xfrm>
            <a:off x="1530000" y="0"/>
            <a:ext cx="9132000" cy="6858000"/>
          </a:xfrm>
          <a:prstGeom prst="rect">
            <a:avLst/>
          </a:prstGeom>
        </p:spPr>
      </p:pic>
      <p:sp>
        <p:nvSpPr>
          <p:cNvPr id="2" name="Title 1">
            <a:extLst>
              <a:ext uri="{FF2B5EF4-FFF2-40B4-BE49-F238E27FC236}">
                <a16:creationId xmlns:a16="http://schemas.microsoft.com/office/drawing/2014/main" id="{494681DD-C049-50F7-9AF1-238157AD658E}"/>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5</a:t>
            </a:r>
          </a:p>
        </p:txBody>
      </p:sp>
      <p:sp>
        <p:nvSpPr>
          <p:cNvPr id="3" name="Slide Number Placeholder 3">
            <a:extLst>
              <a:ext uri="{FF2B5EF4-FFF2-40B4-BE49-F238E27FC236}">
                <a16:creationId xmlns:a16="http://schemas.microsoft.com/office/drawing/2014/main" id="{13D7FD64-265B-2FE5-A8D2-578E831A8F3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79957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orthographic drawing of a bottle">
            <a:extLst>
              <a:ext uri="{FF2B5EF4-FFF2-40B4-BE49-F238E27FC236}">
                <a16:creationId xmlns:a16="http://schemas.microsoft.com/office/drawing/2014/main" id="{AC85A5BF-8C72-7699-E209-916AC9EA5A00}"/>
              </a:ext>
            </a:extLst>
          </p:cNvPr>
          <p:cNvPicPr>
            <a:picLocks noChangeAspect="1"/>
          </p:cNvPicPr>
          <p:nvPr/>
        </p:nvPicPr>
        <p:blipFill>
          <a:blip r:embed="rId3"/>
          <a:stretch>
            <a:fillRect/>
          </a:stretch>
        </p:blipFill>
        <p:spPr>
          <a:xfrm>
            <a:off x="1809529" y="130005"/>
            <a:ext cx="8572941" cy="6597989"/>
          </a:xfrm>
          <a:prstGeom prst="rect">
            <a:avLst/>
          </a:prstGeom>
        </p:spPr>
      </p:pic>
      <p:sp>
        <p:nvSpPr>
          <p:cNvPr id="2" name="Title 1">
            <a:extLst>
              <a:ext uri="{FF2B5EF4-FFF2-40B4-BE49-F238E27FC236}">
                <a16:creationId xmlns:a16="http://schemas.microsoft.com/office/drawing/2014/main" id="{CAFAD4F1-BDD8-0841-23C1-675DA6516D2B}"/>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6</a:t>
            </a:r>
          </a:p>
        </p:txBody>
      </p:sp>
      <p:sp>
        <p:nvSpPr>
          <p:cNvPr id="3" name="Slide Number Placeholder 3">
            <a:extLst>
              <a:ext uri="{FF2B5EF4-FFF2-40B4-BE49-F238E27FC236}">
                <a16:creationId xmlns:a16="http://schemas.microsoft.com/office/drawing/2014/main" id="{B0C1073E-00A9-B4DC-29E8-33584B13614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76405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orthographic drawing of a model tunnel greenhouse">
            <a:extLst>
              <a:ext uri="{FF2B5EF4-FFF2-40B4-BE49-F238E27FC236}">
                <a16:creationId xmlns:a16="http://schemas.microsoft.com/office/drawing/2014/main" id="{4047FF8D-C7F9-46DB-16BE-F082D82AEE6A}"/>
              </a:ext>
            </a:extLst>
          </p:cNvPr>
          <p:cNvPicPr>
            <a:picLocks noChangeAspect="1"/>
          </p:cNvPicPr>
          <p:nvPr/>
        </p:nvPicPr>
        <p:blipFill>
          <a:blip r:embed="rId3"/>
          <a:stretch>
            <a:fillRect/>
          </a:stretch>
        </p:blipFill>
        <p:spPr>
          <a:xfrm>
            <a:off x="599957" y="0"/>
            <a:ext cx="10992085" cy="6858000"/>
          </a:xfrm>
          <a:prstGeom prst="rect">
            <a:avLst/>
          </a:prstGeom>
        </p:spPr>
      </p:pic>
      <p:sp>
        <p:nvSpPr>
          <p:cNvPr id="2" name="Title 1">
            <a:extLst>
              <a:ext uri="{FF2B5EF4-FFF2-40B4-BE49-F238E27FC236}">
                <a16:creationId xmlns:a16="http://schemas.microsoft.com/office/drawing/2014/main" id="{D179CDB3-4237-9A3B-8126-ADF8A119D41B}"/>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7</a:t>
            </a:r>
          </a:p>
        </p:txBody>
      </p:sp>
      <p:sp>
        <p:nvSpPr>
          <p:cNvPr id="4" name="Slide Number Placeholder 3">
            <a:extLst>
              <a:ext uri="{FF2B5EF4-FFF2-40B4-BE49-F238E27FC236}">
                <a16:creationId xmlns:a16="http://schemas.microsoft.com/office/drawing/2014/main" id="{C30ABCA5-7C5A-F255-03D3-B034052B025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99042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orthographic drawing of a lean to greenhouse">
            <a:extLst>
              <a:ext uri="{FF2B5EF4-FFF2-40B4-BE49-F238E27FC236}">
                <a16:creationId xmlns:a16="http://schemas.microsoft.com/office/drawing/2014/main" id="{2F1EE978-BED9-5BA3-008D-CC4590EDC4E9}"/>
              </a:ext>
            </a:extLst>
          </p:cNvPr>
          <p:cNvPicPr>
            <a:picLocks noChangeAspect="1"/>
          </p:cNvPicPr>
          <p:nvPr/>
        </p:nvPicPr>
        <p:blipFill>
          <a:blip r:embed="rId3"/>
          <a:stretch>
            <a:fillRect/>
          </a:stretch>
        </p:blipFill>
        <p:spPr>
          <a:xfrm>
            <a:off x="1270450" y="564431"/>
            <a:ext cx="9422790" cy="5593608"/>
          </a:xfrm>
          <a:prstGeom prst="rect">
            <a:avLst/>
          </a:prstGeom>
        </p:spPr>
      </p:pic>
      <p:sp>
        <p:nvSpPr>
          <p:cNvPr id="2" name="Title 1">
            <a:extLst>
              <a:ext uri="{FF2B5EF4-FFF2-40B4-BE49-F238E27FC236}">
                <a16:creationId xmlns:a16="http://schemas.microsoft.com/office/drawing/2014/main" id="{DECF76CB-A3BD-0556-F3D1-4DF5D9373D73}"/>
              </a:ext>
            </a:extLst>
          </p:cNvPr>
          <p:cNvSpPr txBox="1">
            <a:spLocks noGrp="1"/>
          </p:cNvSpPr>
          <p:nvPr>
            <p:ph type="title" idx="4294967295"/>
          </p:nvPr>
        </p:nvSpPr>
        <p:spPr>
          <a:xfrm>
            <a:off x="264045" y="7654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Orthogonal representations 8</a:t>
            </a:r>
          </a:p>
        </p:txBody>
      </p:sp>
      <p:sp>
        <p:nvSpPr>
          <p:cNvPr id="4" name="Slide Number Placeholder 3">
            <a:extLst>
              <a:ext uri="{FF2B5EF4-FFF2-40B4-BE49-F238E27FC236}">
                <a16:creationId xmlns:a16="http://schemas.microsoft.com/office/drawing/2014/main" id="{29CC4B74-BB56-BD92-8A5E-FB310EDEA47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296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stic 4L bottle on a grey surface&#10;&#10;">
            <a:extLst>
              <a:ext uri="{FF2B5EF4-FFF2-40B4-BE49-F238E27FC236}">
                <a16:creationId xmlns:a16="http://schemas.microsoft.com/office/drawing/2014/main" id="{1BD930C6-5B22-A50D-9E3C-DA75393AE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43" y="4025545"/>
            <a:ext cx="4230549" cy="2379684"/>
          </a:xfrm>
          <a:prstGeom prst="rect">
            <a:avLst/>
          </a:prstGeom>
        </p:spPr>
      </p:pic>
      <p:sp>
        <p:nvSpPr>
          <p:cNvPr id="8" name="Title 7">
            <a:extLst>
              <a:ext uri="{FF2B5EF4-FFF2-40B4-BE49-F238E27FC236}">
                <a16:creationId xmlns:a16="http://schemas.microsoft.com/office/drawing/2014/main" id="{58836522-FA5C-AE5B-F5F9-FD273835E378}"/>
              </a:ext>
            </a:extLst>
          </p:cNvPr>
          <p:cNvSpPr>
            <a:spLocks noGrp="1"/>
          </p:cNvSpPr>
          <p:nvPr>
            <p:ph type="title"/>
          </p:nvPr>
        </p:nvSpPr>
        <p:spPr/>
        <p:txBody>
          <a:bodyPr/>
          <a:lstStyle/>
          <a:p>
            <a:r>
              <a:rPr lang="en-AU" dirty="0"/>
              <a:t>Example</a:t>
            </a:r>
          </a:p>
        </p:txBody>
      </p:sp>
      <p:sp>
        <p:nvSpPr>
          <p:cNvPr id="9" name="Text Placeholder 8">
            <a:extLst>
              <a:ext uri="{FF2B5EF4-FFF2-40B4-BE49-F238E27FC236}">
                <a16:creationId xmlns:a16="http://schemas.microsoft.com/office/drawing/2014/main" id="{94F25A20-290E-FF2F-D1BF-E5C7CA739011}"/>
              </a:ext>
            </a:extLst>
          </p:cNvPr>
          <p:cNvSpPr>
            <a:spLocks noGrp="1"/>
          </p:cNvSpPr>
          <p:nvPr>
            <p:ph type="body" sz="quarter" idx="18"/>
          </p:nvPr>
        </p:nvSpPr>
        <p:spPr/>
        <p:txBody>
          <a:bodyPr/>
          <a:lstStyle/>
          <a:p>
            <a:r>
              <a:rPr lang="en-AU" dirty="0"/>
              <a:t>Orthographic with ideas</a:t>
            </a:r>
          </a:p>
        </p:txBody>
      </p:sp>
      <p:pic>
        <p:nvPicPr>
          <p:cNvPr id="2" name="Picture 1" descr="A black and white orthographic sketch of a bottle">
            <a:extLst>
              <a:ext uri="{FF2B5EF4-FFF2-40B4-BE49-F238E27FC236}">
                <a16:creationId xmlns:a16="http://schemas.microsoft.com/office/drawing/2014/main" id="{FC97B740-5575-D1C5-C581-91A1F955D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155" y="174979"/>
            <a:ext cx="4707027" cy="6474930"/>
          </a:xfrm>
          <a:prstGeom prst="rect">
            <a:avLst/>
          </a:prstGeom>
        </p:spPr>
      </p:pic>
      <p:sp>
        <p:nvSpPr>
          <p:cNvPr id="4" name="Slide Number Placeholder 3">
            <a:extLst>
              <a:ext uri="{FF2B5EF4-FFF2-40B4-BE49-F238E27FC236}">
                <a16:creationId xmlns:a16="http://schemas.microsoft.com/office/drawing/2014/main" id="{9AD531C1-1D62-829F-CCF6-4DF0D07D6E9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99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2384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potx" id="{18B43BA1-61D7-4938-9286-9B73093C2787}" vid="{A6EF5805-43DB-4C80-A536-9DA3E96846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FC4814CA4AF948A7E551B43D156982" ma:contentTypeVersion="13" ma:contentTypeDescription="Create a new document." ma:contentTypeScope="" ma:versionID="16a2ff54cff72cc48bf4b0369f9e7f8d">
  <xsd:schema xmlns:xsd="http://www.w3.org/2001/XMLSchema" xmlns:xs="http://www.w3.org/2001/XMLSchema" xmlns:p="http://schemas.microsoft.com/office/2006/metadata/properties" xmlns:ns2="10849373-7a5b-4721-906c-05c8429db94b" xmlns:ns3="d3d8112e-cf1a-42e3-98a9-17b51dba20f0" targetNamespace="http://schemas.microsoft.com/office/2006/metadata/properties" ma:root="true" ma:fieldsID="947f228124106a3349257e8a6686b3c3" ns2:_="" ns3:_="">
    <xsd:import namespace="10849373-7a5b-4721-906c-05c8429db94b"/>
    <xsd:import namespace="d3d8112e-cf1a-42e3-98a9-17b51dba20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849373-7a5b-4721-906c-05c8429db9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d8112e-cf1a-42e3-98a9-17b51dba20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0d8d427-0b3e-4c73-b796-059c19b1dbbb}" ma:internalName="TaxCatchAll" ma:showField="CatchAllData" ma:web="d3d8112e-cf1a-42e3-98a9-17b51dba20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3d8112e-cf1a-42e3-98a9-17b51dba20f0" xsi:nil="true"/>
    <lcf76f155ced4ddcb4097134ff3c332f xmlns="10849373-7a5b-4721-906c-05c8429db9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E42736-64A8-4656-9155-6953A3856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849373-7a5b-4721-906c-05c8429db94b"/>
    <ds:schemaRef ds:uri="d3d8112e-cf1a-42e3-98a9-17b51dba2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274F5D-D7ED-4A80-89A9-34C17D407D04}">
  <ds:schemaRefs>
    <ds:schemaRef ds:uri="http://schemas.microsoft.com/sharepoint/v3/contenttype/forms"/>
  </ds:schemaRefs>
</ds:datastoreItem>
</file>

<file path=customXml/itemProps3.xml><?xml version="1.0" encoding="utf-8"?>
<ds:datastoreItem xmlns:ds="http://schemas.openxmlformats.org/officeDocument/2006/customXml" ds:itemID="{A54DD84A-A30E-43FF-A56B-D72629BFDFDD}">
  <ds:schemaRefs>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 ds:uri="d3d8112e-cf1a-42e3-98a9-17b51dba20f0"/>
    <ds:schemaRef ds:uri="10849373-7a5b-4721-906c-05c8429db94b"/>
    <ds:schemaRef ds:uri="http://schemas.microsoft.com/office/2006/metadata/properties"/>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Secondary classroom slide deck template 2025</Template>
  <TotalTime>32707</TotalTime>
  <Words>13304</Words>
  <Application>Microsoft Office PowerPoint</Application>
  <PresentationFormat>Widescreen</PresentationFormat>
  <Paragraphs>1332</Paragraphs>
  <Slides>109</Slides>
  <Notes>105</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109</vt:i4>
      </vt:variant>
    </vt:vector>
  </HeadingPairs>
  <TitlesOfParts>
    <vt:vector size="125" baseType="lpstr">
      <vt:lpstr>Courier New</vt:lpstr>
      <vt:lpstr>Public Sans Light</vt:lpstr>
      <vt:lpstr>Google Sans</vt:lpstr>
      <vt:lpstr>Aptos</vt:lpstr>
      <vt:lpstr>Tahoma</vt:lpstr>
      <vt:lpstr>Arial</vt:lpstr>
      <vt:lpstr>Symbol</vt:lpstr>
      <vt:lpstr>Public Sans Medium</vt:lpstr>
      <vt:lpstr>Arial,Sans-Serif</vt:lpstr>
      <vt:lpstr>Calibri</vt:lpstr>
      <vt:lpstr>Montserrat</vt:lpstr>
      <vt:lpstr>Consolas</vt:lpstr>
      <vt:lpstr>Times New Roman</vt:lpstr>
      <vt:lpstr>Public Sans</vt:lpstr>
      <vt:lpstr>Covered By Your Grace</vt:lpstr>
      <vt:lpstr>NSWG Corporate</vt:lpstr>
      <vt:lpstr>iSTEM AgriTech</vt:lpstr>
      <vt:lpstr>Instructions for use</vt:lpstr>
      <vt:lpstr>Instructions for use - Micropython</vt:lpstr>
      <vt:lpstr>Instructions for use – pin out diagram</vt:lpstr>
      <vt:lpstr>Instructions for use - alternatives</vt:lpstr>
      <vt:lpstr>Instructions for use - sensors</vt:lpstr>
      <vt:lpstr>Instructions for use - Thonny</vt:lpstr>
      <vt:lpstr>Instructions for use - equipment</vt:lpstr>
      <vt:lpstr>Instructions for use - files</vt:lpstr>
      <vt:lpstr>Instructions for use – download files</vt:lpstr>
      <vt:lpstr>Week 3 and 4 lessons</vt:lpstr>
      <vt:lpstr>3.1 Microcontroller boards</vt:lpstr>
      <vt:lpstr>Microcontroller review</vt:lpstr>
      <vt:lpstr>Raspberry Pi Pico review</vt:lpstr>
      <vt:lpstr>Microcontrollers, sensors and actuators</vt:lpstr>
      <vt:lpstr>Raspberry Pi Pico</vt:lpstr>
      <vt:lpstr>Microcontroller connection</vt:lpstr>
      <vt:lpstr>Software</vt:lpstr>
      <vt:lpstr>Connecting the Raspberry Pi Pico</vt:lpstr>
      <vt:lpstr>Connection - pico</vt:lpstr>
      <vt:lpstr>Connection - interpreter</vt:lpstr>
      <vt:lpstr>Connection – Pico versions</vt:lpstr>
      <vt:lpstr>Connection - Thonny</vt:lpstr>
      <vt:lpstr>‘Blink LED’ code</vt:lpstr>
      <vt:lpstr>Blink LED</vt:lpstr>
      <vt:lpstr>LED on off</vt:lpstr>
      <vt:lpstr>Microcontrollers and sensors</vt:lpstr>
      <vt:lpstr>Microcontrollers, sensors and effectors</vt:lpstr>
      <vt:lpstr>3.2 Microcontroller and sensor</vt:lpstr>
      <vt:lpstr>Microcontroller recall</vt:lpstr>
      <vt:lpstr>Microcontroller activate</vt:lpstr>
      <vt:lpstr>Microcontroller reminder</vt:lpstr>
      <vt:lpstr>Equipment</vt:lpstr>
      <vt:lpstr>Connecting and using a sensor</vt:lpstr>
      <vt:lpstr>Assembly</vt:lpstr>
      <vt:lpstr>Verification</vt:lpstr>
      <vt:lpstr>Files</vt:lpstr>
      <vt:lpstr>Operational Code</vt:lpstr>
      <vt:lpstr>Construct the code displayed in the image. Do not copy comments (# text). These are for explanation and attribution.</vt:lpstr>
      <vt:lpstr>Connect microcontroller</vt:lpstr>
      <vt:lpstr>Upload to microcontroller</vt:lpstr>
      <vt:lpstr>Run</vt:lpstr>
      <vt:lpstr>Adding a Blink</vt:lpstr>
      <vt:lpstr>Combine LED and sensor function</vt:lpstr>
      <vt:lpstr>LED with temperature and humidity</vt:lpstr>
      <vt:lpstr>Run LED and sensor</vt:lpstr>
      <vt:lpstr>Reflection</vt:lpstr>
      <vt:lpstr>Reflections</vt:lpstr>
      <vt:lpstr>3.3 Microcontroller and responses</vt:lpstr>
      <vt:lpstr>Microcontroller and sensor review</vt:lpstr>
      <vt:lpstr>Microcontroller and servo review</vt:lpstr>
      <vt:lpstr>Equipment for the lesson</vt:lpstr>
      <vt:lpstr>Connecting and using a servo</vt:lpstr>
      <vt:lpstr>Assemble</vt:lpstr>
      <vt:lpstr>Assembly with the expansion board</vt:lpstr>
      <vt:lpstr>Verify</vt:lpstr>
      <vt:lpstr>Files needed</vt:lpstr>
      <vt:lpstr>Operational script</vt:lpstr>
      <vt:lpstr>Script</vt:lpstr>
      <vt:lpstr>Connect the microcontroller</vt:lpstr>
      <vt:lpstr>Upload to the microcontroller</vt:lpstr>
      <vt:lpstr>Run script</vt:lpstr>
      <vt:lpstr>Changing the code</vt:lpstr>
      <vt:lpstr>Microcontroller, sensor and microservo assembly</vt:lpstr>
      <vt:lpstr>Combine LED, microservo and sensor function</vt:lpstr>
      <vt:lpstr>Servo controlled with temperature and humidity</vt:lpstr>
      <vt:lpstr>Files required</vt:lpstr>
      <vt:lpstr>Sensor script</vt:lpstr>
      <vt:lpstr>Untethered</vt:lpstr>
      <vt:lpstr>Create main.py</vt:lpstr>
      <vt:lpstr>Power source</vt:lpstr>
      <vt:lpstr>Power source - untethered</vt:lpstr>
      <vt:lpstr>Moving a load – optional setup for extra power</vt:lpstr>
      <vt:lpstr>Moving a load – optional extra power</vt:lpstr>
      <vt:lpstr>Moving a load – extra power option 2</vt:lpstr>
      <vt:lpstr>Temperature controlled vent – extra power option 2</vt:lpstr>
      <vt:lpstr>Temperature range</vt:lpstr>
      <vt:lpstr>Timing</vt:lpstr>
      <vt:lpstr>Changing timing</vt:lpstr>
      <vt:lpstr>Optional extension</vt:lpstr>
      <vt:lpstr>Optional extension answer</vt:lpstr>
      <vt:lpstr>4.1 Brainstorm and design</vt:lpstr>
      <vt:lpstr>Design brief</vt:lpstr>
      <vt:lpstr>Design</vt:lpstr>
      <vt:lpstr>Drawing</vt:lpstr>
      <vt:lpstr>Drawing sketches</vt:lpstr>
      <vt:lpstr>4.2 Refine the design</vt:lpstr>
      <vt:lpstr>Remember the design brief</vt:lpstr>
      <vt:lpstr>Drawing orthographic projections</vt:lpstr>
      <vt:lpstr>Drawing projections</vt:lpstr>
      <vt:lpstr>Orthogonal representations 1</vt:lpstr>
      <vt:lpstr>Orthogonal representations 2</vt:lpstr>
      <vt:lpstr>Orthogonal representations 3</vt:lpstr>
      <vt:lpstr>Orthogonal representations 4</vt:lpstr>
      <vt:lpstr>Orthogonal representations 5</vt:lpstr>
      <vt:lpstr>Orthogonal representations 6</vt:lpstr>
      <vt:lpstr>Orthogonal representations 7</vt:lpstr>
      <vt:lpstr>Orthogonal representations 8</vt:lpstr>
      <vt:lpstr>Example</vt:lpstr>
      <vt:lpstr>Drawing your design</vt:lpstr>
      <vt:lpstr>4.3 Designing and planning</vt:lpstr>
      <vt:lpstr>The goal</vt:lpstr>
      <vt:lpstr>Orthographic drawings</vt:lpstr>
      <vt:lpstr>Revise example</vt:lpstr>
      <vt:lpstr>Planning</vt:lpstr>
      <vt:lpstr>Planning materials</vt:lpstr>
      <vt:lpstr>References</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iSTEM – week 3 and 4 – AgriTech, Stage 5</dc:title>
  <dc:creator>NSW Department of Education</dc:creator>
  <cp:lastPrinted>2026-02-25T03:55:52Z</cp:lastPrinted>
  <dcterms:created xsi:type="dcterms:W3CDTF">2024-07-18T04:58:13Z</dcterms:created>
  <dcterms:modified xsi:type="dcterms:W3CDTF">2026-06-03T01:48:48Z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2024-07-18T04:59:30Z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70abde72-d632-43d0-8a5d-918640ac223f</vt:lpwstr>
  </property>
  <property fmtid="{D5CDD505-2E9C-101B-9397-08002B2CF9AE}" pid="8" name="MSIP_Label_b603dfd7-d93a-4381-a340-2995d8282205_ContentBits">
    <vt:lpwstr>0</vt:lpwstr>
  </property>
  <property fmtid="{D5CDD505-2E9C-101B-9397-08002B2CF9AE}" pid="9" name="ContentTypeId">
    <vt:lpwstr>0x0101006BFC4814CA4AF948A7E551B43D156982</vt:lpwstr>
  </property>
  <property fmtid="{D5CDD505-2E9C-101B-9397-08002B2CF9AE}" pid="10" name="MediaServiceImageTags">
    <vt:lpwstr/>
  </property>
  <property fmtid="{D5CDD505-2E9C-101B-9397-08002B2CF9AE}" pid="11" name="Order">
    <vt:lpwstr>761900.000000000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lpwstr/>
  </property>
</Properties>
</file>